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972" r:id="rId2"/>
    <p:sldId id="257" r:id="rId3"/>
    <p:sldId id="911" r:id="rId4"/>
    <p:sldId id="1013" r:id="rId5"/>
    <p:sldId id="1441" r:id="rId6"/>
    <p:sldId id="1001" r:id="rId7"/>
    <p:sldId id="1041" r:id="rId8"/>
    <p:sldId id="1000" r:id="rId9"/>
    <p:sldId id="1426" r:id="rId10"/>
    <p:sldId id="1016" r:id="rId11"/>
    <p:sldId id="445" r:id="rId12"/>
    <p:sldId id="867" r:id="rId13"/>
    <p:sldId id="454" r:id="rId14"/>
    <p:sldId id="441" r:id="rId15"/>
    <p:sldId id="1124" r:id="rId16"/>
    <p:sldId id="1128" r:id="rId17"/>
    <p:sldId id="1129" r:id="rId18"/>
    <p:sldId id="1130" r:id="rId19"/>
    <p:sldId id="1133" r:id="rId20"/>
    <p:sldId id="1103" r:id="rId21"/>
    <p:sldId id="440" r:id="rId22"/>
    <p:sldId id="1428" r:id="rId23"/>
    <p:sldId id="483" r:id="rId24"/>
    <p:sldId id="1427" r:id="rId25"/>
    <p:sldId id="1437" r:id="rId26"/>
    <p:sldId id="1157" r:id="rId27"/>
    <p:sldId id="1440" r:id="rId28"/>
    <p:sldId id="1438" r:id="rId29"/>
    <p:sldId id="965" r:id="rId30"/>
    <p:sldId id="1430" r:id="rId31"/>
    <p:sldId id="977" r:id="rId32"/>
    <p:sldId id="277" r:id="rId33"/>
    <p:sldId id="976" r:id="rId34"/>
    <p:sldId id="1431" r:id="rId35"/>
    <p:sldId id="281" r:id="rId36"/>
    <p:sldId id="282" r:id="rId37"/>
    <p:sldId id="315" r:id="rId38"/>
    <p:sldId id="360" r:id="rId39"/>
    <p:sldId id="423" r:id="rId40"/>
    <p:sldId id="449" r:id="rId41"/>
    <p:sldId id="611" r:id="rId42"/>
    <p:sldId id="279" r:id="rId43"/>
    <p:sldId id="270" r:id="rId44"/>
    <p:sldId id="272" r:id="rId45"/>
    <p:sldId id="274" r:id="rId46"/>
    <p:sldId id="285" r:id="rId47"/>
    <p:sldId id="1432" r:id="rId48"/>
    <p:sldId id="975" r:id="rId49"/>
    <p:sldId id="1434" r:id="rId50"/>
    <p:sldId id="979" r:id="rId51"/>
    <p:sldId id="471" r:id="rId52"/>
    <p:sldId id="1435" r:id="rId53"/>
    <p:sldId id="1433" r:id="rId54"/>
    <p:sldId id="481" r:id="rId55"/>
    <p:sldId id="436" r:id="rId56"/>
    <p:sldId id="1076" r:id="rId57"/>
    <p:sldId id="1429" r:id="rId5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000066"/>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29" autoAdjust="0"/>
    <p:restoredTop sz="83831" autoAdjust="0"/>
  </p:normalViewPr>
  <p:slideViewPr>
    <p:cSldViewPr snapToGrid="0">
      <p:cViewPr>
        <p:scale>
          <a:sx n="48" d="100"/>
          <a:sy n="48" d="100"/>
        </p:scale>
        <p:origin x="2038" y="583"/>
      </p:cViewPr>
      <p:guideLst/>
    </p:cSldViewPr>
  </p:slideViewPr>
  <p:notesTextViewPr>
    <p:cViewPr>
      <p:scale>
        <a:sx n="1" d="1"/>
        <a:sy n="1" d="1"/>
      </p:scale>
      <p:origin x="0" y="0"/>
    </p:cViewPr>
  </p:notesTextViewPr>
  <p:sorterViewPr>
    <p:cViewPr>
      <p:scale>
        <a:sx n="100" d="100"/>
        <a:sy n="100" d="100"/>
      </p:scale>
      <p:origin x="0" y="-1861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'[HL-LHc.xlsx]Sheet1'!$H$56</c:f>
              <c:strCache>
                <c:ptCount val="1"/>
                <c:pt idx="0">
                  <c:v>LHCb</c:v>
                </c:pt>
              </c:strCache>
            </c:strRef>
          </c:tx>
          <c:invertIfNegative val="0"/>
          <c:cat>
            <c:strRef>
              <c:f>'[HL-LHc.xlsx]Sheet1'!$I$55:$L$55</c:f>
              <c:strCache>
                <c:ptCount val="4"/>
                <c:pt idx="0">
                  <c:v>Run 1</c:v>
                </c:pt>
                <c:pt idx="1">
                  <c:v>Run 2</c:v>
                </c:pt>
                <c:pt idx="2">
                  <c:v>Run 3</c:v>
                </c:pt>
                <c:pt idx="3">
                  <c:v>Run 4</c:v>
                </c:pt>
              </c:strCache>
            </c:strRef>
          </c:cat>
          <c:val>
            <c:numRef>
              <c:f>'[HL-LHc.xlsx]Sheet1'!$I$56:$L$56</c:f>
              <c:numCache>
                <c:formatCode>0.0</c:formatCode>
                <c:ptCount val="4"/>
                <c:pt idx="0">
                  <c:v>1.3</c:v>
                </c:pt>
                <c:pt idx="1">
                  <c:v>2.75757575757576</c:v>
                </c:pt>
                <c:pt idx="2">
                  <c:v>9.1919191919191459</c:v>
                </c:pt>
                <c:pt idx="3">
                  <c:v>9.1919191919191459</c:v>
                </c:pt>
              </c:numCache>
            </c:numRef>
          </c:val>
          <c:extLst>
            <c:ext xmlns:c16="http://schemas.microsoft.com/office/drawing/2014/chart" uri="{C3380CC4-5D6E-409C-BE32-E72D297353CC}">
              <c16:uniqueId val="{00000000-8955-45AD-8E9C-0C52BAAD3928}"/>
            </c:ext>
          </c:extLst>
        </c:ser>
        <c:ser>
          <c:idx val="1"/>
          <c:order val="1"/>
          <c:tx>
            <c:strRef>
              <c:f>'[HL-LHc.xlsx]Sheet1'!$H$57</c:f>
              <c:strCache>
                <c:ptCount val="1"/>
                <c:pt idx="0">
                  <c:v>ALICE</c:v>
                </c:pt>
              </c:strCache>
            </c:strRef>
          </c:tx>
          <c:invertIfNegative val="0"/>
          <c:cat>
            <c:strRef>
              <c:f>'[HL-LHc.xlsx]Sheet1'!$I$55:$L$55</c:f>
              <c:strCache>
                <c:ptCount val="4"/>
                <c:pt idx="0">
                  <c:v>Run 1</c:v>
                </c:pt>
                <c:pt idx="1">
                  <c:v>Run 2</c:v>
                </c:pt>
                <c:pt idx="2">
                  <c:v>Run 3</c:v>
                </c:pt>
                <c:pt idx="3">
                  <c:v>Run 4</c:v>
                </c:pt>
              </c:strCache>
            </c:strRef>
          </c:cat>
          <c:val>
            <c:numRef>
              <c:f>'[HL-LHc.xlsx]Sheet1'!$I$57:$L$57</c:f>
              <c:numCache>
                <c:formatCode>0.0</c:formatCode>
                <c:ptCount val="4"/>
                <c:pt idx="0">
                  <c:v>3.4724999999999984</c:v>
                </c:pt>
                <c:pt idx="1">
                  <c:v>4.63</c:v>
                </c:pt>
                <c:pt idx="2">
                  <c:v>92.600000000000009</c:v>
                </c:pt>
                <c:pt idx="3">
                  <c:v>92.600000000000009</c:v>
                </c:pt>
              </c:numCache>
            </c:numRef>
          </c:val>
          <c:extLst>
            <c:ext xmlns:c16="http://schemas.microsoft.com/office/drawing/2014/chart" uri="{C3380CC4-5D6E-409C-BE32-E72D297353CC}">
              <c16:uniqueId val="{00000001-8955-45AD-8E9C-0C52BAAD3928}"/>
            </c:ext>
          </c:extLst>
        </c:ser>
        <c:ser>
          <c:idx val="2"/>
          <c:order val="2"/>
          <c:tx>
            <c:strRef>
              <c:f>'[HL-LHc.xlsx]Sheet1'!$H$58</c:f>
              <c:strCache>
                <c:ptCount val="1"/>
                <c:pt idx="0">
                  <c:v>ATLAS</c:v>
                </c:pt>
              </c:strCache>
            </c:strRef>
          </c:tx>
          <c:invertIfNegative val="0"/>
          <c:cat>
            <c:strRef>
              <c:f>'[HL-LHc.xlsx]Sheet1'!$I$55:$L$55</c:f>
              <c:strCache>
                <c:ptCount val="4"/>
                <c:pt idx="0">
                  <c:v>Run 1</c:v>
                </c:pt>
                <c:pt idx="1">
                  <c:v>Run 2</c:v>
                </c:pt>
                <c:pt idx="2">
                  <c:v>Run 3</c:v>
                </c:pt>
                <c:pt idx="3">
                  <c:v>Run 4</c:v>
                </c:pt>
              </c:strCache>
            </c:strRef>
          </c:cat>
          <c:val>
            <c:numRef>
              <c:f>'[HL-LHc.xlsx]Sheet1'!$I$58:$L$58</c:f>
              <c:numCache>
                <c:formatCode>0.0</c:formatCode>
                <c:ptCount val="4"/>
                <c:pt idx="0">
                  <c:v>2.4</c:v>
                </c:pt>
                <c:pt idx="1">
                  <c:v>7.0707070707070709</c:v>
                </c:pt>
                <c:pt idx="2">
                  <c:v>7.0707070707070709</c:v>
                </c:pt>
                <c:pt idx="3">
                  <c:v>101.010101010101</c:v>
                </c:pt>
              </c:numCache>
            </c:numRef>
          </c:val>
          <c:extLst>
            <c:ext xmlns:c16="http://schemas.microsoft.com/office/drawing/2014/chart" uri="{C3380CC4-5D6E-409C-BE32-E72D297353CC}">
              <c16:uniqueId val="{00000002-8955-45AD-8E9C-0C52BAAD3928}"/>
            </c:ext>
          </c:extLst>
        </c:ser>
        <c:ser>
          <c:idx val="3"/>
          <c:order val="3"/>
          <c:tx>
            <c:strRef>
              <c:f>'[HL-LHc.xlsx]Sheet1'!$H$59</c:f>
              <c:strCache>
                <c:ptCount val="1"/>
                <c:pt idx="0">
                  <c:v>CMS</c:v>
                </c:pt>
              </c:strCache>
            </c:strRef>
          </c:tx>
          <c:invertIfNegative val="0"/>
          <c:cat>
            <c:strRef>
              <c:f>'[HL-LHc.xlsx]Sheet1'!$I$55:$L$55</c:f>
              <c:strCache>
                <c:ptCount val="4"/>
                <c:pt idx="0">
                  <c:v>Run 1</c:v>
                </c:pt>
                <c:pt idx="1">
                  <c:v>Run 2</c:v>
                </c:pt>
                <c:pt idx="2">
                  <c:v>Run 3</c:v>
                </c:pt>
                <c:pt idx="3">
                  <c:v>Run 4</c:v>
                </c:pt>
              </c:strCache>
            </c:strRef>
          </c:cat>
          <c:val>
            <c:numRef>
              <c:f>'[HL-LHc.xlsx]Sheet1'!$I$59:$L$59</c:f>
              <c:numCache>
                <c:formatCode>0.0</c:formatCode>
                <c:ptCount val="4"/>
                <c:pt idx="0">
                  <c:v>1.2</c:v>
                </c:pt>
                <c:pt idx="1">
                  <c:v>6.6499999999999977</c:v>
                </c:pt>
                <c:pt idx="2">
                  <c:v>6.6499999999999977</c:v>
                </c:pt>
                <c:pt idx="3">
                  <c:v>200</c:v>
                </c:pt>
              </c:numCache>
            </c:numRef>
          </c:val>
          <c:extLst>
            <c:ext xmlns:c16="http://schemas.microsoft.com/office/drawing/2014/chart" uri="{C3380CC4-5D6E-409C-BE32-E72D297353CC}">
              <c16:uniqueId val="{00000003-8955-45AD-8E9C-0C52BAAD3928}"/>
            </c:ext>
          </c:extLst>
        </c:ser>
        <c:dLbls>
          <c:showLegendKey val="0"/>
          <c:showVal val="0"/>
          <c:showCatName val="0"/>
          <c:showSerName val="0"/>
          <c:showPercent val="0"/>
          <c:showBubbleSize val="0"/>
        </c:dLbls>
        <c:gapWidth val="55"/>
        <c:overlap val="100"/>
        <c:axId val="399812096"/>
        <c:axId val="399656640"/>
      </c:barChart>
      <c:catAx>
        <c:axId val="399812096"/>
        <c:scaling>
          <c:orientation val="minMax"/>
        </c:scaling>
        <c:delete val="0"/>
        <c:axPos val="b"/>
        <c:numFmt formatCode="General" sourceLinked="0"/>
        <c:majorTickMark val="none"/>
        <c:minorTickMark val="none"/>
        <c:tickLblPos val="nextTo"/>
        <c:crossAx val="399656640"/>
        <c:crosses val="autoZero"/>
        <c:auto val="1"/>
        <c:lblAlgn val="ctr"/>
        <c:lblOffset val="100"/>
        <c:noMultiLvlLbl val="0"/>
      </c:catAx>
      <c:valAx>
        <c:axId val="399656640"/>
        <c:scaling>
          <c:orientation val="minMax"/>
        </c:scaling>
        <c:delete val="0"/>
        <c:axPos val="l"/>
        <c:majorGridlines/>
        <c:numFmt formatCode="0.0" sourceLinked="1"/>
        <c:majorTickMark val="none"/>
        <c:minorTickMark val="none"/>
        <c:tickLblPos val="nextTo"/>
        <c:crossAx val="399812096"/>
        <c:crosses val="autoZero"/>
        <c:crossBetween val="between"/>
      </c:valAx>
    </c:plotArea>
    <c:legend>
      <c:legendPos val="r"/>
      <c:overlay val="0"/>
    </c:legend>
    <c:plotVisOnly val="1"/>
    <c:dispBlanksAs val="gap"/>
    <c:showDLblsOverMax val="0"/>
  </c:chart>
  <c:externalData r:id="rId2">
    <c:autoUpdate val="0"/>
  </c:externalData>
</c:chartSpace>
</file>

<file path=ppt/diagrams/_rels/data5.xml.rels><?xml version="1.0" encoding="UTF-8" standalone="yes"?>
<Relationships xmlns="http://schemas.openxmlformats.org/package/2006/relationships"><Relationship Id="rId1" Type="http://schemas.openxmlformats.org/officeDocument/2006/relationships/image" Target="../media/image246.png"/></Relationships>
</file>

<file path=ppt/diagrams/_rels/drawing5.xml.rels><?xml version="1.0" encoding="UTF-8" standalone="yes"?>
<Relationships xmlns="http://schemas.openxmlformats.org/package/2006/relationships"><Relationship Id="rId1" Type="http://schemas.openxmlformats.org/officeDocument/2006/relationships/image" Target="../media/image246.png"/></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01DE60-2524-4E54-AF16-D0EBD4C4B5A8}" type="doc">
      <dgm:prSet loTypeId="urn:microsoft.com/office/officeart/2005/8/layout/cycle2" loCatId="cycle" qsTypeId="urn:microsoft.com/office/officeart/2005/8/quickstyle/simple4" qsCatId="simple" csTypeId="urn:microsoft.com/office/officeart/2005/8/colors/accent6_3" csCatId="accent6" phldr="1"/>
      <dgm:spPr/>
      <dgm:t>
        <a:bodyPr/>
        <a:lstStyle/>
        <a:p>
          <a:endParaRPr lang="ru-RU"/>
        </a:p>
      </dgm:t>
    </dgm:pt>
    <dgm:pt modelId="{8C6DF0B9-5E8A-4D60-9F77-E1CF43EDD974}">
      <dgm:prSet phldrT="[Текст]"/>
      <dgm:spPr/>
      <dgm:t>
        <a:bodyPr/>
        <a:lstStyle/>
        <a:p>
          <a:r>
            <a:rPr lang="en-US" dirty="0"/>
            <a:t>S</a:t>
          </a:r>
          <a:endParaRPr lang="ru-RU" dirty="0"/>
        </a:p>
      </dgm:t>
    </dgm:pt>
    <dgm:pt modelId="{529D6C2F-6728-40E6-94B7-AE53385980F0}" type="parTrans" cxnId="{D847E5D5-AB8E-4DF1-8973-81220B2E998C}">
      <dgm:prSet/>
      <dgm:spPr/>
      <dgm:t>
        <a:bodyPr/>
        <a:lstStyle/>
        <a:p>
          <a:endParaRPr lang="ru-RU"/>
        </a:p>
      </dgm:t>
    </dgm:pt>
    <dgm:pt modelId="{6CC81D81-F5DD-4F06-A489-18AC9CD1AC59}" type="sibTrans" cxnId="{D847E5D5-AB8E-4DF1-8973-81220B2E998C}">
      <dgm:prSet/>
      <dgm:spPr/>
      <dgm:t>
        <a:bodyPr/>
        <a:lstStyle/>
        <a:p>
          <a:endParaRPr lang="ru-RU"/>
        </a:p>
      </dgm:t>
    </dgm:pt>
    <dgm:pt modelId="{DA73C6AE-2698-4453-9303-BA2DF7D22AA8}">
      <dgm:prSet phldrT="[Текст]"/>
      <dgm:spPr/>
      <dgm:t>
        <a:bodyPr/>
        <a:lstStyle/>
        <a:p>
          <a:r>
            <a:rPr lang="en-US" dirty="0"/>
            <a:t>.</a:t>
          </a:r>
          <a:endParaRPr lang="ru-RU" dirty="0"/>
        </a:p>
      </dgm:t>
    </dgm:pt>
    <dgm:pt modelId="{088C92EA-9581-4364-B1B6-7E4F9B933537}" type="parTrans" cxnId="{53896B27-AB30-4AE7-A516-E46C4E0EE642}">
      <dgm:prSet/>
      <dgm:spPr/>
      <dgm:t>
        <a:bodyPr/>
        <a:lstStyle/>
        <a:p>
          <a:endParaRPr lang="ru-RU"/>
        </a:p>
      </dgm:t>
    </dgm:pt>
    <dgm:pt modelId="{E74CCB15-E3FE-4184-9A3D-7BE314FB3EC8}" type="sibTrans" cxnId="{53896B27-AB30-4AE7-A516-E46C4E0EE642}">
      <dgm:prSet/>
      <dgm:spPr/>
      <dgm:t>
        <a:bodyPr/>
        <a:lstStyle/>
        <a:p>
          <a:endParaRPr lang="ru-RU"/>
        </a:p>
      </dgm:t>
    </dgm:pt>
    <dgm:pt modelId="{FEC6220B-EB5E-4BEA-830A-277632F27910}">
      <dgm:prSet phldrT="[Текст]"/>
      <dgm:spPr/>
      <dgm:t>
        <a:bodyPr/>
        <a:lstStyle/>
        <a:p>
          <a:r>
            <a:rPr lang="en-US" dirty="0"/>
            <a:t>.</a:t>
          </a:r>
          <a:endParaRPr lang="ru-RU" dirty="0"/>
        </a:p>
      </dgm:t>
    </dgm:pt>
    <dgm:pt modelId="{470D4EEB-61E6-4C62-9325-CBE7E65AE7D2}" type="parTrans" cxnId="{8D4C3BA8-CAD9-4240-BFBC-6FD7B39C781B}">
      <dgm:prSet/>
      <dgm:spPr/>
      <dgm:t>
        <a:bodyPr/>
        <a:lstStyle/>
        <a:p>
          <a:endParaRPr lang="ru-RU"/>
        </a:p>
      </dgm:t>
    </dgm:pt>
    <dgm:pt modelId="{B5A813F8-8651-432B-B21F-CFBF917FF476}" type="sibTrans" cxnId="{8D4C3BA8-CAD9-4240-BFBC-6FD7B39C781B}">
      <dgm:prSet/>
      <dgm:spPr/>
      <dgm:t>
        <a:bodyPr/>
        <a:lstStyle/>
        <a:p>
          <a:endParaRPr lang="ru-RU"/>
        </a:p>
      </dgm:t>
    </dgm:pt>
    <dgm:pt modelId="{05C056BD-4BA9-4B46-A2E5-BA78511279B1}">
      <dgm:prSet phldrT="[Текст]"/>
      <dgm:spPr/>
      <dgm:t>
        <a:bodyPr/>
        <a:lstStyle/>
        <a:p>
          <a:r>
            <a:rPr lang="en-US" dirty="0"/>
            <a:t>S</a:t>
          </a:r>
          <a:endParaRPr lang="ru-RU" dirty="0"/>
        </a:p>
      </dgm:t>
    </dgm:pt>
    <dgm:pt modelId="{7C26D05B-DB68-4EEF-A578-882CDA033790}" type="parTrans" cxnId="{44231CDC-947A-4F86-A76F-25A3D6DAA1FF}">
      <dgm:prSet/>
      <dgm:spPr/>
      <dgm:t>
        <a:bodyPr/>
        <a:lstStyle/>
        <a:p>
          <a:endParaRPr lang="ru-RU"/>
        </a:p>
      </dgm:t>
    </dgm:pt>
    <dgm:pt modelId="{F5D862E9-9D2E-4620-8BE9-E8D93C197C9E}" type="sibTrans" cxnId="{44231CDC-947A-4F86-A76F-25A3D6DAA1FF}">
      <dgm:prSet/>
      <dgm:spPr/>
      <dgm:t>
        <a:bodyPr/>
        <a:lstStyle/>
        <a:p>
          <a:endParaRPr lang="ru-RU"/>
        </a:p>
      </dgm:t>
    </dgm:pt>
    <dgm:pt modelId="{A9CB794E-F5ED-4AD2-88E7-AABEEA0B84CF}">
      <dgm:prSet phldrT="[Текст]"/>
      <dgm:spPr/>
      <dgm:t>
        <a:bodyPr/>
        <a:lstStyle/>
        <a:p>
          <a:r>
            <a:rPr lang="en-US" dirty="0"/>
            <a:t>S</a:t>
          </a:r>
          <a:endParaRPr lang="ru-RU" dirty="0"/>
        </a:p>
      </dgm:t>
    </dgm:pt>
    <dgm:pt modelId="{EC3C3EA5-34F0-43B0-B5FA-5802E8DBA997}" type="parTrans" cxnId="{ED73907D-1B63-4AE0-95B0-63E3FF354E9B}">
      <dgm:prSet/>
      <dgm:spPr/>
      <dgm:t>
        <a:bodyPr/>
        <a:lstStyle/>
        <a:p>
          <a:endParaRPr lang="ru-RU"/>
        </a:p>
      </dgm:t>
    </dgm:pt>
    <dgm:pt modelId="{03C4B692-530C-4AFD-A51F-0331E2839DD6}" type="sibTrans" cxnId="{ED73907D-1B63-4AE0-95B0-63E3FF354E9B}">
      <dgm:prSet/>
      <dgm:spPr/>
      <dgm:t>
        <a:bodyPr/>
        <a:lstStyle/>
        <a:p>
          <a:endParaRPr lang="ru-RU"/>
        </a:p>
      </dgm:t>
    </dgm:pt>
    <dgm:pt modelId="{B68471EE-3A28-47B6-8977-1E7DEFB594CF}">
      <dgm:prSet phldrT="[Текст]"/>
      <dgm:spPr/>
      <dgm:t>
        <a:bodyPr/>
        <a:lstStyle/>
        <a:p>
          <a:r>
            <a:rPr lang="en-US" dirty="0"/>
            <a:t>.</a:t>
          </a:r>
          <a:endParaRPr lang="ru-RU" dirty="0"/>
        </a:p>
      </dgm:t>
    </dgm:pt>
    <dgm:pt modelId="{21E05973-0AFA-4C53-A9D9-85AA1A04DA59}" type="parTrans" cxnId="{B319F124-9862-40C8-9645-983CCEAEA9B9}">
      <dgm:prSet/>
      <dgm:spPr/>
      <dgm:t>
        <a:bodyPr/>
        <a:lstStyle/>
        <a:p>
          <a:endParaRPr lang="ru-RU"/>
        </a:p>
      </dgm:t>
    </dgm:pt>
    <dgm:pt modelId="{51BBB008-4407-40CC-8333-3C0BAF0B9F6B}" type="sibTrans" cxnId="{B319F124-9862-40C8-9645-983CCEAEA9B9}">
      <dgm:prSet/>
      <dgm:spPr/>
      <dgm:t>
        <a:bodyPr/>
        <a:lstStyle/>
        <a:p>
          <a:endParaRPr lang="ru-RU"/>
        </a:p>
      </dgm:t>
    </dgm:pt>
    <dgm:pt modelId="{F8BB9C3F-B172-413D-A24E-99644BD750C5}">
      <dgm:prSet phldrT="[Текст]"/>
      <dgm:spPr/>
      <dgm:t>
        <a:bodyPr/>
        <a:lstStyle/>
        <a:p>
          <a:r>
            <a:rPr lang="en-US" dirty="0"/>
            <a:t>.</a:t>
          </a:r>
          <a:endParaRPr lang="ru-RU" dirty="0"/>
        </a:p>
      </dgm:t>
    </dgm:pt>
    <dgm:pt modelId="{5DF7AC90-BD33-46C2-BC9B-7035E3104C69}" type="parTrans" cxnId="{E0C22B2D-3391-46DA-B0A2-548635910DE7}">
      <dgm:prSet/>
      <dgm:spPr/>
      <dgm:t>
        <a:bodyPr/>
        <a:lstStyle/>
        <a:p>
          <a:endParaRPr lang="ru-RU"/>
        </a:p>
      </dgm:t>
    </dgm:pt>
    <dgm:pt modelId="{4B02CB62-73E8-4806-B1F9-BB094E0F58EE}" type="sibTrans" cxnId="{E0C22B2D-3391-46DA-B0A2-548635910DE7}">
      <dgm:prSet/>
      <dgm:spPr/>
      <dgm:t>
        <a:bodyPr/>
        <a:lstStyle/>
        <a:p>
          <a:endParaRPr lang="ru-RU"/>
        </a:p>
      </dgm:t>
    </dgm:pt>
    <dgm:pt modelId="{5CAFD1F4-D715-4926-B500-6A06983A0BE3}" type="pres">
      <dgm:prSet presAssocID="{0301DE60-2524-4E54-AF16-D0EBD4C4B5A8}" presName="cycle" presStyleCnt="0">
        <dgm:presLayoutVars>
          <dgm:dir/>
          <dgm:resizeHandles val="exact"/>
        </dgm:presLayoutVars>
      </dgm:prSet>
      <dgm:spPr/>
    </dgm:pt>
    <dgm:pt modelId="{BD782E15-37C8-4EDF-BA01-6B10E0F04573}" type="pres">
      <dgm:prSet presAssocID="{8C6DF0B9-5E8A-4D60-9F77-E1CF43EDD974}" presName="node" presStyleLbl="node1" presStyleIdx="0" presStyleCnt="7">
        <dgm:presLayoutVars>
          <dgm:bulletEnabled val="1"/>
        </dgm:presLayoutVars>
      </dgm:prSet>
      <dgm:spPr/>
    </dgm:pt>
    <dgm:pt modelId="{F6A6868E-5CDC-4283-BE5C-E5D52435CD04}" type="pres">
      <dgm:prSet presAssocID="{6CC81D81-F5DD-4F06-A489-18AC9CD1AC59}" presName="sibTrans" presStyleLbl="sibTrans2D1" presStyleIdx="0" presStyleCnt="7" custLinFactNeighborX="14742" custLinFactNeighborY="6647"/>
      <dgm:spPr/>
    </dgm:pt>
    <dgm:pt modelId="{0D359303-B516-43D0-AF88-851AE5754264}" type="pres">
      <dgm:prSet presAssocID="{6CC81D81-F5DD-4F06-A489-18AC9CD1AC59}" presName="connectorText" presStyleLbl="sibTrans2D1" presStyleIdx="0" presStyleCnt="7"/>
      <dgm:spPr/>
    </dgm:pt>
    <dgm:pt modelId="{CFEBCDA1-F5D6-4B07-A614-7735536A5575}" type="pres">
      <dgm:prSet presAssocID="{05C056BD-4BA9-4B46-A2E5-BA78511279B1}" presName="node" presStyleLbl="node1" presStyleIdx="1" presStyleCnt="7">
        <dgm:presLayoutVars>
          <dgm:bulletEnabled val="1"/>
        </dgm:presLayoutVars>
      </dgm:prSet>
      <dgm:spPr/>
    </dgm:pt>
    <dgm:pt modelId="{94F4C96D-7F06-4479-B4A7-AD258442CCD3}" type="pres">
      <dgm:prSet presAssocID="{F5D862E9-9D2E-4620-8BE9-E8D93C197C9E}" presName="sibTrans" presStyleLbl="sibTrans2D1" presStyleIdx="1" presStyleCnt="7" custLinFactNeighborX="23166" custLinFactNeighborY="0"/>
      <dgm:spPr/>
    </dgm:pt>
    <dgm:pt modelId="{7A6683EA-AF78-4963-B6F4-E2CE4D5CD044}" type="pres">
      <dgm:prSet presAssocID="{F5D862E9-9D2E-4620-8BE9-E8D93C197C9E}" presName="connectorText" presStyleLbl="sibTrans2D1" presStyleIdx="1" presStyleCnt="7"/>
      <dgm:spPr/>
    </dgm:pt>
    <dgm:pt modelId="{83827DD3-7C3D-4B03-AA79-B22D8CC40763}" type="pres">
      <dgm:prSet presAssocID="{A9CB794E-F5ED-4AD2-88E7-AABEEA0B84CF}" presName="node" presStyleLbl="node1" presStyleIdx="2" presStyleCnt="7">
        <dgm:presLayoutVars>
          <dgm:bulletEnabled val="1"/>
        </dgm:presLayoutVars>
      </dgm:prSet>
      <dgm:spPr/>
    </dgm:pt>
    <dgm:pt modelId="{B313F80D-1F64-493E-8DAF-8C8D0E2FF259}" type="pres">
      <dgm:prSet presAssocID="{03C4B692-530C-4AFD-A51F-0331E2839DD6}" presName="sibTrans" presStyleLbl="sibTrans2D1" presStyleIdx="2" presStyleCnt="7" custLinFactNeighborX="-2106" custLinFactNeighborY="13295"/>
      <dgm:spPr/>
    </dgm:pt>
    <dgm:pt modelId="{95B67598-C47B-4A84-9424-B56D42677E82}" type="pres">
      <dgm:prSet presAssocID="{03C4B692-530C-4AFD-A51F-0331E2839DD6}" presName="connectorText" presStyleLbl="sibTrans2D1" presStyleIdx="2" presStyleCnt="7"/>
      <dgm:spPr/>
    </dgm:pt>
    <dgm:pt modelId="{1351BF70-CD3F-4A76-A011-F849F5C1B3CD}" type="pres">
      <dgm:prSet presAssocID="{F8BB9C3F-B172-413D-A24E-99644BD750C5}" presName="node" presStyleLbl="node1" presStyleIdx="3" presStyleCnt="7">
        <dgm:presLayoutVars>
          <dgm:bulletEnabled val="1"/>
        </dgm:presLayoutVars>
      </dgm:prSet>
      <dgm:spPr/>
    </dgm:pt>
    <dgm:pt modelId="{1CCE7579-EBE8-4D79-998D-A9BD346388D1}" type="pres">
      <dgm:prSet presAssocID="{4B02CB62-73E8-4806-B1F9-BB094E0F58EE}" presName="sibTrans" presStyleLbl="sibTrans2D1" presStyleIdx="3" presStyleCnt="7"/>
      <dgm:spPr/>
    </dgm:pt>
    <dgm:pt modelId="{D586F965-60F3-4339-BCB3-DD2B49E0930C}" type="pres">
      <dgm:prSet presAssocID="{4B02CB62-73E8-4806-B1F9-BB094E0F58EE}" presName="connectorText" presStyleLbl="sibTrans2D1" presStyleIdx="3" presStyleCnt="7"/>
      <dgm:spPr/>
    </dgm:pt>
    <dgm:pt modelId="{5D70AD18-1428-402E-BDC5-1A5A3D1AC8DF}" type="pres">
      <dgm:prSet presAssocID="{B68471EE-3A28-47B6-8977-1E7DEFB594CF}" presName="node" presStyleLbl="node1" presStyleIdx="4" presStyleCnt="7">
        <dgm:presLayoutVars>
          <dgm:bulletEnabled val="1"/>
        </dgm:presLayoutVars>
      </dgm:prSet>
      <dgm:spPr/>
    </dgm:pt>
    <dgm:pt modelId="{3D02D4ED-6B0A-4646-A2C0-6FA37140E504}" type="pres">
      <dgm:prSet presAssocID="{51BBB008-4407-40CC-8333-3C0BAF0B9F6B}" presName="sibTrans" presStyleLbl="sibTrans2D1" presStyleIdx="4" presStyleCnt="7" custLinFactNeighborX="0" custLinFactNeighborY="-3324"/>
      <dgm:spPr/>
    </dgm:pt>
    <dgm:pt modelId="{886EBB92-E620-4618-BF4C-31F43FF2871B}" type="pres">
      <dgm:prSet presAssocID="{51BBB008-4407-40CC-8333-3C0BAF0B9F6B}" presName="connectorText" presStyleLbl="sibTrans2D1" presStyleIdx="4" presStyleCnt="7"/>
      <dgm:spPr/>
    </dgm:pt>
    <dgm:pt modelId="{56536737-5716-431C-BDF3-EC9B66B54CCF}" type="pres">
      <dgm:prSet presAssocID="{DA73C6AE-2698-4453-9303-BA2DF7D22AA8}" presName="node" presStyleLbl="node1" presStyleIdx="5" presStyleCnt="7">
        <dgm:presLayoutVars>
          <dgm:bulletEnabled val="1"/>
        </dgm:presLayoutVars>
      </dgm:prSet>
      <dgm:spPr/>
    </dgm:pt>
    <dgm:pt modelId="{374892A0-51FA-46FE-A1B1-BB1E5E7CB9B2}" type="pres">
      <dgm:prSet presAssocID="{E74CCB15-E3FE-4184-9A3D-7BE314FB3EC8}" presName="sibTrans" presStyleLbl="sibTrans2D1" presStyleIdx="5" presStyleCnt="7"/>
      <dgm:spPr/>
    </dgm:pt>
    <dgm:pt modelId="{E65AADF9-A2E8-4816-A636-F919DF18D3F8}" type="pres">
      <dgm:prSet presAssocID="{E74CCB15-E3FE-4184-9A3D-7BE314FB3EC8}" presName="connectorText" presStyleLbl="sibTrans2D1" presStyleIdx="5" presStyleCnt="7"/>
      <dgm:spPr/>
    </dgm:pt>
    <dgm:pt modelId="{3AEAF451-C506-4272-AF7E-A8E3250B7F94}" type="pres">
      <dgm:prSet presAssocID="{FEC6220B-EB5E-4BEA-830A-277632F27910}" presName="node" presStyleLbl="node1" presStyleIdx="6" presStyleCnt="7">
        <dgm:presLayoutVars>
          <dgm:bulletEnabled val="1"/>
        </dgm:presLayoutVars>
      </dgm:prSet>
      <dgm:spPr/>
    </dgm:pt>
    <dgm:pt modelId="{9E6DE152-E36F-4B3A-8E6F-602734E5DB4A}" type="pres">
      <dgm:prSet presAssocID="{B5A813F8-8651-432B-B21F-CFBF917FF476}" presName="sibTrans" presStyleLbl="sibTrans2D1" presStyleIdx="6" presStyleCnt="7" custLinFactNeighborX="-8424" custLinFactNeighborY="-16618"/>
      <dgm:spPr/>
    </dgm:pt>
    <dgm:pt modelId="{FF939A40-58D5-4EB7-B337-10807F79E37E}" type="pres">
      <dgm:prSet presAssocID="{B5A813F8-8651-432B-B21F-CFBF917FF476}" presName="connectorText" presStyleLbl="sibTrans2D1" presStyleIdx="6" presStyleCnt="7"/>
      <dgm:spPr/>
    </dgm:pt>
  </dgm:ptLst>
  <dgm:cxnLst>
    <dgm:cxn modelId="{77DDA511-AD0E-43F1-AA70-D251A399B798}" type="presOf" srcId="{A9CB794E-F5ED-4AD2-88E7-AABEEA0B84CF}" destId="{83827DD3-7C3D-4B03-AA79-B22D8CC40763}" srcOrd="0" destOrd="0" presId="urn:microsoft.com/office/officeart/2005/8/layout/cycle2"/>
    <dgm:cxn modelId="{FDFD6C18-067D-4004-8581-A9980EE49F7E}" type="presOf" srcId="{B5A813F8-8651-432B-B21F-CFBF917FF476}" destId="{9E6DE152-E36F-4B3A-8E6F-602734E5DB4A}" srcOrd="0" destOrd="0" presId="urn:microsoft.com/office/officeart/2005/8/layout/cycle2"/>
    <dgm:cxn modelId="{B319F124-9862-40C8-9645-983CCEAEA9B9}" srcId="{0301DE60-2524-4E54-AF16-D0EBD4C4B5A8}" destId="{B68471EE-3A28-47B6-8977-1E7DEFB594CF}" srcOrd="4" destOrd="0" parTransId="{21E05973-0AFA-4C53-A9D9-85AA1A04DA59}" sibTransId="{51BBB008-4407-40CC-8333-3C0BAF0B9F6B}"/>
    <dgm:cxn modelId="{53896B27-AB30-4AE7-A516-E46C4E0EE642}" srcId="{0301DE60-2524-4E54-AF16-D0EBD4C4B5A8}" destId="{DA73C6AE-2698-4453-9303-BA2DF7D22AA8}" srcOrd="5" destOrd="0" parTransId="{088C92EA-9581-4364-B1B6-7E4F9B933537}" sibTransId="{E74CCB15-E3FE-4184-9A3D-7BE314FB3EC8}"/>
    <dgm:cxn modelId="{E0C22B2D-3391-46DA-B0A2-548635910DE7}" srcId="{0301DE60-2524-4E54-AF16-D0EBD4C4B5A8}" destId="{F8BB9C3F-B172-413D-A24E-99644BD750C5}" srcOrd="3" destOrd="0" parTransId="{5DF7AC90-BD33-46C2-BC9B-7035E3104C69}" sibTransId="{4B02CB62-73E8-4806-B1F9-BB094E0F58EE}"/>
    <dgm:cxn modelId="{6FC8F834-7731-4619-92BF-832F8C7F980C}" type="presOf" srcId="{51BBB008-4407-40CC-8333-3C0BAF0B9F6B}" destId="{886EBB92-E620-4618-BF4C-31F43FF2871B}" srcOrd="1" destOrd="0" presId="urn:microsoft.com/office/officeart/2005/8/layout/cycle2"/>
    <dgm:cxn modelId="{17543936-67A6-44CB-8737-AB32DFA679E7}" type="presOf" srcId="{0301DE60-2524-4E54-AF16-D0EBD4C4B5A8}" destId="{5CAFD1F4-D715-4926-B500-6A06983A0BE3}" srcOrd="0" destOrd="0" presId="urn:microsoft.com/office/officeart/2005/8/layout/cycle2"/>
    <dgm:cxn modelId="{ACA3A25F-031A-4B59-A9D3-9EAC1C093A6D}" type="presOf" srcId="{B5A813F8-8651-432B-B21F-CFBF917FF476}" destId="{FF939A40-58D5-4EB7-B337-10807F79E37E}" srcOrd="1" destOrd="0" presId="urn:microsoft.com/office/officeart/2005/8/layout/cycle2"/>
    <dgm:cxn modelId="{5FA2F144-F85B-4F04-AE7A-76427BA72A0A}" type="presOf" srcId="{8C6DF0B9-5E8A-4D60-9F77-E1CF43EDD974}" destId="{BD782E15-37C8-4EDF-BA01-6B10E0F04573}" srcOrd="0" destOrd="0" presId="urn:microsoft.com/office/officeart/2005/8/layout/cycle2"/>
    <dgm:cxn modelId="{04997F4F-9D3A-41FB-8FE3-1518F0B335CB}" type="presOf" srcId="{F5D862E9-9D2E-4620-8BE9-E8D93C197C9E}" destId="{7A6683EA-AF78-4963-B6F4-E2CE4D5CD044}" srcOrd="1" destOrd="0" presId="urn:microsoft.com/office/officeart/2005/8/layout/cycle2"/>
    <dgm:cxn modelId="{F883617A-A746-4268-90D7-FB77FB9CC880}" type="presOf" srcId="{05C056BD-4BA9-4B46-A2E5-BA78511279B1}" destId="{CFEBCDA1-F5D6-4B07-A614-7735536A5575}" srcOrd="0" destOrd="0" presId="urn:microsoft.com/office/officeart/2005/8/layout/cycle2"/>
    <dgm:cxn modelId="{ED73907D-1B63-4AE0-95B0-63E3FF354E9B}" srcId="{0301DE60-2524-4E54-AF16-D0EBD4C4B5A8}" destId="{A9CB794E-F5ED-4AD2-88E7-AABEEA0B84CF}" srcOrd="2" destOrd="0" parTransId="{EC3C3EA5-34F0-43B0-B5FA-5802E8DBA997}" sibTransId="{03C4B692-530C-4AFD-A51F-0331E2839DD6}"/>
    <dgm:cxn modelId="{CD99E296-9DB1-4747-B5A3-3ABFEDF3305F}" type="presOf" srcId="{03C4B692-530C-4AFD-A51F-0331E2839DD6}" destId="{95B67598-C47B-4A84-9424-B56D42677E82}" srcOrd="1" destOrd="0" presId="urn:microsoft.com/office/officeart/2005/8/layout/cycle2"/>
    <dgm:cxn modelId="{DBF704A5-2D05-482D-9A58-42DE8C4705A1}" type="presOf" srcId="{6CC81D81-F5DD-4F06-A489-18AC9CD1AC59}" destId="{F6A6868E-5CDC-4283-BE5C-E5D52435CD04}" srcOrd="0" destOrd="0" presId="urn:microsoft.com/office/officeart/2005/8/layout/cycle2"/>
    <dgm:cxn modelId="{8D4C3BA8-CAD9-4240-BFBC-6FD7B39C781B}" srcId="{0301DE60-2524-4E54-AF16-D0EBD4C4B5A8}" destId="{FEC6220B-EB5E-4BEA-830A-277632F27910}" srcOrd="6" destOrd="0" parTransId="{470D4EEB-61E6-4C62-9325-CBE7E65AE7D2}" sibTransId="{B5A813F8-8651-432B-B21F-CFBF917FF476}"/>
    <dgm:cxn modelId="{DF68A1AB-399D-4A47-85D2-3240D16EFAD8}" type="presOf" srcId="{03C4B692-530C-4AFD-A51F-0331E2839DD6}" destId="{B313F80D-1F64-493E-8DAF-8C8D0E2FF259}" srcOrd="0" destOrd="0" presId="urn:microsoft.com/office/officeart/2005/8/layout/cycle2"/>
    <dgm:cxn modelId="{4239F3B0-E0ED-4B4A-BA6E-2B67B343D358}" type="presOf" srcId="{4B02CB62-73E8-4806-B1F9-BB094E0F58EE}" destId="{1CCE7579-EBE8-4D79-998D-A9BD346388D1}" srcOrd="0" destOrd="0" presId="urn:microsoft.com/office/officeart/2005/8/layout/cycle2"/>
    <dgm:cxn modelId="{562825BB-69A0-4E02-8FA9-A3E06C50325C}" type="presOf" srcId="{E74CCB15-E3FE-4184-9A3D-7BE314FB3EC8}" destId="{E65AADF9-A2E8-4816-A636-F919DF18D3F8}" srcOrd="1" destOrd="0" presId="urn:microsoft.com/office/officeart/2005/8/layout/cycle2"/>
    <dgm:cxn modelId="{D86F2AD5-2F11-42EE-8370-B4055C8BB33B}" type="presOf" srcId="{F5D862E9-9D2E-4620-8BE9-E8D93C197C9E}" destId="{94F4C96D-7F06-4479-B4A7-AD258442CCD3}" srcOrd="0" destOrd="0" presId="urn:microsoft.com/office/officeart/2005/8/layout/cycle2"/>
    <dgm:cxn modelId="{D847E5D5-AB8E-4DF1-8973-81220B2E998C}" srcId="{0301DE60-2524-4E54-AF16-D0EBD4C4B5A8}" destId="{8C6DF0B9-5E8A-4D60-9F77-E1CF43EDD974}" srcOrd="0" destOrd="0" parTransId="{529D6C2F-6728-40E6-94B7-AE53385980F0}" sibTransId="{6CC81D81-F5DD-4F06-A489-18AC9CD1AC59}"/>
    <dgm:cxn modelId="{44231CDC-947A-4F86-A76F-25A3D6DAA1FF}" srcId="{0301DE60-2524-4E54-AF16-D0EBD4C4B5A8}" destId="{05C056BD-4BA9-4B46-A2E5-BA78511279B1}" srcOrd="1" destOrd="0" parTransId="{7C26D05B-DB68-4EEF-A578-882CDA033790}" sibTransId="{F5D862E9-9D2E-4620-8BE9-E8D93C197C9E}"/>
    <dgm:cxn modelId="{72E7B4DD-5FC4-41BD-AF3E-979E9265E625}" type="presOf" srcId="{E74CCB15-E3FE-4184-9A3D-7BE314FB3EC8}" destId="{374892A0-51FA-46FE-A1B1-BB1E5E7CB9B2}" srcOrd="0" destOrd="0" presId="urn:microsoft.com/office/officeart/2005/8/layout/cycle2"/>
    <dgm:cxn modelId="{DBF8D5EA-C0BD-4ECC-92FB-8852E2F82BCE}" type="presOf" srcId="{DA73C6AE-2698-4453-9303-BA2DF7D22AA8}" destId="{56536737-5716-431C-BDF3-EC9B66B54CCF}" srcOrd="0" destOrd="0" presId="urn:microsoft.com/office/officeart/2005/8/layout/cycle2"/>
    <dgm:cxn modelId="{A09508EC-9DB6-40D8-A671-19508D9E70F7}" type="presOf" srcId="{B68471EE-3A28-47B6-8977-1E7DEFB594CF}" destId="{5D70AD18-1428-402E-BDC5-1A5A3D1AC8DF}" srcOrd="0" destOrd="0" presId="urn:microsoft.com/office/officeart/2005/8/layout/cycle2"/>
    <dgm:cxn modelId="{3C8B92F7-6A37-4A37-A7A7-AC438E38952D}" type="presOf" srcId="{4B02CB62-73E8-4806-B1F9-BB094E0F58EE}" destId="{D586F965-60F3-4339-BCB3-DD2B49E0930C}" srcOrd="1" destOrd="0" presId="urn:microsoft.com/office/officeart/2005/8/layout/cycle2"/>
    <dgm:cxn modelId="{0B4D8BF9-A7AF-4AA3-8013-561937469ADF}" type="presOf" srcId="{FEC6220B-EB5E-4BEA-830A-277632F27910}" destId="{3AEAF451-C506-4272-AF7E-A8E3250B7F94}" srcOrd="0" destOrd="0" presId="urn:microsoft.com/office/officeart/2005/8/layout/cycle2"/>
    <dgm:cxn modelId="{7522C7F9-16E6-4771-ABB0-87D2FC1C6C02}" type="presOf" srcId="{6CC81D81-F5DD-4F06-A489-18AC9CD1AC59}" destId="{0D359303-B516-43D0-AF88-851AE5754264}" srcOrd="1" destOrd="0" presId="urn:microsoft.com/office/officeart/2005/8/layout/cycle2"/>
    <dgm:cxn modelId="{4FBBACFA-0999-487B-8B5F-27BD4FE87AC5}" type="presOf" srcId="{51BBB008-4407-40CC-8333-3C0BAF0B9F6B}" destId="{3D02D4ED-6B0A-4646-A2C0-6FA37140E504}" srcOrd="0" destOrd="0" presId="urn:microsoft.com/office/officeart/2005/8/layout/cycle2"/>
    <dgm:cxn modelId="{6F0F71FD-6DD3-41BF-85F0-712C8869F7FA}" type="presOf" srcId="{F8BB9C3F-B172-413D-A24E-99644BD750C5}" destId="{1351BF70-CD3F-4A76-A011-F849F5C1B3CD}" srcOrd="0" destOrd="0" presId="urn:microsoft.com/office/officeart/2005/8/layout/cycle2"/>
    <dgm:cxn modelId="{8BCB8CDC-E2F9-40FE-B0BD-81359862D282}" type="presParOf" srcId="{5CAFD1F4-D715-4926-B500-6A06983A0BE3}" destId="{BD782E15-37C8-4EDF-BA01-6B10E0F04573}" srcOrd="0" destOrd="0" presId="urn:microsoft.com/office/officeart/2005/8/layout/cycle2"/>
    <dgm:cxn modelId="{2698861B-9CCC-4FD3-BC28-199ECDD16FCB}" type="presParOf" srcId="{5CAFD1F4-D715-4926-B500-6A06983A0BE3}" destId="{F6A6868E-5CDC-4283-BE5C-E5D52435CD04}" srcOrd="1" destOrd="0" presId="urn:microsoft.com/office/officeart/2005/8/layout/cycle2"/>
    <dgm:cxn modelId="{9CB6960C-90D7-43E5-B316-65B165CB0C17}" type="presParOf" srcId="{F6A6868E-5CDC-4283-BE5C-E5D52435CD04}" destId="{0D359303-B516-43D0-AF88-851AE5754264}" srcOrd="0" destOrd="0" presId="urn:microsoft.com/office/officeart/2005/8/layout/cycle2"/>
    <dgm:cxn modelId="{5F112DF2-9FC2-45B1-8183-583C5AC3216F}" type="presParOf" srcId="{5CAFD1F4-D715-4926-B500-6A06983A0BE3}" destId="{CFEBCDA1-F5D6-4B07-A614-7735536A5575}" srcOrd="2" destOrd="0" presId="urn:microsoft.com/office/officeart/2005/8/layout/cycle2"/>
    <dgm:cxn modelId="{2185BA6D-F2BA-4F1C-8238-7FD8A08441D2}" type="presParOf" srcId="{5CAFD1F4-D715-4926-B500-6A06983A0BE3}" destId="{94F4C96D-7F06-4479-B4A7-AD258442CCD3}" srcOrd="3" destOrd="0" presId="urn:microsoft.com/office/officeart/2005/8/layout/cycle2"/>
    <dgm:cxn modelId="{E8613F95-F75C-46AD-8189-C40E85D441EF}" type="presParOf" srcId="{94F4C96D-7F06-4479-B4A7-AD258442CCD3}" destId="{7A6683EA-AF78-4963-B6F4-E2CE4D5CD044}" srcOrd="0" destOrd="0" presId="urn:microsoft.com/office/officeart/2005/8/layout/cycle2"/>
    <dgm:cxn modelId="{33233329-0CB4-417B-97B7-D0FAF9123B52}" type="presParOf" srcId="{5CAFD1F4-D715-4926-B500-6A06983A0BE3}" destId="{83827DD3-7C3D-4B03-AA79-B22D8CC40763}" srcOrd="4" destOrd="0" presId="urn:microsoft.com/office/officeart/2005/8/layout/cycle2"/>
    <dgm:cxn modelId="{A5CAC7B0-05EB-4EA8-AF9B-473526AF7BAA}" type="presParOf" srcId="{5CAFD1F4-D715-4926-B500-6A06983A0BE3}" destId="{B313F80D-1F64-493E-8DAF-8C8D0E2FF259}" srcOrd="5" destOrd="0" presId="urn:microsoft.com/office/officeart/2005/8/layout/cycle2"/>
    <dgm:cxn modelId="{12A273C5-4EDD-4047-BE5F-1656C58FAB52}" type="presParOf" srcId="{B313F80D-1F64-493E-8DAF-8C8D0E2FF259}" destId="{95B67598-C47B-4A84-9424-B56D42677E82}" srcOrd="0" destOrd="0" presId="urn:microsoft.com/office/officeart/2005/8/layout/cycle2"/>
    <dgm:cxn modelId="{5163C49A-763F-4AA1-AFC0-2F3E619F2531}" type="presParOf" srcId="{5CAFD1F4-D715-4926-B500-6A06983A0BE3}" destId="{1351BF70-CD3F-4A76-A011-F849F5C1B3CD}" srcOrd="6" destOrd="0" presId="urn:microsoft.com/office/officeart/2005/8/layout/cycle2"/>
    <dgm:cxn modelId="{D282A664-2342-4D82-97BE-09A962DBA353}" type="presParOf" srcId="{5CAFD1F4-D715-4926-B500-6A06983A0BE3}" destId="{1CCE7579-EBE8-4D79-998D-A9BD346388D1}" srcOrd="7" destOrd="0" presId="urn:microsoft.com/office/officeart/2005/8/layout/cycle2"/>
    <dgm:cxn modelId="{6A54F9A5-85F3-4429-97EC-D55F4530787B}" type="presParOf" srcId="{1CCE7579-EBE8-4D79-998D-A9BD346388D1}" destId="{D586F965-60F3-4339-BCB3-DD2B49E0930C}" srcOrd="0" destOrd="0" presId="urn:microsoft.com/office/officeart/2005/8/layout/cycle2"/>
    <dgm:cxn modelId="{C893736B-3F31-4D69-9C9F-3344E161BDDE}" type="presParOf" srcId="{5CAFD1F4-D715-4926-B500-6A06983A0BE3}" destId="{5D70AD18-1428-402E-BDC5-1A5A3D1AC8DF}" srcOrd="8" destOrd="0" presId="urn:microsoft.com/office/officeart/2005/8/layout/cycle2"/>
    <dgm:cxn modelId="{9B893FF9-5BC5-4745-AF2F-3D0611B776A1}" type="presParOf" srcId="{5CAFD1F4-D715-4926-B500-6A06983A0BE3}" destId="{3D02D4ED-6B0A-4646-A2C0-6FA37140E504}" srcOrd="9" destOrd="0" presId="urn:microsoft.com/office/officeart/2005/8/layout/cycle2"/>
    <dgm:cxn modelId="{CD784EEB-A4B0-4628-BFBD-F9ACB9CA1233}" type="presParOf" srcId="{3D02D4ED-6B0A-4646-A2C0-6FA37140E504}" destId="{886EBB92-E620-4618-BF4C-31F43FF2871B}" srcOrd="0" destOrd="0" presId="urn:microsoft.com/office/officeart/2005/8/layout/cycle2"/>
    <dgm:cxn modelId="{EA1ED6C1-A722-4B1F-A046-467336445449}" type="presParOf" srcId="{5CAFD1F4-D715-4926-B500-6A06983A0BE3}" destId="{56536737-5716-431C-BDF3-EC9B66B54CCF}" srcOrd="10" destOrd="0" presId="urn:microsoft.com/office/officeart/2005/8/layout/cycle2"/>
    <dgm:cxn modelId="{08B1C694-0284-4118-9E0E-CDF992B295FA}" type="presParOf" srcId="{5CAFD1F4-D715-4926-B500-6A06983A0BE3}" destId="{374892A0-51FA-46FE-A1B1-BB1E5E7CB9B2}" srcOrd="11" destOrd="0" presId="urn:microsoft.com/office/officeart/2005/8/layout/cycle2"/>
    <dgm:cxn modelId="{0B9278C5-6D59-477B-8A7A-0E6DFF2A9AA5}" type="presParOf" srcId="{374892A0-51FA-46FE-A1B1-BB1E5E7CB9B2}" destId="{E65AADF9-A2E8-4816-A636-F919DF18D3F8}" srcOrd="0" destOrd="0" presId="urn:microsoft.com/office/officeart/2005/8/layout/cycle2"/>
    <dgm:cxn modelId="{59013C21-2BEF-4774-965F-C40561035AD9}" type="presParOf" srcId="{5CAFD1F4-D715-4926-B500-6A06983A0BE3}" destId="{3AEAF451-C506-4272-AF7E-A8E3250B7F94}" srcOrd="12" destOrd="0" presId="urn:microsoft.com/office/officeart/2005/8/layout/cycle2"/>
    <dgm:cxn modelId="{2A3EEF31-5C1F-4147-BC17-A584001A2E30}" type="presParOf" srcId="{5CAFD1F4-D715-4926-B500-6A06983A0BE3}" destId="{9E6DE152-E36F-4B3A-8E6F-602734E5DB4A}" srcOrd="13" destOrd="0" presId="urn:microsoft.com/office/officeart/2005/8/layout/cycle2"/>
    <dgm:cxn modelId="{9F6BB1C3-E1FB-44CF-BC88-EEA713F02E12}" type="presParOf" srcId="{9E6DE152-E36F-4B3A-8E6F-602734E5DB4A}" destId="{FF939A40-58D5-4EB7-B337-10807F79E37E}"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7CC2D6-9391-4322-81FD-63064199CF5E}" type="doc">
      <dgm:prSet loTypeId="urn:microsoft.com/office/officeart/2005/8/layout/radial5" loCatId="cycle" qsTypeId="urn:microsoft.com/office/officeart/2005/8/quickstyle/simple5" qsCatId="simple" csTypeId="urn:microsoft.com/office/officeart/2005/8/colors/accent6_2" csCatId="accent6" phldr="1"/>
      <dgm:spPr/>
      <dgm:t>
        <a:bodyPr/>
        <a:lstStyle/>
        <a:p>
          <a:endParaRPr lang="ru-RU"/>
        </a:p>
      </dgm:t>
    </dgm:pt>
    <dgm:pt modelId="{6E6B9083-B527-4647-B556-E4DB4E21A98C}">
      <dgm:prSet phldrT="[Текст]" custT="1"/>
      <dgm:spPr/>
      <dgm:t>
        <a:bodyPr/>
        <a:lstStyle/>
        <a:p>
          <a:r>
            <a:rPr lang="en-US" sz="1800" b="1" dirty="0">
              <a:effectLst>
                <a:outerShdw blurRad="38100" dist="38100" dir="2700000" algn="tl">
                  <a:srgbClr val="000000">
                    <a:alpha val="43137"/>
                  </a:srgbClr>
                </a:outerShdw>
              </a:effectLst>
            </a:rPr>
            <a:t>WLCG</a:t>
          </a:r>
          <a:endParaRPr lang="ru-RU" sz="1800" b="1" dirty="0"/>
        </a:p>
      </dgm:t>
    </dgm:pt>
    <dgm:pt modelId="{234836B8-B4E1-4414-AD79-E5AF53CDC214}" type="parTrans" cxnId="{16D9B430-2BE4-48D9-BFD4-875141DB6932}">
      <dgm:prSet/>
      <dgm:spPr/>
      <dgm:t>
        <a:bodyPr/>
        <a:lstStyle/>
        <a:p>
          <a:endParaRPr lang="ru-RU"/>
        </a:p>
      </dgm:t>
    </dgm:pt>
    <dgm:pt modelId="{048A23EA-7FE3-42CA-B626-1A0A7D85F08C}" type="sibTrans" cxnId="{16D9B430-2BE4-48D9-BFD4-875141DB6932}">
      <dgm:prSet/>
      <dgm:spPr/>
      <dgm:t>
        <a:bodyPr/>
        <a:lstStyle/>
        <a:p>
          <a:endParaRPr lang="ru-RU"/>
        </a:p>
      </dgm:t>
    </dgm:pt>
    <dgm:pt modelId="{4756E450-3165-4529-B6AA-44BA1A094965}">
      <dgm:prSet phldrT="[Текст]" custT="1"/>
      <dgm:spPr/>
      <dgm:t>
        <a:bodyPr/>
        <a:lstStyle/>
        <a:p>
          <a:r>
            <a:rPr lang="en-US" sz="1700" b="1" dirty="0"/>
            <a:t>JINR</a:t>
          </a:r>
          <a:endParaRPr lang="ru-RU" sz="1700" b="1" dirty="0"/>
        </a:p>
      </dgm:t>
    </dgm:pt>
    <dgm:pt modelId="{C99E431D-1AB3-4BEA-8451-4513CE46822C}" type="parTrans" cxnId="{EBF6CA0E-61A5-46C3-B2F6-4F63A4843980}">
      <dgm:prSet/>
      <dgm:spPr/>
      <dgm:t>
        <a:bodyPr/>
        <a:lstStyle/>
        <a:p>
          <a:endParaRPr lang="ru-RU"/>
        </a:p>
      </dgm:t>
    </dgm:pt>
    <dgm:pt modelId="{06EA770C-BBA1-4571-AA6C-F435C478A337}" type="sibTrans" cxnId="{EBF6CA0E-61A5-46C3-B2F6-4F63A4843980}">
      <dgm:prSet/>
      <dgm:spPr/>
      <dgm:t>
        <a:bodyPr/>
        <a:lstStyle/>
        <a:p>
          <a:endParaRPr lang="ru-RU"/>
        </a:p>
      </dgm:t>
    </dgm:pt>
    <dgm:pt modelId="{4AB5F500-6163-4D77-874D-FF9E3BBEFF02}">
      <dgm:prSet phldrT="[Текст]" custT="1"/>
      <dgm:spPr/>
      <dgm:t>
        <a:bodyPr/>
        <a:lstStyle/>
        <a:p>
          <a:r>
            <a:rPr lang="en-US" sz="1600" b="1" dirty="0"/>
            <a:t>PNPI</a:t>
          </a:r>
          <a:endParaRPr lang="ru-RU" sz="1600" b="1" dirty="0"/>
        </a:p>
      </dgm:t>
    </dgm:pt>
    <dgm:pt modelId="{B0C841F4-D579-4417-8A76-57D22E35634C}" type="parTrans" cxnId="{8177B8E6-15A8-4140-BA77-1BF823A384C5}">
      <dgm:prSet/>
      <dgm:spPr/>
      <dgm:t>
        <a:bodyPr/>
        <a:lstStyle/>
        <a:p>
          <a:endParaRPr lang="ru-RU"/>
        </a:p>
      </dgm:t>
    </dgm:pt>
    <dgm:pt modelId="{A26C8C8A-16C5-48E8-8BF7-C770BBCF8223}" type="sibTrans" cxnId="{8177B8E6-15A8-4140-BA77-1BF823A384C5}">
      <dgm:prSet/>
      <dgm:spPr/>
      <dgm:t>
        <a:bodyPr/>
        <a:lstStyle/>
        <a:p>
          <a:endParaRPr lang="ru-RU"/>
        </a:p>
      </dgm:t>
    </dgm:pt>
    <dgm:pt modelId="{7AD6EF77-F6AD-4B01-ADC6-C4B299BD7A29}">
      <dgm:prSet phldrT="[Текст]" custT="1"/>
      <dgm:spPr/>
      <dgm:t>
        <a:bodyPr/>
        <a:lstStyle/>
        <a:p>
          <a:r>
            <a:rPr lang="en-US" sz="1700" b="1" dirty="0"/>
            <a:t>ITEP</a:t>
          </a:r>
          <a:endParaRPr lang="ru-RU" sz="1600" b="1" dirty="0"/>
        </a:p>
      </dgm:t>
    </dgm:pt>
    <dgm:pt modelId="{A1407B6A-F587-496B-9EE3-F28816B908EA}" type="parTrans" cxnId="{E4BA209D-F47B-4C53-87EB-3A44CD121655}">
      <dgm:prSet/>
      <dgm:spPr/>
      <dgm:t>
        <a:bodyPr/>
        <a:lstStyle/>
        <a:p>
          <a:endParaRPr lang="ru-RU"/>
        </a:p>
      </dgm:t>
    </dgm:pt>
    <dgm:pt modelId="{61B7F933-5044-492C-9A09-9428633719F6}" type="sibTrans" cxnId="{E4BA209D-F47B-4C53-87EB-3A44CD121655}">
      <dgm:prSet/>
      <dgm:spPr/>
      <dgm:t>
        <a:bodyPr/>
        <a:lstStyle/>
        <a:p>
          <a:endParaRPr lang="ru-RU"/>
        </a:p>
      </dgm:t>
    </dgm:pt>
    <dgm:pt modelId="{BF05E352-AF4C-41D6-B5F0-BF5D7AE2A1CA}">
      <dgm:prSet phldrT="[Текст]" custT="1"/>
      <dgm:spPr/>
      <dgm:t>
        <a:bodyPr/>
        <a:lstStyle/>
        <a:p>
          <a:r>
            <a:rPr lang="en-US" sz="1700" b="1" dirty="0"/>
            <a:t>IHEP</a:t>
          </a:r>
          <a:endParaRPr lang="ru-RU" sz="1700" b="1" dirty="0"/>
        </a:p>
      </dgm:t>
    </dgm:pt>
    <dgm:pt modelId="{890B7A10-7F36-45CE-B2CC-CEED17967BA3}" type="parTrans" cxnId="{4CF850B2-6C5B-46BA-88B2-CA3ECCCB1553}">
      <dgm:prSet/>
      <dgm:spPr/>
      <dgm:t>
        <a:bodyPr/>
        <a:lstStyle/>
        <a:p>
          <a:endParaRPr lang="ru-RU"/>
        </a:p>
      </dgm:t>
    </dgm:pt>
    <dgm:pt modelId="{D91A8DF9-DA58-47A1-9D15-EC04C0D4C40F}" type="sibTrans" cxnId="{4CF850B2-6C5B-46BA-88B2-CA3ECCCB1553}">
      <dgm:prSet/>
      <dgm:spPr/>
      <dgm:t>
        <a:bodyPr/>
        <a:lstStyle/>
        <a:p>
          <a:endParaRPr lang="ru-RU"/>
        </a:p>
      </dgm:t>
    </dgm:pt>
    <dgm:pt modelId="{B3E81401-1788-47C0-9896-00EBA7627487}">
      <dgm:prSet phldrT="[Текст]" custT="1"/>
      <dgm:spPr/>
      <dgm:t>
        <a:bodyPr/>
        <a:lstStyle/>
        <a:p>
          <a:endParaRPr lang="ru-RU"/>
        </a:p>
      </dgm:t>
    </dgm:pt>
    <dgm:pt modelId="{A9FD3C38-F79B-4F6F-92AC-E3533D2F7E69}" type="parTrans" cxnId="{423D9AB9-EDB3-493E-B258-011FEF431C21}">
      <dgm:prSet/>
      <dgm:spPr/>
      <dgm:t>
        <a:bodyPr/>
        <a:lstStyle/>
        <a:p>
          <a:endParaRPr lang="ru-RU"/>
        </a:p>
      </dgm:t>
    </dgm:pt>
    <dgm:pt modelId="{70DA2AED-762C-49B7-8FE3-482217801206}" type="sibTrans" cxnId="{423D9AB9-EDB3-493E-B258-011FEF431C21}">
      <dgm:prSet/>
      <dgm:spPr/>
      <dgm:t>
        <a:bodyPr/>
        <a:lstStyle/>
        <a:p>
          <a:endParaRPr lang="ru-RU"/>
        </a:p>
      </dgm:t>
    </dgm:pt>
    <dgm:pt modelId="{515677A9-912D-4084-B651-A2D424A529E7}">
      <dgm:prSet phldrT="[Текст]" custT="1"/>
      <dgm:spPr/>
      <dgm:t>
        <a:bodyPr/>
        <a:lstStyle/>
        <a:p>
          <a:r>
            <a:rPr lang="en-US" sz="1400" b="1" dirty="0" err="1"/>
            <a:t>SpbSU</a:t>
          </a:r>
          <a:endParaRPr lang="ru-RU" sz="1400" b="1" dirty="0"/>
        </a:p>
      </dgm:t>
    </dgm:pt>
    <dgm:pt modelId="{67163B98-189B-4BCF-977F-1DE5E7F49AD0}" type="parTrans" cxnId="{4A237343-0FF2-404E-87E9-75FFBC2743EC}">
      <dgm:prSet/>
      <dgm:spPr/>
      <dgm:t>
        <a:bodyPr/>
        <a:lstStyle/>
        <a:p>
          <a:endParaRPr lang="ru-RU"/>
        </a:p>
      </dgm:t>
    </dgm:pt>
    <dgm:pt modelId="{16C768E8-7013-49AC-BC9A-2247B44257D9}" type="sibTrans" cxnId="{4A237343-0FF2-404E-87E9-75FFBC2743EC}">
      <dgm:prSet/>
      <dgm:spPr/>
      <dgm:t>
        <a:bodyPr/>
        <a:lstStyle/>
        <a:p>
          <a:endParaRPr lang="ru-RU"/>
        </a:p>
      </dgm:t>
    </dgm:pt>
    <dgm:pt modelId="{3902BF6D-770C-496F-B0C9-26056B7879FF}">
      <dgm:prSet custT="1"/>
      <dgm:spPr/>
      <dgm:t>
        <a:bodyPr/>
        <a:lstStyle/>
        <a:p>
          <a:endParaRPr lang="ru-RU" sz="1800" b="1" dirty="0" err="1"/>
        </a:p>
      </dgm:t>
    </dgm:pt>
    <dgm:pt modelId="{76524F82-FBC2-44C5-9D14-9425DCACABF5}" type="parTrans" cxnId="{FD18FD60-11D3-406E-93FC-17525D120013}">
      <dgm:prSet/>
      <dgm:spPr/>
      <dgm:t>
        <a:bodyPr/>
        <a:lstStyle/>
        <a:p>
          <a:endParaRPr lang="ru-RU"/>
        </a:p>
      </dgm:t>
    </dgm:pt>
    <dgm:pt modelId="{7E55E127-C1E5-42F4-83C9-DE1750925899}" type="sibTrans" cxnId="{FD18FD60-11D3-406E-93FC-17525D120013}">
      <dgm:prSet/>
      <dgm:spPr/>
      <dgm:t>
        <a:bodyPr/>
        <a:lstStyle/>
        <a:p>
          <a:endParaRPr lang="ru-RU"/>
        </a:p>
      </dgm:t>
    </dgm:pt>
    <dgm:pt modelId="{D0E490F1-720C-4427-972B-7DB008516629}">
      <dgm:prSet phldrT="[Текст]" custT="1"/>
      <dgm:spPr/>
      <dgm:t>
        <a:bodyPr/>
        <a:lstStyle/>
        <a:p>
          <a:r>
            <a:rPr lang="en-US" sz="1700" b="1" dirty="0"/>
            <a:t>INR</a:t>
          </a:r>
          <a:endParaRPr lang="ru-RU" sz="1700" b="1" dirty="0"/>
        </a:p>
      </dgm:t>
    </dgm:pt>
    <dgm:pt modelId="{CED575E3-9A8A-4E15-8189-EB6FA89763E5}" type="sibTrans" cxnId="{68FD8F4A-852B-48B6-AAF4-A45E33B91DBF}">
      <dgm:prSet/>
      <dgm:spPr/>
      <dgm:t>
        <a:bodyPr/>
        <a:lstStyle/>
        <a:p>
          <a:endParaRPr lang="ru-RU"/>
        </a:p>
      </dgm:t>
    </dgm:pt>
    <dgm:pt modelId="{77126203-3677-4445-8EA5-A1E71F7F12BD}" type="parTrans" cxnId="{68FD8F4A-852B-48B6-AAF4-A45E33B91DBF}">
      <dgm:prSet/>
      <dgm:spPr/>
      <dgm:t>
        <a:bodyPr/>
        <a:lstStyle/>
        <a:p>
          <a:endParaRPr lang="ru-RU"/>
        </a:p>
      </dgm:t>
    </dgm:pt>
    <dgm:pt modelId="{6A333A04-D4F9-4112-852F-82D57E6350EF}">
      <dgm:prSet phldrT="[Текст]" custT="1"/>
      <dgm:spPr/>
      <dgm:t>
        <a:bodyPr/>
        <a:lstStyle/>
        <a:p>
          <a:r>
            <a:rPr lang="en-US" sz="1700" b="1" dirty="0"/>
            <a:t>RRC-KI</a:t>
          </a:r>
          <a:endParaRPr lang="ru-RU" sz="1700" b="1" dirty="0"/>
        </a:p>
      </dgm:t>
    </dgm:pt>
    <dgm:pt modelId="{503BF2EB-4689-4FFD-AA15-A4037BC43945}" type="parTrans" cxnId="{81F04741-7469-4E21-9195-FE33D9645C1E}">
      <dgm:prSet/>
      <dgm:spPr/>
      <dgm:t>
        <a:bodyPr/>
        <a:lstStyle/>
        <a:p>
          <a:endParaRPr lang="ru-RU"/>
        </a:p>
      </dgm:t>
    </dgm:pt>
    <dgm:pt modelId="{7A9279ED-27BE-4CF6-A0B4-59A373C5EFF7}" type="sibTrans" cxnId="{81F04741-7469-4E21-9195-FE33D9645C1E}">
      <dgm:prSet/>
      <dgm:spPr/>
      <dgm:t>
        <a:bodyPr/>
        <a:lstStyle/>
        <a:p>
          <a:endParaRPr lang="ru-RU"/>
        </a:p>
      </dgm:t>
    </dgm:pt>
    <dgm:pt modelId="{C435653B-959B-40EE-A33F-7EF7980A9ECB}" type="pres">
      <dgm:prSet presAssocID="{BE7CC2D6-9391-4322-81FD-63064199CF5E}" presName="Name0" presStyleCnt="0">
        <dgm:presLayoutVars>
          <dgm:chMax val="1"/>
          <dgm:dir/>
          <dgm:animLvl val="ctr"/>
          <dgm:resizeHandles val="exact"/>
        </dgm:presLayoutVars>
      </dgm:prSet>
      <dgm:spPr/>
    </dgm:pt>
    <dgm:pt modelId="{41F62387-EBBA-4DA9-9AC1-BC6EE52BA36E}" type="pres">
      <dgm:prSet presAssocID="{6E6B9083-B527-4647-B556-E4DB4E21A98C}" presName="centerShape" presStyleLbl="node0" presStyleIdx="0" presStyleCnt="1" custScaleX="126631"/>
      <dgm:spPr/>
    </dgm:pt>
    <dgm:pt modelId="{4337FC0D-11E8-4D2C-81E2-CE1EDE7396A3}" type="pres">
      <dgm:prSet presAssocID="{C99E431D-1AB3-4BEA-8451-4513CE46822C}" presName="parTrans" presStyleLbl="sibTrans2D1" presStyleIdx="0" presStyleCnt="7"/>
      <dgm:spPr/>
    </dgm:pt>
    <dgm:pt modelId="{F7289FEE-BAB7-4160-9A32-07E6BAB3ABCC}" type="pres">
      <dgm:prSet presAssocID="{C99E431D-1AB3-4BEA-8451-4513CE46822C}" presName="connectorText" presStyleLbl="sibTrans2D1" presStyleIdx="0" presStyleCnt="7"/>
      <dgm:spPr/>
    </dgm:pt>
    <dgm:pt modelId="{FDAC661D-F3C4-40E5-B635-7C0AC2BE527D}" type="pres">
      <dgm:prSet presAssocID="{4756E450-3165-4529-B6AA-44BA1A094965}" presName="node" presStyleLbl="node1" presStyleIdx="0" presStyleCnt="7">
        <dgm:presLayoutVars>
          <dgm:bulletEnabled val="1"/>
        </dgm:presLayoutVars>
      </dgm:prSet>
      <dgm:spPr/>
    </dgm:pt>
    <dgm:pt modelId="{11BB6C54-2EF2-439E-969F-846754779302}" type="pres">
      <dgm:prSet presAssocID="{B0C841F4-D579-4417-8A76-57D22E35634C}" presName="parTrans" presStyleLbl="sibTrans2D1" presStyleIdx="1" presStyleCnt="7"/>
      <dgm:spPr/>
    </dgm:pt>
    <dgm:pt modelId="{C1BB22DB-4DC5-4F58-8D89-6CE0BBD7D1AA}" type="pres">
      <dgm:prSet presAssocID="{B0C841F4-D579-4417-8A76-57D22E35634C}" presName="connectorText" presStyleLbl="sibTrans2D1" presStyleIdx="1" presStyleCnt="7"/>
      <dgm:spPr/>
    </dgm:pt>
    <dgm:pt modelId="{B4E66CF0-FFB2-48B1-A359-422B74FA43C0}" type="pres">
      <dgm:prSet presAssocID="{4AB5F500-6163-4D77-874D-FF9E3BBEFF02}" presName="node" presStyleLbl="node1" presStyleIdx="1" presStyleCnt="7">
        <dgm:presLayoutVars>
          <dgm:bulletEnabled val="1"/>
        </dgm:presLayoutVars>
      </dgm:prSet>
      <dgm:spPr/>
    </dgm:pt>
    <dgm:pt modelId="{3823CC26-205E-42F8-90E4-D18D04473ADB}" type="pres">
      <dgm:prSet presAssocID="{A1407B6A-F587-496B-9EE3-F28816B908EA}" presName="parTrans" presStyleLbl="sibTrans2D1" presStyleIdx="2" presStyleCnt="7"/>
      <dgm:spPr/>
    </dgm:pt>
    <dgm:pt modelId="{5C89C3B8-045C-41A1-9E31-3ABD89C24A53}" type="pres">
      <dgm:prSet presAssocID="{A1407B6A-F587-496B-9EE3-F28816B908EA}" presName="connectorText" presStyleLbl="sibTrans2D1" presStyleIdx="2" presStyleCnt="7"/>
      <dgm:spPr/>
    </dgm:pt>
    <dgm:pt modelId="{5312A2DD-9342-4434-9A64-42C1367017A6}" type="pres">
      <dgm:prSet presAssocID="{7AD6EF77-F6AD-4B01-ADC6-C4B299BD7A29}" presName="node" presStyleLbl="node1" presStyleIdx="2" presStyleCnt="7">
        <dgm:presLayoutVars>
          <dgm:bulletEnabled val="1"/>
        </dgm:presLayoutVars>
      </dgm:prSet>
      <dgm:spPr/>
    </dgm:pt>
    <dgm:pt modelId="{5EBDBE07-07DA-4A33-8106-AA904721ADA7}" type="pres">
      <dgm:prSet presAssocID="{503BF2EB-4689-4FFD-AA15-A4037BC43945}" presName="parTrans" presStyleLbl="sibTrans2D1" presStyleIdx="3" presStyleCnt="7"/>
      <dgm:spPr/>
    </dgm:pt>
    <dgm:pt modelId="{BCFF1A8F-B2ED-4F62-BC16-DC57012F410B}" type="pres">
      <dgm:prSet presAssocID="{503BF2EB-4689-4FFD-AA15-A4037BC43945}" presName="connectorText" presStyleLbl="sibTrans2D1" presStyleIdx="3" presStyleCnt="7"/>
      <dgm:spPr/>
    </dgm:pt>
    <dgm:pt modelId="{796A0938-07DF-49DA-8B2F-8F3AF7DA74A6}" type="pres">
      <dgm:prSet presAssocID="{6A333A04-D4F9-4112-852F-82D57E6350EF}" presName="node" presStyleLbl="node1" presStyleIdx="3" presStyleCnt="7">
        <dgm:presLayoutVars>
          <dgm:bulletEnabled val="1"/>
        </dgm:presLayoutVars>
      </dgm:prSet>
      <dgm:spPr/>
    </dgm:pt>
    <dgm:pt modelId="{12E9C11F-AE9F-4195-B8EB-6ECAB26F3C56}" type="pres">
      <dgm:prSet presAssocID="{890B7A10-7F36-45CE-B2CC-CEED17967BA3}" presName="parTrans" presStyleLbl="sibTrans2D1" presStyleIdx="4" presStyleCnt="7"/>
      <dgm:spPr/>
    </dgm:pt>
    <dgm:pt modelId="{2DEE7777-0312-4C9B-ACD3-7743B2C5E353}" type="pres">
      <dgm:prSet presAssocID="{890B7A10-7F36-45CE-B2CC-CEED17967BA3}" presName="connectorText" presStyleLbl="sibTrans2D1" presStyleIdx="4" presStyleCnt="7"/>
      <dgm:spPr/>
    </dgm:pt>
    <dgm:pt modelId="{6BBCA3BD-3F3D-471F-94FD-051295A5A4E4}" type="pres">
      <dgm:prSet presAssocID="{BF05E352-AF4C-41D6-B5F0-BF5D7AE2A1CA}" presName="node" presStyleLbl="node1" presStyleIdx="4" presStyleCnt="7">
        <dgm:presLayoutVars>
          <dgm:bulletEnabled val="1"/>
        </dgm:presLayoutVars>
      </dgm:prSet>
      <dgm:spPr/>
    </dgm:pt>
    <dgm:pt modelId="{309F6A76-CDCB-4A56-878A-9297EB8D632C}" type="pres">
      <dgm:prSet presAssocID="{77126203-3677-4445-8EA5-A1E71F7F12BD}" presName="parTrans" presStyleLbl="sibTrans2D1" presStyleIdx="5" presStyleCnt="7"/>
      <dgm:spPr/>
    </dgm:pt>
    <dgm:pt modelId="{E5A8ADB2-0116-44BA-8A87-6A7770B4548A}" type="pres">
      <dgm:prSet presAssocID="{77126203-3677-4445-8EA5-A1E71F7F12BD}" presName="connectorText" presStyleLbl="sibTrans2D1" presStyleIdx="5" presStyleCnt="7"/>
      <dgm:spPr/>
    </dgm:pt>
    <dgm:pt modelId="{3736D49E-B4A7-492E-9952-539FFA69A206}" type="pres">
      <dgm:prSet presAssocID="{D0E490F1-720C-4427-972B-7DB008516629}" presName="node" presStyleLbl="node1" presStyleIdx="5" presStyleCnt="7">
        <dgm:presLayoutVars>
          <dgm:bulletEnabled val="1"/>
        </dgm:presLayoutVars>
      </dgm:prSet>
      <dgm:spPr/>
    </dgm:pt>
    <dgm:pt modelId="{9A924567-C7DD-437F-8E7C-79FA627705CD}" type="pres">
      <dgm:prSet presAssocID="{67163B98-189B-4BCF-977F-1DE5E7F49AD0}" presName="parTrans" presStyleLbl="sibTrans2D1" presStyleIdx="6" presStyleCnt="7"/>
      <dgm:spPr/>
    </dgm:pt>
    <dgm:pt modelId="{95C3CA37-1969-4659-A04C-AEBB7A333FFB}" type="pres">
      <dgm:prSet presAssocID="{67163B98-189B-4BCF-977F-1DE5E7F49AD0}" presName="connectorText" presStyleLbl="sibTrans2D1" presStyleIdx="6" presStyleCnt="7"/>
      <dgm:spPr/>
    </dgm:pt>
    <dgm:pt modelId="{B7760184-3617-417B-9844-E021BAD98688}" type="pres">
      <dgm:prSet presAssocID="{515677A9-912D-4084-B651-A2D424A529E7}" presName="node" presStyleLbl="node1" presStyleIdx="6" presStyleCnt="7">
        <dgm:presLayoutVars>
          <dgm:bulletEnabled val="1"/>
        </dgm:presLayoutVars>
      </dgm:prSet>
      <dgm:spPr/>
    </dgm:pt>
  </dgm:ptLst>
  <dgm:cxnLst>
    <dgm:cxn modelId="{6CD6840B-1317-4B03-8644-CD07EEA510F0}" type="presOf" srcId="{B0C841F4-D579-4417-8A76-57D22E35634C}" destId="{11BB6C54-2EF2-439E-969F-846754779302}" srcOrd="0" destOrd="0" presId="urn:microsoft.com/office/officeart/2005/8/layout/radial5"/>
    <dgm:cxn modelId="{EBF6CA0E-61A5-46C3-B2F6-4F63A4843980}" srcId="{6E6B9083-B527-4647-B556-E4DB4E21A98C}" destId="{4756E450-3165-4529-B6AA-44BA1A094965}" srcOrd="0" destOrd="0" parTransId="{C99E431D-1AB3-4BEA-8451-4513CE46822C}" sibTransId="{06EA770C-BBA1-4571-AA6C-F435C478A337}"/>
    <dgm:cxn modelId="{0E095522-FF76-423F-9381-28AA16F696A5}" type="presOf" srcId="{890B7A10-7F36-45CE-B2CC-CEED17967BA3}" destId="{12E9C11F-AE9F-4195-B8EB-6ECAB26F3C56}" srcOrd="0" destOrd="0" presId="urn:microsoft.com/office/officeart/2005/8/layout/radial5"/>
    <dgm:cxn modelId="{02980128-21DF-4DA0-9B72-A281F3E4F169}" type="presOf" srcId="{BE7CC2D6-9391-4322-81FD-63064199CF5E}" destId="{C435653B-959B-40EE-A33F-7EF7980A9ECB}" srcOrd="0" destOrd="0" presId="urn:microsoft.com/office/officeart/2005/8/layout/radial5"/>
    <dgm:cxn modelId="{691C932A-4F6C-4F1E-8327-85E8EC1EB6AB}" type="presOf" srcId="{A1407B6A-F587-496B-9EE3-F28816B908EA}" destId="{5C89C3B8-045C-41A1-9E31-3ABD89C24A53}" srcOrd="1" destOrd="0" presId="urn:microsoft.com/office/officeart/2005/8/layout/radial5"/>
    <dgm:cxn modelId="{9BB9FA2C-168C-4504-8805-9A37D4160A21}" type="presOf" srcId="{503BF2EB-4689-4FFD-AA15-A4037BC43945}" destId="{5EBDBE07-07DA-4A33-8106-AA904721ADA7}" srcOrd="0" destOrd="0" presId="urn:microsoft.com/office/officeart/2005/8/layout/radial5"/>
    <dgm:cxn modelId="{16D9B430-2BE4-48D9-BFD4-875141DB6932}" srcId="{BE7CC2D6-9391-4322-81FD-63064199CF5E}" destId="{6E6B9083-B527-4647-B556-E4DB4E21A98C}" srcOrd="0" destOrd="0" parTransId="{234836B8-B4E1-4414-AD79-E5AF53CDC214}" sibTransId="{048A23EA-7FE3-42CA-B626-1A0A7D85F08C}"/>
    <dgm:cxn modelId="{BFCB6F3F-41EC-4BE9-9FE1-800C33C32C97}" type="presOf" srcId="{C99E431D-1AB3-4BEA-8451-4513CE46822C}" destId="{4337FC0D-11E8-4D2C-81E2-CE1EDE7396A3}" srcOrd="0" destOrd="0" presId="urn:microsoft.com/office/officeart/2005/8/layout/radial5"/>
    <dgm:cxn modelId="{86ADD23F-2835-41E7-802D-641E30E0C0E7}" type="presOf" srcId="{B0C841F4-D579-4417-8A76-57D22E35634C}" destId="{C1BB22DB-4DC5-4F58-8D89-6CE0BBD7D1AA}" srcOrd="1" destOrd="0" presId="urn:microsoft.com/office/officeart/2005/8/layout/radial5"/>
    <dgm:cxn modelId="{FD18FD60-11D3-406E-93FC-17525D120013}" srcId="{BE7CC2D6-9391-4322-81FD-63064199CF5E}" destId="{3902BF6D-770C-496F-B0C9-26056B7879FF}" srcOrd="2" destOrd="0" parTransId="{76524F82-FBC2-44C5-9D14-9425DCACABF5}" sibTransId="{7E55E127-C1E5-42F4-83C9-DE1750925899}"/>
    <dgm:cxn modelId="{81F04741-7469-4E21-9195-FE33D9645C1E}" srcId="{6E6B9083-B527-4647-B556-E4DB4E21A98C}" destId="{6A333A04-D4F9-4112-852F-82D57E6350EF}" srcOrd="3" destOrd="0" parTransId="{503BF2EB-4689-4FFD-AA15-A4037BC43945}" sibTransId="{7A9279ED-27BE-4CF6-A0B4-59A373C5EFF7}"/>
    <dgm:cxn modelId="{4A237343-0FF2-404E-87E9-75FFBC2743EC}" srcId="{6E6B9083-B527-4647-B556-E4DB4E21A98C}" destId="{515677A9-912D-4084-B651-A2D424A529E7}" srcOrd="6" destOrd="0" parTransId="{67163B98-189B-4BCF-977F-1DE5E7F49AD0}" sibTransId="{16C768E8-7013-49AC-BC9A-2247B44257D9}"/>
    <dgm:cxn modelId="{6CA42049-B5CC-4205-9484-D16234733099}" type="presOf" srcId="{890B7A10-7F36-45CE-B2CC-CEED17967BA3}" destId="{2DEE7777-0312-4C9B-ACD3-7743B2C5E353}" srcOrd="1" destOrd="0" presId="urn:microsoft.com/office/officeart/2005/8/layout/radial5"/>
    <dgm:cxn modelId="{68FD8F4A-852B-48B6-AAF4-A45E33B91DBF}" srcId="{6E6B9083-B527-4647-B556-E4DB4E21A98C}" destId="{D0E490F1-720C-4427-972B-7DB008516629}" srcOrd="5" destOrd="0" parTransId="{77126203-3677-4445-8EA5-A1E71F7F12BD}" sibTransId="{CED575E3-9A8A-4E15-8189-EB6FA89763E5}"/>
    <dgm:cxn modelId="{ACA45B50-2506-44DA-8E3A-50CE2B7ED417}" type="presOf" srcId="{7AD6EF77-F6AD-4B01-ADC6-C4B299BD7A29}" destId="{5312A2DD-9342-4434-9A64-42C1367017A6}" srcOrd="0" destOrd="0" presId="urn:microsoft.com/office/officeart/2005/8/layout/radial5"/>
    <dgm:cxn modelId="{1334D750-2664-4D23-B678-9FA73A6CAF4B}" type="presOf" srcId="{4AB5F500-6163-4D77-874D-FF9E3BBEFF02}" destId="{B4E66CF0-FFB2-48B1-A359-422B74FA43C0}" srcOrd="0" destOrd="0" presId="urn:microsoft.com/office/officeart/2005/8/layout/radial5"/>
    <dgm:cxn modelId="{358FA756-6999-47FA-A2CB-1C79ABEACA32}" type="presOf" srcId="{BF05E352-AF4C-41D6-B5F0-BF5D7AE2A1CA}" destId="{6BBCA3BD-3F3D-471F-94FD-051295A5A4E4}" srcOrd="0" destOrd="0" presId="urn:microsoft.com/office/officeart/2005/8/layout/radial5"/>
    <dgm:cxn modelId="{54F9F858-CE48-4152-A10F-E8796CA4B87E}" type="presOf" srcId="{67163B98-189B-4BCF-977F-1DE5E7F49AD0}" destId="{9A924567-C7DD-437F-8E7C-79FA627705CD}" srcOrd="0" destOrd="0" presId="urn:microsoft.com/office/officeart/2005/8/layout/radial5"/>
    <dgm:cxn modelId="{61C13C8D-C086-43BD-A2E9-86929489922E}" type="presOf" srcId="{6A333A04-D4F9-4112-852F-82D57E6350EF}" destId="{796A0938-07DF-49DA-8B2F-8F3AF7DA74A6}" srcOrd="0" destOrd="0" presId="urn:microsoft.com/office/officeart/2005/8/layout/radial5"/>
    <dgm:cxn modelId="{13EC2B93-71B1-4636-B2FD-B54211F605B4}" type="presOf" srcId="{67163B98-189B-4BCF-977F-1DE5E7F49AD0}" destId="{95C3CA37-1969-4659-A04C-AEBB7A333FFB}" srcOrd="1" destOrd="0" presId="urn:microsoft.com/office/officeart/2005/8/layout/radial5"/>
    <dgm:cxn modelId="{E5E36195-F81A-4A91-9D64-176479D5D584}" type="presOf" srcId="{A1407B6A-F587-496B-9EE3-F28816B908EA}" destId="{3823CC26-205E-42F8-90E4-D18D04473ADB}" srcOrd="0" destOrd="0" presId="urn:microsoft.com/office/officeart/2005/8/layout/radial5"/>
    <dgm:cxn modelId="{E4BA209D-F47B-4C53-87EB-3A44CD121655}" srcId="{6E6B9083-B527-4647-B556-E4DB4E21A98C}" destId="{7AD6EF77-F6AD-4B01-ADC6-C4B299BD7A29}" srcOrd="2" destOrd="0" parTransId="{A1407B6A-F587-496B-9EE3-F28816B908EA}" sibTransId="{61B7F933-5044-492C-9A09-9428633719F6}"/>
    <dgm:cxn modelId="{D66E5EB2-162C-4750-AB31-AAEA07AE05F6}" type="presOf" srcId="{4756E450-3165-4529-B6AA-44BA1A094965}" destId="{FDAC661D-F3C4-40E5-B635-7C0AC2BE527D}" srcOrd="0" destOrd="0" presId="urn:microsoft.com/office/officeart/2005/8/layout/radial5"/>
    <dgm:cxn modelId="{4CF850B2-6C5B-46BA-88B2-CA3ECCCB1553}" srcId="{6E6B9083-B527-4647-B556-E4DB4E21A98C}" destId="{BF05E352-AF4C-41D6-B5F0-BF5D7AE2A1CA}" srcOrd="4" destOrd="0" parTransId="{890B7A10-7F36-45CE-B2CC-CEED17967BA3}" sibTransId="{D91A8DF9-DA58-47A1-9D15-EC04C0D4C40F}"/>
    <dgm:cxn modelId="{E99BC9B5-05CF-43BF-8482-A469F7547967}" type="presOf" srcId="{6E6B9083-B527-4647-B556-E4DB4E21A98C}" destId="{41F62387-EBBA-4DA9-9AC1-BC6EE52BA36E}" srcOrd="0" destOrd="0" presId="urn:microsoft.com/office/officeart/2005/8/layout/radial5"/>
    <dgm:cxn modelId="{423D9AB9-EDB3-493E-B258-011FEF431C21}" srcId="{BE7CC2D6-9391-4322-81FD-63064199CF5E}" destId="{B3E81401-1788-47C0-9896-00EBA7627487}" srcOrd="1" destOrd="0" parTransId="{A9FD3C38-F79B-4F6F-92AC-E3533D2F7E69}" sibTransId="{70DA2AED-762C-49B7-8FE3-482217801206}"/>
    <dgm:cxn modelId="{19601BBA-8D7F-40F8-BFB3-F4B8E647BF83}" type="presOf" srcId="{77126203-3677-4445-8EA5-A1E71F7F12BD}" destId="{E5A8ADB2-0116-44BA-8A87-6A7770B4548A}" srcOrd="1" destOrd="0" presId="urn:microsoft.com/office/officeart/2005/8/layout/radial5"/>
    <dgm:cxn modelId="{EB86EAC9-3ED2-474A-B979-CB3216EB2B27}" type="presOf" srcId="{77126203-3677-4445-8EA5-A1E71F7F12BD}" destId="{309F6A76-CDCB-4A56-878A-9297EB8D632C}" srcOrd="0" destOrd="0" presId="urn:microsoft.com/office/officeart/2005/8/layout/radial5"/>
    <dgm:cxn modelId="{C093F3D6-5727-469E-94BE-C9E41DF2159A}" type="presOf" srcId="{515677A9-912D-4084-B651-A2D424A529E7}" destId="{B7760184-3617-417B-9844-E021BAD98688}" srcOrd="0" destOrd="0" presId="urn:microsoft.com/office/officeart/2005/8/layout/radial5"/>
    <dgm:cxn modelId="{EA54EFDD-37BE-43A6-AA85-92DDD5DEB432}" type="presOf" srcId="{C99E431D-1AB3-4BEA-8451-4513CE46822C}" destId="{F7289FEE-BAB7-4160-9A32-07E6BAB3ABCC}" srcOrd="1" destOrd="0" presId="urn:microsoft.com/office/officeart/2005/8/layout/radial5"/>
    <dgm:cxn modelId="{1F0B3EDE-3ABE-47A8-867C-3141F5E7352E}" type="presOf" srcId="{503BF2EB-4689-4FFD-AA15-A4037BC43945}" destId="{BCFF1A8F-B2ED-4F62-BC16-DC57012F410B}" srcOrd="1" destOrd="0" presId="urn:microsoft.com/office/officeart/2005/8/layout/radial5"/>
    <dgm:cxn modelId="{8177B8E6-15A8-4140-BA77-1BF823A384C5}" srcId="{6E6B9083-B527-4647-B556-E4DB4E21A98C}" destId="{4AB5F500-6163-4D77-874D-FF9E3BBEFF02}" srcOrd="1" destOrd="0" parTransId="{B0C841F4-D579-4417-8A76-57D22E35634C}" sibTransId="{A26C8C8A-16C5-48E8-8BF7-C770BBCF8223}"/>
    <dgm:cxn modelId="{2F9E2CFF-7D0B-49F6-A1D5-F51EA925CE4F}" type="presOf" srcId="{D0E490F1-720C-4427-972B-7DB008516629}" destId="{3736D49E-B4A7-492E-9952-539FFA69A206}" srcOrd="0" destOrd="0" presId="urn:microsoft.com/office/officeart/2005/8/layout/radial5"/>
    <dgm:cxn modelId="{5122F248-AFD2-402E-BB28-F14657562EDF}" type="presParOf" srcId="{C435653B-959B-40EE-A33F-7EF7980A9ECB}" destId="{41F62387-EBBA-4DA9-9AC1-BC6EE52BA36E}" srcOrd="0" destOrd="0" presId="urn:microsoft.com/office/officeart/2005/8/layout/radial5"/>
    <dgm:cxn modelId="{23091939-5299-45CE-9F07-350A099CC5B8}" type="presParOf" srcId="{C435653B-959B-40EE-A33F-7EF7980A9ECB}" destId="{4337FC0D-11E8-4D2C-81E2-CE1EDE7396A3}" srcOrd="1" destOrd="0" presId="urn:microsoft.com/office/officeart/2005/8/layout/radial5"/>
    <dgm:cxn modelId="{F978E4D5-5F43-40E1-985E-DA422BBA31B8}" type="presParOf" srcId="{4337FC0D-11E8-4D2C-81E2-CE1EDE7396A3}" destId="{F7289FEE-BAB7-4160-9A32-07E6BAB3ABCC}" srcOrd="0" destOrd="0" presId="urn:microsoft.com/office/officeart/2005/8/layout/radial5"/>
    <dgm:cxn modelId="{A73A6B7A-0E74-4802-A7E2-D3D5D326135B}" type="presParOf" srcId="{C435653B-959B-40EE-A33F-7EF7980A9ECB}" destId="{FDAC661D-F3C4-40E5-B635-7C0AC2BE527D}" srcOrd="2" destOrd="0" presId="urn:microsoft.com/office/officeart/2005/8/layout/radial5"/>
    <dgm:cxn modelId="{C6FFC575-74BB-4D7C-90F5-D05B0B92EA61}" type="presParOf" srcId="{C435653B-959B-40EE-A33F-7EF7980A9ECB}" destId="{11BB6C54-2EF2-439E-969F-846754779302}" srcOrd="3" destOrd="0" presId="urn:microsoft.com/office/officeart/2005/8/layout/radial5"/>
    <dgm:cxn modelId="{71DA5A54-3EE6-492E-A64A-9C94E8F8C143}" type="presParOf" srcId="{11BB6C54-2EF2-439E-969F-846754779302}" destId="{C1BB22DB-4DC5-4F58-8D89-6CE0BBD7D1AA}" srcOrd="0" destOrd="0" presId="urn:microsoft.com/office/officeart/2005/8/layout/radial5"/>
    <dgm:cxn modelId="{EAFA6F89-7584-4D04-A5CF-396CCDE75D15}" type="presParOf" srcId="{C435653B-959B-40EE-A33F-7EF7980A9ECB}" destId="{B4E66CF0-FFB2-48B1-A359-422B74FA43C0}" srcOrd="4" destOrd="0" presId="urn:microsoft.com/office/officeart/2005/8/layout/radial5"/>
    <dgm:cxn modelId="{92F67125-62ED-4F1D-ACA2-F20CF74A83D5}" type="presParOf" srcId="{C435653B-959B-40EE-A33F-7EF7980A9ECB}" destId="{3823CC26-205E-42F8-90E4-D18D04473ADB}" srcOrd="5" destOrd="0" presId="urn:microsoft.com/office/officeart/2005/8/layout/radial5"/>
    <dgm:cxn modelId="{2D54D728-1061-466B-A306-96335B333283}" type="presParOf" srcId="{3823CC26-205E-42F8-90E4-D18D04473ADB}" destId="{5C89C3B8-045C-41A1-9E31-3ABD89C24A53}" srcOrd="0" destOrd="0" presId="urn:microsoft.com/office/officeart/2005/8/layout/radial5"/>
    <dgm:cxn modelId="{03FEE5CC-FBC3-4010-9F9C-49F1C5453BE0}" type="presParOf" srcId="{C435653B-959B-40EE-A33F-7EF7980A9ECB}" destId="{5312A2DD-9342-4434-9A64-42C1367017A6}" srcOrd="6" destOrd="0" presId="urn:microsoft.com/office/officeart/2005/8/layout/radial5"/>
    <dgm:cxn modelId="{4FD68071-736C-4E0B-AD9C-07CC74250CEB}" type="presParOf" srcId="{C435653B-959B-40EE-A33F-7EF7980A9ECB}" destId="{5EBDBE07-07DA-4A33-8106-AA904721ADA7}" srcOrd="7" destOrd="0" presId="urn:microsoft.com/office/officeart/2005/8/layout/radial5"/>
    <dgm:cxn modelId="{77F04262-632C-41B5-9C9C-53CD5E98E33F}" type="presParOf" srcId="{5EBDBE07-07DA-4A33-8106-AA904721ADA7}" destId="{BCFF1A8F-B2ED-4F62-BC16-DC57012F410B}" srcOrd="0" destOrd="0" presId="urn:microsoft.com/office/officeart/2005/8/layout/radial5"/>
    <dgm:cxn modelId="{73CA4A33-CB50-4634-89C8-F10C19884FDE}" type="presParOf" srcId="{C435653B-959B-40EE-A33F-7EF7980A9ECB}" destId="{796A0938-07DF-49DA-8B2F-8F3AF7DA74A6}" srcOrd="8" destOrd="0" presId="urn:microsoft.com/office/officeart/2005/8/layout/radial5"/>
    <dgm:cxn modelId="{44C7E39C-3E31-4F48-83F4-15B222945095}" type="presParOf" srcId="{C435653B-959B-40EE-A33F-7EF7980A9ECB}" destId="{12E9C11F-AE9F-4195-B8EB-6ECAB26F3C56}" srcOrd="9" destOrd="0" presId="urn:microsoft.com/office/officeart/2005/8/layout/radial5"/>
    <dgm:cxn modelId="{1C00AA7B-F90E-48AA-82FF-6C5B158FB5B3}" type="presParOf" srcId="{12E9C11F-AE9F-4195-B8EB-6ECAB26F3C56}" destId="{2DEE7777-0312-4C9B-ACD3-7743B2C5E353}" srcOrd="0" destOrd="0" presId="urn:microsoft.com/office/officeart/2005/8/layout/radial5"/>
    <dgm:cxn modelId="{4F6AFC7A-4FBB-4220-8A11-5300420C2A47}" type="presParOf" srcId="{C435653B-959B-40EE-A33F-7EF7980A9ECB}" destId="{6BBCA3BD-3F3D-471F-94FD-051295A5A4E4}" srcOrd="10" destOrd="0" presId="urn:microsoft.com/office/officeart/2005/8/layout/radial5"/>
    <dgm:cxn modelId="{1CB68737-F247-4515-84DE-ACC69091312C}" type="presParOf" srcId="{C435653B-959B-40EE-A33F-7EF7980A9ECB}" destId="{309F6A76-CDCB-4A56-878A-9297EB8D632C}" srcOrd="11" destOrd="0" presId="urn:microsoft.com/office/officeart/2005/8/layout/radial5"/>
    <dgm:cxn modelId="{4EA28B65-5777-416C-95B7-3BF521FFED5B}" type="presParOf" srcId="{309F6A76-CDCB-4A56-878A-9297EB8D632C}" destId="{E5A8ADB2-0116-44BA-8A87-6A7770B4548A}" srcOrd="0" destOrd="0" presId="urn:microsoft.com/office/officeart/2005/8/layout/radial5"/>
    <dgm:cxn modelId="{6468F7AB-699F-45E8-953D-68901F1C5A05}" type="presParOf" srcId="{C435653B-959B-40EE-A33F-7EF7980A9ECB}" destId="{3736D49E-B4A7-492E-9952-539FFA69A206}" srcOrd="12" destOrd="0" presId="urn:microsoft.com/office/officeart/2005/8/layout/radial5"/>
    <dgm:cxn modelId="{7411EEA7-7C2F-4FD9-8C9A-0ECB4A472324}" type="presParOf" srcId="{C435653B-959B-40EE-A33F-7EF7980A9ECB}" destId="{9A924567-C7DD-437F-8E7C-79FA627705CD}" srcOrd="13" destOrd="0" presId="urn:microsoft.com/office/officeart/2005/8/layout/radial5"/>
    <dgm:cxn modelId="{F607DAC6-15A1-409C-8E85-64DE9A3F51D5}" type="presParOf" srcId="{9A924567-C7DD-437F-8E7C-79FA627705CD}" destId="{95C3CA37-1969-4659-A04C-AEBB7A333FFB}" srcOrd="0" destOrd="0" presId="urn:microsoft.com/office/officeart/2005/8/layout/radial5"/>
    <dgm:cxn modelId="{F109B4BB-9BEF-40BB-BA14-BC2CB3000F61}" type="presParOf" srcId="{C435653B-959B-40EE-A33F-7EF7980A9ECB}" destId="{B7760184-3617-417B-9844-E021BAD98688}" srcOrd="14" destOrd="0" presId="urn:microsoft.com/office/officeart/2005/8/layout/radial5"/>
  </dgm:cxnLst>
  <dgm:bg/>
  <dgm:whole/>
  <dgm:extLst>
    <a:ext uri="http://schemas.microsoft.com/office/drawing/2008/diagram">
      <dsp:dataModelExt xmlns:dsp="http://schemas.microsoft.com/office/drawing/2008/diagram" relId="rId13"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0301DE60-2524-4E54-AF16-D0EBD4C4B5A8}" type="doc">
      <dgm:prSet loTypeId="urn:microsoft.com/office/officeart/2005/8/layout/cycle2" loCatId="cycle" qsTypeId="urn:microsoft.com/office/officeart/2005/8/quickstyle/simple4" qsCatId="simple" csTypeId="urn:microsoft.com/office/officeart/2005/8/colors/accent6_3" csCatId="accent6" phldr="1"/>
      <dgm:spPr/>
      <dgm:t>
        <a:bodyPr/>
        <a:lstStyle/>
        <a:p>
          <a:endParaRPr lang="ru-RU"/>
        </a:p>
      </dgm:t>
    </dgm:pt>
    <dgm:pt modelId="{8C6DF0B9-5E8A-4D60-9F77-E1CF43EDD974}">
      <dgm:prSet phldrT="[Текст]"/>
      <dgm:spPr/>
      <dgm:t>
        <a:bodyPr/>
        <a:lstStyle/>
        <a:p>
          <a:r>
            <a:rPr lang="en-US" dirty="0"/>
            <a:t>S</a:t>
          </a:r>
          <a:endParaRPr lang="ru-RU" dirty="0"/>
        </a:p>
      </dgm:t>
    </dgm:pt>
    <dgm:pt modelId="{529D6C2F-6728-40E6-94B7-AE53385980F0}" type="parTrans" cxnId="{D847E5D5-AB8E-4DF1-8973-81220B2E998C}">
      <dgm:prSet/>
      <dgm:spPr/>
      <dgm:t>
        <a:bodyPr/>
        <a:lstStyle/>
        <a:p>
          <a:endParaRPr lang="ru-RU"/>
        </a:p>
      </dgm:t>
    </dgm:pt>
    <dgm:pt modelId="{6CC81D81-F5DD-4F06-A489-18AC9CD1AC59}" type="sibTrans" cxnId="{D847E5D5-AB8E-4DF1-8973-81220B2E998C}">
      <dgm:prSet/>
      <dgm:spPr/>
      <dgm:t>
        <a:bodyPr/>
        <a:lstStyle/>
        <a:p>
          <a:endParaRPr lang="ru-RU"/>
        </a:p>
      </dgm:t>
    </dgm:pt>
    <dgm:pt modelId="{DA73C6AE-2698-4453-9303-BA2DF7D22AA8}">
      <dgm:prSet phldrT="[Текст]"/>
      <dgm:spPr/>
      <dgm:t>
        <a:bodyPr/>
        <a:lstStyle/>
        <a:p>
          <a:r>
            <a:rPr lang="en-US" dirty="0"/>
            <a:t>.</a:t>
          </a:r>
          <a:endParaRPr lang="ru-RU" dirty="0"/>
        </a:p>
      </dgm:t>
    </dgm:pt>
    <dgm:pt modelId="{088C92EA-9581-4364-B1B6-7E4F9B933537}" type="parTrans" cxnId="{53896B27-AB30-4AE7-A516-E46C4E0EE642}">
      <dgm:prSet/>
      <dgm:spPr/>
      <dgm:t>
        <a:bodyPr/>
        <a:lstStyle/>
        <a:p>
          <a:endParaRPr lang="ru-RU"/>
        </a:p>
      </dgm:t>
    </dgm:pt>
    <dgm:pt modelId="{E74CCB15-E3FE-4184-9A3D-7BE314FB3EC8}" type="sibTrans" cxnId="{53896B27-AB30-4AE7-A516-E46C4E0EE642}">
      <dgm:prSet/>
      <dgm:spPr/>
      <dgm:t>
        <a:bodyPr/>
        <a:lstStyle/>
        <a:p>
          <a:endParaRPr lang="ru-RU"/>
        </a:p>
      </dgm:t>
    </dgm:pt>
    <dgm:pt modelId="{FEC6220B-EB5E-4BEA-830A-277632F27910}">
      <dgm:prSet phldrT="[Текст]"/>
      <dgm:spPr/>
      <dgm:t>
        <a:bodyPr/>
        <a:lstStyle/>
        <a:p>
          <a:r>
            <a:rPr lang="en-US" dirty="0"/>
            <a:t>.</a:t>
          </a:r>
          <a:endParaRPr lang="ru-RU" dirty="0"/>
        </a:p>
      </dgm:t>
    </dgm:pt>
    <dgm:pt modelId="{470D4EEB-61E6-4C62-9325-CBE7E65AE7D2}" type="parTrans" cxnId="{8D4C3BA8-CAD9-4240-BFBC-6FD7B39C781B}">
      <dgm:prSet/>
      <dgm:spPr/>
      <dgm:t>
        <a:bodyPr/>
        <a:lstStyle/>
        <a:p>
          <a:endParaRPr lang="ru-RU"/>
        </a:p>
      </dgm:t>
    </dgm:pt>
    <dgm:pt modelId="{B5A813F8-8651-432B-B21F-CFBF917FF476}" type="sibTrans" cxnId="{8D4C3BA8-CAD9-4240-BFBC-6FD7B39C781B}">
      <dgm:prSet/>
      <dgm:spPr/>
      <dgm:t>
        <a:bodyPr/>
        <a:lstStyle/>
        <a:p>
          <a:endParaRPr lang="ru-RU"/>
        </a:p>
      </dgm:t>
    </dgm:pt>
    <dgm:pt modelId="{05C056BD-4BA9-4B46-A2E5-BA78511279B1}">
      <dgm:prSet phldrT="[Текст]"/>
      <dgm:spPr/>
      <dgm:t>
        <a:bodyPr/>
        <a:lstStyle/>
        <a:p>
          <a:r>
            <a:rPr lang="en-US" dirty="0"/>
            <a:t>S</a:t>
          </a:r>
          <a:endParaRPr lang="ru-RU" dirty="0"/>
        </a:p>
      </dgm:t>
    </dgm:pt>
    <dgm:pt modelId="{7C26D05B-DB68-4EEF-A578-882CDA033790}" type="parTrans" cxnId="{44231CDC-947A-4F86-A76F-25A3D6DAA1FF}">
      <dgm:prSet/>
      <dgm:spPr/>
      <dgm:t>
        <a:bodyPr/>
        <a:lstStyle/>
        <a:p>
          <a:endParaRPr lang="ru-RU"/>
        </a:p>
      </dgm:t>
    </dgm:pt>
    <dgm:pt modelId="{F5D862E9-9D2E-4620-8BE9-E8D93C197C9E}" type="sibTrans" cxnId="{44231CDC-947A-4F86-A76F-25A3D6DAA1FF}">
      <dgm:prSet/>
      <dgm:spPr/>
      <dgm:t>
        <a:bodyPr/>
        <a:lstStyle/>
        <a:p>
          <a:endParaRPr lang="ru-RU"/>
        </a:p>
      </dgm:t>
    </dgm:pt>
    <dgm:pt modelId="{A9CB794E-F5ED-4AD2-88E7-AABEEA0B84CF}">
      <dgm:prSet phldrT="[Текст]"/>
      <dgm:spPr/>
      <dgm:t>
        <a:bodyPr/>
        <a:lstStyle/>
        <a:p>
          <a:r>
            <a:rPr lang="en-US" dirty="0"/>
            <a:t>S</a:t>
          </a:r>
          <a:endParaRPr lang="ru-RU" dirty="0"/>
        </a:p>
      </dgm:t>
    </dgm:pt>
    <dgm:pt modelId="{EC3C3EA5-34F0-43B0-B5FA-5802E8DBA997}" type="parTrans" cxnId="{ED73907D-1B63-4AE0-95B0-63E3FF354E9B}">
      <dgm:prSet/>
      <dgm:spPr/>
      <dgm:t>
        <a:bodyPr/>
        <a:lstStyle/>
        <a:p>
          <a:endParaRPr lang="ru-RU"/>
        </a:p>
      </dgm:t>
    </dgm:pt>
    <dgm:pt modelId="{03C4B692-530C-4AFD-A51F-0331E2839DD6}" type="sibTrans" cxnId="{ED73907D-1B63-4AE0-95B0-63E3FF354E9B}">
      <dgm:prSet/>
      <dgm:spPr/>
      <dgm:t>
        <a:bodyPr/>
        <a:lstStyle/>
        <a:p>
          <a:endParaRPr lang="ru-RU"/>
        </a:p>
      </dgm:t>
    </dgm:pt>
    <dgm:pt modelId="{B68471EE-3A28-47B6-8977-1E7DEFB594CF}">
      <dgm:prSet phldrT="[Текст]"/>
      <dgm:spPr/>
      <dgm:t>
        <a:bodyPr/>
        <a:lstStyle/>
        <a:p>
          <a:r>
            <a:rPr lang="en-US" dirty="0"/>
            <a:t>.</a:t>
          </a:r>
          <a:endParaRPr lang="ru-RU" dirty="0"/>
        </a:p>
      </dgm:t>
    </dgm:pt>
    <dgm:pt modelId="{21E05973-0AFA-4C53-A9D9-85AA1A04DA59}" type="parTrans" cxnId="{B319F124-9862-40C8-9645-983CCEAEA9B9}">
      <dgm:prSet/>
      <dgm:spPr/>
      <dgm:t>
        <a:bodyPr/>
        <a:lstStyle/>
        <a:p>
          <a:endParaRPr lang="ru-RU"/>
        </a:p>
      </dgm:t>
    </dgm:pt>
    <dgm:pt modelId="{51BBB008-4407-40CC-8333-3C0BAF0B9F6B}" type="sibTrans" cxnId="{B319F124-9862-40C8-9645-983CCEAEA9B9}">
      <dgm:prSet/>
      <dgm:spPr/>
      <dgm:t>
        <a:bodyPr/>
        <a:lstStyle/>
        <a:p>
          <a:endParaRPr lang="ru-RU"/>
        </a:p>
      </dgm:t>
    </dgm:pt>
    <dgm:pt modelId="{F8BB9C3F-B172-413D-A24E-99644BD750C5}">
      <dgm:prSet phldrT="[Текст]"/>
      <dgm:spPr/>
      <dgm:t>
        <a:bodyPr/>
        <a:lstStyle/>
        <a:p>
          <a:r>
            <a:rPr lang="en-US" dirty="0"/>
            <a:t>.</a:t>
          </a:r>
          <a:endParaRPr lang="ru-RU" dirty="0"/>
        </a:p>
      </dgm:t>
    </dgm:pt>
    <dgm:pt modelId="{5DF7AC90-BD33-46C2-BC9B-7035E3104C69}" type="parTrans" cxnId="{E0C22B2D-3391-46DA-B0A2-548635910DE7}">
      <dgm:prSet/>
      <dgm:spPr/>
      <dgm:t>
        <a:bodyPr/>
        <a:lstStyle/>
        <a:p>
          <a:endParaRPr lang="ru-RU"/>
        </a:p>
      </dgm:t>
    </dgm:pt>
    <dgm:pt modelId="{4B02CB62-73E8-4806-B1F9-BB094E0F58EE}" type="sibTrans" cxnId="{E0C22B2D-3391-46DA-B0A2-548635910DE7}">
      <dgm:prSet/>
      <dgm:spPr/>
      <dgm:t>
        <a:bodyPr/>
        <a:lstStyle/>
        <a:p>
          <a:endParaRPr lang="ru-RU"/>
        </a:p>
      </dgm:t>
    </dgm:pt>
    <dgm:pt modelId="{5CAFD1F4-D715-4926-B500-6A06983A0BE3}" type="pres">
      <dgm:prSet presAssocID="{0301DE60-2524-4E54-AF16-D0EBD4C4B5A8}" presName="cycle" presStyleCnt="0">
        <dgm:presLayoutVars>
          <dgm:dir/>
          <dgm:resizeHandles val="exact"/>
        </dgm:presLayoutVars>
      </dgm:prSet>
      <dgm:spPr/>
    </dgm:pt>
    <dgm:pt modelId="{BD782E15-37C8-4EDF-BA01-6B10E0F04573}" type="pres">
      <dgm:prSet presAssocID="{8C6DF0B9-5E8A-4D60-9F77-E1CF43EDD974}" presName="node" presStyleLbl="node1" presStyleIdx="0" presStyleCnt="7">
        <dgm:presLayoutVars>
          <dgm:bulletEnabled val="1"/>
        </dgm:presLayoutVars>
      </dgm:prSet>
      <dgm:spPr/>
    </dgm:pt>
    <dgm:pt modelId="{F6A6868E-5CDC-4283-BE5C-E5D52435CD04}" type="pres">
      <dgm:prSet presAssocID="{6CC81D81-F5DD-4F06-A489-18AC9CD1AC59}" presName="sibTrans" presStyleLbl="sibTrans2D1" presStyleIdx="0" presStyleCnt="7" custLinFactNeighborX="14742" custLinFactNeighborY="6647"/>
      <dgm:spPr/>
    </dgm:pt>
    <dgm:pt modelId="{0D359303-B516-43D0-AF88-851AE5754264}" type="pres">
      <dgm:prSet presAssocID="{6CC81D81-F5DD-4F06-A489-18AC9CD1AC59}" presName="connectorText" presStyleLbl="sibTrans2D1" presStyleIdx="0" presStyleCnt="7"/>
      <dgm:spPr/>
    </dgm:pt>
    <dgm:pt modelId="{CFEBCDA1-F5D6-4B07-A614-7735536A5575}" type="pres">
      <dgm:prSet presAssocID="{05C056BD-4BA9-4B46-A2E5-BA78511279B1}" presName="node" presStyleLbl="node1" presStyleIdx="1" presStyleCnt="7">
        <dgm:presLayoutVars>
          <dgm:bulletEnabled val="1"/>
        </dgm:presLayoutVars>
      </dgm:prSet>
      <dgm:spPr/>
    </dgm:pt>
    <dgm:pt modelId="{94F4C96D-7F06-4479-B4A7-AD258442CCD3}" type="pres">
      <dgm:prSet presAssocID="{F5D862E9-9D2E-4620-8BE9-E8D93C197C9E}" presName="sibTrans" presStyleLbl="sibTrans2D1" presStyleIdx="1" presStyleCnt="7" custLinFactNeighborX="23166" custLinFactNeighborY="0"/>
      <dgm:spPr/>
    </dgm:pt>
    <dgm:pt modelId="{7A6683EA-AF78-4963-B6F4-E2CE4D5CD044}" type="pres">
      <dgm:prSet presAssocID="{F5D862E9-9D2E-4620-8BE9-E8D93C197C9E}" presName="connectorText" presStyleLbl="sibTrans2D1" presStyleIdx="1" presStyleCnt="7"/>
      <dgm:spPr/>
    </dgm:pt>
    <dgm:pt modelId="{83827DD3-7C3D-4B03-AA79-B22D8CC40763}" type="pres">
      <dgm:prSet presAssocID="{A9CB794E-F5ED-4AD2-88E7-AABEEA0B84CF}" presName="node" presStyleLbl="node1" presStyleIdx="2" presStyleCnt="7">
        <dgm:presLayoutVars>
          <dgm:bulletEnabled val="1"/>
        </dgm:presLayoutVars>
      </dgm:prSet>
      <dgm:spPr/>
    </dgm:pt>
    <dgm:pt modelId="{B313F80D-1F64-493E-8DAF-8C8D0E2FF259}" type="pres">
      <dgm:prSet presAssocID="{03C4B692-530C-4AFD-A51F-0331E2839DD6}" presName="sibTrans" presStyleLbl="sibTrans2D1" presStyleIdx="2" presStyleCnt="7" custLinFactNeighborX="-2106" custLinFactNeighborY="13295"/>
      <dgm:spPr/>
    </dgm:pt>
    <dgm:pt modelId="{95B67598-C47B-4A84-9424-B56D42677E82}" type="pres">
      <dgm:prSet presAssocID="{03C4B692-530C-4AFD-A51F-0331E2839DD6}" presName="connectorText" presStyleLbl="sibTrans2D1" presStyleIdx="2" presStyleCnt="7"/>
      <dgm:spPr/>
    </dgm:pt>
    <dgm:pt modelId="{1351BF70-CD3F-4A76-A011-F849F5C1B3CD}" type="pres">
      <dgm:prSet presAssocID="{F8BB9C3F-B172-413D-A24E-99644BD750C5}" presName="node" presStyleLbl="node1" presStyleIdx="3" presStyleCnt="7">
        <dgm:presLayoutVars>
          <dgm:bulletEnabled val="1"/>
        </dgm:presLayoutVars>
      </dgm:prSet>
      <dgm:spPr/>
    </dgm:pt>
    <dgm:pt modelId="{1CCE7579-EBE8-4D79-998D-A9BD346388D1}" type="pres">
      <dgm:prSet presAssocID="{4B02CB62-73E8-4806-B1F9-BB094E0F58EE}" presName="sibTrans" presStyleLbl="sibTrans2D1" presStyleIdx="3" presStyleCnt="7"/>
      <dgm:spPr/>
    </dgm:pt>
    <dgm:pt modelId="{D586F965-60F3-4339-BCB3-DD2B49E0930C}" type="pres">
      <dgm:prSet presAssocID="{4B02CB62-73E8-4806-B1F9-BB094E0F58EE}" presName="connectorText" presStyleLbl="sibTrans2D1" presStyleIdx="3" presStyleCnt="7"/>
      <dgm:spPr/>
    </dgm:pt>
    <dgm:pt modelId="{5D70AD18-1428-402E-BDC5-1A5A3D1AC8DF}" type="pres">
      <dgm:prSet presAssocID="{B68471EE-3A28-47B6-8977-1E7DEFB594CF}" presName="node" presStyleLbl="node1" presStyleIdx="4" presStyleCnt="7">
        <dgm:presLayoutVars>
          <dgm:bulletEnabled val="1"/>
        </dgm:presLayoutVars>
      </dgm:prSet>
      <dgm:spPr/>
    </dgm:pt>
    <dgm:pt modelId="{3D02D4ED-6B0A-4646-A2C0-6FA37140E504}" type="pres">
      <dgm:prSet presAssocID="{51BBB008-4407-40CC-8333-3C0BAF0B9F6B}" presName="sibTrans" presStyleLbl="sibTrans2D1" presStyleIdx="4" presStyleCnt="7" custLinFactNeighborX="0" custLinFactNeighborY="-3324"/>
      <dgm:spPr/>
    </dgm:pt>
    <dgm:pt modelId="{886EBB92-E620-4618-BF4C-31F43FF2871B}" type="pres">
      <dgm:prSet presAssocID="{51BBB008-4407-40CC-8333-3C0BAF0B9F6B}" presName="connectorText" presStyleLbl="sibTrans2D1" presStyleIdx="4" presStyleCnt="7"/>
      <dgm:spPr/>
    </dgm:pt>
    <dgm:pt modelId="{56536737-5716-431C-BDF3-EC9B66B54CCF}" type="pres">
      <dgm:prSet presAssocID="{DA73C6AE-2698-4453-9303-BA2DF7D22AA8}" presName="node" presStyleLbl="node1" presStyleIdx="5" presStyleCnt="7">
        <dgm:presLayoutVars>
          <dgm:bulletEnabled val="1"/>
        </dgm:presLayoutVars>
      </dgm:prSet>
      <dgm:spPr/>
    </dgm:pt>
    <dgm:pt modelId="{374892A0-51FA-46FE-A1B1-BB1E5E7CB9B2}" type="pres">
      <dgm:prSet presAssocID="{E74CCB15-E3FE-4184-9A3D-7BE314FB3EC8}" presName="sibTrans" presStyleLbl="sibTrans2D1" presStyleIdx="5" presStyleCnt="7"/>
      <dgm:spPr/>
    </dgm:pt>
    <dgm:pt modelId="{E65AADF9-A2E8-4816-A636-F919DF18D3F8}" type="pres">
      <dgm:prSet presAssocID="{E74CCB15-E3FE-4184-9A3D-7BE314FB3EC8}" presName="connectorText" presStyleLbl="sibTrans2D1" presStyleIdx="5" presStyleCnt="7"/>
      <dgm:spPr/>
    </dgm:pt>
    <dgm:pt modelId="{3AEAF451-C506-4272-AF7E-A8E3250B7F94}" type="pres">
      <dgm:prSet presAssocID="{FEC6220B-EB5E-4BEA-830A-277632F27910}" presName="node" presStyleLbl="node1" presStyleIdx="6" presStyleCnt="7">
        <dgm:presLayoutVars>
          <dgm:bulletEnabled val="1"/>
        </dgm:presLayoutVars>
      </dgm:prSet>
      <dgm:spPr/>
    </dgm:pt>
    <dgm:pt modelId="{9E6DE152-E36F-4B3A-8E6F-602734E5DB4A}" type="pres">
      <dgm:prSet presAssocID="{B5A813F8-8651-432B-B21F-CFBF917FF476}" presName="sibTrans" presStyleLbl="sibTrans2D1" presStyleIdx="6" presStyleCnt="7" custLinFactNeighborX="-8424" custLinFactNeighborY="-16618"/>
      <dgm:spPr/>
    </dgm:pt>
    <dgm:pt modelId="{FF939A40-58D5-4EB7-B337-10807F79E37E}" type="pres">
      <dgm:prSet presAssocID="{B5A813F8-8651-432B-B21F-CFBF917FF476}" presName="connectorText" presStyleLbl="sibTrans2D1" presStyleIdx="6" presStyleCnt="7"/>
      <dgm:spPr/>
    </dgm:pt>
  </dgm:ptLst>
  <dgm:cxnLst>
    <dgm:cxn modelId="{77DDA511-AD0E-43F1-AA70-D251A399B798}" type="presOf" srcId="{A9CB794E-F5ED-4AD2-88E7-AABEEA0B84CF}" destId="{83827DD3-7C3D-4B03-AA79-B22D8CC40763}" srcOrd="0" destOrd="0" presId="urn:microsoft.com/office/officeart/2005/8/layout/cycle2"/>
    <dgm:cxn modelId="{FDFD6C18-067D-4004-8581-A9980EE49F7E}" type="presOf" srcId="{B5A813F8-8651-432B-B21F-CFBF917FF476}" destId="{9E6DE152-E36F-4B3A-8E6F-602734E5DB4A}" srcOrd="0" destOrd="0" presId="urn:microsoft.com/office/officeart/2005/8/layout/cycle2"/>
    <dgm:cxn modelId="{B319F124-9862-40C8-9645-983CCEAEA9B9}" srcId="{0301DE60-2524-4E54-AF16-D0EBD4C4B5A8}" destId="{B68471EE-3A28-47B6-8977-1E7DEFB594CF}" srcOrd="4" destOrd="0" parTransId="{21E05973-0AFA-4C53-A9D9-85AA1A04DA59}" sibTransId="{51BBB008-4407-40CC-8333-3C0BAF0B9F6B}"/>
    <dgm:cxn modelId="{53896B27-AB30-4AE7-A516-E46C4E0EE642}" srcId="{0301DE60-2524-4E54-AF16-D0EBD4C4B5A8}" destId="{DA73C6AE-2698-4453-9303-BA2DF7D22AA8}" srcOrd="5" destOrd="0" parTransId="{088C92EA-9581-4364-B1B6-7E4F9B933537}" sibTransId="{E74CCB15-E3FE-4184-9A3D-7BE314FB3EC8}"/>
    <dgm:cxn modelId="{E0C22B2D-3391-46DA-B0A2-548635910DE7}" srcId="{0301DE60-2524-4E54-AF16-D0EBD4C4B5A8}" destId="{F8BB9C3F-B172-413D-A24E-99644BD750C5}" srcOrd="3" destOrd="0" parTransId="{5DF7AC90-BD33-46C2-BC9B-7035E3104C69}" sibTransId="{4B02CB62-73E8-4806-B1F9-BB094E0F58EE}"/>
    <dgm:cxn modelId="{6FC8F834-7731-4619-92BF-832F8C7F980C}" type="presOf" srcId="{51BBB008-4407-40CC-8333-3C0BAF0B9F6B}" destId="{886EBB92-E620-4618-BF4C-31F43FF2871B}" srcOrd="1" destOrd="0" presId="urn:microsoft.com/office/officeart/2005/8/layout/cycle2"/>
    <dgm:cxn modelId="{17543936-67A6-44CB-8737-AB32DFA679E7}" type="presOf" srcId="{0301DE60-2524-4E54-AF16-D0EBD4C4B5A8}" destId="{5CAFD1F4-D715-4926-B500-6A06983A0BE3}" srcOrd="0" destOrd="0" presId="urn:microsoft.com/office/officeart/2005/8/layout/cycle2"/>
    <dgm:cxn modelId="{ACA3A25F-031A-4B59-A9D3-9EAC1C093A6D}" type="presOf" srcId="{B5A813F8-8651-432B-B21F-CFBF917FF476}" destId="{FF939A40-58D5-4EB7-B337-10807F79E37E}" srcOrd="1" destOrd="0" presId="urn:microsoft.com/office/officeart/2005/8/layout/cycle2"/>
    <dgm:cxn modelId="{5FA2F144-F85B-4F04-AE7A-76427BA72A0A}" type="presOf" srcId="{8C6DF0B9-5E8A-4D60-9F77-E1CF43EDD974}" destId="{BD782E15-37C8-4EDF-BA01-6B10E0F04573}" srcOrd="0" destOrd="0" presId="urn:microsoft.com/office/officeart/2005/8/layout/cycle2"/>
    <dgm:cxn modelId="{04997F4F-9D3A-41FB-8FE3-1518F0B335CB}" type="presOf" srcId="{F5D862E9-9D2E-4620-8BE9-E8D93C197C9E}" destId="{7A6683EA-AF78-4963-B6F4-E2CE4D5CD044}" srcOrd="1" destOrd="0" presId="urn:microsoft.com/office/officeart/2005/8/layout/cycle2"/>
    <dgm:cxn modelId="{F883617A-A746-4268-90D7-FB77FB9CC880}" type="presOf" srcId="{05C056BD-4BA9-4B46-A2E5-BA78511279B1}" destId="{CFEBCDA1-F5D6-4B07-A614-7735536A5575}" srcOrd="0" destOrd="0" presId="urn:microsoft.com/office/officeart/2005/8/layout/cycle2"/>
    <dgm:cxn modelId="{ED73907D-1B63-4AE0-95B0-63E3FF354E9B}" srcId="{0301DE60-2524-4E54-AF16-D0EBD4C4B5A8}" destId="{A9CB794E-F5ED-4AD2-88E7-AABEEA0B84CF}" srcOrd="2" destOrd="0" parTransId="{EC3C3EA5-34F0-43B0-B5FA-5802E8DBA997}" sibTransId="{03C4B692-530C-4AFD-A51F-0331E2839DD6}"/>
    <dgm:cxn modelId="{CD99E296-9DB1-4747-B5A3-3ABFEDF3305F}" type="presOf" srcId="{03C4B692-530C-4AFD-A51F-0331E2839DD6}" destId="{95B67598-C47B-4A84-9424-B56D42677E82}" srcOrd="1" destOrd="0" presId="urn:microsoft.com/office/officeart/2005/8/layout/cycle2"/>
    <dgm:cxn modelId="{DBF704A5-2D05-482D-9A58-42DE8C4705A1}" type="presOf" srcId="{6CC81D81-F5DD-4F06-A489-18AC9CD1AC59}" destId="{F6A6868E-5CDC-4283-BE5C-E5D52435CD04}" srcOrd="0" destOrd="0" presId="urn:microsoft.com/office/officeart/2005/8/layout/cycle2"/>
    <dgm:cxn modelId="{8D4C3BA8-CAD9-4240-BFBC-6FD7B39C781B}" srcId="{0301DE60-2524-4E54-AF16-D0EBD4C4B5A8}" destId="{FEC6220B-EB5E-4BEA-830A-277632F27910}" srcOrd="6" destOrd="0" parTransId="{470D4EEB-61E6-4C62-9325-CBE7E65AE7D2}" sibTransId="{B5A813F8-8651-432B-B21F-CFBF917FF476}"/>
    <dgm:cxn modelId="{DF68A1AB-399D-4A47-85D2-3240D16EFAD8}" type="presOf" srcId="{03C4B692-530C-4AFD-A51F-0331E2839DD6}" destId="{B313F80D-1F64-493E-8DAF-8C8D0E2FF259}" srcOrd="0" destOrd="0" presId="urn:microsoft.com/office/officeart/2005/8/layout/cycle2"/>
    <dgm:cxn modelId="{4239F3B0-E0ED-4B4A-BA6E-2B67B343D358}" type="presOf" srcId="{4B02CB62-73E8-4806-B1F9-BB094E0F58EE}" destId="{1CCE7579-EBE8-4D79-998D-A9BD346388D1}" srcOrd="0" destOrd="0" presId="urn:microsoft.com/office/officeart/2005/8/layout/cycle2"/>
    <dgm:cxn modelId="{562825BB-69A0-4E02-8FA9-A3E06C50325C}" type="presOf" srcId="{E74CCB15-E3FE-4184-9A3D-7BE314FB3EC8}" destId="{E65AADF9-A2E8-4816-A636-F919DF18D3F8}" srcOrd="1" destOrd="0" presId="urn:microsoft.com/office/officeart/2005/8/layout/cycle2"/>
    <dgm:cxn modelId="{D86F2AD5-2F11-42EE-8370-B4055C8BB33B}" type="presOf" srcId="{F5D862E9-9D2E-4620-8BE9-E8D93C197C9E}" destId="{94F4C96D-7F06-4479-B4A7-AD258442CCD3}" srcOrd="0" destOrd="0" presId="urn:microsoft.com/office/officeart/2005/8/layout/cycle2"/>
    <dgm:cxn modelId="{D847E5D5-AB8E-4DF1-8973-81220B2E998C}" srcId="{0301DE60-2524-4E54-AF16-D0EBD4C4B5A8}" destId="{8C6DF0B9-5E8A-4D60-9F77-E1CF43EDD974}" srcOrd="0" destOrd="0" parTransId="{529D6C2F-6728-40E6-94B7-AE53385980F0}" sibTransId="{6CC81D81-F5DD-4F06-A489-18AC9CD1AC59}"/>
    <dgm:cxn modelId="{44231CDC-947A-4F86-A76F-25A3D6DAA1FF}" srcId="{0301DE60-2524-4E54-AF16-D0EBD4C4B5A8}" destId="{05C056BD-4BA9-4B46-A2E5-BA78511279B1}" srcOrd="1" destOrd="0" parTransId="{7C26D05B-DB68-4EEF-A578-882CDA033790}" sibTransId="{F5D862E9-9D2E-4620-8BE9-E8D93C197C9E}"/>
    <dgm:cxn modelId="{72E7B4DD-5FC4-41BD-AF3E-979E9265E625}" type="presOf" srcId="{E74CCB15-E3FE-4184-9A3D-7BE314FB3EC8}" destId="{374892A0-51FA-46FE-A1B1-BB1E5E7CB9B2}" srcOrd="0" destOrd="0" presId="urn:microsoft.com/office/officeart/2005/8/layout/cycle2"/>
    <dgm:cxn modelId="{DBF8D5EA-C0BD-4ECC-92FB-8852E2F82BCE}" type="presOf" srcId="{DA73C6AE-2698-4453-9303-BA2DF7D22AA8}" destId="{56536737-5716-431C-BDF3-EC9B66B54CCF}" srcOrd="0" destOrd="0" presId="urn:microsoft.com/office/officeart/2005/8/layout/cycle2"/>
    <dgm:cxn modelId="{A09508EC-9DB6-40D8-A671-19508D9E70F7}" type="presOf" srcId="{B68471EE-3A28-47B6-8977-1E7DEFB594CF}" destId="{5D70AD18-1428-402E-BDC5-1A5A3D1AC8DF}" srcOrd="0" destOrd="0" presId="urn:microsoft.com/office/officeart/2005/8/layout/cycle2"/>
    <dgm:cxn modelId="{3C8B92F7-6A37-4A37-A7A7-AC438E38952D}" type="presOf" srcId="{4B02CB62-73E8-4806-B1F9-BB094E0F58EE}" destId="{D586F965-60F3-4339-BCB3-DD2B49E0930C}" srcOrd="1" destOrd="0" presId="urn:microsoft.com/office/officeart/2005/8/layout/cycle2"/>
    <dgm:cxn modelId="{0B4D8BF9-A7AF-4AA3-8013-561937469ADF}" type="presOf" srcId="{FEC6220B-EB5E-4BEA-830A-277632F27910}" destId="{3AEAF451-C506-4272-AF7E-A8E3250B7F94}" srcOrd="0" destOrd="0" presId="urn:microsoft.com/office/officeart/2005/8/layout/cycle2"/>
    <dgm:cxn modelId="{7522C7F9-16E6-4771-ABB0-87D2FC1C6C02}" type="presOf" srcId="{6CC81D81-F5DD-4F06-A489-18AC9CD1AC59}" destId="{0D359303-B516-43D0-AF88-851AE5754264}" srcOrd="1" destOrd="0" presId="urn:microsoft.com/office/officeart/2005/8/layout/cycle2"/>
    <dgm:cxn modelId="{4FBBACFA-0999-487B-8B5F-27BD4FE87AC5}" type="presOf" srcId="{51BBB008-4407-40CC-8333-3C0BAF0B9F6B}" destId="{3D02D4ED-6B0A-4646-A2C0-6FA37140E504}" srcOrd="0" destOrd="0" presId="urn:microsoft.com/office/officeart/2005/8/layout/cycle2"/>
    <dgm:cxn modelId="{6F0F71FD-6DD3-41BF-85F0-712C8869F7FA}" type="presOf" srcId="{F8BB9C3F-B172-413D-A24E-99644BD750C5}" destId="{1351BF70-CD3F-4A76-A011-F849F5C1B3CD}" srcOrd="0" destOrd="0" presId="urn:microsoft.com/office/officeart/2005/8/layout/cycle2"/>
    <dgm:cxn modelId="{8BCB8CDC-E2F9-40FE-B0BD-81359862D282}" type="presParOf" srcId="{5CAFD1F4-D715-4926-B500-6A06983A0BE3}" destId="{BD782E15-37C8-4EDF-BA01-6B10E0F04573}" srcOrd="0" destOrd="0" presId="urn:microsoft.com/office/officeart/2005/8/layout/cycle2"/>
    <dgm:cxn modelId="{2698861B-9CCC-4FD3-BC28-199ECDD16FCB}" type="presParOf" srcId="{5CAFD1F4-D715-4926-B500-6A06983A0BE3}" destId="{F6A6868E-5CDC-4283-BE5C-E5D52435CD04}" srcOrd="1" destOrd="0" presId="urn:microsoft.com/office/officeart/2005/8/layout/cycle2"/>
    <dgm:cxn modelId="{9CB6960C-90D7-43E5-B316-65B165CB0C17}" type="presParOf" srcId="{F6A6868E-5CDC-4283-BE5C-E5D52435CD04}" destId="{0D359303-B516-43D0-AF88-851AE5754264}" srcOrd="0" destOrd="0" presId="urn:microsoft.com/office/officeart/2005/8/layout/cycle2"/>
    <dgm:cxn modelId="{5F112DF2-9FC2-45B1-8183-583C5AC3216F}" type="presParOf" srcId="{5CAFD1F4-D715-4926-B500-6A06983A0BE3}" destId="{CFEBCDA1-F5D6-4B07-A614-7735536A5575}" srcOrd="2" destOrd="0" presId="urn:microsoft.com/office/officeart/2005/8/layout/cycle2"/>
    <dgm:cxn modelId="{2185BA6D-F2BA-4F1C-8238-7FD8A08441D2}" type="presParOf" srcId="{5CAFD1F4-D715-4926-B500-6A06983A0BE3}" destId="{94F4C96D-7F06-4479-B4A7-AD258442CCD3}" srcOrd="3" destOrd="0" presId="urn:microsoft.com/office/officeart/2005/8/layout/cycle2"/>
    <dgm:cxn modelId="{E8613F95-F75C-46AD-8189-C40E85D441EF}" type="presParOf" srcId="{94F4C96D-7F06-4479-B4A7-AD258442CCD3}" destId="{7A6683EA-AF78-4963-B6F4-E2CE4D5CD044}" srcOrd="0" destOrd="0" presId="urn:microsoft.com/office/officeart/2005/8/layout/cycle2"/>
    <dgm:cxn modelId="{33233329-0CB4-417B-97B7-D0FAF9123B52}" type="presParOf" srcId="{5CAFD1F4-D715-4926-B500-6A06983A0BE3}" destId="{83827DD3-7C3D-4B03-AA79-B22D8CC40763}" srcOrd="4" destOrd="0" presId="urn:microsoft.com/office/officeart/2005/8/layout/cycle2"/>
    <dgm:cxn modelId="{A5CAC7B0-05EB-4EA8-AF9B-473526AF7BAA}" type="presParOf" srcId="{5CAFD1F4-D715-4926-B500-6A06983A0BE3}" destId="{B313F80D-1F64-493E-8DAF-8C8D0E2FF259}" srcOrd="5" destOrd="0" presId="urn:microsoft.com/office/officeart/2005/8/layout/cycle2"/>
    <dgm:cxn modelId="{12A273C5-4EDD-4047-BE5F-1656C58FAB52}" type="presParOf" srcId="{B313F80D-1F64-493E-8DAF-8C8D0E2FF259}" destId="{95B67598-C47B-4A84-9424-B56D42677E82}" srcOrd="0" destOrd="0" presId="urn:microsoft.com/office/officeart/2005/8/layout/cycle2"/>
    <dgm:cxn modelId="{5163C49A-763F-4AA1-AFC0-2F3E619F2531}" type="presParOf" srcId="{5CAFD1F4-D715-4926-B500-6A06983A0BE3}" destId="{1351BF70-CD3F-4A76-A011-F849F5C1B3CD}" srcOrd="6" destOrd="0" presId="urn:microsoft.com/office/officeart/2005/8/layout/cycle2"/>
    <dgm:cxn modelId="{D282A664-2342-4D82-97BE-09A962DBA353}" type="presParOf" srcId="{5CAFD1F4-D715-4926-B500-6A06983A0BE3}" destId="{1CCE7579-EBE8-4D79-998D-A9BD346388D1}" srcOrd="7" destOrd="0" presId="urn:microsoft.com/office/officeart/2005/8/layout/cycle2"/>
    <dgm:cxn modelId="{6A54F9A5-85F3-4429-97EC-D55F4530787B}" type="presParOf" srcId="{1CCE7579-EBE8-4D79-998D-A9BD346388D1}" destId="{D586F965-60F3-4339-BCB3-DD2B49E0930C}" srcOrd="0" destOrd="0" presId="urn:microsoft.com/office/officeart/2005/8/layout/cycle2"/>
    <dgm:cxn modelId="{C893736B-3F31-4D69-9C9F-3344E161BDDE}" type="presParOf" srcId="{5CAFD1F4-D715-4926-B500-6A06983A0BE3}" destId="{5D70AD18-1428-402E-BDC5-1A5A3D1AC8DF}" srcOrd="8" destOrd="0" presId="urn:microsoft.com/office/officeart/2005/8/layout/cycle2"/>
    <dgm:cxn modelId="{9B893FF9-5BC5-4745-AF2F-3D0611B776A1}" type="presParOf" srcId="{5CAFD1F4-D715-4926-B500-6A06983A0BE3}" destId="{3D02D4ED-6B0A-4646-A2C0-6FA37140E504}" srcOrd="9" destOrd="0" presId="urn:microsoft.com/office/officeart/2005/8/layout/cycle2"/>
    <dgm:cxn modelId="{CD784EEB-A4B0-4628-BFBD-F9ACB9CA1233}" type="presParOf" srcId="{3D02D4ED-6B0A-4646-A2C0-6FA37140E504}" destId="{886EBB92-E620-4618-BF4C-31F43FF2871B}" srcOrd="0" destOrd="0" presId="urn:microsoft.com/office/officeart/2005/8/layout/cycle2"/>
    <dgm:cxn modelId="{EA1ED6C1-A722-4B1F-A046-467336445449}" type="presParOf" srcId="{5CAFD1F4-D715-4926-B500-6A06983A0BE3}" destId="{56536737-5716-431C-BDF3-EC9B66B54CCF}" srcOrd="10" destOrd="0" presId="urn:microsoft.com/office/officeart/2005/8/layout/cycle2"/>
    <dgm:cxn modelId="{08B1C694-0284-4118-9E0E-CDF992B295FA}" type="presParOf" srcId="{5CAFD1F4-D715-4926-B500-6A06983A0BE3}" destId="{374892A0-51FA-46FE-A1B1-BB1E5E7CB9B2}" srcOrd="11" destOrd="0" presId="urn:microsoft.com/office/officeart/2005/8/layout/cycle2"/>
    <dgm:cxn modelId="{0B9278C5-6D59-477B-8A7A-0E6DFF2A9AA5}" type="presParOf" srcId="{374892A0-51FA-46FE-A1B1-BB1E5E7CB9B2}" destId="{E65AADF9-A2E8-4816-A636-F919DF18D3F8}" srcOrd="0" destOrd="0" presId="urn:microsoft.com/office/officeart/2005/8/layout/cycle2"/>
    <dgm:cxn modelId="{59013C21-2BEF-4774-965F-C40561035AD9}" type="presParOf" srcId="{5CAFD1F4-D715-4926-B500-6A06983A0BE3}" destId="{3AEAF451-C506-4272-AF7E-A8E3250B7F94}" srcOrd="12" destOrd="0" presId="urn:microsoft.com/office/officeart/2005/8/layout/cycle2"/>
    <dgm:cxn modelId="{2A3EEF31-5C1F-4147-BC17-A584001A2E30}" type="presParOf" srcId="{5CAFD1F4-D715-4926-B500-6A06983A0BE3}" destId="{9E6DE152-E36F-4B3A-8E6F-602734E5DB4A}" srcOrd="13" destOrd="0" presId="urn:microsoft.com/office/officeart/2005/8/layout/cycle2"/>
    <dgm:cxn modelId="{9F6BB1C3-E1FB-44CF-BC88-EEA713F02E12}" type="presParOf" srcId="{9E6DE152-E36F-4B3A-8E6F-602734E5DB4A}" destId="{FF939A40-58D5-4EB7-B337-10807F79E37E}" srcOrd="0" destOrd="0" presId="urn:microsoft.com/office/officeart/2005/8/layout/cycle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E7CC2D6-9391-4322-81FD-63064199CF5E}" type="doc">
      <dgm:prSet loTypeId="urn:microsoft.com/office/officeart/2005/8/layout/radial5" loCatId="cycle" qsTypeId="urn:microsoft.com/office/officeart/2005/8/quickstyle/simple5" qsCatId="simple" csTypeId="urn:microsoft.com/office/officeart/2005/8/colors/accent5_2" csCatId="accent5" phldr="1"/>
      <dgm:spPr/>
      <dgm:t>
        <a:bodyPr/>
        <a:lstStyle/>
        <a:p>
          <a:endParaRPr lang="ru-RU"/>
        </a:p>
      </dgm:t>
    </dgm:pt>
    <dgm:pt modelId="{6E6B9083-B527-4647-B556-E4DB4E21A98C}">
      <dgm:prSet phldrT="[Текст]" custT="1"/>
      <dgm:spPr/>
      <dgm:t>
        <a:bodyPr/>
        <a:lstStyle/>
        <a:p>
          <a:r>
            <a:rPr lang="en-US" sz="1400" b="1" dirty="0">
              <a:effectLst>
                <a:outerShdw blurRad="38100" dist="38100" dir="2700000" algn="tl">
                  <a:srgbClr val="000000">
                    <a:alpha val="43137"/>
                  </a:srgbClr>
                </a:outerShdw>
              </a:effectLst>
            </a:rPr>
            <a:t>Mega-science</a:t>
          </a:r>
        </a:p>
        <a:p>
          <a:r>
            <a:rPr lang="en-US" sz="1400" b="1" dirty="0">
              <a:effectLst>
                <a:outerShdw blurRad="38100" dist="38100" dir="2700000" algn="tl">
                  <a:srgbClr val="000000">
                    <a:alpha val="43137"/>
                  </a:srgbClr>
                </a:outerShdw>
              </a:effectLst>
            </a:rPr>
            <a:t>projects</a:t>
          </a:r>
          <a:endParaRPr lang="ru-RU" sz="1400" b="1" dirty="0"/>
        </a:p>
      </dgm:t>
    </dgm:pt>
    <dgm:pt modelId="{234836B8-B4E1-4414-AD79-E5AF53CDC214}" type="parTrans" cxnId="{16D9B430-2BE4-48D9-BFD4-875141DB6932}">
      <dgm:prSet/>
      <dgm:spPr/>
      <dgm:t>
        <a:bodyPr/>
        <a:lstStyle/>
        <a:p>
          <a:endParaRPr lang="ru-RU"/>
        </a:p>
      </dgm:t>
    </dgm:pt>
    <dgm:pt modelId="{048A23EA-7FE3-42CA-B626-1A0A7D85F08C}" type="sibTrans" cxnId="{16D9B430-2BE4-48D9-BFD4-875141DB6932}">
      <dgm:prSet/>
      <dgm:spPr/>
      <dgm:t>
        <a:bodyPr/>
        <a:lstStyle/>
        <a:p>
          <a:endParaRPr lang="ru-RU"/>
        </a:p>
      </dgm:t>
    </dgm:pt>
    <dgm:pt modelId="{4756E450-3165-4529-B6AA-44BA1A094965}">
      <dgm:prSet phldrT="[Текст]" custT="1"/>
      <dgm:spPr/>
      <dgm:t>
        <a:bodyPr/>
        <a:lstStyle/>
        <a:p>
          <a:r>
            <a:rPr lang="en-US" sz="1700" b="1" dirty="0"/>
            <a:t>JINR</a:t>
          </a:r>
          <a:endParaRPr lang="ru-RU" sz="1700" b="1" dirty="0"/>
        </a:p>
      </dgm:t>
    </dgm:pt>
    <dgm:pt modelId="{C99E431D-1AB3-4BEA-8451-4513CE46822C}" type="parTrans" cxnId="{EBF6CA0E-61A5-46C3-B2F6-4F63A4843980}">
      <dgm:prSet/>
      <dgm:spPr/>
      <dgm:t>
        <a:bodyPr/>
        <a:lstStyle/>
        <a:p>
          <a:endParaRPr lang="ru-RU"/>
        </a:p>
      </dgm:t>
    </dgm:pt>
    <dgm:pt modelId="{06EA770C-BBA1-4571-AA6C-F435C478A337}" type="sibTrans" cxnId="{EBF6CA0E-61A5-46C3-B2F6-4F63A4843980}">
      <dgm:prSet/>
      <dgm:spPr/>
      <dgm:t>
        <a:bodyPr/>
        <a:lstStyle/>
        <a:p>
          <a:endParaRPr lang="ru-RU"/>
        </a:p>
      </dgm:t>
    </dgm:pt>
    <dgm:pt modelId="{4AB5F500-6163-4D77-874D-FF9E3BBEFF02}">
      <dgm:prSet phldrT="[Текст]" custT="1"/>
      <dgm:spPr/>
      <dgm:t>
        <a:bodyPr/>
        <a:lstStyle/>
        <a:p>
          <a:r>
            <a:rPr lang="en-US" sz="1600" b="1" dirty="0"/>
            <a:t>PNPI</a:t>
          </a:r>
          <a:endParaRPr lang="ru-RU" sz="1600" b="1" dirty="0"/>
        </a:p>
      </dgm:t>
    </dgm:pt>
    <dgm:pt modelId="{B0C841F4-D579-4417-8A76-57D22E35634C}" type="parTrans" cxnId="{8177B8E6-15A8-4140-BA77-1BF823A384C5}">
      <dgm:prSet/>
      <dgm:spPr/>
      <dgm:t>
        <a:bodyPr/>
        <a:lstStyle/>
        <a:p>
          <a:endParaRPr lang="ru-RU"/>
        </a:p>
      </dgm:t>
    </dgm:pt>
    <dgm:pt modelId="{A26C8C8A-16C5-48E8-8BF7-C770BBCF8223}" type="sibTrans" cxnId="{8177B8E6-15A8-4140-BA77-1BF823A384C5}">
      <dgm:prSet/>
      <dgm:spPr/>
      <dgm:t>
        <a:bodyPr/>
        <a:lstStyle/>
        <a:p>
          <a:endParaRPr lang="ru-RU"/>
        </a:p>
      </dgm:t>
    </dgm:pt>
    <dgm:pt modelId="{7AD6EF77-F6AD-4B01-ADC6-C4B299BD7A29}">
      <dgm:prSet phldrT="[Текст]" custT="1"/>
      <dgm:spPr/>
      <dgm:t>
        <a:bodyPr/>
        <a:lstStyle/>
        <a:p>
          <a:r>
            <a:rPr lang="en-US" sz="1700" b="1" dirty="0"/>
            <a:t>ITEP</a:t>
          </a:r>
          <a:endParaRPr lang="ru-RU" sz="1600" b="1" dirty="0"/>
        </a:p>
      </dgm:t>
    </dgm:pt>
    <dgm:pt modelId="{A1407B6A-F587-496B-9EE3-F28816B908EA}" type="parTrans" cxnId="{E4BA209D-F47B-4C53-87EB-3A44CD121655}">
      <dgm:prSet/>
      <dgm:spPr/>
      <dgm:t>
        <a:bodyPr/>
        <a:lstStyle/>
        <a:p>
          <a:endParaRPr lang="ru-RU"/>
        </a:p>
      </dgm:t>
    </dgm:pt>
    <dgm:pt modelId="{61B7F933-5044-492C-9A09-9428633719F6}" type="sibTrans" cxnId="{E4BA209D-F47B-4C53-87EB-3A44CD121655}">
      <dgm:prSet/>
      <dgm:spPr/>
      <dgm:t>
        <a:bodyPr/>
        <a:lstStyle/>
        <a:p>
          <a:endParaRPr lang="ru-RU"/>
        </a:p>
      </dgm:t>
    </dgm:pt>
    <dgm:pt modelId="{BF05E352-AF4C-41D6-B5F0-BF5D7AE2A1CA}">
      <dgm:prSet phldrT="[Текст]" custT="1"/>
      <dgm:spPr/>
      <dgm:t>
        <a:bodyPr/>
        <a:lstStyle/>
        <a:p>
          <a:r>
            <a:rPr lang="en-US" sz="1700" b="1" dirty="0"/>
            <a:t>IHEP</a:t>
          </a:r>
          <a:endParaRPr lang="ru-RU" sz="1700" b="1" dirty="0"/>
        </a:p>
      </dgm:t>
    </dgm:pt>
    <dgm:pt modelId="{890B7A10-7F36-45CE-B2CC-CEED17967BA3}" type="parTrans" cxnId="{4CF850B2-6C5B-46BA-88B2-CA3ECCCB1553}">
      <dgm:prSet/>
      <dgm:spPr/>
      <dgm:t>
        <a:bodyPr/>
        <a:lstStyle/>
        <a:p>
          <a:endParaRPr lang="ru-RU"/>
        </a:p>
      </dgm:t>
    </dgm:pt>
    <dgm:pt modelId="{D91A8DF9-DA58-47A1-9D15-EC04C0D4C40F}" type="sibTrans" cxnId="{4CF850B2-6C5B-46BA-88B2-CA3ECCCB1553}">
      <dgm:prSet/>
      <dgm:spPr/>
      <dgm:t>
        <a:bodyPr/>
        <a:lstStyle/>
        <a:p>
          <a:endParaRPr lang="ru-RU"/>
        </a:p>
      </dgm:t>
    </dgm:pt>
    <dgm:pt modelId="{B3E81401-1788-47C0-9896-00EBA7627487}">
      <dgm:prSet phldrT="[Текст]" custT="1"/>
      <dgm:spPr/>
      <dgm:t>
        <a:bodyPr/>
        <a:lstStyle/>
        <a:p>
          <a:endParaRPr lang="ru-RU"/>
        </a:p>
      </dgm:t>
    </dgm:pt>
    <dgm:pt modelId="{A9FD3C38-F79B-4F6F-92AC-E3533D2F7E69}" type="parTrans" cxnId="{423D9AB9-EDB3-493E-B258-011FEF431C21}">
      <dgm:prSet/>
      <dgm:spPr/>
      <dgm:t>
        <a:bodyPr/>
        <a:lstStyle/>
        <a:p>
          <a:endParaRPr lang="ru-RU"/>
        </a:p>
      </dgm:t>
    </dgm:pt>
    <dgm:pt modelId="{70DA2AED-762C-49B7-8FE3-482217801206}" type="sibTrans" cxnId="{423D9AB9-EDB3-493E-B258-011FEF431C21}">
      <dgm:prSet/>
      <dgm:spPr/>
      <dgm:t>
        <a:bodyPr/>
        <a:lstStyle/>
        <a:p>
          <a:endParaRPr lang="ru-RU"/>
        </a:p>
      </dgm:t>
    </dgm:pt>
    <dgm:pt modelId="{515677A9-912D-4084-B651-A2D424A529E7}">
      <dgm:prSet phldrT="[Текст]" custT="1"/>
      <dgm:spPr/>
      <dgm:t>
        <a:bodyPr/>
        <a:lstStyle/>
        <a:p>
          <a:r>
            <a:rPr lang="en-US" sz="1400" b="1" dirty="0" err="1"/>
            <a:t>SpbSU</a:t>
          </a:r>
          <a:endParaRPr lang="ru-RU" sz="1400" b="1" dirty="0"/>
        </a:p>
      </dgm:t>
    </dgm:pt>
    <dgm:pt modelId="{67163B98-189B-4BCF-977F-1DE5E7F49AD0}" type="parTrans" cxnId="{4A237343-0FF2-404E-87E9-75FFBC2743EC}">
      <dgm:prSet/>
      <dgm:spPr/>
      <dgm:t>
        <a:bodyPr/>
        <a:lstStyle/>
        <a:p>
          <a:endParaRPr lang="ru-RU"/>
        </a:p>
      </dgm:t>
    </dgm:pt>
    <dgm:pt modelId="{16C768E8-7013-49AC-BC9A-2247B44257D9}" type="sibTrans" cxnId="{4A237343-0FF2-404E-87E9-75FFBC2743EC}">
      <dgm:prSet/>
      <dgm:spPr/>
      <dgm:t>
        <a:bodyPr/>
        <a:lstStyle/>
        <a:p>
          <a:endParaRPr lang="ru-RU"/>
        </a:p>
      </dgm:t>
    </dgm:pt>
    <dgm:pt modelId="{3902BF6D-770C-496F-B0C9-26056B7879FF}">
      <dgm:prSet custT="1"/>
      <dgm:spPr/>
      <dgm:t>
        <a:bodyPr/>
        <a:lstStyle/>
        <a:p>
          <a:endParaRPr lang="ru-RU" sz="1800" b="1" dirty="0" err="1"/>
        </a:p>
      </dgm:t>
    </dgm:pt>
    <dgm:pt modelId="{76524F82-FBC2-44C5-9D14-9425DCACABF5}" type="parTrans" cxnId="{FD18FD60-11D3-406E-93FC-17525D120013}">
      <dgm:prSet/>
      <dgm:spPr/>
      <dgm:t>
        <a:bodyPr/>
        <a:lstStyle/>
        <a:p>
          <a:endParaRPr lang="ru-RU"/>
        </a:p>
      </dgm:t>
    </dgm:pt>
    <dgm:pt modelId="{7E55E127-C1E5-42F4-83C9-DE1750925899}" type="sibTrans" cxnId="{FD18FD60-11D3-406E-93FC-17525D120013}">
      <dgm:prSet/>
      <dgm:spPr/>
      <dgm:t>
        <a:bodyPr/>
        <a:lstStyle/>
        <a:p>
          <a:endParaRPr lang="ru-RU"/>
        </a:p>
      </dgm:t>
    </dgm:pt>
    <dgm:pt modelId="{D0E490F1-720C-4427-972B-7DB008516629}">
      <dgm:prSet phldrT="[Текст]" custT="1"/>
      <dgm:spPr/>
      <dgm:t>
        <a:bodyPr/>
        <a:lstStyle/>
        <a:p>
          <a:r>
            <a:rPr lang="en-US" sz="1700" b="1" dirty="0"/>
            <a:t>INR</a:t>
          </a:r>
          <a:endParaRPr lang="ru-RU" sz="1700" b="1" dirty="0"/>
        </a:p>
      </dgm:t>
    </dgm:pt>
    <dgm:pt modelId="{CED575E3-9A8A-4E15-8189-EB6FA89763E5}" type="sibTrans" cxnId="{68FD8F4A-852B-48B6-AAF4-A45E33B91DBF}">
      <dgm:prSet/>
      <dgm:spPr/>
      <dgm:t>
        <a:bodyPr/>
        <a:lstStyle/>
        <a:p>
          <a:endParaRPr lang="ru-RU"/>
        </a:p>
      </dgm:t>
    </dgm:pt>
    <dgm:pt modelId="{77126203-3677-4445-8EA5-A1E71F7F12BD}" type="parTrans" cxnId="{68FD8F4A-852B-48B6-AAF4-A45E33B91DBF}">
      <dgm:prSet/>
      <dgm:spPr/>
      <dgm:t>
        <a:bodyPr/>
        <a:lstStyle/>
        <a:p>
          <a:endParaRPr lang="ru-RU"/>
        </a:p>
      </dgm:t>
    </dgm:pt>
    <dgm:pt modelId="{6A333A04-D4F9-4112-852F-82D57E6350EF}">
      <dgm:prSet phldrT="[Текст]" custT="1"/>
      <dgm:spPr/>
      <dgm:t>
        <a:bodyPr/>
        <a:lstStyle/>
        <a:p>
          <a:r>
            <a:rPr lang="en-US" sz="1700" b="1" dirty="0"/>
            <a:t>RRC-KI</a:t>
          </a:r>
          <a:endParaRPr lang="ru-RU" sz="1700" b="1" dirty="0"/>
        </a:p>
      </dgm:t>
    </dgm:pt>
    <dgm:pt modelId="{503BF2EB-4689-4FFD-AA15-A4037BC43945}" type="parTrans" cxnId="{81F04741-7469-4E21-9195-FE33D9645C1E}">
      <dgm:prSet/>
      <dgm:spPr/>
      <dgm:t>
        <a:bodyPr/>
        <a:lstStyle/>
        <a:p>
          <a:endParaRPr lang="ru-RU"/>
        </a:p>
      </dgm:t>
    </dgm:pt>
    <dgm:pt modelId="{7A9279ED-27BE-4CF6-A0B4-59A373C5EFF7}" type="sibTrans" cxnId="{81F04741-7469-4E21-9195-FE33D9645C1E}">
      <dgm:prSet/>
      <dgm:spPr/>
      <dgm:t>
        <a:bodyPr/>
        <a:lstStyle/>
        <a:p>
          <a:endParaRPr lang="ru-RU"/>
        </a:p>
      </dgm:t>
    </dgm:pt>
    <dgm:pt modelId="{C435653B-959B-40EE-A33F-7EF7980A9ECB}" type="pres">
      <dgm:prSet presAssocID="{BE7CC2D6-9391-4322-81FD-63064199CF5E}" presName="Name0" presStyleCnt="0">
        <dgm:presLayoutVars>
          <dgm:chMax val="1"/>
          <dgm:dir/>
          <dgm:animLvl val="ctr"/>
          <dgm:resizeHandles val="exact"/>
        </dgm:presLayoutVars>
      </dgm:prSet>
      <dgm:spPr/>
    </dgm:pt>
    <dgm:pt modelId="{41F62387-EBBA-4DA9-9AC1-BC6EE52BA36E}" type="pres">
      <dgm:prSet presAssocID="{6E6B9083-B527-4647-B556-E4DB4E21A98C}" presName="centerShape" presStyleLbl="node0" presStyleIdx="0" presStyleCnt="1" custScaleX="160537" custScaleY="123823"/>
      <dgm:spPr/>
    </dgm:pt>
    <dgm:pt modelId="{4337FC0D-11E8-4D2C-81E2-CE1EDE7396A3}" type="pres">
      <dgm:prSet presAssocID="{C99E431D-1AB3-4BEA-8451-4513CE46822C}" presName="parTrans" presStyleLbl="sibTrans2D1" presStyleIdx="0" presStyleCnt="7"/>
      <dgm:spPr/>
    </dgm:pt>
    <dgm:pt modelId="{F7289FEE-BAB7-4160-9A32-07E6BAB3ABCC}" type="pres">
      <dgm:prSet presAssocID="{C99E431D-1AB3-4BEA-8451-4513CE46822C}" presName="connectorText" presStyleLbl="sibTrans2D1" presStyleIdx="0" presStyleCnt="7"/>
      <dgm:spPr/>
    </dgm:pt>
    <dgm:pt modelId="{FDAC661D-F3C4-40E5-B635-7C0AC2BE527D}" type="pres">
      <dgm:prSet presAssocID="{4756E450-3165-4529-B6AA-44BA1A094965}" presName="node" presStyleLbl="node1" presStyleIdx="0" presStyleCnt="7">
        <dgm:presLayoutVars>
          <dgm:bulletEnabled val="1"/>
        </dgm:presLayoutVars>
      </dgm:prSet>
      <dgm:spPr/>
    </dgm:pt>
    <dgm:pt modelId="{11BB6C54-2EF2-439E-969F-846754779302}" type="pres">
      <dgm:prSet presAssocID="{B0C841F4-D579-4417-8A76-57D22E35634C}" presName="parTrans" presStyleLbl="sibTrans2D1" presStyleIdx="1" presStyleCnt="7"/>
      <dgm:spPr/>
    </dgm:pt>
    <dgm:pt modelId="{C1BB22DB-4DC5-4F58-8D89-6CE0BBD7D1AA}" type="pres">
      <dgm:prSet presAssocID="{B0C841F4-D579-4417-8A76-57D22E35634C}" presName="connectorText" presStyleLbl="sibTrans2D1" presStyleIdx="1" presStyleCnt="7"/>
      <dgm:spPr/>
    </dgm:pt>
    <dgm:pt modelId="{B4E66CF0-FFB2-48B1-A359-422B74FA43C0}" type="pres">
      <dgm:prSet presAssocID="{4AB5F500-6163-4D77-874D-FF9E3BBEFF02}" presName="node" presStyleLbl="node1" presStyleIdx="1" presStyleCnt="7">
        <dgm:presLayoutVars>
          <dgm:bulletEnabled val="1"/>
        </dgm:presLayoutVars>
      </dgm:prSet>
      <dgm:spPr/>
    </dgm:pt>
    <dgm:pt modelId="{3823CC26-205E-42F8-90E4-D18D04473ADB}" type="pres">
      <dgm:prSet presAssocID="{A1407B6A-F587-496B-9EE3-F28816B908EA}" presName="parTrans" presStyleLbl="sibTrans2D1" presStyleIdx="2" presStyleCnt="7"/>
      <dgm:spPr/>
    </dgm:pt>
    <dgm:pt modelId="{5C89C3B8-045C-41A1-9E31-3ABD89C24A53}" type="pres">
      <dgm:prSet presAssocID="{A1407B6A-F587-496B-9EE3-F28816B908EA}" presName="connectorText" presStyleLbl="sibTrans2D1" presStyleIdx="2" presStyleCnt="7"/>
      <dgm:spPr/>
    </dgm:pt>
    <dgm:pt modelId="{5312A2DD-9342-4434-9A64-42C1367017A6}" type="pres">
      <dgm:prSet presAssocID="{7AD6EF77-F6AD-4B01-ADC6-C4B299BD7A29}" presName="node" presStyleLbl="node1" presStyleIdx="2" presStyleCnt="7">
        <dgm:presLayoutVars>
          <dgm:bulletEnabled val="1"/>
        </dgm:presLayoutVars>
      </dgm:prSet>
      <dgm:spPr/>
    </dgm:pt>
    <dgm:pt modelId="{5EBDBE07-07DA-4A33-8106-AA904721ADA7}" type="pres">
      <dgm:prSet presAssocID="{503BF2EB-4689-4FFD-AA15-A4037BC43945}" presName="parTrans" presStyleLbl="sibTrans2D1" presStyleIdx="3" presStyleCnt="7"/>
      <dgm:spPr/>
    </dgm:pt>
    <dgm:pt modelId="{BCFF1A8F-B2ED-4F62-BC16-DC57012F410B}" type="pres">
      <dgm:prSet presAssocID="{503BF2EB-4689-4FFD-AA15-A4037BC43945}" presName="connectorText" presStyleLbl="sibTrans2D1" presStyleIdx="3" presStyleCnt="7"/>
      <dgm:spPr/>
    </dgm:pt>
    <dgm:pt modelId="{796A0938-07DF-49DA-8B2F-8F3AF7DA74A6}" type="pres">
      <dgm:prSet presAssocID="{6A333A04-D4F9-4112-852F-82D57E6350EF}" presName="node" presStyleLbl="node1" presStyleIdx="3" presStyleCnt="7">
        <dgm:presLayoutVars>
          <dgm:bulletEnabled val="1"/>
        </dgm:presLayoutVars>
      </dgm:prSet>
      <dgm:spPr/>
    </dgm:pt>
    <dgm:pt modelId="{12E9C11F-AE9F-4195-B8EB-6ECAB26F3C56}" type="pres">
      <dgm:prSet presAssocID="{890B7A10-7F36-45CE-B2CC-CEED17967BA3}" presName="parTrans" presStyleLbl="sibTrans2D1" presStyleIdx="4" presStyleCnt="7"/>
      <dgm:spPr/>
    </dgm:pt>
    <dgm:pt modelId="{2DEE7777-0312-4C9B-ACD3-7743B2C5E353}" type="pres">
      <dgm:prSet presAssocID="{890B7A10-7F36-45CE-B2CC-CEED17967BA3}" presName="connectorText" presStyleLbl="sibTrans2D1" presStyleIdx="4" presStyleCnt="7"/>
      <dgm:spPr/>
    </dgm:pt>
    <dgm:pt modelId="{6BBCA3BD-3F3D-471F-94FD-051295A5A4E4}" type="pres">
      <dgm:prSet presAssocID="{BF05E352-AF4C-41D6-B5F0-BF5D7AE2A1CA}" presName="node" presStyleLbl="node1" presStyleIdx="4" presStyleCnt="7">
        <dgm:presLayoutVars>
          <dgm:bulletEnabled val="1"/>
        </dgm:presLayoutVars>
      </dgm:prSet>
      <dgm:spPr/>
    </dgm:pt>
    <dgm:pt modelId="{309F6A76-CDCB-4A56-878A-9297EB8D632C}" type="pres">
      <dgm:prSet presAssocID="{77126203-3677-4445-8EA5-A1E71F7F12BD}" presName="parTrans" presStyleLbl="sibTrans2D1" presStyleIdx="5" presStyleCnt="7"/>
      <dgm:spPr/>
    </dgm:pt>
    <dgm:pt modelId="{E5A8ADB2-0116-44BA-8A87-6A7770B4548A}" type="pres">
      <dgm:prSet presAssocID="{77126203-3677-4445-8EA5-A1E71F7F12BD}" presName="connectorText" presStyleLbl="sibTrans2D1" presStyleIdx="5" presStyleCnt="7"/>
      <dgm:spPr/>
    </dgm:pt>
    <dgm:pt modelId="{3736D49E-B4A7-492E-9952-539FFA69A206}" type="pres">
      <dgm:prSet presAssocID="{D0E490F1-720C-4427-972B-7DB008516629}" presName="node" presStyleLbl="node1" presStyleIdx="5" presStyleCnt="7">
        <dgm:presLayoutVars>
          <dgm:bulletEnabled val="1"/>
        </dgm:presLayoutVars>
      </dgm:prSet>
      <dgm:spPr/>
    </dgm:pt>
    <dgm:pt modelId="{9A924567-C7DD-437F-8E7C-79FA627705CD}" type="pres">
      <dgm:prSet presAssocID="{67163B98-189B-4BCF-977F-1DE5E7F49AD0}" presName="parTrans" presStyleLbl="sibTrans2D1" presStyleIdx="6" presStyleCnt="7"/>
      <dgm:spPr/>
    </dgm:pt>
    <dgm:pt modelId="{95C3CA37-1969-4659-A04C-AEBB7A333FFB}" type="pres">
      <dgm:prSet presAssocID="{67163B98-189B-4BCF-977F-1DE5E7F49AD0}" presName="connectorText" presStyleLbl="sibTrans2D1" presStyleIdx="6" presStyleCnt="7"/>
      <dgm:spPr/>
    </dgm:pt>
    <dgm:pt modelId="{B7760184-3617-417B-9844-E021BAD98688}" type="pres">
      <dgm:prSet presAssocID="{515677A9-912D-4084-B651-A2D424A529E7}" presName="node" presStyleLbl="node1" presStyleIdx="6" presStyleCnt="7" custScaleX="113655">
        <dgm:presLayoutVars>
          <dgm:bulletEnabled val="1"/>
        </dgm:presLayoutVars>
      </dgm:prSet>
      <dgm:spPr/>
    </dgm:pt>
  </dgm:ptLst>
  <dgm:cxnLst>
    <dgm:cxn modelId="{6CD6840B-1317-4B03-8644-CD07EEA510F0}" type="presOf" srcId="{B0C841F4-D579-4417-8A76-57D22E35634C}" destId="{11BB6C54-2EF2-439E-969F-846754779302}" srcOrd="0" destOrd="0" presId="urn:microsoft.com/office/officeart/2005/8/layout/radial5"/>
    <dgm:cxn modelId="{EBF6CA0E-61A5-46C3-B2F6-4F63A4843980}" srcId="{6E6B9083-B527-4647-B556-E4DB4E21A98C}" destId="{4756E450-3165-4529-B6AA-44BA1A094965}" srcOrd="0" destOrd="0" parTransId="{C99E431D-1AB3-4BEA-8451-4513CE46822C}" sibTransId="{06EA770C-BBA1-4571-AA6C-F435C478A337}"/>
    <dgm:cxn modelId="{0E095522-FF76-423F-9381-28AA16F696A5}" type="presOf" srcId="{890B7A10-7F36-45CE-B2CC-CEED17967BA3}" destId="{12E9C11F-AE9F-4195-B8EB-6ECAB26F3C56}" srcOrd="0" destOrd="0" presId="urn:microsoft.com/office/officeart/2005/8/layout/radial5"/>
    <dgm:cxn modelId="{02980128-21DF-4DA0-9B72-A281F3E4F169}" type="presOf" srcId="{BE7CC2D6-9391-4322-81FD-63064199CF5E}" destId="{C435653B-959B-40EE-A33F-7EF7980A9ECB}" srcOrd="0" destOrd="0" presId="urn:microsoft.com/office/officeart/2005/8/layout/radial5"/>
    <dgm:cxn modelId="{691C932A-4F6C-4F1E-8327-85E8EC1EB6AB}" type="presOf" srcId="{A1407B6A-F587-496B-9EE3-F28816B908EA}" destId="{5C89C3B8-045C-41A1-9E31-3ABD89C24A53}" srcOrd="1" destOrd="0" presId="urn:microsoft.com/office/officeart/2005/8/layout/radial5"/>
    <dgm:cxn modelId="{9BB9FA2C-168C-4504-8805-9A37D4160A21}" type="presOf" srcId="{503BF2EB-4689-4FFD-AA15-A4037BC43945}" destId="{5EBDBE07-07DA-4A33-8106-AA904721ADA7}" srcOrd="0" destOrd="0" presId="urn:microsoft.com/office/officeart/2005/8/layout/radial5"/>
    <dgm:cxn modelId="{16D9B430-2BE4-48D9-BFD4-875141DB6932}" srcId="{BE7CC2D6-9391-4322-81FD-63064199CF5E}" destId="{6E6B9083-B527-4647-B556-E4DB4E21A98C}" srcOrd="0" destOrd="0" parTransId="{234836B8-B4E1-4414-AD79-E5AF53CDC214}" sibTransId="{048A23EA-7FE3-42CA-B626-1A0A7D85F08C}"/>
    <dgm:cxn modelId="{BFCB6F3F-41EC-4BE9-9FE1-800C33C32C97}" type="presOf" srcId="{C99E431D-1AB3-4BEA-8451-4513CE46822C}" destId="{4337FC0D-11E8-4D2C-81E2-CE1EDE7396A3}" srcOrd="0" destOrd="0" presId="urn:microsoft.com/office/officeart/2005/8/layout/radial5"/>
    <dgm:cxn modelId="{86ADD23F-2835-41E7-802D-641E30E0C0E7}" type="presOf" srcId="{B0C841F4-D579-4417-8A76-57D22E35634C}" destId="{C1BB22DB-4DC5-4F58-8D89-6CE0BBD7D1AA}" srcOrd="1" destOrd="0" presId="urn:microsoft.com/office/officeart/2005/8/layout/radial5"/>
    <dgm:cxn modelId="{FD18FD60-11D3-406E-93FC-17525D120013}" srcId="{BE7CC2D6-9391-4322-81FD-63064199CF5E}" destId="{3902BF6D-770C-496F-B0C9-26056B7879FF}" srcOrd="2" destOrd="0" parTransId="{76524F82-FBC2-44C5-9D14-9425DCACABF5}" sibTransId="{7E55E127-C1E5-42F4-83C9-DE1750925899}"/>
    <dgm:cxn modelId="{81F04741-7469-4E21-9195-FE33D9645C1E}" srcId="{6E6B9083-B527-4647-B556-E4DB4E21A98C}" destId="{6A333A04-D4F9-4112-852F-82D57E6350EF}" srcOrd="3" destOrd="0" parTransId="{503BF2EB-4689-4FFD-AA15-A4037BC43945}" sibTransId="{7A9279ED-27BE-4CF6-A0B4-59A373C5EFF7}"/>
    <dgm:cxn modelId="{4A237343-0FF2-404E-87E9-75FFBC2743EC}" srcId="{6E6B9083-B527-4647-B556-E4DB4E21A98C}" destId="{515677A9-912D-4084-B651-A2D424A529E7}" srcOrd="6" destOrd="0" parTransId="{67163B98-189B-4BCF-977F-1DE5E7F49AD0}" sibTransId="{16C768E8-7013-49AC-BC9A-2247B44257D9}"/>
    <dgm:cxn modelId="{6CA42049-B5CC-4205-9484-D16234733099}" type="presOf" srcId="{890B7A10-7F36-45CE-B2CC-CEED17967BA3}" destId="{2DEE7777-0312-4C9B-ACD3-7743B2C5E353}" srcOrd="1" destOrd="0" presId="urn:microsoft.com/office/officeart/2005/8/layout/radial5"/>
    <dgm:cxn modelId="{68FD8F4A-852B-48B6-AAF4-A45E33B91DBF}" srcId="{6E6B9083-B527-4647-B556-E4DB4E21A98C}" destId="{D0E490F1-720C-4427-972B-7DB008516629}" srcOrd="5" destOrd="0" parTransId="{77126203-3677-4445-8EA5-A1E71F7F12BD}" sibTransId="{CED575E3-9A8A-4E15-8189-EB6FA89763E5}"/>
    <dgm:cxn modelId="{ACA45B50-2506-44DA-8E3A-50CE2B7ED417}" type="presOf" srcId="{7AD6EF77-F6AD-4B01-ADC6-C4B299BD7A29}" destId="{5312A2DD-9342-4434-9A64-42C1367017A6}" srcOrd="0" destOrd="0" presId="urn:microsoft.com/office/officeart/2005/8/layout/radial5"/>
    <dgm:cxn modelId="{1334D750-2664-4D23-B678-9FA73A6CAF4B}" type="presOf" srcId="{4AB5F500-6163-4D77-874D-FF9E3BBEFF02}" destId="{B4E66CF0-FFB2-48B1-A359-422B74FA43C0}" srcOrd="0" destOrd="0" presId="urn:microsoft.com/office/officeart/2005/8/layout/radial5"/>
    <dgm:cxn modelId="{358FA756-6999-47FA-A2CB-1C79ABEACA32}" type="presOf" srcId="{BF05E352-AF4C-41D6-B5F0-BF5D7AE2A1CA}" destId="{6BBCA3BD-3F3D-471F-94FD-051295A5A4E4}" srcOrd="0" destOrd="0" presId="urn:microsoft.com/office/officeart/2005/8/layout/radial5"/>
    <dgm:cxn modelId="{54F9F858-CE48-4152-A10F-E8796CA4B87E}" type="presOf" srcId="{67163B98-189B-4BCF-977F-1DE5E7F49AD0}" destId="{9A924567-C7DD-437F-8E7C-79FA627705CD}" srcOrd="0" destOrd="0" presId="urn:microsoft.com/office/officeart/2005/8/layout/radial5"/>
    <dgm:cxn modelId="{61C13C8D-C086-43BD-A2E9-86929489922E}" type="presOf" srcId="{6A333A04-D4F9-4112-852F-82D57E6350EF}" destId="{796A0938-07DF-49DA-8B2F-8F3AF7DA74A6}" srcOrd="0" destOrd="0" presId="urn:microsoft.com/office/officeart/2005/8/layout/radial5"/>
    <dgm:cxn modelId="{13EC2B93-71B1-4636-B2FD-B54211F605B4}" type="presOf" srcId="{67163B98-189B-4BCF-977F-1DE5E7F49AD0}" destId="{95C3CA37-1969-4659-A04C-AEBB7A333FFB}" srcOrd="1" destOrd="0" presId="urn:microsoft.com/office/officeart/2005/8/layout/radial5"/>
    <dgm:cxn modelId="{E5E36195-F81A-4A91-9D64-176479D5D584}" type="presOf" srcId="{A1407B6A-F587-496B-9EE3-F28816B908EA}" destId="{3823CC26-205E-42F8-90E4-D18D04473ADB}" srcOrd="0" destOrd="0" presId="urn:microsoft.com/office/officeart/2005/8/layout/radial5"/>
    <dgm:cxn modelId="{E4BA209D-F47B-4C53-87EB-3A44CD121655}" srcId="{6E6B9083-B527-4647-B556-E4DB4E21A98C}" destId="{7AD6EF77-F6AD-4B01-ADC6-C4B299BD7A29}" srcOrd="2" destOrd="0" parTransId="{A1407B6A-F587-496B-9EE3-F28816B908EA}" sibTransId="{61B7F933-5044-492C-9A09-9428633719F6}"/>
    <dgm:cxn modelId="{D66E5EB2-162C-4750-AB31-AAEA07AE05F6}" type="presOf" srcId="{4756E450-3165-4529-B6AA-44BA1A094965}" destId="{FDAC661D-F3C4-40E5-B635-7C0AC2BE527D}" srcOrd="0" destOrd="0" presId="urn:microsoft.com/office/officeart/2005/8/layout/radial5"/>
    <dgm:cxn modelId="{4CF850B2-6C5B-46BA-88B2-CA3ECCCB1553}" srcId="{6E6B9083-B527-4647-B556-E4DB4E21A98C}" destId="{BF05E352-AF4C-41D6-B5F0-BF5D7AE2A1CA}" srcOrd="4" destOrd="0" parTransId="{890B7A10-7F36-45CE-B2CC-CEED17967BA3}" sibTransId="{D91A8DF9-DA58-47A1-9D15-EC04C0D4C40F}"/>
    <dgm:cxn modelId="{E99BC9B5-05CF-43BF-8482-A469F7547967}" type="presOf" srcId="{6E6B9083-B527-4647-B556-E4DB4E21A98C}" destId="{41F62387-EBBA-4DA9-9AC1-BC6EE52BA36E}" srcOrd="0" destOrd="0" presId="urn:microsoft.com/office/officeart/2005/8/layout/radial5"/>
    <dgm:cxn modelId="{423D9AB9-EDB3-493E-B258-011FEF431C21}" srcId="{BE7CC2D6-9391-4322-81FD-63064199CF5E}" destId="{B3E81401-1788-47C0-9896-00EBA7627487}" srcOrd="1" destOrd="0" parTransId="{A9FD3C38-F79B-4F6F-92AC-E3533D2F7E69}" sibTransId="{70DA2AED-762C-49B7-8FE3-482217801206}"/>
    <dgm:cxn modelId="{19601BBA-8D7F-40F8-BFB3-F4B8E647BF83}" type="presOf" srcId="{77126203-3677-4445-8EA5-A1E71F7F12BD}" destId="{E5A8ADB2-0116-44BA-8A87-6A7770B4548A}" srcOrd="1" destOrd="0" presId="urn:microsoft.com/office/officeart/2005/8/layout/radial5"/>
    <dgm:cxn modelId="{EB86EAC9-3ED2-474A-B979-CB3216EB2B27}" type="presOf" srcId="{77126203-3677-4445-8EA5-A1E71F7F12BD}" destId="{309F6A76-CDCB-4A56-878A-9297EB8D632C}" srcOrd="0" destOrd="0" presId="urn:microsoft.com/office/officeart/2005/8/layout/radial5"/>
    <dgm:cxn modelId="{C093F3D6-5727-469E-94BE-C9E41DF2159A}" type="presOf" srcId="{515677A9-912D-4084-B651-A2D424A529E7}" destId="{B7760184-3617-417B-9844-E021BAD98688}" srcOrd="0" destOrd="0" presId="urn:microsoft.com/office/officeart/2005/8/layout/radial5"/>
    <dgm:cxn modelId="{EA54EFDD-37BE-43A6-AA85-92DDD5DEB432}" type="presOf" srcId="{C99E431D-1AB3-4BEA-8451-4513CE46822C}" destId="{F7289FEE-BAB7-4160-9A32-07E6BAB3ABCC}" srcOrd="1" destOrd="0" presId="urn:microsoft.com/office/officeart/2005/8/layout/radial5"/>
    <dgm:cxn modelId="{1F0B3EDE-3ABE-47A8-867C-3141F5E7352E}" type="presOf" srcId="{503BF2EB-4689-4FFD-AA15-A4037BC43945}" destId="{BCFF1A8F-B2ED-4F62-BC16-DC57012F410B}" srcOrd="1" destOrd="0" presId="urn:microsoft.com/office/officeart/2005/8/layout/radial5"/>
    <dgm:cxn modelId="{8177B8E6-15A8-4140-BA77-1BF823A384C5}" srcId="{6E6B9083-B527-4647-B556-E4DB4E21A98C}" destId="{4AB5F500-6163-4D77-874D-FF9E3BBEFF02}" srcOrd="1" destOrd="0" parTransId="{B0C841F4-D579-4417-8A76-57D22E35634C}" sibTransId="{A26C8C8A-16C5-48E8-8BF7-C770BBCF8223}"/>
    <dgm:cxn modelId="{2F9E2CFF-7D0B-49F6-A1D5-F51EA925CE4F}" type="presOf" srcId="{D0E490F1-720C-4427-972B-7DB008516629}" destId="{3736D49E-B4A7-492E-9952-539FFA69A206}" srcOrd="0" destOrd="0" presId="urn:microsoft.com/office/officeart/2005/8/layout/radial5"/>
    <dgm:cxn modelId="{5122F248-AFD2-402E-BB28-F14657562EDF}" type="presParOf" srcId="{C435653B-959B-40EE-A33F-7EF7980A9ECB}" destId="{41F62387-EBBA-4DA9-9AC1-BC6EE52BA36E}" srcOrd="0" destOrd="0" presId="urn:microsoft.com/office/officeart/2005/8/layout/radial5"/>
    <dgm:cxn modelId="{23091939-5299-45CE-9F07-350A099CC5B8}" type="presParOf" srcId="{C435653B-959B-40EE-A33F-7EF7980A9ECB}" destId="{4337FC0D-11E8-4D2C-81E2-CE1EDE7396A3}" srcOrd="1" destOrd="0" presId="urn:microsoft.com/office/officeart/2005/8/layout/radial5"/>
    <dgm:cxn modelId="{F978E4D5-5F43-40E1-985E-DA422BBA31B8}" type="presParOf" srcId="{4337FC0D-11E8-4D2C-81E2-CE1EDE7396A3}" destId="{F7289FEE-BAB7-4160-9A32-07E6BAB3ABCC}" srcOrd="0" destOrd="0" presId="urn:microsoft.com/office/officeart/2005/8/layout/radial5"/>
    <dgm:cxn modelId="{A73A6B7A-0E74-4802-A7E2-D3D5D326135B}" type="presParOf" srcId="{C435653B-959B-40EE-A33F-7EF7980A9ECB}" destId="{FDAC661D-F3C4-40E5-B635-7C0AC2BE527D}" srcOrd="2" destOrd="0" presId="urn:microsoft.com/office/officeart/2005/8/layout/radial5"/>
    <dgm:cxn modelId="{C6FFC575-74BB-4D7C-90F5-D05B0B92EA61}" type="presParOf" srcId="{C435653B-959B-40EE-A33F-7EF7980A9ECB}" destId="{11BB6C54-2EF2-439E-969F-846754779302}" srcOrd="3" destOrd="0" presId="urn:microsoft.com/office/officeart/2005/8/layout/radial5"/>
    <dgm:cxn modelId="{71DA5A54-3EE6-492E-A64A-9C94E8F8C143}" type="presParOf" srcId="{11BB6C54-2EF2-439E-969F-846754779302}" destId="{C1BB22DB-4DC5-4F58-8D89-6CE0BBD7D1AA}" srcOrd="0" destOrd="0" presId="urn:microsoft.com/office/officeart/2005/8/layout/radial5"/>
    <dgm:cxn modelId="{EAFA6F89-7584-4D04-A5CF-396CCDE75D15}" type="presParOf" srcId="{C435653B-959B-40EE-A33F-7EF7980A9ECB}" destId="{B4E66CF0-FFB2-48B1-A359-422B74FA43C0}" srcOrd="4" destOrd="0" presId="urn:microsoft.com/office/officeart/2005/8/layout/radial5"/>
    <dgm:cxn modelId="{92F67125-62ED-4F1D-ACA2-F20CF74A83D5}" type="presParOf" srcId="{C435653B-959B-40EE-A33F-7EF7980A9ECB}" destId="{3823CC26-205E-42F8-90E4-D18D04473ADB}" srcOrd="5" destOrd="0" presId="urn:microsoft.com/office/officeart/2005/8/layout/radial5"/>
    <dgm:cxn modelId="{2D54D728-1061-466B-A306-96335B333283}" type="presParOf" srcId="{3823CC26-205E-42F8-90E4-D18D04473ADB}" destId="{5C89C3B8-045C-41A1-9E31-3ABD89C24A53}" srcOrd="0" destOrd="0" presId="urn:microsoft.com/office/officeart/2005/8/layout/radial5"/>
    <dgm:cxn modelId="{03FEE5CC-FBC3-4010-9F9C-49F1C5453BE0}" type="presParOf" srcId="{C435653B-959B-40EE-A33F-7EF7980A9ECB}" destId="{5312A2DD-9342-4434-9A64-42C1367017A6}" srcOrd="6" destOrd="0" presId="urn:microsoft.com/office/officeart/2005/8/layout/radial5"/>
    <dgm:cxn modelId="{4FD68071-736C-4E0B-AD9C-07CC74250CEB}" type="presParOf" srcId="{C435653B-959B-40EE-A33F-7EF7980A9ECB}" destId="{5EBDBE07-07DA-4A33-8106-AA904721ADA7}" srcOrd="7" destOrd="0" presId="urn:microsoft.com/office/officeart/2005/8/layout/radial5"/>
    <dgm:cxn modelId="{77F04262-632C-41B5-9C9C-53CD5E98E33F}" type="presParOf" srcId="{5EBDBE07-07DA-4A33-8106-AA904721ADA7}" destId="{BCFF1A8F-B2ED-4F62-BC16-DC57012F410B}" srcOrd="0" destOrd="0" presId="urn:microsoft.com/office/officeart/2005/8/layout/radial5"/>
    <dgm:cxn modelId="{73CA4A33-CB50-4634-89C8-F10C19884FDE}" type="presParOf" srcId="{C435653B-959B-40EE-A33F-7EF7980A9ECB}" destId="{796A0938-07DF-49DA-8B2F-8F3AF7DA74A6}" srcOrd="8" destOrd="0" presId="urn:microsoft.com/office/officeart/2005/8/layout/radial5"/>
    <dgm:cxn modelId="{44C7E39C-3E31-4F48-83F4-15B222945095}" type="presParOf" srcId="{C435653B-959B-40EE-A33F-7EF7980A9ECB}" destId="{12E9C11F-AE9F-4195-B8EB-6ECAB26F3C56}" srcOrd="9" destOrd="0" presId="urn:microsoft.com/office/officeart/2005/8/layout/radial5"/>
    <dgm:cxn modelId="{1C00AA7B-F90E-48AA-82FF-6C5B158FB5B3}" type="presParOf" srcId="{12E9C11F-AE9F-4195-B8EB-6ECAB26F3C56}" destId="{2DEE7777-0312-4C9B-ACD3-7743B2C5E353}" srcOrd="0" destOrd="0" presId="urn:microsoft.com/office/officeart/2005/8/layout/radial5"/>
    <dgm:cxn modelId="{4F6AFC7A-4FBB-4220-8A11-5300420C2A47}" type="presParOf" srcId="{C435653B-959B-40EE-A33F-7EF7980A9ECB}" destId="{6BBCA3BD-3F3D-471F-94FD-051295A5A4E4}" srcOrd="10" destOrd="0" presId="urn:microsoft.com/office/officeart/2005/8/layout/radial5"/>
    <dgm:cxn modelId="{1CB68737-F247-4515-84DE-ACC69091312C}" type="presParOf" srcId="{C435653B-959B-40EE-A33F-7EF7980A9ECB}" destId="{309F6A76-CDCB-4A56-878A-9297EB8D632C}" srcOrd="11" destOrd="0" presId="urn:microsoft.com/office/officeart/2005/8/layout/radial5"/>
    <dgm:cxn modelId="{4EA28B65-5777-416C-95B7-3BF521FFED5B}" type="presParOf" srcId="{309F6A76-CDCB-4A56-878A-9297EB8D632C}" destId="{E5A8ADB2-0116-44BA-8A87-6A7770B4548A}" srcOrd="0" destOrd="0" presId="urn:microsoft.com/office/officeart/2005/8/layout/radial5"/>
    <dgm:cxn modelId="{6468F7AB-699F-45E8-953D-68901F1C5A05}" type="presParOf" srcId="{C435653B-959B-40EE-A33F-7EF7980A9ECB}" destId="{3736D49E-B4A7-492E-9952-539FFA69A206}" srcOrd="12" destOrd="0" presId="urn:microsoft.com/office/officeart/2005/8/layout/radial5"/>
    <dgm:cxn modelId="{7411EEA7-7C2F-4FD9-8C9A-0ECB4A472324}" type="presParOf" srcId="{C435653B-959B-40EE-A33F-7EF7980A9ECB}" destId="{9A924567-C7DD-437F-8E7C-79FA627705CD}" srcOrd="13" destOrd="0" presId="urn:microsoft.com/office/officeart/2005/8/layout/radial5"/>
    <dgm:cxn modelId="{F607DAC6-15A1-409C-8E85-64DE9A3F51D5}" type="presParOf" srcId="{9A924567-C7DD-437F-8E7C-79FA627705CD}" destId="{95C3CA37-1969-4659-A04C-AEBB7A333FFB}" srcOrd="0" destOrd="0" presId="urn:microsoft.com/office/officeart/2005/8/layout/radial5"/>
    <dgm:cxn modelId="{F109B4BB-9BEF-40BB-BA14-BC2CB3000F61}" type="presParOf" srcId="{C435653B-959B-40EE-A33F-7EF7980A9ECB}" destId="{B7760184-3617-417B-9844-E021BAD98688}" srcOrd="14" destOrd="0" presId="urn:microsoft.com/office/officeart/2005/8/layout/radial5"/>
  </dgm:cxnLst>
  <dgm:bg/>
  <dgm:whole/>
  <dgm:extLst>
    <a:ext uri="http://schemas.microsoft.com/office/drawing/2008/diagram">
      <dsp:dataModelExt xmlns:dsp="http://schemas.microsoft.com/office/drawing/2008/diagram" relId="rId23"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B41A5335-002F-4D0D-B228-CEF34636B3F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ru-RU"/>
        </a:p>
      </dgm:t>
    </dgm:pt>
    <dgm:pt modelId="{C775744A-0DC1-4798-B56F-7FD43F21C7BC}">
      <dgm:prSet phldrT="[Текст]" custT="1"/>
      <dgm:spPr>
        <a:solidFill>
          <a:schemeClr val="accent1">
            <a:lumMod val="60000"/>
            <a:lumOff val="40000"/>
          </a:schemeClr>
        </a:solidFill>
      </dgm:spPr>
      <dgm:t>
        <a:bodyPr/>
        <a:lstStyle/>
        <a:p>
          <a:r>
            <a:rPr lang="en-US" sz="1600" dirty="0">
              <a:solidFill>
                <a:srgbClr val="002060"/>
              </a:solidFill>
              <a:latin typeface="Times New Roman" panose="02020603050405020304" pitchFamily="18" charset="0"/>
              <a:cs typeface="Times New Roman" panose="02020603050405020304" pitchFamily="18" charset="0"/>
            </a:rPr>
            <a:t>Form a list of QAs required to solve tasks within the studied physical models</a:t>
          </a:r>
          <a:endParaRPr lang="ru-RU" sz="1600" dirty="0">
            <a:solidFill>
              <a:srgbClr val="002060"/>
            </a:solidFill>
            <a:latin typeface="Times New Roman" panose="02020603050405020304" pitchFamily="18" charset="0"/>
            <a:cs typeface="Times New Roman" panose="02020603050405020304" pitchFamily="18" charset="0"/>
          </a:endParaRPr>
        </a:p>
      </dgm:t>
    </dgm:pt>
    <dgm:pt modelId="{5766138C-4091-4AF2-B978-591565B1A071}" type="parTrans" cxnId="{0C7D03AA-E80A-4337-924B-A0E697B41EA5}">
      <dgm:prSet/>
      <dgm:spPr/>
      <dgm:t>
        <a:bodyPr/>
        <a:lstStyle/>
        <a:p>
          <a:endParaRPr lang="ru-RU"/>
        </a:p>
      </dgm:t>
    </dgm:pt>
    <dgm:pt modelId="{93DD6F25-4762-4AC4-8629-05E4A21A4C0E}" type="sibTrans" cxnId="{0C7D03AA-E80A-4337-924B-A0E697B41EA5}">
      <dgm:prSet/>
      <dgm:spPr/>
      <dgm:t>
        <a:bodyPr/>
        <a:lstStyle/>
        <a:p>
          <a:endParaRPr lang="ru-RU"/>
        </a:p>
      </dgm:t>
    </dgm:pt>
    <dgm:pt modelId="{BAACAED6-2B45-4F10-ADB4-4DDCB2DCAC95}">
      <dgm:prSet phldrT="[Текст]" custT="1"/>
      <dgm:spPr>
        <a:solidFill>
          <a:schemeClr val="accent1">
            <a:lumMod val="60000"/>
            <a:lumOff val="40000"/>
          </a:schemeClr>
        </a:solidFill>
      </dgm:spPr>
      <dgm:t>
        <a:bodyPr/>
        <a:lstStyle/>
        <a:p>
          <a:r>
            <a:rPr lang="en-US" sz="1600" kern="1200" dirty="0">
              <a:solidFill>
                <a:srgbClr val="002060"/>
              </a:solidFill>
              <a:latin typeface="Times New Roman" panose="02020603050405020304" pitchFamily="18" charset="0"/>
              <a:ea typeface="+mn-ea"/>
              <a:cs typeface="Times New Roman" panose="02020603050405020304" pitchFamily="18" charset="0"/>
            </a:rPr>
            <a:t>Select the type of quantum simulator to simulate a classical architecture on computers</a:t>
          </a:r>
          <a:endParaRPr lang="ru-RU" sz="1600" kern="1200" dirty="0">
            <a:solidFill>
              <a:srgbClr val="002060"/>
            </a:solidFill>
            <a:latin typeface="Times New Roman" panose="02020603050405020304" pitchFamily="18" charset="0"/>
            <a:ea typeface="+mn-ea"/>
            <a:cs typeface="Times New Roman" panose="02020603050405020304" pitchFamily="18" charset="0"/>
          </a:endParaRPr>
        </a:p>
      </dgm:t>
    </dgm:pt>
    <dgm:pt modelId="{11B066A4-1E1B-4F1D-9E42-BC2E78ADB8A5}" type="parTrans" cxnId="{B0B92F38-F6A2-4869-AFEB-5094D259AF78}">
      <dgm:prSet/>
      <dgm:spPr/>
      <dgm:t>
        <a:bodyPr/>
        <a:lstStyle/>
        <a:p>
          <a:endParaRPr lang="ru-RU"/>
        </a:p>
      </dgm:t>
    </dgm:pt>
    <dgm:pt modelId="{163046E5-7C5D-44DE-AF1B-E8004285B45D}" type="sibTrans" cxnId="{B0B92F38-F6A2-4869-AFEB-5094D259AF78}">
      <dgm:prSet/>
      <dgm:spPr/>
      <dgm:t>
        <a:bodyPr/>
        <a:lstStyle/>
        <a:p>
          <a:endParaRPr lang="ru-RU"/>
        </a:p>
      </dgm:t>
    </dgm:pt>
    <dgm:pt modelId="{312FF3E6-EBAD-4438-86A2-CFDFC739EBCE}">
      <dgm:prSet phldrT="[Текст]" custT="1"/>
      <dgm:spPr>
        <a:solidFill>
          <a:schemeClr val="accent1">
            <a:lumMod val="60000"/>
            <a:lumOff val="40000"/>
          </a:schemeClr>
        </a:solidFill>
      </dgm:spPr>
      <dgm:t>
        <a:bodyPr/>
        <a:lstStyle/>
        <a:p>
          <a:pPr algn="l"/>
          <a:r>
            <a:rPr lang="en-US" sz="1600" dirty="0">
              <a:solidFill>
                <a:srgbClr val="002060"/>
              </a:solidFill>
              <a:latin typeface="Times New Roman" panose="02020603050405020304" pitchFamily="18" charset="0"/>
              <a:cs typeface="Times New Roman" panose="02020603050405020304" pitchFamily="18" charset="0"/>
            </a:rPr>
            <a:t>Define resources for the selected quantum-limiting capabilities of available computing simulators (number of </a:t>
          </a:r>
          <a:r>
            <a:rPr lang="en-US" sz="1600" dirty="0" err="1">
              <a:solidFill>
                <a:srgbClr val="002060"/>
              </a:solidFill>
              <a:latin typeface="Times New Roman" panose="02020603050405020304" pitchFamily="18" charset="0"/>
              <a:cs typeface="Times New Roman" panose="02020603050405020304" pitchFamily="18" charset="0"/>
            </a:rPr>
            <a:t>qubits</a:t>
          </a:r>
          <a:r>
            <a:rPr lang="en-US" sz="1600" dirty="0">
              <a:solidFill>
                <a:srgbClr val="002060"/>
              </a:solidFill>
              <a:latin typeface="Times New Roman" panose="02020603050405020304" pitchFamily="18" charset="0"/>
              <a:cs typeface="Times New Roman" panose="02020603050405020304" pitchFamily="18" charset="0"/>
            </a:rPr>
            <a:t> and computation time)</a:t>
          </a:r>
          <a:endParaRPr lang="ru-RU" sz="1600" dirty="0">
            <a:solidFill>
              <a:srgbClr val="002060"/>
            </a:solidFill>
            <a:latin typeface="Times New Roman" panose="02020603050405020304" pitchFamily="18" charset="0"/>
            <a:cs typeface="Times New Roman" panose="02020603050405020304" pitchFamily="18" charset="0"/>
          </a:endParaRPr>
        </a:p>
      </dgm:t>
    </dgm:pt>
    <dgm:pt modelId="{165BB700-7483-4601-AFFF-174837283B8E}" type="parTrans" cxnId="{0F5D4093-B9BA-4912-9EBA-0D411D63F8E8}">
      <dgm:prSet/>
      <dgm:spPr/>
      <dgm:t>
        <a:bodyPr/>
        <a:lstStyle/>
        <a:p>
          <a:endParaRPr lang="ru-RU"/>
        </a:p>
      </dgm:t>
    </dgm:pt>
    <dgm:pt modelId="{11D121FB-467A-4CB1-A40A-9161A40808B0}" type="sibTrans" cxnId="{0F5D4093-B9BA-4912-9EBA-0D411D63F8E8}">
      <dgm:prSet/>
      <dgm:spPr/>
      <dgm:t>
        <a:bodyPr/>
        <a:lstStyle/>
        <a:p>
          <a:endParaRPr lang="ru-RU"/>
        </a:p>
      </dgm:t>
    </dgm:pt>
    <dgm:pt modelId="{6D69C531-DAD8-4F6D-82D9-19E3C4591D33}">
      <dgm:prSet phldrT="[Текст]" custT="1"/>
      <dgm:spPr>
        <a:solidFill>
          <a:schemeClr val="accent5">
            <a:lumMod val="75000"/>
          </a:schemeClr>
        </a:solidFill>
      </dgm:spPr>
      <dgm:t>
        <a:bodyPr/>
        <a:lstStyle/>
        <a:p>
          <a:r>
            <a:rPr lang="en-US" sz="1600" dirty="0">
              <a:latin typeface="Times New Roman" panose="02020603050405020304" pitchFamily="18" charset="0"/>
              <a:cs typeface="Times New Roman" panose="02020603050405020304" pitchFamily="18" charset="0"/>
            </a:rPr>
            <a:t>Search for exact solutions to urgent problems of quantum chemistry and study the chemical properties of heavy elements</a:t>
          </a:r>
          <a:endParaRPr lang="ru-RU" sz="1600" dirty="0">
            <a:latin typeface="Times New Roman" panose="02020603050405020304" pitchFamily="18" charset="0"/>
            <a:cs typeface="Times New Roman" panose="02020603050405020304" pitchFamily="18" charset="0"/>
          </a:endParaRPr>
        </a:p>
      </dgm:t>
    </dgm:pt>
    <dgm:pt modelId="{34FC90B4-1208-47B5-B887-BF3FE6EF31A7}" type="parTrans" cxnId="{EBE5B61D-94F2-4FB4-B3CC-5CF2B2B85DA6}">
      <dgm:prSet/>
      <dgm:spPr/>
      <dgm:t>
        <a:bodyPr/>
        <a:lstStyle/>
        <a:p>
          <a:endParaRPr lang="ru-RU"/>
        </a:p>
      </dgm:t>
    </dgm:pt>
    <dgm:pt modelId="{B0989703-225A-4823-83A5-2CDCC97B2773}" type="sibTrans" cxnId="{EBE5B61D-94F2-4FB4-B3CC-5CF2B2B85DA6}">
      <dgm:prSet/>
      <dgm:spPr/>
      <dgm:t>
        <a:bodyPr/>
        <a:lstStyle/>
        <a:p>
          <a:endParaRPr lang="ru-RU"/>
        </a:p>
      </dgm:t>
    </dgm:pt>
    <dgm:pt modelId="{C0962F44-A38C-48FB-A8F6-EE1654792361}" type="pres">
      <dgm:prSet presAssocID="{B41A5335-002F-4D0D-B228-CEF34636B3F1}" presName="Name0" presStyleCnt="0">
        <dgm:presLayoutVars>
          <dgm:chMax val="7"/>
          <dgm:chPref val="7"/>
          <dgm:dir/>
        </dgm:presLayoutVars>
      </dgm:prSet>
      <dgm:spPr/>
    </dgm:pt>
    <dgm:pt modelId="{65AEB741-D630-4518-8188-26579B7C8C09}" type="pres">
      <dgm:prSet presAssocID="{B41A5335-002F-4D0D-B228-CEF34636B3F1}" presName="Name1" presStyleCnt="0"/>
      <dgm:spPr/>
    </dgm:pt>
    <dgm:pt modelId="{337419FF-D209-4B53-9ED6-6B5DE72CD988}" type="pres">
      <dgm:prSet presAssocID="{B41A5335-002F-4D0D-B228-CEF34636B3F1}" presName="cycle" presStyleCnt="0"/>
      <dgm:spPr/>
    </dgm:pt>
    <dgm:pt modelId="{8229CE44-FA97-4FDD-867F-07F06BB0CA33}" type="pres">
      <dgm:prSet presAssocID="{B41A5335-002F-4D0D-B228-CEF34636B3F1}" presName="srcNode" presStyleLbl="node1" presStyleIdx="0" presStyleCnt="4"/>
      <dgm:spPr/>
    </dgm:pt>
    <dgm:pt modelId="{DA57E40D-6C74-4986-A964-9FB62511AD63}" type="pres">
      <dgm:prSet presAssocID="{B41A5335-002F-4D0D-B228-CEF34636B3F1}" presName="conn" presStyleLbl="parChTrans1D2" presStyleIdx="0" presStyleCnt="1"/>
      <dgm:spPr/>
    </dgm:pt>
    <dgm:pt modelId="{DC6912C2-4249-41C2-8FE1-B6E2B4D8988B}" type="pres">
      <dgm:prSet presAssocID="{B41A5335-002F-4D0D-B228-CEF34636B3F1}" presName="extraNode" presStyleLbl="node1" presStyleIdx="0" presStyleCnt="4"/>
      <dgm:spPr/>
    </dgm:pt>
    <dgm:pt modelId="{636C4478-00BE-405D-AF6B-4DF0DA542FA7}" type="pres">
      <dgm:prSet presAssocID="{B41A5335-002F-4D0D-B228-CEF34636B3F1}" presName="dstNode" presStyleLbl="node1" presStyleIdx="0" presStyleCnt="4"/>
      <dgm:spPr/>
    </dgm:pt>
    <dgm:pt modelId="{C293351A-DD0A-4427-8C2F-003128FFC1FF}" type="pres">
      <dgm:prSet presAssocID="{C775744A-0DC1-4798-B56F-7FD43F21C7BC}" presName="text_1" presStyleLbl="node1" presStyleIdx="0" presStyleCnt="4" custScaleX="81445" custScaleY="104965" custLinFactNeighborX="-7033" custLinFactNeighborY="-7322">
        <dgm:presLayoutVars>
          <dgm:bulletEnabled val="1"/>
        </dgm:presLayoutVars>
      </dgm:prSet>
      <dgm:spPr/>
    </dgm:pt>
    <dgm:pt modelId="{ED03DBC3-FBF8-4A96-90B5-ACD918BDAD7D}" type="pres">
      <dgm:prSet presAssocID="{C775744A-0DC1-4798-B56F-7FD43F21C7BC}" presName="accent_1" presStyleCnt="0"/>
      <dgm:spPr/>
    </dgm:pt>
    <dgm:pt modelId="{2A8F56F2-C330-4DB6-BF44-F610BD5E9F48}" type="pres">
      <dgm:prSet presAssocID="{C775744A-0DC1-4798-B56F-7FD43F21C7BC}" presName="accentRepeatNode" presStyleLbl="solidFgAcc1" presStyleIdx="0" presStyleCnt="4" custScaleX="52531" custScaleY="49254" custLinFactNeighborX="12880" custLinFactNeighborY="-179"/>
      <dgm:spPr>
        <a:blipFill rotWithShape="0">
          <a:blip xmlns:r="http://schemas.openxmlformats.org/officeDocument/2006/relationships" r:embed="rId1"/>
          <a:srcRect/>
          <a:stretch>
            <a:fillRect l="-2000" r="-2000"/>
          </a:stretch>
        </a:blipFill>
      </dgm:spPr>
    </dgm:pt>
    <dgm:pt modelId="{171628DD-B54E-43B0-8174-0033FEE7D8B0}" type="pres">
      <dgm:prSet presAssocID="{BAACAED6-2B45-4F10-ADB4-4DDCB2DCAC95}" presName="text_2" presStyleLbl="node1" presStyleIdx="1" presStyleCnt="4" custScaleX="82679" custScaleY="120594" custLinFactNeighborX="-8810" custLinFactNeighborY="-30475">
        <dgm:presLayoutVars>
          <dgm:bulletEnabled val="1"/>
        </dgm:presLayoutVars>
      </dgm:prSet>
      <dgm:spPr/>
    </dgm:pt>
    <dgm:pt modelId="{2D302C19-374B-4914-8CC2-91F60D52AEFA}" type="pres">
      <dgm:prSet presAssocID="{BAACAED6-2B45-4F10-ADB4-4DDCB2DCAC95}" presName="accent_2" presStyleCnt="0"/>
      <dgm:spPr/>
    </dgm:pt>
    <dgm:pt modelId="{44421FFB-5224-43E2-A093-4BB6FF8A2202}" type="pres">
      <dgm:prSet presAssocID="{BAACAED6-2B45-4F10-ADB4-4DDCB2DCAC95}" presName="accentRepeatNode" presStyleLbl="solidFgAcc1" presStyleIdx="1" presStyleCnt="4" custScaleX="54841" custScaleY="55766" custLinFactNeighborX="-1180" custLinFactNeighborY="-20055"/>
      <dgm:spPr>
        <a:blipFill rotWithShape="0">
          <a:blip xmlns:r="http://schemas.openxmlformats.org/officeDocument/2006/relationships" r:embed="rId1"/>
          <a:srcRect/>
          <a:stretch>
            <a:fillRect l="-7000" r="-7000"/>
          </a:stretch>
        </a:blipFill>
      </dgm:spPr>
    </dgm:pt>
    <dgm:pt modelId="{6A4B6C26-33DF-416A-B442-9335CF0104BD}" type="pres">
      <dgm:prSet presAssocID="{312FF3E6-EBAD-4438-86A2-CFDFC739EBCE}" presName="text_3" presStyleLbl="node1" presStyleIdx="2" presStyleCnt="4" custScaleX="81282" custScaleY="166668" custLinFactNeighborX="-7979" custLinFactNeighborY="-25805">
        <dgm:presLayoutVars>
          <dgm:bulletEnabled val="1"/>
        </dgm:presLayoutVars>
      </dgm:prSet>
      <dgm:spPr/>
    </dgm:pt>
    <dgm:pt modelId="{0158FCFD-767C-4D2E-96A1-751CB3F0B2CB}" type="pres">
      <dgm:prSet presAssocID="{312FF3E6-EBAD-4438-86A2-CFDFC739EBCE}" presName="accent_3" presStyleCnt="0"/>
      <dgm:spPr/>
    </dgm:pt>
    <dgm:pt modelId="{D3225E5D-74B2-4DD6-915D-E691A0CE6969}" type="pres">
      <dgm:prSet presAssocID="{312FF3E6-EBAD-4438-86A2-CFDFC739EBCE}" presName="accentRepeatNode" presStyleLbl="solidFgAcc1" presStyleIdx="2" presStyleCnt="4" custScaleX="55097" custScaleY="55029" custLinFactNeighborX="3540" custLinFactNeighborY="-29321"/>
      <dgm:spPr>
        <a:blipFill rotWithShape="0">
          <a:blip xmlns:r="http://schemas.openxmlformats.org/officeDocument/2006/relationships" r:embed="rId1"/>
          <a:srcRect/>
          <a:stretch>
            <a:fillRect l="-8000" r="-8000"/>
          </a:stretch>
        </a:blipFill>
      </dgm:spPr>
    </dgm:pt>
    <dgm:pt modelId="{F46F46EC-017A-4A9A-91AB-42099B2AB629}" type="pres">
      <dgm:prSet presAssocID="{6D69C531-DAD8-4F6D-82D9-19E3C4591D33}" presName="text_4" presStyleLbl="node1" presStyleIdx="3" presStyleCnt="4" custScaleX="79963" custScaleY="117624" custLinFactNeighborX="-5635" custLinFactNeighborY="-25371">
        <dgm:presLayoutVars>
          <dgm:bulletEnabled val="1"/>
        </dgm:presLayoutVars>
      </dgm:prSet>
      <dgm:spPr/>
    </dgm:pt>
    <dgm:pt modelId="{EE920F67-170F-45E5-B820-55204DAA78BC}" type="pres">
      <dgm:prSet presAssocID="{6D69C531-DAD8-4F6D-82D9-19E3C4591D33}" presName="accent_4" presStyleCnt="0"/>
      <dgm:spPr/>
    </dgm:pt>
    <dgm:pt modelId="{03E18367-CF9B-42C8-92C7-3DFB6FF86A7A}" type="pres">
      <dgm:prSet presAssocID="{6D69C531-DAD8-4F6D-82D9-19E3C4591D33}" presName="accentRepeatNode" presStyleLbl="solidFgAcc1" presStyleIdx="3" presStyleCnt="4" custScaleX="51193" custScaleY="49649" custLinFactNeighborX="24531" custLinFactNeighborY="-22141"/>
      <dgm:spPr>
        <a:blipFill rotWithShape="0">
          <a:blip xmlns:r="http://schemas.openxmlformats.org/officeDocument/2006/relationships" r:embed="rId1"/>
          <a:srcRect/>
          <a:stretch>
            <a:fillRect l="-7000" r="-7000"/>
          </a:stretch>
        </a:blipFill>
      </dgm:spPr>
    </dgm:pt>
  </dgm:ptLst>
  <dgm:cxnLst>
    <dgm:cxn modelId="{18CF2C1B-C40A-4BED-9294-169ED4AF2FB6}" type="presOf" srcId="{93DD6F25-4762-4AC4-8629-05E4A21A4C0E}" destId="{DA57E40D-6C74-4986-A964-9FB62511AD63}" srcOrd="0" destOrd="0" presId="urn:microsoft.com/office/officeart/2008/layout/VerticalCurvedList"/>
    <dgm:cxn modelId="{EBE5B61D-94F2-4FB4-B3CC-5CF2B2B85DA6}" srcId="{B41A5335-002F-4D0D-B228-CEF34636B3F1}" destId="{6D69C531-DAD8-4F6D-82D9-19E3C4591D33}" srcOrd="3" destOrd="0" parTransId="{34FC90B4-1208-47B5-B887-BF3FE6EF31A7}" sibTransId="{B0989703-225A-4823-83A5-2CDCC97B2773}"/>
    <dgm:cxn modelId="{BF1C6C34-9D93-4E9D-ACB4-B1C9FA0A2738}" type="presOf" srcId="{BAACAED6-2B45-4F10-ADB4-4DDCB2DCAC95}" destId="{171628DD-B54E-43B0-8174-0033FEE7D8B0}" srcOrd="0" destOrd="0" presId="urn:microsoft.com/office/officeart/2008/layout/VerticalCurvedList"/>
    <dgm:cxn modelId="{B0B92F38-F6A2-4869-AFEB-5094D259AF78}" srcId="{B41A5335-002F-4D0D-B228-CEF34636B3F1}" destId="{BAACAED6-2B45-4F10-ADB4-4DDCB2DCAC95}" srcOrd="1" destOrd="0" parTransId="{11B066A4-1E1B-4F1D-9E42-BC2E78ADB8A5}" sibTransId="{163046E5-7C5D-44DE-AF1B-E8004285B45D}"/>
    <dgm:cxn modelId="{9790313A-28C4-4EAC-B14D-347AEAA271E4}" type="presOf" srcId="{B41A5335-002F-4D0D-B228-CEF34636B3F1}" destId="{C0962F44-A38C-48FB-A8F6-EE1654792361}" srcOrd="0" destOrd="0" presId="urn:microsoft.com/office/officeart/2008/layout/VerticalCurvedList"/>
    <dgm:cxn modelId="{DFCFB13B-647A-45E8-9D34-3BCD331C8A4C}" type="presOf" srcId="{312FF3E6-EBAD-4438-86A2-CFDFC739EBCE}" destId="{6A4B6C26-33DF-416A-B442-9335CF0104BD}" srcOrd="0" destOrd="0" presId="urn:microsoft.com/office/officeart/2008/layout/VerticalCurvedList"/>
    <dgm:cxn modelId="{0436E543-5635-4326-BC50-9FDF15E0771C}" type="presOf" srcId="{C775744A-0DC1-4798-B56F-7FD43F21C7BC}" destId="{C293351A-DD0A-4427-8C2F-003128FFC1FF}" srcOrd="0" destOrd="0" presId="urn:microsoft.com/office/officeart/2008/layout/VerticalCurvedList"/>
    <dgm:cxn modelId="{0F5D4093-B9BA-4912-9EBA-0D411D63F8E8}" srcId="{B41A5335-002F-4D0D-B228-CEF34636B3F1}" destId="{312FF3E6-EBAD-4438-86A2-CFDFC739EBCE}" srcOrd="2" destOrd="0" parTransId="{165BB700-7483-4601-AFFF-174837283B8E}" sibTransId="{11D121FB-467A-4CB1-A40A-9161A40808B0}"/>
    <dgm:cxn modelId="{0C7D03AA-E80A-4337-924B-A0E697B41EA5}" srcId="{B41A5335-002F-4D0D-B228-CEF34636B3F1}" destId="{C775744A-0DC1-4798-B56F-7FD43F21C7BC}" srcOrd="0" destOrd="0" parTransId="{5766138C-4091-4AF2-B978-591565B1A071}" sibTransId="{93DD6F25-4762-4AC4-8629-05E4A21A4C0E}"/>
    <dgm:cxn modelId="{9AAB85CC-4E52-44C2-8E0A-B4E29330DD37}" type="presOf" srcId="{6D69C531-DAD8-4F6D-82D9-19E3C4591D33}" destId="{F46F46EC-017A-4A9A-91AB-42099B2AB629}" srcOrd="0" destOrd="0" presId="urn:microsoft.com/office/officeart/2008/layout/VerticalCurvedList"/>
    <dgm:cxn modelId="{C315BB7E-7BC4-4388-A12B-390855C3CFF1}" type="presParOf" srcId="{C0962F44-A38C-48FB-A8F6-EE1654792361}" destId="{65AEB741-D630-4518-8188-26579B7C8C09}" srcOrd="0" destOrd="0" presId="urn:microsoft.com/office/officeart/2008/layout/VerticalCurvedList"/>
    <dgm:cxn modelId="{9108704C-59FE-4B4E-B334-DBCF186E76A2}" type="presParOf" srcId="{65AEB741-D630-4518-8188-26579B7C8C09}" destId="{337419FF-D209-4B53-9ED6-6B5DE72CD988}" srcOrd="0" destOrd="0" presId="urn:microsoft.com/office/officeart/2008/layout/VerticalCurvedList"/>
    <dgm:cxn modelId="{B59748BC-DF4E-45EF-B33F-E2EB75C9E7AF}" type="presParOf" srcId="{337419FF-D209-4B53-9ED6-6B5DE72CD988}" destId="{8229CE44-FA97-4FDD-867F-07F06BB0CA33}" srcOrd="0" destOrd="0" presId="urn:microsoft.com/office/officeart/2008/layout/VerticalCurvedList"/>
    <dgm:cxn modelId="{8C52BFBD-4331-4CB0-9518-9942573FFDE9}" type="presParOf" srcId="{337419FF-D209-4B53-9ED6-6B5DE72CD988}" destId="{DA57E40D-6C74-4986-A964-9FB62511AD63}" srcOrd="1" destOrd="0" presId="urn:microsoft.com/office/officeart/2008/layout/VerticalCurvedList"/>
    <dgm:cxn modelId="{22B354B2-F285-45E8-B5CC-702503C253F3}" type="presParOf" srcId="{337419FF-D209-4B53-9ED6-6B5DE72CD988}" destId="{DC6912C2-4249-41C2-8FE1-B6E2B4D8988B}" srcOrd="2" destOrd="0" presId="urn:microsoft.com/office/officeart/2008/layout/VerticalCurvedList"/>
    <dgm:cxn modelId="{5AFECD4A-1AD6-4207-B08C-939B2CE7EA5B}" type="presParOf" srcId="{337419FF-D209-4B53-9ED6-6B5DE72CD988}" destId="{636C4478-00BE-405D-AF6B-4DF0DA542FA7}" srcOrd="3" destOrd="0" presId="urn:microsoft.com/office/officeart/2008/layout/VerticalCurvedList"/>
    <dgm:cxn modelId="{734535FE-4272-4081-AE3E-98483615C262}" type="presParOf" srcId="{65AEB741-D630-4518-8188-26579B7C8C09}" destId="{C293351A-DD0A-4427-8C2F-003128FFC1FF}" srcOrd="1" destOrd="0" presId="urn:microsoft.com/office/officeart/2008/layout/VerticalCurvedList"/>
    <dgm:cxn modelId="{C2CE7E38-4CC7-41BD-A997-EAB0B029D631}" type="presParOf" srcId="{65AEB741-D630-4518-8188-26579B7C8C09}" destId="{ED03DBC3-FBF8-4A96-90B5-ACD918BDAD7D}" srcOrd="2" destOrd="0" presId="urn:microsoft.com/office/officeart/2008/layout/VerticalCurvedList"/>
    <dgm:cxn modelId="{3BE32C1C-9723-43A9-98C5-DEB1CCA60128}" type="presParOf" srcId="{ED03DBC3-FBF8-4A96-90B5-ACD918BDAD7D}" destId="{2A8F56F2-C330-4DB6-BF44-F610BD5E9F48}" srcOrd="0" destOrd="0" presId="urn:microsoft.com/office/officeart/2008/layout/VerticalCurvedList"/>
    <dgm:cxn modelId="{B842C477-6ED2-4489-9C5B-2A88BC9BFFFC}" type="presParOf" srcId="{65AEB741-D630-4518-8188-26579B7C8C09}" destId="{171628DD-B54E-43B0-8174-0033FEE7D8B0}" srcOrd="3" destOrd="0" presId="urn:microsoft.com/office/officeart/2008/layout/VerticalCurvedList"/>
    <dgm:cxn modelId="{5DE9BD74-C214-45EF-8DD9-578ABA72FC48}" type="presParOf" srcId="{65AEB741-D630-4518-8188-26579B7C8C09}" destId="{2D302C19-374B-4914-8CC2-91F60D52AEFA}" srcOrd="4" destOrd="0" presId="urn:microsoft.com/office/officeart/2008/layout/VerticalCurvedList"/>
    <dgm:cxn modelId="{AB652D7C-7B96-4343-8ACA-22A31F9796DF}" type="presParOf" srcId="{2D302C19-374B-4914-8CC2-91F60D52AEFA}" destId="{44421FFB-5224-43E2-A093-4BB6FF8A2202}" srcOrd="0" destOrd="0" presId="urn:microsoft.com/office/officeart/2008/layout/VerticalCurvedList"/>
    <dgm:cxn modelId="{87E93654-0F05-4E4B-B866-0A1E7E900A9E}" type="presParOf" srcId="{65AEB741-D630-4518-8188-26579B7C8C09}" destId="{6A4B6C26-33DF-416A-B442-9335CF0104BD}" srcOrd="5" destOrd="0" presId="urn:microsoft.com/office/officeart/2008/layout/VerticalCurvedList"/>
    <dgm:cxn modelId="{BE679D1D-68DE-4476-8EA9-CD12B88684EE}" type="presParOf" srcId="{65AEB741-D630-4518-8188-26579B7C8C09}" destId="{0158FCFD-767C-4D2E-96A1-751CB3F0B2CB}" srcOrd="6" destOrd="0" presId="urn:microsoft.com/office/officeart/2008/layout/VerticalCurvedList"/>
    <dgm:cxn modelId="{418E6986-E3AC-476D-89E2-3E01D85E5072}" type="presParOf" srcId="{0158FCFD-767C-4D2E-96A1-751CB3F0B2CB}" destId="{D3225E5D-74B2-4DD6-915D-E691A0CE6969}" srcOrd="0" destOrd="0" presId="urn:microsoft.com/office/officeart/2008/layout/VerticalCurvedList"/>
    <dgm:cxn modelId="{0AB07E49-A4DF-42D0-AAA6-1D42F5FAA1C7}" type="presParOf" srcId="{65AEB741-D630-4518-8188-26579B7C8C09}" destId="{F46F46EC-017A-4A9A-91AB-42099B2AB629}" srcOrd="7" destOrd="0" presId="urn:microsoft.com/office/officeart/2008/layout/VerticalCurvedList"/>
    <dgm:cxn modelId="{F234B8B3-DADB-4647-BD20-15FB2F25C95C}" type="presParOf" srcId="{65AEB741-D630-4518-8188-26579B7C8C09}" destId="{EE920F67-170F-45E5-B820-55204DAA78BC}" srcOrd="8" destOrd="0" presId="urn:microsoft.com/office/officeart/2008/layout/VerticalCurvedList"/>
    <dgm:cxn modelId="{63F3B804-3383-4CF5-8B20-FAA47EF1A4FA}" type="presParOf" srcId="{EE920F67-170F-45E5-B820-55204DAA78BC}" destId="{03E18367-CF9B-42C8-92C7-3DFB6FF86A7A}"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7D33F2A-6770-A441-86F2-E360A4154F1A}" type="doc">
      <dgm:prSet loTypeId="urn:microsoft.com/office/officeart/2008/layout/LinedList" loCatId="relationship" qsTypeId="urn:microsoft.com/office/officeart/2005/8/quickstyle/simple4" qsCatId="simple" csTypeId="urn:microsoft.com/office/officeart/2005/8/colors/accent2_5" csCatId="accent2" phldr="1"/>
      <dgm:spPr/>
      <dgm:t>
        <a:bodyPr/>
        <a:lstStyle/>
        <a:p>
          <a:endParaRPr lang="ru-RU"/>
        </a:p>
      </dgm:t>
    </dgm:pt>
    <dgm:pt modelId="{B17B51EA-4949-DD49-889A-7A5461B57E2E}">
      <dgm:prSet custT="1"/>
      <dgm:spPr/>
      <dgm:t>
        <a:bodyPr/>
        <a:lstStyle/>
        <a:p>
          <a:pPr algn="l">
            <a:buFont typeface="+mj-lt"/>
            <a:buNone/>
          </a:pPr>
          <a:r>
            <a:rPr lang="en-US" sz="1600" b="0" dirty="0" err="1">
              <a:solidFill>
                <a:schemeClr val="tx1"/>
              </a:solidFill>
              <a:latin typeface="Calibri" panose="020F0502020204030204" pitchFamily="34" charset="0"/>
              <a:cs typeface="Calibri" panose="020F0502020204030204" pitchFamily="34" charset="0"/>
            </a:rPr>
            <a:t>Dubna</a:t>
          </a:r>
          <a:r>
            <a:rPr lang="en-US" sz="1600" b="0" dirty="0">
              <a:solidFill>
                <a:schemeClr val="tx1"/>
              </a:solidFill>
              <a:latin typeface="Calibri" panose="020F0502020204030204" pitchFamily="34" charset="0"/>
              <a:cs typeface="Calibri" panose="020F0502020204030204" pitchFamily="34" charset="0"/>
            </a:rPr>
            <a:t> State University</a:t>
          </a:r>
          <a:endParaRPr lang="ru-RU" sz="1600" b="0" dirty="0">
            <a:solidFill>
              <a:schemeClr val="tx1"/>
            </a:solidFill>
            <a:latin typeface="Calibri" panose="020F0502020204030204" pitchFamily="34" charset="0"/>
            <a:cs typeface="Calibri" panose="020F0502020204030204" pitchFamily="34" charset="0"/>
          </a:endParaRPr>
        </a:p>
      </dgm:t>
    </dgm:pt>
    <dgm:pt modelId="{79FB7313-B702-254E-88E5-BE5308317C45}" type="parTrans" cxnId="{EC46911C-8B88-6842-A71A-F5A1C984CA61}">
      <dgm:prSet/>
      <dgm:spPr/>
      <dgm:t>
        <a:bodyPr/>
        <a:lstStyle/>
        <a:p>
          <a:endParaRPr lang="ru-RU" sz="1400" b="0">
            <a:latin typeface="Calibri" panose="020F0502020204030204" pitchFamily="34" charset="0"/>
            <a:cs typeface="Calibri" panose="020F0502020204030204" pitchFamily="34" charset="0"/>
          </a:endParaRPr>
        </a:p>
      </dgm:t>
    </dgm:pt>
    <dgm:pt modelId="{054D1BCF-71F3-A848-8CBE-B714C8A456BD}" type="sibTrans" cxnId="{EC46911C-8B88-6842-A71A-F5A1C984CA61}">
      <dgm:prSet/>
      <dgm:spPr/>
      <dgm:t>
        <a:bodyPr/>
        <a:lstStyle/>
        <a:p>
          <a:endParaRPr lang="ru-RU" sz="1400" b="0">
            <a:latin typeface="Calibri" panose="020F0502020204030204" pitchFamily="34" charset="0"/>
            <a:cs typeface="Calibri" panose="020F0502020204030204" pitchFamily="34" charset="0"/>
          </a:endParaRPr>
        </a:p>
      </dgm:t>
    </dgm:pt>
    <dgm:pt modelId="{CC37A87C-191A-F143-BD8A-30FA01C0CFF0}">
      <dgm:prSet custT="1"/>
      <dgm:spPr/>
      <dgm:t>
        <a:bodyPr/>
        <a:lstStyle/>
        <a:p>
          <a:pPr algn="l">
            <a:buFont typeface="+mj-lt"/>
            <a:buNone/>
          </a:pPr>
          <a:r>
            <a:rPr lang="en-US" sz="1600" b="0" dirty="0">
              <a:solidFill>
                <a:schemeClr val="tx1"/>
              </a:solidFill>
              <a:latin typeface="Calibri" panose="020F0502020204030204" pitchFamily="34" charset="0"/>
              <a:cs typeface="Calibri" panose="020F0502020204030204" pitchFamily="34" charset="0"/>
            </a:rPr>
            <a:t>Far Eastern Federal University</a:t>
          </a:r>
          <a:endParaRPr lang="ru-RU" sz="1600" b="0" dirty="0">
            <a:solidFill>
              <a:schemeClr val="tx1"/>
            </a:solidFill>
            <a:latin typeface="Calibri" panose="020F0502020204030204" pitchFamily="34" charset="0"/>
            <a:cs typeface="Calibri" panose="020F0502020204030204" pitchFamily="34" charset="0"/>
          </a:endParaRPr>
        </a:p>
      </dgm:t>
    </dgm:pt>
    <dgm:pt modelId="{C2828FF3-ACA2-324F-ACB6-A5C56A11A3C7}" type="parTrans" cxnId="{8992B607-E062-C240-9E90-E0F80A2D13A9}">
      <dgm:prSet/>
      <dgm:spPr/>
      <dgm:t>
        <a:bodyPr/>
        <a:lstStyle/>
        <a:p>
          <a:endParaRPr lang="ru-RU" sz="1400" b="0">
            <a:latin typeface="Calibri" panose="020F0502020204030204" pitchFamily="34" charset="0"/>
            <a:cs typeface="Calibri" panose="020F0502020204030204" pitchFamily="34" charset="0"/>
          </a:endParaRPr>
        </a:p>
      </dgm:t>
    </dgm:pt>
    <dgm:pt modelId="{BAB2E1BF-0A8F-9D41-B07C-39C9B86A4D5D}" type="sibTrans" cxnId="{8992B607-E062-C240-9E90-E0F80A2D13A9}">
      <dgm:prSet/>
      <dgm:spPr/>
      <dgm:t>
        <a:bodyPr/>
        <a:lstStyle/>
        <a:p>
          <a:endParaRPr lang="ru-RU" sz="1400" b="0">
            <a:latin typeface="Calibri" panose="020F0502020204030204" pitchFamily="34" charset="0"/>
            <a:cs typeface="Calibri" panose="020F0502020204030204" pitchFamily="34" charset="0"/>
          </a:endParaRPr>
        </a:p>
      </dgm:t>
    </dgm:pt>
    <dgm:pt modelId="{57A6DA91-9A64-624E-849B-CB6BE5EAF6F9}">
      <dgm:prSet custT="1"/>
      <dgm:spPr/>
      <dgm:t>
        <a:bodyPr/>
        <a:lstStyle/>
        <a:p>
          <a:pPr algn="l">
            <a:buFont typeface="+mj-lt"/>
            <a:buNone/>
          </a:pPr>
          <a:r>
            <a:rPr lang="en-US" sz="1600" b="0" dirty="0">
              <a:solidFill>
                <a:schemeClr val="tx1"/>
              </a:solidFill>
              <a:latin typeface="Calibri" panose="020F0502020204030204" pitchFamily="34" charset="0"/>
              <a:cs typeface="Calibri" panose="020F0502020204030204" pitchFamily="34" charset="0"/>
            </a:rPr>
            <a:t>National Research Nuclear University </a:t>
          </a:r>
          <a:r>
            <a:rPr lang="en-US" sz="1600" b="0" dirty="0" err="1">
              <a:solidFill>
                <a:schemeClr val="tx1"/>
              </a:solidFill>
              <a:latin typeface="Calibri" panose="020F0502020204030204" pitchFamily="34" charset="0"/>
              <a:cs typeface="Calibri" panose="020F0502020204030204" pitchFamily="34" charset="0"/>
            </a:rPr>
            <a:t>MEPhI</a:t>
          </a:r>
          <a:endParaRPr lang="ru-RU" sz="1600" b="0" dirty="0">
            <a:solidFill>
              <a:schemeClr val="tx1"/>
            </a:solidFill>
            <a:latin typeface="Calibri" panose="020F0502020204030204" pitchFamily="34" charset="0"/>
            <a:cs typeface="Calibri" panose="020F0502020204030204" pitchFamily="34" charset="0"/>
          </a:endParaRPr>
        </a:p>
      </dgm:t>
    </dgm:pt>
    <dgm:pt modelId="{212001F8-3A2B-DD4D-99C4-6E5C229387EC}" type="parTrans" cxnId="{0943B637-46ED-4F44-B782-C5BC7DA2BDB4}">
      <dgm:prSet/>
      <dgm:spPr/>
      <dgm:t>
        <a:bodyPr/>
        <a:lstStyle/>
        <a:p>
          <a:endParaRPr lang="ru-RU" sz="1400" b="0">
            <a:latin typeface="Calibri" panose="020F0502020204030204" pitchFamily="34" charset="0"/>
            <a:cs typeface="Calibri" panose="020F0502020204030204" pitchFamily="34" charset="0"/>
          </a:endParaRPr>
        </a:p>
      </dgm:t>
    </dgm:pt>
    <dgm:pt modelId="{A76FCCA3-32A8-FC49-8C94-DBED80932D4C}" type="sibTrans" cxnId="{0943B637-46ED-4F44-B782-C5BC7DA2BDB4}">
      <dgm:prSet/>
      <dgm:spPr/>
      <dgm:t>
        <a:bodyPr/>
        <a:lstStyle/>
        <a:p>
          <a:endParaRPr lang="ru-RU" sz="1400" b="0">
            <a:latin typeface="Calibri" panose="020F0502020204030204" pitchFamily="34" charset="0"/>
            <a:cs typeface="Calibri" panose="020F0502020204030204" pitchFamily="34" charset="0"/>
          </a:endParaRPr>
        </a:p>
      </dgm:t>
    </dgm:pt>
    <dgm:pt modelId="{782F2F3A-C501-F74F-9D3A-49988AD9820A}">
      <dgm:prSet custT="1"/>
      <dgm:spPr/>
      <dgm:t>
        <a:bodyPr/>
        <a:lstStyle/>
        <a:p>
          <a:pPr algn="l">
            <a:buFont typeface="+mj-lt"/>
            <a:buNone/>
          </a:pPr>
          <a:r>
            <a:rPr lang="en-US" sz="1600" b="0" dirty="0">
              <a:solidFill>
                <a:schemeClr val="tx1"/>
              </a:solidFill>
              <a:latin typeface="Calibri" panose="020F0502020204030204" pitchFamily="34" charset="0"/>
              <a:cs typeface="Calibri" panose="020F0502020204030204" pitchFamily="34" charset="0"/>
            </a:rPr>
            <a:t>North Ossetian State University</a:t>
          </a:r>
        </a:p>
        <a:p>
          <a:pPr algn="l">
            <a:buFont typeface="+mj-lt"/>
            <a:buNone/>
          </a:pPr>
          <a:r>
            <a:rPr lang="en-US" sz="1600" b="0" dirty="0">
              <a:solidFill>
                <a:schemeClr val="tx1"/>
              </a:solidFill>
              <a:latin typeface="Calibri" panose="020F0502020204030204" pitchFamily="34" charset="0"/>
              <a:cs typeface="Calibri" panose="020F0502020204030204" pitchFamily="34" charset="0"/>
            </a:rPr>
            <a:t>after K.L. </a:t>
          </a:r>
          <a:r>
            <a:rPr lang="en-US" sz="1600" b="0" dirty="0" err="1">
              <a:solidFill>
                <a:schemeClr val="tx1"/>
              </a:solidFill>
              <a:latin typeface="Calibri" panose="020F0502020204030204" pitchFamily="34" charset="0"/>
              <a:cs typeface="Calibri" panose="020F0502020204030204" pitchFamily="34" charset="0"/>
            </a:rPr>
            <a:t>Khetagurov</a:t>
          </a:r>
          <a:endParaRPr lang="en-US" sz="1600" b="0" dirty="0">
            <a:solidFill>
              <a:schemeClr val="tx1"/>
            </a:solidFill>
            <a:latin typeface="Calibri" panose="020F0502020204030204" pitchFamily="34" charset="0"/>
            <a:cs typeface="Calibri" panose="020F0502020204030204" pitchFamily="34" charset="0"/>
          </a:endParaRPr>
        </a:p>
        <a:p>
          <a:pPr algn="l">
            <a:buFont typeface="+mj-lt"/>
            <a:buAutoNum type="arabicPeriod"/>
          </a:pPr>
          <a:endParaRPr lang="ru-RU" sz="1600" b="0" dirty="0">
            <a:solidFill>
              <a:schemeClr val="tx1"/>
            </a:solidFill>
            <a:latin typeface="Calibri" panose="020F0502020204030204" pitchFamily="34" charset="0"/>
            <a:cs typeface="Calibri" panose="020F0502020204030204" pitchFamily="34" charset="0"/>
          </a:endParaRPr>
        </a:p>
      </dgm:t>
    </dgm:pt>
    <dgm:pt modelId="{FD85A1A8-82C1-D74F-8166-486997E04A4E}" type="parTrans" cxnId="{FB0BF445-8B2A-2A4A-A1C8-B86C3E81CA71}">
      <dgm:prSet/>
      <dgm:spPr/>
      <dgm:t>
        <a:bodyPr/>
        <a:lstStyle/>
        <a:p>
          <a:endParaRPr lang="ru-RU" sz="1400" b="0">
            <a:latin typeface="Calibri" panose="020F0502020204030204" pitchFamily="34" charset="0"/>
            <a:cs typeface="Calibri" panose="020F0502020204030204" pitchFamily="34" charset="0"/>
          </a:endParaRPr>
        </a:p>
      </dgm:t>
    </dgm:pt>
    <dgm:pt modelId="{ABD83401-BDE5-9149-B24C-215544796DD0}" type="sibTrans" cxnId="{FB0BF445-8B2A-2A4A-A1C8-B86C3E81CA71}">
      <dgm:prSet/>
      <dgm:spPr/>
      <dgm:t>
        <a:bodyPr/>
        <a:lstStyle/>
        <a:p>
          <a:endParaRPr lang="ru-RU" sz="1400" b="0">
            <a:latin typeface="Calibri" panose="020F0502020204030204" pitchFamily="34" charset="0"/>
            <a:cs typeface="Calibri" panose="020F0502020204030204" pitchFamily="34" charset="0"/>
          </a:endParaRPr>
        </a:p>
      </dgm:t>
    </dgm:pt>
    <dgm:pt modelId="{97358DD3-9F07-E045-9EBA-2137567D39EC}">
      <dgm:prSet custT="1"/>
      <dgm:spPr/>
      <dgm:t>
        <a:bodyPr/>
        <a:lstStyle/>
        <a:p>
          <a:pPr algn="l">
            <a:buFont typeface="+mj-lt"/>
            <a:buNone/>
          </a:pPr>
          <a:r>
            <a:rPr lang="en-US" sz="1600" b="0" dirty="0">
              <a:solidFill>
                <a:schemeClr val="tx1"/>
              </a:solidFill>
              <a:latin typeface="Calibri" panose="020F0502020204030204" pitchFamily="34" charset="0"/>
              <a:cs typeface="Calibri" panose="020F0502020204030204" pitchFamily="34" charset="0"/>
            </a:rPr>
            <a:t>Plekhanov Russian University of Economics</a:t>
          </a:r>
          <a:endParaRPr lang="ru-RU" sz="1600" b="0" dirty="0">
            <a:solidFill>
              <a:schemeClr val="tx1"/>
            </a:solidFill>
            <a:latin typeface="Calibri" panose="020F0502020204030204" pitchFamily="34" charset="0"/>
            <a:cs typeface="Calibri" panose="020F0502020204030204" pitchFamily="34" charset="0"/>
          </a:endParaRPr>
        </a:p>
      </dgm:t>
    </dgm:pt>
    <dgm:pt modelId="{31C096B1-BF66-AB46-8397-C4903DE1174B}" type="parTrans" cxnId="{E59C544E-885A-5F47-935C-E9E07D4E7724}">
      <dgm:prSet/>
      <dgm:spPr/>
      <dgm:t>
        <a:bodyPr/>
        <a:lstStyle/>
        <a:p>
          <a:endParaRPr lang="ru-RU" sz="1400" b="0">
            <a:latin typeface="Calibri" panose="020F0502020204030204" pitchFamily="34" charset="0"/>
            <a:cs typeface="Calibri" panose="020F0502020204030204" pitchFamily="34" charset="0"/>
          </a:endParaRPr>
        </a:p>
      </dgm:t>
    </dgm:pt>
    <dgm:pt modelId="{75B5073E-F1AE-D74C-9043-224AC64E9889}" type="sibTrans" cxnId="{E59C544E-885A-5F47-935C-E9E07D4E7724}">
      <dgm:prSet/>
      <dgm:spPr/>
      <dgm:t>
        <a:bodyPr/>
        <a:lstStyle/>
        <a:p>
          <a:endParaRPr lang="ru-RU" sz="1400" b="0">
            <a:latin typeface="Calibri" panose="020F0502020204030204" pitchFamily="34" charset="0"/>
            <a:cs typeface="Calibri" panose="020F0502020204030204" pitchFamily="34" charset="0"/>
          </a:endParaRPr>
        </a:p>
      </dgm:t>
    </dgm:pt>
    <dgm:pt modelId="{898DA292-9146-F348-9033-605C955525F5}">
      <dgm:prSet custT="1"/>
      <dgm:spPr/>
      <dgm:t>
        <a:bodyPr/>
        <a:lstStyle/>
        <a:p>
          <a:pPr algn="l">
            <a:buFont typeface="+mj-lt"/>
            <a:buNone/>
          </a:pPr>
          <a:r>
            <a:rPr lang="en-US" sz="1600" b="0" dirty="0">
              <a:solidFill>
                <a:schemeClr val="tx1"/>
              </a:solidFill>
              <a:latin typeface="Calibri" panose="020F0502020204030204" pitchFamily="34" charset="0"/>
              <a:cs typeface="Calibri" panose="020F0502020204030204" pitchFamily="34" charset="0"/>
            </a:rPr>
            <a:t>St. Petersburg University</a:t>
          </a:r>
          <a:endParaRPr lang="ru-RU" sz="1600" b="0" dirty="0">
            <a:solidFill>
              <a:schemeClr val="tx1"/>
            </a:solidFill>
            <a:latin typeface="Calibri" panose="020F0502020204030204" pitchFamily="34" charset="0"/>
            <a:cs typeface="Calibri" panose="020F0502020204030204" pitchFamily="34" charset="0"/>
          </a:endParaRPr>
        </a:p>
      </dgm:t>
    </dgm:pt>
    <dgm:pt modelId="{E5BEADE3-1AED-3C44-8EA3-BFDD0B3DEDA7}" type="parTrans" cxnId="{0777773F-A1A0-104C-8E19-24E98F290AC4}">
      <dgm:prSet/>
      <dgm:spPr/>
      <dgm:t>
        <a:bodyPr/>
        <a:lstStyle/>
        <a:p>
          <a:endParaRPr lang="ru-RU" sz="1400" b="0">
            <a:latin typeface="Calibri" panose="020F0502020204030204" pitchFamily="34" charset="0"/>
            <a:cs typeface="Calibri" panose="020F0502020204030204" pitchFamily="34" charset="0"/>
          </a:endParaRPr>
        </a:p>
      </dgm:t>
    </dgm:pt>
    <dgm:pt modelId="{F063D0A1-65DE-D346-B17F-AB1AE3BD0584}" type="sibTrans" cxnId="{0777773F-A1A0-104C-8E19-24E98F290AC4}">
      <dgm:prSet/>
      <dgm:spPr/>
      <dgm:t>
        <a:bodyPr/>
        <a:lstStyle/>
        <a:p>
          <a:endParaRPr lang="ru-RU" sz="1400" b="0">
            <a:latin typeface="Calibri" panose="020F0502020204030204" pitchFamily="34" charset="0"/>
            <a:cs typeface="Calibri" panose="020F0502020204030204" pitchFamily="34" charset="0"/>
          </a:endParaRPr>
        </a:p>
      </dgm:t>
    </dgm:pt>
    <dgm:pt modelId="{2B83C2E3-A608-9E4A-A78B-796DD4EA674C}">
      <dgm:prSet custT="1"/>
      <dgm:spPr/>
      <dgm:t>
        <a:bodyPr/>
        <a:lstStyle/>
        <a:p>
          <a:pPr algn="l">
            <a:buFont typeface="+mj-lt"/>
            <a:buNone/>
          </a:pPr>
          <a:r>
            <a:rPr lang="en-US" sz="1600" b="0" dirty="0">
              <a:solidFill>
                <a:schemeClr val="tx1"/>
              </a:solidFill>
              <a:latin typeface="Calibri" panose="020F0502020204030204" pitchFamily="34" charset="0"/>
              <a:cs typeface="Calibri" panose="020F0502020204030204" pitchFamily="34" charset="0"/>
            </a:rPr>
            <a:t>The Bauman Moscow State Technical University</a:t>
          </a:r>
          <a:endParaRPr lang="ru-RU" sz="1600" b="0" dirty="0">
            <a:solidFill>
              <a:schemeClr val="tx1"/>
            </a:solidFill>
            <a:latin typeface="Calibri" panose="020F0502020204030204" pitchFamily="34" charset="0"/>
            <a:cs typeface="Calibri" panose="020F0502020204030204" pitchFamily="34" charset="0"/>
          </a:endParaRPr>
        </a:p>
      </dgm:t>
    </dgm:pt>
    <dgm:pt modelId="{9F55A4D8-096C-4648-A869-224FD2523D8A}" type="parTrans" cxnId="{2FFA2195-85BB-DB4A-8CA0-9DED4BFC2FC6}">
      <dgm:prSet/>
      <dgm:spPr/>
      <dgm:t>
        <a:bodyPr/>
        <a:lstStyle/>
        <a:p>
          <a:endParaRPr lang="ru-RU" sz="1400" b="0">
            <a:latin typeface="Calibri" panose="020F0502020204030204" pitchFamily="34" charset="0"/>
            <a:cs typeface="Calibri" panose="020F0502020204030204" pitchFamily="34" charset="0"/>
          </a:endParaRPr>
        </a:p>
      </dgm:t>
    </dgm:pt>
    <dgm:pt modelId="{CA36E4CC-E5A7-5442-BE5D-3B8AF67CEEDB}" type="sibTrans" cxnId="{2FFA2195-85BB-DB4A-8CA0-9DED4BFC2FC6}">
      <dgm:prSet/>
      <dgm:spPr/>
      <dgm:t>
        <a:bodyPr/>
        <a:lstStyle/>
        <a:p>
          <a:endParaRPr lang="ru-RU" sz="1400" b="0">
            <a:latin typeface="Calibri" panose="020F0502020204030204" pitchFamily="34" charset="0"/>
            <a:cs typeface="Calibri" panose="020F0502020204030204" pitchFamily="34" charset="0"/>
          </a:endParaRPr>
        </a:p>
      </dgm:t>
    </dgm:pt>
    <dgm:pt modelId="{8F0FEEE7-F8C1-2F4F-AE07-59AAE2D3EA0E}">
      <dgm:prSet custT="1"/>
      <dgm:spPr/>
      <dgm:t>
        <a:bodyPr/>
        <a:lstStyle/>
        <a:p>
          <a:pPr algn="l">
            <a:buFont typeface="+mj-lt"/>
            <a:buNone/>
          </a:pPr>
          <a:r>
            <a:rPr lang="en-US" sz="1600" b="0" dirty="0">
              <a:solidFill>
                <a:schemeClr val="tx1"/>
              </a:solidFill>
              <a:latin typeface="Calibri" panose="020F0502020204030204" pitchFamily="34" charset="0"/>
              <a:cs typeface="Calibri" panose="020F0502020204030204" pitchFamily="34" charset="0"/>
            </a:rPr>
            <a:t>The National University of Science and Technology (MISIS)</a:t>
          </a:r>
          <a:endParaRPr lang="ru-RU" sz="1600" b="0" dirty="0">
            <a:solidFill>
              <a:schemeClr val="tx1"/>
            </a:solidFill>
            <a:latin typeface="Calibri" panose="020F0502020204030204" pitchFamily="34" charset="0"/>
            <a:cs typeface="Calibri" panose="020F0502020204030204" pitchFamily="34" charset="0"/>
          </a:endParaRPr>
        </a:p>
      </dgm:t>
    </dgm:pt>
    <dgm:pt modelId="{A9CB4E9C-4BE1-C942-99F9-66C13EA5911A}" type="parTrans" cxnId="{2EC9DA4D-585F-DA42-B378-D32D3C761C44}">
      <dgm:prSet/>
      <dgm:spPr/>
      <dgm:t>
        <a:bodyPr/>
        <a:lstStyle/>
        <a:p>
          <a:endParaRPr lang="ru-RU" sz="1400" b="0">
            <a:latin typeface="Calibri" panose="020F0502020204030204" pitchFamily="34" charset="0"/>
            <a:cs typeface="Calibri" panose="020F0502020204030204" pitchFamily="34" charset="0"/>
          </a:endParaRPr>
        </a:p>
      </dgm:t>
    </dgm:pt>
    <dgm:pt modelId="{DDBDC0A3-FB5B-2C43-A122-B9D846E47172}" type="sibTrans" cxnId="{2EC9DA4D-585F-DA42-B378-D32D3C761C44}">
      <dgm:prSet/>
      <dgm:spPr/>
      <dgm:t>
        <a:bodyPr/>
        <a:lstStyle/>
        <a:p>
          <a:endParaRPr lang="ru-RU" sz="1400" b="0">
            <a:latin typeface="Calibri" panose="020F0502020204030204" pitchFamily="34" charset="0"/>
            <a:cs typeface="Calibri" panose="020F0502020204030204" pitchFamily="34" charset="0"/>
          </a:endParaRPr>
        </a:p>
      </dgm:t>
    </dgm:pt>
    <dgm:pt modelId="{98BC5320-572B-F842-806D-DCAA4D48DB8C}">
      <dgm:prSet custT="1"/>
      <dgm:spPr/>
      <dgm:t>
        <a:bodyPr/>
        <a:lstStyle/>
        <a:p>
          <a:pPr algn="l">
            <a:buFont typeface="+mj-lt"/>
            <a:buNone/>
          </a:pPr>
          <a:r>
            <a:rPr lang="en-US" sz="1600" b="0" dirty="0">
              <a:solidFill>
                <a:schemeClr val="tx1"/>
              </a:solidFill>
              <a:latin typeface="Calibri" panose="020F0502020204030204" pitchFamily="34" charset="0"/>
              <a:cs typeface="Calibri" panose="020F0502020204030204" pitchFamily="34" charset="0"/>
            </a:rPr>
            <a:t>Tomsk Polytechnic University</a:t>
          </a:r>
          <a:endParaRPr lang="ru-RU" sz="1600" b="0" dirty="0">
            <a:solidFill>
              <a:schemeClr val="tx1"/>
            </a:solidFill>
            <a:latin typeface="Calibri" panose="020F0502020204030204" pitchFamily="34" charset="0"/>
            <a:cs typeface="Calibri" panose="020F0502020204030204" pitchFamily="34" charset="0"/>
          </a:endParaRPr>
        </a:p>
      </dgm:t>
    </dgm:pt>
    <dgm:pt modelId="{45B1EC05-B910-E945-9218-063D5F2FB53F}" type="parTrans" cxnId="{C8186692-D9E6-7A4E-8C58-F6FDA9FBC30F}">
      <dgm:prSet/>
      <dgm:spPr/>
      <dgm:t>
        <a:bodyPr/>
        <a:lstStyle/>
        <a:p>
          <a:endParaRPr lang="ru-RU" sz="1400" b="0">
            <a:latin typeface="Calibri" panose="020F0502020204030204" pitchFamily="34" charset="0"/>
            <a:cs typeface="Calibri" panose="020F0502020204030204" pitchFamily="34" charset="0"/>
          </a:endParaRPr>
        </a:p>
      </dgm:t>
    </dgm:pt>
    <dgm:pt modelId="{CBC73120-02D5-A741-83C7-666BC58758B0}" type="sibTrans" cxnId="{C8186692-D9E6-7A4E-8C58-F6FDA9FBC30F}">
      <dgm:prSet/>
      <dgm:spPr/>
      <dgm:t>
        <a:bodyPr/>
        <a:lstStyle/>
        <a:p>
          <a:endParaRPr lang="ru-RU" sz="1400" b="0">
            <a:latin typeface="Calibri" panose="020F0502020204030204" pitchFamily="34" charset="0"/>
            <a:cs typeface="Calibri" panose="020F0502020204030204" pitchFamily="34" charset="0"/>
          </a:endParaRPr>
        </a:p>
      </dgm:t>
    </dgm:pt>
    <dgm:pt modelId="{EE78A001-00EE-1749-A406-EF092CAEA290}">
      <dgm:prSet custT="1"/>
      <dgm:spPr/>
      <dgm:t>
        <a:bodyPr/>
        <a:lstStyle/>
        <a:p>
          <a:pPr algn="l">
            <a:buFont typeface="+mj-lt"/>
            <a:buNone/>
          </a:pPr>
          <a:r>
            <a:rPr lang="en-US" sz="1600" b="0" dirty="0">
              <a:solidFill>
                <a:schemeClr val="tx1"/>
              </a:solidFill>
              <a:latin typeface="Calibri" panose="020F0502020204030204" pitchFamily="34" charset="0"/>
              <a:cs typeface="Calibri" panose="020F0502020204030204" pitchFamily="34" charset="0"/>
            </a:rPr>
            <a:t>Tula State University</a:t>
          </a:r>
          <a:endParaRPr lang="ru-RU" sz="1600" b="0" dirty="0">
            <a:solidFill>
              <a:schemeClr val="tx1"/>
            </a:solidFill>
            <a:latin typeface="Calibri" panose="020F0502020204030204" pitchFamily="34" charset="0"/>
            <a:cs typeface="Calibri" panose="020F0502020204030204" pitchFamily="34" charset="0"/>
          </a:endParaRPr>
        </a:p>
      </dgm:t>
    </dgm:pt>
    <dgm:pt modelId="{EB7B1351-9E56-0841-A916-F261C6E6DB6C}" type="parTrans" cxnId="{4C97E365-65A4-8846-B426-909DC7D3632D}">
      <dgm:prSet/>
      <dgm:spPr/>
      <dgm:t>
        <a:bodyPr/>
        <a:lstStyle/>
        <a:p>
          <a:endParaRPr lang="ru-RU" sz="1400" b="0">
            <a:latin typeface="Calibri" panose="020F0502020204030204" pitchFamily="34" charset="0"/>
            <a:cs typeface="Calibri" panose="020F0502020204030204" pitchFamily="34" charset="0"/>
          </a:endParaRPr>
        </a:p>
      </dgm:t>
    </dgm:pt>
    <dgm:pt modelId="{81A7CDD3-A621-414D-96AC-8524D0B024FE}" type="sibTrans" cxnId="{4C97E365-65A4-8846-B426-909DC7D3632D}">
      <dgm:prSet/>
      <dgm:spPr/>
      <dgm:t>
        <a:bodyPr/>
        <a:lstStyle/>
        <a:p>
          <a:endParaRPr lang="ru-RU" sz="1400" b="0">
            <a:latin typeface="Calibri" panose="020F0502020204030204" pitchFamily="34" charset="0"/>
            <a:cs typeface="Calibri" panose="020F0502020204030204" pitchFamily="34" charset="0"/>
          </a:endParaRPr>
        </a:p>
      </dgm:t>
    </dgm:pt>
    <dgm:pt modelId="{3A78DEB8-F1F8-8C45-ABCE-6E0CBADDA009}">
      <dgm:prSet custT="1"/>
      <dgm:spPr/>
      <dgm:t>
        <a:bodyPr/>
        <a:lstStyle/>
        <a:p>
          <a:pPr algn="l">
            <a:buFont typeface="+mj-lt"/>
            <a:buNone/>
          </a:pPr>
          <a:r>
            <a:rPr lang="en-US" sz="1600" b="0" dirty="0" err="1">
              <a:solidFill>
                <a:schemeClr val="tx1"/>
              </a:solidFill>
              <a:latin typeface="Calibri" panose="020F0502020204030204" pitchFamily="34" charset="0"/>
              <a:cs typeface="Calibri" panose="020F0502020204030204" pitchFamily="34" charset="0"/>
            </a:rPr>
            <a:t>Tver</a:t>
          </a:r>
          <a:r>
            <a:rPr lang="en-US" sz="1600" b="0" dirty="0">
              <a:solidFill>
                <a:schemeClr val="tx1"/>
              </a:solidFill>
              <a:latin typeface="Calibri" panose="020F0502020204030204" pitchFamily="34" charset="0"/>
              <a:cs typeface="Calibri" panose="020F0502020204030204" pitchFamily="34" charset="0"/>
            </a:rPr>
            <a:t> State University</a:t>
          </a:r>
          <a:endParaRPr lang="ru-RU" sz="1600" b="0" dirty="0">
            <a:solidFill>
              <a:schemeClr val="tx1"/>
            </a:solidFill>
            <a:latin typeface="Calibri" panose="020F0502020204030204" pitchFamily="34" charset="0"/>
            <a:cs typeface="Calibri" panose="020F0502020204030204" pitchFamily="34" charset="0"/>
          </a:endParaRPr>
        </a:p>
      </dgm:t>
    </dgm:pt>
    <dgm:pt modelId="{740C98D7-B253-754E-9914-D50E929179EE}" type="parTrans" cxnId="{E7208D6A-C412-7F42-A021-12E988D4CE62}">
      <dgm:prSet/>
      <dgm:spPr/>
      <dgm:t>
        <a:bodyPr/>
        <a:lstStyle/>
        <a:p>
          <a:endParaRPr lang="ru-RU" sz="1400" b="0">
            <a:latin typeface="Calibri" panose="020F0502020204030204" pitchFamily="34" charset="0"/>
            <a:cs typeface="Calibri" panose="020F0502020204030204" pitchFamily="34" charset="0"/>
          </a:endParaRPr>
        </a:p>
      </dgm:t>
    </dgm:pt>
    <dgm:pt modelId="{CF051070-9891-5445-806E-A8E1CE875325}" type="sibTrans" cxnId="{E7208D6A-C412-7F42-A021-12E988D4CE62}">
      <dgm:prSet/>
      <dgm:spPr/>
      <dgm:t>
        <a:bodyPr/>
        <a:lstStyle/>
        <a:p>
          <a:endParaRPr lang="ru-RU" sz="1400" b="0">
            <a:latin typeface="Calibri" panose="020F0502020204030204" pitchFamily="34" charset="0"/>
            <a:cs typeface="Calibri" panose="020F0502020204030204" pitchFamily="34" charset="0"/>
          </a:endParaRPr>
        </a:p>
      </dgm:t>
    </dgm:pt>
    <dgm:pt modelId="{4C08ED4C-CE37-224C-9E79-2E3907EE7785}">
      <dgm:prSet custT="1"/>
      <dgm:spPr/>
      <dgm:t>
        <a:bodyPr/>
        <a:lstStyle/>
        <a:p>
          <a:pPr algn="l">
            <a:buFont typeface="+mj-lt"/>
            <a:buNone/>
          </a:pPr>
          <a:r>
            <a:rPr lang="en-US" sz="1600" b="0" dirty="0">
              <a:solidFill>
                <a:schemeClr val="tx1"/>
              </a:solidFill>
              <a:latin typeface="Calibri" panose="020F0502020204030204" pitchFamily="34" charset="0"/>
              <a:cs typeface="Calibri" panose="020F0502020204030204" pitchFamily="34" charset="0"/>
            </a:rPr>
            <a:t>Vitus Bering Kamchatka State University</a:t>
          </a:r>
          <a:endParaRPr lang="ru-RU" sz="1600" b="0" dirty="0">
            <a:solidFill>
              <a:schemeClr val="tx1"/>
            </a:solidFill>
            <a:latin typeface="Calibri" panose="020F0502020204030204" pitchFamily="34" charset="0"/>
            <a:cs typeface="Calibri" panose="020F0502020204030204" pitchFamily="34" charset="0"/>
          </a:endParaRPr>
        </a:p>
      </dgm:t>
    </dgm:pt>
    <dgm:pt modelId="{518838CC-35A4-ED41-B473-E9949498A2CB}" type="parTrans" cxnId="{91327986-F97F-D048-B9D4-C297794FDE21}">
      <dgm:prSet/>
      <dgm:spPr/>
      <dgm:t>
        <a:bodyPr/>
        <a:lstStyle/>
        <a:p>
          <a:endParaRPr lang="ru-RU" sz="1400" b="0">
            <a:latin typeface="Calibri" panose="020F0502020204030204" pitchFamily="34" charset="0"/>
            <a:cs typeface="Calibri" panose="020F0502020204030204" pitchFamily="34" charset="0"/>
          </a:endParaRPr>
        </a:p>
      </dgm:t>
    </dgm:pt>
    <dgm:pt modelId="{03EFC4C9-C97B-314F-AD88-79C5B7BA90E8}" type="sibTrans" cxnId="{91327986-F97F-D048-B9D4-C297794FDE21}">
      <dgm:prSet/>
      <dgm:spPr/>
      <dgm:t>
        <a:bodyPr/>
        <a:lstStyle/>
        <a:p>
          <a:endParaRPr lang="ru-RU" sz="1400" b="0">
            <a:latin typeface="Calibri" panose="020F0502020204030204" pitchFamily="34" charset="0"/>
            <a:cs typeface="Calibri" panose="020F0502020204030204" pitchFamily="34" charset="0"/>
          </a:endParaRPr>
        </a:p>
      </dgm:t>
    </dgm:pt>
    <dgm:pt modelId="{48CCFCB9-D2F4-0F4E-80DC-51B6B852F205}">
      <dgm:prSet custT="1"/>
      <dgm:spPr/>
      <dgm:t>
        <a:bodyPr/>
        <a:lstStyle/>
        <a:p>
          <a:pPr algn="l">
            <a:buFont typeface="+mj-lt"/>
            <a:buNone/>
          </a:pPr>
          <a:r>
            <a:rPr lang="en-US" sz="1600" b="0" dirty="0">
              <a:solidFill>
                <a:schemeClr val="tx1"/>
              </a:solidFill>
              <a:latin typeface="Calibri" panose="020F0502020204030204" pitchFamily="34" charset="0"/>
              <a:cs typeface="Calibri" panose="020F0502020204030204" pitchFamily="34" charset="0"/>
            </a:rPr>
            <a:t>The Peoples' Friendship University of Russia</a:t>
          </a:r>
          <a:endParaRPr lang="ru-RU" sz="1600" b="0" dirty="0">
            <a:solidFill>
              <a:schemeClr val="tx1"/>
            </a:solidFill>
            <a:latin typeface="Calibri" panose="020F0502020204030204" pitchFamily="34" charset="0"/>
            <a:cs typeface="Calibri" panose="020F0502020204030204" pitchFamily="34" charset="0"/>
          </a:endParaRPr>
        </a:p>
      </dgm:t>
    </dgm:pt>
    <dgm:pt modelId="{BCE5EE9E-4F39-E04D-BBB0-A5062B2967FA}" type="parTrans" cxnId="{285855C0-60EC-214D-A8AC-269DB94BF307}">
      <dgm:prSet/>
      <dgm:spPr/>
      <dgm:t>
        <a:bodyPr/>
        <a:lstStyle/>
        <a:p>
          <a:endParaRPr lang="ru-RU"/>
        </a:p>
      </dgm:t>
    </dgm:pt>
    <dgm:pt modelId="{46456025-38C4-C949-A3E8-612F694CC811}" type="sibTrans" cxnId="{285855C0-60EC-214D-A8AC-269DB94BF307}">
      <dgm:prSet/>
      <dgm:spPr/>
      <dgm:t>
        <a:bodyPr/>
        <a:lstStyle/>
        <a:p>
          <a:endParaRPr lang="ru-RU"/>
        </a:p>
      </dgm:t>
    </dgm:pt>
    <dgm:pt modelId="{D6033CE8-984C-554E-B9AD-771986493CCD}" type="pres">
      <dgm:prSet presAssocID="{67D33F2A-6770-A441-86F2-E360A4154F1A}" presName="vert0" presStyleCnt="0">
        <dgm:presLayoutVars>
          <dgm:dir/>
          <dgm:animOne val="branch"/>
          <dgm:animLvl val="lvl"/>
        </dgm:presLayoutVars>
      </dgm:prSet>
      <dgm:spPr/>
    </dgm:pt>
    <dgm:pt modelId="{B9727A79-0BF0-A749-B975-96A2B9B88D92}" type="pres">
      <dgm:prSet presAssocID="{B17B51EA-4949-DD49-889A-7A5461B57E2E}" presName="thickLine" presStyleLbl="alignNode1" presStyleIdx="0" presStyleCnt="13" custLinFactNeighborY="-56869"/>
      <dgm:spPr/>
    </dgm:pt>
    <dgm:pt modelId="{C83A33CA-CC13-094D-B648-22D1D4A427F7}" type="pres">
      <dgm:prSet presAssocID="{B17B51EA-4949-DD49-889A-7A5461B57E2E}" presName="horz1" presStyleCnt="0"/>
      <dgm:spPr/>
    </dgm:pt>
    <dgm:pt modelId="{49CDCAC5-443C-DF44-B6C5-8816F3AC2598}" type="pres">
      <dgm:prSet presAssocID="{B17B51EA-4949-DD49-889A-7A5461B57E2E}" presName="tx1" presStyleLbl="revTx" presStyleIdx="0" presStyleCnt="13"/>
      <dgm:spPr/>
    </dgm:pt>
    <dgm:pt modelId="{C2A780D4-2C85-1049-989F-B4EFB972FE49}" type="pres">
      <dgm:prSet presAssocID="{B17B51EA-4949-DD49-889A-7A5461B57E2E}" presName="vert1" presStyleCnt="0"/>
      <dgm:spPr/>
    </dgm:pt>
    <dgm:pt modelId="{D6E266A8-4BC6-1444-B109-9C427B33D15C}" type="pres">
      <dgm:prSet presAssocID="{CC37A87C-191A-F143-BD8A-30FA01C0CFF0}" presName="thickLine" presStyleLbl="alignNode1" presStyleIdx="1" presStyleCnt="13"/>
      <dgm:spPr/>
    </dgm:pt>
    <dgm:pt modelId="{D79ECF11-4E6C-414B-A1A0-C18810AB67E2}" type="pres">
      <dgm:prSet presAssocID="{CC37A87C-191A-F143-BD8A-30FA01C0CFF0}" presName="horz1" presStyleCnt="0"/>
      <dgm:spPr/>
    </dgm:pt>
    <dgm:pt modelId="{7BDA090F-0E7E-C74B-B2D3-F495E6E0C5F7}" type="pres">
      <dgm:prSet presAssocID="{CC37A87C-191A-F143-BD8A-30FA01C0CFF0}" presName="tx1" presStyleLbl="revTx" presStyleIdx="1" presStyleCnt="13"/>
      <dgm:spPr/>
    </dgm:pt>
    <dgm:pt modelId="{8E798BD7-D9EF-8147-B565-7000F4FCFDFF}" type="pres">
      <dgm:prSet presAssocID="{CC37A87C-191A-F143-BD8A-30FA01C0CFF0}" presName="vert1" presStyleCnt="0"/>
      <dgm:spPr/>
    </dgm:pt>
    <dgm:pt modelId="{72D304C9-BF47-9A47-86F3-D3581E1C8994}" type="pres">
      <dgm:prSet presAssocID="{57A6DA91-9A64-624E-849B-CB6BE5EAF6F9}" presName="thickLine" presStyleLbl="alignNode1" presStyleIdx="2" presStyleCnt="13"/>
      <dgm:spPr/>
    </dgm:pt>
    <dgm:pt modelId="{24936EEF-FDDA-E946-94EB-79A1CC51FFA1}" type="pres">
      <dgm:prSet presAssocID="{57A6DA91-9A64-624E-849B-CB6BE5EAF6F9}" presName="horz1" presStyleCnt="0"/>
      <dgm:spPr/>
    </dgm:pt>
    <dgm:pt modelId="{826D2DE0-B180-464C-8A64-8A5DE4A75012}" type="pres">
      <dgm:prSet presAssocID="{57A6DA91-9A64-624E-849B-CB6BE5EAF6F9}" presName="tx1" presStyleLbl="revTx" presStyleIdx="2" presStyleCnt="13"/>
      <dgm:spPr/>
    </dgm:pt>
    <dgm:pt modelId="{6B291295-DC8B-EE43-8359-35D70A425467}" type="pres">
      <dgm:prSet presAssocID="{57A6DA91-9A64-624E-849B-CB6BE5EAF6F9}" presName="vert1" presStyleCnt="0"/>
      <dgm:spPr/>
    </dgm:pt>
    <dgm:pt modelId="{73165A35-D2FD-2044-811F-5758341317C6}" type="pres">
      <dgm:prSet presAssocID="{782F2F3A-C501-F74F-9D3A-49988AD9820A}" presName="thickLine" presStyleLbl="alignNode1" presStyleIdx="3" presStyleCnt="13"/>
      <dgm:spPr/>
    </dgm:pt>
    <dgm:pt modelId="{780F8282-7C57-9F42-9714-F54C8B78B51F}" type="pres">
      <dgm:prSet presAssocID="{782F2F3A-C501-F74F-9D3A-49988AD9820A}" presName="horz1" presStyleCnt="0"/>
      <dgm:spPr/>
    </dgm:pt>
    <dgm:pt modelId="{19E5C7C7-1848-0C47-BF5F-3A2FA5F38DD9}" type="pres">
      <dgm:prSet presAssocID="{782F2F3A-C501-F74F-9D3A-49988AD9820A}" presName="tx1" presStyleLbl="revTx" presStyleIdx="3" presStyleCnt="13" custScaleY="176817"/>
      <dgm:spPr/>
    </dgm:pt>
    <dgm:pt modelId="{678605CB-2C47-BE49-B209-E08CF2F3E421}" type="pres">
      <dgm:prSet presAssocID="{782F2F3A-C501-F74F-9D3A-49988AD9820A}" presName="vert1" presStyleCnt="0"/>
      <dgm:spPr/>
    </dgm:pt>
    <dgm:pt modelId="{D9BCC334-C94D-6545-A01B-0091AB45E8ED}" type="pres">
      <dgm:prSet presAssocID="{97358DD3-9F07-E045-9EBA-2137567D39EC}" presName="thickLine" presStyleLbl="alignNode1" presStyleIdx="4" presStyleCnt="13" custLinFactNeighborY="-4912"/>
      <dgm:spPr/>
    </dgm:pt>
    <dgm:pt modelId="{DC7E14B5-B2D3-D04C-9A7D-413FA318CD62}" type="pres">
      <dgm:prSet presAssocID="{97358DD3-9F07-E045-9EBA-2137567D39EC}" presName="horz1" presStyleCnt="0"/>
      <dgm:spPr/>
    </dgm:pt>
    <dgm:pt modelId="{26D40D4E-69D9-3A4E-A179-D546CC240FF0}" type="pres">
      <dgm:prSet presAssocID="{97358DD3-9F07-E045-9EBA-2137567D39EC}" presName="tx1" presStyleLbl="revTx" presStyleIdx="4" presStyleCnt="13"/>
      <dgm:spPr/>
    </dgm:pt>
    <dgm:pt modelId="{BD1F4C5A-E379-4641-850D-E20CD545A28E}" type="pres">
      <dgm:prSet presAssocID="{97358DD3-9F07-E045-9EBA-2137567D39EC}" presName="vert1" presStyleCnt="0"/>
      <dgm:spPr/>
    </dgm:pt>
    <dgm:pt modelId="{4969A242-3BAA-6A4C-93C2-86CA37A431EE}" type="pres">
      <dgm:prSet presAssocID="{898DA292-9146-F348-9033-605C955525F5}" presName="thickLine" presStyleLbl="alignNode1" presStyleIdx="5" presStyleCnt="13"/>
      <dgm:spPr/>
    </dgm:pt>
    <dgm:pt modelId="{6C5BCC63-94DF-B745-9C19-51635F226C7E}" type="pres">
      <dgm:prSet presAssocID="{898DA292-9146-F348-9033-605C955525F5}" presName="horz1" presStyleCnt="0"/>
      <dgm:spPr/>
    </dgm:pt>
    <dgm:pt modelId="{A0DACDE6-4D12-094E-B534-8CA62DBC1FDA}" type="pres">
      <dgm:prSet presAssocID="{898DA292-9146-F348-9033-605C955525F5}" presName="tx1" presStyleLbl="revTx" presStyleIdx="5" presStyleCnt="13"/>
      <dgm:spPr/>
    </dgm:pt>
    <dgm:pt modelId="{D1D22697-BC2C-8E48-8420-9DA50681493A}" type="pres">
      <dgm:prSet presAssocID="{898DA292-9146-F348-9033-605C955525F5}" presName="vert1" presStyleCnt="0"/>
      <dgm:spPr/>
    </dgm:pt>
    <dgm:pt modelId="{7FD8275E-A7B9-2940-8DEA-17AF16BE5A6F}" type="pres">
      <dgm:prSet presAssocID="{2B83C2E3-A608-9E4A-A78B-796DD4EA674C}" presName="thickLine" presStyleLbl="alignNode1" presStyleIdx="6" presStyleCnt="13"/>
      <dgm:spPr/>
    </dgm:pt>
    <dgm:pt modelId="{CCE79AD0-EE3F-D841-8B32-B9221CAA243B}" type="pres">
      <dgm:prSet presAssocID="{2B83C2E3-A608-9E4A-A78B-796DD4EA674C}" presName="horz1" presStyleCnt="0"/>
      <dgm:spPr/>
    </dgm:pt>
    <dgm:pt modelId="{40BCF776-8FC5-7B45-B62C-EE1A2FE887F8}" type="pres">
      <dgm:prSet presAssocID="{2B83C2E3-A608-9E4A-A78B-796DD4EA674C}" presName="tx1" presStyleLbl="revTx" presStyleIdx="6" presStyleCnt="13"/>
      <dgm:spPr/>
    </dgm:pt>
    <dgm:pt modelId="{F3B88D43-B52A-DC4E-BD54-DA2975006600}" type="pres">
      <dgm:prSet presAssocID="{2B83C2E3-A608-9E4A-A78B-796DD4EA674C}" presName="vert1" presStyleCnt="0"/>
      <dgm:spPr/>
    </dgm:pt>
    <dgm:pt modelId="{6B49E7F0-A35E-8C47-B814-8A4BC86E7A2B}" type="pres">
      <dgm:prSet presAssocID="{8F0FEEE7-F8C1-2F4F-AE07-59AAE2D3EA0E}" presName="thickLine" presStyleLbl="alignNode1" presStyleIdx="7" presStyleCnt="13"/>
      <dgm:spPr/>
    </dgm:pt>
    <dgm:pt modelId="{E2DC00EB-6802-6D4C-ACB1-0BD547A216A3}" type="pres">
      <dgm:prSet presAssocID="{8F0FEEE7-F8C1-2F4F-AE07-59AAE2D3EA0E}" presName="horz1" presStyleCnt="0"/>
      <dgm:spPr/>
    </dgm:pt>
    <dgm:pt modelId="{36934C8F-BD12-5E41-B492-8FA8CC1A54FF}" type="pres">
      <dgm:prSet presAssocID="{8F0FEEE7-F8C1-2F4F-AE07-59AAE2D3EA0E}" presName="tx1" presStyleLbl="revTx" presStyleIdx="7" presStyleCnt="13" custScaleY="179758"/>
      <dgm:spPr/>
    </dgm:pt>
    <dgm:pt modelId="{E64127F7-7884-6645-A255-E4889731A3D4}" type="pres">
      <dgm:prSet presAssocID="{8F0FEEE7-F8C1-2F4F-AE07-59AAE2D3EA0E}" presName="vert1" presStyleCnt="0"/>
      <dgm:spPr/>
    </dgm:pt>
    <dgm:pt modelId="{89129811-5978-EB41-8C72-64961E3F0D43}" type="pres">
      <dgm:prSet presAssocID="{48CCFCB9-D2F4-0F4E-80DC-51B6B852F205}" presName="thickLine" presStyleLbl="alignNode1" presStyleIdx="8" presStyleCnt="13" custLinFactNeighborY="-36741"/>
      <dgm:spPr/>
    </dgm:pt>
    <dgm:pt modelId="{4C1F55C4-4700-4442-B504-E87EB1C445F2}" type="pres">
      <dgm:prSet presAssocID="{48CCFCB9-D2F4-0F4E-80DC-51B6B852F205}" presName="horz1" presStyleCnt="0"/>
      <dgm:spPr/>
    </dgm:pt>
    <dgm:pt modelId="{50C52B06-3B43-F443-8611-D80BDE9D2859}" type="pres">
      <dgm:prSet presAssocID="{48CCFCB9-D2F4-0F4E-80DC-51B6B852F205}" presName="tx1" presStyleLbl="revTx" presStyleIdx="8" presStyleCnt="13"/>
      <dgm:spPr/>
    </dgm:pt>
    <dgm:pt modelId="{19E35A87-74DC-CF45-83DB-4D21E5C08357}" type="pres">
      <dgm:prSet presAssocID="{48CCFCB9-D2F4-0F4E-80DC-51B6B852F205}" presName="vert1" presStyleCnt="0"/>
      <dgm:spPr/>
    </dgm:pt>
    <dgm:pt modelId="{B2E956BC-CC1D-284E-BD61-BD56386736B9}" type="pres">
      <dgm:prSet presAssocID="{98BC5320-572B-F842-806D-DCAA4D48DB8C}" presName="thickLine" presStyleLbl="alignNode1" presStyleIdx="9" presStyleCnt="13"/>
      <dgm:spPr/>
    </dgm:pt>
    <dgm:pt modelId="{3F2B534E-EF30-B944-9D72-0C16E07A2AAF}" type="pres">
      <dgm:prSet presAssocID="{98BC5320-572B-F842-806D-DCAA4D48DB8C}" presName="horz1" presStyleCnt="0"/>
      <dgm:spPr/>
    </dgm:pt>
    <dgm:pt modelId="{AFCFC2C1-A041-7B43-A946-4A8653E07108}" type="pres">
      <dgm:prSet presAssocID="{98BC5320-572B-F842-806D-DCAA4D48DB8C}" presName="tx1" presStyleLbl="revTx" presStyleIdx="9" presStyleCnt="13"/>
      <dgm:spPr/>
    </dgm:pt>
    <dgm:pt modelId="{9A2C781F-1F6B-684A-986F-697A4BC53CA2}" type="pres">
      <dgm:prSet presAssocID="{98BC5320-572B-F842-806D-DCAA4D48DB8C}" presName="vert1" presStyleCnt="0"/>
      <dgm:spPr/>
    </dgm:pt>
    <dgm:pt modelId="{5AD3E208-F30F-FF40-BAE5-EC6CB2EFAB13}" type="pres">
      <dgm:prSet presAssocID="{EE78A001-00EE-1749-A406-EF092CAEA290}" presName="thickLine" presStyleLbl="alignNode1" presStyleIdx="10" presStyleCnt="13"/>
      <dgm:spPr/>
    </dgm:pt>
    <dgm:pt modelId="{D6A3BAA1-3F86-6A47-B483-2920C7E3854A}" type="pres">
      <dgm:prSet presAssocID="{EE78A001-00EE-1749-A406-EF092CAEA290}" presName="horz1" presStyleCnt="0"/>
      <dgm:spPr/>
    </dgm:pt>
    <dgm:pt modelId="{83F84728-EAEE-B14F-A89E-844903080537}" type="pres">
      <dgm:prSet presAssocID="{EE78A001-00EE-1749-A406-EF092CAEA290}" presName="tx1" presStyleLbl="revTx" presStyleIdx="10" presStyleCnt="13"/>
      <dgm:spPr/>
    </dgm:pt>
    <dgm:pt modelId="{CBA7691F-3454-5946-A0D7-FC5078EDDF63}" type="pres">
      <dgm:prSet presAssocID="{EE78A001-00EE-1749-A406-EF092CAEA290}" presName="vert1" presStyleCnt="0"/>
      <dgm:spPr/>
    </dgm:pt>
    <dgm:pt modelId="{53026857-E41A-A544-AF53-52C0C288533F}" type="pres">
      <dgm:prSet presAssocID="{3A78DEB8-F1F8-8C45-ABCE-6E0CBADDA009}" presName="thickLine" presStyleLbl="alignNode1" presStyleIdx="11" presStyleCnt="13"/>
      <dgm:spPr/>
    </dgm:pt>
    <dgm:pt modelId="{0E1BD9EA-717C-3D47-9441-045655065A7C}" type="pres">
      <dgm:prSet presAssocID="{3A78DEB8-F1F8-8C45-ABCE-6E0CBADDA009}" presName="horz1" presStyleCnt="0"/>
      <dgm:spPr/>
    </dgm:pt>
    <dgm:pt modelId="{51674D36-3135-3B40-BDAB-FBEDABAD3FCA}" type="pres">
      <dgm:prSet presAssocID="{3A78DEB8-F1F8-8C45-ABCE-6E0CBADDA009}" presName="tx1" presStyleLbl="revTx" presStyleIdx="11" presStyleCnt="13"/>
      <dgm:spPr/>
    </dgm:pt>
    <dgm:pt modelId="{08CC3C89-3066-EB44-83B6-BCA44BE3DE8E}" type="pres">
      <dgm:prSet presAssocID="{3A78DEB8-F1F8-8C45-ABCE-6E0CBADDA009}" presName="vert1" presStyleCnt="0"/>
      <dgm:spPr/>
    </dgm:pt>
    <dgm:pt modelId="{657BEE48-D500-DD42-95F2-C7C2CE396D31}" type="pres">
      <dgm:prSet presAssocID="{4C08ED4C-CE37-224C-9E79-2E3907EE7785}" presName="thickLine" presStyleLbl="alignNode1" presStyleIdx="12" presStyleCnt="13"/>
      <dgm:spPr/>
    </dgm:pt>
    <dgm:pt modelId="{511E61D1-C3B8-F840-93E5-575935D0513F}" type="pres">
      <dgm:prSet presAssocID="{4C08ED4C-CE37-224C-9E79-2E3907EE7785}" presName="horz1" presStyleCnt="0"/>
      <dgm:spPr/>
    </dgm:pt>
    <dgm:pt modelId="{E9926A6C-CA06-D642-B7B7-C0EB4F3F1078}" type="pres">
      <dgm:prSet presAssocID="{4C08ED4C-CE37-224C-9E79-2E3907EE7785}" presName="tx1" presStyleLbl="revTx" presStyleIdx="12" presStyleCnt="13"/>
      <dgm:spPr/>
    </dgm:pt>
    <dgm:pt modelId="{97E3D186-8138-7346-AAD2-31118A17E813}" type="pres">
      <dgm:prSet presAssocID="{4C08ED4C-CE37-224C-9E79-2E3907EE7785}" presName="vert1" presStyleCnt="0"/>
      <dgm:spPr/>
    </dgm:pt>
  </dgm:ptLst>
  <dgm:cxnLst>
    <dgm:cxn modelId="{A6B57304-973D-8342-9B75-8704D0084302}" type="presOf" srcId="{97358DD3-9F07-E045-9EBA-2137567D39EC}" destId="{26D40D4E-69D9-3A4E-A179-D546CC240FF0}" srcOrd="0" destOrd="0" presId="urn:microsoft.com/office/officeart/2008/layout/LinedList"/>
    <dgm:cxn modelId="{8992B607-E062-C240-9E90-E0F80A2D13A9}" srcId="{67D33F2A-6770-A441-86F2-E360A4154F1A}" destId="{CC37A87C-191A-F143-BD8A-30FA01C0CFF0}" srcOrd="1" destOrd="0" parTransId="{C2828FF3-ACA2-324F-ACB6-A5C56A11A3C7}" sibTransId="{BAB2E1BF-0A8F-9D41-B07C-39C9B86A4D5D}"/>
    <dgm:cxn modelId="{1A939313-09BC-C948-B6AC-89307A721BDB}" type="presOf" srcId="{4C08ED4C-CE37-224C-9E79-2E3907EE7785}" destId="{E9926A6C-CA06-D642-B7B7-C0EB4F3F1078}" srcOrd="0" destOrd="0" presId="urn:microsoft.com/office/officeart/2008/layout/LinedList"/>
    <dgm:cxn modelId="{EC46911C-8B88-6842-A71A-F5A1C984CA61}" srcId="{67D33F2A-6770-A441-86F2-E360A4154F1A}" destId="{B17B51EA-4949-DD49-889A-7A5461B57E2E}" srcOrd="0" destOrd="0" parTransId="{79FB7313-B702-254E-88E5-BE5308317C45}" sibTransId="{054D1BCF-71F3-A848-8CBE-B714C8A456BD}"/>
    <dgm:cxn modelId="{6597FC1F-96F1-4449-94A5-777329C0C85A}" type="presOf" srcId="{67D33F2A-6770-A441-86F2-E360A4154F1A}" destId="{D6033CE8-984C-554E-B9AD-771986493CCD}" srcOrd="0" destOrd="0" presId="urn:microsoft.com/office/officeart/2008/layout/LinedList"/>
    <dgm:cxn modelId="{DA86D02B-2C0C-E240-8B2F-B251BF6ACB70}" type="presOf" srcId="{48CCFCB9-D2F4-0F4E-80DC-51B6B852F205}" destId="{50C52B06-3B43-F443-8611-D80BDE9D2859}" srcOrd="0" destOrd="0" presId="urn:microsoft.com/office/officeart/2008/layout/LinedList"/>
    <dgm:cxn modelId="{BC0CF635-C083-884B-8D49-C5D6F26E342B}" type="presOf" srcId="{2B83C2E3-A608-9E4A-A78B-796DD4EA674C}" destId="{40BCF776-8FC5-7B45-B62C-EE1A2FE887F8}" srcOrd="0" destOrd="0" presId="urn:microsoft.com/office/officeart/2008/layout/LinedList"/>
    <dgm:cxn modelId="{0943B637-46ED-4F44-B782-C5BC7DA2BDB4}" srcId="{67D33F2A-6770-A441-86F2-E360A4154F1A}" destId="{57A6DA91-9A64-624E-849B-CB6BE5EAF6F9}" srcOrd="2" destOrd="0" parTransId="{212001F8-3A2B-DD4D-99C4-6E5C229387EC}" sibTransId="{A76FCCA3-32A8-FC49-8C94-DBED80932D4C}"/>
    <dgm:cxn modelId="{0777773F-A1A0-104C-8E19-24E98F290AC4}" srcId="{67D33F2A-6770-A441-86F2-E360A4154F1A}" destId="{898DA292-9146-F348-9033-605C955525F5}" srcOrd="5" destOrd="0" parTransId="{E5BEADE3-1AED-3C44-8EA3-BFDD0B3DEDA7}" sibTransId="{F063D0A1-65DE-D346-B17F-AB1AE3BD0584}"/>
    <dgm:cxn modelId="{4C97E365-65A4-8846-B426-909DC7D3632D}" srcId="{67D33F2A-6770-A441-86F2-E360A4154F1A}" destId="{EE78A001-00EE-1749-A406-EF092CAEA290}" srcOrd="10" destOrd="0" parTransId="{EB7B1351-9E56-0841-A916-F261C6E6DB6C}" sibTransId="{81A7CDD3-A621-414D-96AC-8524D0B024FE}"/>
    <dgm:cxn modelId="{FB0BF445-8B2A-2A4A-A1C8-B86C3E81CA71}" srcId="{67D33F2A-6770-A441-86F2-E360A4154F1A}" destId="{782F2F3A-C501-F74F-9D3A-49988AD9820A}" srcOrd="3" destOrd="0" parTransId="{FD85A1A8-82C1-D74F-8166-486997E04A4E}" sibTransId="{ABD83401-BDE5-9149-B24C-215544796DD0}"/>
    <dgm:cxn modelId="{E7208D6A-C412-7F42-A021-12E988D4CE62}" srcId="{67D33F2A-6770-A441-86F2-E360A4154F1A}" destId="{3A78DEB8-F1F8-8C45-ABCE-6E0CBADDA009}" srcOrd="11" destOrd="0" parTransId="{740C98D7-B253-754E-9914-D50E929179EE}" sibTransId="{CF051070-9891-5445-806E-A8E1CE875325}"/>
    <dgm:cxn modelId="{4C437A4D-A204-834B-877D-3D85A9F5236D}" type="presOf" srcId="{898DA292-9146-F348-9033-605C955525F5}" destId="{A0DACDE6-4D12-094E-B534-8CA62DBC1FDA}" srcOrd="0" destOrd="0" presId="urn:microsoft.com/office/officeart/2008/layout/LinedList"/>
    <dgm:cxn modelId="{2EC9DA4D-585F-DA42-B378-D32D3C761C44}" srcId="{67D33F2A-6770-A441-86F2-E360A4154F1A}" destId="{8F0FEEE7-F8C1-2F4F-AE07-59AAE2D3EA0E}" srcOrd="7" destOrd="0" parTransId="{A9CB4E9C-4BE1-C942-99F9-66C13EA5911A}" sibTransId="{DDBDC0A3-FB5B-2C43-A122-B9D846E47172}"/>
    <dgm:cxn modelId="{E59C544E-885A-5F47-935C-E9E07D4E7724}" srcId="{67D33F2A-6770-A441-86F2-E360A4154F1A}" destId="{97358DD3-9F07-E045-9EBA-2137567D39EC}" srcOrd="4" destOrd="0" parTransId="{31C096B1-BF66-AB46-8397-C4903DE1174B}" sibTransId="{75B5073E-F1AE-D74C-9043-224AC64E9889}"/>
    <dgm:cxn modelId="{91327986-F97F-D048-B9D4-C297794FDE21}" srcId="{67D33F2A-6770-A441-86F2-E360A4154F1A}" destId="{4C08ED4C-CE37-224C-9E79-2E3907EE7785}" srcOrd="12" destOrd="0" parTransId="{518838CC-35A4-ED41-B473-E9949498A2CB}" sibTransId="{03EFC4C9-C97B-314F-AD88-79C5B7BA90E8}"/>
    <dgm:cxn modelId="{98E26D8C-8CEF-9043-A092-4D53544088AC}" type="presOf" srcId="{782F2F3A-C501-F74F-9D3A-49988AD9820A}" destId="{19E5C7C7-1848-0C47-BF5F-3A2FA5F38DD9}" srcOrd="0" destOrd="0" presId="urn:microsoft.com/office/officeart/2008/layout/LinedList"/>
    <dgm:cxn modelId="{C8186692-D9E6-7A4E-8C58-F6FDA9FBC30F}" srcId="{67D33F2A-6770-A441-86F2-E360A4154F1A}" destId="{98BC5320-572B-F842-806D-DCAA4D48DB8C}" srcOrd="9" destOrd="0" parTransId="{45B1EC05-B910-E945-9218-063D5F2FB53F}" sibTransId="{CBC73120-02D5-A741-83C7-666BC58758B0}"/>
    <dgm:cxn modelId="{2FFA2195-85BB-DB4A-8CA0-9DED4BFC2FC6}" srcId="{67D33F2A-6770-A441-86F2-E360A4154F1A}" destId="{2B83C2E3-A608-9E4A-A78B-796DD4EA674C}" srcOrd="6" destOrd="0" parTransId="{9F55A4D8-096C-4648-A869-224FD2523D8A}" sibTransId="{CA36E4CC-E5A7-5442-BE5D-3B8AF67CEEDB}"/>
    <dgm:cxn modelId="{DFBCD6A6-BF03-324E-AEC2-664DCE38ED4D}" type="presOf" srcId="{8F0FEEE7-F8C1-2F4F-AE07-59AAE2D3EA0E}" destId="{36934C8F-BD12-5E41-B492-8FA8CC1A54FF}" srcOrd="0" destOrd="0" presId="urn:microsoft.com/office/officeart/2008/layout/LinedList"/>
    <dgm:cxn modelId="{F72C4BB3-7A57-BC4F-85D5-9C7DA501103E}" type="presOf" srcId="{57A6DA91-9A64-624E-849B-CB6BE5EAF6F9}" destId="{826D2DE0-B180-464C-8A64-8A5DE4A75012}" srcOrd="0" destOrd="0" presId="urn:microsoft.com/office/officeart/2008/layout/LinedList"/>
    <dgm:cxn modelId="{D9F282BC-5241-1948-BCBD-E7F09F98CFE2}" type="presOf" srcId="{CC37A87C-191A-F143-BD8A-30FA01C0CFF0}" destId="{7BDA090F-0E7E-C74B-B2D3-F495E6E0C5F7}" srcOrd="0" destOrd="0" presId="urn:microsoft.com/office/officeart/2008/layout/LinedList"/>
    <dgm:cxn modelId="{AF4A21BE-2D3F-054C-ACC6-FD47EDEB1473}" type="presOf" srcId="{EE78A001-00EE-1749-A406-EF092CAEA290}" destId="{83F84728-EAEE-B14F-A89E-844903080537}" srcOrd="0" destOrd="0" presId="urn:microsoft.com/office/officeart/2008/layout/LinedList"/>
    <dgm:cxn modelId="{285855C0-60EC-214D-A8AC-269DB94BF307}" srcId="{67D33F2A-6770-A441-86F2-E360A4154F1A}" destId="{48CCFCB9-D2F4-0F4E-80DC-51B6B852F205}" srcOrd="8" destOrd="0" parTransId="{BCE5EE9E-4F39-E04D-BBB0-A5062B2967FA}" sibTransId="{46456025-38C4-C949-A3E8-612F694CC811}"/>
    <dgm:cxn modelId="{728F79D8-9543-0B45-A614-29DB7B4732D0}" type="presOf" srcId="{3A78DEB8-F1F8-8C45-ABCE-6E0CBADDA009}" destId="{51674D36-3135-3B40-BDAB-FBEDABAD3FCA}" srcOrd="0" destOrd="0" presId="urn:microsoft.com/office/officeart/2008/layout/LinedList"/>
    <dgm:cxn modelId="{DDC54EEC-A1D0-EC4E-B108-EC113AA11F80}" type="presOf" srcId="{98BC5320-572B-F842-806D-DCAA4D48DB8C}" destId="{AFCFC2C1-A041-7B43-A946-4A8653E07108}" srcOrd="0" destOrd="0" presId="urn:microsoft.com/office/officeart/2008/layout/LinedList"/>
    <dgm:cxn modelId="{323DB0F3-B249-244A-8725-470C01059EBF}" type="presOf" srcId="{B17B51EA-4949-DD49-889A-7A5461B57E2E}" destId="{49CDCAC5-443C-DF44-B6C5-8816F3AC2598}" srcOrd="0" destOrd="0" presId="urn:microsoft.com/office/officeart/2008/layout/LinedList"/>
    <dgm:cxn modelId="{0F949474-2328-0D44-93DC-B201710D5559}" type="presParOf" srcId="{D6033CE8-984C-554E-B9AD-771986493CCD}" destId="{B9727A79-0BF0-A749-B975-96A2B9B88D92}" srcOrd="0" destOrd="0" presId="urn:microsoft.com/office/officeart/2008/layout/LinedList"/>
    <dgm:cxn modelId="{963D9AB5-5618-5644-99E5-41D64E14F961}" type="presParOf" srcId="{D6033CE8-984C-554E-B9AD-771986493CCD}" destId="{C83A33CA-CC13-094D-B648-22D1D4A427F7}" srcOrd="1" destOrd="0" presId="urn:microsoft.com/office/officeart/2008/layout/LinedList"/>
    <dgm:cxn modelId="{942D15AA-F813-DB46-B654-EDF7539A22C7}" type="presParOf" srcId="{C83A33CA-CC13-094D-B648-22D1D4A427F7}" destId="{49CDCAC5-443C-DF44-B6C5-8816F3AC2598}" srcOrd="0" destOrd="0" presId="urn:microsoft.com/office/officeart/2008/layout/LinedList"/>
    <dgm:cxn modelId="{0C27FF4C-F932-CF45-B5A8-4B4F49E9860B}" type="presParOf" srcId="{C83A33CA-CC13-094D-B648-22D1D4A427F7}" destId="{C2A780D4-2C85-1049-989F-B4EFB972FE49}" srcOrd="1" destOrd="0" presId="urn:microsoft.com/office/officeart/2008/layout/LinedList"/>
    <dgm:cxn modelId="{E82B82FF-CAB9-7B46-BD80-742E3CDC5943}" type="presParOf" srcId="{D6033CE8-984C-554E-B9AD-771986493CCD}" destId="{D6E266A8-4BC6-1444-B109-9C427B33D15C}" srcOrd="2" destOrd="0" presId="urn:microsoft.com/office/officeart/2008/layout/LinedList"/>
    <dgm:cxn modelId="{322A5B81-28AC-874E-917B-DA66AFB43094}" type="presParOf" srcId="{D6033CE8-984C-554E-B9AD-771986493CCD}" destId="{D79ECF11-4E6C-414B-A1A0-C18810AB67E2}" srcOrd="3" destOrd="0" presId="urn:microsoft.com/office/officeart/2008/layout/LinedList"/>
    <dgm:cxn modelId="{ED58AE2D-25B2-294B-A537-38A0B0B588E3}" type="presParOf" srcId="{D79ECF11-4E6C-414B-A1A0-C18810AB67E2}" destId="{7BDA090F-0E7E-C74B-B2D3-F495E6E0C5F7}" srcOrd="0" destOrd="0" presId="urn:microsoft.com/office/officeart/2008/layout/LinedList"/>
    <dgm:cxn modelId="{D42DA1CD-2036-1D43-B113-C6385AD535D0}" type="presParOf" srcId="{D79ECF11-4E6C-414B-A1A0-C18810AB67E2}" destId="{8E798BD7-D9EF-8147-B565-7000F4FCFDFF}" srcOrd="1" destOrd="0" presId="urn:microsoft.com/office/officeart/2008/layout/LinedList"/>
    <dgm:cxn modelId="{5E1EE12C-80CE-6049-93B4-20CFC15931F8}" type="presParOf" srcId="{D6033CE8-984C-554E-B9AD-771986493CCD}" destId="{72D304C9-BF47-9A47-86F3-D3581E1C8994}" srcOrd="4" destOrd="0" presId="urn:microsoft.com/office/officeart/2008/layout/LinedList"/>
    <dgm:cxn modelId="{0368CF7A-D683-D048-BD2C-2DB3719E7E57}" type="presParOf" srcId="{D6033CE8-984C-554E-B9AD-771986493CCD}" destId="{24936EEF-FDDA-E946-94EB-79A1CC51FFA1}" srcOrd="5" destOrd="0" presId="urn:microsoft.com/office/officeart/2008/layout/LinedList"/>
    <dgm:cxn modelId="{644E8727-B692-7843-A511-1EBC7AC3500F}" type="presParOf" srcId="{24936EEF-FDDA-E946-94EB-79A1CC51FFA1}" destId="{826D2DE0-B180-464C-8A64-8A5DE4A75012}" srcOrd="0" destOrd="0" presId="urn:microsoft.com/office/officeart/2008/layout/LinedList"/>
    <dgm:cxn modelId="{A8FE40DB-73C9-C444-8BA2-0930766FF360}" type="presParOf" srcId="{24936EEF-FDDA-E946-94EB-79A1CC51FFA1}" destId="{6B291295-DC8B-EE43-8359-35D70A425467}" srcOrd="1" destOrd="0" presId="urn:microsoft.com/office/officeart/2008/layout/LinedList"/>
    <dgm:cxn modelId="{3BD307D7-B687-1C49-B657-56FDC47A8E1B}" type="presParOf" srcId="{D6033CE8-984C-554E-B9AD-771986493CCD}" destId="{73165A35-D2FD-2044-811F-5758341317C6}" srcOrd="6" destOrd="0" presId="urn:microsoft.com/office/officeart/2008/layout/LinedList"/>
    <dgm:cxn modelId="{1F46D84F-C765-D140-9D62-C6742554CCC3}" type="presParOf" srcId="{D6033CE8-984C-554E-B9AD-771986493CCD}" destId="{780F8282-7C57-9F42-9714-F54C8B78B51F}" srcOrd="7" destOrd="0" presId="urn:microsoft.com/office/officeart/2008/layout/LinedList"/>
    <dgm:cxn modelId="{586709E1-07A3-4046-9537-47335334E52E}" type="presParOf" srcId="{780F8282-7C57-9F42-9714-F54C8B78B51F}" destId="{19E5C7C7-1848-0C47-BF5F-3A2FA5F38DD9}" srcOrd="0" destOrd="0" presId="urn:microsoft.com/office/officeart/2008/layout/LinedList"/>
    <dgm:cxn modelId="{68511711-3458-7A48-B510-828E182CC66A}" type="presParOf" srcId="{780F8282-7C57-9F42-9714-F54C8B78B51F}" destId="{678605CB-2C47-BE49-B209-E08CF2F3E421}" srcOrd="1" destOrd="0" presId="urn:microsoft.com/office/officeart/2008/layout/LinedList"/>
    <dgm:cxn modelId="{9DAF4789-F907-5941-91FB-4744BD941F1D}" type="presParOf" srcId="{D6033CE8-984C-554E-B9AD-771986493CCD}" destId="{D9BCC334-C94D-6545-A01B-0091AB45E8ED}" srcOrd="8" destOrd="0" presId="urn:microsoft.com/office/officeart/2008/layout/LinedList"/>
    <dgm:cxn modelId="{F2B63C50-9879-CE47-BE9C-5004FB27E5BD}" type="presParOf" srcId="{D6033CE8-984C-554E-B9AD-771986493CCD}" destId="{DC7E14B5-B2D3-D04C-9A7D-413FA318CD62}" srcOrd="9" destOrd="0" presId="urn:microsoft.com/office/officeart/2008/layout/LinedList"/>
    <dgm:cxn modelId="{BD342013-E388-DA47-9141-72B88E8E8EF4}" type="presParOf" srcId="{DC7E14B5-B2D3-D04C-9A7D-413FA318CD62}" destId="{26D40D4E-69D9-3A4E-A179-D546CC240FF0}" srcOrd="0" destOrd="0" presId="urn:microsoft.com/office/officeart/2008/layout/LinedList"/>
    <dgm:cxn modelId="{49526A32-E26B-2647-824C-8F9ABD150854}" type="presParOf" srcId="{DC7E14B5-B2D3-D04C-9A7D-413FA318CD62}" destId="{BD1F4C5A-E379-4641-850D-E20CD545A28E}" srcOrd="1" destOrd="0" presId="urn:microsoft.com/office/officeart/2008/layout/LinedList"/>
    <dgm:cxn modelId="{EC81DEDE-BEFF-6344-AEFE-01EA4ED5A7DD}" type="presParOf" srcId="{D6033CE8-984C-554E-B9AD-771986493CCD}" destId="{4969A242-3BAA-6A4C-93C2-86CA37A431EE}" srcOrd="10" destOrd="0" presId="urn:microsoft.com/office/officeart/2008/layout/LinedList"/>
    <dgm:cxn modelId="{115E5288-63EA-C24B-8AC8-129BA43E5D8B}" type="presParOf" srcId="{D6033CE8-984C-554E-B9AD-771986493CCD}" destId="{6C5BCC63-94DF-B745-9C19-51635F226C7E}" srcOrd="11" destOrd="0" presId="urn:microsoft.com/office/officeart/2008/layout/LinedList"/>
    <dgm:cxn modelId="{D5C576EB-DBEB-B142-9377-AC6C3740A704}" type="presParOf" srcId="{6C5BCC63-94DF-B745-9C19-51635F226C7E}" destId="{A0DACDE6-4D12-094E-B534-8CA62DBC1FDA}" srcOrd="0" destOrd="0" presId="urn:microsoft.com/office/officeart/2008/layout/LinedList"/>
    <dgm:cxn modelId="{49B0E3A8-9E25-EB48-A577-E8E761477795}" type="presParOf" srcId="{6C5BCC63-94DF-B745-9C19-51635F226C7E}" destId="{D1D22697-BC2C-8E48-8420-9DA50681493A}" srcOrd="1" destOrd="0" presId="urn:microsoft.com/office/officeart/2008/layout/LinedList"/>
    <dgm:cxn modelId="{AAAFED51-2CF8-5140-A72F-3546DB85876F}" type="presParOf" srcId="{D6033CE8-984C-554E-B9AD-771986493CCD}" destId="{7FD8275E-A7B9-2940-8DEA-17AF16BE5A6F}" srcOrd="12" destOrd="0" presId="urn:microsoft.com/office/officeart/2008/layout/LinedList"/>
    <dgm:cxn modelId="{1FDFB64F-490A-074F-92EB-BDFD2DB7B349}" type="presParOf" srcId="{D6033CE8-984C-554E-B9AD-771986493CCD}" destId="{CCE79AD0-EE3F-D841-8B32-B9221CAA243B}" srcOrd="13" destOrd="0" presId="urn:microsoft.com/office/officeart/2008/layout/LinedList"/>
    <dgm:cxn modelId="{711B2884-53EC-0C45-AB1B-C2DFF60C74CF}" type="presParOf" srcId="{CCE79AD0-EE3F-D841-8B32-B9221CAA243B}" destId="{40BCF776-8FC5-7B45-B62C-EE1A2FE887F8}" srcOrd="0" destOrd="0" presId="urn:microsoft.com/office/officeart/2008/layout/LinedList"/>
    <dgm:cxn modelId="{8899497E-759D-914F-808F-F6EDE481517F}" type="presParOf" srcId="{CCE79AD0-EE3F-D841-8B32-B9221CAA243B}" destId="{F3B88D43-B52A-DC4E-BD54-DA2975006600}" srcOrd="1" destOrd="0" presId="urn:microsoft.com/office/officeart/2008/layout/LinedList"/>
    <dgm:cxn modelId="{71AB5645-F9B9-0147-8F69-4F23C1D54E49}" type="presParOf" srcId="{D6033CE8-984C-554E-B9AD-771986493CCD}" destId="{6B49E7F0-A35E-8C47-B814-8A4BC86E7A2B}" srcOrd="14" destOrd="0" presId="urn:microsoft.com/office/officeart/2008/layout/LinedList"/>
    <dgm:cxn modelId="{3F8298F4-73E8-144B-AC9A-38656707224A}" type="presParOf" srcId="{D6033CE8-984C-554E-B9AD-771986493CCD}" destId="{E2DC00EB-6802-6D4C-ACB1-0BD547A216A3}" srcOrd="15" destOrd="0" presId="urn:microsoft.com/office/officeart/2008/layout/LinedList"/>
    <dgm:cxn modelId="{F287FF29-E577-4C4B-949D-B0707CB8F842}" type="presParOf" srcId="{E2DC00EB-6802-6D4C-ACB1-0BD547A216A3}" destId="{36934C8F-BD12-5E41-B492-8FA8CC1A54FF}" srcOrd="0" destOrd="0" presId="urn:microsoft.com/office/officeart/2008/layout/LinedList"/>
    <dgm:cxn modelId="{79376381-68F4-5343-B6C8-6158A93969BB}" type="presParOf" srcId="{E2DC00EB-6802-6D4C-ACB1-0BD547A216A3}" destId="{E64127F7-7884-6645-A255-E4889731A3D4}" srcOrd="1" destOrd="0" presId="urn:microsoft.com/office/officeart/2008/layout/LinedList"/>
    <dgm:cxn modelId="{369678E6-1762-EF49-91A1-6349F65DCA05}" type="presParOf" srcId="{D6033CE8-984C-554E-B9AD-771986493CCD}" destId="{89129811-5978-EB41-8C72-64961E3F0D43}" srcOrd="16" destOrd="0" presId="urn:microsoft.com/office/officeart/2008/layout/LinedList"/>
    <dgm:cxn modelId="{E7B86C46-5595-3749-90D3-2273F8DDA3D8}" type="presParOf" srcId="{D6033CE8-984C-554E-B9AD-771986493CCD}" destId="{4C1F55C4-4700-4442-B504-E87EB1C445F2}" srcOrd="17" destOrd="0" presId="urn:microsoft.com/office/officeart/2008/layout/LinedList"/>
    <dgm:cxn modelId="{1F0AEC94-70E3-2747-BC24-53C5D75F817F}" type="presParOf" srcId="{4C1F55C4-4700-4442-B504-E87EB1C445F2}" destId="{50C52B06-3B43-F443-8611-D80BDE9D2859}" srcOrd="0" destOrd="0" presId="urn:microsoft.com/office/officeart/2008/layout/LinedList"/>
    <dgm:cxn modelId="{E54855C6-D29E-904A-93FE-B61B03B80CDA}" type="presParOf" srcId="{4C1F55C4-4700-4442-B504-E87EB1C445F2}" destId="{19E35A87-74DC-CF45-83DB-4D21E5C08357}" srcOrd="1" destOrd="0" presId="urn:microsoft.com/office/officeart/2008/layout/LinedList"/>
    <dgm:cxn modelId="{0B370985-034A-1242-AE8C-082B3979C2E1}" type="presParOf" srcId="{D6033CE8-984C-554E-B9AD-771986493CCD}" destId="{B2E956BC-CC1D-284E-BD61-BD56386736B9}" srcOrd="18" destOrd="0" presId="urn:microsoft.com/office/officeart/2008/layout/LinedList"/>
    <dgm:cxn modelId="{8B1DEC53-16BC-E84D-AC38-D6BFA0E64343}" type="presParOf" srcId="{D6033CE8-984C-554E-B9AD-771986493CCD}" destId="{3F2B534E-EF30-B944-9D72-0C16E07A2AAF}" srcOrd="19" destOrd="0" presId="urn:microsoft.com/office/officeart/2008/layout/LinedList"/>
    <dgm:cxn modelId="{2F66D5D2-4194-FB48-80A2-DE578573407C}" type="presParOf" srcId="{3F2B534E-EF30-B944-9D72-0C16E07A2AAF}" destId="{AFCFC2C1-A041-7B43-A946-4A8653E07108}" srcOrd="0" destOrd="0" presId="urn:microsoft.com/office/officeart/2008/layout/LinedList"/>
    <dgm:cxn modelId="{CCEA764E-CD8D-284F-B481-D77A3ABAB49A}" type="presParOf" srcId="{3F2B534E-EF30-B944-9D72-0C16E07A2AAF}" destId="{9A2C781F-1F6B-684A-986F-697A4BC53CA2}" srcOrd="1" destOrd="0" presId="urn:microsoft.com/office/officeart/2008/layout/LinedList"/>
    <dgm:cxn modelId="{AD674848-FED5-C246-B21E-7CA97091472F}" type="presParOf" srcId="{D6033CE8-984C-554E-B9AD-771986493CCD}" destId="{5AD3E208-F30F-FF40-BAE5-EC6CB2EFAB13}" srcOrd="20" destOrd="0" presId="urn:microsoft.com/office/officeart/2008/layout/LinedList"/>
    <dgm:cxn modelId="{7E192995-FA4F-DB4C-9E27-2CB6D4CEE6A2}" type="presParOf" srcId="{D6033CE8-984C-554E-B9AD-771986493CCD}" destId="{D6A3BAA1-3F86-6A47-B483-2920C7E3854A}" srcOrd="21" destOrd="0" presId="urn:microsoft.com/office/officeart/2008/layout/LinedList"/>
    <dgm:cxn modelId="{D2ED83BD-0DE2-AC43-9538-B4703BCC2A33}" type="presParOf" srcId="{D6A3BAA1-3F86-6A47-B483-2920C7E3854A}" destId="{83F84728-EAEE-B14F-A89E-844903080537}" srcOrd="0" destOrd="0" presId="urn:microsoft.com/office/officeart/2008/layout/LinedList"/>
    <dgm:cxn modelId="{AF31ADB3-8728-1B40-A604-8C6BF2748502}" type="presParOf" srcId="{D6A3BAA1-3F86-6A47-B483-2920C7E3854A}" destId="{CBA7691F-3454-5946-A0D7-FC5078EDDF63}" srcOrd="1" destOrd="0" presId="urn:microsoft.com/office/officeart/2008/layout/LinedList"/>
    <dgm:cxn modelId="{898FCB30-756A-D440-8F85-381A4732D717}" type="presParOf" srcId="{D6033CE8-984C-554E-B9AD-771986493CCD}" destId="{53026857-E41A-A544-AF53-52C0C288533F}" srcOrd="22" destOrd="0" presId="urn:microsoft.com/office/officeart/2008/layout/LinedList"/>
    <dgm:cxn modelId="{6F804FD1-E59E-F84B-A748-B3B54BFC88A7}" type="presParOf" srcId="{D6033CE8-984C-554E-B9AD-771986493CCD}" destId="{0E1BD9EA-717C-3D47-9441-045655065A7C}" srcOrd="23" destOrd="0" presId="urn:microsoft.com/office/officeart/2008/layout/LinedList"/>
    <dgm:cxn modelId="{BEB30EBE-B256-9047-AE4B-DE7F8579005B}" type="presParOf" srcId="{0E1BD9EA-717C-3D47-9441-045655065A7C}" destId="{51674D36-3135-3B40-BDAB-FBEDABAD3FCA}" srcOrd="0" destOrd="0" presId="urn:microsoft.com/office/officeart/2008/layout/LinedList"/>
    <dgm:cxn modelId="{52FA9726-B186-7941-A334-6C514E2066DD}" type="presParOf" srcId="{0E1BD9EA-717C-3D47-9441-045655065A7C}" destId="{08CC3C89-3066-EB44-83B6-BCA44BE3DE8E}" srcOrd="1" destOrd="0" presId="urn:microsoft.com/office/officeart/2008/layout/LinedList"/>
    <dgm:cxn modelId="{17B208AB-8FC3-984D-8D1C-07EEF78B0425}" type="presParOf" srcId="{D6033CE8-984C-554E-B9AD-771986493CCD}" destId="{657BEE48-D500-DD42-95F2-C7C2CE396D31}" srcOrd="24" destOrd="0" presId="urn:microsoft.com/office/officeart/2008/layout/LinedList"/>
    <dgm:cxn modelId="{A1FB2231-2D04-C14C-B2BD-BEC05672F1CC}" type="presParOf" srcId="{D6033CE8-984C-554E-B9AD-771986493CCD}" destId="{511E61D1-C3B8-F840-93E5-575935D0513F}" srcOrd="25" destOrd="0" presId="urn:microsoft.com/office/officeart/2008/layout/LinedList"/>
    <dgm:cxn modelId="{250027B8-F131-F54F-90BA-473839AB782E}" type="presParOf" srcId="{511E61D1-C3B8-F840-93E5-575935D0513F}" destId="{E9926A6C-CA06-D642-B7B7-C0EB4F3F1078}" srcOrd="0" destOrd="0" presId="urn:microsoft.com/office/officeart/2008/layout/LinedList"/>
    <dgm:cxn modelId="{A7776A92-3B13-2A4E-B2BE-EA8968232C7A}" type="presParOf" srcId="{511E61D1-C3B8-F840-93E5-575935D0513F}" destId="{97E3D186-8138-7346-AAD2-31118A17E813}" srcOrd="1"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782E15-37C8-4EDF-BA01-6B10E0F04573}">
      <dsp:nvSpPr>
        <dsp:cNvPr id="0" name=""/>
        <dsp:cNvSpPr/>
      </dsp:nvSpPr>
      <dsp:spPr>
        <a:xfrm>
          <a:off x="1354119" y="223"/>
          <a:ext cx="639059" cy="639059"/>
        </a:xfrm>
        <a:prstGeom prst="ellipse">
          <a:avLst/>
        </a:prstGeom>
        <a:gradFill rotWithShape="0">
          <a:gsLst>
            <a:gs pos="0">
              <a:schemeClr val="accent6">
                <a:shade val="80000"/>
                <a:hueOff val="0"/>
                <a:satOff val="0"/>
                <a:lumOff val="0"/>
                <a:alphaOff val="0"/>
                <a:satMod val="103000"/>
                <a:lumMod val="102000"/>
                <a:tint val="94000"/>
              </a:schemeClr>
            </a:gs>
            <a:gs pos="50000">
              <a:schemeClr val="accent6">
                <a:shade val="80000"/>
                <a:hueOff val="0"/>
                <a:satOff val="0"/>
                <a:lumOff val="0"/>
                <a:alphaOff val="0"/>
                <a:satMod val="110000"/>
                <a:lumMod val="100000"/>
                <a:shade val="100000"/>
              </a:schemeClr>
            </a:gs>
            <a:gs pos="100000">
              <a:schemeClr val="accent6">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S</a:t>
          </a:r>
          <a:endParaRPr lang="ru-RU" sz="2700" kern="1200" dirty="0"/>
        </a:p>
      </dsp:txBody>
      <dsp:txXfrm>
        <a:off x="1447707" y="93811"/>
        <a:ext cx="451883" cy="451883"/>
      </dsp:txXfrm>
    </dsp:sp>
    <dsp:sp modelId="{F6A6868E-5CDC-4283-BE5C-E5D52435CD04}">
      <dsp:nvSpPr>
        <dsp:cNvPr id="0" name=""/>
        <dsp:cNvSpPr/>
      </dsp:nvSpPr>
      <dsp:spPr>
        <a:xfrm rot="1542857">
          <a:off x="2041663" y="432306"/>
          <a:ext cx="169800" cy="215682"/>
        </a:xfrm>
        <a:prstGeom prst="rightArrow">
          <a:avLst>
            <a:gd name="adj1" fmla="val 60000"/>
            <a:gd name="adj2" fmla="val 50000"/>
          </a:avLst>
        </a:prstGeom>
        <a:gradFill rotWithShape="0">
          <a:gsLst>
            <a:gs pos="0">
              <a:schemeClr val="accent6">
                <a:shade val="90000"/>
                <a:hueOff val="0"/>
                <a:satOff val="0"/>
                <a:lumOff val="0"/>
                <a:alphaOff val="0"/>
                <a:satMod val="103000"/>
                <a:lumMod val="102000"/>
                <a:tint val="94000"/>
              </a:schemeClr>
            </a:gs>
            <a:gs pos="50000">
              <a:schemeClr val="accent6">
                <a:shade val="90000"/>
                <a:hueOff val="0"/>
                <a:satOff val="0"/>
                <a:lumOff val="0"/>
                <a:alphaOff val="0"/>
                <a:satMod val="110000"/>
                <a:lumMod val="100000"/>
                <a:shade val="100000"/>
              </a:schemeClr>
            </a:gs>
            <a:gs pos="100000">
              <a:schemeClr val="accent6">
                <a:shade val="9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ru-RU" sz="900" kern="1200"/>
        </a:p>
      </dsp:txBody>
      <dsp:txXfrm>
        <a:off x="2044185" y="464391"/>
        <a:ext cx="118860" cy="129410"/>
      </dsp:txXfrm>
    </dsp:sp>
    <dsp:sp modelId="{CFEBCDA1-F5D6-4B07-A614-7735536A5575}">
      <dsp:nvSpPr>
        <dsp:cNvPr id="0" name=""/>
        <dsp:cNvSpPr/>
      </dsp:nvSpPr>
      <dsp:spPr>
        <a:xfrm>
          <a:off x="2218543" y="416508"/>
          <a:ext cx="639059" cy="639059"/>
        </a:xfrm>
        <a:prstGeom prst="ellipse">
          <a:avLst/>
        </a:prstGeom>
        <a:gradFill rotWithShape="0">
          <a:gsLst>
            <a:gs pos="0">
              <a:schemeClr val="accent6">
                <a:shade val="80000"/>
                <a:hueOff val="53547"/>
                <a:satOff val="-2152"/>
                <a:lumOff val="4605"/>
                <a:alphaOff val="0"/>
                <a:satMod val="103000"/>
                <a:lumMod val="102000"/>
                <a:tint val="94000"/>
              </a:schemeClr>
            </a:gs>
            <a:gs pos="50000">
              <a:schemeClr val="accent6">
                <a:shade val="80000"/>
                <a:hueOff val="53547"/>
                <a:satOff val="-2152"/>
                <a:lumOff val="4605"/>
                <a:alphaOff val="0"/>
                <a:satMod val="110000"/>
                <a:lumMod val="100000"/>
                <a:shade val="100000"/>
              </a:schemeClr>
            </a:gs>
            <a:gs pos="100000">
              <a:schemeClr val="accent6">
                <a:shade val="80000"/>
                <a:hueOff val="53547"/>
                <a:satOff val="-2152"/>
                <a:lumOff val="460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S</a:t>
          </a:r>
          <a:endParaRPr lang="ru-RU" sz="2700" kern="1200" dirty="0"/>
        </a:p>
      </dsp:txBody>
      <dsp:txXfrm>
        <a:off x="2312131" y="510096"/>
        <a:ext cx="451883" cy="451883"/>
      </dsp:txXfrm>
    </dsp:sp>
    <dsp:sp modelId="{94F4C96D-7F06-4479-B4A7-AD258442CCD3}">
      <dsp:nvSpPr>
        <dsp:cNvPr id="0" name=""/>
        <dsp:cNvSpPr/>
      </dsp:nvSpPr>
      <dsp:spPr>
        <a:xfrm rot="4628571">
          <a:off x="2598187" y="1091203"/>
          <a:ext cx="169800" cy="215682"/>
        </a:xfrm>
        <a:prstGeom prst="rightArrow">
          <a:avLst>
            <a:gd name="adj1" fmla="val 60000"/>
            <a:gd name="adj2" fmla="val 50000"/>
          </a:avLst>
        </a:prstGeom>
        <a:gradFill rotWithShape="0">
          <a:gsLst>
            <a:gs pos="0">
              <a:schemeClr val="accent6">
                <a:shade val="90000"/>
                <a:hueOff val="53564"/>
                <a:satOff val="-2109"/>
                <a:lumOff val="4197"/>
                <a:alphaOff val="0"/>
                <a:satMod val="103000"/>
                <a:lumMod val="102000"/>
                <a:tint val="94000"/>
              </a:schemeClr>
            </a:gs>
            <a:gs pos="50000">
              <a:schemeClr val="accent6">
                <a:shade val="90000"/>
                <a:hueOff val="53564"/>
                <a:satOff val="-2109"/>
                <a:lumOff val="4197"/>
                <a:alphaOff val="0"/>
                <a:satMod val="110000"/>
                <a:lumMod val="100000"/>
                <a:shade val="100000"/>
              </a:schemeClr>
            </a:gs>
            <a:gs pos="100000">
              <a:schemeClr val="accent6">
                <a:shade val="90000"/>
                <a:hueOff val="53564"/>
                <a:satOff val="-2109"/>
                <a:lumOff val="419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ru-RU" sz="900" kern="1200"/>
        </a:p>
      </dsp:txBody>
      <dsp:txXfrm>
        <a:off x="2617989" y="1109508"/>
        <a:ext cx="118860" cy="129410"/>
      </dsp:txXfrm>
    </dsp:sp>
    <dsp:sp modelId="{83827DD3-7C3D-4B03-AA79-B22D8CC40763}">
      <dsp:nvSpPr>
        <dsp:cNvPr id="0" name=""/>
        <dsp:cNvSpPr/>
      </dsp:nvSpPr>
      <dsp:spPr>
        <a:xfrm>
          <a:off x="2432038" y="1351891"/>
          <a:ext cx="639059" cy="639059"/>
        </a:xfrm>
        <a:prstGeom prst="ellipse">
          <a:avLst/>
        </a:prstGeom>
        <a:gradFill rotWithShape="0">
          <a:gsLst>
            <a:gs pos="0">
              <a:schemeClr val="accent6">
                <a:shade val="80000"/>
                <a:hueOff val="107093"/>
                <a:satOff val="-4303"/>
                <a:lumOff val="9209"/>
                <a:alphaOff val="0"/>
                <a:satMod val="103000"/>
                <a:lumMod val="102000"/>
                <a:tint val="94000"/>
              </a:schemeClr>
            </a:gs>
            <a:gs pos="50000">
              <a:schemeClr val="accent6">
                <a:shade val="80000"/>
                <a:hueOff val="107093"/>
                <a:satOff val="-4303"/>
                <a:lumOff val="9209"/>
                <a:alphaOff val="0"/>
                <a:satMod val="110000"/>
                <a:lumMod val="100000"/>
                <a:shade val="100000"/>
              </a:schemeClr>
            </a:gs>
            <a:gs pos="100000">
              <a:schemeClr val="accent6">
                <a:shade val="80000"/>
                <a:hueOff val="107093"/>
                <a:satOff val="-4303"/>
                <a:lumOff val="92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S</a:t>
          </a:r>
          <a:endParaRPr lang="ru-RU" sz="2700" kern="1200" dirty="0"/>
        </a:p>
      </dsp:txBody>
      <dsp:txXfrm>
        <a:off x="2525626" y="1445479"/>
        <a:ext cx="451883" cy="451883"/>
      </dsp:txXfrm>
    </dsp:sp>
    <dsp:sp modelId="{B313F80D-1F64-493E-8DAF-8C8D0E2FF259}">
      <dsp:nvSpPr>
        <dsp:cNvPr id="0" name=""/>
        <dsp:cNvSpPr/>
      </dsp:nvSpPr>
      <dsp:spPr>
        <a:xfrm rot="7714286">
          <a:off x="2366988" y="1963557"/>
          <a:ext cx="169800" cy="215682"/>
        </a:xfrm>
        <a:prstGeom prst="rightArrow">
          <a:avLst>
            <a:gd name="adj1" fmla="val 60000"/>
            <a:gd name="adj2" fmla="val 50000"/>
          </a:avLst>
        </a:prstGeom>
        <a:gradFill rotWithShape="0">
          <a:gsLst>
            <a:gs pos="0">
              <a:schemeClr val="accent6">
                <a:shade val="90000"/>
                <a:hueOff val="107129"/>
                <a:satOff val="-4218"/>
                <a:lumOff val="8394"/>
                <a:alphaOff val="0"/>
                <a:satMod val="103000"/>
                <a:lumMod val="102000"/>
                <a:tint val="94000"/>
              </a:schemeClr>
            </a:gs>
            <a:gs pos="50000">
              <a:schemeClr val="accent6">
                <a:shade val="90000"/>
                <a:hueOff val="107129"/>
                <a:satOff val="-4218"/>
                <a:lumOff val="8394"/>
                <a:alphaOff val="0"/>
                <a:satMod val="110000"/>
                <a:lumMod val="100000"/>
                <a:shade val="100000"/>
              </a:schemeClr>
            </a:gs>
            <a:gs pos="100000">
              <a:schemeClr val="accent6">
                <a:shade val="90000"/>
                <a:hueOff val="107129"/>
                <a:satOff val="-4218"/>
                <a:lumOff val="839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ru-RU" sz="900" kern="1200"/>
        </a:p>
      </dsp:txBody>
      <dsp:txXfrm rot="10800000">
        <a:off x="2408338" y="1986780"/>
        <a:ext cx="118860" cy="129410"/>
      </dsp:txXfrm>
    </dsp:sp>
    <dsp:sp modelId="{1351BF70-CD3F-4A76-A011-F849F5C1B3CD}">
      <dsp:nvSpPr>
        <dsp:cNvPr id="0" name=""/>
        <dsp:cNvSpPr/>
      </dsp:nvSpPr>
      <dsp:spPr>
        <a:xfrm>
          <a:off x="1833838" y="2102010"/>
          <a:ext cx="639059" cy="639059"/>
        </a:xfrm>
        <a:prstGeom prst="ellipse">
          <a:avLst/>
        </a:prstGeom>
        <a:gradFill rotWithShape="0">
          <a:gsLst>
            <a:gs pos="0">
              <a:schemeClr val="accent6">
                <a:shade val="80000"/>
                <a:hueOff val="160640"/>
                <a:satOff val="-6455"/>
                <a:lumOff val="13814"/>
                <a:alphaOff val="0"/>
                <a:satMod val="103000"/>
                <a:lumMod val="102000"/>
                <a:tint val="94000"/>
              </a:schemeClr>
            </a:gs>
            <a:gs pos="50000">
              <a:schemeClr val="accent6">
                <a:shade val="80000"/>
                <a:hueOff val="160640"/>
                <a:satOff val="-6455"/>
                <a:lumOff val="13814"/>
                <a:alphaOff val="0"/>
                <a:satMod val="110000"/>
                <a:lumMod val="100000"/>
                <a:shade val="100000"/>
              </a:schemeClr>
            </a:gs>
            <a:gs pos="100000">
              <a:schemeClr val="accent6">
                <a:shade val="80000"/>
                <a:hueOff val="160640"/>
                <a:satOff val="-6455"/>
                <a:lumOff val="138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a:t>
          </a:r>
          <a:endParaRPr lang="ru-RU" sz="2700" kern="1200" dirty="0"/>
        </a:p>
      </dsp:txBody>
      <dsp:txXfrm>
        <a:off x="1927426" y="2195598"/>
        <a:ext cx="451883" cy="451883"/>
      </dsp:txXfrm>
    </dsp:sp>
    <dsp:sp modelId="{1CCE7579-EBE8-4D79-998D-A9BD346388D1}">
      <dsp:nvSpPr>
        <dsp:cNvPr id="0" name=""/>
        <dsp:cNvSpPr/>
      </dsp:nvSpPr>
      <dsp:spPr>
        <a:xfrm rot="10800000">
          <a:off x="1593554" y="2313698"/>
          <a:ext cx="169800" cy="215682"/>
        </a:xfrm>
        <a:prstGeom prst="rightArrow">
          <a:avLst>
            <a:gd name="adj1" fmla="val 60000"/>
            <a:gd name="adj2" fmla="val 50000"/>
          </a:avLst>
        </a:prstGeom>
        <a:gradFill rotWithShape="0">
          <a:gsLst>
            <a:gs pos="0">
              <a:schemeClr val="accent6">
                <a:shade val="90000"/>
                <a:hueOff val="160693"/>
                <a:satOff val="-6326"/>
                <a:lumOff val="12592"/>
                <a:alphaOff val="0"/>
                <a:satMod val="103000"/>
                <a:lumMod val="102000"/>
                <a:tint val="94000"/>
              </a:schemeClr>
            </a:gs>
            <a:gs pos="50000">
              <a:schemeClr val="accent6">
                <a:shade val="90000"/>
                <a:hueOff val="160693"/>
                <a:satOff val="-6326"/>
                <a:lumOff val="12592"/>
                <a:alphaOff val="0"/>
                <a:satMod val="110000"/>
                <a:lumMod val="100000"/>
                <a:shade val="100000"/>
              </a:schemeClr>
            </a:gs>
            <a:gs pos="100000">
              <a:schemeClr val="accent6">
                <a:shade val="90000"/>
                <a:hueOff val="160693"/>
                <a:satOff val="-6326"/>
                <a:lumOff val="1259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ru-RU" sz="900" kern="1200"/>
        </a:p>
      </dsp:txBody>
      <dsp:txXfrm rot="10800000">
        <a:off x="1644494" y="2356834"/>
        <a:ext cx="118860" cy="129410"/>
      </dsp:txXfrm>
    </dsp:sp>
    <dsp:sp modelId="{5D70AD18-1428-402E-BDC5-1A5A3D1AC8DF}">
      <dsp:nvSpPr>
        <dsp:cNvPr id="0" name=""/>
        <dsp:cNvSpPr/>
      </dsp:nvSpPr>
      <dsp:spPr>
        <a:xfrm>
          <a:off x="874400" y="2102010"/>
          <a:ext cx="639059" cy="639059"/>
        </a:xfrm>
        <a:prstGeom prst="ellipse">
          <a:avLst/>
        </a:prstGeom>
        <a:gradFill rotWithShape="0">
          <a:gsLst>
            <a:gs pos="0">
              <a:schemeClr val="accent6">
                <a:shade val="80000"/>
                <a:hueOff val="214187"/>
                <a:satOff val="-8606"/>
                <a:lumOff val="18419"/>
                <a:alphaOff val="0"/>
                <a:satMod val="103000"/>
                <a:lumMod val="102000"/>
                <a:tint val="94000"/>
              </a:schemeClr>
            </a:gs>
            <a:gs pos="50000">
              <a:schemeClr val="accent6">
                <a:shade val="80000"/>
                <a:hueOff val="214187"/>
                <a:satOff val="-8606"/>
                <a:lumOff val="18419"/>
                <a:alphaOff val="0"/>
                <a:satMod val="110000"/>
                <a:lumMod val="100000"/>
                <a:shade val="100000"/>
              </a:schemeClr>
            </a:gs>
            <a:gs pos="100000">
              <a:schemeClr val="accent6">
                <a:shade val="80000"/>
                <a:hueOff val="214187"/>
                <a:satOff val="-8606"/>
                <a:lumOff val="1841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a:t>
          </a:r>
          <a:endParaRPr lang="ru-RU" sz="2700" kern="1200" dirty="0"/>
        </a:p>
      </dsp:txBody>
      <dsp:txXfrm>
        <a:off x="967988" y="2195598"/>
        <a:ext cx="451883" cy="451883"/>
      </dsp:txXfrm>
    </dsp:sp>
    <dsp:sp modelId="{3D02D4ED-6B0A-4646-A2C0-6FA37140E504}">
      <dsp:nvSpPr>
        <dsp:cNvPr id="0" name=""/>
        <dsp:cNvSpPr/>
      </dsp:nvSpPr>
      <dsp:spPr>
        <a:xfrm rot="13885714">
          <a:off x="812926" y="1935227"/>
          <a:ext cx="169800" cy="215682"/>
        </a:xfrm>
        <a:prstGeom prst="rightArrow">
          <a:avLst>
            <a:gd name="adj1" fmla="val 60000"/>
            <a:gd name="adj2" fmla="val 50000"/>
          </a:avLst>
        </a:prstGeom>
        <a:gradFill rotWithShape="0">
          <a:gsLst>
            <a:gs pos="0">
              <a:schemeClr val="accent6">
                <a:shade val="90000"/>
                <a:hueOff val="214258"/>
                <a:satOff val="-8435"/>
                <a:lumOff val="16789"/>
                <a:alphaOff val="0"/>
                <a:satMod val="103000"/>
                <a:lumMod val="102000"/>
                <a:tint val="94000"/>
              </a:schemeClr>
            </a:gs>
            <a:gs pos="50000">
              <a:schemeClr val="accent6">
                <a:shade val="90000"/>
                <a:hueOff val="214258"/>
                <a:satOff val="-8435"/>
                <a:lumOff val="16789"/>
                <a:alphaOff val="0"/>
                <a:satMod val="110000"/>
                <a:lumMod val="100000"/>
                <a:shade val="100000"/>
              </a:schemeClr>
            </a:gs>
            <a:gs pos="100000">
              <a:schemeClr val="accent6">
                <a:shade val="90000"/>
                <a:hueOff val="214258"/>
                <a:satOff val="-8435"/>
                <a:lumOff val="1678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ru-RU" sz="900" kern="1200"/>
        </a:p>
      </dsp:txBody>
      <dsp:txXfrm rot="10800000">
        <a:off x="854276" y="1998276"/>
        <a:ext cx="118860" cy="129410"/>
      </dsp:txXfrm>
    </dsp:sp>
    <dsp:sp modelId="{56536737-5716-431C-BDF3-EC9B66B54CCF}">
      <dsp:nvSpPr>
        <dsp:cNvPr id="0" name=""/>
        <dsp:cNvSpPr/>
      </dsp:nvSpPr>
      <dsp:spPr>
        <a:xfrm>
          <a:off x="276200" y="1351891"/>
          <a:ext cx="639059" cy="639059"/>
        </a:xfrm>
        <a:prstGeom prst="ellipse">
          <a:avLst/>
        </a:prstGeom>
        <a:gradFill rotWithShape="0">
          <a:gsLst>
            <a:gs pos="0">
              <a:schemeClr val="accent6">
                <a:shade val="80000"/>
                <a:hueOff val="267733"/>
                <a:satOff val="-10758"/>
                <a:lumOff val="23023"/>
                <a:alphaOff val="0"/>
                <a:satMod val="103000"/>
                <a:lumMod val="102000"/>
                <a:tint val="94000"/>
              </a:schemeClr>
            </a:gs>
            <a:gs pos="50000">
              <a:schemeClr val="accent6">
                <a:shade val="80000"/>
                <a:hueOff val="267733"/>
                <a:satOff val="-10758"/>
                <a:lumOff val="23023"/>
                <a:alphaOff val="0"/>
                <a:satMod val="110000"/>
                <a:lumMod val="100000"/>
                <a:shade val="100000"/>
              </a:schemeClr>
            </a:gs>
            <a:gs pos="100000">
              <a:schemeClr val="accent6">
                <a:shade val="80000"/>
                <a:hueOff val="267733"/>
                <a:satOff val="-10758"/>
                <a:lumOff val="2302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a:t>
          </a:r>
          <a:endParaRPr lang="ru-RU" sz="2700" kern="1200" dirty="0"/>
        </a:p>
      </dsp:txBody>
      <dsp:txXfrm>
        <a:off x="369788" y="1445479"/>
        <a:ext cx="451883" cy="451883"/>
      </dsp:txXfrm>
    </dsp:sp>
    <dsp:sp modelId="{374892A0-51FA-46FE-A1B1-BB1E5E7CB9B2}">
      <dsp:nvSpPr>
        <dsp:cNvPr id="0" name=""/>
        <dsp:cNvSpPr/>
      </dsp:nvSpPr>
      <dsp:spPr>
        <a:xfrm rot="16971429">
          <a:off x="616508" y="1100573"/>
          <a:ext cx="169800" cy="215682"/>
        </a:xfrm>
        <a:prstGeom prst="rightArrow">
          <a:avLst>
            <a:gd name="adj1" fmla="val 60000"/>
            <a:gd name="adj2" fmla="val 50000"/>
          </a:avLst>
        </a:prstGeom>
        <a:gradFill rotWithShape="0">
          <a:gsLst>
            <a:gs pos="0">
              <a:schemeClr val="accent6">
                <a:shade val="90000"/>
                <a:hueOff val="267822"/>
                <a:satOff val="-10544"/>
                <a:lumOff val="20986"/>
                <a:alphaOff val="0"/>
                <a:satMod val="103000"/>
                <a:lumMod val="102000"/>
                <a:tint val="94000"/>
              </a:schemeClr>
            </a:gs>
            <a:gs pos="50000">
              <a:schemeClr val="accent6">
                <a:shade val="90000"/>
                <a:hueOff val="267822"/>
                <a:satOff val="-10544"/>
                <a:lumOff val="20986"/>
                <a:alphaOff val="0"/>
                <a:satMod val="110000"/>
                <a:lumMod val="100000"/>
                <a:shade val="100000"/>
              </a:schemeClr>
            </a:gs>
            <a:gs pos="100000">
              <a:schemeClr val="accent6">
                <a:shade val="90000"/>
                <a:hueOff val="267822"/>
                <a:satOff val="-10544"/>
                <a:lumOff val="2098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ru-RU" sz="900" kern="1200"/>
        </a:p>
      </dsp:txBody>
      <dsp:txXfrm>
        <a:off x="636310" y="1168540"/>
        <a:ext cx="118860" cy="129410"/>
      </dsp:txXfrm>
    </dsp:sp>
    <dsp:sp modelId="{3AEAF451-C506-4272-AF7E-A8E3250B7F94}">
      <dsp:nvSpPr>
        <dsp:cNvPr id="0" name=""/>
        <dsp:cNvSpPr/>
      </dsp:nvSpPr>
      <dsp:spPr>
        <a:xfrm>
          <a:off x="489695" y="416508"/>
          <a:ext cx="639059" cy="639059"/>
        </a:xfrm>
        <a:prstGeom prst="ellipse">
          <a:avLst/>
        </a:prstGeom>
        <a:gradFill rotWithShape="0">
          <a:gsLst>
            <a:gs pos="0">
              <a:schemeClr val="accent6">
                <a:shade val="80000"/>
                <a:hueOff val="321280"/>
                <a:satOff val="-12909"/>
                <a:lumOff val="27628"/>
                <a:alphaOff val="0"/>
                <a:satMod val="103000"/>
                <a:lumMod val="102000"/>
                <a:tint val="94000"/>
              </a:schemeClr>
            </a:gs>
            <a:gs pos="50000">
              <a:schemeClr val="accent6">
                <a:shade val="80000"/>
                <a:hueOff val="321280"/>
                <a:satOff val="-12909"/>
                <a:lumOff val="27628"/>
                <a:alphaOff val="0"/>
                <a:satMod val="110000"/>
                <a:lumMod val="100000"/>
                <a:shade val="100000"/>
              </a:schemeClr>
            </a:gs>
            <a:gs pos="100000">
              <a:schemeClr val="accent6">
                <a:shade val="80000"/>
                <a:hueOff val="321280"/>
                <a:satOff val="-12909"/>
                <a:lumOff val="27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a:t>
          </a:r>
          <a:endParaRPr lang="ru-RU" sz="2700" kern="1200" dirty="0"/>
        </a:p>
      </dsp:txBody>
      <dsp:txXfrm>
        <a:off x="583283" y="510096"/>
        <a:ext cx="451883" cy="451883"/>
      </dsp:txXfrm>
    </dsp:sp>
    <dsp:sp modelId="{9E6DE152-E36F-4B3A-8E6F-602734E5DB4A}">
      <dsp:nvSpPr>
        <dsp:cNvPr id="0" name=""/>
        <dsp:cNvSpPr/>
      </dsp:nvSpPr>
      <dsp:spPr>
        <a:xfrm rot="20057143">
          <a:off x="1137903" y="386297"/>
          <a:ext cx="169800" cy="215682"/>
        </a:xfrm>
        <a:prstGeom prst="rightArrow">
          <a:avLst>
            <a:gd name="adj1" fmla="val 60000"/>
            <a:gd name="adj2" fmla="val 50000"/>
          </a:avLst>
        </a:prstGeom>
        <a:gradFill rotWithShape="0">
          <a:gsLst>
            <a:gs pos="0">
              <a:schemeClr val="accent6">
                <a:shade val="90000"/>
                <a:hueOff val="321387"/>
                <a:satOff val="-12653"/>
                <a:lumOff val="25183"/>
                <a:alphaOff val="0"/>
                <a:satMod val="103000"/>
                <a:lumMod val="102000"/>
                <a:tint val="94000"/>
              </a:schemeClr>
            </a:gs>
            <a:gs pos="50000">
              <a:schemeClr val="accent6">
                <a:shade val="90000"/>
                <a:hueOff val="321387"/>
                <a:satOff val="-12653"/>
                <a:lumOff val="25183"/>
                <a:alphaOff val="0"/>
                <a:satMod val="110000"/>
                <a:lumMod val="100000"/>
                <a:shade val="100000"/>
              </a:schemeClr>
            </a:gs>
            <a:gs pos="100000">
              <a:schemeClr val="accent6">
                <a:shade val="90000"/>
                <a:hueOff val="321387"/>
                <a:satOff val="-12653"/>
                <a:lumOff val="251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ru-RU" sz="900" kern="1200"/>
        </a:p>
      </dsp:txBody>
      <dsp:txXfrm>
        <a:off x="1140425" y="440484"/>
        <a:ext cx="118860" cy="1294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62387-EBBA-4DA9-9AC1-BC6EE52BA36E}">
      <dsp:nvSpPr>
        <dsp:cNvPr id="0" name=""/>
        <dsp:cNvSpPr/>
      </dsp:nvSpPr>
      <dsp:spPr>
        <a:xfrm>
          <a:off x="1333865" y="1051588"/>
          <a:ext cx="1023682" cy="808398"/>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rPr>
            <a:t>WLCG</a:t>
          </a:r>
          <a:endParaRPr lang="ru-RU" sz="1800" b="1" kern="1200" dirty="0"/>
        </a:p>
      </dsp:txBody>
      <dsp:txXfrm>
        <a:off x="1483780" y="1169975"/>
        <a:ext cx="723852" cy="571624"/>
      </dsp:txXfrm>
    </dsp:sp>
    <dsp:sp modelId="{4337FC0D-11E8-4D2C-81E2-CE1EDE7396A3}">
      <dsp:nvSpPr>
        <dsp:cNvPr id="0" name=""/>
        <dsp:cNvSpPr/>
      </dsp:nvSpPr>
      <dsp:spPr>
        <a:xfrm rot="16200000">
          <a:off x="1760277" y="757808"/>
          <a:ext cx="170859" cy="274855"/>
        </a:xfrm>
        <a:prstGeom prst="rightArrow">
          <a:avLst>
            <a:gd name="adj1" fmla="val 60000"/>
            <a:gd name="adj2" fmla="val 50000"/>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ru-RU" sz="1100" kern="1200"/>
        </a:p>
      </dsp:txBody>
      <dsp:txXfrm>
        <a:off x="1785906" y="838408"/>
        <a:ext cx="119601" cy="164913"/>
      </dsp:txXfrm>
    </dsp:sp>
    <dsp:sp modelId="{FDAC661D-F3C4-40E5-B635-7C0AC2BE527D}">
      <dsp:nvSpPr>
        <dsp:cNvPr id="0" name=""/>
        <dsp:cNvSpPr/>
      </dsp:nvSpPr>
      <dsp:spPr>
        <a:xfrm>
          <a:off x="1481927" y="1653"/>
          <a:ext cx="727558" cy="727558"/>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JINR</a:t>
          </a:r>
          <a:endParaRPr lang="ru-RU" sz="1700" b="1" kern="1200" dirty="0"/>
        </a:p>
      </dsp:txBody>
      <dsp:txXfrm>
        <a:off x="1588475" y="108201"/>
        <a:ext cx="514462" cy="514462"/>
      </dsp:txXfrm>
    </dsp:sp>
    <dsp:sp modelId="{11BB6C54-2EF2-439E-969F-846754779302}">
      <dsp:nvSpPr>
        <dsp:cNvPr id="0" name=""/>
        <dsp:cNvSpPr/>
      </dsp:nvSpPr>
      <dsp:spPr>
        <a:xfrm rot="19285714">
          <a:off x="2236221" y="950736"/>
          <a:ext cx="140941" cy="274855"/>
        </a:xfrm>
        <a:prstGeom prst="rightArrow">
          <a:avLst>
            <a:gd name="adj1" fmla="val 60000"/>
            <a:gd name="adj2" fmla="val 50000"/>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ru-RU" sz="1100" kern="1200"/>
        </a:p>
      </dsp:txBody>
      <dsp:txXfrm>
        <a:off x="2240833" y="1018888"/>
        <a:ext cx="98659" cy="164913"/>
      </dsp:txXfrm>
    </dsp:sp>
    <dsp:sp modelId="{B4E66CF0-FFB2-48B1-A359-422B74FA43C0}">
      <dsp:nvSpPr>
        <dsp:cNvPr id="0" name=""/>
        <dsp:cNvSpPr/>
      </dsp:nvSpPr>
      <dsp:spPr>
        <a:xfrm>
          <a:off x="2334401" y="412183"/>
          <a:ext cx="727558" cy="727558"/>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PNPI</a:t>
          </a:r>
          <a:endParaRPr lang="ru-RU" sz="1600" b="1" kern="1200" dirty="0"/>
        </a:p>
      </dsp:txBody>
      <dsp:txXfrm>
        <a:off x="2440949" y="518731"/>
        <a:ext cx="514462" cy="514462"/>
      </dsp:txXfrm>
    </dsp:sp>
    <dsp:sp modelId="{3823CC26-205E-42F8-90E4-D18D04473ADB}">
      <dsp:nvSpPr>
        <dsp:cNvPr id="0" name=""/>
        <dsp:cNvSpPr/>
      </dsp:nvSpPr>
      <dsp:spPr>
        <a:xfrm rot="771429">
          <a:off x="2383607" y="1454572"/>
          <a:ext cx="117773" cy="274855"/>
        </a:xfrm>
        <a:prstGeom prst="rightArrow">
          <a:avLst>
            <a:gd name="adj1" fmla="val 60000"/>
            <a:gd name="adj2" fmla="val 50000"/>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ru-RU" sz="1100" kern="1200"/>
        </a:p>
      </dsp:txBody>
      <dsp:txXfrm>
        <a:off x="2384050" y="1505612"/>
        <a:ext cx="82441" cy="164913"/>
      </dsp:txXfrm>
    </dsp:sp>
    <dsp:sp modelId="{5312A2DD-9342-4434-9A64-42C1367017A6}">
      <dsp:nvSpPr>
        <dsp:cNvPr id="0" name=""/>
        <dsp:cNvSpPr/>
      </dsp:nvSpPr>
      <dsp:spPr>
        <a:xfrm>
          <a:off x="2544944" y="1334635"/>
          <a:ext cx="727558" cy="727558"/>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ITEP</a:t>
          </a:r>
          <a:endParaRPr lang="ru-RU" sz="1600" b="1" kern="1200" dirty="0"/>
        </a:p>
      </dsp:txBody>
      <dsp:txXfrm>
        <a:off x="2651492" y="1441183"/>
        <a:ext cx="514462" cy="514462"/>
      </dsp:txXfrm>
    </dsp:sp>
    <dsp:sp modelId="{5EBDBE07-07DA-4A33-8106-AA904721ADA7}">
      <dsp:nvSpPr>
        <dsp:cNvPr id="0" name=""/>
        <dsp:cNvSpPr/>
      </dsp:nvSpPr>
      <dsp:spPr>
        <a:xfrm rot="3857143">
          <a:off x="2010881" y="1830419"/>
          <a:ext cx="162841" cy="274855"/>
        </a:xfrm>
        <a:prstGeom prst="rightArrow">
          <a:avLst>
            <a:gd name="adj1" fmla="val 60000"/>
            <a:gd name="adj2" fmla="val 50000"/>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ru-RU" sz="1100" kern="1200"/>
        </a:p>
      </dsp:txBody>
      <dsp:txXfrm>
        <a:off x="2024709" y="1863383"/>
        <a:ext cx="113989" cy="164913"/>
      </dsp:txXfrm>
    </dsp:sp>
    <dsp:sp modelId="{796A0938-07DF-49DA-8B2F-8F3AF7DA74A6}">
      <dsp:nvSpPr>
        <dsp:cNvPr id="0" name=""/>
        <dsp:cNvSpPr/>
      </dsp:nvSpPr>
      <dsp:spPr>
        <a:xfrm>
          <a:off x="1955014" y="2074383"/>
          <a:ext cx="727558" cy="727558"/>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RRC-KI</a:t>
          </a:r>
          <a:endParaRPr lang="ru-RU" sz="1700" b="1" kern="1200" dirty="0"/>
        </a:p>
      </dsp:txBody>
      <dsp:txXfrm>
        <a:off x="2061562" y="2180931"/>
        <a:ext cx="514462" cy="514462"/>
      </dsp:txXfrm>
    </dsp:sp>
    <dsp:sp modelId="{12E9C11F-AE9F-4195-B8EB-6ECAB26F3C56}">
      <dsp:nvSpPr>
        <dsp:cNvPr id="0" name=""/>
        <dsp:cNvSpPr/>
      </dsp:nvSpPr>
      <dsp:spPr>
        <a:xfrm rot="6942857">
          <a:off x="1517691" y="1830419"/>
          <a:ext cx="162841" cy="274855"/>
        </a:xfrm>
        <a:prstGeom prst="rightArrow">
          <a:avLst>
            <a:gd name="adj1" fmla="val 60000"/>
            <a:gd name="adj2" fmla="val 50000"/>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ru-RU" sz="1100" kern="1200"/>
        </a:p>
      </dsp:txBody>
      <dsp:txXfrm rot="10800000">
        <a:off x="1552715" y="1863383"/>
        <a:ext cx="113989" cy="164913"/>
      </dsp:txXfrm>
    </dsp:sp>
    <dsp:sp modelId="{6BBCA3BD-3F3D-471F-94FD-051295A5A4E4}">
      <dsp:nvSpPr>
        <dsp:cNvPr id="0" name=""/>
        <dsp:cNvSpPr/>
      </dsp:nvSpPr>
      <dsp:spPr>
        <a:xfrm>
          <a:off x="1008840" y="2074383"/>
          <a:ext cx="727558" cy="727558"/>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IHEP</a:t>
          </a:r>
          <a:endParaRPr lang="ru-RU" sz="1700" b="1" kern="1200" dirty="0"/>
        </a:p>
      </dsp:txBody>
      <dsp:txXfrm>
        <a:off x="1115388" y="2180931"/>
        <a:ext cx="514462" cy="514462"/>
      </dsp:txXfrm>
    </dsp:sp>
    <dsp:sp modelId="{309F6A76-CDCB-4A56-878A-9297EB8D632C}">
      <dsp:nvSpPr>
        <dsp:cNvPr id="0" name=""/>
        <dsp:cNvSpPr/>
      </dsp:nvSpPr>
      <dsp:spPr>
        <a:xfrm rot="10028571">
          <a:off x="1190032" y="1454572"/>
          <a:ext cx="117773" cy="274855"/>
        </a:xfrm>
        <a:prstGeom prst="rightArrow">
          <a:avLst>
            <a:gd name="adj1" fmla="val 60000"/>
            <a:gd name="adj2" fmla="val 50000"/>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ru-RU" sz="1100" kern="1200"/>
        </a:p>
      </dsp:txBody>
      <dsp:txXfrm rot="10800000">
        <a:off x="1224921" y="1505612"/>
        <a:ext cx="82441" cy="164913"/>
      </dsp:txXfrm>
    </dsp:sp>
    <dsp:sp modelId="{3736D49E-B4A7-492E-9952-539FFA69A206}">
      <dsp:nvSpPr>
        <dsp:cNvPr id="0" name=""/>
        <dsp:cNvSpPr/>
      </dsp:nvSpPr>
      <dsp:spPr>
        <a:xfrm>
          <a:off x="418910" y="1334635"/>
          <a:ext cx="727558" cy="727558"/>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INR</a:t>
          </a:r>
          <a:endParaRPr lang="ru-RU" sz="1700" b="1" kern="1200" dirty="0"/>
        </a:p>
      </dsp:txBody>
      <dsp:txXfrm>
        <a:off x="525458" y="1441183"/>
        <a:ext cx="514462" cy="514462"/>
      </dsp:txXfrm>
    </dsp:sp>
    <dsp:sp modelId="{9A924567-C7DD-437F-8E7C-79FA627705CD}">
      <dsp:nvSpPr>
        <dsp:cNvPr id="0" name=""/>
        <dsp:cNvSpPr/>
      </dsp:nvSpPr>
      <dsp:spPr>
        <a:xfrm rot="13114286">
          <a:off x="1314250" y="950736"/>
          <a:ext cx="140941" cy="274855"/>
        </a:xfrm>
        <a:prstGeom prst="rightArrow">
          <a:avLst>
            <a:gd name="adj1" fmla="val 60000"/>
            <a:gd name="adj2" fmla="val 50000"/>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ru-RU" sz="1100" kern="1200"/>
        </a:p>
      </dsp:txBody>
      <dsp:txXfrm rot="10800000">
        <a:off x="1351920" y="1018888"/>
        <a:ext cx="98659" cy="164913"/>
      </dsp:txXfrm>
    </dsp:sp>
    <dsp:sp modelId="{B7760184-3617-417B-9844-E021BAD98688}">
      <dsp:nvSpPr>
        <dsp:cNvPr id="0" name=""/>
        <dsp:cNvSpPr/>
      </dsp:nvSpPr>
      <dsp:spPr>
        <a:xfrm>
          <a:off x="629454" y="412183"/>
          <a:ext cx="727558" cy="727558"/>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err="1"/>
            <a:t>SpbSU</a:t>
          </a:r>
          <a:endParaRPr lang="ru-RU" sz="1400" b="1" kern="1200" dirty="0"/>
        </a:p>
      </dsp:txBody>
      <dsp:txXfrm>
        <a:off x="736002" y="518731"/>
        <a:ext cx="514462" cy="5144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782E15-37C8-4EDF-BA01-6B10E0F04573}">
      <dsp:nvSpPr>
        <dsp:cNvPr id="0" name=""/>
        <dsp:cNvSpPr/>
      </dsp:nvSpPr>
      <dsp:spPr>
        <a:xfrm>
          <a:off x="1515212" y="1029"/>
          <a:ext cx="632195" cy="632195"/>
        </a:xfrm>
        <a:prstGeom prst="ellipse">
          <a:avLst/>
        </a:prstGeom>
        <a:gradFill rotWithShape="0">
          <a:gsLst>
            <a:gs pos="0">
              <a:schemeClr val="accent6">
                <a:shade val="80000"/>
                <a:hueOff val="0"/>
                <a:satOff val="0"/>
                <a:lumOff val="0"/>
                <a:alphaOff val="0"/>
                <a:satMod val="103000"/>
                <a:lumMod val="102000"/>
                <a:tint val="94000"/>
              </a:schemeClr>
            </a:gs>
            <a:gs pos="50000">
              <a:schemeClr val="accent6">
                <a:shade val="80000"/>
                <a:hueOff val="0"/>
                <a:satOff val="0"/>
                <a:lumOff val="0"/>
                <a:alphaOff val="0"/>
                <a:satMod val="110000"/>
                <a:lumMod val="100000"/>
                <a:shade val="100000"/>
              </a:schemeClr>
            </a:gs>
            <a:gs pos="100000">
              <a:schemeClr val="accent6">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S</a:t>
          </a:r>
          <a:endParaRPr lang="ru-RU" sz="2700" kern="1200" dirty="0"/>
        </a:p>
      </dsp:txBody>
      <dsp:txXfrm>
        <a:off x="1607795" y="93612"/>
        <a:ext cx="447029" cy="447029"/>
      </dsp:txXfrm>
    </dsp:sp>
    <dsp:sp modelId="{F6A6868E-5CDC-4283-BE5C-E5D52435CD04}">
      <dsp:nvSpPr>
        <dsp:cNvPr id="0" name=""/>
        <dsp:cNvSpPr/>
      </dsp:nvSpPr>
      <dsp:spPr>
        <a:xfrm rot="1542857">
          <a:off x="2195386" y="428484"/>
          <a:ext cx="168010" cy="213365"/>
        </a:xfrm>
        <a:prstGeom prst="rightArrow">
          <a:avLst>
            <a:gd name="adj1" fmla="val 60000"/>
            <a:gd name="adj2" fmla="val 50000"/>
          </a:avLst>
        </a:prstGeom>
        <a:gradFill rotWithShape="0">
          <a:gsLst>
            <a:gs pos="0">
              <a:schemeClr val="accent6">
                <a:shade val="90000"/>
                <a:hueOff val="0"/>
                <a:satOff val="0"/>
                <a:lumOff val="0"/>
                <a:alphaOff val="0"/>
                <a:satMod val="103000"/>
                <a:lumMod val="102000"/>
                <a:tint val="94000"/>
              </a:schemeClr>
            </a:gs>
            <a:gs pos="50000">
              <a:schemeClr val="accent6">
                <a:shade val="90000"/>
                <a:hueOff val="0"/>
                <a:satOff val="0"/>
                <a:lumOff val="0"/>
                <a:alphaOff val="0"/>
                <a:satMod val="110000"/>
                <a:lumMod val="100000"/>
                <a:shade val="100000"/>
              </a:schemeClr>
            </a:gs>
            <a:gs pos="100000">
              <a:schemeClr val="accent6">
                <a:shade val="9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ru-RU" sz="900" kern="1200"/>
        </a:p>
      </dsp:txBody>
      <dsp:txXfrm>
        <a:off x="2197882" y="460222"/>
        <a:ext cx="117607" cy="128019"/>
      </dsp:txXfrm>
    </dsp:sp>
    <dsp:sp modelId="{CFEBCDA1-F5D6-4B07-A614-7735536A5575}">
      <dsp:nvSpPr>
        <dsp:cNvPr id="0" name=""/>
        <dsp:cNvSpPr/>
      </dsp:nvSpPr>
      <dsp:spPr>
        <a:xfrm>
          <a:off x="2370408" y="412870"/>
          <a:ext cx="632195" cy="632195"/>
        </a:xfrm>
        <a:prstGeom prst="ellipse">
          <a:avLst/>
        </a:prstGeom>
        <a:gradFill rotWithShape="0">
          <a:gsLst>
            <a:gs pos="0">
              <a:schemeClr val="accent6">
                <a:shade val="80000"/>
                <a:hueOff val="53547"/>
                <a:satOff val="-2152"/>
                <a:lumOff val="4605"/>
                <a:alphaOff val="0"/>
                <a:satMod val="103000"/>
                <a:lumMod val="102000"/>
                <a:tint val="94000"/>
              </a:schemeClr>
            </a:gs>
            <a:gs pos="50000">
              <a:schemeClr val="accent6">
                <a:shade val="80000"/>
                <a:hueOff val="53547"/>
                <a:satOff val="-2152"/>
                <a:lumOff val="4605"/>
                <a:alphaOff val="0"/>
                <a:satMod val="110000"/>
                <a:lumMod val="100000"/>
                <a:shade val="100000"/>
              </a:schemeClr>
            </a:gs>
            <a:gs pos="100000">
              <a:schemeClr val="accent6">
                <a:shade val="80000"/>
                <a:hueOff val="53547"/>
                <a:satOff val="-2152"/>
                <a:lumOff val="460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S</a:t>
          </a:r>
          <a:endParaRPr lang="ru-RU" sz="2700" kern="1200" dirty="0"/>
        </a:p>
      </dsp:txBody>
      <dsp:txXfrm>
        <a:off x="2462991" y="505453"/>
        <a:ext cx="447029" cy="447029"/>
      </dsp:txXfrm>
    </dsp:sp>
    <dsp:sp modelId="{94F4C96D-7F06-4479-B4A7-AD258442CCD3}">
      <dsp:nvSpPr>
        <dsp:cNvPr id="0" name=""/>
        <dsp:cNvSpPr/>
      </dsp:nvSpPr>
      <dsp:spPr>
        <a:xfrm rot="4628571">
          <a:off x="2745972" y="1080348"/>
          <a:ext cx="168010" cy="213365"/>
        </a:xfrm>
        <a:prstGeom prst="rightArrow">
          <a:avLst>
            <a:gd name="adj1" fmla="val 60000"/>
            <a:gd name="adj2" fmla="val 50000"/>
          </a:avLst>
        </a:prstGeom>
        <a:gradFill rotWithShape="0">
          <a:gsLst>
            <a:gs pos="0">
              <a:schemeClr val="accent6">
                <a:shade val="90000"/>
                <a:hueOff val="53564"/>
                <a:satOff val="-2109"/>
                <a:lumOff val="4197"/>
                <a:alphaOff val="0"/>
                <a:satMod val="103000"/>
                <a:lumMod val="102000"/>
                <a:tint val="94000"/>
              </a:schemeClr>
            </a:gs>
            <a:gs pos="50000">
              <a:schemeClr val="accent6">
                <a:shade val="90000"/>
                <a:hueOff val="53564"/>
                <a:satOff val="-2109"/>
                <a:lumOff val="4197"/>
                <a:alphaOff val="0"/>
                <a:satMod val="110000"/>
                <a:lumMod val="100000"/>
                <a:shade val="100000"/>
              </a:schemeClr>
            </a:gs>
            <a:gs pos="100000">
              <a:schemeClr val="accent6">
                <a:shade val="90000"/>
                <a:hueOff val="53564"/>
                <a:satOff val="-2109"/>
                <a:lumOff val="419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ru-RU" sz="900" kern="1200"/>
        </a:p>
      </dsp:txBody>
      <dsp:txXfrm>
        <a:off x="2765566" y="1098451"/>
        <a:ext cx="117607" cy="128019"/>
      </dsp:txXfrm>
    </dsp:sp>
    <dsp:sp modelId="{83827DD3-7C3D-4B03-AA79-B22D8CC40763}">
      <dsp:nvSpPr>
        <dsp:cNvPr id="0" name=""/>
        <dsp:cNvSpPr/>
      </dsp:nvSpPr>
      <dsp:spPr>
        <a:xfrm>
          <a:off x="2581624" y="1338268"/>
          <a:ext cx="632195" cy="632195"/>
        </a:xfrm>
        <a:prstGeom prst="ellipse">
          <a:avLst/>
        </a:prstGeom>
        <a:gradFill rotWithShape="0">
          <a:gsLst>
            <a:gs pos="0">
              <a:schemeClr val="accent6">
                <a:shade val="80000"/>
                <a:hueOff val="107093"/>
                <a:satOff val="-4303"/>
                <a:lumOff val="9209"/>
                <a:alphaOff val="0"/>
                <a:satMod val="103000"/>
                <a:lumMod val="102000"/>
                <a:tint val="94000"/>
              </a:schemeClr>
            </a:gs>
            <a:gs pos="50000">
              <a:schemeClr val="accent6">
                <a:shade val="80000"/>
                <a:hueOff val="107093"/>
                <a:satOff val="-4303"/>
                <a:lumOff val="9209"/>
                <a:alphaOff val="0"/>
                <a:satMod val="110000"/>
                <a:lumMod val="100000"/>
                <a:shade val="100000"/>
              </a:schemeClr>
            </a:gs>
            <a:gs pos="100000">
              <a:schemeClr val="accent6">
                <a:shade val="80000"/>
                <a:hueOff val="107093"/>
                <a:satOff val="-4303"/>
                <a:lumOff val="92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S</a:t>
          </a:r>
          <a:endParaRPr lang="ru-RU" sz="2700" kern="1200" dirty="0"/>
        </a:p>
      </dsp:txBody>
      <dsp:txXfrm>
        <a:off x="2674207" y="1430851"/>
        <a:ext cx="447029" cy="447029"/>
      </dsp:txXfrm>
    </dsp:sp>
    <dsp:sp modelId="{B313F80D-1F64-493E-8DAF-8C8D0E2FF259}">
      <dsp:nvSpPr>
        <dsp:cNvPr id="0" name=""/>
        <dsp:cNvSpPr/>
      </dsp:nvSpPr>
      <dsp:spPr>
        <a:xfrm rot="7714286">
          <a:off x="2517236" y="1943388"/>
          <a:ext cx="168010" cy="213365"/>
        </a:xfrm>
        <a:prstGeom prst="rightArrow">
          <a:avLst>
            <a:gd name="adj1" fmla="val 60000"/>
            <a:gd name="adj2" fmla="val 50000"/>
          </a:avLst>
        </a:prstGeom>
        <a:gradFill rotWithShape="0">
          <a:gsLst>
            <a:gs pos="0">
              <a:schemeClr val="accent6">
                <a:shade val="90000"/>
                <a:hueOff val="107129"/>
                <a:satOff val="-4218"/>
                <a:lumOff val="8394"/>
                <a:alphaOff val="0"/>
                <a:satMod val="103000"/>
                <a:lumMod val="102000"/>
                <a:tint val="94000"/>
              </a:schemeClr>
            </a:gs>
            <a:gs pos="50000">
              <a:schemeClr val="accent6">
                <a:shade val="90000"/>
                <a:hueOff val="107129"/>
                <a:satOff val="-4218"/>
                <a:lumOff val="8394"/>
                <a:alphaOff val="0"/>
                <a:satMod val="110000"/>
                <a:lumMod val="100000"/>
                <a:shade val="100000"/>
              </a:schemeClr>
            </a:gs>
            <a:gs pos="100000">
              <a:schemeClr val="accent6">
                <a:shade val="90000"/>
                <a:hueOff val="107129"/>
                <a:satOff val="-4218"/>
                <a:lumOff val="839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ru-RU" sz="900" kern="1200"/>
        </a:p>
      </dsp:txBody>
      <dsp:txXfrm rot="10800000">
        <a:off x="2558150" y="1966358"/>
        <a:ext cx="117607" cy="128019"/>
      </dsp:txXfrm>
    </dsp:sp>
    <dsp:sp modelId="{1351BF70-CD3F-4A76-A011-F849F5C1B3CD}">
      <dsp:nvSpPr>
        <dsp:cNvPr id="0" name=""/>
        <dsp:cNvSpPr/>
      </dsp:nvSpPr>
      <dsp:spPr>
        <a:xfrm>
          <a:off x="1989810" y="2080380"/>
          <a:ext cx="632195" cy="632195"/>
        </a:xfrm>
        <a:prstGeom prst="ellipse">
          <a:avLst/>
        </a:prstGeom>
        <a:gradFill rotWithShape="0">
          <a:gsLst>
            <a:gs pos="0">
              <a:schemeClr val="accent6">
                <a:shade val="80000"/>
                <a:hueOff val="160640"/>
                <a:satOff val="-6455"/>
                <a:lumOff val="13814"/>
                <a:alphaOff val="0"/>
                <a:satMod val="103000"/>
                <a:lumMod val="102000"/>
                <a:tint val="94000"/>
              </a:schemeClr>
            </a:gs>
            <a:gs pos="50000">
              <a:schemeClr val="accent6">
                <a:shade val="80000"/>
                <a:hueOff val="160640"/>
                <a:satOff val="-6455"/>
                <a:lumOff val="13814"/>
                <a:alphaOff val="0"/>
                <a:satMod val="110000"/>
                <a:lumMod val="100000"/>
                <a:shade val="100000"/>
              </a:schemeClr>
            </a:gs>
            <a:gs pos="100000">
              <a:schemeClr val="accent6">
                <a:shade val="80000"/>
                <a:hueOff val="160640"/>
                <a:satOff val="-6455"/>
                <a:lumOff val="138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a:t>
          </a:r>
          <a:endParaRPr lang="ru-RU" sz="2700" kern="1200" dirty="0"/>
        </a:p>
      </dsp:txBody>
      <dsp:txXfrm>
        <a:off x="2082393" y="2172963"/>
        <a:ext cx="447029" cy="447029"/>
      </dsp:txXfrm>
    </dsp:sp>
    <dsp:sp modelId="{1CCE7579-EBE8-4D79-998D-A9BD346388D1}">
      <dsp:nvSpPr>
        <dsp:cNvPr id="0" name=""/>
        <dsp:cNvSpPr/>
      </dsp:nvSpPr>
      <dsp:spPr>
        <a:xfrm rot="10800000">
          <a:off x="1752059" y="2289795"/>
          <a:ext cx="168010" cy="213365"/>
        </a:xfrm>
        <a:prstGeom prst="rightArrow">
          <a:avLst>
            <a:gd name="adj1" fmla="val 60000"/>
            <a:gd name="adj2" fmla="val 50000"/>
          </a:avLst>
        </a:prstGeom>
        <a:gradFill rotWithShape="0">
          <a:gsLst>
            <a:gs pos="0">
              <a:schemeClr val="accent6">
                <a:shade val="90000"/>
                <a:hueOff val="160693"/>
                <a:satOff val="-6326"/>
                <a:lumOff val="12592"/>
                <a:alphaOff val="0"/>
                <a:satMod val="103000"/>
                <a:lumMod val="102000"/>
                <a:tint val="94000"/>
              </a:schemeClr>
            </a:gs>
            <a:gs pos="50000">
              <a:schemeClr val="accent6">
                <a:shade val="90000"/>
                <a:hueOff val="160693"/>
                <a:satOff val="-6326"/>
                <a:lumOff val="12592"/>
                <a:alphaOff val="0"/>
                <a:satMod val="110000"/>
                <a:lumMod val="100000"/>
                <a:shade val="100000"/>
              </a:schemeClr>
            </a:gs>
            <a:gs pos="100000">
              <a:schemeClr val="accent6">
                <a:shade val="90000"/>
                <a:hueOff val="160693"/>
                <a:satOff val="-6326"/>
                <a:lumOff val="1259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ru-RU" sz="900" kern="1200"/>
        </a:p>
      </dsp:txBody>
      <dsp:txXfrm rot="10800000">
        <a:off x="1802462" y="2332468"/>
        <a:ext cx="117607" cy="128019"/>
      </dsp:txXfrm>
    </dsp:sp>
    <dsp:sp modelId="{5D70AD18-1428-402E-BDC5-1A5A3D1AC8DF}">
      <dsp:nvSpPr>
        <dsp:cNvPr id="0" name=""/>
        <dsp:cNvSpPr/>
      </dsp:nvSpPr>
      <dsp:spPr>
        <a:xfrm>
          <a:off x="1040614" y="2080380"/>
          <a:ext cx="632195" cy="632195"/>
        </a:xfrm>
        <a:prstGeom prst="ellipse">
          <a:avLst/>
        </a:prstGeom>
        <a:gradFill rotWithShape="0">
          <a:gsLst>
            <a:gs pos="0">
              <a:schemeClr val="accent6">
                <a:shade val="80000"/>
                <a:hueOff val="214187"/>
                <a:satOff val="-8606"/>
                <a:lumOff val="18419"/>
                <a:alphaOff val="0"/>
                <a:satMod val="103000"/>
                <a:lumMod val="102000"/>
                <a:tint val="94000"/>
              </a:schemeClr>
            </a:gs>
            <a:gs pos="50000">
              <a:schemeClr val="accent6">
                <a:shade val="80000"/>
                <a:hueOff val="214187"/>
                <a:satOff val="-8606"/>
                <a:lumOff val="18419"/>
                <a:alphaOff val="0"/>
                <a:satMod val="110000"/>
                <a:lumMod val="100000"/>
                <a:shade val="100000"/>
              </a:schemeClr>
            </a:gs>
            <a:gs pos="100000">
              <a:schemeClr val="accent6">
                <a:shade val="80000"/>
                <a:hueOff val="214187"/>
                <a:satOff val="-8606"/>
                <a:lumOff val="1841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a:t>
          </a:r>
          <a:endParaRPr lang="ru-RU" sz="2700" kern="1200" dirty="0"/>
        </a:p>
      </dsp:txBody>
      <dsp:txXfrm>
        <a:off x="1133197" y="2172963"/>
        <a:ext cx="447029" cy="447029"/>
      </dsp:txXfrm>
    </dsp:sp>
    <dsp:sp modelId="{3D02D4ED-6B0A-4646-A2C0-6FA37140E504}">
      <dsp:nvSpPr>
        <dsp:cNvPr id="0" name=""/>
        <dsp:cNvSpPr/>
      </dsp:nvSpPr>
      <dsp:spPr>
        <a:xfrm rot="13885714">
          <a:off x="979764" y="1915364"/>
          <a:ext cx="168010" cy="213365"/>
        </a:xfrm>
        <a:prstGeom prst="rightArrow">
          <a:avLst>
            <a:gd name="adj1" fmla="val 60000"/>
            <a:gd name="adj2" fmla="val 50000"/>
          </a:avLst>
        </a:prstGeom>
        <a:gradFill rotWithShape="0">
          <a:gsLst>
            <a:gs pos="0">
              <a:schemeClr val="accent6">
                <a:shade val="90000"/>
                <a:hueOff val="214258"/>
                <a:satOff val="-8435"/>
                <a:lumOff val="16789"/>
                <a:alphaOff val="0"/>
                <a:satMod val="103000"/>
                <a:lumMod val="102000"/>
                <a:tint val="94000"/>
              </a:schemeClr>
            </a:gs>
            <a:gs pos="50000">
              <a:schemeClr val="accent6">
                <a:shade val="90000"/>
                <a:hueOff val="214258"/>
                <a:satOff val="-8435"/>
                <a:lumOff val="16789"/>
                <a:alphaOff val="0"/>
                <a:satMod val="110000"/>
                <a:lumMod val="100000"/>
                <a:shade val="100000"/>
              </a:schemeClr>
            </a:gs>
            <a:gs pos="100000">
              <a:schemeClr val="accent6">
                <a:shade val="90000"/>
                <a:hueOff val="214258"/>
                <a:satOff val="-8435"/>
                <a:lumOff val="1678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ru-RU" sz="900" kern="1200"/>
        </a:p>
      </dsp:txBody>
      <dsp:txXfrm rot="10800000">
        <a:off x="1020678" y="1977740"/>
        <a:ext cx="117607" cy="128019"/>
      </dsp:txXfrm>
    </dsp:sp>
    <dsp:sp modelId="{56536737-5716-431C-BDF3-EC9B66B54CCF}">
      <dsp:nvSpPr>
        <dsp:cNvPr id="0" name=""/>
        <dsp:cNvSpPr/>
      </dsp:nvSpPr>
      <dsp:spPr>
        <a:xfrm>
          <a:off x="448799" y="1338268"/>
          <a:ext cx="632195" cy="632195"/>
        </a:xfrm>
        <a:prstGeom prst="ellipse">
          <a:avLst/>
        </a:prstGeom>
        <a:gradFill rotWithShape="0">
          <a:gsLst>
            <a:gs pos="0">
              <a:schemeClr val="accent6">
                <a:shade val="80000"/>
                <a:hueOff val="267733"/>
                <a:satOff val="-10758"/>
                <a:lumOff val="23023"/>
                <a:alphaOff val="0"/>
                <a:satMod val="103000"/>
                <a:lumMod val="102000"/>
                <a:tint val="94000"/>
              </a:schemeClr>
            </a:gs>
            <a:gs pos="50000">
              <a:schemeClr val="accent6">
                <a:shade val="80000"/>
                <a:hueOff val="267733"/>
                <a:satOff val="-10758"/>
                <a:lumOff val="23023"/>
                <a:alphaOff val="0"/>
                <a:satMod val="110000"/>
                <a:lumMod val="100000"/>
                <a:shade val="100000"/>
              </a:schemeClr>
            </a:gs>
            <a:gs pos="100000">
              <a:schemeClr val="accent6">
                <a:shade val="80000"/>
                <a:hueOff val="267733"/>
                <a:satOff val="-10758"/>
                <a:lumOff val="2302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a:t>
          </a:r>
          <a:endParaRPr lang="ru-RU" sz="2700" kern="1200" dirty="0"/>
        </a:p>
      </dsp:txBody>
      <dsp:txXfrm>
        <a:off x="541382" y="1430851"/>
        <a:ext cx="447029" cy="447029"/>
      </dsp:txXfrm>
    </dsp:sp>
    <dsp:sp modelId="{374892A0-51FA-46FE-A1B1-BB1E5E7CB9B2}">
      <dsp:nvSpPr>
        <dsp:cNvPr id="0" name=""/>
        <dsp:cNvSpPr/>
      </dsp:nvSpPr>
      <dsp:spPr>
        <a:xfrm rot="16971429">
          <a:off x="785442" y="1089620"/>
          <a:ext cx="168010" cy="213365"/>
        </a:xfrm>
        <a:prstGeom prst="rightArrow">
          <a:avLst>
            <a:gd name="adj1" fmla="val 60000"/>
            <a:gd name="adj2" fmla="val 50000"/>
          </a:avLst>
        </a:prstGeom>
        <a:gradFill rotWithShape="0">
          <a:gsLst>
            <a:gs pos="0">
              <a:schemeClr val="accent6">
                <a:shade val="90000"/>
                <a:hueOff val="267822"/>
                <a:satOff val="-10544"/>
                <a:lumOff val="20986"/>
                <a:alphaOff val="0"/>
                <a:satMod val="103000"/>
                <a:lumMod val="102000"/>
                <a:tint val="94000"/>
              </a:schemeClr>
            </a:gs>
            <a:gs pos="50000">
              <a:schemeClr val="accent6">
                <a:shade val="90000"/>
                <a:hueOff val="267822"/>
                <a:satOff val="-10544"/>
                <a:lumOff val="20986"/>
                <a:alphaOff val="0"/>
                <a:satMod val="110000"/>
                <a:lumMod val="100000"/>
                <a:shade val="100000"/>
              </a:schemeClr>
            </a:gs>
            <a:gs pos="100000">
              <a:schemeClr val="accent6">
                <a:shade val="90000"/>
                <a:hueOff val="267822"/>
                <a:satOff val="-10544"/>
                <a:lumOff val="2098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ru-RU" sz="900" kern="1200"/>
        </a:p>
      </dsp:txBody>
      <dsp:txXfrm>
        <a:off x="805036" y="1156863"/>
        <a:ext cx="117607" cy="128019"/>
      </dsp:txXfrm>
    </dsp:sp>
    <dsp:sp modelId="{3AEAF451-C506-4272-AF7E-A8E3250B7F94}">
      <dsp:nvSpPr>
        <dsp:cNvPr id="0" name=""/>
        <dsp:cNvSpPr/>
      </dsp:nvSpPr>
      <dsp:spPr>
        <a:xfrm>
          <a:off x="660015" y="412870"/>
          <a:ext cx="632195" cy="632195"/>
        </a:xfrm>
        <a:prstGeom prst="ellipse">
          <a:avLst/>
        </a:prstGeom>
        <a:gradFill rotWithShape="0">
          <a:gsLst>
            <a:gs pos="0">
              <a:schemeClr val="accent6">
                <a:shade val="80000"/>
                <a:hueOff val="321280"/>
                <a:satOff val="-12909"/>
                <a:lumOff val="27628"/>
                <a:alphaOff val="0"/>
                <a:satMod val="103000"/>
                <a:lumMod val="102000"/>
                <a:tint val="94000"/>
              </a:schemeClr>
            </a:gs>
            <a:gs pos="50000">
              <a:schemeClr val="accent6">
                <a:shade val="80000"/>
                <a:hueOff val="321280"/>
                <a:satOff val="-12909"/>
                <a:lumOff val="27628"/>
                <a:alphaOff val="0"/>
                <a:satMod val="110000"/>
                <a:lumMod val="100000"/>
                <a:shade val="100000"/>
              </a:schemeClr>
            </a:gs>
            <a:gs pos="100000">
              <a:schemeClr val="accent6">
                <a:shade val="80000"/>
                <a:hueOff val="321280"/>
                <a:satOff val="-12909"/>
                <a:lumOff val="27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a:t>
          </a:r>
          <a:endParaRPr lang="ru-RU" sz="2700" kern="1200" dirty="0"/>
        </a:p>
      </dsp:txBody>
      <dsp:txXfrm>
        <a:off x="752598" y="505453"/>
        <a:ext cx="447029" cy="447029"/>
      </dsp:txXfrm>
    </dsp:sp>
    <dsp:sp modelId="{9E6DE152-E36F-4B3A-8E6F-602734E5DB4A}">
      <dsp:nvSpPr>
        <dsp:cNvPr id="0" name=""/>
        <dsp:cNvSpPr/>
      </dsp:nvSpPr>
      <dsp:spPr>
        <a:xfrm rot="20057143">
          <a:off x="1301269" y="382971"/>
          <a:ext cx="168010" cy="213365"/>
        </a:xfrm>
        <a:prstGeom prst="rightArrow">
          <a:avLst>
            <a:gd name="adj1" fmla="val 60000"/>
            <a:gd name="adj2" fmla="val 50000"/>
          </a:avLst>
        </a:prstGeom>
        <a:gradFill rotWithShape="0">
          <a:gsLst>
            <a:gs pos="0">
              <a:schemeClr val="accent6">
                <a:shade val="90000"/>
                <a:hueOff val="321387"/>
                <a:satOff val="-12653"/>
                <a:lumOff val="25183"/>
                <a:alphaOff val="0"/>
                <a:satMod val="103000"/>
                <a:lumMod val="102000"/>
                <a:tint val="94000"/>
              </a:schemeClr>
            </a:gs>
            <a:gs pos="50000">
              <a:schemeClr val="accent6">
                <a:shade val="90000"/>
                <a:hueOff val="321387"/>
                <a:satOff val="-12653"/>
                <a:lumOff val="25183"/>
                <a:alphaOff val="0"/>
                <a:satMod val="110000"/>
                <a:lumMod val="100000"/>
                <a:shade val="100000"/>
              </a:schemeClr>
            </a:gs>
            <a:gs pos="100000">
              <a:schemeClr val="accent6">
                <a:shade val="90000"/>
                <a:hueOff val="321387"/>
                <a:satOff val="-12653"/>
                <a:lumOff val="251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ru-RU" sz="900" kern="1200"/>
        </a:p>
      </dsp:txBody>
      <dsp:txXfrm>
        <a:off x="1303765" y="436579"/>
        <a:ext cx="117607" cy="1280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62387-EBBA-4DA9-9AC1-BC6EE52BA36E}">
      <dsp:nvSpPr>
        <dsp:cNvPr id="0" name=""/>
        <dsp:cNvSpPr/>
      </dsp:nvSpPr>
      <dsp:spPr>
        <a:xfrm>
          <a:off x="1542933" y="1073435"/>
          <a:ext cx="953284" cy="735273"/>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effectLst>
                <a:outerShdw blurRad="38100" dist="38100" dir="2700000" algn="tl">
                  <a:srgbClr val="000000">
                    <a:alpha val="43137"/>
                  </a:srgbClr>
                </a:outerShdw>
              </a:effectLst>
            </a:rPr>
            <a:t>Mega-science</a:t>
          </a:r>
        </a:p>
        <a:p>
          <a:pPr marL="0" lvl="0" indent="0" algn="ctr" defTabSz="622300">
            <a:lnSpc>
              <a:spcPct val="90000"/>
            </a:lnSpc>
            <a:spcBef>
              <a:spcPct val="0"/>
            </a:spcBef>
            <a:spcAft>
              <a:spcPct val="35000"/>
            </a:spcAft>
            <a:buNone/>
          </a:pPr>
          <a:r>
            <a:rPr lang="en-US" sz="1400" b="1" kern="1200" dirty="0">
              <a:effectLst>
                <a:outerShdw blurRad="38100" dist="38100" dir="2700000" algn="tl">
                  <a:srgbClr val="000000">
                    <a:alpha val="43137"/>
                  </a:srgbClr>
                </a:outerShdw>
              </a:effectLst>
            </a:rPr>
            <a:t>projects</a:t>
          </a:r>
          <a:endParaRPr lang="ru-RU" sz="1400" b="1" kern="1200" dirty="0"/>
        </a:p>
      </dsp:txBody>
      <dsp:txXfrm>
        <a:off x="1682538" y="1181113"/>
        <a:ext cx="674074" cy="519917"/>
      </dsp:txXfrm>
    </dsp:sp>
    <dsp:sp modelId="{4337FC0D-11E8-4D2C-81E2-CE1EDE7396A3}">
      <dsp:nvSpPr>
        <dsp:cNvPr id="0" name=""/>
        <dsp:cNvSpPr/>
      </dsp:nvSpPr>
      <dsp:spPr>
        <a:xfrm rot="16200000">
          <a:off x="1926404" y="766958"/>
          <a:ext cx="186341" cy="271912"/>
        </a:xfrm>
        <a:prstGeom prst="rightArrow">
          <a:avLst>
            <a:gd name="adj1" fmla="val 60000"/>
            <a:gd name="adj2" fmla="val 50000"/>
          </a:avLst>
        </a:prstGeom>
        <a:gradFill rotWithShape="0">
          <a:gsLst>
            <a:gs pos="0">
              <a:schemeClr val="accent5">
                <a:tint val="60000"/>
                <a:hueOff val="0"/>
                <a:satOff val="0"/>
                <a:lumOff val="0"/>
                <a:alphaOff val="0"/>
                <a:satMod val="103000"/>
                <a:lumMod val="102000"/>
                <a:tint val="94000"/>
              </a:schemeClr>
            </a:gs>
            <a:gs pos="50000">
              <a:schemeClr val="accent5">
                <a:tint val="60000"/>
                <a:hueOff val="0"/>
                <a:satOff val="0"/>
                <a:lumOff val="0"/>
                <a:alphaOff val="0"/>
                <a:satMod val="110000"/>
                <a:lumMod val="100000"/>
                <a:shade val="100000"/>
              </a:schemeClr>
            </a:gs>
            <a:gs pos="100000">
              <a:schemeClr val="accent5">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ru-RU" sz="1100" kern="1200"/>
        </a:p>
      </dsp:txBody>
      <dsp:txXfrm>
        <a:off x="1954355" y="849291"/>
        <a:ext cx="130439" cy="163148"/>
      </dsp:txXfrm>
    </dsp:sp>
    <dsp:sp modelId="{FDAC661D-F3C4-40E5-B635-7C0AC2BE527D}">
      <dsp:nvSpPr>
        <dsp:cNvPr id="0" name=""/>
        <dsp:cNvSpPr/>
      </dsp:nvSpPr>
      <dsp:spPr>
        <a:xfrm>
          <a:off x="1659690" y="2078"/>
          <a:ext cx="719769" cy="719769"/>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JINR</a:t>
          </a:r>
          <a:endParaRPr lang="ru-RU" sz="1700" b="1" kern="1200" dirty="0"/>
        </a:p>
      </dsp:txBody>
      <dsp:txXfrm>
        <a:off x="1765098" y="107486"/>
        <a:ext cx="508953" cy="508953"/>
      </dsp:txXfrm>
    </dsp:sp>
    <dsp:sp modelId="{11BB6C54-2EF2-439E-969F-846754779302}">
      <dsp:nvSpPr>
        <dsp:cNvPr id="0" name=""/>
        <dsp:cNvSpPr/>
      </dsp:nvSpPr>
      <dsp:spPr>
        <a:xfrm rot="19285714">
          <a:off x="2384674" y="951534"/>
          <a:ext cx="156555" cy="271912"/>
        </a:xfrm>
        <a:prstGeom prst="rightArrow">
          <a:avLst>
            <a:gd name="adj1" fmla="val 60000"/>
            <a:gd name="adj2" fmla="val 50000"/>
          </a:avLst>
        </a:prstGeom>
        <a:gradFill rotWithShape="0">
          <a:gsLst>
            <a:gs pos="0">
              <a:schemeClr val="accent5">
                <a:tint val="60000"/>
                <a:hueOff val="0"/>
                <a:satOff val="0"/>
                <a:lumOff val="0"/>
                <a:alphaOff val="0"/>
                <a:satMod val="103000"/>
                <a:lumMod val="102000"/>
                <a:tint val="94000"/>
              </a:schemeClr>
            </a:gs>
            <a:gs pos="50000">
              <a:schemeClr val="accent5">
                <a:tint val="60000"/>
                <a:hueOff val="0"/>
                <a:satOff val="0"/>
                <a:lumOff val="0"/>
                <a:alphaOff val="0"/>
                <a:satMod val="110000"/>
                <a:lumMod val="100000"/>
                <a:shade val="100000"/>
              </a:schemeClr>
            </a:gs>
            <a:gs pos="100000">
              <a:schemeClr val="accent5">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ru-RU" sz="1100" kern="1200"/>
        </a:p>
      </dsp:txBody>
      <dsp:txXfrm>
        <a:off x="2389797" y="1020557"/>
        <a:ext cx="109589" cy="163148"/>
      </dsp:txXfrm>
    </dsp:sp>
    <dsp:sp modelId="{B4E66CF0-FFB2-48B1-A359-422B74FA43C0}">
      <dsp:nvSpPr>
        <dsp:cNvPr id="0" name=""/>
        <dsp:cNvSpPr/>
      </dsp:nvSpPr>
      <dsp:spPr>
        <a:xfrm>
          <a:off x="2503372" y="408373"/>
          <a:ext cx="719769" cy="719769"/>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PNPI</a:t>
          </a:r>
          <a:endParaRPr lang="ru-RU" sz="1600" b="1" kern="1200" dirty="0"/>
        </a:p>
      </dsp:txBody>
      <dsp:txXfrm>
        <a:off x="2608780" y="513781"/>
        <a:ext cx="508953" cy="508953"/>
      </dsp:txXfrm>
    </dsp:sp>
    <dsp:sp modelId="{3823CC26-205E-42F8-90E4-D18D04473ADB}">
      <dsp:nvSpPr>
        <dsp:cNvPr id="0" name=""/>
        <dsp:cNvSpPr/>
      </dsp:nvSpPr>
      <dsp:spPr>
        <a:xfrm rot="771429">
          <a:off x="2528673" y="1436460"/>
          <a:ext cx="132722" cy="271912"/>
        </a:xfrm>
        <a:prstGeom prst="rightArrow">
          <a:avLst>
            <a:gd name="adj1" fmla="val 60000"/>
            <a:gd name="adj2" fmla="val 50000"/>
          </a:avLst>
        </a:prstGeom>
        <a:gradFill rotWithShape="0">
          <a:gsLst>
            <a:gs pos="0">
              <a:schemeClr val="accent5">
                <a:tint val="60000"/>
                <a:hueOff val="0"/>
                <a:satOff val="0"/>
                <a:lumOff val="0"/>
                <a:alphaOff val="0"/>
                <a:satMod val="103000"/>
                <a:lumMod val="102000"/>
                <a:tint val="94000"/>
              </a:schemeClr>
            </a:gs>
            <a:gs pos="50000">
              <a:schemeClr val="accent5">
                <a:tint val="60000"/>
                <a:hueOff val="0"/>
                <a:satOff val="0"/>
                <a:lumOff val="0"/>
                <a:alphaOff val="0"/>
                <a:satMod val="110000"/>
                <a:lumMod val="100000"/>
                <a:shade val="100000"/>
              </a:schemeClr>
            </a:gs>
            <a:gs pos="100000">
              <a:schemeClr val="accent5">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ru-RU" sz="1100" kern="1200"/>
        </a:p>
      </dsp:txBody>
      <dsp:txXfrm>
        <a:off x="2529172" y="1486412"/>
        <a:ext cx="92905" cy="163148"/>
      </dsp:txXfrm>
    </dsp:sp>
    <dsp:sp modelId="{5312A2DD-9342-4434-9A64-42C1367017A6}">
      <dsp:nvSpPr>
        <dsp:cNvPr id="0" name=""/>
        <dsp:cNvSpPr/>
      </dsp:nvSpPr>
      <dsp:spPr>
        <a:xfrm>
          <a:off x="2711744" y="1321311"/>
          <a:ext cx="719769" cy="719769"/>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ITEP</a:t>
          </a:r>
          <a:endParaRPr lang="ru-RU" sz="1600" b="1" kern="1200" dirty="0"/>
        </a:p>
      </dsp:txBody>
      <dsp:txXfrm>
        <a:off x="2817152" y="1426719"/>
        <a:ext cx="508953" cy="508953"/>
      </dsp:txXfrm>
    </dsp:sp>
    <dsp:sp modelId="{5EBDBE07-07DA-4A33-8106-AA904721ADA7}">
      <dsp:nvSpPr>
        <dsp:cNvPr id="0" name=""/>
        <dsp:cNvSpPr/>
      </dsp:nvSpPr>
      <dsp:spPr>
        <a:xfrm rot="3857143">
          <a:off x="2167167" y="1796879"/>
          <a:ext cx="178458" cy="271912"/>
        </a:xfrm>
        <a:prstGeom prst="rightArrow">
          <a:avLst>
            <a:gd name="adj1" fmla="val 60000"/>
            <a:gd name="adj2" fmla="val 50000"/>
          </a:avLst>
        </a:prstGeom>
        <a:gradFill rotWithShape="0">
          <a:gsLst>
            <a:gs pos="0">
              <a:schemeClr val="accent5">
                <a:tint val="60000"/>
                <a:hueOff val="0"/>
                <a:satOff val="0"/>
                <a:lumOff val="0"/>
                <a:alphaOff val="0"/>
                <a:satMod val="103000"/>
                <a:lumMod val="102000"/>
                <a:tint val="94000"/>
              </a:schemeClr>
            </a:gs>
            <a:gs pos="50000">
              <a:schemeClr val="accent5">
                <a:tint val="60000"/>
                <a:hueOff val="0"/>
                <a:satOff val="0"/>
                <a:lumOff val="0"/>
                <a:alphaOff val="0"/>
                <a:satMod val="110000"/>
                <a:lumMod val="100000"/>
                <a:shade val="100000"/>
              </a:schemeClr>
            </a:gs>
            <a:gs pos="100000">
              <a:schemeClr val="accent5">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ru-RU" sz="1100" kern="1200"/>
        </a:p>
      </dsp:txBody>
      <dsp:txXfrm>
        <a:off x="2182321" y="1827143"/>
        <a:ext cx="124921" cy="163148"/>
      </dsp:txXfrm>
    </dsp:sp>
    <dsp:sp modelId="{796A0938-07DF-49DA-8B2F-8F3AF7DA74A6}">
      <dsp:nvSpPr>
        <dsp:cNvPr id="0" name=""/>
        <dsp:cNvSpPr/>
      </dsp:nvSpPr>
      <dsp:spPr>
        <a:xfrm>
          <a:off x="2127898" y="2053431"/>
          <a:ext cx="719769" cy="719769"/>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RRC-KI</a:t>
          </a:r>
          <a:endParaRPr lang="ru-RU" sz="1700" b="1" kern="1200" dirty="0"/>
        </a:p>
      </dsp:txBody>
      <dsp:txXfrm>
        <a:off x="2233306" y="2158839"/>
        <a:ext cx="508953" cy="508953"/>
      </dsp:txXfrm>
    </dsp:sp>
    <dsp:sp modelId="{12E9C11F-AE9F-4195-B8EB-6ECAB26F3C56}">
      <dsp:nvSpPr>
        <dsp:cNvPr id="0" name=""/>
        <dsp:cNvSpPr/>
      </dsp:nvSpPr>
      <dsp:spPr>
        <a:xfrm rot="6942857">
          <a:off x="1693525" y="1796879"/>
          <a:ext cx="178458" cy="271912"/>
        </a:xfrm>
        <a:prstGeom prst="rightArrow">
          <a:avLst>
            <a:gd name="adj1" fmla="val 60000"/>
            <a:gd name="adj2" fmla="val 50000"/>
          </a:avLst>
        </a:prstGeom>
        <a:gradFill rotWithShape="0">
          <a:gsLst>
            <a:gs pos="0">
              <a:schemeClr val="accent5">
                <a:tint val="60000"/>
                <a:hueOff val="0"/>
                <a:satOff val="0"/>
                <a:lumOff val="0"/>
                <a:alphaOff val="0"/>
                <a:satMod val="103000"/>
                <a:lumMod val="102000"/>
                <a:tint val="94000"/>
              </a:schemeClr>
            </a:gs>
            <a:gs pos="50000">
              <a:schemeClr val="accent5">
                <a:tint val="60000"/>
                <a:hueOff val="0"/>
                <a:satOff val="0"/>
                <a:lumOff val="0"/>
                <a:alphaOff val="0"/>
                <a:satMod val="110000"/>
                <a:lumMod val="100000"/>
                <a:shade val="100000"/>
              </a:schemeClr>
            </a:gs>
            <a:gs pos="100000">
              <a:schemeClr val="accent5">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ru-RU" sz="1100" kern="1200"/>
        </a:p>
      </dsp:txBody>
      <dsp:txXfrm rot="10800000">
        <a:off x="1731908" y="1827143"/>
        <a:ext cx="124921" cy="163148"/>
      </dsp:txXfrm>
    </dsp:sp>
    <dsp:sp modelId="{6BBCA3BD-3F3D-471F-94FD-051295A5A4E4}">
      <dsp:nvSpPr>
        <dsp:cNvPr id="0" name=""/>
        <dsp:cNvSpPr/>
      </dsp:nvSpPr>
      <dsp:spPr>
        <a:xfrm>
          <a:off x="1191482" y="2053431"/>
          <a:ext cx="719769" cy="719769"/>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IHEP</a:t>
          </a:r>
          <a:endParaRPr lang="ru-RU" sz="1700" b="1" kern="1200" dirty="0"/>
        </a:p>
      </dsp:txBody>
      <dsp:txXfrm>
        <a:off x="1296890" y="2158839"/>
        <a:ext cx="508953" cy="508953"/>
      </dsp:txXfrm>
    </dsp:sp>
    <dsp:sp modelId="{309F6A76-CDCB-4A56-878A-9297EB8D632C}">
      <dsp:nvSpPr>
        <dsp:cNvPr id="0" name=""/>
        <dsp:cNvSpPr/>
      </dsp:nvSpPr>
      <dsp:spPr>
        <a:xfrm rot="10028571">
          <a:off x="1377754" y="1436460"/>
          <a:ext cx="132722" cy="271912"/>
        </a:xfrm>
        <a:prstGeom prst="rightArrow">
          <a:avLst>
            <a:gd name="adj1" fmla="val 60000"/>
            <a:gd name="adj2" fmla="val 50000"/>
          </a:avLst>
        </a:prstGeom>
        <a:gradFill rotWithShape="0">
          <a:gsLst>
            <a:gs pos="0">
              <a:schemeClr val="accent5">
                <a:tint val="60000"/>
                <a:hueOff val="0"/>
                <a:satOff val="0"/>
                <a:lumOff val="0"/>
                <a:alphaOff val="0"/>
                <a:satMod val="103000"/>
                <a:lumMod val="102000"/>
                <a:tint val="94000"/>
              </a:schemeClr>
            </a:gs>
            <a:gs pos="50000">
              <a:schemeClr val="accent5">
                <a:tint val="60000"/>
                <a:hueOff val="0"/>
                <a:satOff val="0"/>
                <a:lumOff val="0"/>
                <a:alphaOff val="0"/>
                <a:satMod val="110000"/>
                <a:lumMod val="100000"/>
                <a:shade val="100000"/>
              </a:schemeClr>
            </a:gs>
            <a:gs pos="100000">
              <a:schemeClr val="accent5">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ru-RU" sz="1100" kern="1200"/>
        </a:p>
      </dsp:txBody>
      <dsp:txXfrm rot="10800000">
        <a:off x="1417072" y="1486412"/>
        <a:ext cx="92905" cy="163148"/>
      </dsp:txXfrm>
    </dsp:sp>
    <dsp:sp modelId="{3736D49E-B4A7-492E-9952-539FFA69A206}">
      <dsp:nvSpPr>
        <dsp:cNvPr id="0" name=""/>
        <dsp:cNvSpPr/>
      </dsp:nvSpPr>
      <dsp:spPr>
        <a:xfrm>
          <a:off x="607636" y="1321311"/>
          <a:ext cx="719769" cy="719769"/>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INR</a:t>
          </a:r>
          <a:endParaRPr lang="ru-RU" sz="1700" b="1" kern="1200" dirty="0"/>
        </a:p>
      </dsp:txBody>
      <dsp:txXfrm>
        <a:off x="713044" y="1426719"/>
        <a:ext cx="508953" cy="508953"/>
      </dsp:txXfrm>
    </dsp:sp>
    <dsp:sp modelId="{9A924567-C7DD-437F-8E7C-79FA627705CD}">
      <dsp:nvSpPr>
        <dsp:cNvPr id="0" name=""/>
        <dsp:cNvSpPr/>
      </dsp:nvSpPr>
      <dsp:spPr>
        <a:xfrm rot="13114286">
          <a:off x="1515798" y="959926"/>
          <a:ext cx="141847" cy="271912"/>
        </a:xfrm>
        <a:prstGeom prst="rightArrow">
          <a:avLst>
            <a:gd name="adj1" fmla="val 60000"/>
            <a:gd name="adj2" fmla="val 50000"/>
          </a:avLst>
        </a:prstGeom>
        <a:gradFill rotWithShape="0">
          <a:gsLst>
            <a:gs pos="0">
              <a:schemeClr val="accent5">
                <a:tint val="60000"/>
                <a:hueOff val="0"/>
                <a:satOff val="0"/>
                <a:lumOff val="0"/>
                <a:alphaOff val="0"/>
                <a:satMod val="103000"/>
                <a:lumMod val="102000"/>
                <a:tint val="94000"/>
              </a:schemeClr>
            </a:gs>
            <a:gs pos="50000">
              <a:schemeClr val="accent5">
                <a:tint val="60000"/>
                <a:hueOff val="0"/>
                <a:satOff val="0"/>
                <a:lumOff val="0"/>
                <a:alphaOff val="0"/>
                <a:satMod val="110000"/>
                <a:lumMod val="100000"/>
                <a:shade val="100000"/>
              </a:schemeClr>
            </a:gs>
            <a:gs pos="100000">
              <a:schemeClr val="accent5">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ru-RU" sz="1100" kern="1200"/>
        </a:p>
      </dsp:txBody>
      <dsp:txXfrm rot="10800000">
        <a:off x="1553710" y="1027574"/>
        <a:ext cx="99293" cy="163148"/>
      </dsp:txXfrm>
    </dsp:sp>
    <dsp:sp modelId="{B7760184-3617-417B-9844-E021BAD98688}">
      <dsp:nvSpPr>
        <dsp:cNvPr id="0" name=""/>
        <dsp:cNvSpPr/>
      </dsp:nvSpPr>
      <dsp:spPr>
        <a:xfrm>
          <a:off x="766866" y="408373"/>
          <a:ext cx="818054" cy="719769"/>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err="1"/>
            <a:t>SpbSU</a:t>
          </a:r>
          <a:endParaRPr lang="ru-RU" sz="1400" b="1" kern="1200" dirty="0"/>
        </a:p>
      </dsp:txBody>
      <dsp:txXfrm>
        <a:off x="886667" y="513781"/>
        <a:ext cx="578452" cy="50895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57E40D-6C74-4986-A964-9FB62511AD63}">
      <dsp:nvSpPr>
        <dsp:cNvPr id="0" name=""/>
        <dsp:cNvSpPr/>
      </dsp:nvSpPr>
      <dsp:spPr>
        <a:xfrm>
          <a:off x="-4718123" y="-753829"/>
          <a:ext cx="5858996" cy="5858996"/>
        </a:xfrm>
        <a:prstGeom prst="blockArc">
          <a:avLst>
            <a:gd name="adj1" fmla="val 18900000"/>
            <a:gd name="adj2" fmla="val 2700000"/>
            <a:gd name="adj3" fmla="val 36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93351A-DD0A-4427-8C2F-003128FFC1FF}">
      <dsp:nvSpPr>
        <dsp:cNvPr id="0" name=""/>
        <dsp:cNvSpPr/>
      </dsp:nvSpPr>
      <dsp:spPr>
        <a:xfrm>
          <a:off x="806279" y="268898"/>
          <a:ext cx="4098711" cy="702645"/>
        </a:xfrm>
        <a:prstGeom prst="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solidFill>
                <a:srgbClr val="002060"/>
              </a:solidFill>
              <a:latin typeface="Times New Roman" panose="02020603050405020304" pitchFamily="18" charset="0"/>
              <a:cs typeface="Times New Roman" panose="02020603050405020304" pitchFamily="18" charset="0"/>
            </a:rPr>
            <a:t>Form a list of QAs required to solve tasks within the studied physical models</a:t>
          </a:r>
          <a:endParaRPr lang="ru-RU" sz="1600" kern="1200" dirty="0">
            <a:solidFill>
              <a:srgbClr val="002060"/>
            </a:solidFill>
            <a:latin typeface="Times New Roman" panose="02020603050405020304" pitchFamily="18" charset="0"/>
            <a:cs typeface="Times New Roman" panose="02020603050405020304" pitchFamily="18" charset="0"/>
          </a:endParaRPr>
        </a:p>
      </dsp:txBody>
      <dsp:txXfrm>
        <a:off x="806279" y="268898"/>
        <a:ext cx="4098711" cy="702645"/>
      </dsp:txXfrm>
    </dsp:sp>
    <dsp:sp modelId="{2A8F56F2-C330-4DB6-BF44-F610BD5E9F48}">
      <dsp:nvSpPr>
        <dsp:cNvPr id="0" name=""/>
        <dsp:cNvSpPr/>
      </dsp:nvSpPr>
      <dsp:spPr>
        <a:xfrm>
          <a:off x="581320" y="461668"/>
          <a:ext cx="439559" cy="412138"/>
        </a:xfrm>
        <a:prstGeom prst="ellipse">
          <a:avLst/>
        </a:prstGeom>
        <a:blipFill rotWithShape="0">
          <a:blip xmlns:r="http://schemas.openxmlformats.org/officeDocument/2006/relationships" r:embed="rId1"/>
          <a:srcRect/>
          <a:stretch>
            <a:fillRect l="-2000" r="-2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1628DD-B54E-43B0-8174-0033FEE7D8B0}">
      <dsp:nvSpPr>
        <dsp:cNvPr id="0" name=""/>
        <dsp:cNvSpPr/>
      </dsp:nvSpPr>
      <dsp:spPr>
        <a:xfrm>
          <a:off x="1070163" y="1065887"/>
          <a:ext cx="3843500" cy="807267"/>
        </a:xfrm>
        <a:prstGeom prst="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solidFill>
                <a:srgbClr val="002060"/>
              </a:solidFill>
              <a:latin typeface="Times New Roman" panose="02020603050405020304" pitchFamily="18" charset="0"/>
              <a:ea typeface="+mn-ea"/>
              <a:cs typeface="Times New Roman" panose="02020603050405020304" pitchFamily="18" charset="0"/>
            </a:rPr>
            <a:t>Select the type of quantum simulator to simulate a classical architecture on computers</a:t>
          </a:r>
          <a:endParaRPr lang="ru-RU" sz="1600" kern="1200" dirty="0">
            <a:solidFill>
              <a:srgbClr val="002060"/>
            </a:solidFill>
            <a:latin typeface="Times New Roman" panose="02020603050405020304" pitchFamily="18" charset="0"/>
            <a:ea typeface="+mn-ea"/>
            <a:cs typeface="Times New Roman" panose="02020603050405020304" pitchFamily="18" charset="0"/>
          </a:endParaRPr>
        </a:p>
      </dsp:txBody>
      <dsp:txXfrm>
        <a:off x="1070163" y="1065887"/>
        <a:ext cx="3843500" cy="807267"/>
      </dsp:txXfrm>
    </dsp:sp>
    <dsp:sp modelId="{44421FFB-5224-43E2-A093-4BB6FF8A2202}">
      <dsp:nvSpPr>
        <dsp:cNvPr id="0" name=""/>
        <dsp:cNvSpPr/>
      </dsp:nvSpPr>
      <dsp:spPr>
        <a:xfrm>
          <a:off x="837794" y="1272397"/>
          <a:ext cx="458888" cy="466628"/>
        </a:xfrm>
        <a:prstGeom prst="ellipse">
          <a:avLst/>
        </a:prstGeom>
        <a:blipFill rotWithShape="0">
          <a:blip xmlns:r="http://schemas.openxmlformats.org/officeDocument/2006/relationships" r:embed="rId1"/>
          <a:srcRect/>
          <a:stretch>
            <a:fillRect l="-7000" r="-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4B6C26-33DF-416A-B442-9335CF0104BD}">
      <dsp:nvSpPr>
        <dsp:cNvPr id="0" name=""/>
        <dsp:cNvSpPr/>
      </dsp:nvSpPr>
      <dsp:spPr>
        <a:xfrm>
          <a:off x="1141265" y="1947225"/>
          <a:ext cx="3778558" cy="1115691"/>
        </a:xfrm>
        <a:prstGeom prst="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solidFill>
                <a:srgbClr val="002060"/>
              </a:solidFill>
              <a:latin typeface="Times New Roman" panose="02020603050405020304" pitchFamily="18" charset="0"/>
              <a:cs typeface="Times New Roman" panose="02020603050405020304" pitchFamily="18" charset="0"/>
            </a:rPr>
            <a:t>Define resources for the selected quantum-limiting capabilities of available computing simulators (number of </a:t>
          </a:r>
          <a:r>
            <a:rPr lang="en-US" sz="1600" kern="1200" dirty="0" err="1">
              <a:solidFill>
                <a:srgbClr val="002060"/>
              </a:solidFill>
              <a:latin typeface="Times New Roman" panose="02020603050405020304" pitchFamily="18" charset="0"/>
              <a:cs typeface="Times New Roman" panose="02020603050405020304" pitchFamily="18" charset="0"/>
            </a:rPr>
            <a:t>qubits</a:t>
          </a:r>
          <a:r>
            <a:rPr lang="en-US" sz="1600" kern="1200" dirty="0">
              <a:solidFill>
                <a:srgbClr val="002060"/>
              </a:solidFill>
              <a:latin typeface="Times New Roman" panose="02020603050405020304" pitchFamily="18" charset="0"/>
              <a:cs typeface="Times New Roman" panose="02020603050405020304" pitchFamily="18" charset="0"/>
            </a:rPr>
            <a:t> and computation time)</a:t>
          </a:r>
          <a:endParaRPr lang="ru-RU" sz="1600" kern="1200" dirty="0">
            <a:solidFill>
              <a:srgbClr val="002060"/>
            </a:solidFill>
            <a:latin typeface="Times New Roman" panose="02020603050405020304" pitchFamily="18" charset="0"/>
            <a:cs typeface="Times New Roman" panose="02020603050405020304" pitchFamily="18" charset="0"/>
          </a:endParaRPr>
        </a:p>
      </dsp:txBody>
      <dsp:txXfrm>
        <a:off x="1141265" y="1947225"/>
        <a:ext cx="3778558" cy="1115691"/>
      </dsp:txXfrm>
    </dsp:sp>
    <dsp:sp modelId="{D3225E5D-74B2-4DD6-915D-E691A0CE6969}">
      <dsp:nvSpPr>
        <dsp:cNvPr id="0" name=""/>
        <dsp:cNvSpPr/>
      </dsp:nvSpPr>
      <dsp:spPr>
        <a:xfrm>
          <a:off x="876219" y="2202234"/>
          <a:ext cx="461030" cy="460461"/>
        </a:xfrm>
        <a:prstGeom prst="ellipse">
          <a:avLst/>
        </a:prstGeom>
        <a:blipFill rotWithShape="0">
          <a:blip xmlns:r="http://schemas.openxmlformats.org/officeDocument/2006/relationships" r:embed="rId1"/>
          <a:srcRect/>
          <a:stretch>
            <a:fillRect l="-8000" r="-8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6F46EC-017A-4A9A-91AB-42099B2AB629}">
      <dsp:nvSpPr>
        <dsp:cNvPr id="0" name=""/>
        <dsp:cNvSpPr/>
      </dsp:nvSpPr>
      <dsp:spPr>
        <a:xfrm>
          <a:off x="913924" y="3118572"/>
          <a:ext cx="4024130" cy="787386"/>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Times New Roman" panose="02020603050405020304" pitchFamily="18" charset="0"/>
              <a:cs typeface="Times New Roman" panose="02020603050405020304" pitchFamily="18" charset="0"/>
            </a:rPr>
            <a:t>Search for exact solutions to urgent problems of quantum chemistry and study the chemical properties of heavy elements</a:t>
          </a:r>
          <a:endParaRPr lang="ru-RU" sz="1600" kern="1200" dirty="0">
            <a:latin typeface="Times New Roman" panose="02020603050405020304" pitchFamily="18" charset="0"/>
            <a:cs typeface="Times New Roman" panose="02020603050405020304" pitchFamily="18" charset="0"/>
          </a:endParaRPr>
        </a:p>
      </dsp:txBody>
      <dsp:txXfrm>
        <a:off x="913924" y="3118572"/>
        <a:ext cx="4024130" cy="787386"/>
      </dsp:txXfrm>
    </dsp:sp>
    <dsp:sp modelId="{03E18367-CF9B-42C8-92C7-3DFB6FF86A7A}">
      <dsp:nvSpPr>
        <dsp:cNvPr id="0" name=""/>
        <dsp:cNvSpPr/>
      </dsp:nvSpPr>
      <dsp:spPr>
        <a:xfrm>
          <a:off x="684409" y="3289111"/>
          <a:ext cx="428363" cy="415444"/>
        </a:xfrm>
        <a:prstGeom prst="ellipse">
          <a:avLst/>
        </a:prstGeom>
        <a:blipFill rotWithShape="0">
          <a:blip xmlns:r="http://schemas.openxmlformats.org/officeDocument/2006/relationships" r:embed="rId1"/>
          <a:srcRect/>
          <a:stretch>
            <a:fillRect l="-7000" r="-7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727A79-0BF0-A749-B975-96A2B9B88D92}">
      <dsp:nvSpPr>
        <dsp:cNvPr id="0" name=""/>
        <dsp:cNvSpPr/>
      </dsp:nvSpPr>
      <dsp:spPr>
        <a:xfrm>
          <a:off x="0" y="0"/>
          <a:ext cx="4435245" cy="0"/>
        </a:xfrm>
        <a:prstGeom prst="line">
          <a:avLst/>
        </a:prstGeom>
        <a:gradFill rotWithShape="0">
          <a:gsLst>
            <a:gs pos="0">
              <a:schemeClr val="accent2">
                <a:alpha val="90000"/>
                <a:hueOff val="0"/>
                <a:satOff val="0"/>
                <a:lumOff val="0"/>
                <a:alphaOff val="0"/>
                <a:satMod val="103000"/>
                <a:lumMod val="102000"/>
                <a:tint val="94000"/>
              </a:schemeClr>
            </a:gs>
            <a:gs pos="50000">
              <a:schemeClr val="accent2">
                <a:alpha val="90000"/>
                <a:hueOff val="0"/>
                <a:satOff val="0"/>
                <a:lumOff val="0"/>
                <a:alphaOff val="0"/>
                <a:satMod val="110000"/>
                <a:lumMod val="100000"/>
                <a:shade val="100000"/>
              </a:schemeClr>
            </a:gs>
            <a:gs pos="100000">
              <a:schemeClr val="accent2">
                <a:alpha val="90000"/>
                <a:hueOff val="0"/>
                <a:satOff val="0"/>
                <a:lumOff val="0"/>
                <a:alphaOff val="0"/>
                <a:lumMod val="99000"/>
                <a:satMod val="120000"/>
                <a:shade val="78000"/>
              </a:schemeClr>
            </a:gs>
          </a:gsLst>
          <a:lin ang="5400000" scaled="0"/>
        </a:gradFill>
        <a:ln w="6350" cap="flat" cmpd="sng" algn="ctr">
          <a:solidFill>
            <a:schemeClr val="accent2">
              <a:alpha val="9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9CDCAC5-443C-DF44-B6C5-8816F3AC2598}">
      <dsp:nvSpPr>
        <dsp:cNvPr id="0" name=""/>
        <dsp:cNvSpPr/>
      </dsp:nvSpPr>
      <dsp:spPr>
        <a:xfrm>
          <a:off x="0" y="2010"/>
          <a:ext cx="4435245" cy="373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mj-lt"/>
            <a:buNone/>
          </a:pPr>
          <a:r>
            <a:rPr lang="en-US" sz="1600" b="0" kern="1200" dirty="0" err="1">
              <a:solidFill>
                <a:schemeClr val="tx1"/>
              </a:solidFill>
              <a:latin typeface="Calibri" panose="020F0502020204030204" pitchFamily="34" charset="0"/>
              <a:cs typeface="Calibri" panose="020F0502020204030204" pitchFamily="34" charset="0"/>
            </a:rPr>
            <a:t>Dubna</a:t>
          </a:r>
          <a:r>
            <a:rPr lang="en-US" sz="1600" b="0" kern="1200" dirty="0">
              <a:solidFill>
                <a:schemeClr val="tx1"/>
              </a:solidFill>
              <a:latin typeface="Calibri" panose="020F0502020204030204" pitchFamily="34" charset="0"/>
              <a:cs typeface="Calibri" panose="020F0502020204030204" pitchFamily="34" charset="0"/>
            </a:rPr>
            <a:t> State University</a:t>
          </a:r>
          <a:endParaRPr lang="ru-RU" sz="1600" b="0" kern="1200" dirty="0">
            <a:solidFill>
              <a:schemeClr val="tx1"/>
            </a:solidFill>
            <a:latin typeface="Calibri" panose="020F0502020204030204" pitchFamily="34" charset="0"/>
            <a:cs typeface="Calibri" panose="020F0502020204030204" pitchFamily="34" charset="0"/>
          </a:endParaRPr>
        </a:p>
      </dsp:txBody>
      <dsp:txXfrm>
        <a:off x="0" y="2010"/>
        <a:ext cx="4435245" cy="373577"/>
      </dsp:txXfrm>
    </dsp:sp>
    <dsp:sp modelId="{D6E266A8-4BC6-1444-B109-9C427B33D15C}">
      <dsp:nvSpPr>
        <dsp:cNvPr id="0" name=""/>
        <dsp:cNvSpPr/>
      </dsp:nvSpPr>
      <dsp:spPr>
        <a:xfrm>
          <a:off x="0" y="375587"/>
          <a:ext cx="4435245" cy="0"/>
        </a:xfrm>
        <a:prstGeom prst="line">
          <a:avLst/>
        </a:prstGeom>
        <a:gradFill rotWithShape="0">
          <a:gsLst>
            <a:gs pos="0">
              <a:schemeClr val="accent2">
                <a:alpha val="90000"/>
                <a:hueOff val="0"/>
                <a:satOff val="0"/>
                <a:lumOff val="0"/>
                <a:alphaOff val="-3333"/>
                <a:satMod val="103000"/>
                <a:lumMod val="102000"/>
                <a:tint val="94000"/>
              </a:schemeClr>
            </a:gs>
            <a:gs pos="50000">
              <a:schemeClr val="accent2">
                <a:alpha val="90000"/>
                <a:hueOff val="0"/>
                <a:satOff val="0"/>
                <a:lumOff val="0"/>
                <a:alphaOff val="-3333"/>
                <a:satMod val="110000"/>
                <a:lumMod val="100000"/>
                <a:shade val="100000"/>
              </a:schemeClr>
            </a:gs>
            <a:gs pos="100000">
              <a:schemeClr val="accent2">
                <a:alpha val="90000"/>
                <a:hueOff val="0"/>
                <a:satOff val="0"/>
                <a:lumOff val="0"/>
                <a:alphaOff val="-3333"/>
                <a:lumMod val="99000"/>
                <a:satMod val="120000"/>
                <a:shade val="78000"/>
              </a:schemeClr>
            </a:gs>
          </a:gsLst>
          <a:lin ang="5400000" scaled="0"/>
        </a:gradFill>
        <a:ln w="6350" cap="flat" cmpd="sng" algn="ctr">
          <a:solidFill>
            <a:schemeClr val="accent2">
              <a:alpha val="90000"/>
              <a:hueOff val="0"/>
              <a:satOff val="0"/>
              <a:lumOff val="0"/>
              <a:alphaOff val="-3333"/>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BDA090F-0E7E-C74B-B2D3-F495E6E0C5F7}">
      <dsp:nvSpPr>
        <dsp:cNvPr id="0" name=""/>
        <dsp:cNvSpPr/>
      </dsp:nvSpPr>
      <dsp:spPr>
        <a:xfrm>
          <a:off x="0" y="375587"/>
          <a:ext cx="4435245" cy="373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mj-lt"/>
            <a:buNone/>
          </a:pPr>
          <a:r>
            <a:rPr lang="en-US" sz="1600" b="0" kern="1200" dirty="0">
              <a:solidFill>
                <a:schemeClr val="tx1"/>
              </a:solidFill>
              <a:latin typeface="Calibri" panose="020F0502020204030204" pitchFamily="34" charset="0"/>
              <a:cs typeface="Calibri" panose="020F0502020204030204" pitchFamily="34" charset="0"/>
            </a:rPr>
            <a:t>Far Eastern Federal University</a:t>
          </a:r>
          <a:endParaRPr lang="ru-RU" sz="1600" b="0" kern="1200" dirty="0">
            <a:solidFill>
              <a:schemeClr val="tx1"/>
            </a:solidFill>
            <a:latin typeface="Calibri" panose="020F0502020204030204" pitchFamily="34" charset="0"/>
            <a:cs typeface="Calibri" panose="020F0502020204030204" pitchFamily="34" charset="0"/>
          </a:endParaRPr>
        </a:p>
      </dsp:txBody>
      <dsp:txXfrm>
        <a:off x="0" y="375587"/>
        <a:ext cx="4435245" cy="373577"/>
      </dsp:txXfrm>
    </dsp:sp>
    <dsp:sp modelId="{72D304C9-BF47-9A47-86F3-D3581E1C8994}">
      <dsp:nvSpPr>
        <dsp:cNvPr id="0" name=""/>
        <dsp:cNvSpPr/>
      </dsp:nvSpPr>
      <dsp:spPr>
        <a:xfrm>
          <a:off x="0" y="749165"/>
          <a:ext cx="4435245" cy="0"/>
        </a:xfrm>
        <a:prstGeom prst="line">
          <a:avLst/>
        </a:prstGeom>
        <a:gradFill rotWithShape="0">
          <a:gsLst>
            <a:gs pos="0">
              <a:schemeClr val="accent2">
                <a:alpha val="90000"/>
                <a:hueOff val="0"/>
                <a:satOff val="0"/>
                <a:lumOff val="0"/>
                <a:alphaOff val="-6667"/>
                <a:satMod val="103000"/>
                <a:lumMod val="102000"/>
                <a:tint val="94000"/>
              </a:schemeClr>
            </a:gs>
            <a:gs pos="50000">
              <a:schemeClr val="accent2">
                <a:alpha val="90000"/>
                <a:hueOff val="0"/>
                <a:satOff val="0"/>
                <a:lumOff val="0"/>
                <a:alphaOff val="-6667"/>
                <a:satMod val="110000"/>
                <a:lumMod val="100000"/>
                <a:shade val="100000"/>
              </a:schemeClr>
            </a:gs>
            <a:gs pos="100000">
              <a:schemeClr val="accent2">
                <a:alpha val="90000"/>
                <a:hueOff val="0"/>
                <a:satOff val="0"/>
                <a:lumOff val="0"/>
                <a:alphaOff val="-6667"/>
                <a:lumMod val="99000"/>
                <a:satMod val="120000"/>
                <a:shade val="78000"/>
              </a:schemeClr>
            </a:gs>
          </a:gsLst>
          <a:lin ang="5400000" scaled="0"/>
        </a:gradFill>
        <a:ln w="6350" cap="flat" cmpd="sng" algn="ctr">
          <a:solidFill>
            <a:schemeClr val="accent2">
              <a:alpha val="90000"/>
              <a:hueOff val="0"/>
              <a:satOff val="0"/>
              <a:lumOff val="0"/>
              <a:alphaOff val="-6667"/>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26D2DE0-B180-464C-8A64-8A5DE4A75012}">
      <dsp:nvSpPr>
        <dsp:cNvPr id="0" name=""/>
        <dsp:cNvSpPr/>
      </dsp:nvSpPr>
      <dsp:spPr>
        <a:xfrm>
          <a:off x="0" y="749165"/>
          <a:ext cx="4435245" cy="373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mj-lt"/>
            <a:buNone/>
          </a:pPr>
          <a:r>
            <a:rPr lang="en-US" sz="1600" b="0" kern="1200" dirty="0">
              <a:solidFill>
                <a:schemeClr val="tx1"/>
              </a:solidFill>
              <a:latin typeface="Calibri" panose="020F0502020204030204" pitchFamily="34" charset="0"/>
              <a:cs typeface="Calibri" panose="020F0502020204030204" pitchFamily="34" charset="0"/>
            </a:rPr>
            <a:t>National Research Nuclear University </a:t>
          </a:r>
          <a:r>
            <a:rPr lang="en-US" sz="1600" b="0" kern="1200" dirty="0" err="1">
              <a:solidFill>
                <a:schemeClr val="tx1"/>
              </a:solidFill>
              <a:latin typeface="Calibri" panose="020F0502020204030204" pitchFamily="34" charset="0"/>
              <a:cs typeface="Calibri" panose="020F0502020204030204" pitchFamily="34" charset="0"/>
            </a:rPr>
            <a:t>MEPhI</a:t>
          </a:r>
          <a:endParaRPr lang="ru-RU" sz="1600" b="0" kern="1200" dirty="0">
            <a:solidFill>
              <a:schemeClr val="tx1"/>
            </a:solidFill>
            <a:latin typeface="Calibri" panose="020F0502020204030204" pitchFamily="34" charset="0"/>
            <a:cs typeface="Calibri" panose="020F0502020204030204" pitchFamily="34" charset="0"/>
          </a:endParaRPr>
        </a:p>
      </dsp:txBody>
      <dsp:txXfrm>
        <a:off x="0" y="749165"/>
        <a:ext cx="4435245" cy="373577"/>
      </dsp:txXfrm>
    </dsp:sp>
    <dsp:sp modelId="{73165A35-D2FD-2044-811F-5758341317C6}">
      <dsp:nvSpPr>
        <dsp:cNvPr id="0" name=""/>
        <dsp:cNvSpPr/>
      </dsp:nvSpPr>
      <dsp:spPr>
        <a:xfrm>
          <a:off x="0" y="1122742"/>
          <a:ext cx="4435245" cy="0"/>
        </a:xfrm>
        <a:prstGeom prst="line">
          <a:avLst/>
        </a:prstGeom>
        <a:gradFill rotWithShape="0">
          <a:gsLst>
            <a:gs pos="0">
              <a:schemeClr val="accent2">
                <a:alpha val="90000"/>
                <a:hueOff val="0"/>
                <a:satOff val="0"/>
                <a:lumOff val="0"/>
                <a:alphaOff val="-10000"/>
                <a:satMod val="103000"/>
                <a:lumMod val="102000"/>
                <a:tint val="94000"/>
              </a:schemeClr>
            </a:gs>
            <a:gs pos="50000">
              <a:schemeClr val="accent2">
                <a:alpha val="90000"/>
                <a:hueOff val="0"/>
                <a:satOff val="0"/>
                <a:lumOff val="0"/>
                <a:alphaOff val="-10000"/>
                <a:satMod val="110000"/>
                <a:lumMod val="100000"/>
                <a:shade val="100000"/>
              </a:schemeClr>
            </a:gs>
            <a:gs pos="100000">
              <a:schemeClr val="accent2">
                <a:alpha val="90000"/>
                <a:hueOff val="0"/>
                <a:satOff val="0"/>
                <a:lumOff val="0"/>
                <a:alphaOff val="-10000"/>
                <a:lumMod val="99000"/>
                <a:satMod val="120000"/>
                <a:shade val="78000"/>
              </a:schemeClr>
            </a:gs>
          </a:gsLst>
          <a:lin ang="5400000" scaled="0"/>
        </a:gradFill>
        <a:ln w="6350" cap="flat" cmpd="sng" algn="ctr">
          <a:solidFill>
            <a:schemeClr val="accent2">
              <a:alpha val="90000"/>
              <a:hueOff val="0"/>
              <a:satOff val="0"/>
              <a:lumOff val="0"/>
              <a:alphaOff val="-1000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9E5C7C7-1848-0C47-BF5F-3A2FA5F38DD9}">
      <dsp:nvSpPr>
        <dsp:cNvPr id="0" name=""/>
        <dsp:cNvSpPr/>
      </dsp:nvSpPr>
      <dsp:spPr>
        <a:xfrm>
          <a:off x="0" y="1122742"/>
          <a:ext cx="4430913" cy="660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mj-lt"/>
            <a:buNone/>
          </a:pPr>
          <a:r>
            <a:rPr lang="en-US" sz="1600" b="0" kern="1200" dirty="0">
              <a:solidFill>
                <a:schemeClr val="tx1"/>
              </a:solidFill>
              <a:latin typeface="Calibri" panose="020F0502020204030204" pitchFamily="34" charset="0"/>
              <a:cs typeface="Calibri" panose="020F0502020204030204" pitchFamily="34" charset="0"/>
            </a:rPr>
            <a:t>North Ossetian State University</a:t>
          </a:r>
        </a:p>
        <a:p>
          <a:pPr marL="0" lvl="0" indent="0" algn="l" defTabSz="711200">
            <a:lnSpc>
              <a:spcPct val="90000"/>
            </a:lnSpc>
            <a:spcBef>
              <a:spcPct val="0"/>
            </a:spcBef>
            <a:spcAft>
              <a:spcPct val="35000"/>
            </a:spcAft>
            <a:buFont typeface="+mj-lt"/>
            <a:buNone/>
          </a:pPr>
          <a:r>
            <a:rPr lang="en-US" sz="1600" b="0" kern="1200" dirty="0">
              <a:solidFill>
                <a:schemeClr val="tx1"/>
              </a:solidFill>
              <a:latin typeface="Calibri" panose="020F0502020204030204" pitchFamily="34" charset="0"/>
              <a:cs typeface="Calibri" panose="020F0502020204030204" pitchFamily="34" charset="0"/>
            </a:rPr>
            <a:t>after K.L. </a:t>
          </a:r>
          <a:r>
            <a:rPr lang="en-US" sz="1600" b="0" kern="1200" dirty="0" err="1">
              <a:solidFill>
                <a:schemeClr val="tx1"/>
              </a:solidFill>
              <a:latin typeface="Calibri" panose="020F0502020204030204" pitchFamily="34" charset="0"/>
              <a:cs typeface="Calibri" panose="020F0502020204030204" pitchFamily="34" charset="0"/>
            </a:rPr>
            <a:t>Khetagurov</a:t>
          </a:r>
          <a:endParaRPr lang="en-US" sz="1600" b="0" kern="1200" dirty="0">
            <a:solidFill>
              <a:schemeClr val="tx1"/>
            </a:solidFill>
            <a:latin typeface="Calibri" panose="020F0502020204030204" pitchFamily="34" charset="0"/>
            <a:cs typeface="Calibri" panose="020F0502020204030204" pitchFamily="34" charset="0"/>
          </a:endParaRPr>
        </a:p>
        <a:p>
          <a:pPr marL="0" lvl="0" indent="0" algn="l" defTabSz="711200">
            <a:lnSpc>
              <a:spcPct val="90000"/>
            </a:lnSpc>
            <a:spcBef>
              <a:spcPct val="0"/>
            </a:spcBef>
            <a:spcAft>
              <a:spcPct val="35000"/>
            </a:spcAft>
            <a:buFont typeface="+mj-lt"/>
            <a:buNone/>
          </a:pPr>
          <a:endParaRPr lang="ru-RU" sz="1600" b="0" kern="1200" dirty="0">
            <a:solidFill>
              <a:schemeClr val="tx1"/>
            </a:solidFill>
            <a:latin typeface="Calibri" panose="020F0502020204030204" pitchFamily="34" charset="0"/>
            <a:cs typeface="Calibri" panose="020F0502020204030204" pitchFamily="34" charset="0"/>
          </a:endParaRPr>
        </a:p>
      </dsp:txBody>
      <dsp:txXfrm>
        <a:off x="0" y="1122742"/>
        <a:ext cx="4430913" cy="660548"/>
      </dsp:txXfrm>
    </dsp:sp>
    <dsp:sp modelId="{D9BCC334-C94D-6545-A01B-0091AB45E8ED}">
      <dsp:nvSpPr>
        <dsp:cNvPr id="0" name=""/>
        <dsp:cNvSpPr/>
      </dsp:nvSpPr>
      <dsp:spPr>
        <a:xfrm>
          <a:off x="0" y="1764940"/>
          <a:ext cx="4435245" cy="0"/>
        </a:xfrm>
        <a:prstGeom prst="line">
          <a:avLst/>
        </a:prstGeom>
        <a:gradFill rotWithShape="0">
          <a:gsLst>
            <a:gs pos="0">
              <a:schemeClr val="accent2">
                <a:alpha val="90000"/>
                <a:hueOff val="0"/>
                <a:satOff val="0"/>
                <a:lumOff val="0"/>
                <a:alphaOff val="-13333"/>
                <a:satMod val="103000"/>
                <a:lumMod val="102000"/>
                <a:tint val="94000"/>
              </a:schemeClr>
            </a:gs>
            <a:gs pos="50000">
              <a:schemeClr val="accent2">
                <a:alpha val="90000"/>
                <a:hueOff val="0"/>
                <a:satOff val="0"/>
                <a:lumOff val="0"/>
                <a:alphaOff val="-13333"/>
                <a:satMod val="110000"/>
                <a:lumMod val="100000"/>
                <a:shade val="100000"/>
              </a:schemeClr>
            </a:gs>
            <a:gs pos="100000">
              <a:schemeClr val="accent2">
                <a:alpha val="90000"/>
                <a:hueOff val="0"/>
                <a:satOff val="0"/>
                <a:lumOff val="0"/>
                <a:alphaOff val="-13333"/>
                <a:lumMod val="99000"/>
                <a:satMod val="120000"/>
                <a:shade val="78000"/>
              </a:schemeClr>
            </a:gs>
          </a:gsLst>
          <a:lin ang="5400000" scaled="0"/>
        </a:gradFill>
        <a:ln w="6350" cap="flat" cmpd="sng" algn="ctr">
          <a:solidFill>
            <a:schemeClr val="accent2">
              <a:alpha val="90000"/>
              <a:hueOff val="0"/>
              <a:satOff val="0"/>
              <a:lumOff val="0"/>
              <a:alphaOff val="-13333"/>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6D40D4E-69D9-3A4E-A179-D546CC240FF0}">
      <dsp:nvSpPr>
        <dsp:cNvPr id="0" name=""/>
        <dsp:cNvSpPr/>
      </dsp:nvSpPr>
      <dsp:spPr>
        <a:xfrm>
          <a:off x="0" y="1783290"/>
          <a:ext cx="4435245" cy="373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mj-lt"/>
            <a:buNone/>
          </a:pPr>
          <a:r>
            <a:rPr lang="en-US" sz="1600" b="0" kern="1200" dirty="0">
              <a:solidFill>
                <a:schemeClr val="tx1"/>
              </a:solidFill>
              <a:latin typeface="Calibri" panose="020F0502020204030204" pitchFamily="34" charset="0"/>
              <a:cs typeface="Calibri" panose="020F0502020204030204" pitchFamily="34" charset="0"/>
            </a:rPr>
            <a:t>Plekhanov Russian University of Economics</a:t>
          </a:r>
          <a:endParaRPr lang="ru-RU" sz="1600" b="0" kern="1200" dirty="0">
            <a:solidFill>
              <a:schemeClr val="tx1"/>
            </a:solidFill>
            <a:latin typeface="Calibri" panose="020F0502020204030204" pitchFamily="34" charset="0"/>
            <a:cs typeface="Calibri" panose="020F0502020204030204" pitchFamily="34" charset="0"/>
          </a:endParaRPr>
        </a:p>
      </dsp:txBody>
      <dsp:txXfrm>
        <a:off x="0" y="1783290"/>
        <a:ext cx="4435245" cy="373577"/>
      </dsp:txXfrm>
    </dsp:sp>
    <dsp:sp modelId="{4969A242-3BAA-6A4C-93C2-86CA37A431EE}">
      <dsp:nvSpPr>
        <dsp:cNvPr id="0" name=""/>
        <dsp:cNvSpPr/>
      </dsp:nvSpPr>
      <dsp:spPr>
        <a:xfrm>
          <a:off x="0" y="2156868"/>
          <a:ext cx="4435245" cy="0"/>
        </a:xfrm>
        <a:prstGeom prst="line">
          <a:avLst/>
        </a:prstGeom>
        <a:gradFill rotWithShape="0">
          <a:gsLst>
            <a:gs pos="0">
              <a:schemeClr val="accent2">
                <a:alpha val="90000"/>
                <a:hueOff val="0"/>
                <a:satOff val="0"/>
                <a:lumOff val="0"/>
                <a:alphaOff val="-16667"/>
                <a:satMod val="103000"/>
                <a:lumMod val="102000"/>
                <a:tint val="94000"/>
              </a:schemeClr>
            </a:gs>
            <a:gs pos="50000">
              <a:schemeClr val="accent2">
                <a:alpha val="90000"/>
                <a:hueOff val="0"/>
                <a:satOff val="0"/>
                <a:lumOff val="0"/>
                <a:alphaOff val="-16667"/>
                <a:satMod val="110000"/>
                <a:lumMod val="100000"/>
                <a:shade val="100000"/>
              </a:schemeClr>
            </a:gs>
            <a:gs pos="100000">
              <a:schemeClr val="accent2">
                <a:alpha val="90000"/>
                <a:hueOff val="0"/>
                <a:satOff val="0"/>
                <a:lumOff val="0"/>
                <a:alphaOff val="-16667"/>
                <a:lumMod val="99000"/>
                <a:satMod val="120000"/>
                <a:shade val="78000"/>
              </a:schemeClr>
            </a:gs>
          </a:gsLst>
          <a:lin ang="5400000" scaled="0"/>
        </a:gradFill>
        <a:ln w="6350" cap="flat" cmpd="sng" algn="ctr">
          <a:solidFill>
            <a:schemeClr val="accent2">
              <a:alpha val="90000"/>
              <a:hueOff val="0"/>
              <a:satOff val="0"/>
              <a:lumOff val="0"/>
              <a:alphaOff val="-16667"/>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0DACDE6-4D12-094E-B534-8CA62DBC1FDA}">
      <dsp:nvSpPr>
        <dsp:cNvPr id="0" name=""/>
        <dsp:cNvSpPr/>
      </dsp:nvSpPr>
      <dsp:spPr>
        <a:xfrm>
          <a:off x="0" y="2156868"/>
          <a:ext cx="4435245" cy="373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mj-lt"/>
            <a:buNone/>
          </a:pPr>
          <a:r>
            <a:rPr lang="en-US" sz="1600" b="0" kern="1200" dirty="0">
              <a:solidFill>
                <a:schemeClr val="tx1"/>
              </a:solidFill>
              <a:latin typeface="Calibri" panose="020F0502020204030204" pitchFamily="34" charset="0"/>
              <a:cs typeface="Calibri" panose="020F0502020204030204" pitchFamily="34" charset="0"/>
            </a:rPr>
            <a:t>St. Petersburg University</a:t>
          </a:r>
          <a:endParaRPr lang="ru-RU" sz="1600" b="0" kern="1200" dirty="0">
            <a:solidFill>
              <a:schemeClr val="tx1"/>
            </a:solidFill>
            <a:latin typeface="Calibri" panose="020F0502020204030204" pitchFamily="34" charset="0"/>
            <a:cs typeface="Calibri" panose="020F0502020204030204" pitchFamily="34" charset="0"/>
          </a:endParaRPr>
        </a:p>
      </dsp:txBody>
      <dsp:txXfrm>
        <a:off x="0" y="2156868"/>
        <a:ext cx="4435245" cy="373577"/>
      </dsp:txXfrm>
    </dsp:sp>
    <dsp:sp modelId="{7FD8275E-A7B9-2940-8DEA-17AF16BE5A6F}">
      <dsp:nvSpPr>
        <dsp:cNvPr id="0" name=""/>
        <dsp:cNvSpPr/>
      </dsp:nvSpPr>
      <dsp:spPr>
        <a:xfrm>
          <a:off x="0" y="2530445"/>
          <a:ext cx="4435245" cy="0"/>
        </a:xfrm>
        <a:prstGeom prst="line">
          <a:avLst/>
        </a:prstGeom>
        <a:gradFill rotWithShape="0">
          <a:gsLst>
            <a:gs pos="0">
              <a:schemeClr val="accent2">
                <a:alpha val="90000"/>
                <a:hueOff val="0"/>
                <a:satOff val="0"/>
                <a:lumOff val="0"/>
                <a:alphaOff val="-20000"/>
                <a:satMod val="103000"/>
                <a:lumMod val="102000"/>
                <a:tint val="94000"/>
              </a:schemeClr>
            </a:gs>
            <a:gs pos="50000">
              <a:schemeClr val="accent2">
                <a:alpha val="90000"/>
                <a:hueOff val="0"/>
                <a:satOff val="0"/>
                <a:lumOff val="0"/>
                <a:alphaOff val="-20000"/>
                <a:satMod val="110000"/>
                <a:lumMod val="100000"/>
                <a:shade val="100000"/>
              </a:schemeClr>
            </a:gs>
            <a:gs pos="100000">
              <a:schemeClr val="accent2">
                <a:alpha val="90000"/>
                <a:hueOff val="0"/>
                <a:satOff val="0"/>
                <a:lumOff val="0"/>
                <a:alphaOff val="-20000"/>
                <a:lumMod val="99000"/>
                <a:satMod val="120000"/>
                <a:shade val="78000"/>
              </a:schemeClr>
            </a:gs>
          </a:gsLst>
          <a:lin ang="5400000" scaled="0"/>
        </a:gradFill>
        <a:ln w="6350" cap="flat" cmpd="sng" algn="ctr">
          <a:solidFill>
            <a:schemeClr val="accent2">
              <a:alpha val="90000"/>
              <a:hueOff val="0"/>
              <a:satOff val="0"/>
              <a:lumOff val="0"/>
              <a:alphaOff val="-2000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0BCF776-8FC5-7B45-B62C-EE1A2FE887F8}">
      <dsp:nvSpPr>
        <dsp:cNvPr id="0" name=""/>
        <dsp:cNvSpPr/>
      </dsp:nvSpPr>
      <dsp:spPr>
        <a:xfrm>
          <a:off x="0" y="2530445"/>
          <a:ext cx="4435245" cy="373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mj-lt"/>
            <a:buNone/>
          </a:pPr>
          <a:r>
            <a:rPr lang="en-US" sz="1600" b="0" kern="1200" dirty="0">
              <a:solidFill>
                <a:schemeClr val="tx1"/>
              </a:solidFill>
              <a:latin typeface="Calibri" panose="020F0502020204030204" pitchFamily="34" charset="0"/>
              <a:cs typeface="Calibri" panose="020F0502020204030204" pitchFamily="34" charset="0"/>
            </a:rPr>
            <a:t>The Bauman Moscow State Technical University</a:t>
          </a:r>
          <a:endParaRPr lang="ru-RU" sz="1600" b="0" kern="1200" dirty="0">
            <a:solidFill>
              <a:schemeClr val="tx1"/>
            </a:solidFill>
            <a:latin typeface="Calibri" panose="020F0502020204030204" pitchFamily="34" charset="0"/>
            <a:cs typeface="Calibri" panose="020F0502020204030204" pitchFamily="34" charset="0"/>
          </a:endParaRPr>
        </a:p>
      </dsp:txBody>
      <dsp:txXfrm>
        <a:off x="0" y="2530445"/>
        <a:ext cx="4435245" cy="373577"/>
      </dsp:txXfrm>
    </dsp:sp>
    <dsp:sp modelId="{6B49E7F0-A35E-8C47-B814-8A4BC86E7A2B}">
      <dsp:nvSpPr>
        <dsp:cNvPr id="0" name=""/>
        <dsp:cNvSpPr/>
      </dsp:nvSpPr>
      <dsp:spPr>
        <a:xfrm>
          <a:off x="0" y="2904023"/>
          <a:ext cx="4435245" cy="0"/>
        </a:xfrm>
        <a:prstGeom prst="line">
          <a:avLst/>
        </a:prstGeom>
        <a:gradFill rotWithShape="0">
          <a:gsLst>
            <a:gs pos="0">
              <a:schemeClr val="accent2">
                <a:alpha val="90000"/>
                <a:hueOff val="0"/>
                <a:satOff val="0"/>
                <a:lumOff val="0"/>
                <a:alphaOff val="-23333"/>
                <a:satMod val="103000"/>
                <a:lumMod val="102000"/>
                <a:tint val="94000"/>
              </a:schemeClr>
            </a:gs>
            <a:gs pos="50000">
              <a:schemeClr val="accent2">
                <a:alpha val="90000"/>
                <a:hueOff val="0"/>
                <a:satOff val="0"/>
                <a:lumOff val="0"/>
                <a:alphaOff val="-23333"/>
                <a:satMod val="110000"/>
                <a:lumMod val="100000"/>
                <a:shade val="100000"/>
              </a:schemeClr>
            </a:gs>
            <a:gs pos="100000">
              <a:schemeClr val="accent2">
                <a:alpha val="90000"/>
                <a:hueOff val="0"/>
                <a:satOff val="0"/>
                <a:lumOff val="0"/>
                <a:alphaOff val="-23333"/>
                <a:lumMod val="99000"/>
                <a:satMod val="120000"/>
                <a:shade val="78000"/>
              </a:schemeClr>
            </a:gs>
          </a:gsLst>
          <a:lin ang="5400000" scaled="0"/>
        </a:gradFill>
        <a:ln w="6350" cap="flat" cmpd="sng" algn="ctr">
          <a:solidFill>
            <a:schemeClr val="accent2">
              <a:alpha val="90000"/>
              <a:hueOff val="0"/>
              <a:satOff val="0"/>
              <a:lumOff val="0"/>
              <a:alphaOff val="-23333"/>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6934C8F-BD12-5E41-B492-8FA8CC1A54FF}">
      <dsp:nvSpPr>
        <dsp:cNvPr id="0" name=""/>
        <dsp:cNvSpPr/>
      </dsp:nvSpPr>
      <dsp:spPr>
        <a:xfrm>
          <a:off x="0" y="2904023"/>
          <a:ext cx="4430913" cy="671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mj-lt"/>
            <a:buNone/>
          </a:pPr>
          <a:r>
            <a:rPr lang="en-US" sz="1600" b="0" kern="1200" dirty="0">
              <a:solidFill>
                <a:schemeClr val="tx1"/>
              </a:solidFill>
              <a:latin typeface="Calibri" panose="020F0502020204030204" pitchFamily="34" charset="0"/>
              <a:cs typeface="Calibri" panose="020F0502020204030204" pitchFamily="34" charset="0"/>
            </a:rPr>
            <a:t>The National University of Science and Technology (MISIS)</a:t>
          </a:r>
          <a:endParaRPr lang="ru-RU" sz="1600" b="0" kern="1200" dirty="0">
            <a:solidFill>
              <a:schemeClr val="tx1"/>
            </a:solidFill>
            <a:latin typeface="Calibri" panose="020F0502020204030204" pitchFamily="34" charset="0"/>
            <a:cs typeface="Calibri" panose="020F0502020204030204" pitchFamily="34" charset="0"/>
          </a:endParaRPr>
        </a:p>
      </dsp:txBody>
      <dsp:txXfrm>
        <a:off x="0" y="2904023"/>
        <a:ext cx="4430913" cy="671535"/>
      </dsp:txXfrm>
    </dsp:sp>
    <dsp:sp modelId="{89129811-5978-EB41-8C72-64961E3F0D43}">
      <dsp:nvSpPr>
        <dsp:cNvPr id="0" name=""/>
        <dsp:cNvSpPr/>
      </dsp:nvSpPr>
      <dsp:spPr>
        <a:xfrm>
          <a:off x="0" y="3438302"/>
          <a:ext cx="4435245" cy="0"/>
        </a:xfrm>
        <a:prstGeom prst="line">
          <a:avLst/>
        </a:prstGeom>
        <a:gradFill rotWithShape="0">
          <a:gsLst>
            <a:gs pos="0">
              <a:schemeClr val="accent2">
                <a:alpha val="90000"/>
                <a:hueOff val="0"/>
                <a:satOff val="0"/>
                <a:lumOff val="0"/>
                <a:alphaOff val="-26667"/>
                <a:satMod val="103000"/>
                <a:lumMod val="102000"/>
                <a:tint val="94000"/>
              </a:schemeClr>
            </a:gs>
            <a:gs pos="50000">
              <a:schemeClr val="accent2">
                <a:alpha val="90000"/>
                <a:hueOff val="0"/>
                <a:satOff val="0"/>
                <a:lumOff val="0"/>
                <a:alphaOff val="-26667"/>
                <a:satMod val="110000"/>
                <a:lumMod val="100000"/>
                <a:shade val="100000"/>
              </a:schemeClr>
            </a:gs>
            <a:gs pos="100000">
              <a:schemeClr val="accent2">
                <a:alpha val="90000"/>
                <a:hueOff val="0"/>
                <a:satOff val="0"/>
                <a:lumOff val="0"/>
                <a:alphaOff val="-26667"/>
                <a:lumMod val="99000"/>
                <a:satMod val="120000"/>
                <a:shade val="78000"/>
              </a:schemeClr>
            </a:gs>
          </a:gsLst>
          <a:lin ang="5400000" scaled="0"/>
        </a:gradFill>
        <a:ln w="6350" cap="flat" cmpd="sng" algn="ctr">
          <a:solidFill>
            <a:schemeClr val="accent2">
              <a:alpha val="90000"/>
              <a:hueOff val="0"/>
              <a:satOff val="0"/>
              <a:lumOff val="0"/>
              <a:alphaOff val="-26667"/>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0C52B06-3B43-F443-8611-D80BDE9D2859}">
      <dsp:nvSpPr>
        <dsp:cNvPr id="0" name=""/>
        <dsp:cNvSpPr/>
      </dsp:nvSpPr>
      <dsp:spPr>
        <a:xfrm>
          <a:off x="0" y="3575558"/>
          <a:ext cx="4435245" cy="373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mj-lt"/>
            <a:buNone/>
          </a:pPr>
          <a:r>
            <a:rPr lang="en-US" sz="1600" b="0" kern="1200" dirty="0">
              <a:solidFill>
                <a:schemeClr val="tx1"/>
              </a:solidFill>
              <a:latin typeface="Calibri" panose="020F0502020204030204" pitchFamily="34" charset="0"/>
              <a:cs typeface="Calibri" panose="020F0502020204030204" pitchFamily="34" charset="0"/>
            </a:rPr>
            <a:t>The Peoples' Friendship University of Russia</a:t>
          </a:r>
          <a:endParaRPr lang="ru-RU" sz="1600" b="0" kern="1200" dirty="0">
            <a:solidFill>
              <a:schemeClr val="tx1"/>
            </a:solidFill>
            <a:latin typeface="Calibri" panose="020F0502020204030204" pitchFamily="34" charset="0"/>
            <a:cs typeface="Calibri" panose="020F0502020204030204" pitchFamily="34" charset="0"/>
          </a:endParaRPr>
        </a:p>
      </dsp:txBody>
      <dsp:txXfrm>
        <a:off x="0" y="3575558"/>
        <a:ext cx="4435245" cy="373577"/>
      </dsp:txXfrm>
    </dsp:sp>
    <dsp:sp modelId="{B2E956BC-CC1D-284E-BD61-BD56386736B9}">
      <dsp:nvSpPr>
        <dsp:cNvPr id="0" name=""/>
        <dsp:cNvSpPr/>
      </dsp:nvSpPr>
      <dsp:spPr>
        <a:xfrm>
          <a:off x="0" y="3949135"/>
          <a:ext cx="4435245" cy="0"/>
        </a:xfrm>
        <a:prstGeom prst="line">
          <a:avLst/>
        </a:prstGeom>
        <a:gradFill rotWithShape="0">
          <a:gsLst>
            <a:gs pos="0">
              <a:schemeClr val="accent2">
                <a:alpha val="90000"/>
                <a:hueOff val="0"/>
                <a:satOff val="0"/>
                <a:lumOff val="0"/>
                <a:alphaOff val="-30000"/>
                <a:satMod val="103000"/>
                <a:lumMod val="102000"/>
                <a:tint val="94000"/>
              </a:schemeClr>
            </a:gs>
            <a:gs pos="50000">
              <a:schemeClr val="accent2">
                <a:alpha val="90000"/>
                <a:hueOff val="0"/>
                <a:satOff val="0"/>
                <a:lumOff val="0"/>
                <a:alphaOff val="-30000"/>
                <a:satMod val="110000"/>
                <a:lumMod val="100000"/>
                <a:shade val="100000"/>
              </a:schemeClr>
            </a:gs>
            <a:gs pos="100000">
              <a:schemeClr val="accent2">
                <a:alpha val="90000"/>
                <a:hueOff val="0"/>
                <a:satOff val="0"/>
                <a:lumOff val="0"/>
                <a:alphaOff val="-30000"/>
                <a:lumMod val="99000"/>
                <a:satMod val="120000"/>
                <a:shade val="78000"/>
              </a:schemeClr>
            </a:gs>
          </a:gsLst>
          <a:lin ang="5400000" scaled="0"/>
        </a:gradFill>
        <a:ln w="6350" cap="flat" cmpd="sng" algn="ctr">
          <a:solidFill>
            <a:schemeClr val="accent2">
              <a:alpha val="90000"/>
              <a:hueOff val="0"/>
              <a:satOff val="0"/>
              <a:lumOff val="0"/>
              <a:alphaOff val="-3000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FCFC2C1-A041-7B43-A946-4A8653E07108}">
      <dsp:nvSpPr>
        <dsp:cNvPr id="0" name=""/>
        <dsp:cNvSpPr/>
      </dsp:nvSpPr>
      <dsp:spPr>
        <a:xfrm>
          <a:off x="0" y="3949135"/>
          <a:ext cx="4435245" cy="373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mj-lt"/>
            <a:buNone/>
          </a:pPr>
          <a:r>
            <a:rPr lang="en-US" sz="1600" b="0" kern="1200" dirty="0">
              <a:solidFill>
                <a:schemeClr val="tx1"/>
              </a:solidFill>
              <a:latin typeface="Calibri" panose="020F0502020204030204" pitchFamily="34" charset="0"/>
              <a:cs typeface="Calibri" panose="020F0502020204030204" pitchFamily="34" charset="0"/>
            </a:rPr>
            <a:t>Tomsk Polytechnic University</a:t>
          </a:r>
          <a:endParaRPr lang="ru-RU" sz="1600" b="0" kern="1200" dirty="0">
            <a:solidFill>
              <a:schemeClr val="tx1"/>
            </a:solidFill>
            <a:latin typeface="Calibri" panose="020F0502020204030204" pitchFamily="34" charset="0"/>
            <a:cs typeface="Calibri" panose="020F0502020204030204" pitchFamily="34" charset="0"/>
          </a:endParaRPr>
        </a:p>
      </dsp:txBody>
      <dsp:txXfrm>
        <a:off x="0" y="3949135"/>
        <a:ext cx="4435245" cy="373577"/>
      </dsp:txXfrm>
    </dsp:sp>
    <dsp:sp modelId="{5AD3E208-F30F-FF40-BAE5-EC6CB2EFAB13}">
      <dsp:nvSpPr>
        <dsp:cNvPr id="0" name=""/>
        <dsp:cNvSpPr/>
      </dsp:nvSpPr>
      <dsp:spPr>
        <a:xfrm>
          <a:off x="0" y="4322713"/>
          <a:ext cx="4435245" cy="0"/>
        </a:xfrm>
        <a:prstGeom prst="line">
          <a:avLst/>
        </a:prstGeom>
        <a:gradFill rotWithShape="0">
          <a:gsLst>
            <a:gs pos="0">
              <a:schemeClr val="accent2">
                <a:alpha val="90000"/>
                <a:hueOff val="0"/>
                <a:satOff val="0"/>
                <a:lumOff val="0"/>
                <a:alphaOff val="-33333"/>
                <a:satMod val="103000"/>
                <a:lumMod val="102000"/>
                <a:tint val="94000"/>
              </a:schemeClr>
            </a:gs>
            <a:gs pos="50000">
              <a:schemeClr val="accent2">
                <a:alpha val="90000"/>
                <a:hueOff val="0"/>
                <a:satOff val="0"/>
                <a:lumOff val="0"/>
                <a:alphaOff val="-33333"/>
                <a:satMod val="110000"/>
                <a:lumMod val="100000"/>
                <a:shade val="100000"/>
              </a:schemeClr>
            </a:gs>
            <a:gs pos="100000">
              <a:schemeClr val="accent2">
                <a:alpha val="90000"/>
                <a:hueOff val="0"/>
                <a:satOff val="0"/>
                <a:lumOff val="0"/>
                <a:alphaOff val="-33333"/>
                <a:lumMod val="99000"/>
                <a:satMod val="120000"/>
                <a:shade val="78000"/>
              </a:schemeClr>
            </a:gs>
          </a:gsLst>
          <a:lin ang="5400000" scaled="0"/>
        </a:gradFill>
        <a:ln w="6350" cap="flat" cmpd="sng" algn="ctr">
          <a:solidFill>
            <a:schemeClr val="accent2">
              <a:alpha val="90000"/>
              <a:hueOff val="0"/>
              <a:satOff val="0"/>
              <a:lumOff val="0"/>
              <a:alphaOff val="-33333"/>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3F84728-EAEE-B14F-A89E-844903080537}">
      <dsp:nvSpPr>
        <dsp:cNvPr id="0" name=""/>
        <dsp:cNvSpPr/>
      </dsp:nvSpPr>
      <dsp:spPr>
        <a:xfrm>
          <a:off x="0" y="4322713"/>
          <a:ext cx="4435245" cy="373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mj-lt"/>
            <a:buNone/>
          </a:pPr>
          <a:r>
            <a:rPr lang="en-US" sz="1600" b="0" kern="1200" dirty="0">
              <a:solidFill>
                <a:schemeClr val="tx1"/>
              </a:solidFill>
              <a:latin typeface="Calibri" panose="020F0502020204030204" pitchFamily="34" charset="0"/>
              <a:cs typeface="Calibri" panose="020F0502020204030204" pitchFamily="34" charset="0"/>
            </a:rPr>
            <a:t>Tula State University</a:t>
          </a:r>
          <a:endParaRPr lang="ru-RU" sz="1600" b="0" kern="1200" dirty="0">
            <a:solidFill>
              <a:schemeClr val="tx1"/>
            </a:solidFill>
            <a:latin typeface="Calibri" panose="020F0502020204030204" pitchFamily="34" charset="0"/>
            <a:cs typeface="Calibri" panose="020F0502020204030204" pitchFamily="34" charset="0"/>
          </a:endParaRPr>
        </a:p>
      </dsp:txBody>
      <dsp:txXfrm>
        <a:off x="0" y="4322713"/>
        <a:ext cx="4435245" cy="373577"/>
      </dsp:txXfrm>
    </dsp:sp>
    <dsp:sp modelId="{53026857-E41A-A544-AF53-52C0C288533F}">
      <dsp:nvSpPr>
        <dsp:cNvPr id="0" name=""/>
        <dsp:cNvSpPr/>
      </dsp:nvSpPr>
      <dsp:spPr>
        <a:xfrm>
          <a:off x="0" y="4696290"/>
          <a:ext cx="4435245" cy="0"/>
        </a:xfrm>
        <a:prstGeom prst="line">
          <a:avLst/>
        </a:prstGeom>
        <a:gradFill rotWithShape="0">
          <a:gsLst>
            <a:gs pos="0">
              <a:schemeClr val="accent2">
                <a:alpha val="90000"/>
                <a:hueOff val="0"/>
                <a:satOff val="0"/>
                <a:lumOff val="0"/>
                <a:alphaOff val="-36667"/>
                <a:satMod val="103000"/>
                <a:lumMod val="102000"/>
                <a:tint val="94000"/>
              </a:schemeClr>
            </a:gs>
            <a:gs pos="50000">
              <a:schemeClr val="accent2">
                <a:alpha val="90000"/>
                <a:hueOff val="0"/>
                <a:satOff val="0"/>
                <a:lumOff val="0"/>
                <a:alphaOff val="-36667"/>
                <a:satMod val="110000"/>
                <a:lumMod val="100000"/>
                <a:shade val="100000"/>
              </a:schemeClr>
            </a:gs>
            <a:gs pos="100000">
              <a:schemeClr val="accent2">
                <a:alpha val="90000"/>
                <a:hueOff val="0"/>
                <a:satOff val="0"/>
                <a:lumOff val="0"/>
                <a:alphaOff val="-36667"/>
                <a:lumMod val="99000"/>
                <a:satMod val="120000"/>
                <a:shade val="78000"/>
              </a:schemeClr>
            </a:gs>
          </a:gsLst>
          <a:lin ang="5400000" scaled="0"/>
        </a:gradFill>
        <a:ln w="6350" cap="flat" cmpd="sng" algn="ctr">
          <a:solidFill>
            <a:schemeClr val="accent2">
              <a:alpha val="90000"/>
              <a:hueOff val="0"/>
              <a:satOff val="0"/>
              <a:lumOff val="0"/>
              <a:alphaOff val="-36667"/>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1674D36-3135-3B40-BDAB-FBEDABAD3FCA}">
      <dsp:nvSpPr>
        <dsp:cNvPr id="0" name=""/>
        <dsp:cNvSpPr/>
      </dsp:nvSpPr>
      <dsp:spPr>
        <a:xfrm>
          <a:off x="0" y="4696290"/>
          <a:ext cx="4435245" cy="373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mj-lt"/>
            <a:buNone/>
          </a:pPr>
          <a:r>
            <a:rPr lang="en-US" sz="1600" b="0" kern="1200" dirty="0" err="1">
              <a:solidFill>
                <a:schemeClr val="tx1"/>
              </a:solidFill>
              <a:latin typeface="Calibri" panose="020F0502020204030204" pitchFamily="34" charset="0"/>
              <a:cs typeface="Calibri" panose="020F0502020204030204" pitchFamily="34" charset="0"/>
            </a:rPr>
            <a:t>Tver</a:t>
          </a:r>
          <a:r>
            <a:rPr lang="en-US" sz="1600" b="0" kern="1200" dirty="0">
              <a:solidFill>
                <a:schemeClr val="tx1"/>
              </a:solidFill>
              <a:latin typeface="Calibri" panose="020F0502020204030204" pitchFamily="34" charset="0"/>
              <a:cs typeface="Calibri" panose="020F0502020204030204" pitchFamily="34" charset="0"/>
            </a:rPr>
            <a:t> State University</a:t>
          </a:r>
          <a:endParaRPr lang="ru-RU" sz="1600" b="0" kern="1200" dirty="0">
            <a:solidFill>
              <a:schemeClr val="tx1"/>
            </a:solidFill>
            <a:latin typeface="Calibri" panose="020F0502020204030204" pitchFamily="34" charset="0"/>
            <a:cs typeface="Calibri" panose="020F0502020204030204" pitchFamily="34" charset="0"/>
          </a:endParaRPr>
        </a:p>
      </dsp:txBody>
      <dsp:txXfrm>
        <a:off x="0" y="4696290"/>
        <a:ext cx="4435245" cy="373577"/>
      </dsp:txXfrm>
    </dsp:sp>
    <dsp:sp modelId="{657BEE48-D500-DD42-95F2-C7C2CE396D31}">
      <dsp:nvSpPr>
        <dsp:cNvPr id="0" name=""/>
        <dsp:cNvSpPr/>
      </dsp:nvSpPr>
      <dsp:spPr>
        <a:xfrm>
          <a:off x="0" y="5069868"/>
          <a:ext cx="4435245" cy="0"/>
        </a:xfrm>
        <a:prstGeom prst="line">
          <a:avLst/>
        </a:prstGeom>
        <a:gradFill rotWithShape="0">
          <a:gsLst>
            <a:gs pos="0">
              <a:schemeClr val="accent2">
                <a:alpha val="90000"/>
                <a:hueOff val="0"/>
                <a:satOff val="0"/>
                <a:lumOff val="0"/>
                <a:alphaOff val="-40000"/>
                <a:satMod val="103000"/>
                <a:lumMod val="102000"/>
                <a:tint val="94000"/>
              </a:schemeClr>
            </a:gs>
            <a:gs pos="50000">
              <a:schemeClr val="accent2">
                <a:alpha val="90000"/>
                <a:hueOff val="0"/>
                <a:satOff val="0"/>
                <a:lumOff val="0"/>
                <a:alphaOff val="-40000"/>
                <a:satMod val="110000"/>
                <a:lumMod val="100000"/>
                <a:shade val="100000"/>
              </a:schemeClr>
            </a:gs>
            <a:gs pos="100000">
              <a:schemeClr val="accent2">
                <a:alpha val="90000"/>
                <a:hueOff val="0"/>
                <a:satOff val="0"/>
                <a:lumOff val="0"/>
                <a:alphaOff val="-40000"/>
                <a:lumMod val="99000"/>
                <a:satMod val="120000"/>
                <a:shade val="78000"/>
              </a:schemeClr>
            </a:gs>
          </a:gsLst>
          <a:lin ang="5400000" scaled="0"/>
        </a:gradFill>
        <a:ln w="6350" cap="flat" cmpd="sng" algn="ctr">
          <a:solidFill>
            <a:schemeClr val="accent2">
              <a:alpha val="90000"/>
              <a:hueOff val="0"/>
              <a:satOff val="0"/>
              <a:lumOff val="0"/>
              <a:alphaOff val="-4000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9926A6C-CA06-D642-B7B7-C0EB4F3F1078}">
      <dsp:nvSpPr>
        <dsp:cNvPr id="0" name=""/>
        <dsp:cNvSpPr/>
      </dsp:nvSpPr>
      <dsp:spPr>
        <a:xfrm>
          <a:off x="0" y="5069868"/>
          <a:ext cx="4435245" cy="373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mj-lt"/>
            <a:buNone/>
          </a:pPr>
          <a:r>
            <a:rPr lang="en-US" sz="1600" b="0" kern="1200" dirty="0">
              <a:solidFill>
                <a:schemeClr val="tx1"/>
              </a:solidFill>
              <a:latin typeface="Calibri" panose="020F0502020204030204" pitchFamily="34" charset="0"/>
              <a:cs typeface="Calibri" panose="020F0502020204030204" pitchFamily="34" charset="0"/>
            </a:rPr>
            <a:t>Vitus Bering Kamchatka State University</a:t>
          </a:r>
          <a:endParaRPr lang="ru-RU" sz="1600" b="0" kern="1200" dirty="0">
            <a:solidFill>
              <a:schemeClr val="tx1"/>
            </a:solidFill>
            <a:latin typeface="Calibri" panose="020F0502020204030204" pitchFamily="34" charset="0"/>
            <a:cs typeface="Calibri" panose="020F0502020204030204" pitchFamily="34" charset="0"/>
          </a:endParaRPr>
        </a:p>
      </dsp:txBody>
      <dsp:txXfrm>
        <a:off x="0" y="5069868"/>
        <a:ext cx="4435245" cy="373577"/>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188E10-876A-48CB-B7F8-A2BD9624BAC4}" type="datetimeFigureOut">
              <a:rPr lang="ru-RU" smtClean="0"/>
              <a:t>02.12.2022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6A5344-2681-4114-B520-566B13976F6A}" type="slidenum">
              <a:rPr lang="ru-RU" smtClean="0"/>
              <a:t>‹#›</a:t>
            </a:fld>
            <a:endParaRPr lang="ru-RU"/>
          </a:p>
        </p:txBody>
      </p:sp>
    </p:spTree>
    <p:extLst>
      <p:ext uri="{BB962C8B-B14F-4D97-AF65-F5344CB8AC3E}">
        <p14:creationId xmlns:p14="http://schemas.microsoft.com/office/powerpoint/2010/main" val="3155357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E131B964-C2A6-4E39-9D3C-02A900F52DA7}"/>
              </a:ext>
            </a:extLst>
          </p:cNvPr>
          <p:cNvSpPr txBox="1">
            <a:spLocks noGrp="1" noChangeArrowheads="1"/>
          </p:cNvSpPr>
          <p:nvPr/>
        </p:nvSpPr>
        <p:spPr bwMode="auto">
          <a:xfrm>
            <a:off x="3886200"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59" rIns="89720" bIns="44859" anchor="b"/>
          <a:lstStyle>
            <a:lvl1pPr defTabSz="947738">
              <a:spcBef>
                <a:spcPct val="30000"/>
              </a:spcBef>
              <a:defRPr kumimoji="1" sz="1200">
                <a:solidFill>
                  <a:schemeClr val="tx1"/>
                </a:solidFill>
                <a:latin typeface="Arial" panose="020B0604020202020204" pitchFamily="34" charset="0"/>
              </a:defRPr>
            </a:lvl1pPr>
            <a:lvl2pPr marL="742950" indent="-285750" defTabSz="947738">
              <a:spcBef>
                <a:spcPct val="30000"/>
              </a:spcBef>
              <a:defRPr kumimoji="1" sz="1200">
                <a:solidFill>
                  <a:schemeClr val="tx1"/>
                </a:solidFill>
                <a:latin typeface="Arial" panose="020B0604020202020204" pitchFamily="34" charset="0"/>
              </a:defRPr>
            </a:lvl2pPr>
            <a:lvl3pPr marL="1143000" indent="-228600" defTabSz="947738">
              <a:spcBef>
                <a:spcPct val="30000"/>
              </a:spcBef>
              <a:defRPr kumimoji="1" sz="1200">
                <a:solidFill>
                  <a:schemeClr val="tx1"/>
                </a:solidFill>
                <a:latin typeface="Arial" panose="020B0604020202020204" pitchFamily="34" charset="0"/>
              </a:defRPr>
            </a:lvl3pPr>
            <a:lvl4pPr marL="1600200" indent="-228600" defTabSz="947738">
              <a:spcBef>
                <a:spcPct val="30000"/>
              </a:spcBef>
              <a:defRPr kumimoji="1" sz="1200">
                <a:solidFill>
                  <a:schemeClr val="tx1"/>
                </a:solidFill>
                <a:latin typeface="Arial" panose="020B0604020202020204" pitchFamily="34" charset="0"/>
              </a:defRPr>
            </a:lvl4pPr>
            <a:lvl5pPr marL="2057400" indent="-228600" defTabSz="947738">
              <a:spcBef>
                <a:spcPct val="30000"/>
              </a:spcBef>
              <a:defRPr kumimoji="1" sz="1200">
                <a:solidFill>
                  <a:schemeClr val="tx1"/>
                </a:solidFill>
                <a:latin typeface="Arial" panose="020B0604020202020204" pitchFamily="34" charset="0"/>
              </a:defRPr>
            </a:lvl5pPr>
            <a:lvl6pPr marL="2514600" indent="-228600" defTabSz="947738"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47738"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47738"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47738" eaLnBrk="0" fontAlgn="base" hangingPunct="0">
              <a:spcBef>
                <a:spcPct val="30000"/>
              </a:spcBef>
              <a:spcAft>
                <a:spcPct val="0"/>
              </a:spcAft>
              <a:defRPr kumimoji="1" sz="1200">
                <a:solidFill>
                  <a:schemeClr val="tx1"/>
                </a:solidFill>
                <a:latin typeface="Arial" panose="020B0604020202020204" pitchFamily="34" charset="0"/>
              </a:defRPr>
            </a:lvl9pPr>
          </a:lstStyle>
          <a:p>
            <a:pPr algn="r" eaLnBrk="1" hangingPunct="1">
              <a:spcBef>
                <a:spcPct val="0"/>
              </a:spcBef>
            </a:pPr>
            <a:fld id="{C194D5EA-E9BC-4DBB-9C91-EBC3998B5080}" type="slidenum">
              <a:rPr kumimoji="0" lang="en-US" altLang="ru-RU">
                <a:latin typeface="Verdana" panose="020B0604030504040204" pitchFamily="34" charset="0"/>
              </a:rPr>
              <a:pPr algn="r" eaLnBrk="1" hangingPunct="1">
                <a:spcBef>
                  <a:spcPct val="0"/>
                </a:spcBef>
              </a:pPr>
              <a:t>4</a:t>
            </a:fld>
            <a:endParaRPr kumimoji="0" lang="en-US" altLang="ru-RU">
              <a:latin typeface="Verdana" panose="020B0604030504040204" pitchFamily="34" charset="0"/>
            </a:endParaRPr>
          </a:p>
        </p:txBody>
      </p:sp>
      <p:sp>
        <p:nvSpPr>
          <p:cNvPr id="18435" name="Rectangle 2">
            <a:extLst>
              <a:ext uri="{FF2B5EF4-FFF2-40B4-BE49-F238E27FC236}">
                <a16:creationId xmlns:a16="http://schemas.microsoft.com/office/drawing/2014/main" id="{AEB53500-B549-436D-8F74-E387768BA3AD}"/>
              </a:ext>
            </a:extLst>
          </p:cNvPr>
          <p:cNvSpPr>
            <a:spLocks noGrp="1" noRot="1" noChangeAspect="1" noChangeArrowheads="1" noTextEdit="1"/>
          </p:cNvSpPr>
          <p:nvPr>
            <p:ph type="sldImg"/>
          </p:nvPr>
        </p:nvSpPr>
        <p:spPr>
          <a:xfrm>
            <a:off x="382588" y="684213"/>
            <a:ext cx="6094412" cy="3429000"/>
          </a:xfrm>
          <a:ln/>
        </p:spPr>
      </p:sp>
      <p:sp>
        <p:nvSpPr>
          <p:cNvPr id="18436" name="Rectangle 3">
            <a:extLst>
              <a:ext uri="{FF2B5EF4-FFF2-40B4-BE49-F238E27FC236}">
                <a16:creationId xmlns:a16="http://schemas.microsoft.com/office/drawing/2014/main" id="{BD432746-8BCC-4E9B-B648-72F82B183FE9}"/>
              </a:ext>
            </a:extLst>
          </p:cNvPr>
          <p:cNvSpPr>
            <a:spLocks noGrp="1" noChangeArrowheads="1"/>
          </p:cNvSpPr>
          <p:nvPr>
            <p:ph type="body" idx="1"/>
          </p:nvPr>
        </p:nvSpPr>
        <p:spPr>
          <a:xfrm>
            <a:off x="915988" y="4341813"/>
            <a:ext cx="5026025" cy="411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59" rIns="89720" bIns="44859"/>
          <a:lstStyle/>
          <a:p>
            <a:endParaRPr lang="ru-RU" alt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the last few months we have taken the leading position in the world in processing data from the SMS experiment </a:t>
            </a:r>
            <a:endParaRPr lang="ru-RU" dirty="0"/>
          </a:p>
        </p:txBody>
      </p:sp>
      <p:sp>
        <p:nvSpPr>
          <p:cNvPr id="4" name="Номер слайда 3"/>
          <p:cNvSpPr>
            <a:spLocks noGrp="1"/>
          </p:cNvSpPr>
          <p:nvPr>
            <p:ph type="sldNum" sz="quarter" idx="10"/>
          </p:nvPr>
        </p:nvSpPr>
        <p:spPr/>
        <p:txBody>
          <a:bodyPr/>
          <a:lstStyle/>
          <a:p>
            <a:fld id="{946A5344-2681-4114-B520-566B13976F6A}" type="slidenum">
              <a:rPr lang="ru-RU" smtClean="0"/>
              <a:t>34</a:t>
            </a:fld>
            <a:endParaRPr lang="ru-RU"/>
          </a:p>
        </p:txBody>
      </p:sp>
    </p:spTree>
    <p:extLst>
      <p:ext uri="{BB962C8B-B14F-4D97-AF65-F5344CB8AC3E}">
        <p14:creationId xmlns:p14="http://schemas.microsoft.com/office/powerpoint/2010/main" val="3384235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Сайт ОИЯИ Tier2 является лучшим в Российском консорциуме «Российский </a:t>
            </a:r>
            <a:r>
              <a:rPr lang="ru-RU" sz="1200" kern="1200" dirty="0" err="1">
                <a:solidFill>
                  <a:schemeClr val="tx1"/>
                </a:solidFill>
                <a:effectLst/>
                <a:latin typeface="+mn-lt"/>
                <a:ea typeface="+mn-ea"/>
                <a:cs typeface="+mn-cs"/>
              </a:rPr>
              <a:t>Грид</a:t>
            </a:r>
            <a:r>
              <a:rPr lang="ru-RU" sz="1200" kern="1200" dirty="0">
                <a:solidFill>
                  <a:schemeClr val="tx1"/>
                </a:solidFill>
                <a:effectLst/>
                <a:latin typeface="+mn-lt"/>
                <a:ea typeface="+mn-ea"/>
                <a:cs typeface="+mn-cs"/>
              </a:rPr>
              <a:t> для интенсивных операций с данными» (</a:t>
            </a:r>
            <a:r>
              <a:rPr lang="ru-RU" sz="1200" kern="1200" dirty="0" err="1">
                <a:solidFill>
                  <a:schemeClr val="tx1"/>
                </a:solidFill>
                <a:effectLst/>
                <a:latin typeface="+mn-lt"/>
                <a:ea typeface="+mn-ea"/>
                <a:cs typeface="+mn-cs"/>
              </a:rPr>
              <a:t>Russian</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Data</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Intensive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Grid</a:t>
            </a:r>
            <a:r>
              <a:rPr lang="ru-RU" sz="1200" kern="1200" dirty="0">
                <a:solidFill>
                  <a:schemeClr val="tx1"/>
                </a:solidFill>
                <a:effectLst/>
                <a:latin typeface="+mn-lt"/>
                <a:ea typeface="+mn-ea"/>
                <a:cs typeface="+mn-cs"/>
              </a:rPr>
              <a:t> – RDIG). В 2020 году 55 % от общего суммарного времени ЦПУ, затраченного на обработку и анализ данных на ресурсах консорциума RDIG, было выполнено на Tier2 сайте ОИЯИ  </a:t>
            </a:r>
            <a:endParaRPr lang="ru-RU" dirty="0"/>
          </a:p>
        </p:txBody>
      </p:sp>
      <p:sp>
        <p:nvSpPr>
          <p:cNvPr id="4" name="Номер слайда 3"/>
          <p:cNvSpPr>
            <a:spLocks noGrp="1"/>
          </p:cNvSpPr>
          <p:nvPr>
            <p:ph type="sldNum" sz="quarter" idx="10"/>
          </p:nvPr>
        </p:nvSpPr>
        <p:spPr/>
        <p:txBody>
          <a:bodyPr/>
          <a:lstStyle/>
          <a:p>
            <a:fld id="{946A5344-2681-4114-B520-566B13976F6A}" type="slidenum">
              <a:rPr lang="ru-RU" smtClean="0"/>
              <a:t>35</a:t>
            </a:fld>
            <a:endParaRPr lang="ru-RU"/>
          </a:p>
        </p:txBody>
      </p:sp>
    </p:spTree>
    <p:extLst>
      <p:ext uri="{BB962C8B-B14F-4D97-AF65-F5344CB8AC3E}">
        <p14:creationId xmlns:p14="http://schemas.microsoft.com/office/powerpoint/2010/main" val="2863541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altLang="ru-RU" dirty="0"/>
              <a:t>During the reporting period, the work on integrating cloud structures of the JINR Member States into a distributed platform based on the DIRAC </a:t>
            </a:r>
            <a:r>
              <a:rPr lang="en-US" altLang="ru-RU" dirty="0" err="1"/>
              <a:t>Interware</a:t>
            </a:r>
            <a:r>
              <a:rPr lang="en-US" altLang="ru-RU" dirty="0"/>
              <a:t> (Distributed Infrastructure with Remote Agent Control) was performed. Technical integration was completed, while the work on testing and debugging is in progress for all organizations of the Member States involved in the integration. The Institute for Nuclear Research and Nuclear Energy (Bulgaria) has recently joined. Suspended: Yerevan Physics Institute (Armenia).</a:t>
            </a:r>
            <a:br>
              <a:rPr lang="ru-RU" altLang="ru-RU" dirty="0"/>
            </a:br>
            <a:endParaRPr lang="ru-RU" altLang="ru-RU" dirty="0"/>
          </a:p>
          <a:p>
            <a:endParaRPr lang="ru-RU" dirty="0"/>
          </a:p>
        </p:txBody>
      </p:sp>
      <p:sp>
        <p:nvSpPr>
          <p:cNvPr id="4" name="Номер слайда 3"/>
          <p:cNvSpPr>
            <a:spLocks noGrp="1"/>
          </p:cNvSpPr>
          <p:nvPr>
            <p:ph type="sldNum" sz="quarter" idx="10"/>
          </p:nvPr>
        </p:nvSpPr>
        <p:spPr/>
        <p:txBody>
          <a:bodyPr/>
          <a:lstStyle/>
          <a:p>
            <a:fld id="{946A5344-2681-4114-B520-566B13976F6A}" type="slidenum">
              <a:rPr lang="ru-RU" smtClean="0"/>
              <a:t>36</a:t>
            </a:fld>
            <a:endParaRPr lang="ru-RU"/>
          </a:p>
        </p:txBody>
      </p:sp>
    </p:spTree>
    <p:extLst>
      <p:ext uri="{BB962C8B-B14F-4D97-AF65-F5344CB8AC3E}">
        <p14:creationId xmlns:p14="http://schemas.microsoft.com/office/powerpoint/2010/main" val="3825619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46A5344-2681-4114-B520-566B13976F6A}" type="slidenum">
              <a:rPr lang="ru-RU" smtClean="0"/>
              <a:t>37</a:t>
            </a:fld>
            <a:endParaRPr lang="ru-RU"/>
          </a:p>
        </p:txBody>
      </p:sp>
    </p:spTree>
    <p:extLst>
      <p:ext uri="{BB962C8B-B14F-4D97-AF65-F5344CB8AC3E}">
        <p14:creationId xmlns:p14="http://schemas.microsoft.com/office/powerpoint/2010/main" val="1614138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ea typeface="Times New Roman" panose="02020603050405020304" pitchFamily="18" charset="0"/>
              </a:rPr>
              <a:t>The accumulated experience of using the “</a:t>
            </a:r>
            <a:r>
              <a:rPr lang="en-US" dirty="0" err="1">
                <a:latin typeface="Times New Roman" panose="02020603050405020304" pitchFamily="18" charset="0"/>
                <a:ea typeface="Times New Roman" panose="02020603050405020304" pitchFamily="18" charset="0"/>
              </a:rPr>
              <a:t>Govorun</a:t>
            </a:r>
            <a:r>
              <a:rPr lang="en-US" dirty="0">
                <a:latin typeface="Times New Roman" panose="02020603050405020304" pitchFamily="18" charset="0"/>
                <a:ea typeface="Times New Roman" panose="02020603050405020304" pitchFamily="18" charset="0"/>
              </a:rPr>
              <a:t>” supercomputer has revealed the need for the constant re-equipment of the supercomputer with computing resources and the introduction of novel IT solutions. This need is related to both the continuous increase in the number of users and the expansion of the range of tasks to be solved. The “</a:t>
            </a:r>
            <a:r>
              <a:rPr lang="en-US" dirty="0" err="1">
                <a:latin typeface="Times New Roman" panose="02020603050405020304" pitchFamily="18" charset="0"/>
                <a:ea typeface="Times New Roman" panose="02020603050405020304" pitchFamily="18" charset="0"/>
              </a:rPr>
              <a:t>Govorun</a:t>
            </a:r>
            <a:r>
              <a:rPr lang="en-US" dirty="0">
                <a:latin typeface="Times New Roman" panose="02020603050405020304" pitchFamily="18" charset="0"/>
                <a:ea typeface="Times New Roman" panose="02020603050405020304" pitchFamily="18" charset="0"/>
              </a:rPr>
              <a:t>” SC is a flexible, scalable, </a:t>
            </a:r>
            <a:r>
              <a:rPr lang="en-US" dirty="0" err="1">
                <a:latin typeface="Times New Roman" panose="02020603050405020304" pitchFamily="18" charset="0"/>
                <a:ea typeface="Times New Roman" panose="02020603050405020304" pitchFamily="18" charset="0"/>
              </a:rPr>
              <a:t>hyperconvergent</a:t>
            </a:r>
            <a:r>
              <a:rPr lang="en-US" dirty="0">
                <a:latin typeface="Times New Roman" panose="02020603050405020304" pitchFamily="18" charset="0"/>
                <a:ea typeface="Times New Roman" panose="02020603050405020304" pitchFamily="18" charset="0"/>
              </a:rPr>
              <a:t> system that combines computing architectures of different types, a hierarchical data processing and storage system. The development of the “</a:t>
            </a:r>
            <a:r>
              <a:rPr lang="en-US" dirty="0" err="1">
                <a:latin typeface="Times New Roman" panose="02020603050405020304" pitchFamily="18" charset="0"/>
                <a:ea typeface="Times New Roman" panose="02020603050405020304" pitchFamily="18" charset="0"/>
              </a:rPr>
              <a:t>Govorun</a:t>
            </a:r>
            <a:r>
              <a:rPr lang="en-US" dirty="0">
                <a:latin typeface="Times New Roman" panose="02020603050405020304" pitchFamily="18" charset="0"/>
                <a:ea typeface="Times New Roman" panose="02020603050405020304" pitchFamily="18" charset="0"/>
              </a:rPr>
              <a:t>” SC is aimed at creating an environment for supercomputer modeling and the solution of compute-intensive and data-intensive tasks in order to ensure the solution of the theoretical and experimental tasks of JINR.</a:t>
            </a:r>
            <a:endParaRPr lang="ru-RU" dirty="0"/>
          </a:p>
          <a:p>
            <a:endParaRPr lang="ru-RU" dirty="0"/>
          </a:p>
        </p:txBody>
      </p:sp>
      <p:sp>
        <p:nvSpPr>
          <p:cNvPr id="4" name="Номер слайда 3"/>
          <p:cNvSpPr>
            <a:spLocks noGrp="1"/>
          </p:cNvSpPr>
          <p:nvPr>
            <p:ph type="sldNum" sz="quarter" idx="10"/>
          </p:nvPr>
        </p:nvSpPr>
        <p:spPr/>
        <p:txBody>
          <a:bodyPr/>
          <a:lstStyle/>
          <a:p>
            <a:fld id="{B665186D-78B3-41D7-853C-759E3277444C}" type="slidenum">
              <a:rPr lang="ru-RU" smtClean="0">
                <a:solidFill>
                  <a:prstClr val="black"/>
                </a:solidFill>
              </a:rPr>
              <a:pPr/>
              <a:t>38</a:t>
            </a:fld>
            <a:endParaRPr lang="ru-RU">
              <a:solidFill>
                <a:prstClr val="black"/>
              </a:solidFill>
            </a:endParaRPr>
          </a:p>
        </p:txBody>
      </p:sp>
    </p:spTree>
    <p:extLst>
      <p:ext uri="{BB962C8B-B14F-4D97-AF65-F5344CB8AC3E}">
        <p14:creationId xmlns:p14="http://schemas.microsoft.com/office/powerpoint/2010/main" val="3988901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defTabSz="916137" eaLnBrk="1" fontAlgn="auto" hangingPunct="1">
              <a:spcBef>
                <a:spcPts val="0"/>
              </a:spcBef>
              <a:spcAft>
                <a:spcPts val="0"/>
              </a:spcAft>
              <a:defRPr/>
            </a:pPr>
            <a:r>
              <a:rPr lang="ru-RU" dirty="0"/>
              <a:t>мирового рейтинга IO500 самых высокопроизводительных системам хранения данных</a:t>
            </a:r>
            <a:endParaRPr lang="en-US" dirty="0"/>
          </a:p>
        </p:txBody>
      </p:sp>
      <p:sp>
        <p:nvSpPr>
          <p:cNvPr id="4" name="Номер слайда 3"/>
          <p:cNvSpPr>
            <a:spLocks noGrp="1"/>
          </p:cNvSpPr>
          <p:nvPr>
            <p:ph type="sldNum" sz="quarter" idx="5"/>
          </p:nvPr>
        </p:nvSpPr>
        <p:spPr/>
        <p:txBody>
          <a:bodyPr/>
          <a:lstStyle/>
          <a:p>
            <a:pPr>
              <a:defRPr/>
            </a:pPr>
            <a:fld id="{EDFB0D53-7B31-4C23-9764-662FB5786FC2}" type="slidenum">
              <a:rPr lang="en-US">
                <a:solidFill>
                  <a:prstClr val="black"/>
                </a:solidFill>
              </a:rPr>
              <a:pPr>
                <a:defRPr/>
              </a:pPr>
              <a:t>39</a:t>
            </a:fld>
            <a:endParaRPr lang="en-US">
              <a:solidFill>
                <a:prstClr val="black"/>
              </a:solidFill>
            </a:endParaRPr>
          </a:p>
        </p:txBody>
      </p:sp>
    </p:spTree>
    <p:extLst>
      <p:ext uri="{BB962C8B-B14F-4D97-AF65-F5344CB8AC3E}">
        <p14:creationId xmlns:p14="http://schemas.microsoft.com/office/powerpoint/2010/main" val="2798113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85000" lnSpcReduction="10000"/>
          </a:bodyPr>
          <a:lstStyle/>
          <a:p>
            <a:r>
              <a:rPr lang="ru-RU" sz="1200" kern="1200" dirty="0">
                <a:solidFill>
                  <a:schemeClr val="tx1"/>
                </a:solidFill>
                <a:effectLst/>
                <a:latin typeface="+mn-lt"/>
                <a:ea typeface="+mn-ea"/>
                <a:cs typeface="+mn-cs"/>
              </a:rPr>
              <a:t>Для работы с Большими данными, в том числе для мегапроекта </a:t>
            </a:r>
            <a:r>
              <a:rPr lang="en-US" sz="1200" kern="1200" dirty="0">
                <a:solidFill>
                  <a:schemeClr val="tx1"/>
                </a:solidFill>
                <a:effectLst/>
                <a:latin typeface="+mn-lt"/>
                <a:ea typeface="+mn-ea"/>
                <a:cs typeface="+mn-cs"/>
              </a:rPr>
              <a:t>NICA</a:t>
            </a:r>
            <a:r>
              <a:rPr lang="ru-RU" sz="1200" kern="1200" dirty="0">
                <a:solidFill>
                  <a:schemeClr val="tx1"/>
                </a:solidFill>
                <a:effectLst/>
                <a:latin typeface="+mn-lt"/>
                <a:ea typeface="+mn-ea"/>
                <a:cs typeface="+mn-cs"/>
              </a:rPr>
              <a:t>, на СК «Говорун» была разработана и внедрена иерархическая система обработки и хранения данных с программно-определяемой архитектурой. Самый быстрый уровень иерархической системы реализован на базе новейшей технологии DAOS (</a:t>
            </a:r>
            <a:r>
              <a:rPr lang="ru-RU" sz="1200" kern="1200" dirty="0" err="1">
                <a:solidFill>
                  <a:schemeClr val="tx1"/>
                </a:solidFill>
                <a:effectLst/>
                <a:latin typeface="+mn-lt"/>
                <a:ea typeface="+mn-ea"/>
                <a:cs typeface="+mn-cs"/>
              </a:rPr>
              <a:t>Distributed</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Asynchronous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Object</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Storage</a:t>
            </a:r>
            <a:r>
              <a:rPr lang="ru-RU" sz="1200" kern="1200" dirty="0">
                <a:solidFill>
                  <a:schemeClr val="tx1"/>
                </a:solidFill>
                <a:effectLst/>
                <a:latin typeface="+mn-lt"/>
                <a:ea typeface="+mn-ea"/>
                <a:cs typeface="+mn-cs"/>
              </a:rPr>
              <a:t>). DAOS на СК «Говорун» продемонстрировал высокую скорость чтения/записи, заняв 1</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е место среди российских суперкомпьютеров в текущей редакции списка IO500. Большие перспективы этой технологии связаны с ее использованием для проекта NICA на всех этапах работы – от приема экспериментальных данных до финального физического анализа.</a:t>
            </a:r>
          </a:p>
          <a:p>
            <a:r>
              <a:rPr lang="ru-RU" sz="1200" kern="1200" dirty="0">
                <a:solidFill>
                  <a:schemeClr val="tx1"/>
                </a:solidFill>
                <a:effectLst/>
                <a:latin typeface="+mn-lt"/>
                <a:ea typeface="+mn-ea"/>
                <a:cs typeface="+mn-cs"/>
              </a:rPr>
              <a:t>Использование DAOS для проекта NICA позволит сохранять и читать </a:t>
            </a:r>
            <a:r>
              <a:rPr lang="ru-RU" sz="1200" kern="1200" dirty="0" err="1">
                <a:solidFill>
                  <a:schemeClr val="tx1"/>
                </a:solidFill>
                <a:effectLst/>
                <a:latin typeface="+mn-lt"/>
                <a:ea typeface="+mn-ea"/>
                <a:cs typeface="+mn-cs"/>
              </a:rPr>
              <a:t>многоразмерные</a:t>
            </a:r>
            <a:r>
              <a:rPr lang="ru-RU" sz="1200" kern="1200" dirty="0">
                <a:solidFill>
                  <a:schemeClr val="tx1"/>
                </a:solidFill>
                <a:effectLst/>
                <a:latin typeface="+mn-lt"/>
                <a:ea typeface="+mn-ea"/>
                <a:cs typeface="+mn-cs"/>
              </a:rPr>
              <a:t> структуры данных ТБ-масштаба в едином адресном пространстве. Технология DAOS выглядит перспективной и в применении к другим типам задач, связанных с Большими данными, – это, в первую очередь, задачи ML/DL, а также квантовые вычисления.</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Times New Roman" panose="02020603050405020304" pitchFamily="18" charset="0"/>
                <a:cs typeface="Arial" panose="020B0604020202020204" pitchFamily="34" charset="0"/>
              </a:rPr>
              <a:t>To work with Big Data, including for the NICA megaproject, </a:t>
            </a:r>
            <a:r>
              <a:rPr lang="en-US" dirty="0">
                <a:solidFill>
                  <a:srgbClr val="000066"/>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a hierarchical data processing and storage system with a software-defined architecture</a:t>
            </a:r>
            <a:r>
              <a:rPr lang="en-US" dirty="0">
                <a:latin typeface="Arial" panose="020B0604020202020204" pitchFamily="34" charset="0"/>
                <a:ea typeface="Times New Roman" panose="02020603050405020304" pitchFamily="18" charset="0"/>
                <a:cs typeface="Arial" panose="020B0604020202020204" pitchFamily="34" charset="0"/>
              </a:rPr>
              <a:t> was developed and implemented on the “</a:t>
            </a:r>
            <a:r>
              <a:rPr lang="en-US" dirty="0" err="1">
                <a:latin typeface="Arial" panose="020B0604020202020204" pitchFamily="34" charset="0"/>
                <a:ea typeface="Times New Roman" panose="02020603050405020304" pitchFamily="18" charset="0"/>
                <a:cs typeface="Arial" panose="020B0604020202020204" pitchFamily="34" charset="0"/>
              </a:rPr>
              <a:t>Govorun</a:t>
            </a:r>
            <a:r>
              <a:rPr lang="en-US" dirty="0">
                <a:latin typeface="Arial" panose="020B0604020202020204" pitchFamily="34" charset="0"/>
                <a:ea typeface="Times New Roman" panose="02020603050405020304" pitchFamily="18" charset="0"/>
                <a:cs typeface="Arial" panose="020B0604020202020204" pitchFamily="34" charset="0"/>
              </a:rPr>
              <a:t>” supercomputer</a:t>
            </a:r>
            <a:r>
              <a:rPr lang="ru-RU" dirty="0">
                <a:latin typeface="Arial" panose="020B0604020202020204" pitchFamily="34" charset="0"/>
                <a:ea typeface="Times New Roman" panose="02020603050405020304" pitchFamily="18" charset="0"/>
                <a:cs typeface="Arial" panose="020B0604020202020204" pitchFamily="34" charset="0"/>
              </a:rPr>
              <a:t>.</a:t>
            </a:r>
            <a:r>
              <a:rPr lang="en-US" dirty="0">
                <a:latin typeface="Arial" panose="020B0604020202020204" pitchFamily="34" charset="0"/>
                <a:ea typeface="Times New Roman" panose="02020603050405020304" pitchFamily="18" charset="0"/>
                <a:cs typeface="Arial" panose="020B0604020202020204" pitchFamily="34" charset="0"/>
              </a:rPr>
              <a:t> The fastest layer of the hierarchical system is based on the latest </a:t>
            </a:r>
            <a:r>
              <a:rPr lang="en-US" dirty="0">
                <a:solidFill>
                  <a:srgbClr val="000066"/>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DAOS (Distributed Asynchronous Object Storage) </a:t>
            </a:r>
            <a:r>
              <a:rPr lang="en-US" dirty="0">
                <a:latin typeface="Arial" panose="020B0604020202020204" pitchFamily="34" charset="0"/>
                <a:ea typeface="Times New Roman" panose="02020603050405020304" pitchFamily="18" charset="0"/>
                <a:cs typeface="Arial" panose="020B0604020202020204" pitchFamily="34" charset="0"/>
              </a:rPr>
              <a:t>technology. </a:t>
            </a:r>
            <a:r>
              <a:rPr lang="en-US" sz="1200" kern="1200" dirty="0">
                <a:solidFill>
                  <a:schemeClr val="tx1"/>
                </a:solidFill>
                <a:effectLst/>
                <a:latin typeface="+mn-lt"/>
                <a:ea typeface="+mn-ea"/>
                <a:cs typeface="+mn-cs"/>
              </a:rPr>
              <a:t>DAOS on the “</a:t>
            </a:r>
            <a:r>
              <a:rPr lang="en-US" sz="1200" kern="1200" dirty="0" err="1">
                <a:solidFill>
                  <a:schemeClr val="tx1"/>
                </a:solidFill>
                <a:effectLst/>
                <a:latin typeface="+mn-lt"/>
                <a:ea typeface="+mn-ea"/>
                <a:cs typeface="+mn-cs"/>
              </a:rPr>
              <a:t>Govorun</a:t>
            </a:r>
            <a:r>
              <a:rPr lang="en-US" sz="1200" kern="1200" dirty="0">
                <a:solidFill>
                  <a:schemeClr val="tx1"/>
                </a:solidFill>
                <a:effectLst/>
                <a:latin typeface="+mn-lt"/>
                <a:ea typeface="+mn-ea"/>
                <a:cs typeface="+mn-cs"/>
              </a:rPr>
              <a:t>” supercomputer demonstrated a high read/write speed, taking the 1st place among Russian supercomputers in the current  IO500 list. Great prospects for the use of this technology are associated with its application to the NICA project at all stages of its work, from experimental data acquisition to final physics analysis.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use of DAOS for the NICA project will enable the storage and read of multidimensional data structures of TB scale in a single address space.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DAOS technology looks promising in applications to other types of tasks related to Big Data. These are primarily ML/DL tasks and quantum computing.</a:t>
            </a:r>
          </a:p>
          <a:p>
            <a:endParaRPr lang="en-US" dirty="0"/>
          </a:p>
        </p:txBody>
      </p:sp>
      <p:sp>
        <p:nvSpPr>
          <p:cNvPr id="4" name="Номер слайда 3"/>
          <p:cNvSpPr>
            <a:spLocks noGrp="1"/>
          </p:cNvSpPr>
          <p:nvPr>
            <p:ph type="sldNum" sz="quarter" idx="5"/>
          </p:nvPr>
        </p:nvSpPr>
        <p:spPr/>
        <p:txBody>
          <a:bodyPr/>
          <a:lstStyle/>
          <a:p>
            <a:pPr>
              <a:defRPr/>
            </a:pPr>
            <a:fld id="{EDFB0D53-7B31-4C23-9764-662FB5786FC2}" type="slidenum">
              <a:rPr lang="en-US">
                <a:solidFill>
                  <a:prstClr val="black"/>
                </a:solidFill>
              </a:rPr>
              <a:pPr>
                <a:defRPr/>
              </a:pPr>
              <a:t>40</a:t>
            </a:fld>
            <a:endParaRPr lang="en-US">
              <a:solidFill>
                <a:prstClr val="black"/>
              </a:solidFill>
            </a:endParaRPr>
          </a:p>
        </p:txBody>
      </p:sp>
    </p:spTree>
    <p:extLst>
      <p:ext uri="{BB962C8B-B14F-4D97-AF65-F5344CB8AC3E}">
        <p14:creationId xmlns:p14="http://schemas.microsoft.com/office/powerpoint/2010/main" val="2222367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Для стабильной работы комплекса необходимо отслеживать состояние всех узлов и сервисов - от системы питания до роботизированной ленточной библиотеки. </a:t>
            </a:r>
          </a:p>
        </p:txBody>
      </p:sp>
      <p:sp>
        <p:nvSpPr>
          <p:cNvPr id="4" name="Номер слайда 3"/>
          <p:cNvSpPr>
            <a:spLocks noGrp="1"/>
          </p:cNvSpPr>
          <p:nvPr>
            <p:ph type="sldNum" sz="quarter" idx="10"/>
          </p:nvPr>
        </p:nvSpPr>
        <p:spPr/>
        <p:txBody>
          <a:bodyPr/>
          <a:lstStyle/>
          <a:p>
            <a:fld id="{946A5344-2681-4114-B520-566B13976F6A}" type="slidenum">
              <a:rPr lang="ru-RU" smtClean="0"/>
              <a:t>42</a:t>
            </a:fld>
            <a:endParaRPr lang="ru-RU"/>
          </a:p>
        </p:txBody>
      </p:sp>
    </p:spTree>
    <p:extLst>
      <p:ext uri="{BB962C8B-B14F-4D97-AF65-F5344CB8AC3E}">
        <p14:creationId xmlns:p14="http://schemas.microsoft.com/office/powerpoint/2010/main" val="2804107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50" dirty="0">
                <a:effectLst/>
                <a:latin typeface="Times New Roman" panose="02020603050405020304" pitchFamily="18" charset="0"/>
                <a:ea typeface="Times New Roman" panose="02020603050405020304" pitchFamily="18" charset="0"/>
              </a:rPr>
              <a:t>An off-line computer complex for data modeling, processing, analysis and storage within the NICA project, which</a:t>
            </a:r>
            <a:r>
              <a:rPr lang="en-US" sz="1800" dirty="0">
                <a:effectLst/>
                <a:latin typeface="Times New Roman" panose="02020603050405020304" pitchFamily="18" charset="0"/>
                <a:ea typeface="Times New Roman" panose="02020603050405020304" pitchFamily="18" charset="0"/>
              </a:rPr>
              <a:t> consists of territorially distributed on-line and three off-line clusters connected by the high-speed computer network with a bandwidth 4x100 Gb/s,</a:t>
            </a:r>
            <a:r>
              <a:rPr lang="en-US" sz="1800" kern="50" dirty="0">
                <a:effectLst/>
                <a:latin typeface="Times New Roman" panose="02020603050405020304" pitchFamily="18" charset="0"/>
                <a:ea typeface="Times New Roman" panose="02020603050405020304" pitchFamily="18" charset="0"/>
              </a:rPr>
              <a:t> was created. Developed computing models should take into account the trends in the development of network solutions, computing architectures and IT solutions, which allow combining supercomputer (heterogeneous), grid and cloud technologies and creating distributed, software-configured HPC platforms on its basis. The NICA computing and information off-line cluster in LIT was organized on the basis of the JINR MICC as a distributed scalable hybrid cluster, which allows organizing computing for the NICA project efficiently and without additional labor costs at the request of a different class of jobs and users. The main objective of the LIT off-line cluster is to create a two-level (disk-tape) storage system for the NICA experiments, as after the first stage of these experiments, significant storage volumes will be required (from 2.5 PB to 70 PB per year).</a:t>
            </a:r>
            <a:endParaRPr lang="ru-RU" sz="1800">
              <a:effectLst/>
              <a:latin typeface="Times New Roman" panose="02020603050405020304" pitchFamily="18" charset="0"/>
              <a:ea typeface="Times New Roman" panose="02020603050405020304" pitchFamily="18" charset="0"/>
            </a:endParaRPr>
          </a:p>
          <a:p>
            <a:endParaRPr lang="ru-RU" dirty="0"/>
          </a:p>
        </p:txBody>
      </p:sp>
      <p:sp>
        <p:nvSpPr>
          <p:cNvPr id="4" name="Номер слайда 3"/>
          <p:cNvSpPr>
            <a:spLocks noGrp="1"/>
          </p:cNvSpPr>
          <p:nvPr>
            <p:ph type="sldNum" sz="quarter" idx="10"/>
          </p:nvPr>
        </p:nvSpPr>
        <p:spPr/>
        <p:txBody>
          <a:bodyPr/>
          <a:lstStyle/>
          <a:p>
            <a:fld id="{946A5344-2681-4114-B520-566B13976F6A}" type="slidenum">
              <a:rPr lang="ru-RU" smtClean="0"/>
              <a:t>43</a:t>
            </a:fld>
            <a:endParaRPr lang="ru-RU"/>
          </a:p>
        </p:txBody>
      </p:sp>
    </p:spTree>
    <p:extLst>
      <p:ext uri="{BB962C8B-B14F-4D97-AF65-F5344CB8AC3E}">
        <p14:creationId xmlns:p14="http://schemas.microsoft.com/office/powerpoint/2010/main" val="29031102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Образ слайда 1">
            <a:extLst>
              <a:ext uri="{FF2B5EF4-FFF2-40B4-BE49-F238E27FC236}">
                <a16:creationId xmlns:a16="http://schemas.microsoft.com/office/drawing/2014/main" id="{C36E35D5-CA9D-43B1-80B6-171853023600}"/>
              </a:ext>
            </a:extLst>
          </p:cNvPr>
          <p:cNvSpPr>
            <a:spLocks noGrp="1" noRot="1" noChangeAspect="1" noChangeArrowheads="1" noTextEdit="1"/>
          </p:cNvSpPr>
          <p:nvPr>
            <p:ph type="sldImg"/>
          </p:nvPr>
        </p:nvSpPr>
        <p:spPr>
          <a:ln/>
        </p:spPr>
      </p:sp>
      <p:sp>
        <p:nvSpPr>
          <p:cNvPr id="11267" name="Заметки 2">
            <a:extLst>
              <a:ext uri="{FF2B5EF4-FFF2-40B4-BE49-F238E27FC236}">
                <a16:creationId xmlns:a16="http://schemas.microsoft.com/office/drawing/2014/main" id="{DC56F58D-BA3E-4F8D-9573-6A9E26DF9091}"/>
              </a:ext>
            </a:extLst>
          </p:cNvPr>
          <p:cNvSpPr>
            <a:spLocks noGrp="1"/>
          </p:cNvSpPr>
          <p:nvPr>
            <p:ph type="body" idx="1"/>
          </p:nvPr>
        </p:nvSpPr>
        <p:spPr/>
        <p:txBody>
          <a:bodyPr/>
          <a:lstStyle/>
          <a:p>
            <a:pPr marL="0" marR="0" indent="0" algn="just" defTabSz="914400" rtl="0" eaLnBrk="1" fontAlgn="auto" latinLnBrk="0" hangingPunct="1">
              <a:lnSpc>
                <a:spcPct val="100000"/>
              </a:lnSpc>
              <a:spcBef>
                <a:spcPts val="600"/>
              </a:spcBef>
              <a:spcAft>
                <a:spcPts val="0"/>
              </a:spcAft>
              <a:buClrTx/>
              <a:buSzTx/>
              <a:buFontTx/>
              <a:buNone/>
              <a:tabLst/>
              <a:defRPr/>
            </a:pPr>
            <a:r>
              <a:rPr lang="en-US" dirty="0"/>
              <a:t>the user starts his task, </a:t>
            </a:r>
            <a:r>
              <a:rPr lang="en-US" dirty="0" err="1"/>
              <a:t>dirac</a:t>
            </a:r>
            <a:r>
              <a:rPr lang="en-US" dirty="0"/>
              <a:t> determines which resources are currently free and sends a task to them. Thus, the user does not need to wait for resources to be released for his calculations. </a:t>
            </a:r>
            <a:endParaRPr lang="en-US" sz="1200" kern="1200" dirty="0">
              <a:solidFill>
                <a:schemeClr val="tx1"/>
              </a:solidFill>
              <a:effectLst/>
              <a:latin typeface="+mn-lt"/>
              <a:ea typeface="+mn-ea"/>
              <a:cs typeface="+mn-cs"/>
            </a:endParaRPr>
          </a:p>
          <a:p>
            <a:pPr marL="0" marR="0" indent="0" algn="just" defTabSz="914400" rtl="0" eaLnBrk="1" fontAlgn="auto" latinLnBrk="0" hangingPunct="1">
              <a:lnSpc>
                <a:spcPct val="100000"/>
              </a:lnSpc>
              <a:spcBef>
                <a:spcPts val="60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just" defTabSz="914400" rtl="0" eaLnBrk="1" fontAlgn="auto" latinLnBrk="0" hangingPunct="1">
              <a:lnSpc>
                <a:spcPct val="100000"/>
              </a:lnSpc>
              <a:spcBef>
                <a:spcPts val="600"/>
              </a:spcBef>
              <a:spcAft>
                <a:spcPts val="0"/>
              </a:spcAft>
              <a:buClrTx/>
              <a:buSzTx/>
              <a:buFontTx/>
              <a:buNone/>
              <a:tabLst/>
              <a:defRPr/>
            </a:pPr>
            <a:r>
              <a:rPr lang="ru-RU" sz="1200" kern="1200" dirty="0">
                <a:solidFill>
                  <a:schemeClr val="tx1"/>
                </a:solidFill>
                <a:effectLst/>
                <a:latin typeface="+mn-lt"/>
                <a:ea typeface="+mn-ea"/>
                <a:cs typeface="+mn-cs"/>
              </a:rPr>
              <a:t>Для</a:t>
            </a:r>
            <a:r>
              <a:rPr lang="ru-RU" sz="1200" kern="1200" baseline="0" dirty="0">
                <a:solidFill>
                  <a:schemeClr val="tx1"/>
                </a:solidFill>
                <a:effectLst/>
                <a:latin typeface="+mn-lt"/>
                <a:ea typeface="+mn-ea"/>
                <a:cs typeface="+mn-cs"/>
              </a:rPr>
              <a:t> обработки и хранения данных экспериментов, проводимых в ОИЯИ, на базе платформы </a:t>
            </a:r>
            <a:r>
              <a:rPr lang="en-US" kern="50" dirty="0">
                <a:solidFill>
                  <a:srgbClr val="000066"/>
                </a:solidFill>
                <a:latin typeface="Times New Roman" panose="02020603050405020304" pitchFamily="18" charset="0"/>
                <a:ea typeface="Times New Roman" panose="02020603050405020304" pitchFamily="18" charset="0"/>
              </a:rPr>
              <a:t>DIRAC </a:t>
            </a:r>
            <a:r>
              <a:rPr lang="ru-RU" sz="1200" kern="1200" baseline="0" dirty="0">
                <a:solidFill>
                  <a:schemeClr val="tx1"/>
                </a:solidFill>
                <a:effectLst/>
                <a:latin typeface="+mn-lt"/>
                <a:ea typeface="+mn-ea"/>
                <a:cs typeface="+mn-cs"/>
              </a:rPr>
              <a:t>создана гетерогенная вычислительная среда. </a:t>
            </a:r>
            <a:r>
              <a:rPr lang="ru-RU" sz="1200" kern="1200" dirty="0">
                <a:solidFill>
                  <a:schemeClr val="tx1"/>
                </a:solidFill>
                <a:effectLst/>
                <a:latin typeface="+mn-lt"/>
                <a:ea typeface="+mn-ea"/>
                <a:cs typeface="+mn-cs"/>
              </a:rPr>
              <a:t>На конец 2021 года в DIRAC были интегрированы все компоненты МИВК, облака стран-участниц ОИЯИ, NICA кластер, а также кластер Национального автономного университета Мексики (НАУМ, в рамках сотрудничества по проекту MPD). Были запущены первые физические задачи экспериментов BM@N и SPD. На данный момент распределённая инфраструктура используется следующими экспериментами: MPD, </a:t>
            </a:r>
            <a:r>
              <a:rPr lang="ru-RU" sz="1200" kern="1200" dirty="0" err="1">
                <a:solidFill>
                  <a:schemeClr val="tx1"/>
                </a:solidFill>
                <a:effectLst/>
                <a:latin typeface="+mn-lt"/>
                <a:ea typeface="+mn-ea"/>
                <a:cs typeface="+mn-cs"/>
              </a:rPr>
              <a:t>Baikal</a:t>
            </a:r>
            <a:r>
              <a:rPr lang="ru-RU" sz="1200" kern="1200" dirty="0">
                <a:solidFill>
                  <a:schemeClr val="tx1"/>
                </a:solidFill>
                <a:effectLst/>
                <a:latin typeface="+mn-lt"/>
                <a:ea typeface="+mn-ea"/>
                <a:cs typeface="+mn-cs"/>
              </a:rPr>
              <a:t>-GVD, BM@N, SPD.</a:t>
            </a:r>
            <a:endParaRPr lang="en-US" kern="50" dirty="0">
              <a:solidFill>
                <a:srgbClr val="000066"/>
              </a:solidFill>
              <a:latin typeface="Times New Roman" panose="02020603050405020304" pitchFamily="18" charset="0"/>
              <a:ea typeface="Times New Roman" panose="02020603050405020304" pitchFamily="18" charset="0"/>
            </a:endParaRPr>
          </a:p>
          <a:p>
            <a:pPr marL="0" marR="0" indent="0" algn="just" defTabSz="914400" rtl="0" eaLnBrk="1" fontAlgn="auto" latinLnBrk="0" hangingPunct="1">
              <a:lnSpc>
                <a:spcPct val="100000"/>
              </a:lnSpc>
              <a:spcBef>
                <a:spcPts val="600"/>
              </a:spcBef>
              <a:spcAft>
                <a:spcPts val="0"/>
              </a:spcAft>
              <a:buClrTx/>
              <a:buSzTx/>
              <a:buFontTx/>
              <a:buNone/>
              <a:tabLst/>
              <a:defRPr/>
            </a:pPr>
            <a:endParaRPr lang="en-US" kern="50" dirty="0">
              <a:solidFill>
                <a:srgbClr val="000066"/>
              </a:solidFill>
              <a:latin typeface="Times New Roman" panose="02020603050405020304" pitchFamily="18" charset="0"/>
              <a:ea typeface="Times New Roman" panose="02020603050405020304" pitchFamily="18" charset="0"/>
            </a:endParaRPr>
          </a:p>
          <a:p>
            <a:pPr marL="0" marR="0" indent="0" algn="just" defTabSz="914400" rtl="0" eaLnBrk="1" fontAlgn="auto" latinLnBrk="0" hangingPunct="1">
              <a:lnSpc>
                <a:spcPct val="100000"/>
              </a:lnSpc>
              <a:spcBef>
                <a:spcPts val="600"/>
              </a:spcBef>
              <a:spcAft>
                <a:spcPts val="0"/>
              </a:spcAft>
              <a:buClrTx/>
              <a:buSzTx/>
              <a:buFontTx/>
              <a:buNone/>
              <a:tabLst/>
              <a:defRPr/>
            </a:pPr>
            <a:r>
              <a:rPr lang="en-US" kern="50" dirty="0">
                <a:solidFill>
                  <a:srgbClr val="000066"/>
                </a:solidFill>
                <a:latin typeface="Times New Roman" panose="02020603050405020304" pitchFamily="18" charset="0"/>
                <a:ea typeface="Times New Roman" panose="02020603050405020304" pitchFamily="18" charset="0"/>
              </a:rPr>
              <a:t>A heterogeneous computing environment, based on the DIRAC platform, was created</a:t>
            </a:r>
            <a:r>
              <a:rPr lang="ru-RU" kern="50" dirty="0">
                <a:solidFill>
                  <a:srgbClr val="000066"/>
                </a:solidFill>
                <a:latin typeface="Times New Roman" panose="02020603050405020304" pitchFamily="18" charset="0"/>
                <a:ea typeface="Times New Roman" panose="02020603050405020304" pitchFamily="18" charset="0"/>
              </a:rPr>
              <a:t> </a:t>
            </a:r>
            <a:r>
              <a:rPr lang="en-US" kern="50" dirty="0">
                <a:solidFill>
                  <a:srgbClr val="000066"/>
                </a:solidFill>
                <a:latin typeface="Times New Roman" panose="02020603050405020304" pitchFamily="18" charset="0"/>
                <a:ea typeface="Times New Roman" panose="02020603050405020304" pitchFamily="18" charset="0"/>
              </a:rPr>
              <a:t>for processing and storing data of the experiments conducted at JINR. </a:t>
            </a:r>
            <a:r>
              <a:rPr lang="en-US" dirty="0">
                <a:solidFill>
                  <a:srgbClr val="000000"/>
                </a:solidFill>
                <a:latin typeface="Times New Roman" panose="02020603050405020304" pitchFamily="18" charset="0"/>
                <a:ea typeface="Times New Roman" panose="02020603050405020304" pitchFamily="18" charset="0"/>
              </a:rPr>
              <a:t>By the end of 2021, all the MICC components, the clouds of the JINR Member States, the NICA cluster, as well as the cluster of the National Autonomous University of Mexico (NAUM, within the cooperation on the MPD project), were integrated into DIRAC.</a:t>
            </a:r>
            <a:r>
              <a:rPr lang="ru-RU" dirty="0">
                <a:solidFill>
                  <a:srgbClr val="000000"/>
                </a:solidFill>
                <a:latin typeface="Times New Roman" panose="02020603050405020304" pitchFamily="18" charset="0"/>
                <a:ea typeface="Times New Roman" panose="02020603050405020304" pitchFamily="18" charset="0"/>
              </a:rPr>
              <a:t> </a:t>
            </a:r>
            <a:r>
              <a:rPr lang="en-US" kern="50" dirty="0">
                <a:latin typeface="Times New Roman" panose="02020603050405020304" pitchFamily="18" charset="0"/>
                <a:ea typeface="Times New Roman" panose="02020603050405020304" pitchFamily="18" charset="0"/>
              </a:rPr>
              <a:t>The first physics jobs of the BM@N and SPD experiments were launched. For the time being, the distributed infrastructure is used by the following experiments: MPD, Baikal-GVD, BM@N, SPD.</a:t>
            </a:r>
            <a:endParaRPr lang="ru-RU" dirty="0"/>
          </a:p>
          <a:p>
            <a:pPr indent="226695" algn="just">
              <a:spcBef>
                <a:spcPts val="600"/>
              </a:spcBef>
              <a:spcAft>
                <a:spcPts val="0"/>
              </a:spcAft>
            </a:pPr>
            <a:endParaRPr lang="ru-RU" dirty="0">
              <a:solidFill>
                <a:srgbClr val="000066"/>
              </a:solidFill>
              <a:latin typeface="Times New Roman" panose="02020603050405020304" pitchFamily="18" charset="0"/>
              <a:ea typeface="Times New Roman" panose="02020603050405020304" pitchFamily="18" charset="0"/>
            </a:endParaRPr>
          </a:p>
        </p:txBody>
      </p:sp>
      <p:sp>
        <p:nvSpPr>
          <p:cNvPr id="84996" name="Номер слайда 3">
            <a:extLst>
              <a:ext uri="{FF2B5EF4-FFF2-40B4-BE49-F238E27FC236}">
                <a16:creationId xmlns:a16="http://schemas.microsoft.com/office/drawing/2014/main" id="{1A50FC94-19FC-41A3-A900-C9FBC0B4EED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fld id="{358C5D90-1740-4773-8C1E-63FE8E7FB975}" type="slidenum">
              <a:rPr lang="ru-RU" altLang="ru-RU" smtClean="0">
                <a:solidFill>
                  <a:prstClr val="black"/>
                </a:solidFill>
                <a:latin typeface="Calibri" panose="020F0502020204030204" pitchFamily="34" charset="0"/>
              </a:rPr>
              <a:pPr/>
              <a:t>44</a:t>
            </a:fld>
            <a:endParaRPr lang="ru-RU" altLang="ru-RU">
              <a:solidFill>
                <a:prstClr val="black"/>
              </a:solidFill>
              <a:latin typeface="Calibri" panose="020F0502020204030204" pitchFamily="34" charset="0"/>
            </a:endParaRPr>
          </a:p>
        </p:txBody>
      </p:sp>
    </p:spTree>
    <p:extLst>
      <p:ext uri="{BB962C8B-B14F-4D97-AF65-F5344CB8AC3E}">
        <p14:creationId xmlns:p14="http://schemas.microsoft.com/office/powerpoint/2010/main" val="3414914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46A5344-2681-4114-B520-566B13976F6A}" type="slidenum">
              <a:rPr lang="ru-RU" smtClean="0"/>
              <a:t>11</a:t>
            </a:fld>
            <a:endParaRPr lang="ru-RU"/>
          </a:p>
        </p:txBody>
      </p:sp>
    </p:spTree>
    <p:extLst>
      <p:ext uri="{BB962C8B-B14F-4D97-AF65-F5344CB8AC3E}">
        <p14:creationId xmlns:p14="http://schemas.microsoft.com/office/powerpoint/2010/main" val="36191828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tab pos="4032250" algn="l"/>
                  </a:tabLst>
                  <a:defRPr/>
                </a:pPr>
                <a:r>
                  <a:rPr lang="ru-RU" dirty="0">
                    <a:solidFill>
                      <a:srgbClr val="000066"/>
                    </a:solidFill>
                    <a:latin typeface="Times New Roman" panose="02020603050405020304" pitchFamily="18" charset="0"/>
                    <a:cs typeface="Times New Roman" panose="02020603050405020304" pitchFamily="18" charset="0"/>
                  </a:rPr>
                  <a:t>Справа</a:t>
                </a:r>
                <a:r>
                  <a:rPr lang="ru-RU" baseline="0" dirty="0">
                    <a:solidFill>
                      <a:srgbClr val="000066"/>
                    </a:solidFill>
                    <a:latin typeface="Times New Roman" panose="02020603050405020304" pitchFamily="18" charset="0"/>
                    <a:cs typeface="Times New Roman" panose="02020603050405020304" pitchFamily="18" charset="0"/>
                  </a:rPr>
                  <a:t> перечислены ресурсы платформы </a:t>
                </a:r>
                <a:r>
                  <a:rPr lang="en-US" dirty="0">
                    <a:solidFill>
                      <a:srgbClr val="000066"/>
                    </a:solidFill>
                    <a:latin typeface="Times New Roman" panose="02020603050405020304" pitchFamily="18" charset="0"/>
                    <a:cs typeface="Times New Roman" panose="02020603050405020304" pitchFamily="18" charset="0"/>
                  </a:rPr>
                  <a:t>DIRAC</a:t>
                </a:r>
                <a:r>
                  <a:rPr lang="ru-RU" dirty="0">
                    <a:solidFill>
                      <a:srgbClr val="000066"/>
                    </a:solidFill>
                    <a:latin typeface="Times New Roman" panose="02020603050405020304" pitchFamily="18" charset="0"/>
                    <a:cs typeface="Times New Roman" panose="02020603050405020304" pitchFamily="18" charset="0"/>
                  </a:rPr>
                  <a:t>,</a:t>
                </a:r>
                <a:r>
                  <a:rPr lang="ru-RU" baseline="0" dirty="0">
                    <a:solidFill>
                      <a:srgbClr val="000066"/>
                    </a:solidFill>
                    <a:latin typeface="Times New Roman" panose="02020603050405020304" pitchFamily="18" charset="0"/>
                    <a:cs typeface="Times New Roman" panose="02020603050405020304" pitchFamily="18" charset="0"/>
                  </a:rPr>
                  <a:t> доступные для эксперимента </a:t>
                </a:r>
                <a:r>
                  <a:rPr lang="en-US" dirty="0">
                    <a:solidFill>
                      <a:srgbClr val="000066"/>
                    </a:solidFill>
                    <a:latin typeface="Times New Roman" panose="02020603050405020304" pitchFamily="18" charset="0"/>
                    <a:cs typeface="Times New Roman" panose="02020603050405020304" pitchFamily="18" charset="0"/>
                  </a:rPr>
                  <a:t>MPD</a:t>
                </a:r>
                <a:r>
                  <a:rPr lang="ru-RU" dirty="0">
                    <a:solidFill>
                      <a:srgbClr val="000066"/>
                    </a:solidFill>
                    <a:latin typeface="Times New Roman" panose="02020603050405020304" pitchFamily="18" charset="0"/>
                    <a:cs typeface="Times New Roman" panose="02020603050405020304" pitchFamily="18" charset="0"/>
                  </a:rPr>
                  <a:t>. В 2021 году с использованием платформы </a:t>
                </a:r>
                <a:r>
                  <a:rPr lang="en-US" dirty="0">
                    <a:solidFill>
                      <a:srgbClr val="002060"/>
                    </a:solidFill>
                    <a:latin typeface="Times New Roman" panose="02020603050405020304" pitchFamily="18" charset="0"/>
                    <a:cs typeface="Times New Roman" panose="02020603050405020304" pitchFamily="18" charset="0"/>
                  </a:rPr>
                  <a:t>DIRAC</a:t>
                </a:r>
                <a:r>
                  <a:rPr lang="ru-RU" dirty="0">
                    <a:solidFill>
                      <a:srgbClr val="000066"/>
                    </a:solidFill>
                    <a:latin typeface="Times New Roman" panose="02020603050405020304" pitchFamily="18" charset="0"/>
                    <a:cs typeface="Times New Roman" panose="02020603050405020304" pitchFamily="18" charset="0"/>
                  </a:rPr>
                  <a:t> для эксперимента </a:t>
                </a:r>
                <a:r>
                  <a:rPr lang="en-US" dirty="0">
                    <a:solidFill>
                      <a:srgbClr val="000066"/>
                    </a:solidFill>
                    <a:latin typeface="Times New Roman" panose="02020603050405020304" pitchFamily="18" charset="0"/>
                    <a:cs typeface="Times New Roman" panose="02020603050405020304" pitchFamily="18" charset="0"/>
                  </a:rPr>
                  <a:t>MPD</a:t>
                </a:r>
                <a:r>
                  <a:rPr lang="ru-RU" dirty="0">
                    <a:solidFill>
                      <a:srgbClr val="000066"/>
                    </a:solidFill>
                    <a:latin typeface="Times New Roman" panose="02020603050405020304" pitchFamily="18" charset="0"/>
                    <a:cs typeface="Times New Roman" panose="02020603050405020304" pitchFamily="18" charset="0"/>
                  </a:rPr>
                  <a:t> было выполнено более 500 тыс. задач</a:t>
                </a:r>
                <a:r>
                  <a:rPr lang="en-US"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 рамках моделирования данных методом Монте-Карло.</a:t>
                </a:r>
                <a:r>
                  <a:rPr lang="en-US" dirty="0">
                    <a:solidFill>
                      <a:srgbClr val="990000"/>
                    </a:solidFill>
                    <a:latin typeface="Times New Roman" panose="02020603050405020304" pitchFamily="18" charset="0"/>
                    <a:cs typeface="Times New Roman" panose="02020603050405020304" pitchFamily="18" charset="0"/>
                  </a:rPr>
                  <a:t> </a:t>
                </a:r>
                <a:r>
                  <a:rPr lang="ru-RU" dirty="0">
                    <a:solidFill>
                      <a:srgbClr val="000066"/>
                    </a:solidFill>
                    <a:latin typeface="Times New Roman" panose="02020603050405020304" pitchFamily="18" charset="0"/>
                    <a:cs typeface="Times New Roman" panose="02020603050405020304" pitchFamily="18" charset="0"/>
                  </a:rPr>
                  <a:t>С помощью </a:t>
                </a:r>
                <a:r>
                  <a:rPr lang="en-US" i="1" dirty="0" err="1">
                    <a:solidFill>
                      <a:srgbClr val="000066"/>
                    </a:solidFill>
                    <a:latin typeface="Times New Roman" panose="02020603050405020304" pitchFamily="18" charset="0"/>
                    <a:cs typeface="Times New Roman" panose="02020603050405020304" pitchFamily="18" charset="0"/>
                  </a:rPr>
                  <a:t>UrQMD</a:t>
                </a:r>
                <a:r>
                  <a:rPr lang="en-US" i="1" dirty="0">
                    <a:solidFill>
                      <a:srgbClr val="000066"/>
                    </a:solidFill>
                    <a:latin typeface="Times New Roman" panose="02020603050405020304" pitchFamily="18" charset="0"/>
                    <a:cs typeface="Times New Roman" panose="02020603050405020304" pitchFamily="18" charset="0"/>
                  </a:rPr>
                  <a:t>, LAQGSM, PHSD </a:t>
                </a:r>
                <a:r>
                  <a:rPr lang="ru-RU" i="0" dirty="0">
                    <a:solidFill>
                      <a:srgbClr val="000066"/>
                    </a:solidFill>
                    <a:latin typeface="Times New Roman" panose="02020603050405020304" pitchFamily="18" charset="0"/>
                    <a:cs typeface="Times New Roman" panose="02020603050405020304" pitchFamily="18" charset="0"/>
                  </a:rPr>
                  <a:t>и других моделей </a:t>
                </a:r>
                <a:r>
                  <a:rPr lang="ru-RU" dirty="0">
                    <a:solidFill>
                      <a:srgbClr val="000066"/>
                    </a:solidFill>
                    <a:latin typeface="Times New Roman" panose="02020603050405020304" pitchFamily="18" charset="0"/>
                    <a:cs typeface="Times New Roman" panose="02020603050405020304" pitchFamily="18" charset="0"/>
                  </a:rPr>
                  <a:t>в широком диапазоне энергий было сгенерировано</a:t>
                </a:r>
                <a:r>
                  <a:rPr lang="en-US" dirty="0">
                    <a:solidFill>
                      <a:srgbClr val="990000"/>
                    </a:solidFill>
                    <a:latin typeface="Times New Roman" panose="02020603050405020304" pitchFamily="18" charset="0"/>
                    <a:cs typeface="Times New Roman" panose="02020603050405020304" pitchFamily="18" charset="0"/>
                  </a:rPr>
                  <a:t>1076</a:t>
                </a:r>
                <a14:m>
                  <m:oMath xmlns:m="http://schemas.openxmlformats.org/officeDocument/2006/math">
                    <m:sSup>
                      <m:sSupPr>
                        <m:ctrlPr>
                          <a:rPr lang="ru-RU" i="1">
                            <a:solidFill>
                              <a:srgbClr val="990000"/>
                            </a:solidFill>
                            <a:latin typeface="Cambria Math" panose="02040503050406030204" pitchFamily="18" charset="0"/>
                          </a:rPr>
                        </m:ctrlPr>
                      </m:sSupPr>
                      <m:e>
                        <m:r>
                          <a:rPr lang="en-US" i="1">
                            <a:solidFill>
                              <a:srgbClr val="990000"/>
                            </a:solidFill>
                            <a:latin typeface="Cambria Math" panose="02040503050406030204" pitchFamily="18" charset="0"/>
                          </a:rPr>
                          <m:t>∗</m:t>
                        </m:r>
                        <m:r>
                          <a:rPr lang="ru-RU" i="1">
                            <a:solidFill>
                              <a:srgbClr val="990000"/>
                            </a:solidFill>
                            <a:latin typeface="Cambria Math" panose="02040503050406030204" pitchFamily="18" charset="0"/>
                          </a:rPr>
                          <m:t>10</m:t>
                        </m:r>
                      </m:e>
                      <m:sup>
                        <m:r>
                          <a:rPr lang="ru-RU" i="1">
                            <a:solidFill>
                              <a:srgbClr val="990000"/>
                            </a:solidFill>
                            <a:latin typeface="Cambria Math" panose="02040503050406030204" pitchFamily="18" charset="0"/>
                          </a:rPr>
                          <m:t>6</m:t>
                        </m:r>
                      </m:sup>
                    </m:sSup>
                  </m:oMath>
                </a14:m>
                <a:r>
                  <a:rPr lang="ru-RU" dirty="0">
                    <a:solidFill>
                      <a:srgbClr val="000066"/>
                    </a:solidFill>
                    <a:latin typeface="Times New Roman" panose="02020603050405020304" pitchFamily="18" charset="0"/>
                    <a:cs typeface="Times New Roman" panose="02020603050405020304" pitchFamily="18" charset="0"/>
                  </a:rPr>
                  <a:t> событий</a:t>
                </a:r>
                <a:r>
                  <a:rPr lang="ru-RU" i="0" dirty="0">
                    <a:solidFill>
                      <a:srgbClr val="000066"/>
                    </a:solidFill>
                    <a:latin typeface="Times New Roman" panose="02020603050405020304" pitchFamily="18" charset="0"/>
                    <a:cs typeface="Times New Roman" panose="02020603050405020304" pitchFamily="18" charset="0"/>
                  </a:rPr>
                  <a:t>.</a:t>
                </a:r>
                <a:r>
                  <a:rPr lang="en-US" dirty="0">
                    <a:solidFill>
                      <a:srgbClr val="990000"/>
                    </a:solidFill>
                    <a:cs typeface="Times New Roman" panose="02020603050405020304" pitchFamily="18" charset="0"/>
                  </a:rPr>
                  <a:t> </a:t>
                </a:r>
                <a14:m>
                  <m:oMath xmlns:m="http://schemas.openxmlformats.org/officeDocument/2006/math">
                    <m:r>
                      <m:rPr>
                        <m:nor/>
                      </m:rPr>
                      <a:rPr lang="en-US" smtClean="0">
                        <a:solidFill>
                          <a:srgbClr val="990000"/>
                        </a:solidFill>
                        <a:latin typeface="Times New Roman" panose="02020603050405020304" pitchFamily="18" charset="0"/>
                        <a:cs typeface="Times New Roman" panose="02020603050405020304" pitchFamily="18" charset="0"/>
                      </a:rPr>
                      <m:t>242</m:t>
                    </m:r>
                    <m:r>
                      <m:rPr>
                        <m:nor/>
                      </m:rPr>
                      <a:rPr lang="en-US" dirty="0" smtClean="0">
                        <a:solidFill>
                          <a:srgbClr val="990000"/>
                        </a:solidFill>
                        <a:latin typeface="Times New Roman" panose="02020603050405020304" pitchFamily="18" charset="0"/>
                        <a:cs typeface="Times New Roman" panose="02020603050405020304" pitchFamily="18" charset="0"/>
                      </a:rPr>
                      <m:t>∗</m:t>
                    </m:r>
                    <m:sSup>
                      <m:sSupPr>
                        <m:ctrlPr>
                          <a:rPr lang="ru-RU" i="1">
                            <a:solidFill>
                              <a:srgbClr val="990000"/>
                            </a:solidFill>
                            <a:latin typeface="Cambria Math" panose="02040503050406030204" pitchFamily="18" charset="0"/>
                            <a:cs typeface="Times New Roman" panose="02020603050405020304" pitchFamily="18" charset="0"/>
                          </a:rPr>
                        </m:ctrlPr>
                      </m:sSupPr>
                      <m:e>
                        <m:r>
                          <a:rPr lang="ru-RU" i="0">
                            <a:solidFill>
                              <a:srgbClr val="990000"/>
                            </a:solidFill>
                            <a:latin typeface="Cambria Math" panose="02040503050406030204" pitchFamily="18" charset="0"/>
                            <a:cs typeface="Times New Roman" panose="02020603050405020304" pitchFamily="18" charset="0"/>
                          </a:rPr>
                          <m:t>10</m:t>
                        </m:r>
                      </m:e>
                      <m:sup>
                        <m:r>
                          <a:rPr lang="ru-RU" i="0">
                            <a:solidFill>
                              <a:srgbClr val="990000"/>
                            </a:solidFill>
                            <a:latin typeface="Cambria Math" panose="02040503050406030204" pitchFamily="18" charset="0"/>
                            <a:cs typeface="Times New Roman" panose="02020603050405020304" pitchFamily="18" charset="0"/>
                          </a:rPr>
                          <m:t>6</m:t>
                        </m:r>
                      </m:sup>
                    </m:sSup>
                  </m:oMath>
                </a14:m>
                <a:r>
                  <a:rPr lang="ru-RU" i="0" dirty="0">
                    <a:solidFill>
                      <a:srgbClr val="000066"/>
                    </a:solidFill>
                    <a:latin typeface="Times New Roman" panose="02020603050405020304" pitchFamily="18" charset="0"/>
                    <a:cs typeface="Times New Roman" panose="02020603050405020304" pitchFamily="18" charset="0"/>
                  </a:rPr>
                  <a:t> событий было реконструировано.</a:t>
                </a:r>
                <a:endParaRPr lang="en-US" i="0" dirty="0">
                  <a:solidFill>
                    <a:srgbClr val="000066"/>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tab pos="4032250" algn="l"/>
                  </a:tabLst>
                  <a:defRPr/>
                </a:pPr>
                <a:endParaRPr lang="en-US" dirty="0">
                  <a:solidFill>
                    <a:srgbClr val="000066"/>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tab pos="4032250" algn="l"/>
                  </a:tabLst>
                  <a:defRPr/>
                </a:pPr>
                <a:r>
                  <a:rPr lang="en-US" dirty="0">
                    <a:solidFill>
                      <a:srgbClr val="000066"/>
                    </a:solidFill>
                    <a:latin typeface="Times New Roman" panose="02020603050405020304" pitchFamily="18" charset="0"/>
                    <a:cs typeface="Times New Roman" panose="02020603050405020304" pitchFamily="18" charset="0"/>
                  </a:rPr>
                  <a:t>The available</a:t>
                </a:r>
                <a:r>
                  <a:rPr lang="ru-RU" dirty="0">
                    <a:solidFill>
                      <a:srgbClr val="000066"/>
                    </a:solidFill>
                    <a:latin typeface="Times New Roman" panose="02020603050405020304" pitchFamily="18" charset="0"/>
                    <a:cs typeface="Times New Roman" panose="02020603050405020304" pitchFamily="18" charset="0"/>
                  </a:rPr>
                  <a:t> </a:t>
                </a:r>
                <a:r>
                  <a:rPr lang="en-US" dirty="0">
                    <a:solidFill>
                      <a:srgbClr val="000066"/>
                    </a:solidFill>
                    <a:latin typeface="Times New Roman" panose="02020603050405020304" pitchFamily="18" charset="0"/>
                    <a:cs typeface="Times New Roman" panose="02020603050405020304" pitchFamily="18" charset="0"/>
                  </a:rPr>
                  <a:t>resources of the DIRAC platform for the MPD experiment</a:t>
                </a:r>
                <a:r>
                  <a:rPr lang="en-US" baseline="0" dirty="0">
                    <a:solidFill>
                      <a:srgbClr val="000066"/>
                    </a:solidFill>
                    <a:latin typeface="Times New Roman" panose="02020603050405020304" pitchFamily="18" charset="0"/>
                    <a:cs typeface="Times New Roman" panose="02020603050405020304" pitchFamily="18" charset="0"/>
                  </a:rPr>
                  <a:t> are shown on the right. </a:t>
                </a:r>
                <a:r>
                  <a:rPr lang="en-US" dirty="0">
                    <a:solidFill>
                      <a:srgbClr val="000066"/>
                    </a:solidFill>
                    <a:latin typeface="Times New Roman" panose="02020603050405020304" pitchFamily="18" charset="0"/>
                    <a:cs typeface="Times New Roman" panose="02020603050405020304" pitchFamily="18" charset="0"/>
                  </a:rPr>
                  <a:t> </a:t>
                </a:r>
                <a:r>
                  <a:rPr lang="en-US" dirty="0">
                    <a:solidFill>
                      <a:srgbClr val="002060"/>
                    </a:solidFill>
                    <a:latin typeface="Times New Roman" panose="02020603050405020304" pitchFamily="18" charset="0"/>
                    <a:cs typeface="Times New Roman" panose="02020603050405020304" pitchFamily="18" charset="0"/>
                  </a:rPr>
                  <a:t>In 2021, over </a:t>
                </a:r>
                <a:r>
                  <a:rPr lang="en-US"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500,000</a:t>
                </a:r>
                <a:r>
                  <a:rPr lang="ru-RU" baseline="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jobs</a:t>
                </a:r>
                <a:r>
                  <a:rPr lang="en-US" dirty="0">
                    <a:solidFill>
                      <a:srgbClr val="002060"/>
                    </a:solidFill>
                    <a:latin typeface="Times New Roman" panose="02020603050405020304" pitchFamily="18" charset="0"/>
                    <a:cs typeface="Times New Roman" panose="02020603050405020304" pitchFamily="18" charset="0"/>
                  </a:rPr>
                  <a:t> were performed using the DIRAC platform within Monte-Carlo data simulation for the MPD experiment. </a:t>
                </a:r>
                <a:r>
                  <a:rPr lang="en-US" dirty="0">
                    <a:solidFill>
                      <a:srgbClr val="990000"/>
                    </a:solidFill>
                    <a:latin typeface="Times New Roman" panose="02020603050405020304" pitchFamily="18" charset="0"/>
                    <a:cs typeface="Times New Roman" panose="02020603050405020304" pitchFamily="18" charset="0"/>
                  </a:rPr>
                  <a:t>1076</a:t>
                </a:r>
                <a14:m>
                  <m:oMath xmlns:m="http://schemas.openxmlformats.org/officeDocument/2006/math">
                    <m:sSup>
                      <m:sSupPr>
                        <m:ctrlPr>
                          <a:rPr lang="ru-RU" i="1">
                            <a:solidFill>
                              <a:srgbClr val="990000"/>
                            </a:solidFill>
                            <a:latin typeface="Cambria Math" panose="02040503050406030204" pitchFamily="18" charset="0"/>
                          </a:rPr>
                        </m:ctrlPr>
                      </m:sSupPr>
                      <m:e>
                        <m:r>
                          <a:rPr lang="en-US" i="1">
                            <a:solidFill>
                              <a:srgbClr val="990000"/>
                            </a:solidFill>
                            <a:latin typeface="Cambria Math" panose="02040503050406030204" pitchFamily="18" charset="0"/>
                          </a:rPr>
                          <m:t>∗</m:t>
                        </m:r>
                        <m:r>
                          <a:rPr lang="ru-RU" i="1">
                            <a:solidFill>
                              <a:srgbClr val="990000"/>
                            </a:solidFill>
                            <a:latin typeface="Cambria Math" panose="02040503050406030204" pitchFamily="18" charset="0"/>
                          </a:rPr>
                          <m:t>10</m:t>
                        </m:r>
                      </m:e>
                      <m:sup>
                        <m:r>
                          <a:rPr lang="ru-RU" i="1">
                            <a:solidFill>
                              <a:srgbClr val="990000"/>
                            </a:solidFill>
                            <a:latin typeface="Cambria Math" panose="02040503050406030204" pitchFamily="18" charset="0"/>
                          </a:rPr>
                          <m:t>6</m:t>
                        </m:r>
                      </m:sup>
                    </m:sSup>
                  </m:oMath>
                </a14:m>
                <a:r>
                  <a:rPr lang="en-US" dirty="0">
                    <a:solidFill>
                      <a:srgbClr val="C00000"/>
                    </a:solidFill>
                    <a:latin typeface="Times New Roman" panose="02020603050405020304" pitchFamily="18" charset="0"/>
                    <a:cs typeface="Times New Roman" panose="02020603050405020304" pitchFamily="18" charset="0"/>
                  </a:rPr>
                  <a:t>events</a:t>
                </a:r>
                <a:r>
                  <a:rPr lang="en-US" dirty="0">
                    <a:latin typeface="Times New Roman" panose="02020603050405020304" pitchFamily="18" charset="0"/>
                    <a:cs typeface="Times New Roman" panose="02020603050405020304" pitchFamily="18" charset="0"/>
                  </a:rPr>
                  <a:t> </a:t>
                </a:r>
                <a:r>
                  <a:rPr lang="en-US" dirty="0">
                    <a:solidFill>
                      <a:srgbClr val="000066"/>
                    </a:solidFill>
                    <a:latin typeface="Times New Roman" panose="02020603050405020304" pitchFamily="18" charset="0"/>
                    <a:cs typeface="Times New Roman" panose="02020603050405020304" pitchFamily="18" charset="0"/>
                  </a:rPr>
                  <a:t>were generated using </a:t>
                </a:r>
                <a:r>
                  <a:rPr lang="en-US" i="1" dirty="0" err="1">
                    <a:solidFill>
                      <a:srgbClr val="000066"/>
                    </a:solidFill>
                    <a:latin typeface="Times New Roman" panose="02020603050405020304" pitchFamily="18" charset="0"/>
                    <a:cs typeface="Times New Roman" panose="02020603050405020304" pitchFamily="18" charset="0"/>
                  </a:rPr>
                  <a:t>UrQMD</a:t>
                </a:r>
                <a:r>
                  <a:rPr lang="en-US" i="1" dirty="0">
                    <a:solidFill>
                      <a:srgbClr val="000066"/>
                    </a:solidFill>
                    <a:latin typeface="Times New Roman" panose="02020603050405020304" pitchFamily="18" charset="0"/>
                    <a:cs typeface="Times New Roman" panose="02020603050405020304" pitchFamily="18" charset="0"/>
                  </a:rPr>
                  <a:t>, LAQGSM, PHSD </a:t>
                </a:r>
                <a:r>
                  <a:rPr lang="en-US" dirty="0">
                    <a:solidFill>
                      <a:srgbClr val="000066"/>
                    </a:solidFill>
                    <a:latin typeface="Times New Roman" panose="02020603050405020304" pitchFamily="18" charset="0"/>
                    <a:cs typeface="Times New Roman" panose="02020603050405020304" pitchFamily="18" charset="0"/>
                  </a:rPr>
                  <a:t>and other models in</a:t>
                </a:r>
                <a:r>
                  <a:rPr lang="en-US" baseline="0" dirty="0">
                    <a:solidFill>
                      <a:srgbClr val="000066"/>
                    </a:solidFill>
                    <a:latin typeface="Times New Roman" panose="02020603050405020304" pitchFamily="18" charset="0"/>
                    <a:cs typeface="Times New Roman" panose="02020603050405020304" pitchFamily="18" charset="0"/>
                  </a:rPr>
                  <a:t> a wide energy range</a:t>
                </a:r>
                <a:r>
                  <a:rPr lang="en-US" dirty="0">
                    <a:solidFill>
                      <a:srgbClr val="000066"/>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mtClean="0">
                        <a:solidFill>
                          <a:srgbClr val="990000"/>
                        </a:solidFill>
                        <a:latin typeface="Times New Roman" panose="02020603050405020304" pitchFamily="18" charset="0"/>
                        <a:cs typeface="Times New Roman" panose="02020603050405020304" pitchFamily="18" charset="0"/>
                      </a:rPr>
                      <m:t>242</m:t>
                    </m:r>
                    <m:r>
                      <m:rPr>
                        <m:nor/>
                      </m:rPr>
                      <a:rPr lang="en-US" dirty="0" smtClean="0">
                        <a:solidFill>
                          <a:srgbClr val="990000"/>
                        </a:solidFill>
                        <a:latin typeface="Times New Roman" panose="02020603050405020304" pitchFamily="18" charset="0"/>
                        <a:cs typeface="Times New Roman" panose="02020603050405020304" pitchFamily="18" charset="0"/>
                      </a:rPr>
                      <m:t>∗</m:t>
                    </m:r>
                    <m:sSup>
                      <m:sSupPr>
                        <m:ctrlPr>
                          <a:rPr lang="ru-RU" i="1">
                            <a:solidFill>
                              <a:srgbClr val="990000"/>
                            </a:solidFill>
                            <a:latin typeface="Cambria Math" panose="02040503050406030204" pitchFamily="18" charset="0"/>
                            <a:cs typeface="Times New Roman" panose="02020603050405020304" pitchFamily="18" charset="0"/>
                          </a:rPr>
                        </m:ctrlPr>
                      </m:sSupPr>
                      <m:e>
                        <m:r>
                          <a:rPr lang="ru-RU" i="0">
                            <a:solidFill>
                              <a:srgbClr val="990000"/>
                            </a:solidFill>
                            <a:latin typeface="Cambria Math" panose="02040503050406030204" pitchFamily="18" charset="0"/>
                            <a:cs typeface="Times New Roman" panose="02020603050405020304" pitchFamily="18" charset="0"/>
                          </a:rPr>
                          <m:t>10</m:t>
                        </m:r>
                      </m:e>
                      <m:sup>
                        <m:r>
                          <a:rPr lang="ru-RU" i="0">
                            <a:solidFill>
                              <a:srgbClr val="990000"/>
                            </a:solidFill>
                            <a:latin typeface="Cambria Math" panose="02040503050406030204" pitchFamily="18" charset="0"/>
                            <a:cs typeface="Times New Roman" panose="02020603050405020304" pitchFamily="18" charset="0"/>
                          </a:rPr>
                          <m:t>6</m:t>
                        </m:r>
                      </m:sup>
                    </m:sSup>
                  </m:oMath>
                </a14:m>
                <a:r>
                  <a:rPr lang="en-US" dirty="0">
                    <a:solidFill>
                      <a:srgbClr val="990000"/>
                    </a:solidFill>
                    <a:latin typeface="Times New Roman" panose="02020603050405020304" pitchFamily="18" charset="0"/>
                    <a:cs typeface="Times New Roman" panose="02020603050405020304" pitchFamily="18" charset="0"/>
                  </a:rPr>
                  <a:t>events </a:t>
                </a:r>
                <a:r>
                  <a:rPr lang="en-US" dirty="0">
                    <a:solidFill>
                      <a:srgbClr val="000066"/>
                    </a:solidFill>
                    <a:latin typeface="Times New Roman" panose="02020603050405020304" pitchFamily="18" charset="0"/>
                    <a:cs typeface="Times New Roman" panose="02020603050405020304" pitchFamily="18" charset="0"/>
                  </a:rPr>
                  <a:t>were reconstructed</a:t>
                </a:r>
                <a:r>
                  <a:rPr lang="en-US" i="1" dirty="0">
                    <a:solidFill>
                      <a:srgbClr val="000066"/>
                    </a:solidFill>
                    <a:latin typeface="Times New Roman" panose="02020603050405020304" pitchFamily="18" charset="0"/>
                    <a:cs typeface="Times New Roman" panose="02020603050405020304" pitchFamily="18" charset="0"/>
                  </a:rPr>
                  <a:t>.</a:t>
                </a:r>
                <a:endParaRPr lang="ru-RU" i="1" dirty="0">
                  <a:solidFill>
                    <a:srgbClr val="000066"/>
                  </a:solidFill>
                  <a:latin typeface="Times New Roman" panose="02020603050405020304" pitchFamily="18" charset="0"/>
                  <a:cs typeface="Times New Roman" panose="02020603050405020304" pitchFamily="18" charset="0"/>
                </a:endParaRPr>
              </a:p>
            </p:txBody>
          </p:sp>
        </mc:Choice>
        <mc:Fallback xmlns="">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tab pos="4032250" algn="l"/>
                  </a:tabLst>
                  <a:defRPr/>
                </a:pPr>
                <a:r>
                  <a:rPr lang="en-US" dirty="0" smtClean="0">
                    <a:solidFill>
                      <a:srgbClr val="000066"/>
                    </a:solidFill>
                    <a:latin typeface="Times New Roman" panose="02020603050405020304" pitchFamily="18" charset="0"/>
                    <a:cs typeface="Times New Roman" panose="02020603050405020304" pitchFamily="18" charset="0"/>
                  </a:rPr>
                  <a:t>Available</a:t>
                </a:r>
                <a:r>
                  <a:rPr lang="ru-RU" dirty="0" smtClean="0">
                    <a:solidFill>
                      <a:srgbClr val="000066"/>
                    </a:solidFill>
                    <a:latin typeface="Times New Roman" panose="02020603050405020304" pitchFamily="18" charset="0"/>
                    <a:cs typeface="Times New Roman" panose="02020603050405020304" pitchFamily="18" charset="0"/>
                  </a:rPr>
                  <a:t> </a:t>
                </a:r>
                <a:r>
                  <a:rPr lang="en-US" dirty="0" smtClean="0">
                    <a:solidFill>
                      <a:srgbClr val="000066"/>
                    </a:solidFill>
                    <a:latin typeface="Times New Roman" panose="02020603050405020304" pitchFamily="18" charset="0"/>
                    <a:cs typeface="Times New Roman" panose="02020603050405020304" pitchFamily="18" charset="0"/>
                  </a:rPr>
                  <a:t>resources of the DIRAC platform for the MPD experiment</a:t>
                </a:r>
                <a:r>
                  <a:rPr lang="en-US" baseline="0" dirty="0" smtClean="0">
                    <a:solidFill>
                      <a:srgbClr val="000066"/>
                    </a:solidFill>
                    <a:latin typeface="Times New Roman" panose="02020603050405020304" pitchFamily="18" charset="0"/>
                    <a:cs typeface="Times New Roman" panose="02020603050405020304" pitchFamily="18" charset="0"/>
                  </a:rPr>
                  <a:t> are shown on right. </a:t>
                </a:r>
                <a:r>
                  <a:rPr lang="en-US" dirty="0" smtClean="0">
                    <a:solidFill>
                      <a:srgbClr val="000066"/>
                    </a:solidFill>
                    <a:latin typeface="Times New Roman" panose="02020603050405020304" pitchFamily="18" charset="0"/>
                    <a:cs typeface="Times New Roman" panose="02020603050405020304" pitchFamily="18" charset="0"/>
                  </a:rPr>
                  <a:t> </a:t>
                </a:r>
                <a:r>
                  <a:rPr lang="en-US" dirty="0" smtClean="0">
                    <a:solidFill>
                      <a:srgbClr val="002060"/>
                    </a:solidFill>
                    <a:latin typeface="Times New Roman" panose="02020603050405020304" pitchFamily="18" charset="0"/>
                    <a:cs typeface="Times New Roman" panose="02020603050405020304" pitchFamily="18" charset="0"/>
                  </a:rPr>
                  <a:t>In 2021 more than </a:t>
                </a:r>
                <a:r>
                  <a:rPr lang="en-US"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500,000 MPD jobs</a:t>
                </a:r>
                <a:r>
                  <a:rPr lang="en-US" dirty="0" smtClean="0">
                    <a:solidFill>
                      <a:srgbClr val="002060"/>
                    </a:solidFill>
                    <a:latin typeface="Times New Roman" panose="02020603050405020304" pitchFamily="18" charset="0"/>
                    <a:cs typeface="Times New Roman" panose="02020603050405020304" pitchFamily="18" charset="0"/>
                  </a:rPr>
                  <a:t> were performed using the DIRAC platform in the framework of Monte-Carlo data simulation for the MPD experiment. </a:t>
                </a:r>
                <a:r>
                  <a:rPr lang="en-US" dirty="0" smtClean="0">
                    <a:solidFill>
                      <a:srgbClr val="990000"/>
                    </a:solidFill>
                    <a:latin typeface="Times New Roman" panose="02020603050405020304" pitchFamily="18" charset="0"/>
                    <a:cs typeface="Times New Roman" panose="02020603050405020304" pitchFamily="18" charset="0"/>
                  </a:rPr>
                  <a:t>1076</a:t>
                </a:r>
                <a:r>
                  <a:rPr lang="ru-RU" i="0">
                    <a:solidFill>
                      <a:srgbClr val="990000"/>
                    </a:solidFill>
                    <a:latin typeface="Cambria Math" panose="02040503050406030204" pitchFamily="18" charset="0"/>
                  </a:rPr>
                  <a:t>〖</a:t>
                </a:r>
                <a:r>
                  <a:rPr lang="en-US" i="0">
                    <a:solidFill>
                      <a:srgbClr val="990000"/>
                    </a:solidFill>
                    <a:latin typeface="Cambria Math" panose="02040503050406030204" pitchFamily="18" charset="0"/>
                  </a:rPr>
                  <a:t>∗</a:t>
                </a:r>
                <a:r>
                  <a:rPr lang="ru-RU" i="0">
                    <a:solidFill>
                      <a:srgbClr val="990000"/>
                    </a:solidFill>
                    <a:latin typeface="Cambria Math" panose="02040503050406030204" pitchFamily="18" charset="0"/>
                  </a:rPr>
                  <a:t>10〗^6</a:t>
                </a:r>
                <a:r>
                  <a:rPr lang="en-US" dirty="0">
                    <a:solidFill>
                      <a:srgbClr val="C00000"/>
                    </a:solidFill>
                    <a:latin typeface="Times New Roman" panose="02020603050405020304" pitchFamily="18" charset="0"/>
                    <a:cs typeface="Times New Roman" panose="02020603050405020304" pitchFamily="18" charset="0"/>
                  </a:rPr>
                  <a:t>events</a:t>
                </a:r>
                <a:r>
                  <a:rPr lang="en-US" dirty="0">
                    <a:latin typeface="Times New Roman" panose="02020603050405020304" pitchFamily="18" charset="0"/>
                    <a:cs typeface="Times New Roman" panose="02020603050405020304" pitchFamily="18" charset="0"/>
                  </a:rPr>
                  <a:t> </a:t>
                </a:r>
                <a:r>
                  <a:rPr lang="en-US" dirty="0">
                    <a:solidFill>
                      <a:srgbClr val="000066"/>
                    </a:solidFill>
                    <a:latin typeface="Times New Roman" panose="02020603050405020304" pitchFamily="18" charset="0"/>
                    <a:cs typeface="Times New Roman" panose="02020603050405020304" pitchFamily="18" charset="0"/>
                  </a:rPr>
                  <a:t>have been generated using </a:t>
                </a:r>
                <a:r>
                  <a:rPr lang="en-US" i="1" dirty="0" err="1">
                    <a:solidFill>
                      <a:srgbClr val="000066"/>
                    </a:solidFill>
                    <a:latin typeface="Times New Roman" panose="02020603050405020304" pitchFamily="18" charset="0"/>
                    <a:cs typeface="Times New Roman" panose="02020603050405020304" pitchFamily="18" charset="0"/>
                  </a:rPr>
                  <a:t>UrQMD</a:t>
                </a:r>
                <a:r>
                  <a:rPr lang="en-US" i="1" dirty="0">
                    <a:solidFill>
                      <a:srgbClr val="000066"/>
                    </a:solidFill>
                    <a:latin typeface="Times New Roman" panose="02020603050405020304" pitchFamily="18" charset="0"/>
                    <a:cs typeface="Times New Roman" panose="02020603050405020304" pitchFamily="18" charset="0"/>
                  </a:rPr>
                  <a:t>, LAQGSM, PHSD </a:t>
                </a:r>
                <a:r>
                  <a:rPr lang="en-US" dirty="0">
                    <a:solidFill>
                      <a:srgbClr val="000066"/>
                    </a:solidFill>
                    <a:latin typeface="Times New Roman" panose="02020603050405020304" pitchFamily="18" charset="0"/>
                    <a:cs typeface="Times New Roman" panose="02020603050405020304" pitchFamily="18" charset="0"/>
                  </a:rPr>
                  <a:t>and other </a:t>
                </a:r>
                <a:r>
                  <a:rPr lang="en-US" dirty="0" smtClean="0">
                    <a:solidFill>
                      <a:srgbClr val="000066"/>
                    </a:solidFill>
                    <a:latin typeface="Times New Roman" panose="02020603050405020304" pitchFamily="18" charset="0"/>
                    <a:cs typeface="Times New Roman" panose="02020603050405020304" pitchFamily="18" charset="0"/>
                  </a:rPr>
                  <a:t>models in</a:t>
                </a:r>
                <a:r>
                  <a:rPr lang="en-US" baseline="0" dirty="0" smtClean="0">
                    <a:solidFill>
                      <a:srgbClr val="000066"/>
                    </a:solidFill>
                    <a:latin typeface="Times New Roman" panose="02020603050405020304" pitchFamily="18" charset="0"/>
                    <a:cs typeface="Times New Roman" panose="02020603050405020304" pitchFamily="18" charset="0"/>
                  </a:rPr>
                  <a:t> width energy range</a:t>
                </a:r>
                <a:r>
                  <a:rPr lang="en-US" dirty="0" smtClean="0">
                    <a:solidFill>
                      <a:srgbClr val="000066"/>
                    </a:solidFill>
                    <a:latin typeface="Times New Roman" panose="02020603050405020304" pitchFamily="18" charset="0"/>
                    <a:cs typeface="Times New Roman" panose="02020603050405020304" pitchFamily="18" charset="0"/>
                  </a:rPr>
                  <a:t>. </a:t>
                </a:r>
                <a:r>
                  <a:rPr lang="en-US" i="0" smtClean="0">
                    <a:solidFill>
                      <a:srgbClr val="990000"/>
                    </a:solidFill>
                    <a:latin typeface="Cambria Math" panose="02040503050406030204" pitchFamily="18" charset="0"/>
                    <a:cs typeface="Times New Roman" panose="02020603050405020304" pitchFamily="18" charset="0"/>
                  </a:rPr>
                  <a:t>"242</a:t>
                </a:r>
                <a:r>
                  <a:rPr lang="en-US" i="0" dirty="0" smtClean="0">
                    <a:solidFill>
                      <a:srgbClr val="990000"/>
                    </a:solidFill>
                    <a:latin typeface="Cambria Math" panose="02040503050406030204" pitchFamily="18" charset="0"/>
                    <a:cs typeface="Times New Roman" panose="02020603050405020304" pitchFamily="18" charset="0"/>
                  </a:rPr>
                  <a:t>∗</a:t>
                </a:r>
                <a:r>
                  <a:rPr lang="ru-RU" i="0">
                    <a:solidFill>
                      <a:srgbClr val="990000"/>
                    </a:solidFill>
                    <a:latin typeface="Cambria Math" panose="02040503050406030204" pitchFamily="18" charset="0"/>
                    <a:cs typeface="Times New Roman" panose="02020603050405020304" pitchFamily="18" charset="0"/>
                  </a:rPr>
                  <a:t>" </a:t>
                </a:r>
                <a:r>
                  <a:rPr lang="ru-RU" i="0">
                    <a:solidFill>
                      <a:srgbClr val="990000"/>
                    </a:solidFill>
                    <a:latin typeface="Cambria Math" panose="02040503050406030204" pitchFamily="18" charset="0"/>
                    <a:cs typeface="Times New Roman" panose="02020603050405020304" pitchFamily="18" charset="0"/>
                  </a:rPr>
                  <a:t>〖10〗^6</a:t>
                </a:r>
                <a:r>
                  <a:rPr lang="en-US" dirty="0">
                    <a:solidFill>
                      <a:srgbClr val="990000"/>
                    </a:solidFill>
                    <a:latin typeface="Times New Roman" panose="02020603050405020304" pitchFamily="18" charset="0"/>
                    <a:cs typeface="Times New Roman" panose="02020603050405020304" pitchFamily="18" charset="0"/>
                  </a:rPr>
                  <a:t>events </a:t>
                </a:r>
                <a:r>
                  <a:rPr lang="en-US" dirty="0">
                    <a:solidFill>
                      <a:srgbClr val="000066"/>
                    </a:solidFill>
                    <a:latin typeface="Times New Roman" panose="02020603050405020304" pitchFamily="18" charset="0"/>
                    <a:cs typeface="Times New Roman" panose="02020603050405020304" pitchFamily="18" charset="0"/>
                  </a:rPr>
                  <a:t>have been reconstructed</a:t>
                </a:r>
                <a:r>
                  <a:rPr lang="en-US" i="1" dirty="0" smtClean="0">
                    <a:solidFill>
                      <a:srgbClr val="000066"/>
                    </a:solidFill>
                    <a:latin typeface="Times New Roman" panose="02020603050405020304" pitchFamily="18" charset="0"/>
                    <a:cs typeface="Times New Roman" panose="02020603050405020304" pitchFamily="18" charset="0"/>
                  </a:rPr>
                  <a:t>. </a:t>
                </a:r>
                <a:endParaRPr lang="ru-RU" i="1" dirty="0">
                  <a:solidFill>
                    <a:srgbClr val="000066"/>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tab pos="4032250" algn="l"/>
                  </a:tabLst>
                  <a:defRPr/>
                </a:pPr>
                <a:endParaRPr lang="en-US" dirty="0">
                  <a:solidFill>
                    <a:srgbClr val="000066"/>
                  </a:solidFill>
                  <a:latin typeface="Times New Roman" panose="02020603050405020304" pitchFamily="18" charset="0"/>
                  <a:cs typeface="Times New Roman" panose="02020603050405020304" pitchFamily="18" charset="0"/>
                </a:endParaRPr>
              </a:p>
              <a:p>
                <a:pPr>
                  <a:tabLst>
                    <a:tab pos="4032250" algn="l"/>
                  </a:tabLst>
                </a:pPr>
                <a:endParaRPr lang="ru-RU" dirty="0" smtClean="0">
                  <a:solidFill>
                    <a:srgbClr val="002060"/>
                  </a:solidFill>
                  <a:latin typeface="Times New Roman" panose="02020603050405020304" pitchFamily="18" charset="0"/>
                  <a:cs typeface="Times New Roman" panose="02020603050405020304" pitchFamily="18" charset="0"/>
                </a:endParaRPr>
              </a:p>
              <a:p>
                <a:endParaRPr lang="ru-RU" dirty="0"/>
              </a:p>
            </p:txBody>
          </p:sp>
        </mc:Fallback>
      </mc:AlternateContent>
      <p:sp>
        <p:nvSpPr>
          <p:cNvPr id="4" name="Номер слайда 3"/>
          <p:cNvSpPr>
            <a:spLocks noGrp="1"/>
          </p:cNvSpPr>
          <p:nvPr>
            <p:ph type="sldNum" sz="quarter" idx="10"/>
          </p:nvPr>
        </p:nvSpPr>
        <p:spPr/>
        <p:txBody>
          <a:bodyPr/>
          <a:lstStyle/>
          <a:p>
            <a:fld id="{B665186D-78B3-41D7-853C-759E3277444C}" type="slidenum">
              <a:rPr lang="ru-RU" smtClean="0"/>
              <a:t>45</a:t>
            </a:fld>
            <a:endParaRPr lang="ru-RU"/>
          </a:p>
        </p:txBody>
      </p:sp>
    </p:spTree>
    <p:extLst>
      <p:ext uri="{BB962C8B-B14F-4D97-AF65-F5344CB8AC3E}">
        <p14:creationId xmlns:p14="http://schemas.microsoft.com/office/powerpoint/2010/main" val="39838529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up to this point, we have only talked about one area of lit. </a:t>
            </a:r>
            <a:endParaRPr lang="ru-RU" dirty="0"/>
          </a:p>
        </p:txBody>
      </p:sp>
      <p:sp>
        <p:nvSpPr>
          <p:cNvPr id="4" name="Номер слайда 3"/>
          <p:cNvSpPr>
            <a:spLocks noGrp="1"/>
          </p:cNvSpPr>
          <p:nvPr>
            <p:ph type="sldNum" sz="quarter" idx="5"/>
          </p:nvPr>
        </p:nvSpPr>
        <p:spPr/>
        <p:txBody>
          <a:bodyPr/>
          <a:lstStyle/>
          <a:p>
            <a:fld id="{946A5344-2681-4114-B520-566B13976F6A}" type="slidenum">
              <a:rPr lang="ru-RU" smtClean="0"/>
              <a:t>47</a:t>
            </a:fld>
            <a:endParaRPr lang="ru-RU"/>
          </a:p>
        </p:txBody>
      </p:sp>
    </p:spTree>
    <p:extLst>
      <p:ext uri="{BB962C8B-B14F-4D97-AF65-F5344CB8AC3E}">
        <p14:creationId xmlns:p14="http://schemas.microsoft.com/office/powerpoint/2010/main" val="32873739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46A5344-2681-4114-B520-566B13976F6A}" type="slidenum">
              <a:rPr lang="ru-RU" smtClean="0"/>
              <a:t>49</a:t>
            </a:fld>
            <a:endParaRPr lang="ru-RU"/>
          </a:p>
        </p:txBody>
      </p:sp>
    </p:spTree>
    <p:extLst>
      <p:ext uri="{BB962C8B-B14F-4D97-AF65-F5344CB8AC3E}">
        <p14:creationId xmlns:p14="http://schemas.microsoft.com/office/powerpoint/2010/main" val="862334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Квантовые вычисления являются одним из наиболее бурно развивающихся направлений квантовых сквозных технологий. </a:t>
            </a:r>
          </a:p>
          <a:p>
            <a:r>
              <a:rPr lang="ru-RU" sz="1200" kern="1200" dirty="0">
                <a:solidFill>
                  <a:schemeClr val="tx1"/>
                </a:solidFill>
                <a:effectLst/>
                <a:latin typeface="+mn-lt"/>
                <a:ea typeface="+mn-ea"/>
                <a:cs typeface="+mn-cs"/>
              </a:rPr>
              <a:t>Квантовое моделирование обещает найти применение при решении целого ряда проблем физики конденсированных сред, физики высоких энергий, атомной физики, квантовой химии, космологии, машинного обучения, искусственного интеллекта. Квантовые компьютеры, доступные в настоящее время, называют «зашумленными» квантовыми компьютерами промежуточного масштаба. Они реализуют, как правило, от 50 до 100 </a:t>
            </a:r>
            <a:r>
              <a:rPr lang="ru-RU" sz="1200" kern="1200" dirty="0" err="1">
                <a:solidFill>
                  <a:schemeClr val="tx1"/>
                </a:solidFill>
                <a:effectLst/>
                <a:latin typeface="+mn-lt"/>
                <a:ea typeface="+mn-ea"/>
                <a:cs typeface="+mn-cs"/>
              </a:rPr>
              <a:t>кубитов</a:t>
            </a:r>
            <a:r>
              <a:rPr lang="ru-RU" sz="1200" kern="1200" dirty="0">
                <a:solidFill>
                  <a:schemeClr val="tx1"/>
                </a:solidFill>
                <a:effectLst/>
                <a:latin typeface="+mn-lt"/>
                <a:ea typeface="+mn-ea"/>
                <a:cs typeface="+mn-cs"/>
              </a:rPr>
              <a:t>, вследствие присутствия шумов при вычислениях возникают ошибки, а возможность их коррекции отсутствует. </a:t>
            </a:r>
          </a:p>
          <a:p>
            <a:r>
              <a:rPr lang="ru-RU" sz="1200" kern="1200" dirty="0">
                <a:solidFill>
                  <a:schemeClr val="tx1"/>
                </a:solidFill>
                <a:effectLst/>
                <a:latin typeface="+mn-lt"/>
                <a:ea typeface="+mn-ea"/>
                <a:cs typeface="+mn-cs"/>
              </a:rPr>
              <a:t>Вследствие этих ограничений, по оценкам экспертов, использование универсальных квантовых компьютеров для решения практически значимых задач вероятно станет эффективным не ранее, чем через 10 или даже 20 лет. </a:t>
            </a:r>
          </a:p>
          <a:p>
            <a:r>
              <a:rPr lang="ru-RU" sz="1200" kern="1200" dirty="0">
                <a:solidFill>
                  <a:schemeClr val="tx1"/>
                </a:solidFill>
                <a:effectLst/>
                <a:latin typeface="+mn-lt"/>
                <a:ea typeface="+mn-ea"/>
                <a:cs typeface="+mn-cs"/>
              </a:rPr>
              <a:t>Поэтому направление, связанное с программными квантовыми симуляторами для вычислений на компьютерах классической архитектуры с использованием </a:t>
            </a:r>
            <a:r>
              <a:rPr lang="en-US" sz="1200" kern="1200" dirty="0">
                <a:solidFill>
                  <a:schemeClr val="tx1"/>
                </a:solidFill>
                <a:effectLst/>
                <a:latin typeface="+mn-lt"/>
                <a:ea typeface="+mn-ea"/>
                <a:cs typeface="+mn-cs"/>
              </a:rPr>
              <a:t>CPU</a:t>
            </a:r>
            <a:r>
              <a:rPr lang="ru-RU" sz="1200" kern="1200" dirty="0">
                <a:solidFill>
                  <a:schemeClr val="tx1"/>
                </a:solidFill>
                <a:effectLst/>
                <a:latin typeface="+mn-lt"/>
                <a:ea typeface="+mn-ea"/>
                <a:cs typeface="+mn-cs"/>
              </a:rPr>
              <a:t> и </a:t>
            </a:r>
            <a:r>
              <a:rPr lang="en-US" sz="1200" kern="1200" dirty="0">
                <a:solidFill>
                  <a:schemeClr val="tx1"/>
                </a:solidFill>
                <a:effectLst/>
                <a:latin typeface="+mn-lt"/>
                <a:ea typeface="+mn-ea"/>
                <a:cs typeface="+mn-cs"/>
              </a:rPr>
              <a:t>GPU, </a:t>
            </a:r>
            <a:r>
              <a:rPr lang="ru-RU" sz="1200" kern="1200" dirty="0">
                <a:solidFill>
                  <a:schemeClr val="tx1"/>
                </a:solidFill>
                <a:effectLst/>
                <a:latin typeface="+mn-lt"/>
                <a:ea typeface="+mn-ea"/>
                <a:cs typeface="+mn-cs"/>
              </a:rPr>
              <a:t>представляет особый интерес на данном этапе развития квантовых вычислений.</a:t>
            </a:r>
          </a:p>
          <a:p>
            <a:r>
              <a:rPr lang="ru-RU" sz="1200" kern="1200" dirty="0">
                <a:solidFill>
                  <a:schemeClr val="tx1"/>
                </a:solidFill>
                <a:effectLst/>
                <a:latin typeface="+mn-lt"/>
                <a:ea typeface="+mn-ea"/>
                <a:cs typeface="+mn-cs"/>
              </a:rPr>
              <a:t>С этой целью на СК «Говорун» были установлены квантовые симуляторы </a:t>
            </a:r>
            <a:r>
              <a:rPr lang="en-US" sz="1200" kern="1200" dirty="0" err="1">
                <a:solidFill>
                  <a:schemeClr val="tx1"/>
                </a:solidFill>
                <a:effectLst/>
                <a:latin typeface="+mn-lt"/>
                <a:ea typeface="+mn-ea"/>
                <a:cs typeface="+mn-cs"/>
              </a:rPr>
              <a:t>QuEST</a:t>
            </a:r>
            <a:r>
              <a:rPr lang="ru-RU"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Qiskit</a:t>
            </a:r>
            <a:r>
              <a:rPr lang="ru-RU" sz="1200" kern="1200" dirty="0">
                <a:solidFill>
                  <a:schemeClr val="tx1"/>
                </a:solidFill>
                <a:effectLst/>
                <a:latin typeface="+mn-lt"/>
                <a:ea typeface="+mn-ea"/>
                <a:cs typeface="+mn-cs"/>
              </a:rPr>
              <a:t> и </a:t>
            </a:r>
            <a:r>
              <a:rPr lang="en-US" sz="1200" kern="1200" dirty="0" err="1">
                <a:solidFill>
                  <a:schemeClr val="tx1"/>
                </a:solidFill>
                <a:effectLst/>
                <a:latin typeface="+mn-lt"/>
                <a:ea typeface="+mn-ea"/>
                <a:cs typeface="+mn-cs"/>
              </a:rPr>
              <a:t>cuQuantum</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 и на них реализованы квантовые алгоритмы: </a:t>
            </a:r>
            <a:r>
              <a:rPr lang="ru-RU" sz="1200" dirty="0">
                <a:solidFill>
                  <a:srgbClr val="0070C0"/>
                </a:solidFill>
                <a:latin typeface="Times New Roman" panose="02020603050405020304" pitchFamily="18" charset="0"/>
                <a:cs typeface="Times New Roman" panose="02020603050405020304" pitchFamily="18" charset="0"/>
              </a:rPr>
              <a:t>квантовое преобразование Фурье, квантовая оценка фазы, алгоритм </a:t>
            </a:r>
            <a:r>
              <a:rPr lang="ru-RU" sz="1200" dirty="0" err="1">
                <a:solidFill>
                  <a:srgbClr val="0070C0"/>
                </a:solidFill>
                <a:latin typeface="Times New Roman" panose="02020603050405020304" pitchFamily="18" charset="0"/>
                <a:cs typeface="Times New Roman" panose="02020603050405020304" pitchFamily="18" charset="0"/>
              </a:rPr>
              <a:t>Гровера</a:t>
            </a:r>
            <a:r>
              <a:rPr lang="ru-RU" sz="1200" dirty="0">
                <a:solidFill>
                  <a:srgbClr val="0070C0"/>
                </a:solidFill>
                <a:latin typeface="Times New Roman" panose="02020603050405020304" pitchFamily="18" charset="0"/>
                <a:cs typeface="Times New Roman" panose="02020603050405020304" pitchFamily="18" charset="0"/>
              </a:rPr>
              <a:t>, тестовый алгоритм</a:t>
            </a:r>
            <a:r>
              <a:rPr lang="en-US" sz="1200" dirty="0">
                <a:solidFill>
                  <a:srgbClr val="0070C0"/>
                </a:solidFill>
                <a:latin typeface="Times New Roman" panose="02020603050405020304" pitchFamily="18" charset="0"/>
                <a:cs typeface="Times New Roman" panose="02020603050405020304" pitchFamily="18" charset="0"/>
              </a:rPr>
              <a:t> (</a:t>
            </a:r>
            <a:r>
              <a:rPr lang="ru-RU" sz="1200" dirty="0">
                <a:solidFill>
                  <a:srgbClr val="0070C0"/>
                </a:solidFill>
                <a:latin typeface="Times New Roman" panose="02020603050405020304" pitchFamily="18" charset="0"/>
                <a:cs typeface="Times New Roman" panose="02020603050405020304" pitchFamily="18" charset="0"/>
              </a:rPr>
              <a:t>упрощенный вариант алгоритма </a:t>
            </a:r>
            <a:r>
              <a:rPr lang="en-US" sz="1200" dirty="0">
                <a:solidFill>
                  <a:srgbClr val="0070C0"/>
                </a:solidFill>
                <a:latin typeface="Times New Roman" panose="02020603050405020304" pitchFamily="18" charset="0"/>
                <a:cs typeface="Times New Roman" panose="02020603050405020304" pitchFamily="18" charset="0"/>
              </a:rPr>
              <a:t>Google</a:t>
            </a:r>
            <a:r>
              <a:rPr lang="ru-RU" sz="1200" dirty="0">
                <a:solidFill>
                  <a:srgbClr val="0070C0"/>
                </a:solidFill>
                <a:latin typeface="Times New Roman" panose="02020603050405020304" pitchFamily="18" charset="0"/>
                <a:cs typeface="Times New Roman" panose="02020603050405020304" pitchFamily="18" charset="0"/>
              </a:rPr>
              <a:t>, на котором они продемонстрировали квантовое превосходство). В результате чего были определены предельные возможности СК «Говорун»: 38 </a:t>
            </a:r>
            <a:r>
              <a:rPr lang="ru-RU" sz="1200" dirty="0" err="1">
                <a:solidFill>
                  <a:srgbClr val="0070C0"/>
                </a:solidFill>
                <a:latin typeface="Times New Roman" panose="02020603050405020304" pitchFamily="18" charset="0"/>
                <a:cs typeface="Times New Roman" panose="02020603050405020304" pitchFamily="18" charset="0"/>
              </a:rPr>
              <a:t>кубит</a:t>
            </a:r>
            <a:r>
              <a:rPr lang="ru-RU" sz="1200" dirty="0">
                <a:solidFill>
                  <a:srgbClr val="0070C0"/>
                </a:solidFill>
                <a:latin typeface="Times New Roman" panose="02020603050405020304" pitchFamily="18" charset="0"/>
                <a:cs typeface="Times New Roman" panose="02020603050405020304" pitchFamily="18" charset="0"/>
              </a:rPr>
              <a:t> для расчетов на </a:t>
            </a:r>
            <a:r>
              <a:rPr lang="en-US" sz="1200" dirty="0">
                <a:solidFill>
                  <a:srgbClr val="0070C0"/>
                </a:solidFill>
                <a:latin typeface="Times New Roman" panose="02020603050405020304" pitchFamily="18" charset="0"/>
                <a:cs typeface="Times New Roman" panose="02020603050405020304" pitchFamily="18" charset="0"/>
              </a:rPr>
              <a:t>CPU</a:t>
            </a:r>
            <a:r>
              <a:rPr lang="ru-RU" sz="1200" dirty="0">
                <a:solidFill>
                  <a:srgbClr val="0070C0"/>
                </a:solidFill>
                <a:latin typeface="Times New Roman" panose="02020603050405020304" pitchFamily="18" charset="0"/>
                <a:cs typeface="Times New Roman" panose="02020603050405020304" pitchFamily="18" charset="0"/>
              </a:rPr>
              <a:t>-компоненте и 34 </a:t>
            </a:r>
            <a:r>
              <a:rPr lang="ru-RU" sz="1200" dirty="0" err="1">
                <a:solidFill>
                  <a:srgbClr val="0070C0"/>
                </a:solidFill>
                <a:latin typeface="Times New Roman" panose="02020603050405020304" pitchFamily="18" charset="0"/>
                <a:cs typeface="Times New Roman" panose="02020603050405020304" pitchFamily="18" charset="0"/>
              </a:rPr>
              <a:t>кубита</a:t>
            </a:r>
            <a:r>
              <a:rPr lang="ru-RU" sz="1200" dirty="0">
                <a:solidFill>
                  <a:srgbClr val="0070C0"/>
                </a:solidFill>
                <a:latin typeface="Times New Roman" panose="02020603050405020304" pitchFamily="18" charset="0"/>
                <a:cs typeface="Times New Roman" panose="02020603050405020304" pitchFamily="18" charset="0"/>
              </a:rPr>
              <a:t> для расчетов на </a:t>
            </a:r>
            <a:r>
              <a:rPr lang="en-US" sz="1200" dirty="0">
                <a:solidFill>
                  <a:srgbClr val="0070C0"/>
                </a:solidFill>
                <a:latin typeface="Times New Roman" panose="02020603050405020304" pitchFamily="18" charset="0"/>
                <a:cs typeface="Times New Roman" panose="02020603050405020304" pitchFamily="18" charset="0"/>
              </a:rPr>
              <a:t>GPU-</a:t>
            </a:r>
            <a:r>
              <a:rPr lang="ru-RU" sz="1200" dirty="0">
                <a:solidFill>
                  <a:srgbClr val="0070C0"/>
                </a:solidFill>
                <a:latin typeface="Times New Roman" panose="02020603050405020304" pitchFamily="18" charset="0"/>
                <a:cs typeface="Times New Roman" panose="02020603050405020304" pitchFamily="18" charset="0"/>
              </a:rPr>
              <a:t>компоненте.</a:t>
            </a:r>
            <a:endParaRPr lang="ru-RU" sz="1200" kern="1200" dirty="0">
              <a:solidFill>
                <a:schemeClr val="tx1"/>
              </a:solidFill>
              <a:effectLst/>
              <a:latin typeface="+mn-lt"/>
              <a:ea typeface="+mn-ea"/>
              <a:cs typeface="+mn-cs"/>
            </a:endParaRPr>
          </a:p>
          <a:p>
            <a:pPr marL="0" indent="0">
              <a:buFont typeface="Wingdings" panose="05000000000000000000" pitchFamily="2" charset="2"/>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Quantum computing is one of the most rapidly developing areas of quantum end-to-end technologies.</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Quantum simulation promises to find application in solving a number of problems in condensed matter physics, high-energy physics, atomic physics, quantum chemistry, cosmology, machine learning and artificial intelligence. Currently available quantum computers are called “noisy” intermediate-scale quantum computers. They implement, as a rule, from 50 to 100 </a:t>
            </a:r>
            <a:r>
              <a:rPr lang="en-US" sz="1200" kern="1200" dirty="0" err="1">
                <a:solidFill>
                  <a:schemeClr val="tx1"/>
                </a:solidFill>
                <a:effectLst/>
                <a:latin typeface="+mn-lt"/>
                <a:ea typeface="+mn-ea"/>
                <a:cs typeface="+mn-cs"/>
              </a:rPr>
              <a:t>qubits</a:t>
            </a:r>
            <a:r>
              <a:rPr lang="en-US" sz="1200" kern="1200" dirty="0">
                <a:solidFill>
                  <a:schemeClr val="tx1"/>
                </a:solidFill>
                <a:effectLst/>
                <a:latin typeface="+mn-lt"/>
                <a:ea typeface="+mn-ea"/>
                <a:cs typeface="+mn-cs"/>
              </a:rPr>
              <a:t>; errors occur due to the presence of noise in calculations, and there is no possibility of their correction.</a:t>
            </a:r>
          </a:p>
          <a:p>
            <a:r>
              <a:rPr lang="en-US" sz="1200" kern="1200" dirty="0">
                <a:solidFill>
                  <a:schemeClr val="tx1"/>
                </a:solidFill>
                <a:effectLst/>
                <a:latin typeface="+mn-lt"/>
                <a:ea typeface="+mn-ea"/>
                <a:cs typeface="+mn-cs"/>
              </a:rPr>
              <a:t>Due to these limitations, according to experts, the use of universal quantum computers to solve practically significant problems will probably become effective not earlier than in 10 or even 20 years.</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Therefore, the direction related to software quantum simulators for computing on computers of a classical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architecture using CPUs and GPUs is of particular interest at this stage of</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development of quantum computing.</a:t>
            </a:r>
            <a:endParaRPr lang="ru-RU"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this purpose, quantum simulators </a:t>
            </a:r>
            <a:r>
              <a:rPr lang="en-US" sz="1200" kern="1200" dirty="0" err="1">
                <a:solidFill>
                  <a:schemeClr val="tx1"/>
                </a:solidFill>
                <a:effectLst/>
                <a:latin typeface="+mn-lt"/>
                <a:ea typeface="+mn-ea"/>
                <a:cs typeface="+mn-cs"/>
              </a:rPr>
              <a:t>QuEST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Qiskit</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cuQuantum</a:t>
            </a:r>
            <a:r>
              <a:rPr lang="en-US" sz="1200" kern="1200" dirty="0">
                <a:solidFill>
                  <a:schemeClr val="tx1"/>
                </a:solidFill>
                <a:effectLst/>
                <a:latin typeface="+mn-lt"/>
                <a:ea typeface="+mn-ea"/>
                <a:cs typeface="+mn-cs"/>
              </a:rPr>
              <a:t> were installed on the “</a:t>
            </a:r>
            <a:r>
              <a:rPr lang="en-US" sz="1200" kern="1200" dirty="0" err="1">
                <a:solidFill>
                  <a:schemeClr val="tx1"/>
                </a:solidFill>
                <a:effectLst/>
                <a:latin typeface="+mn-lt"/>
                <a:ea typeface="+mn-ea"/>
                <a:cs typeface="+mn-cs"/>
              </a:rPr>
              <a:t>Govorun</a:t>
            </a:r>
            <a:r>
              <a:rPr lang="en-US" sz="1200" kern="1200" dirty="0">
                <a:solidFill>
                  <a:schemeClr val="tx1"/>
                </a:solidFill>
                <a:effectLst/>
                <a:latin typeface="+mn-lt"/>
                <a:ea typeface="+mn-ea"/>
                <a:cs typeface="+mn-cs"/>
              </a:rPr>
              <a:t>” supercomputer, and the following quantum algorithms were implemented on them: quantum Fourier transform, quantum phase estimation, Grover’s algorithm, test algorithm (a simplified version of Google’s algorithm, on which quantum superiority was demonstrated). As a result, the limiting capacities of the “</a:t>
            </a:r>
            <a:r>
              <a:rPr lang="en-US" sz="1200" kern="1200" dirty="0" err="1">
                <a:solidFill>
                  <a:schemeClr val="tx1"/>
                </a:solidFill>
                <a:effectLst/>
                <a:latin typeface="+mn-lt"/>
                <a:ea typeface="+mn-ea"/>
                <a:cs typeface="+mn-cs"/>
              </a:rPr>
              <a:t>Govorun</a:t>
            </a:r>
            <a:r>
              <a:rPr lang="en-US" sz="1200" kern="1200" dirty="0">
                <a:solidFill>
                  <a:schemeClr val="tx1"/>
                </a:solidFill>
                <a:effectLst/>
                <a:latin typeface="+mn-lt"/>
                <a:ea typeface="+mn-ea"/>
                <a:cs typeface="+mn-cs"/>
              </a:rPr>
              <a:t>” supercomputer were defined: 38 </a:t>
            </a:r>
            <a:r>
              <a:rPr lang="en-US" sz="1200" kern="1200" dirty="0" err="1">
                <a:solidFill>
                  <a:schemeClr val="tx1"/>
                </a:solidFill>
                <a:effectLst/>
                <a:latin typeface="+mn-lt"/>
                <a:ea typeface="+mn-ea"/>
                <a:cs typeface="+mn-cs"/>
              </a:rPr>
              <a:t>qubits</a:t>
            </a:r>
            <a:r>
              <a:rPr lang="en-US" sz="1200" kern="1200" dirty="0">
                <a:solidFill>
                  <a:schemeClr val="tx1"/>
                </a:solidFill>
                <a:effectLst/>
                <a:latin typeface="+mn-lt"/>
                <a:ea typeface="+mn-ea"/>
                <a:cs typeface="+mn-cs"/>
              </a:rPr>
              <a:t> for calculations on the CPU component and 34 </a:t>
            </a:r>
            <a:r>
              <a:rPr lang="en-US" sz="1200" kern="1200" dirty="0" err="1">
                <a:solidFill>
                  <a:schemeClr val="tx1"/>
                </a:solidFill>
                <a:effectLst/>
                <a:latin typeface="+mn-lt"/>
                <a:ea typeface="+mn-ea"/>
                <a:cs typeface="+mn-cs"/>
              </a:rPr>
              <a:t>qubits</a:t>
            </a:r>
            <a:r>
              <a:rPr lang="en-US" sz="1200" kern="1200" dirty="0">
                <a:solidFill>
                  <a:schemeClr val="tx1"/>
                </a:solidFill>
                <a:effectLst/>
                <a:latin typeface="+mn-lt"/>
                <a:ea typeface="+mn-ea"/>
                <a:cs typeface="+mn-cs"/>
              </a:rPr>
              <a:t> for calculations on the GPU component.</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EAC363-D011-4795-A163-406BADD32E87}"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17960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Успешно завершены испытания интеллектуальной системы автоматического управления азотным сборником сателлитного гелиевого </a:t>
            </a:r>
            <a:r>
              <a:rPr lang="ru-RU" dirty="0" err="1"/>
              <a:t>рефрижиратора</a:t>
            </a:r>
            <a:r>
              <a:rPr lang="ru-RU" dirty="0"/>
              <a:t> №1 на участке криогенных испытаний сверхпроводящих магнитов в ЛФВЭ на основе квантовых алгоритмов. В дальнейшем система будет введена в эксплуатацию согласно установленному в ОИЯИ порядку</a:t>
            </a:r>
            <a:r>
              <a:rPr lang="en-US" dirty="0"/>
              <a:t>,</a:t>
            </a:r>
            <a:r>
              <a:rPr lang="ru-RU" dirty="0"/>
              <a:t> и начнется ее штатная эксплуатация. Автоматическое управление на основе квантового регулятора демонстрирует  </a:t>
            </a:r>
            <a:r>
              <a:rPr lang="ru-RU" b="0" dirty="0"/>
              <a:t>сокращение расхода полезного ресурса (азота) на 53%.  </a:t>
            </a:r>
            <a:r>
              <a:rPr lang="ru-RU" dirty="0"/>
              <a:t>Квантовый регулятор (синяя кривая) показал наиболее высокое быстродействие в достижении целевого значения, низкое перерегулирование и точность достижения цели управления в сравнении с остальными типами регуляторов. Результаты проделанной работы показывают эффективность и целесообразность продолжения работ для автоматизации других элементов испытательного стенда для СП магнитов, которые позволят уменьшить затраты азота в ходе проведения криогенных испытаний.</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Tests of an intelligent automatic control system for the nitrogen collector of the satellite helium refrigerator No. 1 at the site of the cryogenic testing of superconducting magnets at VBLHEP based on quantum algorithms are successfully completed. In the future, the system will be put into operation in accordance with the procedure established at JINR, and its regular operation will start. Automatic control based on the quantum controller demonstrates the efficient utilization of the resource and enables a consumption reduction by 53%. The quantum controller (blue curve) has shown the highest performance in reaching the target value, low overshoot and accuracy</a:t>
            </a:r>
            <a:r>
              <a:rPr lang="en-US" sz="1200" kern="1200" baseline="0" dirty="0">
                <a:solidFill>
                  <a:schemeClr val="tx1"/>
                </a:solidFill>
                <a:effectLst/>
                <a:latin typeface="+mn-lt"/>
                <a:ea typeface="+mn-ea"/>
                <a:cs typeface="+mn-cs"/>
              </a:rPr>
              <a:t> in</a:t>
            </a:r>
            <a:r>
              <a:rPr lang="en-US" sz="1200" kern="1200" dirty="0">
                <a:solidFill>
                  <a:schemeClr val="tx1"/>
                </a:solidFill>
                <a:effectLst/>
                <a:latin typeface="+mn-lt"/>
                <a:ea typeface="+mn-ea"/>
                <a:cs typeface="+mn-cs"/>
              </a:rPr>
              <a:t> achieving the control goal compared to other types of controllers. The results of the work illustrate the effectiveness and feasibility of its continuation to automate other elements of the test bench for SC magnets, which will reduce the cost of nitrogen during cryogenic tests.</a:t>
            </a:r>
            <a:endParaRPr lang="ru-RU" dirty="0"/>
          </a:p>
        </p:txBody>
      </p:sp>
      <p:sp>
        <p:nvSpPr>
          <p:cNvPr id="4" name="Номер слайда 3"/>
          <p:cNvSpPr>
            <a:spLocks noGrp="1"/>
          </p:cNvSpPr>
          <p:nvPr>
            <p:ph type="sldNum" sz="quarter" idx="5"/>
          </p:nvPr>
        </p:nvSpPr>
        <p:spPr/>
        <p:txBody>
          <a:bodyPr/>
          <a:lstStyle/>
          <a:p>
            <a:fld id="{22D1EA04-A286-424F-8785-5F42380EA58E}" type="slidenum">
              <a:rPr lang="ru-RU" smtClean="0"/>
              <a:t>51</a:t>
            </a:fld>
            <a:endParaRPr lang="ru-RU"/>
          </a:p>
        </p:txBody>
      </p:sp>
    </p:spTree>
    <p:extLst>
      <p:ext uri="{BB962C8B-B14F-4D97-AF65-F5344CB8AC3E}">
        <p14:creationId xmlns:p14="http://schemas.microsoft.com/office/powerpoint/2010/main" val="32566850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533400" y="763588"/>
            <a:ext cx="6705600" cy="37719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idx="6"/>
          </p:nvPr>
        </p:nvSpPr>
        <p:spPr/>
        <p:txBody>
          <a:bodyPr/>
          <a:lstStyle/>
          <a:p>
            <a:pPr indent="0" algn="r">
              <a:buNone/>
            </a:pPr>
            <a:fld id="{4A38924F-0645-4485-BDD0-9FDFF7236E13}" type="slidenum">
              <a:rPr lang="en-US" sz="1400" b="0" strike="noStrike" spc="-1" smtClean="0">
                <a:latin typeface="Times New Roman"/>
              </a:rPr>
              <a:t>52</a:t>
            </a:fld>
            <a:endParaRPr lang="en-US" sz="1400" b="0" strike="noStrike" spc="-1">
              <a:latin typeface="Times New Roman"/>
            </a:endParaRPr>
          </a:p>
        </p:txBody>
      </p:sp>
    </p:spTree>
    <p:extLst>
      <p:ext uri="{BB962C8B-B14F-4D97-AF65-F5344CB8AC3E}">
        <p14:creationId xmlns:p14="http://schemas.microsoft.com/office/powerpoint/2010/main" val="33998423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46A5344-2681-4114-B520-566B13976F6A}" type="slidenum">
              <a:rPr lang="ru-RU" smtClean="0"/>
              <a:t>53</a:t>
            </a:fld>
            <a:endParaRPr lang="ru-RU"/>
          </a:p>
        </p:txBody>
      </p:sp>
    </p:spTree>
    <p:extLst>
      <p:ext uri="{BB962C8B-B14F-4D97-AF65-F5344CB8AC3E}">
        <p14:creationId xmlns:p14="http://schemas.microsoft.com/office/powerpoint/2010/main" val="23371015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a:t>student schools are traditionally held on the basis of conferences </a:t>
            </a:r>
            <a:endParaRPr lang="ru-RU"/>
          </a:p>
        </p:txBody>
      </p:sp>
      <p:sp>
        <p:nvSpPr>
          <p:cNvPr id="4" name="Номер слайда 3"/>
          <p:cNvSpPr>
            <a:spLocks noGrp="1"/>
          </p:cNvSpPr>
          <p:nvPr>
            <p:ph type="sldNum" sz="quarter" idx="5"/>
          </p:nvPr>
        </p:nvSpPr>
        <p:spPr/>
        <p:txBody>
          <a:bodyPr/>
          <a:lstStyle/>
          <a:p>
            <a:fld id="{946A5344-2681-4114-B520-566B13976F6A}" type="slidenum">
              <a:rPr lang="ru-RU" smtClean="0"/>
              <a:t>55</a:t>
            </a:fld>
            <a:endParaRPr lang="ru-RU"/>
          </a:p>
        </p:txBody>
      </p:sp>
    </p:spTree>
    <p:extLst>
      <p:ext uri="{BB962C8B-B14F-4D97-AF65-F5344CB8AC3E}">
        <p14:creationId xmlns:p14="http://schemas.microsoft.com/office/powerpoint/2010/main" val="27555996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solidFill>
                  <a:srgbClr val="000000"/>
                </a:solidFill>
              </a:rPr>
              <a:t>56</a:t>
            </a:fld>
            <a:endParaRPr>
              <a:solidFill>
                <a:srgbClr val="000000"/>
              </a:solidFill>
            </a:endParaRPr>
          </a:p>
        </p:txBody>
      </p:sp>
    </p:spTree>
    <p:extLst>
      <p:ext uri="{BB962C8B-B14F-4D97-AF65-F5344CB8AC3E}">
        <p14:creationId xmlns:p14="http://schemas.microsoft.com/office/powerpoint/2010/main" val="32282788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ru-RU" sz="2800" dirty="0"/>
              <a:t>С 14 по 19 ноября в Лаборатории информационных технологий ОИЯИ прошла первая Осенняя школа по информационным технологиям ОИЯИ. Участие в ней </a:t>
            </a:r>
            <a:r>
              <a:rPr lang="ru-RU" sz="2800" dirty="0" err="1"/>
              <a:t>принялит</a:t>
            </a:r>
            <a:r>
              <a:rPr lang="ru-RU" sz="2800" dirty="0"/>
              <a:t> 60 студентов старших курсов из 13 университетов России, в том числе из вузов, где действуют </a:t>
            </a:r>
            <a:r>
              <a:rPr lang="ru-RU" sz="2800" dirty="0" err="1"/>
              <a:t>инфоцентры</a:t>
            </a:r>
            <a:r>
              <a:rPr lang="ru-RU" sz="2800" dirty="0"/>
              <a:t> Института. </a:t>
            </a:r>
            <a:r>
              <a:rPr lang="ru-RU" sz="2800" dirty="0">
                <a:solidFill>
                  <a:srgbClr val="000000"/>
                </a:solidFill>
                <a:effectLst/>
              </a:rPr>
              <a:t>Основная цель - вовлечение молодых специалистов в решение задач различных областей науки с применением современных информационных технологий: </a:t>
            </a:r>
            <a:r>
              <a:rPr lang="ru-RU" sz="4000" dirty="0">
                <a:solidFill>
                  <a:srgbClr val="000000"/>
                </a:solidFill>
                <a:effectLst/>
              </a:rPr>
              <a:t>Распределенные и высокопроизводительные вычисления, Машинное обучение и искусственный интеллект, Математическое моделирование, численные методы и алгоритмы, Современные методы и технологии обработки и анализа данных для решения. </a:t>
            </a:r>
            <a:r>
              <a:rPr lang="ru-RU" sz="2800" dirty="0">
                <a:solidFill>
                  <a:srgbClr val="000000"/>
                </a:solidFill>
                <a:effectLst/>
              </a:rPr>
              <a:t>На Школе студенты познакомились с программой ОИЯИ и получили возможность выбора тем выпускных квалификационных работ. </a:t>
            </a:r>
            <a:r>
              <a:rPr lang="ru-RU" sz="4000" dirty="0"/>
              <a:t>В рамках Школы состоялась презентация модернизированного суперкомпьютера «Говорун», который нарастил вычислительную мощность и получил сверхбыструю память.</a:t>
            </a:r>
            <a:endParaRPr lang="ru-RU" sz="2800"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ru-RU" sz="2800" dirty="0">
              <a:solidFill>
                <a:srgbClr val="000000"/>
              </a:solidFill>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ru-RU" sz="2800" dirty="0">
              <a:solidFill>
                <a:srgbClr val="000000"/>
              </a:solidFill>
              <a:effectLst/>
              <a:latin typeface="Times New Roman" panose="02020603050405020304" pitchFamily="18" charset="0"/>
              <a:cs typeface="Times New Roman" panose="02020603050405020304" pitchFamily="18" charset="0"/>
            </a:endParaRPr>
          </a:p>
          <a:p>
            <a:pPr>
              <a:buFont typeface="Arial" panose="020B0604020202020204" pitchFamily="34" charset="0"/>
              <a:buNone/>
            </a:pP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Номер слайда 3"/>
          <p:cNvSpPr>
            <a:spLocks noGrp="1"/>
          </p:cNvSpPr>
          <p:nvPr>
            <p:ph type="sldNum" sz="quarter" idx="5"/>
          </p:nvPr>
        </p:nvSpPr>
        <p:spPr/>
        <p:txBody>
          <a:bodyPr/>
          <a:lstStyle/>
          <a:p>
            <a:fld id="{22D1EA04-A286-424F-8785-5F42380EA58E}" type="slidenum">
              <a:rPr lang="ru-RU" smtClean="0"/>
              <a:t>57</a:t>
            </a:fld>
            <a:endParaRPr lang="ru-RU"/>
          </a:p>
        </p:txBody>
      </p:sp>
    </p:spTree>
    <p:extLst>
      <p:ext uri="{BB962C8B-B14F-4D97-AF65-F5344CB8AC3E}">
        <p14:creationId xmlns:p14="http://schemas.microsoft.com/office/powerpoint/2010/main" val="781852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F00881E6-212E-4296-9A24-7B61049AFA9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Arial" panose="020B0604020202020204" pitchFamily="34" charset="0"/>
              </a:defRPr>
            </a:lvl2pPr>
            <a:lvl3pPr marL="1143000" indent="-228600">
              <a:spcBef>
                <a:spcPct val="30000"/>
              </a:spcBef>
              <a:defRPr kumimoji="1" sz="1200">
                <a:solidFill>
                  <a:schemeClr val="tx1"/>
                </a:solidFill>
                <a:latin typeface="Arial" panose="020B0604020202020204" pitchFamily="34" charset="0"/>
              </a:defRPr>
            </a:lvl3pPr>
            <a:lvl4pPr marL="1600200" indent="-228600">
              <a:spcBef>
                <a:spcPct val="30000"/>
              </a:spcBef>
              <a:defRPr kumimoji="1" sz="1200">
                <a:solidFill>
                  <a:schemeClr val="tx1"/>
                </a:solidFill>
                <a:latin typeface="Arial" panose="020B0604020202020204" pitchFamily="34" charset="0"/>
              </a:defRPr>
            </a:lvl4pPr>
            <a:lvl5pPr marL="2057400" indent="-228600">
              <a:spcBef>
                <a:spcPct val="30000"/>
              </a:spcBef>
              <a:defRPr kumimoji="1" sz="1200">
                <a:solidFill>
                  <a:schemeClr val="tx1"/>
                </a:solidFill>
                <a:latin typeface="Arial" panose="020B0604020202020204" pitchFamily="34" charset="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AFE69F16-1D9C-4FED-92F2-655C895DDA82}" type="slidenum">
              <a:rPr kumimoji="0" lang="en-US" altLang="en-US">
                <a:solidFill>
                  <a:srgbClr val="000000"/>
                </a:solidFill>
                <a:latin typeface="Times New Roman" panose="02020603050405020304" pitchFamily="18" charset="0"/>
              </a:rPr>
              <a:pPr>
                <a:spcBef>
                  <a:spcPct val="0"/>
                </a:spcBef>
              </a:pPr>
              <a:t>12</a:t>
            </a:fld>
            <a:endParaRPr kumimoji="0" lang="en-US" altLang="en-US">
              <a:solidFill>
                <a:srgbClr val="000000"/>
              </a:solidFill>
              <a:latin typeface="Times New Roman" panose="02020603050405020304" pitchFamily="18" charset="0"/>
            </a:endParaRPr>
          </a:p>
        </p:txBody>
      </p:sp>
      <p:sp>
        <p:nvSpPr>
          <p:cNvPr id="25603" name="Rectangle 2">
            <a:extLst>
              <a:ext uri="{FF2B5EF4-FFF2-40B4-BE49-F238E27FC236}">
                <a16:creationId xmlns:a16="http://schemas.microsoft.com/office/drawing/2014/main" id="{623EC770-C252-4875-A5C0-AFFF282623FA}"/>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B27B2969-CA64-4EF1-97C3-E29A0DB2A57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p>
        </p:txBody>
      </p:sp>
    </p:spTree>
    <p:extLst>
      <p:ext uri="{BB962C8B-B14F-4D97-AF65-F5344CB8AC3E}">
        <p14:creationId xmlns:p14="http://schemas.microsoft.com/office/powerpoint/2010/main" val="1994323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46A5344-2681-4114-B520-566B13976F6A}" type="slidenum">
              <a:rPr lang="ru-RU" smtClean="0"/>
              <a:t>14</a:t>
            </a:fld>
            <a:endParaRPr lang="ru-RU"/>
          </a:p>
        </p:txBody>
      </p:sp>
    </p:spTree>
    <p:extLst>
      <p:ext uri="{BB962C8B-B14F-4D97-AF65-F5344CB8AC3E}">
        <p14:creationId xmlns:p14="http://schemas.microsoft.com/office/powerpoint/2010/main" val="972067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034" name="Google Shape;69;g65835b7116_0_124:notes">
            <a:extLst>
              <a:ext uri="{FF2B5EF4-FFF2-40B4-BE49-F238E27FC236}">
                <a16:creationId xmlns:a16="http://schemas.microsoft.com/office/drawing/2014/main" id="{DB5840BA-688E-4C26-81E1-E0D59069552E}"/>
              </a:ext>
            </a:extLst>
          </p:cNvPr>
          <p:cNvSpPr>
            <a:spLocks noGrp="1" noRot="1" noChangeAspect="1" noTextEdit="1"/>
          </p:cNvSpPr>
          <p:nvPr>
            <p:ph type="sldImg" idx="2"/>
          </p:nvPr>
        </p:nvSpPr>
        <p:spPr>
          <a:custGeom>
            <a:avLst/>
            <a:gdLst>
              <a:gd name="T0" fmla="*/ 0 w 120000"/>
              <a:gd name="T1" fmla="*/ 0 h 120000"/>
              <a:gd name="T2" fmla="*/ 174193200 w 120000"/>
              <a:gd name="T3" fmla="*/ 0 h 120000"/>
              <a:gd name="T4" fmla="*/ 1741932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4035" name="Google Shape;70;g65835b7116_0_124:notes">
            <a:extLst>
              <a:ext uri="{FF2B5EF4-FFF2-40B4-BE49-F238E27FC236}">
                <a16:creationId xmlns:a16="http://schemas.microsoft.com/office/drawing/2014/main" id="{581A70A3-816F-48F2-AE20-D68EBE2F9AF1}"/>
              </a:ext>
            </a:extLst>
          </p:cNvPr>
          <p:cNvSpPr>
            <a:spLocks noGrp="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endParaRPr lang="ru-RU" alt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C95A7FF6-93C7-4B27-B42E-1BB3ADCCF1D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Arial" panose="020B0604020202020204" pitchFamily="34" charset="0"/>
              </a:defRPr>
            </a:lvl2pPr>
            <a:lvl3pPr marL="1143000" indent="-228600">
              <a:spcBef>
                <a:spcPct val="30000"/>
              </a:spcBef>
              <a:defRPr kumimoji="1" sz="1200">
                <a:solidFill>
                  <a:schemeClr val="tx1"/>
                </a:solidFill>
                <a:latin typeface="Arial" panose="020B0604020202020204" pitchFamily="34" charset="0"/>
              </a:defRPr>
            </a:lvl3pPr>
            <a:lvl4pPr marL="1600200" indent="-228600">
              <a:spcBef>
                <a:spcPct val="30000"/>
              </a:spcBef>
              <a:defRPr kumimoji="1" sz="1200">
                <a:solidFill>
                  <a:schemeClr val="tx1"/>
                </a:solidFill>
                <a:latin typeface="Arial" panose="020B0604020202020204" pitchFamily="34" charset="0"/>
              </a:defRPr>
            </a:lvl4pPr>
            <a:lvl5pPr marL="2057400" indent="-228600">
              <a:spcBef>
                <a:spcPct val="30000"/>
              </a:spcBef>
              <a:defRPr kumimoji="1" sz="1200">
                <a:solidFill>
                  <a:schemeClr val="tx1"/>
                </a:solidFill>
                <a:latin typeface="Arial" panose="020B0604020202020204" pitchFamily="34" charset="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8DCD3650-0713-47A8-97EF-FA9F1F043F03}" type="slidenum">
              <a:rPr kumimoji="0" lang="en-US" altLang="ru-RU" smtClean="0"/>
              <a:pPr eaLnBrk="1" hangingPunct="1">
                <a:spcBef>
                  <a:spcPct val="0"/>
                </a:spcBef>
              </a:pPr>
              <a:t>25</a:t>
            </a:fld>
            <a:endParaRPr kumimoji="0" lang="en-US" altLang="ru-RU"/>
          </a:p>
        </p:txBody>
      </p:sp>
      <p:sp>
        <p:nvSpPr>
          <p:cNvPr id="41987" name="Rectangle 2">
            <a:extLst>
              <a:ext uri="{FF2B5EF4-FFF2-40B4-BE49-F238E27FC236}">
                <a16:creationId xmlns:a16="http://schemas.microsoft.com/office/drawing/2014/main" id="{22F41D2F-7D08-4959-9717-5810D6A88DF2}"/>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37879595-8758-41B8-9F0A-7D25C09429D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развитие ИТ-технологий и научных вычислений, направленных на решение стратегических задач ОИЯИ путем внедрения и развития целого ряда передовых ИТ-решений, интегрированных в единую вычислительную среду научная ИТ-экосистема, которая сочетает в себе множество технологических решений, концепций и методологий </a:t>
            </a:r>
          </a:p>
        </p:txBody>
      </p:sp>
      <p:sp>
        <p:nvSpPr>
          <p:cNvPr id="4" name="Номер слайда 3"/>
          <p:cNvSpPr>
            <a:spLocks noGrp="1"/>
          </p:cNvSpPr>
          <p:nvPr>
            <p:ph type="sldNum" sz="quarter" idx="10"/>
          </p:nvPr>
        </p:nvSpPr>
        <p:spPr/>
        <p:txBody>
          <a:bodyPr/>
          <a:lstStyle/>
          <a:p>
            <a:fld id="{946A5344-2681-4114-B520-566B13976F6A}" type="slidenum">
              <a:rPr lang="ru-RU" smtClean="0"/>
              <a:t>30</a:t>
            </a:fld>
            <a:endParaRPr lang="ru-RU"/>
          </a:p>
        </p:txBody>
      </p:sp>
    </p:spTree>
    <p:extLst>
      <p:ext uri="{BB962C8B-B14F-4D97-AF65-F5344CB8AC3E}">
        <p14:creationId xmlns:p14="http://schemas.microsoft.com/office/powerpoint/2010/main" val="4219942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The MICC engineering infrastructure is designed to provide reliable, uninterrupted and fault-tolerant operation of the computing subsystem and network infrastructure, protecting the complex as much as possible from the effects of negative factors during equipment operation.</a:t>
            </a:r>
            <a:endParaRPr lang="ru-RU" dirty="0"/>
          </a:p>
        </p:txBody>
      </p:sp>
      <p:sp>
        <p:nvSpPr>
          <p:cNvPr id="4" name="Номер слайда 3"/>
          <p:cNvSpPr>
            <a:spLocks noGrp="1"/>
          </p:cNvSpPr>
          <p:nvPr>
            <p:ph type="sldNum" sz="quarter" idx="10"/>
          </p:nvPr>
        </p:nvSpPr>
        <p:spPr/>
        <p:txBody>
          <a:bodyPr/>
          <a:lstStyle/>
          <a:p>
            <a:fld id="{946A5344-2681-4114-B520-566B13976F6A}" type="slidenum">
              <a:rPr lang="ru-RU" smtClean="0"/>
              <a:t>31</a:t>
            </a:fld>
            <a:endParaRPr lang="ru-RU"/>
          </a:p>
        </p:txBody>
      </p:sp>
    </p:spTree>
    <p:extLst>
      <p:ext uri="{BB962C8B-B14F-4D97-AF65-F5344CB8AC3E}">
        <p14:creationId xmlns:p14="http://schemas.microsoft.com/office/powerpoint/2010/main" val="3148208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altLang="ru-RU" dirty="0">
                <a:latin typeface="Book Antiqua" pitchFamily="18" charset="0"/>
              </a:rPr>
              <a:t>One of the most important components of JINR and MICC</a:t>
            </a:r>
            <a:r>
              <a:rPr lang="ru-RU" altLang="ru-RU" dirty="0">
                <a:latin typeface="Book Antiqua" pitchFamily="18" charset="0"/>
              </a:rPr>
              <a:t> </a:t>
            </a:r>
            <a:r>
              <a:rPr lang="en-US" altLang="ru-RU" dirty="0">
                <a:latin typeface="Book Antiqua" pitchFamily="18" charset="0"/>
              </a:rPr>
              <a:t>providing access to resources and  the possibility</a:t>
            </a:r>
            <a:r>
              <a:rPr lang="ru-RU" altLang="ru-RU" dirty="0">
                <a:latin typeface="Book Antiqua" pitchFamily="18" charset="0"/>
              </a:rPr>
              <a:t> </a:t>
            </a:r>
            <a:r>
              <a:rPr lang="en-US" altLang="ru-RU" dirty="0">
                <a:latin typeface="Book Antiqua" pitchFamily="18" charset="0"/>
              </a:rPr>
              <a:t>to work with the big data is a network</a:t>
            </a:r>
            <a:r>
              <a:rPr lang="ru-RU" altLang="ru-RU" dirty="0">
                <a:latin typeface="Book Antiqua" pitchFamily="18" charset="0"/>
              </a:rPr>
              <a:t> </a:t>
            </a:r>
            <a:r>
              <a:rPr lang="en-US" altLang="ru-RU" dirty="0">
                <a:latin typeface="Book Antiqua" pitchFamily="18" charset="0"/>
              </a:rPr>
              <a:t>infrastructure.</a:t>
            </a:r>
          </a:p>
          <a:p>
            <a:endParaRPr lang="en-US" dirty="0"/>
          </a:p>
          <a:p>
            <a:r>
              <a:rPr lang="ru-RU" dirty="0"/>
              <a:t>Обеспечена надежная работа высокоскоростного канала связи Дубна-Москва. Внешний канал ОИЯИ построен по технологии DWDM и использует один канал 3x100 Гбит / с.</a:t>
            </a:r>
            <a:br>
              <a:rPr lang="ru-RU" dirty="0"/>
            </a:br>
            <a:r>
              <a:rPr lang="ru-RU" dirty="0"/>
              <a:t>Таким образом, внешняя распределенная сеть ОИЯИ будет представлена прямым каналом ОИЯИ-CERN и резервным каналом, проходящим через MMTS-9 в Москве и Амстердаме, обеспечивающим работу LHCOPN (JINR-CERN) для соединения между Tier0 (CERN) и Tier1 (ОИЯИ) и внешней наложенной сети LHCONE, предназначенной для центра Tier2 ОИЯИ, прямых каналов для подключения с использованием технологии RU-VRF при сотрудничестве исследовательских центров RUHEP и сетей </a:t>
            </a:r>
            <a:r>
              <a:rPr lang="ru-RU" dirty="0" err="1"/>
              <a:t>Runnet</a:t>
            </a:r>
            <a:r>
              <a:rPr lang="ru-RU" dirty="0"/>
              <a:t>, </a:t>
            </a:r>
            <a:r>
              <a:rPr lang="ru-RU" dirty="0" err="1"/>
              <a:t>RASnet</a:t>
            </a:r>
            <a:r>
              <a:rPr lang="ru-RU" dirty="0"/>
              <a:t>.</a:t>
            </a:r>
          </a:p>
          <a:p>
            <a:endParaRPr lang="ru-RU" dirty="0"/>
          </a:p>
          <a:p>
            <a:r>
              <a:rPr lang="en-US" dirty="0"/>
              <a:t>Reliable operation of the high-speed communication channel </a:t>
            </a:r>
            <a:r>
              <a:rPr lang="en-US" dirty="0" err="1"/>
              <a:t>Dubna</a:t>
            </a:r>
            <a:r>
              <a:rPr lang="en-US" dirty="0"/>
              <a:t>-Moscow is ensured</a:t>
            </a:r>
            <a:r>
              <a:rPr lang="ru-RU" dirty="0"/>
              <a:t>. </a:t>
            </a:r>
            <a:r>
              <a:rPr lang="en-US" dirty="0"/>
              <a:t>JINR's external distributed network will be represented by a direct JINR-CERN channel and a backup channel passing through MMTS-9 in Moscow and Amsterdam </a:t>
            </a:r>
            <a:endParaRPr lang="ru-RU" dirty="0"/>
          </a:p>
          <a:p>
            <a:endParaRPr lang="ru-RU" dirty="0"/>
          </a:p>
        </p:txBody>
      </p:sp>
      <p:sp>
        <p:nvSpPr>
          <p:cNvPr id="4" name="Номер слайда 3"/>
          <p:cNvSpPr>
            <a:spLocks noGrp="1"/>
          </p:cNvSpPr>
          <p:nvPr>
            <p:ph type="sldNum" sz="quarter" idx="10"/>
          </p:nvPr>
        </p:nvSpPr>
        <p:spPr/>
        <p:txBody>
          <a:bodyPr/>
          <a:lstStyle/>
          <a:p>
            <a:fld id="{946A5344-2681-4114-B520-566B13976F6A}" type="slidenum">
              <a:rPr lang="ru-RU" smtClean="0"/>
              <a:t>32</a:t>
            </a:fld>
            <a:endParaRPr lang="ru-RU"/>
          </a:p>
        </p:txBody>
      </p:sp>
    </p:spTree>
    <p:extLst>
      <p:ext uri="{BB962C8B-B14F-4D97-AF65-F5344CB8AC3E}">
        <p14:creationId xmlns:p14="http://schemas.microsoft.com/office/powerpoint/2010/main" val="21830791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7" name="Прямоугольник 6"/>
          <p:cNvSpPr/>
          <p:nvPr userDrawn="1"/>
        </p:nvSpPr>
        <p:spPr>
          <a:xfrm flipH="1">
            <a:off x="6350" y="0"/>
            <a:ext cx="12172950" cy="720725"/>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pic>
        <p:nvPicPr>
          <p:cNvPr id="8" name="Рисунок 1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041063" y="3175"/>
            <a:ext cx="1049337"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4224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20B3B50F-F193-4EB0-BDA5-903630A8E7B4}" type="datetimeFigureOut">
              <a:rPr lang="ru-RU" smtClean="0"/>
              <a:t>02.12.2022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188950B-2849-4411-8BB8-983C339ED7A9}" type="slidenum">
              <a:rPr lang="ru-RU" smtClean="0"/>
              <a:t>‹#›</a:t>
            </a:fld>
            <a:endParaRPr lang="ru-RU"/>
          </a:p>
        </p:txBody>
      </p:sp>
    </p:spTree>
    <p:extLst>
      <p:ext uri="{BB962C8B-B14F-4D97-AF65-F5344CB8AC3E}">
        <p14:creationId xmlns:p14="http://schemas.microsoft.com/office/powerpoint/2010/main" val="4190475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20B3B50F-F193-4EB0-BDA5-903630A8E7B4}" type="datetimeFigureOut">
              <a:rPr lang="ru-RU" smtClean="0"/>
              <a:t>02.12.2022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188950B-2849-4411-8BB8-983C339ED7A9}" type="slidenum">
              <a:rPr lang="ru-RU" smtClean="0"/>
              <a:t>‹#›</a:t>
            </a:fld>
            <a:endParaRPr lang="ru-RU"/>
          </a:p>
        </p:txBody>
      </p:sp>
    </p:spTree>
    <p:extLst>
      <p:ext uri="{BB962C8B-B14F-4D97-AF65-F5344CB8AC3E}">
        <p14:creationId xmlns:p14="http://schemas.microsoft.com/office/powerpoint/2010/main" val="16928407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844C70B1-8C5E-459C-9FA5-B6742044C6EA}"/>
              </a:ext>
            </a:extLst>
          </p:cNvPr>
          <p:cNvSpPr>
            <a:spLocks noGrp="1"/>
          </p:cNvSpPr>
          <p:nvPr>
            <p:ph type="dt" sz="half" idx="10"/>
          </p:nvPr>
        </p:nvSpPr>
        <p:spPr/>
        <p:txBody>
          <a:bodyPr/>
          <a:lstStyle>
            <a:lvl1pPr>
              <a:defRPr/>
            </a:lvl1pPr>
          </a:lstStyle>
          <a:p>
            <a:pPr>
              <a:defRPr/>
            </a:pPr>
            <a:fld id="{AFDDDB38-1067-42A0-8193-294CAC26028E}" type="datetimeFigureOut">
              <a:rPr lang="ru-RU"/>
              <a:pPr>
                <a:defRPr/>
              </a:pPr>
              <a:t>02.12.2022</a:t>
            </a:fld>
            <a:endParaRPr lang="ru-RU"/>
          </a:p>
        </p:txBody>
      </p:sp>
      <p:sp>
        <p:nvSpPr>
          <p:cNvPr id="5" name="Нижний колонтитул 4">
            <a:extLst>
              <a:ext uri="{FF2B5EF4-FFF2-40B4-BE49-F238E27FC236}">
                <a16:creationId xmlns:a16="http://schemas.microsoft.com/office/drawing/2014/main" id="{4CA14CE8-1921-4C3A-948F-C05869D5DB83}"/>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4A6609E4-80D1-45AD-A5DB-9585B573F842}"/>
              </a:ext>
            </a:extLst>
          </p:cNvPr>
          <p:cNvSpPr>
            <a:spLocks noGrp="1"/>
          </p:cNvSpPr>
          <p:nvPr>
            <p:ph type="sldNum" sz="quarter" idx="12"/>
          </p:nvPr>
        </p:nvSpPr>
        <p:spPr/>
        <p:txBody>
          <a:bodyPr/>
          <a:lstStyle>
            <a:lvl1pPr>
              <a:defRPr/>
            </a:lvl1pPr>
          </a:lstStyle>
          <a:p>
            <a:pPr>
              <a:defRPr/>
            </a:pPr>
            <a:fld id="{D910B300-D234-476B-9DE4-E11C6206BD60}" type="slidenum">
              <a:rPr lang="ru-RU"/>
              <a:pPr>
                <a:defRPr/>
              </a:pPr>
              <a:t>‹#›</a:t>
            </a:fld>
            <a:endParaRPr lang="ru-RU"/>
          </a:p>
        </p:txBody>
      </p:sp>
    </p:spTree>
    <p:extLst>
      <p:ext uri="{BB962C8B-B14F-4D97-AF65-F5344CB8AC3E}">
        <p14:creationId xmlns:p14="http://schemas.microsoft.com/office/powerpoint/2010/main" val="19433852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endParaRPr lang="en-GB"/>
          </a:p>
        </p:txBody>
      </p:sp>
      <p:sp>
        <p:nvSpPr>
          <p:cNvPr id="5" name="Date Placeholder 4">
            <a:extLst>
              <a:ext uri="{FF2B5EF4-FFF2-40B4-BE49-F238E27FC236}">
                <a16:creationId xmlns:a16="http://schemas.microsoft.com/office/drawing/2014/main" id="{8EF278D6-D8AF-4A57-B181-CEABBD3C261D}"/>
              </a:ext>
            </a:extLst>
          </p:cNvPr>
          <p:cNvSpPr>
            <a:spLocks noGrp="1"/>
          </p:cNvSpPr>
          <p:nvPr>
            <p:ph type="dt" sz="half" idx="10"/>
          </p:nvPr>
        </p:nvSpPr>
        <p:spPr/>
        <p:txBody>
          <a:bodyPr/>
          <a:lstStyle>
            <a:lvl1pPr>
              <a:defRPr>
                <a:solidFill>
                  <a:srgbClr val="0C377B">
                    <a:tint val="75000"/>
                  </a:srgbClr>
                </a:solidFill>
                <a:latin typeface="Arial"/>
              </a:defRPr>
            </a:lvl1pPr>
          </a:lstStyle>
          <a:p>
            <a:pPr>
              <a:defRPr/>
            </a:pPr>
            <a:r>
              <a:rPr lang="en-GB"/>
              <a:t>28 September 2015</a:t>
            </a:r>
            <a:endParaRPr lang="fr-FR"/>
          </a:p>
        </p:txBody>
      </p:sp>
      <p:sp>
        <p:nvSpPr>
          <p:cNvPr id="6" name="Footer Placeholder 5">
            <a:extLst>
              <a:ext uri="{FF2B5EF4-FFF2-40B4-BE49-F238E27FC236}">
                <a16:creationId xmlns:a16="http://schemas.microsoft.com/office/drawing/2014/main" id="{6F3AA634-A599-40A0-86C0-5C4AE1ABEA14}"/>
              </a:ext>
            </a:extLst>
          </p:cNvPr>
          <p:cNvSpPr>
            <a:spLocks noGrp="1"/>
          </p:cNvSpPr>
          <p:nvPr>
            <p:ph type="ftr" sz="quarter" idx="11"/>
          </p:nvPr>
        </p:nvSpPr>
        <p:spPr/>
        <p:txBody>
          <a:bodyPr/>
          <a:lstStyle>
            <a:lvl1pPr>
              <a:defRPr>
                <a:solidFill>
                  <a:srgbClr val="0C377B">
                    <a:tint val="75000"/>
                  </a:srgbClr>
                </a:solidFill>
                <a:latin typeface="Arial"/>
              </a:defRPr>
            </a:lvl1pPr>
          </a:lstStyle>
          <a:p>
            <a:pPr>
              <a:defRPr/>
            </a:pPr>
            <a:r>
              <a:rPr lang="en-US"/>
              <a:t>Ian Bird; NEC'2015</a:t>
            </a:r>
            <a:endParaRPr lang="en-US" dirty="0"/>
          </a:p>
        </p:txBody>
      </p:sp>
      <p:sp>
        <p:nvSpPr>
          <p:cNvPr id="7" name="Slide Number Placeholder 6">
            <a:extLst>
              <a:ext uri="{FF2B5EF4-FFF2-40B4-BE49-F238E27FC236}">
                <a16:creationId xmlns:a16="http://schemas.microsoft.com/office/drawing/2014/main" id="{953546AD-CAC6-437E-9474-A05A0B77B0DB}"/>
              </a:ext>
            </a:extLst>
          </p:cNvPr>
          <p:cNvSpPr>
            <a:spLocks noGrp="1"/>
          </p:cNvSpPr>
          <p:nvPr>
            <p:ph type="sldNum" sz="quarter" idx="12"/>
          </p:nvPr>
        </p:nvSpPr>
        <p:spPr/>
        <p:txBody>
          <a:bodyPr/>
          <a:lstStyle>
            <a:lvl1pPr>
              <a:defRPr>
                <a:solidFill>
                  <a:srgbClr val="8A90A9"/>
                </a:solidFill>
                <a:latin typeface="Arial" panose="020B0604020202020204" pitchFamily="34" charset="0"/>
              </a:defRPr>
            </a:lvl1pPr>
          </a:lstStyle>
          <a:p>
            <a:fld id="{9024A0FF-0D4B-4878-B74C-B133B687CCB4}" type="slidenum">
              <a:rPr lang="en-US" altLang="en-US"/>
              <a:pPr/>
              <a:t>‹#›</a:t>
            </a:fld>
            <a:endParaRPr lang="en-US" altLang="en-US"/>
          </a:p>
        </p:txBody>
      </p:sp>
    </p:spTree>
    <p:extLst>
      <p:ext uri="{BB962C8B-B14F-4D97-AF65-F5344CB8AC3E}">
        <p14:creationId xmlns:p14="http://schemas.microsoft.com/office/powerpoint/2010/main" val="17637643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lstStyle/>
          <a:p>
            <a:endParaRPr lang="en-CA"/>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endParaRPr lang="en-CA"/>
          </a:p>
        </p:txBody>
      </p:sp>
    </p:spTree>
    <p:extLst>
      <p:ext uri="{BB962C8B-B14F-4D97-AF65-F5344CB8AC3E}">
        <p14:creationId xmlns:p14="http://schemas.microsoft.com/office/powerpoint/2010/main" val="130173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20B3B50F-F193-4EB0-BDA5-903630A8E7B4}" type="datetimeFigureOut">
              <a:rPr lang="ru-RU" smtClean="0"/>
              <a:t>02.12.2022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188950B-2849-4411-8BB8-983C339ED7A9}" type="slidenum">
              <a:rPr lang="ru-RU" smtClean="0"/>
              <a:t>‹#›</a:t>
            </a:fld>
            <a:endParaRPr lang="ru-RU"/>
          </a:p>
        </p:txBody>
      </p:sp>
    </p:spTree>
    <p:extLst>
      <p:ext uri="{BB962C8B-B14F-4D97-AF65-F5344CB8AC3E}">
        <p14:creationId xmlns:p14="http://schemas.microsoft.com/office/powerpoint/2010/main" val="2472521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20B3B50F-F193-4EB0-BDA5-903630A8E7B4}" type="datetimeFigureOut">
              <a:rPr lang="ru-RU" smtClean="0"/>
              <a:t>02.12.2022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188950B-2849-4411-8BB8-983C339ED7A9}" type="slidenum">
              <a:rPr lang="ru-RU" smtClean="0"/>
              <a:t>‹#›</a:t>
            </a:fld>
            <a:endParaRPr lang="ru-RU"/>
          </a:p>
        </p:txBody>
      </p:sp>
    </p:spTree>
    <p:extLst>
      <p:ext uri="{BB962C8B-B14F-4D97-AF65-F5344CB8AC3E}">
        <p14:creationId xmlns:p14="http://schemas.microsoft.com/office/powerpoint/2010/main" val="3189649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20B3B50F-F193-4EB0-BDA5-903630A8E7B4}" type="datetimeFigureOut">
              <a:rPr lang="ru-RU" smtClean="0"/>
              <a:t>02.12.2022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188950B-2849-4411-8BB8-983C339ED7A9}" type="slidenum">
              <a:rPr lang="ru-RU" smtClean="0"/>
              <a:t>‹#›</a:t>
            </a:fld>
            <a:endParaRPr lang="ru-RU"/>
          </a:p>
        </p:txBody>
      </p:sp>
    </p:spTree>
    <p:extLst>
      <p:ext uri="{BB962C8B-B14F-4D97-AF65-F5344CB8AC3E}">
        <p14:creationId xmlns:p14="http://schemas.microsoft.com/office/powerpoint/2010/main" val="1415722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20B3B50F-F193-4EB0-BDA5-903630A8E7B4}" type="datetimeFigureOut">
              <a:rPr lang="ru-RU" smtClean="0"/>
              <a:t>02.12.2022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188950B-2849-4411-8BB8-983C339ED7A9}" type="slidenum">
              <a:rPr lang="ru-RU" smtClean="0"/>
              <a:t>‹#›</a:t>
            </a:fld>
            <a:endParaRPr lang="ru-RU"/>
          </a:p>
        </p:txBody>
      </p:sp>
    </p:spTree>
    <p:extLst>
      <p:ext uri="{BB962C8B-B14F-4D97-AF65-F5344CB8AC3E}">
        <p14:creationId xmlns:p14="http://schemas.microsoft.com/office/powerpoint/2010/main" val="1306986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20B3B50F-F193-4EB0-BDA5-903630A8E7B4}" type="datetimeFigureOut">
              <a:rPr lang="ru-RU" smtClean="0"/>
              <a:t>02.12.2022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188950B-2849-4411-8BB8-983C339ED7A9}" type="slidenum">
              <a:rPr lang="ru-RU" smtClean="0"/>
              <a:t>‹#›</a:t>
            </a:fld>
            <a:endParaRPr lang="ru-RU"/>
          </a:p>
        </p:txBody>
      </p:sp>
    </p:spTree>
    <p:extLst>
      <p:ext uri="{BB962C8B-B14F-4D97-AF65-F5344CB8AC3E}">
        <p14:creationId xmlns:p14="http://schemas.microsoft.com/office/powerpoint/2010/main" val="380778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0B3B50F-F193-4EB0-BDA5-903630A8E7B4}" type="datetimeFigureOut">
              <a:rPr lang="ru-RU" smtClean="0"/>
              <a:t>02.12.2022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188950B-2849-4411-8BB8-983C339ED7A9}" type="slidenum">
              <a:rPr lang="ru-RU" smtClean="0"/>
              <a:t>‹#›</a:t>
            </a:fld>
            <a:endParaRPr lang="ru-RU"/>
          </a:p>
        </p:txBody>
      </p:sp>
    </p:spTree>
    <p:extLst>
      <p:ext uri="{BB962C8B-B14F-4D97-AF65-F5344CB8AC3E}">
        <p14:creationId xmlns:p14="http://schemas.microsoft.com/office/powerpoint/2010/main" val="1217270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20B3B50F-F193-4EB0-BDA5-903630A8E7B4}" type="datetimeFigureOut">
              <a:rPr lang="ru-RU" smtClean="0"/>
              <a:t>02.12.2022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188950B-2849-4411-8BB8-983C339ED7A9}" type="slidenum">
              <a:rPr lang="ru-RU" smtClean="0"/>
              <a:t>‹#›</a:t>
            </a:fld>
            <a:endParaRPr lang="ru-RU"/>
          </a:p>
        </p:txBody>
      </p:sp>
    </p:spTree>
    <p:extLst>
      <p:ext uri="{BB962C8B-B14F-4D97-AF65-F5344CB8AC3E}">
        <p14:creationId xmlns:p14="http://schemas.microsoft.com/office/powerpoint/2010/main" val="2842997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20B3B50F-F193-4EB0-BDA5-903630A8E7B4}" type="datetimeFigureOut">
              <a:rPr lang="ru-RU" smtClean="0"/>
              <a:t>02.12.2022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188950B-2849-4411-8BB8-983C339ED7A9}" type="slidenum">
              <a:rPr lang="ru-RU" smtClean="0"/>
              <a:t>‹#›</a:t>
            </a:fld>
            <a:endParaRPr lang="ru-RU"/>
          </a:p>
        </p:txBody>
      </p:sp>
    </p:spTree>
    <p:extLst>
      <p:ext uri="{BB962C8B-B14F-4D97-AF65-F5344CB8AC3E}">
        <p14:creationId xmlns:p14="http://schemas.microsoft.com/office/powerpoint/2010/main" val="2191592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B3B50F-F193-4EB0-BDA5-903630A8E7B4}" type="datetimeFigureOut">
              <a:rPr lang="ru-RU" smtClean="0"/>
              <a:t>02.12.2022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88950B-2849-4411-8BB8-983C339ED7A9}" type="slidenum">
              <a:rPr lang="ru-RU" smtClean="0"/>
              <a:t>‹#›</a:t>
            </a:fld>
            <a:endParaRPr lang="ru-RU"/>
          </a:p>
        </p:txBody>
      </p:sp>
    </p:spTree>
    <p:extLst>
      <p:ext uri="{BB962C8B-B14F-4D97-AF65-F5344CB8AC3E}">
        <p14:creationId xmlns:p14="http://schemas.microsoft.com/office/powerpoint/2010/main" val="25167802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12.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chart" Target="../charts/chart1.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gif"/><Relationship Id="rId4" Type="http://schemas.openxmlformats.org/officeDocument/2006/relationships/image" Target="../media/image53.gif"/></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18" Type="http://schemas.openxmlformats.org/officeDocument/2006/relationships/image" Target="../media/image74.png"/><Relationship Id="rId26" Type="http://schemas.openxmlformats.org/officeDocument/2006/relationships/image" Target="../media/image82.png"/><Relationship Id="rId3" Type="http://schemas.openxmlformats.org/officeDocument/2006/relationships/image" Target="../media/image59.jpeg"/><Relationship Id="rId21" Type="http://schemas.openxmlformats.org/officeDocument/2006/relationships/image" Target="../media/image77.png"/><Relationship Id="rId7" Type="http://schemas.openxmlformats.org/officeDocument/2006/relationships/image" Target="../media/image63.png"/><Relationship Id="rId12" Type="http://schemas.openxmlformats.org/officeDocument/2006/relationships/image" Target="../media/image68.png"/><Relationship Id="rId17" Type="http://schemas.openxmlformats.org/officeDocument/2006/relationships/image" Target="../media/image73.png"/><Relationship Id="rId25" Type="http://schemas.openxmlformats.org/officeDocument/2006/relationships/image" Target="../media/image81.png"/><Relationship Id="rId2" Type="http://schemas.openxmlformats.org/officeDocument/2006/relationships/notesSlide" Target="../notesSlides/notesSlide5.xml"/><Relationship Id="rId16" Type="http://schemas.openxmlformats.org/officeDocument/2006/relationships/image" Target="../media/image72.png"/><Relationship Id="rId20" Type="http://schemas.openxmlformats.org/officeDocument/2006/relationships/image" Target="../media/image76.jpeg"/><Relationship Id="rId29" Type="http://schemas.openxmlformats.org/officeDocument/2006/relationships/image" Target="../media/image85.png"/><Relationship Id="rId1" Type="http://schemas.openxmlformats.org/officeDocument/2006/relationships/slideLayout" Target="../slideLayouts/slideLayout14.xml"/><Relationship Id="rId6" Type="http://schemas.openxmlformats.org/officeDocument/2006/relationships/image" Target="../media/image62.png"/><Relationship Id="rId11" Type="http://schemas.openxmlformats.org/officeDocument/2006/relationships/image" Target="../media/image67.png"/><Relationship Id="rId24" Type="http://schemas.openxmlformats.org/officeDocument/2006/relationships/image" Target="../media/image80.png"/><Relationship Id="rId32" Type="http://schemas.openxmlformats.org/officeDocument/2006/relationships/image" Target="../media/image3.png"/><Relationship Id="rId5" Type="http://schemas.openxmlformats.org/officeDocument/2006/relationships/image" Target="../media/image61.png"/><Relationship Id="rId15" Type="http://schemas.openxmlformats.org/officeDocument/2006/relationships/image" Target="../media/image71.png"/><Relationship Id="rId23" Type="http://schemas.openxmlformats.org/officeDocument/2006/relationships/image" Target="../media/image79.png"/><Relationship Id="rId28" Type="http://schemas.openxmlformats.org/officeDocument/2006/relationships/image" Target="../media/image84.png"/><Relationship Id="rId10" Type="http://schemas.openxmlformats.org/officeDocument/2006/relationships/image" Target="../media/image66.png"/><Relationship Id="rId19" Type="http://schemas.openxmlformats.org/officeDocument/2006/relationships/image" Target="../media/image75.jpeg"/><Relationship Id="rId31" Type="http://schemas.openxmlformats.org/officeDocument/2006/relationships/image" Target="../media/image87.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png"/><Relationship Id="rId22" Type="http://schemas.openxmlformats.org/officeDocument/2006/relationships/image" Target="../media/image78.png"/><Relationship Id="rId27" Type="http://schemas.openxmlformats.org/officeDocument/2006/relationships/image" Target="../media/image83.png"/><Relationship Id="rId30" Type="http://schemas.openxmlformats.org/officeDocument/2006/relationships/image" Target="../media/image86.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3.png"/><Relationship Id="rId7" Type="http://schemas.openxmlformats.org/officeDocument/2006/relationships/image" Target="../media/image95.jpg"/><Relationship Id="rId12" Type="http://schemas.openxmlformats.org/officeDocument/2006/relationships/image" Target="../media/image100.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jpg"/><Relationship Id="rId10" Type="http://schemas.openxmlformats.org/officeDocument/2006/relationships/image" Target="../media/image98.png"/><Relationship Id="rId4" Type="http://schemas.openxmlformats.org/officeDocument/2006/relationships/image" Target="../media/image92.jpeg"/><Relationship Id="rId9" Type="http://schemas.openxmlformats.org/officeDocument/2006/relationships/image" Target="../media/image97.png"/></Relationships>
</file>

<file path=ppt/slides/_rels/slide23.xml.rels><?xml version="1.0" encoding="UTF-8" standalone="yes"?>
<Relationships xmlns="http://schemas.openxmlformats.org/package/2006/relationships"><Relationship Id="rId8" Type="http://schemas.openxmlformats.org/officeDocument/2006/relationships/image" Target="../media/image105.jpeg"/><Relationship Id="rId13" Type="http://schemas.openxmlformats.org/officeDocument/2006/relationships/image" Target="../media/image110.png"/><Relationship Id="rId3" Type="http://schemas.openxmlformats.org/officeDocument/2006/relationships/image" Target="../media/image101.png"/><Relationship Id="rId7" Type="http://schemas.openxmlformats.org/officeDocument/2006/relationships/image" Target="../media/image104.jpeg"/><Relationship Id="rId12" Type="http://schemas.openxmlformats.org/officeDocument/2006/relationships/image" Target="../media/image109.jpeg"/><Relationship Id="rId17" Type="http://schemas.openxmlformats.org/officeDocument/2006/relationships/image" Target="../media/image114.jpeg"/><Relationship Id="rId2" Type="http://schemas.openxmlformats.org/officeDocument/2006/relationships/image" Target="../media/image9.png"/><Relationship Id="rId16"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03.jpeg"/><Relationship Id="rId11" Type="http://schemas.openxmlformats.org/officeDocument/2006/relationships/image" Target="../media/image108.jpeg"/><Relationship Id="rId5" Type="http://schemas.openxmlformats.org/officeDocument/2006/relationships/image" Target="../media/image102.png"/><Relationship Id="rId15" Type="http://schemas.openxmlformats.org/officeDocument/2006/relationships/image" Target="../media/image112.png"/><Relationship Id="rId10" Type="http://schemas.openxmlformats.org/officeDocument/2006/relationships/image" Target="../media/image107.emf"/><Relationship Id="rId4" Type="http://schemas.openxmlformats.org/officeDocument/2006/relationships/image" Target="../media/image92.jpeg"/><Relationship Id="rId9" Type="http://schemas.openxmlformats.org/officeDocument/2006/relationships/image" Target="../media/image106.emf"/><Relationship Id="rId14" Type="http://schemas.openxmlformats.org/officeDocument/2006/relationships/image" Target="../media/image111.png"/></Relationships>
</file>

<file path=ppt/slides/_rels/slide24.xml.rels><?xml version="1.0" encoding="UTF-8" standalone="yes"?>
<Relationships xmlns="http://schemas.openxmlformats.org/package/2006/relationships"><Relationship Id="rId8" Type="http://schemas.openxmlformats.org/officeDocument/2006/relationships/image" Target="../media/image118.emf"/><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16.jpeg"/><Relationship Id="rId11" Type="http://schemas.openxmlformats.org/officeDocument/2006/relationships/image" Target="../media/image120.emf"/><Relationship Id="rId5" Type="http://schemas.openxmlformats.org/officeDocument/2006/relationships/image" Target="../media/image115.png"/><Relationship Id="rId10" Type="http://schemas.openxmlformats.org/officeDocument/2006/relationships/image" Target="../media/image119.emf"/><Relationship Id="rId4" Type="http://schemas.openxmlformats.org/officeDocument/2006/relationships/image" Target="../media/image3.png"/><Relationship Id="rId9" Type="http://schemas.openxmlformats.org/officeDocument/2006/relationships/image" Target="../media/image111.png"/></Relationships>
</file>

<file path=ppt/slides/_rels/slide2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26.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3" Type="http://schemas.openxmlformats.org/officeDocument/2006/relationships/image" Target="../media/image124.png"/><Relationship Id="rId21" Type="http://schemas.openxmlformats.org/officeDocument/2006/relationships/diagramQuickStyle" Target="../diagrams/quickStyle4.xml"/><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 Type="http://schemas.openxmlformats.org/officeDocument/2006/relationships/image" Target="../media/image3.png"/><Relationship Id="rId16" Type="http://schemas.openxmlformats.org/officeDocument/2006/relationships/diagramQuickStyle" Target="../diagrams/quickStyle3.xml"/><Relationship Id="rId20" Type="http://schemas.openxmlformats.org/officeDocument/2006/relationships/diagramLayout" Target="../diagrams/layout4.xml"/><Relationship Id="rId1" Type="http://schemas.openxmlformats.org/officeDocument/2006/relationships/slideLayout" Target="../slideLayouts/slideLayout1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24" Type="http://schemas.openxmlformats.org/officeDocument/2006/relationships/image" Target="../media/image122.png"/><Relationship Id="rId5" Type="http://schemas.openxmlformats.org/officeDocument/2006/relationships/diagramLayout" Target="../diagrams/layout1.xml"/><Relationship Id="rId15" Type="http://schemas.openxmlformats.org/officeDocument/2006/relationships/diagramLayout" Target="../diagrams/layout3.xml"/><Relationship Id="rId23" Type="http://schemas.microsoft.com/office/2007/relationships/diagramDrawing" Target="../diagrams/drawing4.xml"/><Relationship Id="rId10" Type="http://schemas.openxmlformats.org/officeDocument/2006/relationships/diagramLayout" Target="../diagrams/layout2.xml"/><Relationship Id="rId19" Type="http://schemas.openxmlformats.org/officeDocument/2006/relationships/diagramData" Target="../diagrams/data4.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 Id="rId22" Type="http://schemas.openxmlformats.org/officeDocument/2006/relationships/diagramColors" Target="../diagrams/colors4.xml"/></Relationships>
</file>

<file path=ppt/slides/_rels/slide29.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126.jpeg"/><Relationship Id="rId7" Type="http://schemas.openxmlformats.org/officeDocument/2006/relationships/image" Target="../media/image3.png"/><Relationship Id="rId2"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jpeg"/><Relationship Id="rId9" Type="http://schemas.openxmlformats.org/officeDocument/2006/relationships/image" Target="../media/image131.png"/></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4.png"/><Relationship Id="rId5" Type="http://schemas.openxmlformats.org/officeDocument/2006/relationships/image" Target="../media/image3.png"/><Relationship Id="rId4" Type="http://schemas.openxmlformats.org/officeDocument/2006/relationships/image" Target="../media/image133.emf"/></Relationships>
</file>

<file path=ppt/slides/_rels/slide31.xml.rels><?xml version="1.0" encoding="UTF-8" standalone="yes"?>
<Relationships xmlns="http://schemas.openxmlformats.org/package/2006/relationships"><Relationship Id="rId8" Type="http://schemas.openxmlformats.org/officeDocument/2006/relationships/image" Target="../media/image139.jpg"/><Relationship Id="rId3" Type="http://schemas.openxmlformats.org/officeDocument/2006/relationships/image" Target="../media/image135.emf"/><Relationship Id="rId7" Type="http://schemas.openxmlformats.org/officeDocument/2006/relationships/image" Target="../media/image138.jpeg"/><Relationship Id="rId12" Type="http://schemas.openxmlformats.org/officeDocument/2006/relationships/image" Target="../media/image143.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142.png"/><Relationship Id="rId5" Type="http://schemas.openxmlformats.org/officeDocument/2006/relationships/image" Target="../media/image137.jpeg"/><Relationship Id="rId10" Type="http://schemas.openxmlformats.org/officeDocument/2006/relationships/image" Target="../media/image141.png"/><Relationship Id="rId4" Type="http://schemas.openxmlformats.org/officeDocument/2006/relationships/image" Target="../media/image136.png"/><Relationship Id="rId9" Type="http://schemas.openxmlformats.org/officeDocument/2006/relationships/image" Target="../media/image140.jpeg"/></Relationships>
</file>

<file path=ppt/slides/_rels/slide32.xml.rels><?xml version="1.0" encoding="UTF-8" standalone="yes"?>
<Relationships xmlns="http://schemas.openxmlformats.org/package/2006/relationships"><Relationship Id="rId8" Type="http://schemas.openxmlformats.org/officeDocument/2006/relationships/image" Target="../media/image148.tiff"/><Relationship Id="rId3" Type="http://schemas.openxmlformats.org/officeDocument/2006/relationships/image" Target="../media/image144.jpe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eg"/></Relationships>
</file>

<file path=ppt/slides/_rels/slide33.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89.png"/><Relationship Id="rId7" Type="http://schemas.openxmlformats.org/officeDocument/2006/relationships/image" Target="../media/image96.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34.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3.jpeg"/><Relationship Id="rId7" Type="http://schemas.openxmlformats.org/officeDocument/2006/relationships/image" Target="../media/image15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28.jpeg"/><Relationship Id="rId4" Type="http://schemas.openxmlformats.org/officeDocument/2006/relationships/image" Target="../media/image154.png"/></Relationships>
</file>

<file path=ppt/slides/_rels/slide3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8" Type="http://schemas.openxmlformats.org/officeDocument/2006/relationships/image" Target="../media/image165.jpeg"/><Relationship Id="rId3" Type="http://schemas.openxmlformats.org/officeDocument/2006/relationships/image" Target="../media/image161.jpeg"/><Relationship Id="rId7"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jpe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67.png"/><Relationship Id="rId4" Type="http://schemas.openxmlformats.org/officeDocument/2006/relationships/image" Target="../media/image166.png"/></Relationships>
</file>

<file path=ppt/slides/_rels/slide39.xml.rels><?xml version="1.0" encoding="UTF-8" standalone="yes"?>
<Relationships xmlns="http://schemas.openxmlformats.org/package/2006/relationships"><Relationship Id="rId8" Type="http://schemas.openxmlformats.org/officeDocument/2006/relationships/image" Target="../media/image172.jpeg"/><Relationship Id="rId3" Type="http://schemas.openxmlformats.org/officeDocument/2006/relationships/image" Target="../media/image168.png"/><Relationship Id="rId7" Type="http://schemas.openxmlformats.org/officeDocument/2006/relationships/image" Target="../media/image17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70.png"/><Relationship Id="rId4" Type="http://schemas.openxmlformats.org/officeDocument/2006/relationships/image" Target="../media/image169.png"/><Relationship Id="rId9" Type="http://schemas.openxmlformats.org/officeDocument/2006/relationships/image" Target="../media/image17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75.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8" Type="http://schemas.openxmlformats.org/officeDocument/2006/relationships/image" Target="../media/image180.png"/><Relationship Id="rId13" Type="http://schemas.openxmlformats.org/officeDocument/2006/relationships/image" Target="../media/image185.png"/><Relationship Id="rId3" Type="http://schemas.openxmlformats.org/officeDocument/2006/relationships/image" Target="../media/image3.png"/><Relationship Id="rId7" Type="http://schemas.openxmlformats.org/officeDocument/2006/relationships/image" Target="../media/image179.png"/><Relationship Id="rId12" Type="http://schemas.openxmlformats.org/officeDocument/2006/relationships/image" Target="../media/image184.png"/><Relationship Id="rId2" Type="http://schemas.openxmlformats.org/officeDocument/2006/relationships/image" Target="../media/image174.png"/><Relationship Id="rId1" Type="http://schemas.openxmlformats.org/officeDocument/2006/relationships/slideLayout" Target="../slideLayouts/slideLayout12.xml"/><Relationship Id="rId6" Type="http://schemas.openxmlformats.org/officeDocument/2006/relationships/image" Target="../media/image178.png"/><Relationship Id="rId11" Type="http://schemas.openxmlformats.org/officeDocument/2006/relationships/image" Target="../media/image183.png"/><Relationship Id="rId5" Type="http://schemas.openxmlformats.org/officeDocument/2006/relationships/image" Target="../media/image177.png"/><Relationship Id="rId10" Type="http://schemas.openxmlformats.org/officeDocument/2006/relationships/image" Target="../media/image182.png"/><Relationship Id="rId4" Type="http://schemas.openxmlformats.org/officeDocument/2006/relationships/image" Target="../media/image176.jpeg"/><Relationship Id="rId9" Type="http://schemas.openxmlformats.org/officeDocument/2006/relationships/image" Target="../media/image181.png"/><Relationship Id="rId14" Type="http://schemas.openxmlformats.org/officeDocument/2006/relationships/image" Target="../media/image186.jpeg"/></Relationships>
</file>

<file path=ppt/slides/_rels/slide42.xml.rels><?xml version="1.0" encoding="UTF-8" standalone="yes"?>
<Relationships xmlns="http://schemas.openxmlformats.org/package/2006/relationships"><Relationship Id="rId8" Type="http://schemas.openxmlformats.org/officeDocument/2006/relationships/image" Target="../media/image192.png"/><Relationship Id="rId13" Type="http://schemas.openxmlformats.org/officeDocument/2006/relationships/image" Target="../media/image197.png"/><Relationship Id="rId3" Type="http://schemas.openxmlformats.org/officeDocument/2006/relationships/image" Target="../media/image187.png"/><Relationship Id="rId7" Type="http://schemas.openxmlformats.org/officeDocument/2006/relationships/image" Target="../media/image191.jpeg"/><Relationship Id="rId12" Type="http://schemas.openxmlformats.org/officeDocument/2006/relationships/image" Target="../media/image19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90.png"/><Relationship Id="rId11" Type="http://schemas.openxmlformats.org/officeDocument/2006/relationships/image" Target="../media/image195.png"/><Relationship Id="rId5" Type="http://schemas.openxmlformats.org/officeDocument/2006/relationships/image" Target="../media/image189.png"/><Relationship Id="rId10" Type="http://schemas.openxmlformats.org/officeDocument/2006/relationships/image" Target="../media/image194.png"/><Relationship Id="rId4" Type="http://schemas.openxmlformats.org/officeDocument/2006/relationships/image" Target="../media/image188.jpeg"/><Relationship Id="rId9" Type="http://schemas.openxmlformats.org/officeDocument/2006/relationships/image" Target="../media/image193.png"/><Relationship Id="rId14" Type="http://schemas.openxmlformats.org/officeDocument/2006/relationships/image" Target="../media/image3.png"/></Relationships>
</file>

<file path=ppt/slides/_rels/slide43.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3.png"/><Relationship Id="rId7" Type="http://schemas.openxmlformats.org/officeDocument/2006/relationships/image" Target="../media/image201.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200.png"/><Relationship Id="rId5" Type="http://schemas.openxmlformats.org/officeDocument/2006/relationships/image" Target="../media/image199.jpeg"/><Relationship Id="rId10" Type="http://schemas.openxmlformats.org/officeDocument/2006/relationships/image" Target="../media/image204.emf"/><Relationship Id="rId4" Type="http://schemas.openxmlformats.org/officeDocument/2006/relationships/image" Target="../media/image198.png"/><Relationship Id="rId9" Type="http://schemas.openxmlformats.org/officeDocument/2006/relationships/image" Target="../media/image203.emf"/></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5.png"/></Relationships>
</file>

<file path=ppt/slides/_rels/slide45.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image" Target="../media/image3.png"/><Relationship Id="rId7" Type="http://schemas.openxmlformats.org/officeDocument/2006/relationships/image" Target="../media/image137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207.png"/><Relationship Id="rId4" Type="http://schemas.openxmlformats.org/officeDocument/2006/relationships/image" Target="../media/image206.png"/><Relationship Id="rId9" Type="http://schemas.openxmlformats.org/officeDocument/2006/relationships/image" Target="../media/image209.png"/></Relationships>
</file>

<file path=ppt/slides/_rels/slide46.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217.png"/><Relationship Id="rId13" Type="http://schemas.openxmlformats.org/officeDocument/2006/relationships/image" Target="../media/image3.png"/><Relationship Id="rId3" Type="http://schemas.openxmlformats.org/officeDocument/2006/relationships/image" Target="../media/image212.png"/><Relationship Id="rId7" Type="http://schemas.openxmlformats.org/officeDocument/2006/relationships/image" Target="../media/image216.jpeg"/><Relationship Id="rId12" Type="http://schemas.openxmlformats.org/officeDocument/2006/relationships/image" Target="../media/image22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15.jpg"/><Relationship Id="rId11" Type="http://schemas.openxmlformats.org/officeDocument/2006/relationships/image" Target="../media/image220.png"/><Relationship Id="rId5" Type="http://schemas.openxmlformats.org/officeDocument/2006/relationships/image" Target="../media/image214.emf"/><Relationship Id="rId15" Type="http://schemas.openxmlformats.org/officeDocument/2006/relationships/image" Target="../media/image223.png"/><Relationship Id="rId10" Type="http://schemas.openxmlformats.org/officeDocument/2006/relationships/image" Target="../media/image219.emf"/><Relationship Id="rId4" Type="http://schemas.openxmlformats.org/officeDocument/2006/relationships/image" Target="../media/image213.png"/><Relationship Id="rId9" Type="http://schemas.openxmlformats.org/officeDocument/2006/relationships/image" Target="../media/image218.jpeg"/><Relationship Id="rId14" Type="http://schemas.openxmlformats.org/officeDocument/2006/relationships/image" Target="../media/image222.png"/></Relationships>
</file>

<file path=ppt/slides/_rels/slide48.xml.rels><?xml version="1.0" encoding="UTF-8" standalone="yes"?>
<Relationships xmlns="http://schemas.openxmlformats.org/package/2006/relationships"><Relationship Id="rId8" Type="http://schemas.openxmlformats.org/officeDocument/2006/relationships/image" Target="../media/image229.png"/><Relationship Id="rId13" Type="http://schemas.openxmlformats.org/officeDocument/2006/relationships/image" Target="../media/image234.png"/><Relationship Id="rId18" Type="http://schemas.openxmlformats.org/officeDocument/2006/relationships/image" Target="../media/image239.png"/><Relationship Id="rId3" Type="http://schemas.openxmlformats.org/officeDocument/2006/relationships/image" Target="../media/image224.png"/><Relationship Id="rId7" Type="http://schemas.openxmlformats.org/officeDocument/2006/relationships/image" Target="../media/image228.png"/><Relationship Id="rId12" Type="http://schemas.openxmlformats.org/officeDocument/2006/relationships/image" Target="../media/image233.png"/><Relationship Id="rId17" Type="http://schemas.openxmlformats.org/officeDocument/2006/relationships/image" Target="../media/image238.png"/><Relationship Id="rId2" Type="http://schemas.openxmlformats.org/officeDocument/2006/relationships/image" Target="../media/image3.png"/><Relationship Id="rId16" Type="http://schemas.openxmlformats.org/officeDocument/2006/relationships/image" Target="../media/image237.png"/><Relationship Id="rId1" Type="http://schemas.openxmlformats.org/officeDocument/2006/relationships/slideLayout" Target="../slideLayouts/slideLayout5.xml"/><Relationship Id="rId6" Type="http://schemas.openxmlformats.org/officeDocument/2006/relationships/image" Target="../media/image227.png"/><Relationship Id="rId11" Type="http://schemas.openxmlformats.org/officeDocument/2006/relationships/image" Target="../media/image232.png"/><Relationship Id="rId5" Type="http://schemas.openxmlformats.org/officeDocument/2006/relationships/image" Target="../media/image226.png"/><Relationship Id="rId15" Type="http://schemas.openxmlformats.org/officeDocument/2006/relationships/image" Target="../media/image236.png"/><Relationship Id="rId10" Type="http://schemas.openxmlformats.org/officeDocument/2006/relationships/image" Target="../media/image231.png"/><Relationship Id="rId4" Type="http://schemas.openxmlformats.org/officeDocument/2006/relationships/image" Target="../media/image225.png"/><Relationship Id="rId9" Type="http://schemas.openxmlformats.org/officeDocument/2006/relationships/image" Target="../media/image230.png"/><Relationship Id="rId14" Type="http://schemas.openxmlformats.org/officeDocument/2006/relationships/image" Target="../media/image235.png"/></Relationships>
</file>

<file path=ppt/slides/_rels/slide49.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241.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hyperlink" Target="https://www.top500.org/system/180128" TargetMode="External"/><Relationship Id="rId13" Type="http://schemas.openxmlformats.org/officeDocument/2006/relationships/hyperlink" Target="https://www.top500.org/system/178764" TargetMode="External"/><Relationship Id="rId18" Type="http://schemas.openxmlformats.org/officeDocument/2006/relationships/hyperlink" Target="https://www.top500.org/site/48448" TargetMode="External"/><Relationship Id="rId3" Type="http://schemas.openxmlformats.org/officeDocument/2006/relationships/hyperlink" Target="https://www.top500.org/site/48553" TargetMode="External"/><Relationship Id="rId21" Type="http://schemas.openxmlformats.org/officeDocument/2006/relationships/hyperlink" Target="https://www.top500.org/system/180029" TargetMode="External"/><Relationship Id="rId7" Type="http://schemas.openxmlformats.org/officeDocument/2006/relationships/hyperlink" Target="https://www.top500.org/site/50908" TargetMode="External"/><Relationship Id="rId12" Type="http://schemas.openxmlformats.org/officeDocument/2006/relationships/hyperlink" Target="https://www.top500.org/site/49763" TargetMode="External"/><Relationship Id="rId17" Type="http://schemas.openxmlformats.org/officeDocument/2006/relationships/hyperlink" Target="https://www.top500.org/system/179842" TargetMode="External"/><Relationship Id="rId2" Type="http://schemas.openxmlformats.org/officeDocument/2006/relationships/hyperlink" Target="https://www.top500.org/system/180047" TargetMode="External"/><Relationship Id="rId16" Type="http://schemas.openxmlformats.org/officeDocument/2006/relationships/hyperlink" Target="https://www.top500.org/site/48429" TargetMode="External"/><Relationship Id="rId20" Type="http://schemas.openxmlformats.org/officeDocument/2006/relationships/hyperlink" Target="https://www.top500.org/site/50365" TargetMode="External"/><Relationship Id="rId1" Type="http://schemas.openxmlformats.org/officeDocument/2006/relationships/slideLayout" Target="../slideLayouts/slideLayout7.xml"/><Relationship Id="rId6" Type="http://schemas.openxmlformats.org/officeDocument/2006/relationships/hyperlink" Target="https://www.top500.org/system/180048" TargetMode="External"/><Relationship Id="rId11" Type="http://schemas.openxmlformats.org/officeDocument/2006/relationships/hyperlink" Target="https://www.top500.org/system/179398" TargetMode="External"/><Relationship Id="rId5" Type="http://schemas.openxmlformats.org/officeDocument/2006/relationships/hyperlink" Target="https://www.top500.org/site/50831" TargetMode="External"/><Relationship Id="rId15" Type="http://schemas.openxmlformats.org/officeDocument/2006/relationships/hyperlink" Target="https://www.top500.org/system/179972" TargetMode="External"/><Relationship Id="rId10" Type="http://schemas.openxmlformats.org/officeDocument/2006/relationships/hyperlink" Target="https://www.top500.org/system/179397" TargetMode="External"/><Relationship Id="rId19" Type="http://schemas.openxmlformats.org/officeDocument/2006/relationships/hyperlink" Target="https://www.top500.org/system/177999" TargetMode="External"/><Relationship Id="rId4" Type="http://schemas.openxmlformats.org/officeDocument/2006/relationships/hyperlink" Target="https://www.top500.org/system/179807" TargetMode="External"/><Relationship Id="rId9" Type="http://schemas.openxmlformats.org/officeDocument/2006/relationships/hyperlink" Target="https://www.top500.org/site/50944" TargetMode="External"/><Relationship Id="rId14" Type="http://schemas.openxmlformats.org/officeDocument/2006/relationships/hyperlink" Target="https://www.top500.org/site/50623" TargetMode="External"/><Relationship Id="rId22" Type="http://schemas.openxmlformats.org/officeDocument/2006/relationships/hyperlink" Target="https://www.top500.org/site/50862" TargetMode="External"/></Relationships>
</file>

<file path=ppt/slides/_rels/slide50.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image" Target="../media/image248.png"/><Relationship Id="rId3" Type="http://schemas.openxmlformats.org/officeDocument/2006/relationships/image" Target="../media/image242.png"/><Relationship Id="rId7" Type="http://schemas.openxmlformats.org/officeDocument/2006/relationships/diagramData" Target="../diagrams/data5.xml"/><Relationship Id="rId12" Type="http://schemas.openxmlformats.org/officeDocument/2006/relationships/image" Target="../media/image24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45.png"/><Relationship Id="rId11" Type="http://schemas.microsoft.com/office/2007/relationships/diagramDrawing" Target="../diagrams/drawing5.xml"/><Relationship Id="rId5" Type="http://schemas.openxmlformats.org/officeDocument/2006/relationships/image" Target="../media/image244.png"/><Relationship Id="rId10" Type="http://schemas.openxmlformats.org/officeDocument/2006/relationships/diagramColors" Target="../diagrams/colors5.xml"/><Relationship Id="rId4" Type="http://schemas.openxmlformats.org/officeDocument/2006/relationships/image" Target="../media/image243.png"/><Relationship Id="rId9" Type="http://schemas.openxmlformats.org/officeDocument/2006/relationships/diagramQuickStyle" Target="../diagrams/quickStyle5.xml"/><Relationship Id="rId14" Type="http://schemas.openxmlformats.org/officeDocument/2006/relationships/image" Target="../media/image249.png"/></Relationships>
</file>

<file path=ppt/slides/_rels/slide51.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51.emf"/><Relationship Id="rId4" Type="http://schemas.openxmlformats.org/officeDocument/2006/relationships/image" Target="../media/image250.png"/></Relationships>
</file>

<file path=ppt/slides/_rels/slide52.xml.rels><?xml version="1.0" encoding="UTF-8" standalone="yes"?>
<Relationships xmlns="http://schemas.openxmlformats.org/package/2006/relationships"><Relationship Id="rId8" Type="http://schemas.openxmlformats.org/officeDocument/2006/relationships/image" Target="../media/image256.png"/><Relationship Id="rId3" Type="http://schemas.openxmlformats.org/officeDocument/2006/relationships/image" Target="../media/image252.png"/><Relationship Id="rId7" Type="http://schemas.openxmlformats.org/officeDocument/2006/relationships/image" Target="../media/image255.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254.png"/><Relationship Id="rId5" Type="http://schemas.openxmlformats.org/officeDocument/2006/relationships/image" Target="../media/image253.pn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257.png"/></Relationships>
</file>

<file path=ppt/slides/_rels/slide54.xml.rels><?xml version="1.0" encoding="UTF-8" standalone="yes"?>
<Relationships xmlns="http://schemas.openxmlformats.org/package/2006/relationships"><Relationship Id="rId8" Type="http://schemas.openxmlformats.org/officeDocument/2006/relationships/image" Target="../media/image263.png"/><Relationship Id="rId13" Type="http://schemas.openxmlformats.org/officeDocument/2006/relationships/image" Target="../media/image268.png"/><Relationship Id="rId18" Type="http://schemas.openxmlformats.org/officeDocument/2006/relationships/image" Target="../media/image273.jpeg"/><Relationship Id="rId3" Type="http://schemas.openxmlformats.org/officeDocument/2006/relationships/image" Target="../media/image259.jpeg"/><Relationship Id="rId21" Type="http://schemas.openxmlformats.org/officeDocument/2006/relationships/image" Target="../media/image276.png"/><Relationship Id="rId7" Type="http://schemas.openxmlformats.org/officeDocument/2006/relationships/image" Target="../media/image262.png"/><Relationship Id="rId12" Type="http://schemas.openxmlformats.org/officeDocument/2006/relationships/image" Target="../media/image267.png"/><Relationship Id="rId17" Type="http://schemas.openxmlformats.org/officeDocument/2006/relationships/image" Target="../media/image272.png"/><Relationship Id="rId25" Type="http://schemas.openxmlformats.org/officeDocument/2006/relationships/image" Target="../media/image280.png"/><Relationship Id="rId2" Type="http://schemas.openxmlformats.org/officeDocument/2006/relationships/image" Target="../media/image258.jpeg"/><Relationship Id="rId16" Type="http://schemas.openxmlformats.org/officeDocument/2006/relationships/image" Target="../media/image271.png"/><Relationship Id="rId20" Type="http://schemas.openxmlformats.org/officeDocument/2006/relationships/image" Target="../media/image275.jpeg"/><Relationship Id="rId1" Type="http://schemas.openxmlformats.org/officeDocument/2006/relationships/slideLayout" Target="../slideLayouts/slideLayout12.xml"/><Relationship Id="rId6" Type="http://schemas.openxmlformats.org/officeDocument/2006/relationships/image" Target="../media/image261.png"/><Relationship Id="rId11" Type="http://schemas.openxmlformats.org/officeDocument/2006/relationships/image" Target="../media/image266.png"/><Relationship Id="rId24" Type="http://schemas.openxmlformats.org/officeDocument/2006/relationships/image" Target="../media/image279.png"/><Relationship Id="rId5" Type="http://schemas.openxmlformats.org/officeDocument/2006/relationships/image" Target="../media/image3.png"/><Relationship Id="rId15" Type="http://schemas.openxmlformats.org/officeDocument/2006/relationships/image" Target="../media/image270.jpeg"/><Relationship Id="rId23" Type="http://schemas.openxmlformats.org/officeDocument/2006/relationships/image" Target="../media/image278.png"/><Relationship Id="rId10" Type="http://schemas.openxmlformats.org/officeDocument/2006/relationships/image" Target="../media/image265.png"/><Relationship Id="rId19" Type="http://schemas.openxmlformats.org/officeDocument/2006/relationships/image" Target="../media/image274.png"/><Relationship Id="rId4" Type="http://schemas.openxmlformats.org/officeDocument/2006/relationships/image" Target="../media/image260.png"/><Relationship Id="rId9" Type="http://schemas.openxmlformats.org/officeDocument/2006/relationships/image" Target="../media/image264.png"/><Relationship Id="rId14" Type="http://schemas.openxmlformats.org/officeDocument/2006/relationships/image" Target="../media/image269.png"/><Relationship Id="rId22" Type="http://schemas.openxmlformats.org/officeDocument/2006/relationships/image" Target="../media/image277.png"/></Relationships>
</file>

<file path=ppt/slides/_rels/slide55.xml.rels><?xml version="1.0" encoding="UTF-8" standalone="yes"?>
<Relationships xmlns="http://schemas.openxmlformats.org/package/2006/relationships"><Relationship Id="rId8" Type="http://schemas.openxmlformats.org/officeDocument/2006/relationships/image" Target="../media/image286.png"/><Relationship Id="rId3" Type="http://schemas.openxmlformats.org/officeDocument/2006/relationships/image" Target="../media/image281.jpeg"/><Relationship Id="rId7" Type="http://schemas.openxmlformats.org/officeDocument/2006/relationships/image" Target="../media/image285.png"/><Relationship Id="rId12" Type="http://schemas.openxmlformats.org/officeDocument/2006/relationships/image" Target="../media/image290.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84.jpeg"/><Relationship Id="rId11" Type="http://schemas.openxmlformats.org/officeDocument/2006/relationships/image" Target="../media/image289.png"/><Relationship Id="rId5" Type="http://schemas.openxmlformats.org/officeDocument/2006/relationships/image" Target="../media/image283.png"/><Relationship Id="rId10" Type="http://schemas.openxmlformats.org/officeDocument/2006/relationships/image" Target="../media/image288.emf"/><Relationship Id="rId4" Type="http://schemas.openxmlformats.org/officeDocument/2006/relationships/image" Target="../media/image282.jpeg"/><Relationship Id="rId9" Type="http://schemas.openxmlformats.org/officeDocument/2006/relationships/image" Target="../media/image287.png"/></Relationships>
</file>

<file path=ppt/slides/_rels/slide56.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image" Target="../media/image295.png"/><Relationship Id="rId18" Type="http://schemas.openxmlformats.org/officeDocument/2006/relationships/image" Target="../media/image300.jpeg"/><Relationship Id="rId3" Type="http://schemas.openxmlformats.org/officeDocument/2006/relationships/image" Target="../media/image291.png"/><Relationship Id="rId21" Type="http://schemas.openxmlformats.org/officeDocument/2006/relationships/image" Target="../media/image303.jpeg"/><Relationship Id="rId7" Type="http://schemas.openxmlformats.org/officeDocument/2006/relationships/diagramData" Target="../diagrams/data6.xml"/><Relationship Id="rId12" Type="http://schemas.openxmlformats.org/officeDocument/2006/relationships/image" Target="../media/image294.jpeg"/><Relationship Id="rId17" Type="http://schemas.openxmlformats.org/officeDocument/2006/relationships/image" Target="../media/image299.png"/><Relationship Id="rId2" Type="http://schemas.openxmlformats.org/officeDocument/2006/relationships/notesSlide" Target="../notesSlides/notesSlide28.xml"/><Relationship Id="rId16" Type="http://schemas.openxmlformats.org/officeDocument/2006/relationships/image" Target="../media/image298.jpeg"/><Relationship Id="rId20" Type="http://schemas.openxmlformats.org/officeDocument/2006/relationships/image" Target="../media/image302.png"/><Relationship Id="rId1" Type="http://schemas.openxmlformats.org/officeDocument/2006/relationships/slideLayout" Target="../slideLayouts/slideLayout7.xml"/><Relationship Id="rId6" Type="http://schemas.openxmlformats.org/officeDocument/2006/relationships/image" Target="../media/image293.jpg"/><Relationship Id="rId11" Type="http://schemas.microsoft.com/office/2007/relationships/diagramDrawing" Target="../diagrams/drawing6.xml"/><Relationship Id="rId24" Type="http://schemas.openxmlformats.org/officeDocument/2006/relationships/image" Target="../media/image306.jpeg"/><Relationship Id="rId5" Type="http://schemas.openxmlformats.org/officeDocument/2006/relationships/image" Target="../media/image292.png"/><Relationship Id="rId15" Type="http://schemas.openxmlformats.org/officeDocument/2006/relationships/image" Target="../media/image297.png"/><Relationship Id="rId23" Type="http://schemas.openxmlformats.org/officeDocument/2006/relationships/image" Target="../media/image305.png"/><Relationship Id="rId10" Type="http://schemas.openxmlformats.org/officeDocument/2006/relationships/diagramColors" Target="../diagrams/colors6.xml"/><Relationship Id="rId19" Type="http://schemas.openxmlformats.org/officeDocument/2006/relationships/image" Target="../media/image301.jpeg"/><Relationship Id="rId4" Type="http://schemas.openxmlformats.org/officeDocument/2006/relationships/image" Target="../media/image3.png"/><Relationship Id="rId9" Type="http://schemas.openxmlformats.org/officeDocument/2006/relationships/diagramQuickStyle" Target="../diagrams/quickStyle6.xml"/><Relationship Id="rId14" Type="http://schemas.openxmlformats.org/officeDocument/2006/relationships/image" Target="../media/image296.png"/><Relationship Id="rId22" Type="http://schemas.openxmlformats.org/officeDocument/2006/relationships/image" Target="../media/image304.jpeg"/></Relationships>
</file>

<file path=ppt/slides/_rels/slide57.xml.rels><?xml version="1.0" encoding="UTF-8" standalone="yes"?>
<Relationships xmlns="http://schemas.openxmlformats.org/package/2006/relationships"><Relationship Id="rId8" Type="http://schemas.openxmlformats.org/officeDocument/2006/relationships/image" Target="../media/image312.jpeg"/><Relationship Id="rId13" Type="http://schemas.openxmlformats.org/officeDocument/2006/relationships/image" Target="../media/image317.jpeg"/><Relationship Id="rId18" Type="http://schemas.openxmlformats.org/officeDocument/2006/relationships/image" Target="../media/image322.jpeg"/><Relationship Id="rId3" Type="http://schemas.openxmlformats.org/officeDocument/2006/relationships/image" Target="../media/image307.jpeg"/><Relationship Id="rId21" Type="http://schemas.openxmlformats.org/officeDocument/2006/relationships/image" Target="../media/image325.png"/><Relationship Id="rId7" Type="http://schemas.openxmlformats.org/officeDocument/2006/relationships/image" Target="../media/image311.jpeg"/><Relationship Id="rId12" Type="http://schemas.openxmlformats.org/officeDocument/2006/relationships/image" Target="../media/image316.jpeg"/><Relationship Id="rId17" Type="http://schemas.openxmlformats.org/officeDocument/2006/relationships/image" Target="../media/image321.jpg"/><Relationship Id="rId2" Type="http://schemas.openxmlformats.org/officeDocument/2006/relationships/notesSlide" Target="../notesSlides/notesSlide29.xml"/><Relationship Id="rId16" Type="http://schemas.openxmlformats.org/officeDocument/2006/relationships/image" Target="../media/image320.jpeg"/><Relationship Id="rId20" Type="http://schemas.openxmlformats.org/officeDocument/2006/relationships/image" Target="../media/image324.png"/><Relationship Id="rId1" Type="http://schemas.openxmlformats.org/officeDocument/2006/relationships/slideLayout" Target="../slideLayouts/slideLayout7.xml"/><Relationship Id="rId6" Type="http://schemas.openxmlformats.org/officeDocument/2006/relationships/image" Target="../media/image310.png"/><Relationship Id="rId11" Type="http://schemas.openxmlformats.org/officeDocument/2006/relationships/image" Target="../media/image315.jpeg"/><Relationship Id="rId5" Type="http://schemas.openxmlformats.org/officeDocument/2006/relationships/image" Target="../media/image309.png"/><Relationship Id="rId15" Type="http://schemas.openxmlformats.org/officeDocument/2006/relationships/image" Target="../media/image319.jpeg"/><Relationship Id="rId10" Type="http://schemas.openxmlformats.org/officeDocument/2006/relationships/image" Target="../media/image314.jpeg"/><Relationship Id="rId19" Type="http://schemas.openxmlformats.org/officeDocument/2006/relationships/image" Target="../media/image323.jpeg"/><Relationship Id="rId4" Type="http://schemas.openxmlformats.org/officeDocument/2006/relationships/image" Target="../media/image308.jpg"/><Relationship Id="rId9" Type="http://schemas.openxmlformats.org/officeDocument/2006/relationships/image" Target="../media/image313.jpeg"/><Relationship Id="rId14" Type="http://schemas.openxmlformats.org/officeDocument/2006/relationships/image" Target="../media/image318.jp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6.jpeg"/><Relationship Id="rId3" Type="http://schemas.openxmlformats.org/officeDocument/2006/relationships/oleObject" Target="../embeddings/oleObject1.bin"/><Relationship Id="rId7" Type="http://schemas.openxmlformats.org/officeDocument/2006/relationships/image" Target="../media/image21.wmf"/><Relationship Id="rId12"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0.png"/><Relationship Id="rId11" Type="http://schemas.openxmlformats.org/officeDocument/2006/relationships/image" Target="../media/image25.jpe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wmf"/><Relationship Id="rId14" Type="http://schemas.openxmlformats.org/officeDocument/2006/relationships/image" Target="../media/image27.jpeg"/></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5300"/>
                    </a14:imgEffect>
                  </a14:imgLayer>
                </a14:imgProps>
              </a:ext>
              <a:ext uri="{28A0092B-C50C-407E-A947-70E740481C1C}">
                <a14:useLocalDpi xmlns:a14="http://schemas.microsoft.com/office/drawing/2010/main" val="0"/>
              </a:ext>
            </a:extLst>
          </a:blip>
          <a:srcRect r="70043"/>
          <a:stretch/>
        </p:blipFill>
        <p:spPr>
          <a:xfrm>
            <a:off x="0" y="0"/>
            <a:ext cx="1656037" cy="6858000"/>
          </a:xfrm>
          <a:prstGeom prst="rect">
            <a:avLst/>
          </a:prstGeom>
        </p:spPr>
      </p:pic>
      <p:sp>
        <p:nvSpPr>
          <p:cNvPr id="7" name="Прямоугольник 6"/>
          <p:cNvSpPr/>
          <p:nvPr/>
        </p:nvSpPr>
        <p:spPr>
          <a:xfrm>
            <a:off x="1447138" y="1589828"/>
            <a:ext cx="10931130" cy="1200329"/>
          </a:xfrm>
          <a:prstGeom prst="rect">
            <a:avLst/>
          </a:prstGeom>
        </p:spPr>
        <p:txBody>
          <a:bodyPr wrap="square">
            <a:spAutoFit/>
          </a:bodyPr>
          <a:lstStyle/>
          <a:p>
            <a:pPr algn="ctr"/>
            <a:r>
              <a:rPr lang="ru-RU" sz="3600" b="1" dirty="0">
                <a:solidFill>
                  <a:srgbClr val="3333CC"/>
                </a:solidFill>
              </a:rPr>
              <a:t>Интеграция распределенных и параллельных вычислений для масштабных научных проектов</a:t>
            </a:r>
            <a:endParaRPr lang="en-US" sz="3600" b="1" i="1" dirty="0">
              <a:solidFill>
                <a:srgbClr val="3333CC"/>
              </a:solidFill>
              <a:latin typeface="Candara" panose="020E0502030303020204" pitchFamily="34" charset="0"/>
            </a:endParaRPr>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7122" y="50717"/>
            <a:ext cx="1603355" cy="1117120"/>
          </a:xfrm>
          <a:prstGeom prst="rect">
            <a:avLst/>
          </a:prstGeom>
        </p:spPr>
      </p:pic>
      <p:sp>
        <p:nvSpPr>
          <p:cNvPr id="4" name="Прямоугольник 3">
            <a:extLst>
              <a:ext uri="{FF2B5EF4-FFF2-40B4-BE49-F238E27FC236}">
                <a16:creationId xmlns:a16="http://schemas.microsoft.com/office/drawing/2014/main" id="{36866E6E-CFA6-463D-A59E-55232E275DD9}"/>
              </a:ext>
            </a:extLst>
          </p:cNvPr>
          <p:cNvSpPr/>
          <p:nvPr/>
        </p:nvSpPr>
        <p:spPr>
          <a:xfrm>
            <a:off x="2506133" y="3271619"/>
            <a:ext cx="8754534" cy="646331"/>
          </a:xfrm>
          <a:prstGeom prst="rect">
            <a:avLst/>
          </a:prstGeom>
        </p:spPr>
        <p:txBody>
          <a:bodyPr wrap="square">
            <a:spAutoFit/>
          </a:bodyPr>
          <a:lstStyle/>
          <a:p>
            <a:pPr algn="ctr"/>
            <a:r>
              <a:rPr lang="ru-RU" sz="3600" b="1" dirty="0"/>
              <a:t>Кореньков Владимир Васильевич</a:t>
            </a:r>
          </a:p>
        </p:txBody>
      </p:sp>
      <p:sp>
        <p:nvSpPr>
          <p:cNvPr id="13" name="Прямоугольник 12">
            <a:extLst>
              <a:ext uri="{FF2B5EF4-FFF2-40B4-BE49-F238E27FC236}">
                <a16:creationId xmlns:a16="http://schemas.microsoft.com/office/drawing/2014/main" id="{CC2EE12F-E4A3-47F9-AB99-F4CC9B069FF2}"/>
              </a:ext>
            </a:extLst>
          </p:cNvPr>
          <p:cNvSpPr/>
          <p:nvPr/>
        </p:nvSpPr>
        <p:spPr>
          <a:xfrm>
            <a:off x="2247810" y="5626262"/>
            <a:ext cx="9352416" cy="400110"/>
          </a:xfrm>
          <a:prstGeom prst="rect">
            <a:avLst/>
          </a:prstGeom>
        </p:spPr>
        <p:txBody>
          <a:bodyPr wrap="square">
            <a:spAutoFit/>
          </a:bodyPr>
          <a:lstStyle/>
          <a:p>
            <a:pPr algn="ctr"/>
            <a:r>
              <a:rPr lang="ru-RU" sz="2000" b="1" dirty="0"/>
              <a:t>Лекция 1</a:t>
            </a:r>
            <a:r>
              <a:rPr lang="en-US" sz="2000" b="1" dirty="0"/>
              <a:t>4 </a:t>
            </a:r>
            <a:r>
              <a:rPr lang="ru-RU" sz="2000" b="1" dirty="0"/>
              <a:t>декабря 2022 года</a:t>
            </a:r>
          </a:p>
        </p:txBody>
      </p:sp>
      <p:pic>
        <p:nvPicPr>
          <p:cNvPr id="3" name="Рисунок 2">
            <a:extLst>
              <a:ext uri="{FF2B5EF4-FFF2-40B4-BE49-F238E27FC236}">
                <a16:creationId xmlns:a16="http://schemas.microsoft.com/office/drawing/2014/main" id="{BDDCEDD1-46C1-4184-A7C4-2F30E1F344CF}"/>
              </a:ext>
            </a:extLst>
          </p:cNvPr>
          <p:cNvPicPr>
            <a:picLocks noChangeAspect="1"/>
          </p:cNvPicPr>
          <p:nvPr/>
        </p:nvPicPr>
        <p:blipFill>
          <a:blip r:embed="rId5"/>
          <a:stretch>
            <a:fillRect/>
          </a:stretch>
        </p:blipFill>
        <p:spPr>
          <a:xfrm>
            <a:off x="8648991" y="77480"/>
            <a:ext cx="1711559" cy="1188375"/>
          </a:xfrm>
          <a:prstGeom prst="rect">
            <a:avLst/>
          </a:prstGeom>
        </p:spPr>
      </p:pic>
      <p:sp>
        <p:nvSpPr>
          <p:cNvPr id="8" name="Прямоугольник 7">
            <a:extLst>
              <a:ext uri="{FF2B5EF4-FFF2-40B4-BE49-F238E27FC236}">
                <a16:creationId xmlns:a16="http://schemas.microsoft.com/office/drawing/2014/main" id="{8E565D87-2D30-47C1-B5A0-E13641935A84}"/>
              </a:ext>
            </a:extLst>
          </p:cNvPr>
          <p:cNvSpPr/>
          <p:nvPr/>
        </p:nvSpPr>
        <p:spPr>
          <a:xfrm>
            <a:off x="1895913" y="4000204"/>
            <a:ext cx="9830419" cy="923330"/>
          </a:xfrm>
          <a:prstGeom prst="rect">
            <a:avLst/>
          </a:prstGeom>
        </p:spPr>
        <p:txBody>
          <a:bodyPr wrap="square">
            <a:spAutoFit/>
          </a:bodyPr>
          <a:lstStyle/>
          <a:p>
            <a:pPr algn="ctr">
              <a:defRPr/>
            </a:pPr>
            <a:r>
              <a:rPr lang="ru-RU" altLang="ru-RU" b="1" dirty="0">
                <a:solidFill>
                  <a:srgbClr val="003399"/>
                </a:solidFill>
              </a:rPr>
              <a:t>Директор Лаборатории информационных технологий имени М.Г. Мещерякова ОИЯИ</a:t>
            </a:r>
          </a:p>
          <a:p>
            <a:pPr algn="ctr">
              <a:defRPr/>
            </a:pPr>
            <a:r>
              <a:rPr lang="ru-RU" altLang="ru-RU" b="1" dirty="0">
                <a:solidFill>
                  <a:srgbClr val="003399"/>
                </a:solidFill>
              </a:rPr>
              <a:t>Зав. кафедрой РИВС Университета  «Дубна»</a:t>
            </a:r>
          </a:p>
          <a:p>
            <a:pPr algn="ctr"/>
            <a:r>
              <a:rPr lang="ru-RU" altLang="ru-RU" b="1" dirty="0">
                <a:solidFill>
                  <a:srgbClr val="003399"/>
                </a:solidFill>
              </a:rPr>
              <a:t>Зав. лаборатории облачных технологий и аналитики больших данных РЭУ им. Г.В. Плеханова </a:t>
            </a:r>
          </a:p>
        </p:txBody>
      </p:sp>
      <p:pic>
        <p:nvPicPr>
          <p:cNvPr id="11" name="Рисунок 2">
            <a:extLst>
              <a:ext uri="{FF2B5EF4-FFF2-40B4-BE49-F238E27FC236}">
                <a16:creationId xmlns:a16="http://schemas.microsoft.com/office/drawing/2014/main" id="{10CFCCB2-D185-465D-9974-FAFCF5498E8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07006" y="-37212"/>
            <a:ext cx="3733800"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8">
            <a:extLst>
              <a:ext uri="{FF2B5EF4-FFF2-40B4-BE49-F238E27FC236}">
                <a16:creationId xmlns:a16="http://schemas.microsoft.com/office/drawing/2014/main" id="{223F476F-A1DA-4932-A4AF-0CF15D41FA8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05871" y="262504"/>
            <a:ext cx="3090650" cy="845862"/>
          </a:xfrm>
          <a:prstGeom prst="rect">
            <a:avLst/>
          </a:prstGeom>
        </p:spPr>
      </p:pic>
    </p:spTree>
    <p:extLst>
      <p:ext uri="{BB962C8B-B14F-4D97-AF65-F5344CB8AC3E}">
        <p14:creationId xmlns:p14="http://schemas.microsoft.com/office/powerpoint/2010/main" val="2721616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Заголовок 1">
            <a:extLst>
              <a:ext uri="{FF2B5EF4-FFF2-40B4-BE49-F238E27FC236}">
                <a16:creationId xmlns:a16="http://schemas.microsoft.com/office/drawing/2014/main" id="{0053EB26-7698-449A-82C6-829AC8175070}"/>
              </a:ext>
            </a:extLst>
          </p:cNvPr>
          <p:cNvSpPr txBox="1">
            <a:spLocks/>
          </p:cNvSpPr>
          <p:nvPr/>
        </p:nvSpPr>
        <p:spPr bwMode="auto">
          <a:xfrm>
            <a:off x="1757550" y="362243"/>
            <a:ext cx="78486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r" eaLnBrk="1" hangingPunct="1">
              <a:lnSpc>
                <a:spcPct val="80000"/>
              </a:lnSpc>
              <a:spcBef>
                <a:spcPct val="0"/>
              </a:spcBef>
              <a:buFont typeface="Times New Roman" panose="02020603050405020304" pitchFamily="18" charset="0"/>
              <a:buNone/>
            </a:pPr>
            <a:endParaRPr lang="ru-RU" altLang="ru-RU" sz="3600" b="1" dirty="0">
              <a:solidFill>
                <a:srgbClr val="FFC000"/>
              </a:solidFill>
            </a:endParaRPr>
          </a:p>
        </p:txBody>
      </p:sp>
      <p:pic>
        <p:nvPicPr>
          <p:cNvPr id="16387" name="Picture 4">
            <a:extLst>
              <a:ext uri="{FF2B5EF4-FFF2-40B4-BE49-F238E27FC236}">
                <a16:creationId xmlns:a16="http://schemas.microsoft.com/office/drawing/2014/main" id="{94F6CD71-98AC-4A63-9916-520E495B65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5533" y="759118"/>
            <a:ext cx="5657462" cy="3536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7" descr="http://www.moebius-bcn.com/wp-content/uploads/2012/07/Fabiola-Gianotti.jpg">
            <a:extLst>
              <a:ext uri="{FF2B5EF4-FFF2-40B4-BE49-F238E27FC236}">
                <a16:creationId xmlns:a16="http://schemas.microsoft.com/office/drawing/2014/main" id="{AC276A63-5361-432E-AD59-F1F3BEF833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1882" y="4295414"/>
            <a:ext cx="4190147" cy="2561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Прямоугольник 7">
            <a:extLst>
              <a:ext uri="{FF2B5EF4-FFF2-40B4-BE49-F238E27FC236}">
                <a16:creationId xmlns:a16="http://schemas.microsoft.com/office/drawing/2014/main" id="{C9131BEF-416C-4A58-A915-DBC40FA4C5A4}"/>
              </a:ext>
            </a:extLst>
          </p:cNvPr>
          <p:cNvSpPr/>
          <p:nvPr/>
        </p:nvSpPr>
        <p:spPr>
          <a:xfrm flipH="1">
            <a:off x="0" y="91422"/>
            <a:ext cx="1219200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spcBef>
                <a:spcPct val="0"/>
              </a:spcBef>
            </a:pPr>
            <a:r>
              <a:rPr lang="ru-RU" altLang="ru-RU" sz="4000" b="1" dirty="0" err="1">
                <a:solidFill>
                  <a:schemeClr val="bg1"/>
                </a:solidFill>
              </a:rPr>
              <a:t>Грид</a:t>
            </a:r>
            <a:r>
              <a:rPr lang="ru-RU" altLang="ru-RU" sz="4000" b="1" dirty="0">
                <a:solidFill>
                  <a:schemeClr val="bg1"/>
                </a:solidFill>
              </a:rPr>
              <a:t> технологии – путь к успеху</a:t>
            </a:r>
          </a:p>
        </p:txBody>
      </p:sp>
      <p:sp>
        <p:nvSpPr>
          <p:cNvPr id="9" name="Объект 2">
            <a:extLst>
              <a:ext uri="{FF2B5EF4-FFF2-40B4-BE49-F238E27FC236}">
                <a16:creationId xmlns:a16="http://schemas.microsoft.com/office/drawing/2014/main" id="{44885E5C-0B10-4F2E-9840-D80B1D1D4329}"/>
              </a:ext>
            </a:extLst>
          </p:cNvPr>
          <p:cNvSpPr txBox="1">
            <a:spLocks/>
          </p:cNvSpPr>
          <p:nvPr/>
        </p:nvSpPr>
        <p:spPr bwMode="auto">
          <a:xfrm>
            <a:off x="179294" y="1129006"/>
            <a:ext cx="5916706" cy="2553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lgn="l" rtl="0" eaLnBrk="0" fontAlgn="base" hangingPunct="0">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buClr>
                <a:srgbClr val="31B6FD"/>
              </a:buClr>
              <a:buNone/>
              <a:defRPr/>
            </a:pPr>
            <a:r>
              <a:rPr lang="ru-RU" sz="2000" b="1" dirty="0">
                <a:solidFill>
                  <a:srgbClr val="003399"/>
                </a:solidFill>
                <a:effectLst>
                  <a:outerShdw blurRad="38100" dist="38100" dir="2700000" algn="tl">
                    <a:srgbClr val="000000">
                      <a:alpha val="43137"/>
                    </a:srgbClr>
                  </a:outerShdw>
                </a:effectLst>
                <a:latin typeface="Candara" panose="020E0502030303020204" pitchFamily="34" charset="0"/>
              </a:rPr>
              <a:t>На торжестве по поводу получения Нобелевской премии за открытие бозона </a:t>
            </a:r>
            <a:r>
              <a:rPr lang="ru-RU" sz="2000" b="1" dirty="0" err="1">
                <a:solidFill>
                  <a:srgbClr val="003399"/>
                </a:solidFill>
                <a:effectLst>
                  <a:outerShdw blurRad="38100" dist="38100" dir="2700000" algn="tl">
                    <a:srgbClr val="000000">
                      <a:alpha val="43137"/>
                    </a:srgbClr>
                  </a:outerShdw>
                </a:effectLst>
                <a:latin typeface="Candara" panose="020E0502030303020204" pitchFamily="34" charset="0"/>
              </a:rPr>
              <a:t>Хиггса</a:t>
            </a:r>
            <a:r>
              <a:rPr lang="ru-RU" sz="2000" b="1" dirty="0">
                <a:solidFill>
                  <a:srgbClr val="003399"/>
                </a:solidFill>
                <a:effectLst>
                  <a:outerShdw blurRad="38100" dist="38100" dir="2700000" algn="tl">
                    <a:srgbClr val="000000">
                      <a:alpha val="43137"/>
                    </a:srgbClr>
                  </a:outerShdw>
                </a:effectLst>
                <a:latin typeface="Candara" panose="020E0502030303020204" pitchFamily="34" charset="0"/>
              </a:rPr>
              <a:t> директор </a:t>
            </a:r>
            <a:r>
              <a:rPr lang="ru-RU" sz="2000" b="1" dirty="0" err="1">
                <a:solidFill>
                  <a:srgbClr val="003399"/>
                </a:solidFill>
                <a:effectLst>
                  <a:outerShdw blurRad="38100" dist="38100" dir="2700000" algn="tl">
                    <a:srgbClr val="000000">
                      <a:alpha val="43137"/>
                    </a:srgbClr>
                  </a:outerShdw>
                </a:effectLst>
                <a:latin typeface="Candara" panose="020E0502030303020204" pitchFamily="34" charset="0"/>
              </a:rPr>
              <a:t>ЦЕРНа</a:t>
            </a:r>
            <a:r>
              <a:rPr lang="ru-RU" sz="2000" b="1" dirty="0">
                <a:solidFill>
                  <a:srgbClr val="003399"/>
                </a:solidFill>
                <a:effectLst>
                  <a:outerShdw blurRad="38100" dist="38100" dir="2700000" algn="tl">
                    <a:srgbClr val="000000">
                      <a:alpha val="43137"/>
                    </a:srgbClr>
                  </a:outerShdw>
                </a:effectLst>
                <a:latin typeface="Candara" panose="020E0502030303020204" pitchFamily="34" charset="0"/>
              </a:rPr>
              <a:t> </a:t>
            </a:r>
            <a:r>
              <a:rPr lang="ru-RU" sz="2000" b="1" dirty="0" err="1">
                <a:solidFill>
                  <a:srgbClr val="003399"/>
                </a:solidFill>
                <a:effectLst>
                  <a:outerShdw blurRad="38100" dist="38100" dir="2700000" algn="tl">
                    <a:srgbClr val="000000">
                      <a:alpha val="43137"/>
                    </a:srgbClr>
                  </a:outerShdw>
                </a:effectLst>
                <a:latin typeface="Candara" panose="020E0502030303020204" pitchFamily="34" charset="0"/>
              </a:rPr>
              <a:t>Рольф</a:t>
            </a:r>
            <a:r>
              <a:rPr lang="ru-RU" sz="2000" b="1" dirty="0">
                <a:solidFill>
                  <a:srgbClr val="003399"/>
                </a:solidFill>
                <a:effectLst>
                  <a:outerShdw blurRad="38100" dist="38100" dir="2700000" algn="tl">
                    <a:srgbClr val="000000">
                      <a:alpha val="43137"/>
                    </a:srgbClr>
                  </a:outerShdw>
                </a:effectLst>
                <a:latin typeface="Candara" panose="020E0502030303020204" pitchFamily="34" charset="0"/>
              </a:rPr>
              <a:t> </a:t>
            </a:r>
            <a:r>
              <a:rPr lang="ru-RU" sz="2000" b="1" dirty="0" err="1">
                <a:solidFill>
                  <a:srgbClr val="003399"/>
                </a:solidFill>
                <a:effectLst>
                  <a:outerShdw blurRad="38100" dist="38100" dir="2700000" algn="tl">
                    <a:srgbClr val="000000">
                      <a:alpha val="43137"/>
                    </a:srgbClr>
                  </a:outerShdw>
                </a:effectLst>
                <a:latin typeface="Candara" panose="020E0502030303020204" pitchFamily="34" charset="0"/>
              </a:rPr>
              <a:t>Хойер</a:t>
            </a:r>
            <a:r>
              <a:rPr lang="ru-RU" sz="2000" b="1" dirty="0">
                <a:solidFill>
                  <a:srgbClr val="003399"/>
                </a:solidFill>
                <a:effectLst>
                  <a:outerShdw blurRad="38100" dist="38100" dir="2700000" algn="tl">
                    <a:srgbClr val="000000">
                      <a:alpha val="43137"/>
                    </a:srgbClr>
                  </a:outerShdw>
                </a:effectLst>
                <a:latin typeface="Candara" panose="020E0502030303020204" pitchFamily="34" charset="0"/>
              </a:rPr>
              <a:t> прямо назвал </a:t>
            </a:r>
            <a:r>
              <a:rPr lang="ru-RU" sz="2800" b="1" dirty="0" err="1">
                <a:solidFill>
                  <a:srgbClr val="003399"/>
                </a:solidFill>
                <a:effectLst>
                  <a:outerShdw blurRad="38100" dist="38100" dir="2700000" algn="tl">
                    <a:srgbClr val="000000">
                      <a:alpha val="43137"/>
                    </a:srgbClr>
                  </a:outerShdw>
                </a:effectLst>
                <a:latin typeface="Candara" panose="020E0502030303020204" pitchFamily="34" charset="0"/>
              </a:rPr>
              <a:t>грид</a:t>
            </a:r>
            <a:r>
              <a:rPr lang="ru-RU" sz="2800" b="1" dirty="0">
                <a:solidFill>
                  <a:srgbClr val="003399"/>
                </a:solidFill>
                <a:effectLst>
                  <a:outerShdw blurRad="38100" dist="38100" dir="2700000" algn="tl">
                    <a:srgbClr val="000000">
                      <a:alpha val="43137"/>
                    </a:srgbClr>
                  </a:outerShdw>
                </a:effectLst>
                <a:latin typeface="Candara" panose="020E0502030303020204" pitchFamily="34" charset="0"/>
              </a:rPr>
              <a:t>-технологии одним из трех столпов успеха </a:t>
            </a:r>
            <a:r>
              <a:rPr lang="ru-RU" sz="2000" b="1" dirty="0">
                <a:solidFill>
                  <a:srgbClr val="003399"/>
                </a:solidFill>
                <a:effectLst>
                  <a:outerShdw blurRad="38100" dist="38100" dir="2700000" algn="tl">
                    <a:srgbClr val="000000">
                      <a:alpha val="43137"/>
                    </a:srgbClr>
                  </a:outerShdw>
                </a:effectLst>
                <a:latin typeface="Candara" panose="020E0502030303020204" pitchFamily="34" charset="0"/>
              </a:rPr>
              <a:t>(наряду с ускорителем </a:t>
            </a:r>
            <a:r>
              <a:rPr lang="ru-RU" sz="2000" b="1" dirty="0" err="1">
                <a:solidFill>
                  <a:srgbClr val="003399"/>
                </a:solidFill>
                <a:effectLst>
                  <a:outerShdw blurRad="38100" dist="38100" dir="2700000" algn="tl">
                    <a:srgbClr val="000000">
                      <a:alpha val="43137"/>
                    </a:srgbClr>
                  </a:outerShdw>
                </a:effectLst>
                <a:latin typeface="Candara" panose="020E0502030303020204" pitchFamily="34" charset="0"/>
              </a:rPr>
              <a:t>LHC</a:t>
            </a:r>
            <a:r>
              <a:rPr lang="ru-RU" sz="2000" b="1" dirty="0">
                <a:solidFill>
                  <a:srgbClr val="003399"/>
                </a:solidFill>
                <a:effectLst>
                  <a:outerShdw blurRad="38100" dist="38100" dir="2700000" algn="tl">
                    <a:srgbClr val="000000">
                      <a:alpha val="43137"/>
                    </a:srgbClr>
                  </a:outerShdw>
                </a:effectLst>
                <a:latin typeface="Candara" panose="020E0502030303020204" pitchFamily="34" charset="0"/>
              </a:rPr>
              <a:t> и физическими установками).</a:t>
            </a:r>
            <a:r>
              <a:rPr lang="ru-RU" altLang="ru-RU" sz="2000" b="1" dirty="0">
                <a:solidFill>
                  <a:srgbClr val="003399"/>
                </a:solidFill>
                <a:latin typeface="Candara" panose="020E0502030303020204" pitchFamily="34" charset="0"/>
              </a:rPr>
              <a:t> </a:t>
            </a:r>
          </a:p>
        </p:txBody>
      </p:sp>
      <p:sp>
        <p:nvSpPr>
          <p:cNvPr id="10" name="TextBox 3">
            <a:extLst>
              <a:ext uri="{FF2B5EF4-FFF2-40B4-BE49-F238E27FC236}">
                <a16:creationId xmlns:a16="http://schemas.microsoft.com/office/drawing/2014/main" id="{E81597C1-9517-4CE4-B48B-ED91F349F3FC}"/>
              </a:ext>
            </a:extLst>
          </p:cNvPr>
          <p:cNvSpPr txBox="1">
            <a:spLocks noChangeArrowheads="1"/>
          </p:cNvSpPr>
          <p:nvPr/>
        </p:nvSpPr>
        <p:spPr bwMode="auto">
          <a:xfrm>
            <a:off x="211189" y="3429000"/>
            <a:ext cx="6275294" cy="3490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eaLnBrk="0" hangingPunct="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eaLnBrk="0" hangingPunct="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eaLnBrk="0" hangingPunct="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eaLnBrk="0" hangingPunct="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buClr>
                <a:srgbClr val="31B6FD"/>
              </a:buClr>
              <a:buFontTx/>
              <a:buNone/>
            </a:pPr>
            <a:r>
              <a:rPr lang="ru-RU" altLang="ru-RU" b="1" dirty="0">
                <a:solidFill>
                  <a:srgbClr val="003399"/>
                </a:solidFill>
              </a:rPr>
              <a:t>Без организации </a:t>
            </a:r>
            <a:r>
              <a:rPr lang="ru-RU" altLang="ru-RU" b="1" dirty="0" err="1">
                <a:solidFill>
                  <a:srgbClr val="003399"/>
                </a:solidFill>
              </a:rPr>
              <a:t>грид</a:t>
            </a:r>
            <a:r>
              <a:rPr lang="ru-RU" altLang="ru-RU" b="1" dirty="0">
                <a:solidFill>
                  <a:srgbClr val="003399"/>
                </a:solidFill>
              </a:rPr>
              <a:t>-инфраструктуры на </a:t>
            </a:r>
            <a:r>
              <a:rPr lang="en-US" altLang="ru-RU" b="1" dirty="0">
                <a:solidFill>
                  <a:srgbClr val="003399"/>
                </a:solidFill>
              </a:rPr>
              <a:t>LHC</a:t>
            </a:r>
            <a:r>
              <a:rPr lang="ru-RU" altLang="ru-RU" b="1" dirty="0">
                <a:solidFill>
                  <a:srgbClr val="003399"/>
                </a:solidFill>
              </a:rPr>
              <a:t> было бы невозможно обрабатывать и хранить колоссальный объем данных, поступающих с коллайдера, а значит,  совершать научные открытия. </a:t>
            </a:r>
          </a:p>
          <a:p>
            <a:pPr>
              <a:buClr>
                <a:srgbClr val="31B6FD"/>
              </a:buClr>
              <a:buFontTx/>
              <a:buNone/>
            </a:pPr>
            <a:r>
              <a:rPr lang="ru-RU" altLang="ru-RU" b="1" i="1" dirty="0">
                <a:solidFill>
                  <a:srgbClr val="003399"/>
                </a:solidFill>
              </a:rPr>
              <a:t>Сегодня уже ни один крупный проект не осуществим без использования распределенной инфраструктуры для обработки данных. </a:t>
            </a:r>
          </a:p>
        </p:txBody>
      </p:sp>
      <p:pic>
        <p:nvPicPr>
          <p:cNvPr id="11" name="Рисунок 10">
            <a:extLst>
              <a:ext uri="{FF2B5EF4-FFF2-40B4-BE49-F238E27FC236}">
                <a16:creationId xmlns:a16="http://schemas.microsoft.com/office/drawing/2014/main" id="{2145FF28-9CE6-49A1-8B88-43A74C98EC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spTree>
    <p:extLst>
      <p:ext uri="{BB962C8B-B14F-4D97-AF65-F5344CB8AC3E}">
        <p14:creationId xmlns:p14="http://schemas.microsoft.com/office/powerpoint/2010/main" val="1224181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ERN_picture_sky">
            <a:extLst>
              <a:ext uri="{FF2B5EF4-FFF2-40B4-BE49-F238E27FC236}">
                <a16:creationId xmlns:a16="http://schemas.microsoft.com/office/drawing/2014/main" id="{3395BDF8-28FD-45DC-A246-E17D2E6770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17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a:extLst>
              <a:ext uri="{FF2B5EF4-FFF2-40B4-BE49-F238E27FC236}">
                <a16:creationId xmlns:a16="http://schemas.microsoft.com/office/drawing/2014/main" id="{4A647B04-6072-4951-BCA9-8EBED093F4D1}"/>
              </a:ext>
            </a:extLst>
          </p:cNvPr>
          <p:cNvSpPr>
            <a:spLocks noChangeArrowheads="1"/>
          </p:cNvSpPr>
          <p:nvPr/>
        </p:nvSpPr>
        <p:spPr bwMode="auto">
          <a:xfrm>
            <a:off x="1990896" y="446085"/>
            <a:ext cx="9144000" cy="6858000"/>
          </a:xfrm>
          <a:prstGeom prst="rect">
            <a:avLst/>
          </a:prstGeom>
          <a:solidFill>
            <a:schemeClr val="tx1">
              <a:alpha val="2784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0" fontAlgn="base" hangingPunct="0">
              <a:spcBef>
                <a:spcPct val="0"/>
              </a:spcBef>
              <a:spcAft>
                <a:spcPct val="0"/>
              </a:spcAft>
            </a:pPr>
            <a:r>
              <a:rPr lang="en-US" altLang="ru-RU" b="1" dirty="0">
                <a:solidFill>
                  <a:schemeClr val="bg1"/>
                </a:solidFill>
                <a:latin typeface="Arial" pitchFamily="34" charset="0"/>
              </a:rPr>
              <a:t>                                  </a:t>
            </a:r>
          </a:p>
          <a:p>
            <a:pPr eaLnBrk="0" fontAlgn="base" hangingPunct="0">
              <a:spcBef>
                <a:spcPct val="0"/>
              </a:spcBef>
              <a:spcAft>
                <a:spcPct val="0"/>
              </a:spcAft>
            </a:pPr>
            <a:r>
              <a:rPr lang="en-US" altLang="ru-RU" b="1" dirty="0">
                <a:solidFill>
                  <a:schemeClr val="bg1"/>
                </a:solidFill>
                <a:latin typeface="Arial" pitchFamily="34" charset="0"/>
              </a:rPr>
              <a:t>                        </a:t>
            </a:r>
          </a:p>
          <a:p>
            <a:pPr eaLnBrk="0" fontAlgn="base" hangingPunct="0">
              <a:spcBef>
                <a:spcPct val="0"/>
              </a:spcBef>
              <a:spcAft>
                <a:spcPct val="0"/>
              </a:spcAft>
            </a:pPr>
            <a:r>
              <a:rPr lang="en-US" altLang="ru-RU" b="1" dirty="0">
                <a:solidFill>
                  <a:schemeClr val="bg1"/>
                </a:solidFill>
                <a:latin typeface="Arial" pitchFamily="34" charset="0"/>
              </a:rPr>
              <a:t>                                          Data flow to permanent storage: 4-6 GB/sec</a:t>
            </a:r>
          </a:p>
        </p:txBody>
      </p:sp>
      <p:sp>
        <p:nvSpPr>
          <p:cNvPr id="4" name="Rectangle 4">
            <a:extLst>
              <a:ext uri="{FF2B5EF4-FFF2-40B4-BE49-F238E27FC236}">
                <a16:creationId xmlns:a16="http://schemas.microsoft.com/office/drawing/2014/main" id="{26B9BF51-53CC-4ADF-AB3B-10FB9EA1B998}"/>
              </a:ext>
            </a:extLst>
          </p:cNvPr>
          <p:cNvSpPr txBox="1">
            <a:spLocks noChangeArrowheads="1"/>
          </p:cNvSpPr>
          <p:nvPr/>
        </p:nvSpPr>
        <p:spPr>
          <a:xfrm>
            <a:off x="1524000" y="76200"/>
            <a:ext cx="9144000" cy="457200"/>
          </a:xfrm>
          <a:prstGeom prst="rect">
            <a:avLst/>
          </a:prstGeom>
          <a:effectLst>
            <a:outerShdw dist="38099" dir="2700000" algn="ctr" rotWithShape="0">
              <a:schemeClr val="tx2">
                <a:alpha val="74997"/>
              </a:schemeClr>
            </a:outerShdw>
          </a:effectLst>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ru-RU" sz="3600">
                <a:solidFill>
                  <a:srgbClr val="FCF933"/>
                </a:solidFill>
              </a:rPr>
              <a:t>Large Hadron Collider</a:t>
            </a:r>
            <a:endParaRPr lang="en-GB" altLang="ru-RU" dirty="0"/>
          </a:p>
        </p:txBody>
      </p:sp>
      <p:sp>
        <p:nvSpPr>
          <p:cNvPr id="5" name="Rectangle 5">
            <a:extLst>
              <a:ext uri="{FF2B5EF4-FFF2-40B4-BE49-F238E27FC236}">
                <a16:creationId xmlns:a16="http://schemas.microsoft.com/office/drawing/2014/main" id="{785576CE-44FC-45F7-9A1D-5A35406B4895}"/>
              </a:ext>
            </a:extLst>
          </p:cNvPr>
          <p:cNvSpPr txBox="1">
            <a:spLocks noChangeArrowheads="1"/>
          </p:cNvSpPr>
          <p:nvPr/>
        </p:nvSpPr>
        <p:spPr>
          <a:xfrm>
            <a:off x="1524000" y="609600"/>
            <a:ext cx="9144000" cy="990600"/>
          </a:xfrm>
          <a:prstGeom prst="rect">
            <a:avLst/>
          </a:prstGeom>
          <a:effectLst>
            <a:outerShdw dist="38099" dir="2700000" algn="ctr" rotWithShape="0">
              <a:srgbClr val="000000">
                <a:alpha val="74997"/>
              </a:srgbClr>
            </a:outerShdw>
          </a:effectLst>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Tx/>
              <a:buNone/>
            </a:pPr>
            <a:r>
              <a:rPr lang="en-US" altLang="ru-RU">
                <a:solidFill>
                  <a:srgbClr val="FFFFFF"/>
                </a:solidFill>
              </a:rPr>
              <a:t>T</a:t>
            </a:r>
            <a:r>
              <a:rPr lang="en-GB" altLang="ru-RU">
                <a:solidFill>
                  <a:srgbClr val="FFFFFF"/>
                </a:solidFill>
              </a:rPr>
              <a:t>he Large Hadron Collider (</a:t>
            </a:r>
            <a:r>
              <a:rPr lang="en-GB" altLang="ru-RU">
                <a:solidFill>
                  <a:srgbClr val="FCF933"/>
                </a:solidFill>
              </a:rPr>
              <a:t>LHC</a:t>
            </a:r>
            <a:r>
              <a:rPr lang="en-GB" altLang="ru-RU">
                <a:solidFill>
                  <a:srgbClr val="FFFFFF"/>
                </a:solidFill>
              </a:rPr>
              <a:t>), one of the largest and truly global scientific projects ever, is the most exciting turning point in particle physics.</a:t>
            </a:r>
            <a:endParaRPr lang="en-GB" altLang="ru-RU" dirty="0">
              <a:solidFill>
                <a:srgbClr val="FFFFFF"/>
              </a:solidFill>
            </a:endParaRPr>
          </a:p>
        </p:txBody>
      </p:sp>
      <p:pic>
        <p:nvPicPr>
          <p:cNvPr id="6" name="Picture 42" descr="0510028_03-A4-at-144-dpi.jpg">
            <a:extLst>
              <a:ext uri="{FF2B5EF4-FFF2-40B4-BE49-F238E27FC236}">
                <a16:creationId xmlns:a16="http://schemas.microsoft.com/office/drawing/2014/main" id="{6A50D61C-6FD4-4AEB-B6D7-0DA90941696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38614" y="4648201"/>
            <a:ext cx="2947987" cy="1935163"/>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8">
            <a:extLst>
              <a:ext uri="{FF2B5EF4-FFF2-40B4-BE49-F238E27FC236}">
                <a16:creationId xmlns:a16="http://schemas.microsoft.com/office/drawing/2014/main" id="{3A9B5A42-ABEA-40B1-A290-4B71A17939D7}"/>
              </a:ext>
            </a:extLst>
          </p:cNvPr>
          <p:cNvSpPr>
            <a:spLocks noChangeArrowheads="1"/>
          </p:cNvSpPr>
          <p:nvPr/>
        </p:nvSpPr>
        <p:spPr bwMode="auto">
          <a:xfrm>
            <a:off x="4547580" y="4648201"/>
            <a:ext cx="2226893" cy="563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0" fontAlgn="base" hangingPunct="0">
              <a:lnSpc>
                <a:spcPct val="90000"/>
              </a:lnSpc>
              <a:spcBef>
                <a:spcPct val="0"/>
              </a:spcBef>
              <a:spcAft>
                <a:spcPct val="0"/>
              </a:spcAft>
            </a:pPr>
            <a:r>
              <a:rPr lang="en-GB" altLang="ru-RU" b="1" dirty="0">
                <a:solidFill>
                  <a:srgbClr val="FFFFFF"/>
                </a:solidFill>
                <a:latin typeface="Arial" pitchFamily="34" charset="0"/>
              </a:rPr>
              <a:t>LHC ring:</a:t>
            </a:r>
          </a:p>
          <a:p>
            <a:pPr algn="ctr" eaLnBrk="0" fontAlgn="base" hangingPunct="0">
              <a:lnSpc>
                <a:spcPct val="90000"/>
              </a:lnSpc>
              <a:spcBef>
                <a:spcPct val="0"/>
              </a:spcBef>
              <a:spcAft>
                <a:spcPct val="0"/>
              </a:spcAft>
            </a:pPr>
            <a:r>
              <a:rPr lang="en-GB" altLang="ru-RU" sz="1600" b="1" dirty="0">
                <a:solidFill>
                  <a:srgbClr val="FFFFFF"/>
                </a:solidFill>
                <a:latin typeface="Arial" pitchFamily="34" charset="0"/>
              </a:rPr>
              <a:t>27 km circumference</a:t>
            </a:r>
            <a:endParaRPr lang="en-GB" altLang="ru-RU" sz="2000" b="1" dirty="0">
              <a:solidFill>
                <a:prstClr val="black"/>
              </a:solidFill>
              <a:latin typeface="Arial" pitchFamily="34" charset="0"/>
            </a:endParaRPr>
          </a:p>
        </p:txBody>
      </p:sp>
      <p:grpSp>
        <p:nvGrpSpPr>
          <p:cNvPr id="8" name="Group 69">
            <a:extLst>
              <a:ext uri="{FF2B5EF4-FFF2-40B4-BE49-F238E27FC236}">
                <a16:creationId xmlns:a16="http://schemas.microsoft.com/office/drawing/2014/main" id="{82447C5D-5C6B-4C7E-8D26-C2DDBE43F3E9}"/>
              </a:ext>
            </a:extLst>
          </p:cNvPr>
          <p:cNvGrpSpPr>
            <a:grpSpLocks/>
          </p:cNvGrpSpPr>
          <p:nvPr/>
        </p:nvGrpSpPr>
        <p:grpSpPr bwMode="auto">
          <a:xfrm>
            <a:off x="2057401" y="1701800"/>
            <a:ext cx="3241675" cy="1727200"/>
            <a:chOff x="336" y="1072"/>
            <a:chExt cx="2042" cy="1088"/>
          </a:xfrm>
        </p:grpSpPr>
        <p:sp>
          <p:nvSpPr>
            <p:cNvPr id="9" name="Line 70">
              <a:extLst>
                <a:ext uri="{FF2B5EF4-FFF2-40B4-BE49-F238E27FC236}">
                  <a16:creationId xmlns:a16="http://schemas.microsoft.com/office/drawing/2014/main" id="{649694C9-DAC1-406A-ADD4-3942C1F9C4A7}"/>
                </a:ext>
              </a:extLst>
            </p:cNvPr>
            <p:cNvSpPr>
              <a:spLocks noChangeShapeType="1"/>
            </p:cNvSpPr>
            <p:nvPr/>
          </p:nvSpPr>
          <p:spPr bwMode="auto">
            <a:xfrm flipV="1">
              <a:off x="1968" y="1269"/>
              <a:ext cx="364" cy="891"/>
            </a:xfrm>
            <a:prstGeom prst="line">
              <a:avLst/>
            </a:prstGeom>
            <a:noFill/>
            <a:ln w="38100">
              <a:solidFill>
                <a:schemeClr val="bg1"/>
              </a:solidFill>
              <a:prstDash val="sysDot"/>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ru-RU">
                <a:solidFill>
                  <a:prstClr val="black"/>
                </a:solidFill>
                <a:latin typeface="Times New Roman" pitchFamily="18" charset="0"/>
              </a:endParaRPr>
            </a:p>
          </p:txBody>
        </p:sp>
        <p:sp>
          <p:nvSpPr>
            <p:cNvPr id="10" name="Line 71">
              <a:extLst>
                <a:ext uri="{FF2B5EF4-FFF2-40B4-BE49-F238E27FC236}">
                  <a16:creationId xmlns:a16="http://schemas.microsoft.com/office/drawing/2014/main" id="{30EE4689-65D7-40F5-AFA3-B482C65D8057}"/>
                </a:ext>
              </a:extLst>
            </p:cNvPr>
            <p:cNvSpPr>
              <a:spLocks noChangeShapeType="1"/>
            </p:cNvSpPr>
            <p:nvPr/>
          </p:nvSpPr>
          <p:spPr bwMode="auto">
            <a:xfrm>
              <a:off x="1968" y="1104"/>
              <a:ext cx="336" cy="168"/>
            </a:xfrm>
            <a:prstGeom prst="line">
              <a:avLst/>
            </a:prstGeom>
            <a:noFill/>
            <a:ln w="38100">
              <a:solidFill>
                <a:schemeClr val="bg1"/>
              </a:solidFill>
              <a:prstDash val="sysDot"/>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ru-RU">
                <a:solidFill>
                  <a:prstClr val="black"/>
                </a:solidFill>
                <a:latin typeface="Times New Roman" pitchFamily="18" charset="0"/>
              </a:endParaRPr>
            </a:p>
          </p:txBody>
        </p:sp>
        <p:sp>
          <p:nvSpPr>
            <p:cNvPr id="11" name="Oval 72">
              <a:extLst>
                <a:ext uri="{FF2B5EF4-FFF2-40B4-BE49-F238E27FC236}">
                  <a16:creationId xmlns:a16="http://schemas.microsoft.com/office/drawing/2014/main" id="{4C8DFCDD-BE20-40CB-834A-49BD7AB1069E}"/>
                </a:ext>
              </a:extLst>
            </p:cNvPr>
            <p:cNvSpPr>
              <a:spLocks noChangeArrowheads="1"/>
            </p:cNvSpPr>
            <p:nvPr/>
          </p:nvSpPr>
          <p:spPr bwMode="auto">
            <a:xfrm>
              <a:off x="2285" y="1251"/>
              <a:ext cx="93" cy="71"/>
            </a:xfrm>
            <a:prstGeom prst="ellipse">
              <a:avLst/>
            </a:prstGeom>
            <a:solidFill>
              <a:schemeClr val="accent1"/>
            </a:solidFill>
            <a:ln w="9525">
              <a:solidFill>
                <a:schemeClr val="accent2"/>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fontAlgn="base">
                <a:spcBef>
                  <a:spcPct val="0"/>
                </a:spcBef>
                <a:spcAft>
                  <a:spcPct val="0"/>
                </a:spcAft>
              </a:pPr>
              <a:endParaRPr lang="ru-RU" altLang="ru-RU">
                <a:solidFill>
                  <a:prstClr val="black"/>
                </a:solidFill>
                <a:latin typeface="Arial" pitchFamily="34" charset="0"/>
              </a:endParaRPr>
            </a:p>
          </p:txBody>
        </p:sp>
        <p:pic>
          <p:nvPicPr>
            <p:cNvPr id="12" name="Picture 73" descr="bul-pho-2007-079">
              <a:extLst>
                <a:ext uri="{FF2B5EF4-FFF2-40B4-BE49-F238E27FC236}">
                  <a16:creationId xmlns:a16="http://schemas.microsoft.com/office/drawing/2014/main" id="{DD4644E9-964B-4B3D-8A91-96CA92EFCD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 y="1072"/>
              <a:ext cx="1632" cy="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74">
              <a:extLst>
                <a:ext uri="{FF2B5EF4-FFF2-40B4-BE49-F238E27FC236}">
                  <a16:creationId xmlns:a16="http://schemas.microsoft.com/office/drawing/2014/main" id="{383BBAE0-C8F4-469E-9782-0D87529B3C33}"/>
                </a:ext>
              </a:extLst>
            </p:cNvPr>
            <p:cNvSpPr txBox="1">
              <a:spLocks noChangeArrowheads="1"/>
            </p:cNvSpPr>
            <p:nvPr/>
          </p:nvSpPr>
          <p:spPr bwMode="auto">
            <a:xfrm>
              <a:off x="1536" y="1072"/>
              <a:ext cx="600" cy="679"/>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defRPr/>
              </a:pPr>
              <a:r>
                <a:rPr lang="de-CH" sz="1600" b="1" dirty="0">
                  <a:solidFill>
                    <a:prstClr val="white"/>
                  </a:solidFill>
                  <a:effectLst>
                    <a:outerShdw blurRad="38100" dist="38100" dir="2700000" algn="tl">
                      <a:srgbClr val="000000">
                        <a:alpha val="43137"/>
                      </a:srgbClr>
                    </a:outerShdw>
                  </a:effectLst>
                  <a:latin typeface="Arial Narrow" panose="020B0606020202030204" pitchFamily="34" charset="0"/>
                </a:rPr>
                <a:t>CMS (Compact </a:t>
              </a:r>
              <a:r>
                <a:rPr lang="de-CH" sz="1600" b="1" dirty="0" err="1">
                  <a:solidFill>
                    <a:prstClr val="white"/>
                  </a:solidFill>
                  <a:effectLst>
                    <a:outerShdw blurRad="38100" dist="38100" dir="2700000" algn="tl">
                      <a:srgbClr val="000000">
                        <a:alpha val="43137"/>
                      </a:srgbClr>
                    </a:outerShdw>
                  </a:effectLst>
                  <a:latin typeface="Arial Narrow" panose="020B0606020202030204" pitchFamily="34" charset="0"/>
                </a:rPr>
                <a:t>Muon</a:t>
              </a:r>
              <a:r>
                <a:rPr lang="de-CH" sz="1600" b="1" dirty="0">
                  <a:solidFill>
                    <a:prstClr val="white"/>
                  </a:solidFill>
                  <a:effectLst>
                    <a:outerShdw blurRad="38100" dist="38100" dir="2700000" algn="tl">
                      <a:srgbClr val="000000">
                        <a:alpha val="43137"/>
                      </a:srgbClr>
                    </a:outerShdw>
                  </a:effectLst>
                  <a:latin typeface="Arial Narrow" panose="020B0606020202030204" pitchFamily="34" charset="0"/>
                </a:rPr>
                <a:t> Solenoid)</a:t>
              </a:r>
            </a:p>
          </p:txBody>
        </p:sp>
      </p:grpSp>
      <p:grpSp>
        <p:nvGrpSpPr>
          <p:cNvPr id="14" name="Group 75">
            <a:extLst>
              <a:ext uri="{FF2B5EF4-FFF2-40B4-BE49-F238E27FC236}">
                <a16:creationId xmlns:a16="http://schemas.microsoft.com/office/drawing/2014/main" id="{BC93C1BF-57C2-44F5-9A68-BC51389DA0E6}"/>
              </a:ext>
            </a:extLst>
          </p:cNvPr>
          <p:cNvGrpSpPr>
            <a:grpSpLocks/>
          </p:cNvGrpSpPr>
          <p:nvPr/>
        </p:nvGrpSpPr>
        <p:grpSpPr bwMode="auto">
          <a:xfrm>
            <a:off x="1676400" y="4495800"/>
            <a:ext cx="2344738" cy="1449388"/>
            <a:chOff x="96" y="2832"/>
            <a:chExt cx="1477" cy="913"/>
          </a:xfrm>
        </p:grpSpPr>
        <p:sp>
          <p:nvSpPr>
            <p:cNvPr id="15" name="Oval 76">
              <a:extLst>
                <a:ext uri="{FF2B5EF4-FFF2-40B4-BE49-F238E27FC236}">
                  <a16:creationId xmlns:a16="http://schemas.microsoft.com/office/drawing/2014/main" id="{F92F3901-820C-4D64-8495-19F2B01ADA9E}"/>
                </a:ext>
              </a:extLst>
            </p:cNvPr>
            <p:cNvSpPr>
              <a:spLocks noChangeArrowheads="1"/>
            </p:cNvSpPr>
            <p:nvPr/>
          </p:nvSpPr>
          <p:spPr bwMode="auto">
            <a:xfrm>
              <a:off x="1452" y="3199"/>
              <a:ext cx="84" cy="65"/>
            </a:xfrm>
            <a:prstGeom prst="ellipse">
              <a:avLst/>
            </a:prstGeom>
            <a:solidFill>
              <a:schemeClr val="accent1"/>
            </a:solidFill>
            <a:ln w="9525">
              <a:solidFill>
                <a:schemeClr val="accent2"/>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fontAlgn="base">
                <a:spcBef>
                  <a:spcPct val="0"/>
                </a:spcBef>
                <a:spcAft>
                  <a:spcPct val="0"/>
                </a:spcAft>
              </a:pPr>
              <a:endParaRPr lang="ru-RU" altLang="ru-RU">
                <a:solidFill>
                  <a:prstClr val="black"/>
                </a:solidFill>
                <a:latin typeface="Arial" pitchFamily="34" charset="0"/>
              </a:endParaRPr>
            </a:p>
          </p:txBody>
        </p:sp>
        <p:sp>
          <p:nvSpPr>
            <p:cNvPr id="16" name="Line 77">
              <a:extLst>
                <a:ext uri="{FF2B5EF4-FFF2-40B4-BE49-F238E27FC236}">
                  <a16:creationId xmlns:a16="http://schemas.microsoft.com/office/drawing/2014/main" id="{8CAF65DC-D2FE-4FC3-BD4B-0B4B4812C22E}"/>
                </a:ext>
              </a:extLst>
            </p:cNvPr>
            <p:cNvSpPr>
              <a:spLocks noChangeShapeType="1"/>
            </p:cNvSpPr>
            <p:nvPr/>
          </p:nvSpPr>
          <p:spPr bwMode="auto">
            <a:xfrm>
              <a:off x="1326" y="2832"/>
              <a:ext cx="168" cy="329"/>
            </a:xfrm>
            <a:prstGeom prst="line">
              <a:avLst/>
            </a:prstGeom>
            <a:noFill/>
            <a:ln w="38100">
              <a:solidFill>
                <a:schemeClr val="bg1"/>
              </a:solidFill>
              <a:prstDash val="sysDot"/>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ru-RU">
                <a:solidFill>
                  <a:prstClr val="black"/>
                </a:solidFill>
                <a:latin typeface="Times New Roman" pitchFamily="18" charset="0"/>
              </a:endParaRPr>
            </a:p>
          </p:txBody>
        </p:sp>
        <p:sp>
          <p:nvSpPr>
            <p:cNvPr id="17" name="Line 78">
              <a:extLst>
                <a:ext uri="{FF2B5EF4-FFF2-40B4-BE49-F238E27FC236}">
                  <a16:creationId xmlns:a16="http://schemas.microsoft.com/office/drawing/2014/main" id="{2DF60B8B-FB89-41EA-A802-3A54DB426268}"/>
                </a:ext>
              </a:extLst>
            </p:cNvPr>
            <p:cNvSpPr>
              <a:spLocks noChangeShapeType="1"/>
            </p:cNvSpPr>
            <p:nvPr/>
          </p:nvSpPr>
          <p:spPr bwMode="auto">
            <a:xfrm flipV="1">
              <a:off x="1344" y="3203"/>
              <a:ext cx="150" cy="541"/>
            </a:xfrm>
            <a:prstGeom prst="line">
              <a:avLst/>
            </a:prstGeom>
            <a:noFill/>
            <a:ln w="38100">
              <a:solidFill>
                <a:schemeClr val="bg1"/>
              </a:solidFill>
              <a:prstDash val="sysDot"/>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ru-RU">
                <a:solidFill>
                  <a:prstClr val="black"/>
                </a:solidFill>
                <a:latin typeface="Times New Roman" pitchFamily="18" charset="0"/>
              </a:endParaRPr>
            </a:p>
          </p:txBody>
        </p:sp>
        <p:pic>
          <p:nvPicPr>
            <p:cNvPr id="18" name="Picture 79" descr="Picture 2">
              <a:extLst>
                <a:ext uri="{FF2B5EF4-FFF2-40B4-BE49-F238E27FC236}">
                  <a16:creationId xmlns:a16="http://schemas.microsoft.com/office/drawing/2014/main" id="{FC60E297-0854-4147-A16C-FA65D80B3F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 y="2832"/>
              <a:ext cx="1232" cy="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80">
              <a:extLst>
                <a:ext uri="{FF2B5EF4-FFF2-40B4-BE49-F238E27FC236}">
                  <a16:creationId xmlns:a16="http://schemas.microsoft.com/office/drawing/2014/main" id="{674734A5-4C04-49F6-B923-941439BE6CC8}"/>
                </a:ext>
              </a:extLst>
            </p:cNvPr>
            <p:cNvSpPr txBox="1">
              <a:spLocks noChangeArrowheads="1"/>
            </p:cNvSpPr>
            <p:nvPr/>
          </p:nvSpPr>
          <p:spPr bwMode="auto">
            <a:xfrm>
              <a:off x="730" y="2832"/>
              <a:ext cx="843" cy="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0" fontAlgn="base" hangingPunct="0">
                <a:spcBef>
                  <a:spcPct val="0"/>
                </a:spcBef>
                <a:spcAft>
                  <a:spcPct val="0"/>
                </a:spcAft>
              </a:pPr>
              <a:r>
                <a:rPr lang="de-CH" altLang="ru-RU" sz="1600" b="1" dirty="0">
                  <a:solidFill>
                    <a:prstClr val="white"/>
                  </a:solidFill>
                  <a:latin typeface="Arial Narrow" panose="020B0606020202030204" pitchFamily="34" charset="0"/>
                </a:rPr>
                <a:t>ALICE</a:t>
              </a:r>
            </a:p>
            <a:p>
              <a:pPr eaLnBrk="0" fontAlgn="base" hangingPunct="0">
                <a:spcBef>
                  <a:spcPct val="0"/>
                </a:spcBef>
                <a:spcAft>
                  <a:spcPct val="0"/>
                </a:spcAft>
              </a:pPr>
              <a:r>
                <a:rPr lang="de-CH" altLang="ru-RU" sz="1400" b="1" dirty="0">
                  <a:solidFill>
                    <a:prstClr val="white"/>
                  </a:solidFill>
                  <a:latin typeface="Arial Narrow" panose="020B0606020202030204" pitchFamily="34" charset="0"/>
                </a:rPr>
                <a:t>(A Large Ion </a:t>
              </a:r>
              <a:r>
                <a:rPr lang="de-CH" altLang="ru-RU" sz="1400" b="1" dirty="0" err="1">
                  <a:solidFill>
                    <a:prstClr val="white"/>
                  </a:solidFill>
                  <a:latin typeface="Arial Narrow" panose="020B0606020202030204" pitchFamily="34" charset="0"/>
                </a:rPr>
                <a:t>Collider</a:t>
              </a:r>
              <a:r>
                <a:rPr lang="de-CH" altLang="ru-RU" sz="1400" b="1" dirty="0">
                  <a:solidFill>
                    <a:prstClr val="white"/>
                  </a:solidFill>
                  <a:latin typeface="Arial Narrow" panose="020B0606020202030204" pitchFamily="34" charset="0"/>
                </a:rPr>
                <a:t> Experiment)</a:t>
              </a:r>
            </a:p>
          </p:txBody>
        </p:sp>
      </p:grpSp>
      <p:grpSp>
        <p:nvGrpSpPr>
          <p:cNvPr id="20" name="Group 81">
            <a:extLst>
              <a:ext uri="{FF2B5EF4-FFF2-40B4-BE49-F238E27FC236}">
                <a16:creationId xmlns:a16="http://schemas.microsoft.com/office/drawing/2014/main" id="{955DE26E-5C23-486F-8491-1B64E97DE406}"/>
              </a:ext>
            </a:extLst>
          </p:cNvPr>
          <p:cNvGrpSpPr>
            <a:grpSpLocks/>
          </p:cNvGrpSpPr>
          <p:nvPr/>
        </p:nvGrpSpPr>
        <p:grpSpPr bwMode="auto">
          <a:xfrm>
            <a:off x="8229601" y="1695451"/>
            <a:ext cx="2652713" cy="2003425"/>
            <a:chOff x="4224" y="1068"/>
            <a:chExt cx="1671" cy="1262"/>
          </a:xfrm>
        </p:grpSpPr>
        <p:grpSp>
          <p:nvGrpSpPr>
            <p:cNvPr id="21" name="Group 82">
              <a:extLst>
                <a:ext uri="{FF2B5EF4-FFF2-40B4-BE49-F238E27FC236}">
                  <a16:creationId xmlns:a16="http://schemas.microsoft.com/office/drawing/2014/main" id="{B8964EAC-7DC4-4532-BBC6-A9D17F134835}"/>
                </a:ext>
              </a:extLst>
            </p:cNvPr>
            <p:cNvGrpSpPr>
              <a:grpSpLocks/>
            </p:cNvGrpSpPr>
            <p:nvPr/>
          </p:nvGrpSpPr>
          <p:grpSpPr bwMode="auto">
            <a:xfrm>
              <a:off x="4224" y="1104"/>
              <a:ext cx="1364" cy="1226"/>
              <a:chOff x="4224" y="1104"/>
              <a:chExt cx="1364" cy="1226"/>
            </a:xfrm>
          </p:grpSpPr>
          <p:sp>
            <p:nvSpPr>
              <p:cNvPr id="24" name="Oval 83">
                <a:extLst>
                  <a:ext uri="{FF2B5EF4-FFF2-40B4-BE49-F238E27FC236}">
                    <a16:creationId xmlns:a16="http://schemas.microsoft.com/office/drawing/2014/main" id="{1411C6D4-26AF-41EE-B13D-E52B11235755}"/>
                  </a:ext>
                </a:extLst>
              </p:cNvPr>
              <p:cNvSpPr>
                <a:spLocks noChangeArrowheads="1"/>
              </p:cNvSpPr>
              <p:nvPr/>
            </p:nvSpPr>
            <p:spPr bwMode="auto">
              <a:xfrm>
                <a:off x="4977" y="2274"/>
                <a:ext cx="76" cy="56"/>
              </a:xfrm>
              <a:prstGeom prst="ellipse">
                <a:avLst/>
              </a:prstGeom>
              <a:solidFill>
                <a:schemeClr val="accent1"/>
              </a:solidFill>
              <a:ln w="9525">
                <a:solidFill>
                  <a:schemeClr val="accent2"/>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fontAlgn="base">
                  <a:spcBef>
                    <a:spcPct val="0"/>
                  </a:spcBef>
                  <a:spcAft>
                    <a:spcPct val="0"/>
                  </a:spcAft>
                </a:pPr>
                <a:endParaRPr lang="ru-RU" altLang="ru-RU">
                  <a:solidFill>
                    <a:prstClr val="black"/>
                  </a:solidFill>
                  <a:latin typeface="Arial" pitchFamily="34" charset="0"/>
                </a:endParaRPr>
              </a:p>
            </p:txBody>
          </p:sp>
          <p:sp>
            <p:nvSpPr>
              <p:cNvPr id="25" name="Line 84">
                <a:extLst>
                  <a:ext uri="{FF2B5EF4-FFF2-40B4-BE49-F238E27FC236}">
                    <a16:creationId xmlns:a16="http://schemas.microsoft.com/office/drawing/2014/main" id="{45C03932-7B2E-491B-B25F-72B54263183D}"/>
                  </a:ext>
                </a:extLst>
              </p:cNvPr>
              <p:cNvSpPr>
                <a:spLocks noChangeShapeType="1"/>
              </p:cNvSpPr>
              <p:nvPr/>
            </p:nvSpPr>
            <p:spPr bwMode="auto">
              <a:xfrm>
                <a:off x="4272" y="1968"/>
                <a:ext cx="743" cy="344"/>
              </a:xfrm>
              <a:prstGeom prst="line">
                <a:avLst/>
              </a:prstGeom>
              <a:noFill/>
              <a:ln w="38100">
                <a:solidFill>
                  <a:schemeClr val="bg1"/>
                </a:solidFill>
                <a:prstDash val="sysDot"/>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ru-RU">
                  <a:solidFill>
                    <a:prstClr val="black"/>
                  </a:solidFill>
                  <a:latin typeface="Times New Roman" pitchFamily="18" charset="0"/>
                </a:endParaRPr>
              </a:p>
            </p:txBody>
          </p:sp>
          <p:sp>
            <p:nvSpPr>
              <p:cNvPr id="26" name="Line 85">
                <a:extLst>
                  <a:ext uri="{FF2B5EF4-FFF2-40B4-BE49-F238E27FC236}">
                    <a16:creationId xmlns:a16="http://schemas.microsoft.com/office/drawing/2014/main" id="{415A8889-882D-4704-9607-87775CBBC690}"/>
                  </a:ext>
                </a:extLst>
              </p:cNvPr>
              <p:cNvSpPr>
                <a:spLocks noChangeShapeType="1"/>
              </p:cNvSpPr>
              <p:nvPr/>
            </p:nvSpPr>
            <p:spPr bwMode="auto">
              <a:xfrm flipH="1">
                <a:off x="5015" y="1968"/>
                <a:ext cx="553" cy="344"/>
              </a:xfrm>
              <a:prstGeom prst="line">
                <a:avLst/>
              </a:prstGeom>
              <a:noFill/>
              <a:ln w="38100">
                <a:solidFill>
                  <a:schemeClr val="bg1"/>
                </a:solidFill>
                <a:prstDash val="sysDot"/>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ru-RU">
                  <a:solidFill>
                    <a:prstClr val="black"/>
                  </a:solidFill>
                  <a:latin typeface="Times New Roman" pitchFamily="18" charset="0"/>
                </a:endParaRPr>
              </a:p>
            </p:txBody>
          </p:sp>
          <p:pic>
            <p:nvPicPr>
              <p:cNvPr id="27" name="Picture 86" descr="Picture 3">
                <a:extLst>
                  <a:ext uri="{FF2B5EF4-FFF2-40B4-BE49-F238E27FC236}">
                    <a16:creationId xmlns:a16="http://schemas.microsoft.com/office/drawing/2014/main" id="{F6917096-F063-4D1B-A90A-59DC4CA398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4" y="1104"/>
                <a:ext cx="1364" cy="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Rectangle 87">
              <a:extLst>
                <a:ext uri="{FF2B5EF4-FFF2-40B4-BE49-F238E27FC236}">
                  <a16:creationId xmlns:a16="http://schemas.microsoft.com/office/drawing/2014/main" id="{42ACB650-429D-4337-A6B7-DF6D2E680E5C}"/>
                </a:ext>
              </a:extLst>
            </p:cNvPr>
            <p:cNvSpPr>
              <a:spLocks noChangeArrowheads="1"/>
            </p:cNvSpPr>
            <p:nvPr/>
          </p:nvSpPr>
          <p:spPr bwMode="auto">
            <a:xfrm>
              <a:off x="5169" y="1092"/>
              <a:ext cx="594" cy="852"/>
            </a:xfrm>
            <a:prstGeom prst="rect">
              <a:avLst/>
            </a:prstGeom>
            <a:solidFill>
              <a:schemeClr val="bg2">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fontAlgn="base">
                <a:spcBef>
                  <a:spcPct val="0"/>
                </a:spcBef>
                <a:spcAft>
                  <a:spcPct val="0"/>
                </a:spcAft>
              </a:pPr>
              <a:endParaRPr lang="ru-RU" altLang="ru-RU">
                <a:solidFill>
                  <a:prstClr val="black"/>
                </a:solidFill>
                <a:latin typeface="Arial" pitchFamily="34" charset="0"/>
              </a:endParaRPr>
            </a:p>
          </p:txBody>
        </p:sp>
        <p:sp>
          <p:nvSpPr>
            <p:cNvPr id="23" name="Text Box 88">
              <a:extLst>
                <a:ext uri="{FF2B5EF4-FFF2-40B4-BE49-F238E27FC236}">
                  <a16:creationId xmlns:a16="http://schemas.microsoft.com/office/drawing/2014/main" id="{BD71D19F-7361-4D67-8CDE-AFB25CBE9DFE}"/>
                </a:ext>
              </a:extLst>
            </p:cNvPr>
            <p:cNvSpPr txBox="1">
              <a:spLocks noChangeArrowheads="1"/>
            </p:cNvSpPr>
            <p:nvPr/>
          </p:nvSpPr>
          <p:spPr bwMode="auto">
            <a:xfrm>
              <a:off x="5188" y="1068"/>
              <a:ext cx="707" cy="872"/>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defRPr/>
              </a:pPr>
              <a:r>
                <a:rPr lang="de-CH" sz="1400" b="1" dirty="0">
                  <a:solidFill>
                    <a:prstClr val="white"/>
                  </a:solidFill>
                  <a:effectLst>
                    <a:outerShdw blurRad="38100" dist="38100" dir="2700000" algn="tl">
                      <a:srgbClr val="000000">
                        <a:alpha val="43137"/>
                      </a:srgbClr>
                    </a:outerShdw>
                  </a:effectLst>
                  <a:latin typeface="Arial Narrow" panose="020B0606020202030204" pitchFamily="34" charset="0"/>
                </a:rPr>
                <a:t>LHCb</a:t>
              </a:r>
            </a:p>
            <a:p>
              <a:pPr eaLnBrk="0" fontAlgn="base" hangingPunct="0">
                <a:spcBef>
                  <a:spcPct val="0"/>
                </a:spcBef>
                <a:spcAft>
                  <a:spcPct val="0"/>
                </a:spcAft>
                <a:defRPr/>
              </a:pPr>
              <a:r>
                <a:rPr lang="en-US" sz="1400" b="1" dirty="0">
                  <a:solidFill>
                    <a:prstClr val="white"/>
                  </a:solidFill>
                  <a:effectLst>
                    <a:outerShdw blurRad="38100" dist="38100" dir="2700000" algn="tl">
                      <a:srgbClr val="C0C0C0"/>
                    </a:outerShdw>
                  </a:effectLst>
                  <a:latin typeface="Arial Narrow" panose="020B0606020202030204" pitchFamily="34" charset="0"/>
                </a:rPr>
                <a:t>(Large Hadron Collider beauty experiment)</a:t>
              </a:r>
              <a:endParaRPr lang="de-CH" sz="1400" b="1" dirty="0">
                <a:solidFill>
                  <a:prstClr val="white"/>
                </a:solidFill>
                <a:effectLst>
                  <a:outerShdw blurRad="38100" dist="38100" dir="2700000" algn="tl">
                    <a:srgbClr val="C0C0C0"/>
                  </a:outerShdw>
                </a:effectLst>
                <a:latin typeface="Arial Narrow" panose="020B0606020202030204" pitchFamily="34" charset="0"/>
              </a:endParaRPr>
            </a:p>
          </p:txBody>
        </p:sp>
      </p:grpSp>
      <p:grpSp>
        <p:nvGrpSpPr>
          <p:cNvPr id="28" name="Group 89">
            <a:extLst>
              <a:ext uri="{FF2B5EF4-FFF2-40B4-BE49-F238E27FC236}">
                <a16:creationId xmlns:a16="http://schemas.microsoft.com/office/drawing/2014/main" id="{11D0EB9D-A1B7-4487-B110-FCA72618A60D}"/>
              </a:ext>
            </a:extLst>
          </p:cNvPr>
          <p:cNvGrpSpPr>
            <a:grpSpLocks/>
          </p:cNvGrpSpPr>
          <p:nvPr/>
        </p:nvGrpSpPr>
        <p:grpSpPr bwMode="auto">
          <a:xfrm>
            <a:off x="7239002" y="4724402"/>
            <a:ext cx="3033697" cy="1687513"/>
            <a:chOff x="3600" y="2976"/>
            <a:chExt cx="2161" cy="1063"/>
          </a:xfrm>
        </p:grpSpPr>
        <p:grpSp>
          <p:nvGrpSpPr>
            <p:cNvPr id="29" name="Group 90">
              <a:extLst>
                <a:ext uri="{FF2B5EF4-FFF2-40B4-BE49-F238E27FC236}">
                  <a16:creationId xmlns:a16="http://schemas.microsoft.com/office/drawing/2014/main" id="{C2D932EB-DB60-49CB-AF78-65F8C4567B40}"/>
                </a:ext>
              </a:extLst>
            </p:cNvPr>
            <p:cNvGrpSpPr>
              <a:grpSpLocks/>
            </p:cNvGrpSpPr>
            <p:nvPr/>
          </p:nvGrpSpPr>
          <p:grpSpPr bwMode="auto">
            <a:xfrm>
              <a:off x="3600" y="2976"/>
              <a:ext cx="2110" cy="1063"/>
              <a:chOff x="3600" y="2976"/>
              <a:chExt cx="2110" cy="1063"/>
            </a:xfrm>
          </p:grpSpPr>
          <p:sp>
            <p:nvSpPr>
              <p:cNvPr id="32" name="Oval 91">
                <a:extLst>
                  <a:ext uri="{FF2B5EF4-FFF2-40B4-BE49-F238E27FC236}">
                    <a16:creationId xmlns:a16="http://schemas.microsoft.com/office/drawing/2014/main" id="{21A8B106-CB0E-4F66-B30F-8EDD08E1BE61}"/>
                  </a:ext>
                </a:extLst>
              </p:cNvPr>
              <p:cNvSpPr>
                <a:spLocks noChangeArrowheads="1"/>
              </p:cNvSpPr>
              <p:nvPr/>
            </p:nvSpPr>
            <p:spPr bwMode="auto">
              <a:xfrm>
                <a:off x="3600" y="3247"/>
                <a:ext cx="75" cy="60"/>
              </a:xfrm>
              <a:prstGeom prst="ellipse">
                <a:avLst/>
              </a:prstGeom>
              <a:solidFill>
                <a:schemeClr val="accent1"/>
              </a:solidFill>
              <a:ln w="9525">
                <a:solidFill>
                  <a:schemeClr val="accent2"/>
                </a:solidFill>
                <a:round/>
                <a:headEnd/>
                <a:tailEnd/>
              </a:ln>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fontAlgn="base">
                  <a:spcBef>
                    <a:spcPct val="0"/>
                  </a:spcBef>
                  <a:spcAft>
                    <a:spcPct val="0"/>
                  </a:spcAft>
                </a:pPr>
                <a:endParaRPr lang="ru-RU" altLang="ru-RU">
                  <a:solidFill>
                    <a:prstClr val="black"/>
                  </a:solidFill>
                  <a:latin typeface="Arial" pitchFamily="34" charset="0"/>
                </a:endParaRPr>
              </a:p>
            </p:txBody>
          </p:sp>
          <p:sp>
            <p:nvSpPr>
              <p:cNvPr id="33" name="Line 92">
                <a:extLst>
                  <a:ext uri="{FF2B5EF4-FFF2-40B4-BE49-F238E27FC236}">
                    <a16:creationId xmlns:a16="http://schemas.microsoft.com/office/drawing/2014/main" id="{805452A8-AA08-4B58-81EE-4028E3A10978}"/>
                  </a:ext>
                </a:extLst>
              </p:cNvPr>
              <p:cNvSpPr>
                <a:spLocks noChangeShapeType="1"/>
              </p:cNvSpPr>
              <p:nvPr/>
            </p:nvSpPr>
            <p:spPr bwMode="auto">
              <a:xfrm flipV="1">
                <a:off x="3638" y="2976"/>
                <a:ext cx="298" cy="271"/>
              </a:xfrm>
              <a:prstGeom prst="line">
                <a:avLst/>
              </a:prstGeom>
              <a:noFill/>
              <a:ln w="38100">
                <a:solidFill>
                  <a:schemeClr val="bg1"/>
                </a:solidFill>
                <a:prstDash val="sysDot"/>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ru-RU">
                  <a:solidFill>
                    <a:prstClr val="black"/>
                  </a:solidFill>
                  <a:latin typeface="Times New Roman" pitchFamily="18" charset="0"/>
                </a:endParaRPr>
              </a:p>
            </p:txBody>
          </p:sp>
          <p:sp>
            <p:nvSpPr>
              <p:cNvPr id="34" name="Line 93">
                <a:extLst>
                  <a:ext uri="{FF2B5EF4-FFF2-40B4-BE49-F238E27FC236}">
                    <a16:creationId xmlns:a16="http://schemas.microsoft.com/office/drawing/2014/main" id="{21CB90CD-D4ED-4E52-ADB6-00FABF2CA8AB}"/>
                  </a:ext>
                </a:extLst>
              </p:cNvPr>
              <p:cNvSpPr>
                <a:spLocks noChangeShapeType="1"/>
              </p:cNvSpPr>
              <p:nvPr/>
            </p:nvSpPr>
            <p:spPr bwMode="auto">
              <a:xfrm>
                <a:off x="3638" y="3286"/>
                <a:ext cx="250" cy="746"/>
              </a:xfrm>
              <a:prstGeom prst="line">
                <a:avLst/>
              </a:prstGeom>
              <a:noFill/>
              <a:ln w="38100">
                <a:solidFill>
                  <a:schemeClr val="bg1"/>
                </a:solidFill>
                <a:prstDash val="sysDot"/>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ru-RU">
                  <a:solidFill>
                    <a:prstClr val="black"/>
                  </a:solidFill>
                  <a:latin typeface="Times New Roman" pitchFamily="18" charset="0"/>
                </a:endParaRPr>
              </a:p>
            </p:txBody>
          </p:sp>
          <p:pic>
            <p:nvPicPr>
              <p:cNvPr id="35" name="Picture 94" descr="0511013_01">
                <a:extLst>
                  <a:ext uri="{FF2B5EF4-FFF2-40B4-BE49-F238E27FC236}">
                    <a16:creationId xmlns:a16="http://schemas.microsoft.com/office/drawing/2014/main" id="{3241DE3C-4B3D-4FFC-96B1-593E6BDC156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88" y="2976"/>
                <a:ext cx="1822" cy="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 name="Rectangle 95">
              <a:extLst>
                <a:ext uri="{FF2B5EF4-FFF2-40B4-BE49-F238E27FC236}">
                  <a16:creationId xmlns:a16="http://schemas.microsoft.com/office/drawing/2014/main" id="{367C494C-DD84-4EC6-918E-324679246BF0}"/>
                </a:ext>
              </a:extLst>
            </p:cNvPr>
            <p:cNvSpPr>
              <a:spLocks noChangeArrowheads="1"/>
            </p:cNvSpPr>
            <p:nvPr/>
          </p:nvSpPr>
          <p:spPr bwMode="auto">
            <a:xfrm>
              <a:off x="5103" y="3038"/>
              <a:ext cx="607" cy="568"/>
            </a:xfrm>
            <a:prstGeom prst="rect">
              <a:avLst/>
            </a:pr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fontAlgn="base">
                <a:spcBef>
                  <a:spcPct val="0"/>
                </a:spcBef>
                <a:spcAft>
                  <a:spcPct val="0"/>
                </a:spcAft>
              </a:pPr>
              <a:endParaRPr lang="ru-RU" altLang="ru-RU">
                <a:solidFill>
                  <a:prstClr val="black"/>
                </a:solidFill>
                <a:latin typeface="Arial" pitchFamily="34" charset="0"/>
              </a:endParaRPr>
            </a:p>
          </p:txBody>
        </p:sp>
        <p:sp>
          <p:nvSpPr>
            <p:cNvPr id="31" name="Text Box 96">
              <a:extLst>
                <a:ext uri="{FF2B5EF4-FFF2-40B4-BE49-F238E27FC236}">
                  <a16:creationId xmlns:a16="http://schemas.microsoft.com/office/drawing/2014/main" id="{2890E59F-98BB-41DF-96C8-BD6BFA37A939}"/>
                </a:ext>
              </a:extLst>
            </p:cNvPr>
            <p:cNvSpPr txBox="1">
              <a:spLocks noChangeArrowheads="1"/>
            </p:cNvSpPr>
            <p:nvPr/>
          </p:nvSpPr>
          <p:spPr bwMode="auto">
            <a:xfrm>
              <a:off x="5053" y="3005"/>
              <a:ext cx="708"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0" fontAlgn="base" hangingPunct="0">
                <a:spcBef>
                  <a:spcPct val="0"/>
                </a:spcBef>
                <a:spcAft>
                  <a:spcPct val="0"/>
                </a:spcAft>
              </a:pPr>
              <a:r>
                <a:rPr lang="de-CH" altLang="ru-RU" sz="1400" b="1" dirty="0">
                  <a:solidFill>
                    <a:prstClr val="white"/>
                  </a:solidFill>
                  <a:latin typeface="Century Gothic" pitchFamily="34" charset="0"/>
                </a:rPr>
                <a:t>ATLAS</a:t>
              </a:r>
            </a:p>
            <a:p>
              <a:pPr eaLnBrk="0" fontAlgn="base" hangingPunct="0">
                <a:spcBef>
                  <a:spcPct val="0"/>
                </a:spcBef>
                <a:spcAft>
                  <a:spcPct val="0"/>
                </a:spcAft>
              </a:pPr>
              <a:r>
                <a:rPr lang="de-CH" altLang="ru-RU" sz="1400" b="1" dirty="0">
                  <a:solidFill>
                    <a:prstClr val="white"/>
                  </a:solidFill>
                  <a:latin typeface="Arial Narrow" panose="020B0606020202030204" pitchFamily="34" charset="0"/>
                </a:rPr>
                <a:t>(A </a:t>
              </a:r>
              <a:r>
                <a:rPr lang="de-CH" altLang="ru-RU" sz="1400" b="1" dirty="0" err="1">
                  <a:solidFill>
                    <a:prstClr val="white"/>
                  </a:solidFill>
                  <a:latin typeface="Arial Narrow" panose="020B0606020202030204" pitchFamily="34" charset="0"/>
                </a:rPr>
                <a:t>Toroidal</a:t>
              </a:r>
              <a:r>
                <a:rPr lang="de-CH" altLang="ru-RU" sz="1400" b="1" dirty="0">
                  <a:solidFill>
                    <a:prstClr val="white"/>
                  </a:solidFill>
                  <a:latin typeface="Arial Narrow" panose="020B0606020202030204" pitchFamily="34" charset="0"/>
                </a:rPr>
                <a:t> LHC </a:t>
              </a:r>
              <a:r>
                <a:rPr lang="de-CH" altLang="ru-RU" sz="1400" b="1" dirty="0" err="1">
                  <a:solidFill>
                    <a:prstClr val="white"/>
                  </a:solidFill>
                  <a:latin typeface="Arial Narrow" panose="020B0606020202030204" pitchFamily="34" charset="0"/>
                </a:rPr>
                <a:t>ApparatuS</a:t>
              </a:r>
              <a:r>
                <a:rPr lang="de-CH" altLang="ru-RU" sz="1400" b="1" dirty="0">
                  <a:solidFill>
                    <a:prstClr val="white"/>
                  </a:solidFill>
                  <a:latin typeface="Arial Narrow" panose="020B0606020202030204" pitchFamily="34" charset="0"/>
                </a:rPr>
                <a:t>)</a:t>
              </a:r>
            </a:p>
          </p:txBody>
        </p:sp>
      </p:grpSp>
      <p:pic>
        <p:nvPicPr>
          <p:cNvPr id="36" name="Picture 42" descr="0510028_03-A4-at-144-dpi.jpg">
            <a:extLst>
              <a:ext uri="{FF2B5EF4-FFF2-40B4-BE49-F238E27FC236}">
                <a16:creationId xmlns:a16="http://schemas.microsoft.com/office/drawing/2014/main" id="{F57AD834-4BBE-4D9B-BA87-79349161786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82618" y="4700038"/>
            <a:ext cx="2947987" cy="1935163"/>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2070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NSS_talk_material\Tier-0.gif">
            <a:extLst>
              <a:ext uri="{FF2B5EF4-FFF2-40B4-BE49-F238E27FC236}">
                <a16:creationId xmlns:a16="http://schemas.microsoft.com/office/drawing/2014/main" id="{C1BEEBAD-3649-4977-9DA9-E07D256190C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0" y="811213"/>
            <a:ext cx="8695802" cy="5955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B30D1E4-EAD5-4119-802F-EC95616D76CD}"/>
              </a:ext>
            </a:extLst>
          </p:cNvPr>
          <p:cNvSpPr txBox="1"/>
          <p:nvPr/>
        </p:nvSpPr>
        <p:spPr>
          <a:xfrm>
            <a:off x="1750505" y="4735414"/>
            <a:ext cx="1193303" cy="33855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defTabSz="457200">
              <a:defRPr/>
            </a:pPr>
            <a:r>
              <a:rPr lang="en-US" sz="1600" b="1" dirty="0">
                <a:solidFill>
                  <a:prstClr val="black"/>
                </a:solidFill>
                <a:cs typeface="Arial"/>
              </a:rPr>
              <a:t>2 GB/sec</a:t>
            </a:r>
          </a:p>
        </p:txBody>
      </p:sp>
      <p:sp>
        <p:nvSpPr>
          <p:cNvPr id="13" name="TextBox 12">
            <a:extLst>
              <a:ext uri="{FF2B5EF4-FFF2-40B4-BE49-F238E27FC236}">
                <a16:creationId xmlns:a16="http://schemas.microsoft.com/office/drawing/2014/main" id="{C9562FCE-32D0-411B-BF77-D27156BB5A3D}"/>
              </a:ext>
            </a:extLst>
          </p:cNvPr>
          <p:cNvSpPr txBox="1"/>
          <p:nvPr/>
        </p:nvSpPr>
        <p:spPr>
          <a:xfrm>
            <a:off x="4347761" y="2317864"/>
            <a:ext cx="3721788" cy="307777"/>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defTabSz="457200">
              <a:defRPr/>
            </a:pPr>
            <a:r>
              <a:rPr lang="en-US" sz="1400" b="1" dirty="0">
                <a:solidFill>
                  <a:prstClr val="black"/>
                </a:solidFill>
                <a:cs typeface="Arial"/>
              </a:rPr>
              <a:t>Data flow to permanent storage: 20-24 GB/sec</a:t>
            </a:r>
          </a:p>
        </p:txBody>
      </p:sp>
      <p:sp>
        <p:nvSpPr>
          <p:cNvPr id="14" name="TextBox 13">
            <a:extLst>
              <a:ext uri="{FF2B5EF4-FFF2-40B4-BE49-F238E27FC236}">
                <a16:creationId xmlns:a16="http://schemas.microsoft.com/office/drawing/2014/main" id="{F65ADEC3-D93F-4F80-9ACC-1B06B20D96AB}"/>
              </a:ext>
            </a:extLst>
          </p:cNvPr>
          <p:cNvSpPr txBox="1"/>
          <p:nvPr/>
        </p:nvSpPr>
        <p:spPr>
          <a:xfrm>
            <a:off x="7034473" y="5501952"/>
            <a:ext cx="1352550" cy="338554"/>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defTabSz="457200">
              <a:defRPr/>
            </a:pPr>
            <a:r>
              <a:rPr lang="en-US" sz="1400" b="1" dirty="0">
                <a:solidFill>
                  <a:prstClr val="black"/>
                </a:solidFill>
                <a:cs typeface="Arial"/>
              </a:rPr>
              <a:t>~ </a:t>
            </a:r>
            <a:r>
              <a:rPr lang="en-US" sz="1600" b="1" dirty="0">
                <a:solidFill>
                  <a:prstClr val="black"/>
                </a:solidFill>
                <a:cs typeface="Arial"/>
              </a:rPr>
              <a:t>8 GB/sec</a:t>
            </a:r>
          </a:p>
        </p:txBody>
      </p:sp>
      <p:sp>
        <p:nvSpPr>
          <p:cNvPr id="15" name="TextBox 14">
            <a:extLst>
              <a:ext uri="{FF2B5EF4-FFF2-40B4-BE49-F238E27FC236}">
                <a16:creationId xmlns:a16="http://schemas.microsoft.com/office/drawing/2014/main" id="{6999A5F3-D4F8-4F23-9E09-FF3EE0F6E2F8}"/>
              </a:ext>
            </a:extLst>
          </p:cNvPr>
          <p:cNvSpPr txBox="1"/>
          <p:nvPr/>
        </p:nvSpPr>
        <p:spPr>
          <a:xfrm>
            <a:off x="5215748" y="4974643"/>
            <a:ext cx="1344613" cy="338554"/>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defTabSz="457200">
              <a:defRPr/>
            </a:pPr>
            <a:r>
              <a:rPr lang="en-US" sz="1600" b="1" dirty="0">
                <a:solidFill>
                  <a:prstClr val="black"/>
                </a:solidFill>
                <a:cs typeface="Arial"/>
              </a:rPr>
              <a:t>6-8 GB/sec</a:t>
            </a:r>
          </a:p>
        </p:txBody>
      </p:sp>
      <p:sp>
        <p:nvSpPr>
          <p:cNvPr id="16" name="TextBox 15">
            <a:extLst>
              <a:ext uri="{FF2B5EF4-FFF2-40B4-BE49-F238E27FC236}">
                <a16:creationId xmlns:a16="http://schemas.microsoft.com/office/drawing/2014/main" id="{C2107818-70B9-4677-A863-706150BCE4B5}"/>
              </a:ext>
            </a:extLst>
          </p:cNvPr>
          <p:cNvSpPr txBox="1"/>
          <p:nvPr/>
        </p:nvSpPr>
        <p:spPr>
          <a:xfrm>
            <a:off x="4507846" y="6150852"/>
            <a:ext cx="1347787" cy="338554"/>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defTabSz="457200">
              <a:defRPr/>
            </a:pPr>
            <a:r>
              <a:rPr lang="en-US" sz="1600" b="1" dirty="0">
                <a:solidFill>
                  <a:prstClr val="black"/>
                </a:solidFill>
                <a:cs typeface="Arial"/>
              </a:rPr>
              <a:t>4-6 GB/sec</a:t>
            </a:r>
          </a:p>
        </p:txBody>
      </p:sp>
      <p:sp>
        <p:nvSpPr>
          <p:cNvPr id="3" name="Rectangle 2">
            <a:extLst>
              <a:ext uri="{FF2B5EF4-FFF2-40B4-BE49-F238E27FC236}">
                <a16:creationId xmlns:a16="http://schemas.microsoft.com/office/drawing/2014/main" id="{8134630A-CC3B-4251-8DDC-F395ED8FE7AB}"/>
              </a:ext>
            </a:extLst>
          </p:cNvPr>
          <p:cNvSpPr/>
          <p:nvPr/>
        </p:nvSpPr>
        <p:spPr>
          <a:xfrm>
            <a:off x="1481548" y="9525"/>
            <a:ext cx="9180103" cy="801688"/>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GB" sz="2800" b="1" dirty="0">
              <a:solidFill>
                <a:srgbClr val="FFC000"/>
              </a:solidFill>
            </a:endParaRPr>
          </a:p>
        </p:txBody>
      </p:sp>
      <p:sp>
        <p:nvSpPr>
          <p:cNvPr id="24587" name="TextBox 3">
            <a:extLst>
              <a:ext uri="{FF2B5EF4-FFF2-40B4-BE49-F238E27FC236}">
                <a16:creationId xmlns:a16="http://schemas.microsoft.com/office/drawing/2014/main" id="{2F1DBA59-1C26-4F19-830E-59593AE2BAC3}"/>
              </a:ext>
            </a:extLst>
          </p:cNvPr>
          <p:cNvSpPr txBox="1">
            <a:spLocks noChangeArrowheads="1"/>
          </p:cNvSpPr>
          <p:nvPr/>
        </p:nvSpPr>
        <p:spPr bwMode="auto">
          <a:xfrm>
            <a:off x="7250113" y="1608139"/>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defTabSz="45720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defTabSz="4572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defTabSz="4572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defTabSz="4572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defTabSz="4572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defTabSz="4572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defTabSz="4572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defTabSz="4572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en-GB" altLang="ru-RU" sz="1800">
              <a:solidFill>
                <a:srgbClr val="0C377B"/>
              </a:solidFill>
              <a:latin typeface="Times New Roman" panose="02020603050405020304" pitchFamily="18" charset="0"/>
            </a:endParaRPr>
          </a:p>
        </p:txBody>
      </p:sp>
      <p:sp>
        <p:nvSpPr>
          <p:cNvPr id="24588" name="Slide Number Placeholder 7">
            <a:extLst>
              <a:ext uri="{FF2B5EF4-FFF2-40B4-BE49-F238E27FC236}">
                <a16:creationId xmlns:a16="http://schemas.microsoft.com/office/drawing/2014/main" id="{347AD75B-77CA-467D-97DD-798C00EFA18C}"/>
              </a:ext>
            </a:extLst>
          </p:cNvPr>
          <p:cNvSpPr>
            <a:spLocks noGrp="1"/>
          </p:cNvSpPr>
          <p:nvPr>
            <p:ph type="sldNum" sz="quarter" idx="12"/>
          </p:nvPr>
        </p:nvSpPr>
        <p:spPr bwMode="auto">
          <a:xfrm>
            <a:off x="10166350" y="6356351"/>
            <a:ext cx="5016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spcBef>
                <a:spcPct val="0"/>
              </a:spcBef>
              <a:buClrTx/>
              <a:buSzTx/>
              <a:buFontTx/>
              <a:buNone/>
            </a:pPr>
            <a:fld id="{F584E429-41C7-4D14-98A6-95D2AB0E32D4}" type="slidenum">
              <a:rPr lang="en-US" altLang="en-US" sz="1000">
                <a:latin typeface="Times New Roman" panose="02020603050405020304" pitchFamily="18" charset="0"/>
              </a:rPr>
              <a:pPr>
                <a:spcBef>
                  <a:spcPct val="0"/>
                </a:spcBef>
                <a:buClrTx/>
                <a:buSzTx/>
                <a:buFontTx/>
                <a:buNone/>
              </a:pPr>
              <a:t>12</a:t>
            </a:fld>
            <a:endParaRPr lang="en-US" altLang="en-US" sz="1000">
              <a:latin typeface="Times New Roman" panose="02020603050405020304" pitchFamily="18" charset="0"/>
            </a:endParaRPr>
          </a:p>
        </p:txBody>
      </p:sp>
      <p:sp>
        <p:nvSpPr>
          <p:cNvPr id="6" name="Footer Placeholder 5">
            <a:extLst>
              <a:ext uri="{FF2B5EF4-FFF2-40B4-BE49-F238E27FC236}">
                <a16:creationId xmlns:a16="http://schemas.microsoft.com/office/drawing/2014/main" id="{2F68799D-9F9A-4D38-847B-F28F48A26864}"/>
              </a:ext>
            </a:extLst>
          </p:cNvPr>
          <p:cNvSpPr>
            <a:spLocks noGrp="1"/>
          </p:cNvSpPr>
          <p:nvPr>
            <p:ph type="ftr" sz="quarter" idx="11"/>
          </p:nvPr>
        </p:nvSpPr>
        <p:spPr>
          <a:xfrm>
            <a:off x="7772400" y="6356351"/>
            <a:ext cx="2895600" cy="365125"/>
          </a:xfrm>
        </p:spPr>
        <p:txBody>
          <a:bodyPr/>
          <a:lstStyle/>
          <a:p>
            <a:pPr>
              <a:defRPr/>
            </a:pPr>
            <a:r>
              <a:rPr lang="en-US"/>
              <a:t>Grids to Clouds</a:t>
            </a:r>
          </a:p>
        </p:txBody>
      </p:sp>
      <p:sp>
        <p:nvSpPr>
          <p:cNvPr id="5" name="Date Placeholder 4">
            <a:extLst>
              <a:ext uri="{FF2B5EF4-FFF2-40B4-BE49-F238E27FC236}">
                <a16:creationId xmlns:a16="http://schemas.microsoft.com/office/drawing/2014/main" id="{DD042318-94B0-49D7-8E6F-25FDD2D34AE9}"/>
              </a:ext>
            </a:extLst>
          </p:cNvPr>
          <p:cNvSpPr>
            <a:spLocks noGrp="1"/>
          </p:cNvSpPr>
          <p:nvPr>
            <p:ph type="dt" sz="quarter" idx="10"/>
          </p:nvPr>
        </p:nvSpPr>
        <p:spPr>
          <a:xfrm>
            <a:off x="1524000" y="6362701"/>
            <a:ext cx="2133600" cy="365125"/>
          </a:xfrm>
        </p:spPr>
        <p:txBody>
          <a:bodyPr/>
          <a:lstStyle/>
          <a:p>
            <a:pPr>
              <a:defRPr/>
            </a:pPr>
            <a:fld id="{40090F76-B0F0-4E4D-B863-0B0B47514BC5}" type="datetime1">
              <a:rPr lang="en-US" smtClean="0"/>
              <a:pPr>
                <a:defRPr/>
              </a:pPr>
              <a:t>12/2/2022</a:t>
            </a:fld>
            <a:endParaRPr lang="en-US"/>
          </a:p>
        </p:txBody>
      </p:sp>
      <p:sp>
        <p:nvSpPr>
          <p:cNvPr id="17" name="Прямоугольник 16">
            <a:extLst>
              <a:ext uri="{FF2B5EF4-FFF2-40B4-BE49-F238E27FC236}">
                <a16:creationId xmlns:a16="http://schemas.microsoft.com/office/drawing/2014/main" id="{CEA49762-735A-4C6F-9A5C-CCAC79D1C555}"/>
              </a:ext>
            </a:extLst>
          </p:cNvPr>
          <p:cNvSpPr/>
          <p:nvPr/>
        </p:nvSpPr>
        <p:spPr>
          <a:xfrm flipH="1">
            <a:off x="-24401" y="7046"/>
            <a:ext cx="1219200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en-GB" sz="3600" b="1" dirty="0">
                <a:solidFill>
                  <a:schemeClr val="bg1"/>
                </a:solidFill>
              </a:rPr>
              <a:t>Data Collection and Archiving at CERN</a:t>
            </a:r>
          </a:p>
        </p:txBody>
      </p:sp>
      <p:pic>
        <p:nvPicPr>
          <p:cNvPr id="18" name="Рисунок 17">
            <a:extLst>
              <a:ext uri="{FF2B5EF4-FFF2-40B4-BE49-F238E27FC236}">
                <a16:creationId xmlns:a16="http://schemas.microsoft.com/office/drawing/2014/main" id="{4012BBDF-D677-4AAF-A02A-5608C0CFA8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graphicFrame>
        <p:nvGraphicFramePr>
          <p:cNvPr id="19" name="Chart 6">
            <a:extLst>
              <a:ext uri="{FF2B5EF4-FFF2-40B4-BE49-F238E27FC236}">
                <a16:creationId xmlns:a16="http://schemas.microsoft.com/office/drawing/2014/main" id="{00692468-7EAF-491F-A412-3EBFBF35E3D2}"/>
              </a:ext>
            </a:extLst>
          </p:cNvPr>
          <p:cNvGraphicFramePr>
            <a:graphicFrameLocks/>
          </p:cNvGraphicFramePr>
          <p:nvPr>
            <p:extLst/>
          </p:nvPr>
        </p:nvGraphicFramePr>
        <p:xfrm>
          <a:off x="8761838" y="1450182"/>
          <a:ext cx="3405761" cy="4267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669511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A80BCCD7-D76E-445D-A6EC-241970838C62}"/>
              </a:ext>
            </a:extLst>
          </p:cNvPr>
          <p:cNvSpPr>
            <a:spLocks noGrp="1"/>
          </p:cNvSpPr>
          <p:nvPr>
            <p:ph type="title" idx="4294967295"/>
          </p:nvPr>
        </p:nvSpPr>
        <p:spPr>
          <a:xfrm>
            <a:off x="1530351" y="31751"/>
            <a:ext cx="6221413" cy="1209675"/>
          </a:xfrm>
        </p:spPr>
        <p:txBody>
          <a:bodyPr vert="horz" lIns="45720" tIns="45720" rIns="45720" bIns="45720" rtlCol="0" anchor="ctr">
            <a:normAutofit fontScale="90000"/>
          </a:bodyPr>
          <a:lstStyle/>
          <a:p>
            <a:pPr eaLnBrk="1" hangingPunct="1"/>
            <a:br>
              <a:rPr lang="en-US" altLang="ru-RU" sz="2400" b="1">
                <a:solidFill>
                  <a:srgbClr val="3399FF"/>
                </a:solidFill>
                <a:latin typeface="Helvetica-Bold"/>
                <a:cs typeface="Arial" panose="020B0604020202020204" pitchFamily="34" charset="0"/>
              </a:rPr>
            </a:br>
            <a:r>
              <a:rPr lang="en-US" altLang="ru-RU" sz="2400" b="1">
                <a:solidFill>
                  <a:srgbClr val="3399FF"/>
                </a:solidFill>
                <a:latin typeface="Helvetica-Bold"/>
                <a:cs typeface="Arial" panose="020B0604020202020204" pitchFamily="34" charset="0"/>
              </a:rPr>
              <a:t>Tier Structure of GRID Distributed Computing:</a:t>
            </a:r>
            <a:br>
              <a:rPr lang="ru-RU" altLang="ru-RU" sz="2400" b="1">
                <a:solidFill>
                  <a:srgbClr val="3399FF"/>
                </a:solidFill>
                <a:latin typeface="Helvetica-Bold"/>
                <a:cs typeface="Arial" panose="020B0604020202020204" pitchFamily="34" charset="0"/>
              </a:rPr>
            </a:br>
            <a:r>
              <a:rPr lang="en-US" altLang="ru-RU" sz="2400" b="1">
                <a:solidFill>
                  <a:srgbClr val="3399FF"/>
                </a:solidFill>
                <a:latin typeface="Helvetica-Bold"/>
                <a:cs typeface="Arial" panose="020B0604020202020204" pitchFamily="34" charset="0"/>
              </a:rPr>
              <a:t>Tier-0/Tier-1/Tier-2</a:t>
            </a:r>
            <a:br>
              <a:rPr lang="en-US" altLang="ru-RU" sz="2400" b="1">
                <a:solidFill>
                  <a:srgbClr val="FFFF00"/>
                </a:solidFill>
                <a:latin typeface="Helvetica-Bold"/>
                <a:cs typeface="Arial" panose="020B0604020202020204" pitchFamily="34" charset="0"/>
              </a:rPr>
            </a:br>
            <a:endParaRPr lang="en-GB" altLang="ru-RU" sz="2300">
              <a:solidFill>
                <a:srgbClr val="FFFF00"/>
              </a:solidFill>
            </a:endParaRPr>
          </a:p>
        </p:txBody>
      </p:sp>
      <p:sp>
        <p:nvSpPr>
          <p:cNvPr id="24579" name="Footer Placeholder 4">
            <a:extLst>
              <a:ext uri="{FF2B5EF4-FFF2-40B4-BE49-F238E27FC236}">
                <a16:creationId xmlns:a16="http://schemas.microsoft.com/office/drawing/2014/main" id="{8519C66F-A99A-488C-947E-15101DA98994}"/>
              </a:ext>
            </a:extLst>
          </p:cNvPr>
          <p:cNvSpPr txBox="1">
            <a:spLocks noGrp="1"/>
          </p:cNvSpPr>
          <p:nvPr/>
        </p:nvSpPr>
        <p:spPr bwMode="auto">
          <a:xfrm>
            <a:off x="4648200" y="6421439"/>
            <a:ext cx="2895600" cy="365125"/>
          </a:xfrm>
          <a:prstGeom prst="rect">
            <a:avLst/>
          </a:prstGeom>
          <a:noFill/>
          <a:ln>
            <a:miter lim="800000"/>
            <a:headEnd/>
            <a:tailEnd/>
          </a:ln>
        </p:spPr>
        <p:txBody>
          <a:bodyPr lIns="0" rIns="0" bIns="0" anchor="b"/>
          <a:lstStyle/>
          <a:p>
            <a:pPr algn="ctr">
              <a:defRPr/>
            </a:pPr>
            <a:r>
              <a:rPr lang="en-GB" sz="1000">
                <a:solidFill>
                  <a:srgbClr val="9B9A98"/>
                </a:solidFill>
                <a:cs typeface="Arial" pitchFamily="34" charset="0"/>
              </a:rPr>
              <a:t>Ian.Bird@cern.ch</a:t>
            </a:r>
          </a:p>
        </p:txBody>
      </p:sp>
      <p:sp>
        <p:nvSpPr>
          <p:cNvPr id="9220" name="Slide Number Placeholder 5">
            <a:extLst>
              <a:ext uri="{FF2B5EF4-FFF2-40B4-BE49-F238E27FC236}">
                <a16:creationId xmlns:a16="http://schemas.microsoft.com/office/drawing/2014/main" id="{05C6AA61-4FC7-4746-88AA-11CF86746D05}"/>
              </a:ext>
            </a:extLst>
          </p:cNvPr>
          <p:cNvSpPr txBox="1">
            <a:spLocks noGrp="1"/>
          </p:cNvSpPr>
          <p:nvPr/>
        </p:nvSpPr>
        <p:spPr bwMode="auto">
          <a:xfrm>
            <a:off x="9166225" y="6400801"/>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eaLnBrk="1" hangingPunct="1"/>
            <a:fld id="{5263E0A0-48DF-46A7-A55F-6CDE33080930}" type="slidenum">
              <a:rPr lang="en-GB" altLang="ru-RU" sz="1000">
                <a:solidFill>
                  <a:srgbClr val="9B9A98"/>
                </a:solidFill>
              </a:rPr>
              <a:pPr algn="r" eaLnBrk="1" hangingPunct="1"/>
              <a:t>13</a:t>
            </a:fld>
            <a:endParaRPr lang="en-GB" altLang="ru-RU" sz="1000">
              <a:solidFill>
                <a:srgbClr val="9B9A98"/>
              </a:solidFill>
            </a:endParaRPr>
          </a:p>
        </p:txBody>
      </p:sp>
      <p:pic>
        <p:nvPicPr>
          <p:cNvPr id="9221" name="Picture 3">
            <a:extLst>
              <a:ext uri="{FF2B5EF4-FFF2-40B4-BE49-F238E27FC236}">
                <a16:creationId xmlns:a16="http://schemas.microsoft.com/office/drawing/2014/main" id="{A76ED5B5-2AE2-4606-B064-F04386B620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34" t="15073" r="5698"/>
          <a:stretch>
            <a:fillRect/>
          </a:stretch>
        </p:blipFill>
        <p:spPr bwMode="auto">
          <a:xfrm>
            <a:off x="1530350" y="1739900"/>
            <a:ext cx="7524750" cy="497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3">
            <a:extLst>
              <a:ext uri="{FF2B5EF4-FFF2-40B4-BE49-F238E27FC236}">
                <a16:creationId xmlns:a16="http://schemas.microsoft.com/office/drawing/2014/main" id="{6CF5D363-F6F3-43DD-8005-ECE4187C3B2E}"/>
              </a:ext>
            </a:extLst>
          </p:cNvPr>
          <p:cNvSpPr>
            <a:spLocks noChangeArrowheads="1"/>
          </p:cNvSpPr>
          <p:nvPr/>
        </p:nvSpPr>
        <p:spPr bwMode="auto">
          <a:xfrm>
            <a:off x="5305425" y="4219575"/>
            <a:ext cx="88900" cy="889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endParaRPr lang="en-US" altLang="ru-RU">
              <a:solidFill>
                <a:srgbClr val="FFFFFF"/>
              </a:solidFill>
            </a:endParaRPr>
          </a:p>
        </p:txBody>
      </p:sp>
      <p:sp>
        <p:nvSpPr>
          <p:cNvPr id="12" name="Oval 4">
            <a:extLst>
              <a:ext uri="{FF2B5EF4-FFF2-40B4-BE49-F238E27FC236}">
                <a16:creationId xmlns:a16="http://schemas.microsoft.com/office/drawing/2014/main" id="{B44705A8-62BA-4FA2-BBB9-1A58B55E72BD}"/>
              </a:ext>
            </a:extLst>
          </p:cNvPr>
          <p:cNvSpPr>
            <a:spLocks noChangeArrowheads="1"/>
          </p:cNvSpPr>
          <p:nvPr/>
        </p:nvSpPr>
        <p:spPr bwMode="auto">
          <a:xfrm>
            <a:off x="5305425" y="4219575"/>
            <a:ext cx="88900" cy="889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endParaRPr lang="en-US" altLang="ru-RU">
              <a:solidFill>
                <a:srgbClr val="FFFFFF"/>
              </a:solidFill>
            </a:endParaRPr>
          </a:p>
        </p:txBody>
      </p:sp>
      <p:sp>
        <p:nvSpPr>
          <p:cNvPr id="13" name="Oval 5">
            <a:extLst>
              <a:ext uri="{FF2B5EF4-FFF2-40B4-BE49-F238E27FC236}">
                <a16:creationId xmlns:a16="http://schemas.microsoft.com/office/drawing/2014/main" id="{7FC98186-B27D-44E0-B167-054262CF55BE}"/>
              </a:ext>
            </a:extLst>
          </p:cNvPr>
          <p:cNvSpPr>
            <a:spLocks noChangeArrowheads="1"/>
          </p:cNvSpPr>
          <p:nvPr/>
        </p:nvSpPr>
        <p:spPr bwMode="auto">
          <a:xfrm>
            <a:off x="5305425" y="4219575"/>
            <a:ext cx="88900" cy="889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endParaRPr lang="en-US" altLang="ru-RU">
              <a:solidFill>
                <a:srgbClr val="FFFFFF"/>
              </a:solidFill>
            </a:endParaRPr>
          </a:p>
        </p:txBody>
      </p:sp>
      <p:sp>
        <p:nvSpPr>
          <p:cNvPr id="14" name="Oval 6">
            <a:extLst>
              <a:ext uri="{FF2B5EF4-FFF2-40B4-BE49-F238E27FC236}">
                <a16:creationId xmlns:a16="http://schemas.microsoft.com/office/drawing/2014/main" id="{B007578C-B407-42D3-A9AC-3385B07CCC08}"/>
              </a:ext>
            </a:extLst>
          </p:cNvPr>
          <p:cNvSpPr>
            <a:spLocks noChangeArrowheads="1"/>
          </p:cNvSpPr>
          <p:nvPr/>
        </p:nvSpPr>
        <p:spPr bwMode="auto">
          <a:xfrm>
            <a:off x="5305425" y="4219575"/>
            <a:ext cx="88900" cy="889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endParaRPr lang="en-US" altLang="ru-RU">
              <a:solidFill>
                <a:srgbClr val="FFFFFF"/>
              </a:solidFill>
            </a:endParaRPr>
          </a:p>
        </p:txBody>
      </p:sp>
      <p:sp>
        <p:nvSpPr>
          <p:cNvPr id="15" name="Oval 7">
            <a:extLst>
              <a:ext uri="{FF2B5EF4-FFF2-40B4-BE49-F238E27FC236}">
                <a16:creationId xmlns:a16="http://schemas.microsoft.com/office/drawing/2014/main" id="{AEEE6C8E-2DB6-4B03-A7B5-473A45388529}"/>
              </a:ext>
            </a:extLst>
          </p:cNvPr>
          <p:cNvSpPr>
            <a:spLocks noChangeArrowheads="1"/>
          </p:cNvSpPr>
          <p:nvPr/>
        </p:nvSpPr>
        <p:spPr bwMode="auto">
          <a:xfrm>
            <a:off x="5305425" y="4219575"/>
            <a:ext cx="88900" cy="889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endParaRPr lang="en-US" altLang="ru-RU">
              <a:solidFill>
                <a:srgbClr val="FFFFFF"/>
              </a:solidFill>
            </a:endParaRPr>
          </a:p>
        </p:txBody>
      </p:sp>
      <p:sp>
        <p:nvSpPr>
          <p:cNvPr id="16" name="Oval 8">
            <a:extLst>
              <a:ext uri="{FF2B5EF4-FFF2-40B4-BE49-F238E27FC236}">
                <a16:creationId xmlns:a16="http://schemas.microsoft.com/office/drawing/2014/main" id="{80F8A003-58B4-47C6-B418-05713721DEFD}"/>
              </a:ext>
            </a:extLst>
          </p:cNvPr>
          <p:cNvSpPr>
            <a:spLocks noChangeArrowheads="1"/>
          </p:cNvSpPr>
          <p:nvPr/>
        </p:nvSpPr>
        <p:spPr bwMode="auto">
          <a:xfrm>
            <a:off x="5305425" y="4219575"/>
            <a:ext cx="88900" cy="889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endParaRPr lang="en-US" altLang="ru-RU">
              <a:solidFill>
                <a:srgbClr val="FFFFFF"/>
              </a:solidFill>
            </a:endParaRPr>
          </a:p>
        </p:txBody>
      </p:sp>
      <p:sp>
        <p:nvSpPr>
          <p:cNvPr id="17" name="Oval 9">
            <a:extLst>
              <a:ext uri="{FF2B5EF4-FFF2-40B4-BE49-F238E27FC236}">
                <a16:creationId xmlns:a16="http://schemas.microsoft.com/office/drawing/2014/main" id="{2675DAC5-1769-47AF-B061-AB0698CE4E25}"/>
              </a:ext>
            </a:extLst>
          </p:cNvPr>
          <p:cNvSpPr>
            <a:spLocks noChangeArrowheads="1"/>
          </p:cNvSpPr>
          <p:nvPr/>
        </p:nvSpPr>
        <p:spPr bwMode="auto">
          <a:xfrm>
            <a:off x="5305425" y="4219575"/>
            <a:ext cx="88900" cy="889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endParaRPr lang="en-US" altLang="ru-RU">
              <a:solidFill>
                <a:srgbClr val="FFFFFF"/>
              </a:solidFill>
            </a:endParaRPr>
          </a:p>
        </p:txBody>
      </p:sp>
      <p:sp>
        <p:nvSpPr>
          <p:cNvPr id="18" name="Oval 10">
            <a:extLst>
              <a:ext uri="{FF2B5EF4-FFF2-40B4-BE49-F238E27FC236}">
                <a16:creationId xmlns:a16="http://schemas.microsoft.com/office/drawing/2014/main" id="{B0FDE000-C9C5-4F9A-B3EB-83CF10FB13B1}"/>
              </a:ext>
            </a:extLst>
          </p:cNvPr>
          <p:cNvSpPr>
            <a:spLocks noChangeArrowheads="1"/>
          </p:cNvSpPr>
          <p:nvPr/>
        </p:nvSpPr>
        <p:spPr bwMode="auto">
          <a:xfrm>
            <a:off x="5305425" y="4219575"/>
            <a:ext cx="88900" cy="889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endParaRPr lang="en-US" altLang="ru-RU">
              <a:solidFill>
                <a:srgbClr val="FFFFFF"/>
              </a:solidFill>
            </a:endParaRPr>
          </a:p>
        </p:txBody>
      </p:sp>
      <p:sp>
        <p:nvSpPr>
          <p:cNvPr id="19" name="Oval 11">
            <a:extLst>
              <a:ext uri="{FF2B5EF4-FFF2-40B4-BE49-F238E27FC236}">
                <a16:creationId xmlns:a16="http://schemas.microsoft.com/office/drawing/2014/main" id="{5BCA2F0B-EE44-4F79-ADE4-FAED4057DB83}"/>
              </a:ext>
            </a:extLst>
          </p:cNvPr>
          <p:cNvSpPr>
            <a:spLocks noChangeArrowheads="1"/>
          </p:cNvSpPr>
          <p:nvPr/>
        </p:nvSpPr>
        <p:spPr bwMode="auto">
          <a:xfrm>
            <a:off x="5305425" y="4219575"/>
            <a:ext cx="88900" cy="889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endParaRPr lang="en-US" altLang="ru-RU">
              <a:solidFill>
                <a:srgbClr val="FFFFFF"/>
              </a:solidFill>
            </a:endParaRPr>
          </a:p>
        </p:txBody>
      </p:sp>
      <p:sp>
        <p:nvSpPr>
          <p:cNvPr id="20" name="Oval 12">
            <a:extLst>
              <a:ext uri="{FF2B5EF4-FFF2-40B4-BE49-F238E27FC236}">
                <a16:creationId xmlns:a16="http://schemas.microsoft.com/office/drawing/2014/main" id="{B94AF4F3-EFF8-4E61-B9AE-610ED73E9848}"/>
              </a:ext>
            </a:extLst>
          </p:cNvPr>
          <p:cNvSpPr>
            <a:spLocks noChangeArrowheads="1"/>
          </p:cNvSpPr>
          <p:nvPr/>
        </p:nvSpPr>
        <p:spPr bwMode="auto">
          <a:xfrm>
            <a:off x="5305425" y="4219575"/>
            <a:ext cx="88900" cy="889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endParaRPr lang="en-US" altLang="ru-RU">
              <a:solidFill>
                <a:srgbClr val="FFFFFF"/>
              </a:solidFill>
            </a:endParaRPr>
          </a:p>
        </p:txBody>
      </p:sp>
      <p:sp>
        <p:nvSpPr>
          <p:cNvPr id="21" name="Oval 13">
            <a:extLst>
              <a:ext uri="{FF2B5EF4-FFF2-40B4-BE49-F238E27FC236}">
                <a16:creationId xmlns:a16="http://schemas.microsoft.com/office/drawing/2014/main" id="{65A9F679-5801-42BF-B255-BAC6C2E1001A}"/>
              </a:ext>
            </a:extLst>
          </p:cNvPr>
          <p:cNvSpPr>
            <a:spLocks noChangeArrowheads="1"/>
          </p:cNvSpPr>
          <p:nvPr/>
        </p:nvSpPr>
        <p:spPr bwMode="auto">
          <a:xfrm>
            <a:off x="5305425" y="4219575"/>
            <a:ext cx="88900" cy="889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endParaRPr lang="en-US" altLang="ru-RU">
              <a:solidFill>
                <a:srgbClr val="FFFFFF"/>
              </a:solidFill>
            </a:endParaRPr>
          </a:p>
        </p:txBody>
      </p:sp>
      <p:sp>
        <p:nvSpPr>
          <p:cNvPr id="9233" name="Oval 14">
            <a:extLst>
              <a:ext uri="{FF2B5EF4-FFF2-40B4-BE49-F238E27FC236}">
                <a16:creationId xmlns:a16="http://schemas.microsoft.com/office/drawing/2014/main" id="{72B6DCCE-83B0-47F8-A0A9-7013229B9E26}"/>
              </a:ext>
            </a:extLst>
          </p:cNvPr>
          <p:cNvSpPr>
            <a:spLocks noChangeArrowheads="1"/>
          </p:cNvSpPr>
          <p:nvPr/>
        </p:nvSpPr>
        <p:spPr bwMode="auto">
          <a:xfrm>
            <a:off x="5305425" y="4219575"/>
            <a:ext cx="88900" cy="889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endParaRPr lang="en-US" altLang="ru-RU">
              <a:solidFill>
                <a:srgbClr val="FFFFFF"/>
              </a:solidFill>
            </a:endParaRPr>
          </a:p>
        </p:txBody>
      </p:sp>
      <p:sp>
        <p:nvSpPr>
          <p:cNvPr id="9234" name="Oval 15">
            <a:extLst>
              <a:ext uri="{FF2B5EF4-FFF2-40B4-BE49-F238E27FC236}">
                <a16:creationId xmlns:a16="http://schemas.microsoft.com/office/drawing/2014/main" id="{2BA0E612-673A-42A2-8BD8-83C24372BF0E}"/>
              </a:ext>
            </a:extLst>
          </p:cNvPr>
          <p:cNvSpPr>
            <a:spLocks noChangeArrowheads="1"/>
          </p:cNvSpPr>
          <p:nvPr/>
        </p:nvSpPr>
        <p:spPr bwMode="auto">
          <a:xfrm>
            <a:off x="5305425" y="4219575"/>
            <a:ext cx="88900" cy="889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endParaRPr lang="en-US" altLang="ru-RU">
              <a:solidFill>
                <a:srgbClr val="FFFFFF"/>
              </a:solidFill>
            </a:endParaRPr>
          </a:p>
        </p:txBody>
      </p:sp>
      <p:sp>
        <p:nvSpPr>
          <p:cNvPr id="24" name="Oval 16">
            <a:extLst>
              <a:ext uri="{FF2B5EF4-FFF2-40B4-BE49-F238E27FC236}">
                <a16:creationId xmlns:a16="http://schemas.microsoft.com/office/drawing/2014/main" id="{A799A051-4A1D-4D98-A816-95E18D013536}"/>
              </a:ext>
            </a:extLst>
          </p:cNvPr>
          <p:cNvSpPr>
            <a:spLocks noChangeArrowheads="1"/>
          </p:cNvSpPr>
          <p:nvPr/>
        </p:nvSpPr>
        <p:spPr bwMode="auto">
          <a:xfrm>
            <a:off x="4668838" y="4857750"/>
            <a:ext cx="88900" cy="88900"/>
          </a:xfrm>
          <a:prstGeom prst="ellipse">
            <a:avLst/>
          </a:prstGeom>
          <a:solidFill>
            <a:srgbClr val="FF3300"/>
          </a:solidFill>
          <a:ln w="9525">
            <a:solidFill>
              <a:srgbClr val="FF3300"/>
            </a:solidFill>
            <a:round/>
            <a:headEnd/>
            <a:tailEnd/>
          </a:ln>
        </p:spPr>
        <p:txBody>
          <a:bodyPr wrap="none" anchor="ct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endParaRPr lang="en-US" altLang="ru-RU">
              <a:solidFill>
                <a:srgbClr val="FFFFFF"/>
              </a:solidFill>
            </a:endParaRPr>
          </a:p>
        </p:txBody>
      </p:sp>
      <p:sp>
        <p:nvSpPr>
          <p:cNvPr id="25" name="Oval 17">
            <a:extLst>
              <a:ext uri="{FF2B5EF4-FFF2-40B4-BE49-F238E27FC236}">
                <a16:creationId xmlns:a16="http://schemas.microsoft.com/office/drawing/2014/main" id="{E5BD4B85-47B5-4A62-8C59-3CAE8658C08F}"/>
              </a:ext>
            </a:extLst>
          </p:cNvPr>
          <p:cNvSpPr>
            <a:spLocks noChangeArrowheads="1"/>
          </p:cNvSpPr>
          <p:nvPr/>
        </p:nvSpPr>
        <p:spPr bwMode="auto">
          <a:xfrm>
            <a:off x="4852988" y="6294438"/>
            <a:ext cx="88900" cy="88900"/>
          </a:xfrm>
          <a:prstGeom prst="ellipse">
            <a:avLst/>
          </a:prstGeom>
          <a:solidFill>
            <a:srgbClr val="FFFF00"/>
          </a:solidFill>
          <a:ln w="9525">
            <a:solidFill>
              <a:srgbClr val="FFFF00"/>
            </a:solidFill>
            <a:round/>
            <a:headEnd/>
            <a:tailEnd/>
          </a:ln>
        </p:spPr>
        <p:txBody>
          <a:bodyPr wrap="none" anchor="ct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endParaRPr lang="en-US" altLang="ru-RU">
              <a:solidFill>
                <a:srgbClr val="FFFFFF"/>
              </a:solidFill>
            </a:endParaRPr>
          </a:p>
        </p:txBody>
      </p:sp>
      <p:sp>
        <p:nvSpPr>
          <p:cNvPr id="26" name="Oval 18">
            <a:extLst>
              <a:ext uri="{FF2B5EF4-FFF2-40B4-BE49-F238E27FC236}">
                <a16:creationId xmlns:a16="http://schemas.microsoft.com/office/drawing/2014/main" id="{2B62CEEC-522B-4F7B-B703-240AC5584BAF}"/>
              </a:ext>
            </a:extLst>
          </p:cNvPr>
          <p:cNvSpPr>
            <a:spLocks noChangeArrowheads="1"/>
          </p:cNvSpPr>
          <p:nvPr/>
        </p:nvSpPr>
        <p:spPr bwMode="auto">
          <a:xfrm>
            <a:off x="3381375" y="3349625"/>
            <a:ext cx="88900" cy="88900"/>
          </a:xfrm>
          <a:prstGeom prst="ellipse">
            <a:avLst/>
          </a:prstGeom>
          <a:solidFill>
            <a:srgbClr val="FFFF00"/>
          </a:solidFill>
          <a:ln w="9525">
            <a:solidFill>
              <a:srgbClr val="FFFF00"/>
            </a:solidFill>
            <a:round/>
            <a:headEnd/>
            <a:tailEnd/>
          </a:ln>
        </p:spPr>
        <p:txBody>
          <a:bodyPr wrap="none" anchor="ct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endParaRPr lang="en-US" altLang="ru-RU">
              <a:solidFill>
                <a:srgbClr val="FFFFFF"/>
              </a:solidFill>
            </a:endParaRPr>
          </a:p>
        </p:txBody>
      </p:sp>
      <p:sp>
        <p:nvSpPr>
          <p:cNvPr id="27" name="Oval 20">
            <a:extLst>
              <a:ext uri="{FF2B5EF4-FFF2-40B4-BE49-F238E27FC236}">
                <a16:creationId xmlns:a16="http://schemas.microsoft.com/office/drawing/2014/main" id="{DCAE8D7F-8DAC-4D3F-BCAE-B28E1FA6F207}"/>
              </a:ext>
            </a:extLst>
          </p:cNvPr>
          <p:cNvSpPr>
            <a:spLocks noChangeArrowheads="1"/>
          </p:cNvSpPr>
          <p:nvPr/>
        </p:nvSpPr>
        <p:spPr bwMode="auto">
          <a:xfrm>
            <a:off x="4668838" y="4857750"/>
            <a:ext cx="88900" cy="88900"/>
          </a:xfrm>
          <a:prstGeom prst="ellipse">
            <a:avLst/>
          </a:prstGeom>
          <a:solidFill>
            <a:srgbClr val="FF3300"/>
          </a:solidFill>
          <a:ln w="9525">
            <a:solidFill>
              <a:srgbClr val="FF3300"/>
            </a:solidFill>
            <a:round/>
            <a:headEnd/>
            <a:tailEnd/>
          </a:ln>
        </p:spPr>
        <p:txBody>
          <a:bodyPr wrap="none" anchor="ct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endParaRPr lang="en-US" altLang="ru-RU">
              <a:solidFill>
                <a:srgbClr val="FFFFFF"/>
              </a:solidFill>
            </a:endParaRPr>
          </a:p>
        </p:txBody>
      </p:sp>
      <p:sp>
        <p:nvSpPr>
          <p:cNvPr id="28" name="Oval 21">
            <a:extLst>
              <a:ext uri="{FF2B5EF4-FFF2-40B4-BE49-F238E27FC236}">
                <a16:creationId xmlns:a16="http://schemas.microsoft.com/office/drawing/2014/main" id="{01C9EE26-45B7-46F6-933A-63F0D1AE9D1F}"/>
              </a:ext>
            </a:extLst>
          </p:cNvPr>
          <p:cNvSpPr>
            <a:spLocks noChangeArrowheads="1"/>
          </p:cNvSpPr>
          <p:nvPr/>
        </p:nvSpPr>
        <p:spPr bwMode="auto">
          <a:xfrm>
            <a:off x="4668838" y="4857750"/>
            <a:ext cx="88900" cy="88900"/>
          </a:xfrm>
          <a:prstGeom prst="ellipse">
            <a:avLst/>
          </a:prstGeom>
          <a:solidFill>
            <a:srgbClr val="FF3300"/>
          </a:solidFill>
          <a:ln w="9525">
            <a:solidFill>
              <a:srgbClr val="FF3300"/>
            </a:solidFill>
            <a:round/>
            <a:headEnd/>
            <a:tailEnd/>
          </a:ln>
        </p:spPr>
        <p:txBody>
          <a:bodyPr wrap="none" anchor="ct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endParaRPr lang="en-US" altLang="ru-RU">
              <a:solidFill>
                <a:srgbClr val="FFFFFF"/>
              </a:solidFill>
            </a:endParaRPr>
          </a:p>
        </p:txBody>
      </p:sp>
      <p:sp>
        <p:nvSpPr>
          <p:cNvPr id="29" name="Oval 22">
            <a:extLst>
              <a:ext uri="{FF2B5EF4-FFF2-40B4-BE49-F238E27FC236}">
                <a16:creationId xmlns:a16="http://schemas.microsoft.com/office/drawing/2014/main" id="{D05B9D48-63CB-46A2-9E97-88417FA325D8}"/>
              </a:ext>
            </a:extLst>
          </p:cNvPr>
          <p:cNvSpPr>
            <a:spLocks noChangeArrowheads="1"/>
          </p:cNvSpPr>
          <p:nvPr/>
        </p:nvSpPr>
        <p:spPr bwMode="auto">
          <a:xfrm>
            <a:off x="4668838" y="4857750"/>
            <a:ext cx="88900" cy="88900"/>
          </a:xfrm>
          <a:prstGeom prst="ellipse">
            <a:avLst/>
          </a:prstGeom>
          <a:solidFill>
            <a:srgbClr val="FF3300"/>
          </a:solidFill>
          <a:ln w="9525">
            <a:solidFill>
              <a:srgbClr val="FF3300"/>
            </a:solidFill>
            <a:round/>
            <a:headEnd/>
            <a:tailEnd/>
          </a:ln>
        </p:spPr>
        <p:txBody>
          <a:bodyPr wrap="none" anchor="ct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endParaRPr lang="en-US" altLang="ru-RU">
              <a:solidFill>
                <a:srgbClr val="FFFFFF"/>
              </a:solidFill>
            </a:endParaRPr>
          </a:p>
        </p:txBody>
      </p:sp>
      <p:sp>
        <p:nvSpPr>
          <p:cNvPr id="30" name="Oval 23">
            <a:extLst>
              <a:ext uri="{FF2B5EF4-FFF2-40B4-BE49-F238E27FC236}">
                <a16:creationId xmlns:a16="http://schemas.microsoft.com/office/drawing/2014/main" id="{23AFAC7A-3119-434E-946C-5537FB270A26}"/>
              </a:ext>
            </a:extLst>
          </p:cNvPr>
          <p:cNvSpPr>
            <a:spLocks noChangeArrowheads="1"/>
          </p:cNvSpPr>
          <p:nvPr/>
        </p:nvSpPr>
        <p:spPr bwMode="auto">
          <a:xfrm>
            <a:off x="4668838" y="4857750"/>
            <a:ext cx="88900" cy="88900"/>
          </a:xfrm>
          <a:prstGeom prst="ellipse">
            <a:avLst/>
          </a:prstGeom>
          <a:solidFill>
            <a:srgbClr val="FF3300"/>
          </a:solidFill>
          <a:ln w="9525">
            <a:solidFill>
              <a:srgbClr val="FF3300"/>
            </a:solidFill>
            <a:round/>
            <a:headEnd/>
            <a:tailEnd/>
          </a:ln>
        </p:spPr>
        <p:txBody>
          <a:bodyPr wrap="none" anchor="ct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endParaRPr lang="en-US" altLang="ru-RU">
              <a:solidFill>
                <a:srgbClr val="FFFFFF"/>
              </a:solidFill>
            </a:endParaRPr>
          </a:p>
        </p:txBody>
      </p:sp>
      <p:sp>
        <p:nvSpPr>
          <p:cNvPr id="31" name="Oval 24">
            <a:extLst>
              <a:ext uri="{FF2B5EF4-FFF2-40B4-BE49-F238E27FC236}">
                <a16:creationId xmlns:a16="http://schemas.microsoft.com/office/drawing/2014/main" id="{13E5367C-CFE2-4D00-B9AD-E5EE8AB808E9}"/>
              </a:ext>
            </a:extLst>
          </p:cNvPr>
          <p:cNvSpPr>
            <a:spLocks noChangeArrowheads="1"/>
          </p:cNvSpPr>
          <p:nvPr/>
        </p:nvSpPr>
        <p:spPr bwMode="auto">
          <a:xfrm>
            <a:off x="3381375" y="3351213"/>
            <a:ext cx="88900" cy="88900"/>
          </a:xfrm>
          <a:prstGeom prst="ellipse">
            <a:avLst/>
          </a:prstGeom>
          <a:solidFill>
            <a:srgbClr val="FFFF00"/>
          </a:solidFill>
          <a:ln w="9525">
            <a:solidFill>
              <a:srgbClr val="FFFF00"/>
            </a:solidFill>
            <a:round/>
            <a:headEnd/>
            <a:tailEnd/>
          </a:ln>
        </p:spPr>
        <p:txBody>
          <a:bodyPr wrap="none" anchor="ct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endParaRPr lang="en-US" altLang="ru-RU">
              <a:solidFill>
                <a:srgbClr val="FFFFFF"/>
              </a:solidFill>
            </a:endParaRPr>
          </a:p>
        </p:txBody>
      </p:sp>
      <p:sp>
        <p:nvSpPr>
          <p:cNvPr id="32" name="Oval 25">
            <a:extLst>
              <a:ext uri="{FF2B5EF4-FFF2-40B4-BE49-F238E27FC236}">
                <a16:creationId xmlns:a16="http://schemas.microsoft.com/office/drawing/2014/main" id="{620FFAEE-176A-472A-A957-A5499BDBB7C6}"/>
              </a:ext>
            </a:extLst>
          </p:cNvPr>
          <p:cNvSpPr>
            <a:spLocks noChangeArrowheads="1"/>
          </p:cNvSpPr>
          <p:nvPr/>
        </p:nvSpPr>
        <p:spPr bwMode="auto">
          <a:xfrm>
            <a:off x="4852988" y="6292850"/>
            <a:ext cx="88900" cy="88900"/>
          </a:xfrm>
          <a:prstGeom prst="ellipse">
            <a:avLst/>
          </a:prstGeom>
          <a:solidFill>
            <a:srgbClr val="FFFF00"/>
          </a:solidFill>
          <a:ln w="9525">
            <a:solidFill>
              <a:srgbClr val="FFFF00"/>
            </a:solidFill>
            <a:round/>
            <a:headEnd/>
            <a:tailEnd/>
          </a:ln>
        </p:spPr>
        <p:txBody>
          <a:bodyPr wrap="none" anchor="ct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endParaRPr lang="en-US" altLang="ru-RU">
              <a:solidFill>
                <a:srgbClr val="FFFFFF"/>
              </a:solidFill>
            </a:endParaRPr>
          </a:p>
        </p:txBody>
      </p:sp>
      <p:sp>
        <p:nvSpPr>
          <p:cNvPr id="33" name="Oval 26">
            <a:extLst>
              <a:ext uri="{FF2B5EF4-FFF2-40B4-BE49-F238E27FC236}">
                <a16:creationId xmlns:a16="http://schemas.microsoft.com/office/drawing/2014/main" id="{87403B6B-1A39-4B32-A7EC-C14C1E69502F}"/>
              </a:ext>
            </a:extLst>
          </p:cNvPr>
          <p:cNvSpPr>
            <a:spLocks noChangeArrowheads="1"/>
          </p:cNvSpPr>
          <p:nvPr/>
        </p:nvSpPr>
        <p:spPr bwMode="auto">
          <a:xfrm>
            <a:off x="4852988" y="6292850"/>
            <a:ext cx="88900" cy="88900"/>
          </a:xfrm>
          <a:prstGeom prst="ellipse">
            <a:avLst/>
          </a:prstGeom>
          <a:solidFill>
            <a:srgbClr val="FFFF00"/>
          </a:solidFill>
          <a:ln w="9525">
            <a:solidFill>
              <a:srgbClr val="FFFF00"/>
            </a:solidFill>
            <a:round/>
            <a:headEnd/>
            <a:tailEnd/>
          </a:ln>
        </p:spPr>
        <p:txBody>
          <a:bodyPr wrap="none" anchor="ct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endParaRPr lang="en-US" altLang="ru-RU">
              <a:solidFill>
                <a:srgbClr val="FFFFFF"/>
              </a:solidFill>
            </a:endParaRPr>
          </a:p>
        </p:txBody>
      </p:sp>
      <p:sp>
        <p:nvSpPr>
          <p:cNvPr id="8" name="TextBox 7">
            <a:extLst>
              <a:ext uri="{FF2B5EF4-FFF2-40B4-BE49-F238E27FC236}">
                <a16:creationId xmlns:a16="http://schemas.microsoft.com/office/drawing/2014/main" id="{FD7817D0-6C74-4216-98BD-0EC4559B0CA6}"/>
              </a:ext>
            </a:extLst>
          </p:cNvPr>
          <p:cNvSpPr txBox="1"/>
          <p:nvPr/>
        </p:nvSpPr>
        <p:spPr>
          <a:xfrm>
            <a:off x="7752185" y="32004"/>
            <a:ext cx="2915816" cy="7017306"/>
          </a:xfrm>
          <a:prstGeom prst="rect">
            <a:avLst/>
          </a:prstGeom>
          <a:solidFill>
            <a:srgbClr val="000000">
              <a:lumMod val="85000"/>
              <a:lumOff val="15000"/>
            </a:srgbClr>
          </a:solidFill>
          <a:scene3d>
            <a:camera prst="orthographicFront"/>
            <a:lightRig rig="threePt" dir="t"/>
          </a:scene3d>
          <a:sp3d>
            <a:bevelT/>
          </a:sp3d>
        </p:spPr>
        <p:txBody>
          <a:bodyPr>
            <a:spAutoFit/>
          </a:bodyPr>
          <a:lstStyle/>
          <a:p>
            <a:pPr>
              <a:buFont typeface="Times New Roman" pitchFamily="16" charset="0"/>
              <a:buNone/>
              <a:defRPr/>
            </a:pPr>
            <a:r>
              <a:rPr lang="en-US" b="1" dirty="0">
                <a:solidFill>
                  <a:srgbClr val="FFFFFF"/>
                </a:solidFill>
                <a:latin typeface="Times New Roman" pitchFamily="16" charset="0"/>
                <a:cs typeface="Arial" pitchFamily="34" charset="0"/>
              </a:rPr>
              <a:t>Tier-0 (CERN):</a:t>
            </a:r>
          </a:p>
          <a:p>
            <a:pPr marL="179388" lvl="1" indent="-96838">
              <a:buFont typeface="Arial" pitchFamily="34" charset="0"/>
              <a:buChar char="•"/>
              <a:defRPr/>
            </a:pPr>
            <a:r>
              <a:rPr lang="en-US" dirty="0">
                <a:solidFill>
                  <a:srgbClr val="FFFF00"/>
                </a:solidFill>
                <a:latin typeface="Times New Roman" pitchFamily="16" charset="0"/>
                <a:cs typeface="Arial" pitchFamily="34" charset="0"/>
              </a:rPr>
              <a:t> accepts data from the CMS Online Data Acquisition and Trigger System</a:t>
            </a:r>
            <a:r>
              <a:rPr lang="ru-RU" dirty="0">
                <a:solidFill>
                  <a:srgbClr val="FFFF00"/>
                </a:solidFill>
                <a:latin typeface="Times New Roman" pitchFamily="16" charset="0"/>
                <a:cs typeface="Arial" pitchFamily="34" charset="0"/>
              </a:rPr>
              <a:t> </a:t>
            </a:r>
            <a:endParaRPr lang="en-US" dirty="0">
              <a:solidFill>
                <a:srgbClr val="FFFF00"/>
              </a:solidFill>
              <a:latin typeface="Times New Roman" pitchFamily="16" charset="0"/>
              <a:cs typeface="Arial" pitchFamily="34" charset="0"/>
            </a:endParaRPr>
          </a:p>
          <a:p>
            <a:pPr marL="179388" lvl="1" indent="-96838">
              <a:buFont typeface="Arial" pitchFamily="34" charset="0"/>
              <a:buChar char="•"/>
              <a:defRPr/>
            </a:pPr>
            <a:r>
              <a:rPr lang="en-US" dirty="0">
                <a:solidFill>
                  <a:srgbClr val="FFFF00"/>
                </a:solidFill>
                <a:latin typeface="Times New Roman" pitchFamily="16" charset="0"/>
                <a:cs typeface="Arial" pitchFamily="34" charset="0"/>
              </a:rPr>
              <a:t> archives RAW data </a:t>
            </a:r>
          </a:p>
          <a:p>
            <a:pPr marL="179388" lvl="1" indent="-96838">
              <a:buFont typeface="Arial" pitchFamily="34" charset="0"/>
              <a:buChar char="•"/>
              <a:defRPr/>
            </a:pPr>
            <a:r>
              <a:rPr lang="en-US" dirty="0">
                <a:solidFill>
                  <a:srgbClr val="FFFF00"/>
                </a:solidFill>
                <a:latin typeface="Times New Roman" pitchFamily="16" charset="0"/>
                <a:cs typeface="Arial" pitchFamily="34" charset="0"/>
              </a:rPr>
              <a:t> the first pass of reconstruction and performs Prompt Calibration</a:t>
            </a:r>
          </a:p>
          <a:p>
            <a:pPr marL="179388" lvl="1" indent="-96838">
              <a:buFont typeface="Arial" pitchFamily="34" charset="0"/>
              <a:buChar char="•"/>
              <a:defRPr/>
            </a:pPr>
            <a:r>
              <a:rPr lang="ru-RU" dirty="0">
                <a:solidFill>
                  <a:srgbClr val="FFFF00"/>
                </a:solidFill>
                <a:latin typeface="Times New Roman" pitchFamily="16" charset="0"/>
                <a:cs typeface="Arial" pitchFamily="34" charset="0"/>
              </a:rPr>
              <a:t> </a:t>
            </a:r>
            <a:r>
              <a:rPr lang="en-US" dirty="0">
                <a:solidFill>
                  <a:srgbClr val="FFFF00"/>
                </a:solidFill>
                <a:latin typeface="Times New Roman" pitchFamily="16" charset="0"/>
                <a:cs typeface="Arial" pitchFamily="34" charset="0"/>
              </a:rPr>
              <a:t>data distribution to Tier-1</a:t>
            </a:r>
          </a:p>
          <a:p>
            <a:pPr>
              <a:buFont typeface="Times New Roman" pitchFamily="16" charset="0"/>
              <a:buNone/>
              <a:defRPr/>
            </a:pPr>
            <a:r>
              <a:rPr lang="en-US" b="1" dirty="0">
                <a:solidFill>
                  <a:srgbClr val="FFFFFF"/>
                </a:solidFill>
                <a:latin typeface="Times New Roman" pitchFamily="16" charset="0"/>
                <a:cs typeface="Arial" pitchFamily="34" charset="0"/>
              </a:rPr>
              <a:t>Tier-1 (11 centers):</a:t>
            </a:r>
          </a:p>
          <a:p>
            <a:pPr marL="179388" indent="-96838">
              <a:buFont typeface="Arial" pitchFamily="34" charset="0"/>
              <a:buChar char="•"/>
              <a:defRPr/>
            </a:pPr>
            <a:r>
              <a:rPr lang="en-US" dirty="0">
                <a:solidFill>
                  <a:srgbClr val="FFFF00"/>
                </a:solidFill>
                <a:latin typeface="Times New Roman" pitchFamily="16" charset="0"/>
                <a:cs typeface="Arial" pitchFamily="34" charset="0"/>
              </a:rPr>
              <a:t> receives a data from the Tier-0</a:t>
            </a:r>
            <a:r>
              <a:rPr lang="ru-RU" dirty="0">
                <a:solidFill>
                  <a:srgbClr val="FFFF00"/>
                </a:solidFill>
                <a:latin typeface="Times New Roman" pitchFamily="16" charset="0"/>
                <a:cs typeface="Arial" pitchFamily="34" charset="0"/>
              </a:rPr>
              <a:t> </a:t>
            </a:r>
            <a:endParaRPr lang="en-US" dirty="0">
              <a:solidFill>
                <a:srgbClr val="FFFF00"/>
              </a:solidFill>
              <a:latin typeface="Times New Roman" pitchFamily="16" charset="0"/>
              <a:cs typeface="Arial" pitchFamily="34" charset="0"/>
            </a:endParaRPr>
          </a:p>
          <a:p>
            <a:pPr marL="179388" indent="-96838">
              <a:buFont typeface="Arial" pitchFamily="34" charset="0"/>
              <a:buChar char="•"/>
              <a:defRPr/>
            </a:pPr>
            <a:r>
              <a:rPr lang="en-US" dirty="0">
                <a:solidFill>
                  <a:srgbClr val="FFFF00"/>
                </a:solidFill>
                <a:latin typeface="Times New Roman" pitchFamily="16" charset="0"/>
                <a:cs typeface="Arial" pitchFamily="34" charset="0"/>
              </a:rPr>
              <a:t> data processing (re-reconstruction, skimming , calibration </a:t>
            </a:r>
            <a:r>
              <a:rPr lang="en-US" dirty="0" err="1">
                <a:solidFill>
                  <a:srgbClr val="FFFF00"/>
                </a:solidFill>
                <a:latin typeface="Times New Roman" pitchFamily="16" charset="0"/>
                <a:cs typeface="Arial" pitchFamily="34" charset="0"/>
              </a:rPr>
              <a:t>etc</a:t>
            </a:r>
            <a:r>
              <a:rPr lang="en-US" dirty="0">
                <a:solidFill>
                  <a:srgbClr val="FFFF00"/>
                </a:solidFill>
                <a:latin typeface="Times New Roman" pitchFamily="16" charset="0"/>
                <a:cs typeface="Arial" pitchFamily="34" charset="0"/>
              </a:rPr>
              <a:t>)</a:t>
            </a:r>
          </a:p>
          <a:p>
            <a:pPr marL="179388" indent="-96838">
              <a:buFont typeface="Arial" pitchFamily="34" charset="0"/>
              <a:buChar char="•"/>
              <a:defRPr/>
            </a:pPr>
            <a:r>
              <a:rPr lang="en-US" dirty="0">
                <a:solidFill>
                  <a:srgbClr val="FFFF00"/>
                </a:solidFill>
                <a:latin typeface="Times New Roman" pitchFamily="16" charset="0"/>
                <a:cs typeface="Arial" pitchFamily="34" charset="0"/>
              </a:rPr>
              <a:t> distributes  data and MC to the other  Tier-1 and Tier-2</a:t>
            </a:r>
          </a:p>
          <a:p>
            <a:pPr marL="179388" indent="-96838">
              <a:buFont typeface="Arial" pitchFamily="34" charset="0"/>
              <a:buChar char="•"/>
              <a:defRPr/>
            </a:pPr>
            <a:r>
              <a:rPr lang="en-US" dirty="0">
                <a:solidFill>
                  <a:srgbClr val="FFFF00"/>
                </a:solidFill>
                <a:latin typeface="Times New Roman" pitchFamily="16" charset="0"/>
                <a:cs typeface="Arial" pitchFamily="34" charset="0"/>
              </a:rPr>
              <a:t> secure storage and redistribution for data and MC</a:t>
            </a:r>
          </a:p>
          <a:p>
            <a:pPr>
              <a:buFont typeface="Times New Roman" pitchFamily="16" charset="0"/>
              <a:buNone/>
              <a:defRPr/>
            </a:pPr>
            <a:r>
              <a:rPr lang="en-US" b="1" dirty="0">
                <a:solidFill>
                  <a:srgbClr val="FFFFFF"/>
                </a:solidFill>
                <a:latin typeface="Times New Roman" pitchFamily="16" charset="0"/>
                <a:cs typeface="Arial" pitchFamily="34" charset="0"/>
              </a:rPr>
              <a:t>Tier-2  (&gt;200 centers):</a:t>
            </a:r>
          </a:p>
          <a:p>
            <a:pPr marL="82550" indent="96838">
              <a:buFont typeface="Arial" pitchFamily="34" charset="0"/>
              <a:buChar char="•"/>
              <a:defRPr/>
            </a:pPr>
            <a:r>
              <a:rPr lang="en-US" dirty="0">
                <a:solidFill>
                  <a:srgbClr val="FFFF00"/>
                </a:solidFill>
                <a:latin typeface="Times New Roman" pitchFamily="16" charset="0"/>
                <a:cs typeface="Arial" pitchFamily="34" charset="0"/>
              </a:rPr>
              <a:t> simulation</a:t>
            </a:r>
          </a:p>
          <a:p>
            <a:pPr marL="82550" indent="96838">
              <a:buFont typeface="Arial" pitchFamily="34" charset="0"/>
              <a:buChar char="•"/>
              <a:defRPr/>
            </a:pPr>
            <a:r>
              <a:rPr lang="ru-RU" dirty="0">
                <a:solidFill>
                  <a:srgbClr val="FFFF00"/>
                </a:solidFill>
                <a:latin typeface="Times New Roman" pitchFamily="16" charset="0"/>
                <a:cs typeface="Arial" pitchFamily="34" charset="0"/>
              </a:rPr>
              <a:t> </a:t>
            </a:r>
            <a:r>
              <a:rPr lang="en-US" dirty="0">
                <a:solidFill>
                  <a:srgbClr val="FFFF00"/>
                </a:solidFill>
                <a:latin typeface="Times New Roman" pitchFamily="16" charset="0"/>
                <a:cs typeface="Arial" pitchFamily="34" charset="0"/>
              </a:rPr>
              <a:t>user physics analysis</a:t>
            </a:r>
          </a:p>
          <a:p>
            <a:pPr marL="82550" indent="96838">
              <a:buFont typeface="Arial" pitchFamily="34" charset="0"/>
              <a:buChar char="•"/>
              <a:defRPr/>
            </a:pPr>
            <a:endParaRPr lang="en-US" dirty="0">
              <a:solidFill>
                <a:srgbClr val="FFFF00"/>
              </a:solidFill>
              <a:latin typeface="Arial"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par>
                          <p:cTn id="27" fill="hold" nodeType="afterGroup">
                            <p:stCondLst>
                              <p:cond delay="0"/>
                            </p:stCondLst>
                            <p:childTnLst>
                              <p:par>
                                <p:cTn id="28" presetID="0" presetClass="path" presetSubtype="0" repeatCount="indefinite" accel="50000" decel="50000" fill="remove" grpId="1" nodeType="afterEffect">
                                  <p:stCondLst>
                                    <p:cond delay="0"/>
                                  </p:stCondLst>
                                  <p:childTnLst>
                                    <p:animMotion origin="layout" path="M -0.00295 0.00047 L -0.06962 0.09306 " pathEditMode="relative" rAng="0" ptsTypes="AA">
                                      <p:cBhvr>
                                        <p:cTn id="29" dur="1000" fill="hold"/>
                                        <p:tgtEl>
                                          <p:spTgt spid="11"/>
                                        </p:tgtEl>
                                        <p:attrNameLst>
                                          <p:attrName>ppt_x</p:attrName>
                                          <p:attrName>ppt_y</p:attrName>
                                        </p:attrNameLst>
                                      </p:cBhvr>
                                      <p:rCtr x="-3300" y="4600"/>
                                    </p:animMotion>
                                  </p:childTnLst>
                                </p:cTn>
                              </p:par>
                              <p:par>
                                <p:cTn id="30" presetID="0" presetClass="path" presetSubtype="0" repeatCount="indefinite" accel="50000" decel="50000" fill="remove" nodeType="withEffect">
                                  <p:stCondLst>
                                    <p:cond delay="0"/>
                                  </p:stCondLst>
                                  <p:childTnLst>
                                    <p:animMotion origin="layout" path="M 3.88889E-6 2.22222E-6 L -0.1 0.03171 " pathEditMode="relative" rAng="0" ptsTypes="AA">
                                      <p:cBhvr>
                                        <p:cTn id="31" dur="1000" fill="hold"/>
                                        <p:tgtEl>
                                          <p:spTgt spid="12"/>
                                        </p:tgtEl>
                                        <p:attrNameLst>
                                          <p:attrName>ppt_x</p:attrName>
                                          <p:attrName>ppt_y</p:attrName>
                                        </p:attrNameLst>
                                      </p:cBhvr>
                                      <p:rCtr x="-5000" y="1600"/>
                                    </p:animMotion>
                                  </p:childTnLst>
                                </p:cTn>
                              </p:par>
                              <p:par>
                                <p:cTn id="32" presetID="0" presetClass="path" presetSubtype="0" repeatCount="indefinite" accel="50000" decel="50000" fill="remove" nodeType="withEffect">
                                  <p:stCondLst>
                                    <p:cond delay="0"/>
                                  </p:stCondLst>
                                  <p:childTnLst>
                                    <p:animMotion origin="layout" path="M 3.88889E-6 2.22222E-6 L -0.10556 -0.04213 " pathEditMode="relative" rAng="0" ptsTypes="AA">
                                      <p:cBhvr>
                                        <p:cTn id="33" dur="1000" fill="hold"/>
                                        <p:tgtEl>
                                          <p:spTgt spid="13"/>
                                        </p:tgtEl>
                                        <p:attrNameLst>
                                          <p:attrName>ppt_x</p:attrName>
                                          <p:attrName>ppt_y</p:attrName>
                                        </p:attrNameLst>
                                      </p:cBhvr>
                                      <p:rCtr x="-5300" y="-2100"/>
                                    </p:animMotion>
                                  </p:childTnLst>
                                </p:cTn>
                              </p:par>
                              <p:par>
                                <p:cTn id="34" presetID="0" presetClass="path" presetSubtype="0" repeatCount="indefinite" accel="50000" decel="50000" fill="remove" nodeType="withEffect">
                                  <p:stCondLst>
                                    <p:cond delay="0"/>
                                  </p:stCondLst>
                                  <p:childTnLst>
                                    <p:animMotion origin="layout" path="M 3.88889E-6 2.22222E-6 L -0.07118 -0.1044 " pathEditMode="relative" rAng="0" ptsTypes="AA">
                                      <p:cBhvr>
                                        <p:cTn id="35" dur="1000" fill="hold"/>
                                        <p:tgtEl>
                                          <p:spTgt spid="14"/>
                                        </p:tgtEl>
                                        <p:attrNameLst>
                                          <p:attrName>ppt_x</p:attrName>
                                          <p:attrName>ppt_y</p:attrName>
                                        </p:attrNameLst>
                                      </p:cBhvr>
                                      <p:rCtr x="-3600" y="-5200"/>
                                    </p:animMotion>
                                  </p:childTnLst>
                                </p:cTn>
                              </p:par>
                              <p:par>
                                <p:cTn id="36" presetID="0" presetClass="path" presetSubtype="0" repeatCount="indefinite" accel="50000" decel="50000" fill="remove" nodeType="withEffect">
                                  <p:stCondLst>
                                    <p:cond delay="0"/>
                                  </p:stCondLst>
                                  <p:childTnLst>
                                    <p:animMotion origin="layout" path="M -0.00122 -0.0044 L 0.03663 0.11921 " pathEditMode="relative" rAng="0" ptsTypes="AA">
                                      <p:cBhvr>
                                        <p:cTn id="37" dur="1000" fill="hold"/>
                                        <p:tgtEl>
                                          <p:spTgt spid="15"/>
                                        </p:tgtEl>
                                        <p:attrNameLst>
                                          <p:attrName>ppt_x</p:attrName>
                                          <p:attrName>ppt_y</p:attrName>
                                        </p:attrNameLst>
                                      </p:cBhvr>
                                      <p:rCtr x="1900" y="6200"/>
                                    </p:animMotion>
                                  </p:childTnLst>
                                </p:cTn>
                              </p:par>
                              <p:par>
                                <p:cTn id="38" presetID="0" presetClass="path" presetSubtype="0" repeatCount="indefinite" accel="50000" decel="50000" fill="remove" nodeType="withEffect">
                                  <p:stCondLst>
                                    <p:cond delay="0"/>
                                  </p:stCondLst>
                                  <p:childTnLst>
                                    <p:animMotion origin="layout" path="M 3.88889E-6 2.22222E-6 L -0.01893 0.12523 " pathEditMode="relative" rAng="0" ptsTypes="AA">
                                      <p:cBhvr>
                                        <p:cTn id="39" dur="1000" fill="hold"/>
                                        <p:tgtEl>
                                          <p:spTgt spid="16"/>
                                        </p:tgtEl>
                                        <p:attrNameLst>
                                          <p:attrName>ppt_x</p:attrName>
                                          <p:attrName>ppt_y</p:attrName>
                                        </p:attrNameLst>
                                      </p:cBhvr>
                                      <p:rCtr x="-1000" y="6300"/>
                                    </p:animMotion>
                                  </p:childTnLst>
                                </p:cTn>
                              </p:par>
                              <p:par>
                                <p:cTn id="40" presetID="0" presetClass="path" presetSubtype="0" repeatCount="indefinite" accel="50000" decel="50000" fill="remove" nodeType="withEffect">
                                  <p:stCondLst>
                                    <p:cond delay="0"/>
                                  </p:stCondLst>
                                  <p:childTnLst>
                                    <p:animMotion origin="layout" path="M 3.88889E-6 2.22222E-6 L 0.08559 0.07176 " pathEditMode="relative" rAng="0" ptsTypes="AA">
                                      <p:cBhvr>
                                        <p:cTn id="41" dur="1000" fill="hold"/>
                                        <p:tgtEl>
                                          <p:spTgt spid="17"/>
                                        </p:tgtEl>
                                        <p:attrNameLst>
                                          <p:attrName>ppt_x</p:attrName>
                                          <p:attrName>ppt_y</p:attrName>
                                        </p:attrNameLst>
                                      </p:cBhvr>
                                      <p:rCtr x="4300" y="3600"/>
                                    </p:animMotion>
                                  </p:childTnLst>
                                </p:cTn>
                              </p:par>
                              <p:par>
                                <p:cTn id="42" presetID="0" presetClass="path" presetSubtype="0" repeatCount="indefinite" accel="50000" decel="50000" fill="remove" nodeType="withEffect">
                                  <p:stCondLst>
                                    <p:cond delay="0"/>
                                  </p:stCondLst>
                                  <p:childTnLst>
                                    <p:animMotion origin="layout" path="M 3.88889E-6 2.22222E-6 L 0.09218 -0.00232 " pathEditMode="relative" rAng="0" ptsTypes="AA">
                                      <p:cBhvr>
                                        <p:cTn id="43" dur="1000" fill="hold"/>
                                        <p:tgtEl>
                                          <p:spTgt spid="18"/>
                                        </p:tgtEl>
                                        <p:attrNameLst>
                                          <p:attrName>ppt_x</p:attrName>
                                          <p:attrName>ppt_y</p:attrName>
                                        </p:attrNameLst>
                                      </p:cBhvr>
                                      <p:rCtr x="4600" y="-100"/>
                                    </p:animMotion>
                                  </p:childTnLst>
                                </p:cTn>
                              </p:par>
                              <p:par>
                                <p:cTn id="44" presetID="0" presetClass="path" presetSubtype="0" repeatCount="indefinite" accel="50000" decel="50000" fill="remove" nodeType="withEffect">
                                  <p:stCondLst>
                                    <p:cond delay="0"/>
                                  </p:stCondLst>
                                  <p:childTnLst>
                                    <p:animMotion origin="layout" path="M 3.88889E-6 2.22222E-6 L 0.07326 -0.06736 " pathEditMode="relative" rAng="0" ptsTypes="AA">
                                      <p:cBhvr>
                                        <p:cTn id="45" dur="1000" fill="hold"/>
                                        <p:tgtEl>
                                          <p:spTgt spid="19"/>
                                        </p:tgtEl>
                                        <p:attrNameLst>
                                          <p:attrName>ppt_x</p:attrName>
                                          <p:attrName>ppt_y</p:attrName>
                                        </p:attrNameLst>
                                      </p:cBhvr>
                                      <p:rCtr x="3700" y="-3400"/>
                                    </p:animMotion>
                                  </p:childTnLst>
                                </p:cTn>
                              </p:par>
                              <p:par>
                                <p:cTn id="46" presetID="0" presetClass="path" presetSubtype="0" repeatCount="indefinite" accel="50000" decel="50000" fill="remove" nodeType="withEffect">
                                  <p:stCondLst>
                                    <p:cond delay="0"/>
                                  </p:stCondLst>
                                  <p:childTnLst>
                                    <p:animMotion origin="layout" path="M 3.88889E-6 2.22222E-6 L 0.03663 -0.1206 " pathEditMode="relative" rAng="0" ptsTypes="AA">
                                      <p:cBhvr>
                                        <p:cTn id="47" dur="1000" fill="hold"/>
                                        <p:tgtEl>
                                          <p:spTgt spid="20"/>
                                        </p:tgtEl>
                                        <p:attrNameLst>
                                          <p:attrName>ppt_x</p:attrName>
                                          <p:attrName>ppt_y</p:attrName>
                                        </p:attrNameLst>
                                      </p:cBhvr>
                                      <p:rCtr x="1800" y="-6000"/>
                                    </p:animMotion>
                                  </p:childTnLst>
                                </p:cTn>
                              </p:par>
                              <p:par>
                                <p:cTn id="48" presetID="0" presetClass="path" presetSubtype="0" repeatCount="indefinite" accel="50000" decel="50000" fill="remove" nodeType="withEffect">
                                  <p:stCondLst>
                                    <p:cond delay="0"/>
                                  </p:stCondLst>
                                  <p:childTnLst>
                                    <p:animMotion origin="layout" path="M 3.88889E-6 2.22222E-6 L -0.01667 -0.11783 " pathEditMode="relative" rAng="0" ptsTypes="AA">
                                      <p:cBhvr>
                                        <p:cTn id="49" dur="1000" fill="hold"/>
                                        <p:tgtEl>
                                          <p:spTgt spid="21"/>
                                        </p:tgtEl>
                                        <p:attrNameLst>
                                          <p:attrName>ppt_x</p:attrName>
                                          <p:attrName>ppt_y</p:attrName>
                                        </p:attrNameLst>
                                      </p:cBhvr>
                                      <p:rCtr x="-800" y="-5900"/>
                                    </p:animMotion>
                                  </p:childTnLst>
                                </p:cTn>
                              </p:par>
                              <p:par>
                                <p:cTn id="50" presetID="1" presetClass="entr" presetSubtype="0" fill="hold" nodeType="withEffect">
                                  <p:stCondLst>
                                    <p:cond delay="1000"/>
                                  </p:stCondLst>
                                  <p:childTnLst>
                                    <p:set>
                                      <p:cBhvr>
                                        <p:cTn id="51" dur="1" fill="hold">
                                          <p:stCondLst>
                                            <p:cond delay="0"/>
                                          </p:stCondLst>
                                        </p:cTn>
                                        <p:tgtEl>
                                          <p:spTgt spid="25"/>
                                        </p:tgtEl>
                                        <p:attrNameLst>
                                          <p:attrName>style.visibility</p:attrName>
                                        </p:attrNameLst>
                                      </p:cBhvr>
                                      <p:to>
                                        <p:strVal val="visible"/>
                                      </p:to>
                                    </p:set>
                                  </p:childTnLst>
                                </p:cTn>
                              </p:par>
                              <p:par>
                                <p:cTn id="52" presetID="1" presetClass="entr" presetSubtype="0" fill="hold" nodeType="withEffect">
                                  <p:stCondLst>
                                    <p:cond delay="1500"/>
                                  </p:stCondLst>
                                  <p:childTnLst>
                                    <p:set>
                                      <p:cBhvr>
                                        <p:cTn id="53" dur="1" fill="hold">
                                          <p:stCondLst>
                                            <p:cond delay="0"/>
                                          </p:stCondLst>
                                        </p:cTn>
                                        <p:tgtEl>
                                          <p:spTgt spid="26"/>
                                        </p:tgtEl>
                                        <p:attrNameLst>
                                          <p:attrName>style.visibility</p:attrName>
                                        </p:attrNameLst>
                                      </p:cBhvr>
                                      <p:to>
                                        <p:strVal val="visible"/>
                                      </p:to>
                                    </p:set>
                                  </p:childTnLst>
                                </p:cTn>
                              </p:par>
                              <p:par>
                                <p:cTn id="54" presetID="0" presetClass="path" presetSubtype="0" repeatCount="indefinite" accel="50000" decel="50000" fill="remove" nodeType="withEffect">
                                  <p:stCondLst>
                                    <p:cond delay="1500"/>
                                  </p:stCondLst>
                                  <p:endCondLst>
                                    <p:cond evt="onNext" delay="0">
                                      <p:tgtEl>
                                        <p:sldTgt/>
                                      </p:tgtEl>
                                    </p:cond>
                                  </p:endCondLst>
                                  <p:childTnLst>
                                    <p:animMotion origin="layout" path="M -7.5E-6 4.07407E-6 C 0.02482 -0.02662 0.04965 -0.05301 0.06666 -0.07847 C 0.08368 -0.10394 0.09635 -0.14028 0.10225 -0.15255 " pathEditMode="relative" ptsTypes="aaA">
                                      <p:cBhvr>
                                        <p:cTn id="55" dur="1000" fill="hold"/>
                                        <p:tgtEl>
                                          <p:spTgt spid="26"/>
                                        </p:tgtEl>
                                        <p:attrNameLst>
                                          <p:attrName>ppt_x</p:attrName>
                                          <p:attrName>ppt_y</p:attrName>
                                        </p:attrNameLst>
                                      </p:cBhvr>
                                    </p:animMotion>
                                  </p:childTnLst>
                                </p:cTn>
                              </p:par>
                              <p:par>
                                <p:cTn id="56" presetID="1" presetClass="entr" presetSubtype="0" fill="hold" nodeType="withEffect">
                                  <p:stCondLst>
                                    <p:cond delay="1500"/>
                                  </p:stCondLst>
                                  <p:childTnLst>
                                    <p:set>
                                      <p:cBhvr>
                                        <p:cTn id="57" dur="1" fill="hold">
                                          <p:stCondLst>
                                            <p:cond delay="0"/>
                                          </p:stCondLst>
                                        </p:cTn>
                                        <p:tgtEl>
                                          <p:spTgt spid="24"/>
                                        </p:tgtEl>
                                        <p:attrNameLst>
                                          <p:attrName>style.visibility</p:attrName>
                                        </p:attrNameLst>
                                      </p:cBhvr>
                                      <p:to>
                                        <p:strVal val="visible"/>
                                      </p:to>
                                    </p:set>
                                  </p:childTnLst>
                                </p:cTn>
                              </p:par>
                              <p:par>
                                <p:cTn id="58" presetID="0" presetClass="path" presetSubtype="0" repeatCount="indefinite" accel="50000" decel="50000" fill="hold" nodeType="withEffect">
                                  <p:stCondLst>
                                    <p:cond delay="1500"/>
                                  </p:stCondLst>
                                  <p:endCondLst>
                                    <p:cond evt="onNext" delay="0">
                                      <p:tgtEl>
                                        <p:sldTgt/>
                                      </p:tgtEl>
                                    </p:cond>
                                  </p:endCondLst>
                                  <p:childTnLst>
                                    <p:animMotion origin="layout" path="M 1.94444E-6 -3.33333E-6 C 0.06597 0.01297 0.13212 0.02616 0.15885 0.02385 C 0.18559 0.02153 0.15989 -0.00694 0.16007 -0.01319 " pathEditMode="relative" rAng="0" ptsTypes="aaA">
                                      <p:cBhvr>
                                        <p:cTn id="59" dur="1000" fill="hold"/>
                                        <p:tgtEl>
                                          <p:spTgt spid="24"/>
                                        </p:tgtEl>
                                        <p:attrNameLst>
                                          <p:attrName>ppt_x</p:attrName>
                                          <p:attrName>ppt_y</p:attrName>
                                        </p:attrNameLst>
                                      </p:cBhvr>
                                      <p:rCtr x="9300" y="600"/>
                                    </p:animMotion>
                                  </p:childTnLst>
                                </p:cTn>
                              </p:par>
                              <p:par>
                                <p:cTn id="60" presetID="1" presetClass="entr" presetSubtype="0" fill="hold" nodeType="withEffect">
                                  <p:stCondLst>
                                    <p:cond delay="1000"/>
                                  </p:stCondLst>
                                  <p:childTnLst>
                                    <p:set>
                                      <p:cBhvr>
                                        <p:cTn id="61" dur="1" fill="hold">
                                          <p:stCondLst>
                                            <p:cond delay="0"/>
                                          </p:stCondLst>
                                        </p:cTn>
                                        <p:tgtEl>
                                          <p:spTgt spid="27"/>
                                        </p:tgtEl>
                                        <p:attrNameLst>
                                          <p:attrName>style.visibility</p:attrName>
                                        </p:attrNameLst>
                                      </p:cBhvr>
                                      <p:to>
                                        <p:strVal val="visible"/>
                                      </p:to>
                                    </p:set>
                                  </p:childTnLst>
                                </p:cTn>
                              </p:par>
                              <p:par>
                                <p:cTn id="62" presetID="0" presetClass="path" presetSubtype="0" repeatCount="indefinite" accel="50000" decel="50000" fill="remove" nodeType="withEffect">
                                  <p:stCondLst>
                                    <p:cond delay="1500"/>
                                  </p:stCondLst>
                                  <p:endCondLst>
                                    <p:cond evt="onNext" delay="0">
                                      <p:tgtEl>
                                        <p:sldTgt/>
                                      </p:tgtEl>
                                    </p:cond>
                                  </p:endCondLst>
                                  <p:childTnLst>
                                    <p:animMotion origin="layout" path="M 1.94444E-6 -3.33333E-6 C -0.0191 0.00764 -0.03802 0.01551 -0.06337 0.01644 C -0.08872 0.01736 -0.1375 0.00787 -0.15226 0.00602 " pathEditMode="relative" rAng="0" ptsTypes="aaA">
                                      <p:cBhvr>
                                        <p:cTn id="63" dur="1000" fill="hold"/>
                                        <p:tgtEl>
                                          <p:spTgt spid="27"/>
                                        </p:tgtEl>
                                        <p:attrNameLst>
                                          <p:attrName>ppt_x</p:attrName>
                                          <p:attrName>ppt_y</p:attrName>
                                        </p:attrNameLst>
                                      </p:cBhvr>
                                      <p:rCtr x="-7600" y="900"/>
                                    </p:animMotion>
                                  </p:childTnLst>
                                </p:cTn>
                              </p:par>
                              <p:par>
                                <p:cTn id="64" presetID="1" presetClass="entr" presetSubtype="0" fill="hold" nodeType="withEffect">
                                  <p:stCondLst>
                                    <p:cond delay="1000"/>
                                  </p:stCondLst>
                                  <p:childTnLst>
                                    <p:set>
                                      <p:cBhvr>
                                        <p:cTn id="65" dur="1" fill="hold">
                                          <p:stCondLst>
                                            <p:cond delay="0"/>
                                          </p:stCondLst>
                                        </p:cTn>
                                        <p:tgtEl>
                                          <p:spTgt spid="28"/>
                                        </p:tgtEl>
                                        <p:attrNameLst>
                                          <p:attrName>style.visibility</p:attrName>
                                        </p:attrNameLst>
                                      </p:cBhvr>
                                      <p:to>
                                        <p:strVal val="visible"/>
                                      </p:to>
                                    </p:set>
                                  </p:childTnLst>
                                </p:cTn>
                              </p:par>
                              <p:par>
                                <p:cTn id="66" presetID="0" presetClass="path" presetSubtype="0" repeatCount="indefinite" accel="50000" decel="50000" fill="remove" nodeType="withEffect">
                                  <p:stCondLst>
                                    <p:cond delay="1500"/>
                                  </p:stCondLst>
                                  <p:endCondLst>
                                    <p:cond evt="onNext" delay="0">
                                      <p:tgtEl>
                                        <p:sldTgt/>
                                      </p:tgtEl>
                                    </p:cond>
                                  </p:endCondLst>
                                  <p:childTnLst>
                                    <p:animMotion origin="layout" path="M 4.44444E-6 1.48148E-6 C 4.44444E-6 -0.00602 4.44444E-6 -0.01181 4.44444E-6 -0.0257 C 4.44444E-6 -0.03935 -0.00243 -0.06273 4.44444E-6 -0.08218 C 0.0026 -0.10185 0.00382 -0.12778 0.01493 -0.14283 C 0.02604 -0.1581 0.04913 -0.1625 0.06736 -0.17384 C 0.08576 -0.18519 0.11562 -0.20533 0.12517 -0.21158 " pathEditMode="relative" rAng="0" ptsTypes="aaaaaA">
                                      <p:cBhvr>
                                        <p:cTn id="67" dur="1000" fill="hold"/>
                                        <p:tgtEl>
                                          <p:spTgt spid="28"/>
                                        </p:tgtEl>
                                        <p:attrNameLst>
                                          <p:attrName>ppt_x</p:attrName>
                                          <p:attrName>ppt_y</p:attrName>
                                        </p:attrNameLst>
                                      </p:cBhvr>
                                      <p:rCtr x="6100" y="-10600"/>
                                    </p:animMotion>
                                  </p:childTnLst>
                                </p:cTn>
                              </p:par>
                              <p:par>
                                <p:cTn id="68" presetID="1" presetClass="entr" presetSubtype="0" fill="hold" nodeType="withEffect">
                                  <p:stCondLst>
                                    <p:cond delay="1000"/>
                                  </p:stCondLst>
                                  <p:childTnLst>
                                    <p:set>
                                      <p:cBhvr>
                                        <p:cTn id="69" dur="1" fill="hold">
                                          <p:stCondLst>
                                            <p:cond delay="0"/>
                                          </p:stCondLst>
                                        </p:cTn>
                                        <p:tgtEl>
                                          <p:spTgt spid="29"/>
                                        </p:tgtEl>
                                        <p:attrNameLst>
                                          <p:attrName>style.visibility</p:attrName>
                                        </p:attrNameLst>
                                      </p:cBhvr>
                                      <p:to>
                                        <p:strVal val="visible"/>
                                      </p:to>
                                    </p:set>
                                  </p:childTnLst>
                                </p:cTn>
                              </p:par>
                              <p:par>
                                <p:cTn id="70" presetID="0" presetClass="path" presetSubtype="0" repeatCount="indefinite" accel="50000" decel="50000" fill="hold" nodeType="withEffect">
                                  <p:stCondLst>
                                    <p:cond delay="1500"/>
                                  </p:stCondLst>
                                  <p:endCondLst>
                                    <p:cond evt="onNext" delay="0">
                                      <p:tgtEl>
                                        <p:sldTgt/>
                                      </p:tgtEl>
                                    </p:cond>
                                  </p:endCondLst>
                                  <p:childTnLst>
                                    <p:animMotion origin="layout" path="M -1.94444E-6 7.03704E-6 C -0.02726 -0.0037 -0.05451 -0.00717 -0.07083 -0.01898 C -0.08715 -0.03078 -0.09097 -0.05393 -0.09826 -0.07106 C -0.10556 -0.08819 -0.10417 -0.1111 -0.11493 -0.12222 C -0.12569 -0.13333 -0.14462 -0.13564 -0.16337 -0.13773 " pathEditMode="relative" ptsTypes="aaaaA">
                                      <p:cBhvr>
                                        <p:cTn id="71" dur="1000" fill="hold"/>
                                        <p:tgtEl>
                                          <p:spTgt spid="29"/>
                                        </p:tgtEl>
                                        <p:attrNameLst>
                                          <p:attrName>ppt_x</p:attrName>
                                          <p:attrName>ppt_y</p:attrName>
                                        </p:attrNameLst>
                                      </p:cBhvr>
                                    </p:animMotion>
                                  </p:childTnLst>
                                </p:cTn>
                              </p:par>
                              <p:par>
                                <p:cTn id="72" presetID="1" presetClass="entr" presetSubtype="0" fill="hold" nodeType="withEffect">
                                  <p:stCondLst>
                                    <p:cond delay="1000"/>
                                  </p:stCondLst>
                                  <p:childTnLst>
                                    <p:set>
                                      <p:cBhvr>
                                        <p:cTn id="73" dur="1" fill="hold">
                                          <p:stCondLst>
                                            <p:cond delay="0"/>
                                          </p:stCondLst>
                                        </p:cTn>
                                        <p:tgtEl>
                                          <p:spTgt spid="30"/>
                                        </p:tgtEl>
                                        <p:attrNameLst>
                                          <p:attrName>style.visibility</p:attrName>
                                        </p:attrNameLst>
                                      </p:cBhvr>
                                      <p:to>
                                        <p:strVal val="visible"/>
                                      </p:to>
                                    </p:set>
                                  </p:childTnLst>
                                </p:cTn>
                              </p:par>
                              <p:par>
                                <p:cTn id="74" presetID="0" presetClass="path" presetSubtype="0" repeatCount="indefinite" accel="50000" decel="50000" fill="remove" nodeType="withEffect">
                                  <p:stCondLst>
                                    <p:cond delay="1500"/>
                                  </p:stCondLst>
                                  <p:endCondLst>
                                    <p:cond evt="onNext" delay="0">
                                      <p:tgtEl>
                                        <p:sldTgt/>
                                      </p:tgtEl>
                                    </p:cond>
                                  </p:endCondLst>
                                  <p:childTnLst>
                                    <p:animMotion origin="layout" path="M -1.11111E-6 3.7037E-6 C -0.00156 0.00926 -0.00313 0.01875 -1.11111E-6 0.03565 C 0.00312 0.05255 0.00694 0.08009 0.01892 0.10093 C 0.0309 0.12176 0.04913 0.14792 0.07222 0.16018 C 0.09531 0.17245 0.12656 0.17361 0.15781 0.175 " pathEditMode="relative" ptsTypes="aaaaA">
                                      <p:cBhvr>
                                        <p:cTn id="75" dur="1000" fill="hold"/>
                                        <p:tgtEl>
                                          <p:spTgt spid="30"/>
                                        </p:tgtEl>
                                        <p:attrNameLst>
                                          <p:attrName>ppt_x</p:attrName>
                                          <p:attrName>ppt_y</p:attrName>
                                        </p:attrNameLst>
                                      </p:cBhvr>
                                    </p:animMotion>
                                  </p:childTnLst>
                                </p:cTn>
                              </p:par>
                              <p:par>
                                <p:cTn id="76" presetID="1" presetClass="entr" presetSubtype="0" fill="hold" nodeType="withEffect">
                                  <p:stCondLst>
                                    <p:cond delay="1500"/>
                                  </p:stCondLst>
                                  <p:childTnLst>
                                    <p:set>
                                      <p:cBhvr>
                                        <p:cTn id="77" dur="1" fill="hold">
                                          <p:stCondLst>
                                            <p:cond delay="0"/>
                                          </p:stCondLst>
                                        </p:cTn>
                                        <p:tgtEl>
                                          <p:spTgt spid="31"/>
                                        </p:tgtEl>
                                        <p:attrNameLst>
                                          <p:attrName>style.visibility</p:attrName>
                                        </p:attrNameLst>
                                      </p:cBhvr>
                                      <p:to>
                                        <p:strVal val="visible"/>
                                      </p:to>
                                    </p:set>
                                  </p:childTnLst>
                                </p:cTn>
                              </p:par>
                              <p:par>
                                <p:cTn id="78" presetID="0" presetClass="path" presetSubtype="0" repeatCount="indefinite" accel="50000" decel="50000" fill="hold" nodeType="withEffect">
                                  <p:stCondLst>
                                    <p:cond delay="1500"/>
                                  </p:stCondLst>
                                  <p:endCondLst>
                                    <p:cond evt="onNext" delay="0">
                                      <p:tgtEl>
                                        <p:sldTgt/>
                                      </p:tgtEl>
                                    </p:cond>
                                  </p:endCondLst>
                                  <p:childTnLst>
                                    <p:animMotion origin="layout" path="M -2.5E-6 -7.40741E-6 C 0.00886 -0.00348 0.01771 -0.00695 0.0342 -0.02431 C 0.0507 -0.04167 0.07465 -0.08403 0.09913 -0.1044 C 0.12361 -0.12477 0.15781 -0.13982 0.1809 -0.14653 C 0.204 -0.15325 0.21528 -0.15209 0.2375 -0.14445 C 0.25972 -0.13681 0.29288 -0.11899 0.31424 -0.10116 C 0.33559 -0.08334 0.35156 -0.06042 0.36511 -0.03774 C 0.37865 -0.01505 0.38212 0.01226 0.39497 0.03564 C 0.40781 0.05902 0.42518 0.08124 0.44254 0.10347 " pathEditMode="relative" ptsTypes="aaaaaaaaA">
                                      <p:cBhvr>
                                        <p:cTn id="79" dur="1000" fill="hold"/>
                                        <p:tgtEl>
                                          <p:spTgt spid="31"/>
                                        </p:tgtEl>
                                        <p:attrNameLst>
                                          <p:attrName>ppt_x</p:attrName>
                                          <p:attrName>ppt_y</p:attrName>
                                        </p:attrNameLst>
                                      </p:cBhvr>
                                    </p:animMotion>
                                  </p:childTnLst>
                                </p:cTn>
                              </p:par>
                              <p:par>
                                <p:cTn id="80" presetID="1" presetClass="entr" presetSubtype="0" fill="hold" nodeType="withEffect">
                                  <p:stCondLst>
                                    <p:cond delay="1000"/>
                                  </p:stCondLst>
                                  <p:childTnLst>
                                    <p:set>
                                      <p:cBhvr>
                                        <p:cTn id="81" dur="1" fill="hold">
                                          <p:stCondLst>
                                            <p:cond delay="0"/>
                                          </p:stCondLst>
                                        </p:cTn>
                                        <p:tgtEl>
                                          <p:spTgt spid="32"/>
                                        </p:tgtEl>
                                        <p:attrNameLst>
                                          <p:attrName>style.visibility</p:attrName>
                                        </p:attrNameLst>
                                      </p:cBhvr>
                                      <p:to>
                                        <p:strVal val="visible"/>
                                      </p:to>
                                    </p:set>
                                  </p:childTnLst>
                                </p:cTn>
                              </p:par>
                              <p:par>
                                <p:cTn id="82" presetID="1" presetClass="entr" presetSubtype="0" fill="hold" nodeType="withEffect">
                                  <p:stCondLst>
                                    <p:cond delay="1000"/>
                                  </p:stCondLst>
                                  <p:childTnLst>
                                    <p:set>
                                      <p:cBhvr>
                                        <p:cTn id="83" dur="1" fill="hold">
                                          <p:stCondLst>
                                            <p:cond delay="0"/>
                                          </p:stCondLst>
                                        </p:cTn>
                                        <p:tgtEl>
                                          <p:spTgt spid="33"/>
                                        </p:tgtEl>
                                        <p:attrNameLst>
                                          <p:attrName>style.visibility</p:attrName>
                                        </p:attrNameLst>
                                      </p:cBhvr>
                                      <p:to>
                                        <p:strVal val="visible"/>
                                      </p:to>
                                    </p:set>
                                  </p:childTnLst>
                                </p:cTn>
                              </p:par>
                              <p:par>
                                <p:cTn id="84" presetID="0" presetClass="path" presetSubtype="0" repeatCount="indefinite" accel="50000" decel="50000" fill="hold" nodeType="withEffect">
                                  <p:stCondLst>
                                    <p:cond delay="1500"/>
                                  </p:stCondLst>
                                  <p:endCondLst>
                                    <p:cond evt="onNext" delay="0">
                                      <p:tgtEl>
                                        <p:sldTgt/>
                                      </p:tgtEl>
                                    </p:cond>
                                  </p:endCondLst>
                                  <p:childTnLst>
                                    <p:animMotion origin="layout" path="M -2.5E-6 2.59259E-6 C 0.00799 -0.00208 0.01615 -0.00417 0.02569 -0.01551 C 0.03524 -0.02685 0.04601 -0.04236 0.05746 -0.06782 C 0.06892 -0.09329 0.08142 -0.13125 0.0941 -0.16898 " pathEditMode="relative" ptsTypes="aaaA">
                                      <p:cBhvr>
                                        <p:cTn id="85" dur="1000" fill="hold"/>
                                        <p:tgtEl>
                                          <p:spTgt spid="32"/>
                                        </p:tgtEl>
                                        <p:attrNameLst>
                                          <p:attrName>ppt_x</p:attrName>
                                          <p:attrName>ppt_y</p:attrName>
                                        </p:attrNameLst>
                                      </p:cBhvr>
                                    </p:animMotion>
                                  </p:childTnLst>
                                </p:cTn>
                              </p:par>
                              <p:par>
                                <p:cTn id="86" presetID="0" presetClass="path" presetSubtype="0" repeatCount="indefinite" accel="50000" decel="50000" fill="hold" nodeType="withEffect">
                                  <p:stCondLst>
                                    <p:cond delay="1500"/>
                                  </p:stCondLst>
                                  <p:endCondLst>
                                    <p:cond evt="onNext" delay="0">
                                      <p:tgtEl>
                                        <p:sldTgt/>
                                      </p:tgtEl>
                                    </p:cond>
                                  </p:endCondLst>
                                  <p:childTnLst>
                                    <p:animMotion origin="layout" path="M -4.44444E-6 2.59259E-6 C 0.02969 -0.00972 0.05938 -0.01944 0.0849 -0.03333 C 0.11042 -0.04722 0.13038 -0.05856 0.1533 -0.08333 C 0.17622 -0.1081 0.20781 -0.15116 0.2224 -0.18218 C 0.23698 -0.21319 0.23733 -0.2419 0.2408 -0.26991 C 0.24427 -0.29792 0.24497 -0.32569 0.24323 -0.35 C 0.24149 -0.37431 0.23143 -0.3963 0.23004 -0.41551 C 0.22865 -0.43472 0.23143 -0.45602 0.2349 -0.46551 C 0.23837 -0.475 0.24462 -0.47361 0.25087 -0.47222 " pathEditMode="relative" ptsTypes="aaaaaaaaA">
                                      <p:cBhvr>
                                        <p:cTn id="87" dur="1000" fill="hold"/>
                                        <p:tgtEl>
                                          <p:spTgt spid="33"/>
                                        </p:tgtEl>
                                        <p:attrNameLst>
                                          <p:attrName>ppt_x</p:attrName>
                                          <p:attrName>ppt_y</p:attrName>
                                        </p:attrNameLst>
                                      </p:cBhvr>
                                    </p:animMotion>
                                  </p:childTnLst>
                                </p:cTn>
                              </p:par>
                              <p:par>
                                <p:cTn id="88" presetID="0" presetClass="path" presetSubtype="0" repeatCount="indefinite" accel="50000" decel="50000" fill="hold" nodeType="withEffect">
                                  <p:stCondLst>
                                    <p:cond delay="1500"/>
                                  </p:stCondLst>
                                  <p:endCondLst>
                                    <p:cond evt="onNext" delay="0">
                                      <p:tgtEl>
                                        <p:sldTgt/>
                                      </p:tgtEl>
                                    </p:cond>
                                  </p:endCondLst>
                                  <p:childTnLst>
                                    <p:animMotion origin="layout" path="M 2.77778E-7 -3.7037E-7 C -0.00903 -0.01203 -0.01789 -0.02384 -0.02327 -0.0456 C -0.02865 -0.06736 -0.03334 -0.10578 -0.03247 -0.13101 C -0.0316 -0.15625 -0.025 -0.17662 -0.01841 -0.19675 " pathEditMode="relative" ptsTypes="aaaA">
                                      <p:cBhvr>
                                        <p:cTn id="89" dur="1000" fill="hold"/>
                                        <p:tgtEl>
                                          <p:spTgt spid="2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txBox="1">
            <a:spLocks noGrp="1"/>
          </p:cNvSpPr>
          <p:nvPr/>
        </p:nvSpPr>
        <p:spPr bwMode="auto">
          <a:xfrm>
            <a:off x="5173143" y="6113297"/>
            <a:ext cx="11620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algn="ctr">
              <a:spcBef>
                <a:spcPct val="0"/>
              </a:spcBef>
              <a:buClrTx/>
              <a:buSzTx/>
              <a:buFontTx/>
              <a:buNone/>
            </a:pPr>
            <a:fld id="{8B7C4283-FC32-4F0E-82A7-065A659F1F2A}" type="slidenum">
              <a:rPr lang="ru-RU" altLang="ru-RU" sz="1000">
                <a:solidFill>
                  <a:srgbClr val="000000"/>
                </a:solidFill>
                <a:latin typeface="Times New Roman" pitchFamily="18" charset="0"/>
              </a:rPr>
              <a:pPr algn="ctr">
                <a:spcBef>
                  <a:spcPct val="0"/>
                </a:spcBef>
                <a:buClrTx/>
                <a:buSzTx/>
                <a:buFontTx/>
                <a:buNone/>
              </a:pPr>
              <a:t>14</a:t>
            </a:fld>
            <a:r>
              <a:rPr lang="en-US" altLang="ru-RU" sz="1000">
                <a:solidFill>
                  <a:srgbClr val="000000"/>
                </a:solidFill>
                <a:latin typeface="Times New Roman" pitchFamily="18" charset="0"/>
              </a:rPr>
              <a:t>/98</a:t>
            </a:r>
            <a:endParaRPr lang="ru-RU" altLang="ru-RU" sz="1000">
              <a:solidFill>
                <a:srgbClr val="000000"/>
              </a:solidFill>
              <a:latin typeface="Times New Roman" pitchFamily="18" charset="0"/>
            </a:endParaRPr>
          </a:p>
        </p:txBody>
      </p:sp>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602" b="3875"/>
          <a:stretch/>
        </p:blipFill>
        <p:spPr bwMode="auto">
          <a:xfrm>
            <a:off x="164358" y="841293"/>
            <a:ext cx="11844027" cy="5894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video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4358" y="764175"/>
            <a:ext cx="5508625" cy="351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last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199662" y="2138156"/>
            <a:ext cx="4787900" cy="42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Группа 8"/>
          <p:cNvGrpSpPr/>
          <p:nvPr/>
        </p:nvGrpSpPr>
        <p:grpSpPr>
          <a:xfrm>
            <a:off x="7838790" y="841293"/>
            <a:ext cx="4169595" cy="2737973"/>
            <a:chOff x="2065952" y="1029796"/>
            <a:chExt cx="7751236" cy="4944848"/>
          </a:xfrm>
        </p:grpSpPr>
        <p:pic>
          <p:nvPicPr>
            <p:cNvPr id="10" name="Рисунок 6"/>
            <p:cNvPicPr/>
            <p:nvPr/>
          </p:nvPicPr>
          <p:blipFill>
            <a:blip r:embed="rId6"/>
            <a:srcRect l="8655" t="11600" r="25660" b="7681"/>
            <a:stretch/>
          </p:blipFill>
          <p:spPr>
            <a:xfrm>
              <a:off x="2065952" y="1029796"/>
              <a:ext cx="7751236" cy="4944848"/>
            </a:xfrm>
            <a:prstGeom prst="rect">
              <a:avLst/>
            </a:prstGeom>
            <a:ln w="9360">
              <a:noFill/>
            </a:ln>
          </p:spPr>
        </p:pic>
        <p:sp>
          <p:nvSpPr>
            <p:cNvPr id="11" name="Овал 10"/>
            <p:cNvSpPr/>
            <p:nvPr/>
          </p:nvSpPr>
          <p:spPr>
            <a:xfrm>
              <a:off x="6361558" y="2822344"/>
              <a:ext cx="270030" cy="4320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12" name="Заголовок 1">
            <a:extLst>
              <a:ext uri="{FF2B5EF4-FFF2-40B4-BE49-F238E27FC236}">
                <a16:creationId xmlns:a16="http://schemas.microsoft.com/office/drawing/2014/main" id="{519BA19A-C364-4A4E-889E-C43F149E5568}"/>
              </a:ext>
            </a:extLst>
          </p:cNvPr>
          <p:cNvSpPr txBox="1">
            <a:spLocks/>
          </p:cNvSpPr>
          <p:nvPr/>
        </p:nvSpPr>
        <p:spPr>
          <a:xfrm>
            <a:off x="10326168" y="990972"/>
            <a:ext cx="2308036" cy="7834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solidFill>
                  <a:schemeClr val="bg1"/>
                </a:solidFill>
                <a:latin typeface="Times New Roman" panose="02020603050405020304" pitchFamily="18" charset="0"/>
                <a:cs typeface="Times New Roman" panose="02020603050405020304" pitchFamily="18" charset="0"/>
              </a:rPr>
              <a:t>JINR is a part of </a:t>
            </a:r>
          </a:p>
          <a:p>
            <a:r>
              <a:rPr lang="en-US" sz="1800" dirty="0">
                <a:solidFill>
                  <a:schemeClr val="bg1"/>
                </a:solidFill>
                <a:latin typeface="Times New Roman" panose="02020603050405020304" pitchFamily="18" charset="0"/>
                <a:cs typeface="Times New Roman" panose="02020603050405020304" pitchFamily="18" charset="0"/>
              </a:rPr>
              <a:t>Worldwide LHC </a:t>
            </a:r>
          </a:p>
          <a:p>
            <a:r>
              <a:rPr lang="en-US" sz="1800" dirty="0">
                <a:solidFill>
                  <a:schemeClr val="bg1"/>
                </a:solidFill>
                <a:latin typeface="Times New Roman" panose="02020603050405020304" pitchFamily="18" charset="0"/>
                <a:cs typeface="Times New Roman" panose="02020603050405020304" pitchFamily="18" charset="0"/>
              </a:rPr>
              <a:t>Computing Grid</a:t>
            </a:r>
            <a:endParaRPr lang="ru-RU" sz="1800" dirty="0">
              <a:solidFill>
                <a:schemeClr val="bg1"/>
              </a:solidFill>
              <a:latin typeface="Times New Roman" panose="02020603050405020304" pitchFamily="18" charset="0"/>
              <a:cs typeface="Times New Roman" panose="02020603050405020304" pitchFamily="18" charset="0"/>
            </a:endParaRPr>
          </a:p>
        </p:txBody>
      </p:sp>
      <p:sp>
        <p:nvSpPr>
          <p:cNvPr id="13" name="Прямоугольник 12"/>
          <p:cNvSpPr/>
          <p:nvPr/>
        </p:nvSpPr>
        <p:spPr>
          <a:xfrm flipH="1">
            <a:off x="0" y="-32740"/>
            <a:ext cx="1217295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sp>
        <p:nvSpPr>
          <p:cNvPr id="4" name="Title 1"/>
          <p:cNvSpPr txBox="1">
            <a:spLocks/>
          </p:cNvSpPr>
          <p:nvPr/>
        </p:nvSpPr>
        <p:spPr>
          <a:xfrm>
            <a:off x="1514371" y="-32740"/>
            <a:ext cx="9144000" cy="704850"/>
          </a:xfrm>
          <a:prstGeom prst="rect">
            <a:avLst/>
          </a:prstGeom>
          <a:effectLst>
            <a:outerShdw blurRad="50800" dist="50800" dir="5400000" algn="ctr" rotWithShape="0">
              <a:schemeClr val="tx1"/>
            </a:outerShdw>
          </a:effectLst>
        </p:spPr>
        <p:txBody>
          <a:bodyPr anchor="ctr">
            <a:normAutofit/>
          </a:bodyPr>
          <a:lstStyle/>
          <a:p>
            <a:pPr algn="ctr" fontAlgn="auto">
              <a:spcAft>
                <a:spcPts val="0"/>
              </a:spcAft>
              <a:defRPr/>
            </a:pPr>
            <a:r>
              <a:rPr lang="en-US" sz="2800" b="1" dirty="0">
                <a:solidFill>
                  <a:schemeClr val="bg1"/>
                </a:solidFill>
                <a:effectLst>
                  <a:outerShdw blurRad="38100" dist="38100" dir="2700000" algn="tl">
                    <a:srgbClr val="000000">
                      <a:alpha val="43137"/>
                    </a:srgbClr>
                  </a:outerShdw>
                </a:effectLst>
              </a:rPr>
              <a:t>The Worldwide LHC Computing Grid (WLCG)</a:t>
            </a:r>
          </a:p>
        </p:txBody>
      </p:sp>
      <p:pic>
        <p:nvPicPr>
          <p:cNvPr id="15" name="Рисунок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spTree>
    <p:extLst>
      <p:ext uri="{BB962C8B-B14F-4D97-AF65-F5344CB8AC3E}">
        <p14:creationId xmlns:p14="http://schemas.microsoft.com/office/powerpoint/2010/main" val="114551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Content Placeholder 2">
            <a:extLst>
              <a:ext uri="{FF2B5EF4-FFF2-40B4-BE49-F238E27FC236}">
                <a16:creationId xmlns:a16="http://schemas.microsoft.com/office/drawing/2014/main" id="{43E2E707-2D48-4A5D-9D0C-7D5F95B49373}"/>
              </a:ext>
            </a:extLst>
          </p:cNvPr>
          <p:cNvSpPr>
            <a:spLocks noGrp="1"/>
          </p:cNvSpPr>
          <p:nvPr>
            <p:ph idx="1"/>
          </p:nvPr>
        </p:nvSpPr>
        <p:spPr>
          <a:xfrm>
            <a:off x="546847" y="1399987"/>
            <a:ext cx="11098306" cy="5401235"/>
          </a:xfrm>
        </p:spPr>
        <p:txBody>
          <a:bodyPr>
            <a:noAutofit/>
          </a:bodyPr>
          <a:lstStyle/>
          <a:p>
            <a:r>
              <a:rPr lang="ru-RU" altLang="ru-RU" sz="3200" dirty="0"/>
              <a:t>Расширение компьютерных ресурсов за счет использования внешних невыделенных ресурсов (</a:t>
            </a:r>
            <a:r>
              <a:rPr lang="en-US" altLang="ru-RU" sz="3200" dirty="0"/>
              <a:t>HLT</a:t>
            </a:r>
            <a:r>
              <a:rPr lang="ru-RU" altLang="ru-RU" sz="3200" dirty="0"/>
              <a:t>, </a:t>
            </a:r>
            <a:r>
              <a:rPr lang="en-US" altLang="ru-RU" sz="3200" dirty="0"/>
              <a:t>Clouds, HPC…)</a:t>
            </a:r>
          </a:p>
          <a:p>
            <a:r>
              <a:rPr lang="ru-RU" altLang="ru-RU" sz="3200" dirty="0"/>
              <a:t> Изменения  модели компьютинга  в каждом эксперименте, с целью оптимизации использования ресурсов </a:t>
            </a:r>
          </a:p>
          <a:p>
            <a:r>
              <a:rPr lang="ru-RU" altLang="ru-RU" sz="3200" dirty="0"/>
              <a:t> Значительные усилия  вкладываются в развитие  программного обеспечения, чтобы улучшить общую производительность при использовании современных архитектур (</a:t>
            </a:r>
            <a:r>
              <a:rPr lang="ru-RU" altLang="ru-RU" sz="3200" dirty="0" err="1"/>
              <a:t>многоядерность</a:t>
            </a:r>
            <a:r>
              <a:rPr lang="ru-RU" altLang="ru-RU" sz="3200" dirty="0"/>
              <a:t>, </a:t>
            </a:r>
            <a:r>
              <a:rPr lang="en-US" altLang="ru-RU" sz="3200" dirty="0"/>
              <a:t>GPU</a:t>
            </a:r>
            <a:r>
              <a:rPr lang="ru-RU" altLang="ru-RU" sz="3200" dirty="0"/>
              <a:t>…) </a:t>
            </a:r>
          </a:p>
          <a:p>
            <a:r>
              <a:rPr lang="ru-RU" altLang="ru-RU" sz="3200" dirty="0"/>
              <a:t> Оптимизации процессов обработки, количество хранящихся реплик данных и др.</a:t>
            </a:r>
            <a:endParaRPr lang="en-US" altLang="ru-RU" sz="3200" dirty="0"/>
          </a:p>
        </p:txBody>
      </p:sp>
      <p:sp>
        <p:nvSpPr>
          <p:cNvPr id="32772" name="Slide Number Placeholder 5">
            <a:extLst>
              <a:ext uri="{FF2B5EF4-FFF2-40B4-BE49-F238E27FC236}">
                <a16:creationId xmlns:a16="http://schemas.microsoft.com/office/drawing/2014/main" id="{940DFDFD-4F44-42CB-893A-83402C3DDBA7}"/>
              </a:ext>
            </a:extLst>
          </p:cNvPr>
          <p:cNvSpPr>
            <a:spLocks noGrp="1"/>
          </p:cNvSpPr>
          <p:nvPr>
            <p:ph type="sldNum" sz="quarter" idx="12"/>
          </p:nvPr>
        </p:nvSpPr>
        <p:spPr bwMode="auto">
          <a:xfrm>
            <a:off x="9709150" y="6356351"/>
            <a:ext cx="5016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spcBef>
                <a:spcPct val="0"/>
              </a:spcBef>
              <a:buClrTx/>
              <a:buSzTx/>
              <a:buFontTx/>
              <a:buNone/>
            </a:pPr>
            <a:fld id="{6D1270CC-817B-4D57-BD72-C2579E5146A5}" type="slidenum">
              <a:rPr lang="en-US" altLang="en-US" sz="1000">
                <a:latin typeface="Times New Roman" panose="02020603050405020304" pitchFamily="18" charset="0"/>
              </a:rPr>
              <a:pPr>
                <a:spcBef>
                  <a:spcPct val="0"/>
                </a:spcBef>
                <a:buClrTx/>
                <a:buSzTx/>
                <a:buFontTx/>
                <a:buNone/>
              </a:pPr>
              <a:t>15</a:t>
            </a:fld>
            <a:endParaRPr lang="en-US" altLang="en-US" sz="1000">
              <a:latin typeface="Times New Roman" panose="02020603050405020304" pitchFamily="18" charset="0"/>
            </a:endParaRPr>
          </a:p>
        </p:txBody>
      </p:sp>
      <p:sp>
        <p:nvSpPr>
          <p:cNvPr id="5" name="Прямоугольник 4">
            <a:extLst>
              <a:ext uri="{FF2B5EF4-FFF2-40B4-BE49-F238E27FC236}">
                <a16:creationId xmlns:a16="http://schemas.microsoft.com/office/drawing/2014/main" id="{5C2B2371-5905-40C9-871E-ABB4A09112D2}"/>
              </a:ext>
            </a:extLst>
          </p:cNvPr>
          <p:cNvSpPr/>
          <p:nvPr/>
        </p:nvSpPr>
        <p:spPr>
          <a:xfrm flipH="1">
            <a:off x="0" y="0"/>
            <a:ext cx="1219200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spcBef>
                <a:spcPct val="0"/>
              </a:spcBef>
            </a:pPr>
            <a:endParaRPr lang="ru-RU" altLang="ru-RU" sz="4000" b="1" dirty="0">
              <a:solidFill>
                <a:schemeClr val="bg1"/>
              </a:solidFill>
            </a:endParaRPr>
          </a:p>
        </p:txBody>
      </p:sp>
      <p:sp>
        <p:nvSpPr>
          <p:cNvPr id="7" name="Title 1">
            <a:extLst>
              <a:ext uri="{FF2B5EF4-FFF2-40B4-BE49-F238E27FC236}">
                <a16:creationId xmlns:a16="http://schemas.microsoft.com/office/drawing/2014/main" id="{525412C0-AD3F-4ECA-9DE5-31C8F28E3DB4}"/>
              </a:ext>
            </a:extLst>
          </p:cNvPr>
          <p:cNvSpPr txBox="1">
            <a:spLocks/>
          </p:cNvSpPr>
          <p:nvPr/>
        </p:nvSpPr>
        <p:spPr>
          <a:xfrm>
            <a:off x="1981200" y="7938"/>
            <a:ext cx="8229600" cy="822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altLang="ru-RU" b="1" dirty="0">
                <a:solidFill>
                  <a:schemeClr val="bg1"/>
                </a:solidFill>
              </a:rPr>
              <a:t>Эволюция модели компьютинга</a:t>
            </a:r>
            <a:endParaRPr lang="en-US" altLang="ru-RU" b="1" dirty="0">
              <a:solidFill>
                <a:schemeClr val="bg1"/>
              </a:solidFill>
            </a:endParaRPr>
          </a:p>
        </p:txBody>
      </p:sp>
      <p:pic>
        <p:nvPicPr>
          <p:cNvPr id="8" name="Рисунок 7">
            <a:extLst>
              <a:ext uri="{FF2B5EF4-FFF2-40B4-BE49-F238E27FC236}">
                <a16:creationId xmlns:a16="http://schemas.microsoft.com/office/drawing/2014/main" id="{1F7E1D5F-11F2-40B3-964B-3CA9B9F659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spTree>
    <p:extLst>
      <p:ext uri="{BB962C8B-B14F-4D97-AF65-F5344CB8AC3E}">
        <p14:creationId xmlns:p14="http://schemas.microsoft.com/office/powerpoint/2010/main" val="2558608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Объект 1">
            <a:extLst>
              <a:ext uri="{FF2B5EF4-FFF2-40B4-BE49-F238E27FC236}">
                <a16:creationId xmlns:a16="http://schemas.microsoft.com/office/drawing/2014/main" id="{390F00D1-228F-4DC1-8220-15DB83DAB6B9}"/>
              </a:ext>
            </a:extLst>
          </p:cNvPr>
          <p:cNvSpPr>
            <a:spLocks noGrp="1"/>
          </p:cNvSpPr>
          <p:nvPr>
            <p:ph idx="1"/>
          </p:nvPr>
        </p:nvSpPr>
        <p:spPr>
          <a:xfrm>
            <a:off x="1752600" y="914400"/>
            <a:ext cx="8686800" cy="1828800"/>
          </a:xfrm>
        </p:spPr>
        <p:txBody>
          <a:bodyPr>
            <a:normAutofit fontScale="92500" lnSpcReduction="10000"/>
          </a:bodyPr>
          <a:lstStyle/>
          <a:p>
            <a:pPr>
              <a:defRPr/>
            </a:pPr>
            <a:r>
              <a:rPr lang="en-US" altLang="ru-RU" dirty="0"/>
              <a:t>DIRAC has all the necessary components to build</a:t>
            </a:r>
            <a:r>
              <a:rPr lang="ru-RU" altLang="ru-RU" dirty="0"/>
              <a:t> </a:t>
            </a:r>
            <a:r>
              <a:rPr lang="en-US" altLang="ru-RU" dirty="0"/>
              <a:t>ad-hoc grid infrastructures </a:t>
            </a:r>
            <a:r>
              <a:rPr lang="en-US" altLang="ru-RU" b="1" dirty="0"/>
              <a:t>interconnecting</a:t>
            </a:r>
            <a:r>
              <a:rPr lang="ru-RU" altLang="ru-RU" b="1" dirty="0"/>
              <a:t> </a:t>
            </a:r>
            <a:r>
              <a:rPr lang="en-US" altLang="ru-RU" dirty="0"/>
              <a:t>computing resources of different types, allowing</a:t>
            </a:r>
            <a:r>
              <a:rPr lang="ru-RU" altLang="ru-RU" dirty="0"/>
              <a:t> </a:t>
            </a:r>
            <a:r>
              <a:rPr lang="en-US" altLang="ru-RU" b="1" dirty="0"/>
              <a:t>interoperability </a:t>
            </a:r>
            <a:r>
              <a:rPr lang="en-US" altLang="ru-RU" dirty="0"/>
              <a:t>and simplifying </a:t>
            </a:r>
            <a:r>
              <a:rPr lang="en-US" altLang="ru-RU" b="1" dirty="0"/>
              <a:t>interfaces</a:t>
            </a:r>
            <a:r>
              <a:rPr lang="en-US" altLang="ru-RU" dirty="0"/>
              <a:t>. </a:t>
            </a:r>
          </a:p>
          <a:p>
            <a:pPr>
              <a:defRPr/>
            </a:pPr>
            <a:r>
              <a:rPr lang="en-US" altLang="ru-RU" dirty="0"/>
              <a:t>This</a:t>
            </a:r>
            <a:r>
              <a:rPr lang="ru-RU" altLang="ru-RU" dirty="0"/>
              <a:t> </a:t>
            </a:r>
            <a:r>
              <a:rPr lang="en-US" altLang="ru-RU" dirty="0"/>
              <a:t>allows to speak about the DIRAC </a:t>
            </a:r>
            <a:r>
              <a:rPr lang="en-US" altLang="ru-RU" b="1" i="1" dirty="0" err="1"/>
              <a:t>interware</a:t>
            </a:r>
            <a:r>
              <a:rPr lang="en-US" altLang="ru-RU" dirty="0"/>
              <a:t>.</a:t>
            </a:r>
            <a:endParaRPr lang="ru-RU" altLang="ru-RU" dirty="0"/>
          </a:p>
        </p:txBody>
      </p:sp>
      <p:sp>
        <p:nvSpPr>
          <p:cNvPr id="38916" name="Номер слайда 3">
            <a:extLst>
              <a:ext uri="{FF2B5EF4-FFF2-40B4-BE49-F238E27FC236}">
                <a16:creationId xmlns:a16="http://schemas.microsoft.com/office/drawing/2014/main" id="{79A4F6DD-305E-4DDA-8302-0305FD87E65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spcBef>
                <a:spcPct val="0"/>
              </a:spcBef>
              <a:buClrTx/>
              <a:buSzTx/>
              <a:buFontTx/>
              <a:buNone/>
            </a:pPr>
            <a:fld id="{3A85E4B4-D4B9-43C4-AE97-3BECF3EB16FF}" type="slidenum">
              <a:rPr lang="ru-RU" altLang="ru-RU" sz="1000">
                <a:latin typeface="Times New Roman" panose="02020603050405020304" pitchFamily="18" charset="0"/>
              </a:rPr>
              <a:pPr>
                <a:spcBef>
                  <a:spcPct val="0"/>
                </a:spcBef>
                <a:buClrTx/>
                <a:buSzTx/>
                <a:buFontTx/>
                <a:buNone/>
              </a:pPr>
              <a:t>16</a:t>
            </a:fld>
            <a:r>
              <a:rPr lang="en-US" altLang="ru-RU" sz="1000">
                <a:latin typeface="Times New Roman" panose="02020603050405020304" pitchFamily="18" charset="0"/>
              </a:rPr>
              <a:t>/98</a:t>
            </a:r>
            <a:endParaRPr lang="ru-RU" altLang="ru-RU" sz="1000">
              <a:latin typeface="Times New Roman" panose="02020603050405020304" pitchFamily="18" charset="0"/>
            </a:endParaRPr>
          </a:p>
        </p:txBody>
      </p:sp>
      <p:pic>
        <p:nvPicPr>
          <p:cNvPr id="76805" name="Picture 2">
            <a:extLst>
              <a:ext uri="{FF2B5EF4-FFF2-40B4-BE49-F238E27FC236}">
                <a16:creationId xmlns:a16="http://schemas.microsoft.com/office/drawing/2014/main" id="{46B6A761-E48C-4B46-9CB1-188701AA24EE}"/>
              </a:ext>
            </a:extLst>
          </p:cNvPr>
          <p:cNvPicPr>
            <a:picLocks noChangeAspect="1" noChangeArrowheads="1"/>
          </p:cNvPicPr>
          <p:nvPr/>
        </p:nvPicPr>
        <p:blipFill>
          <a:blip r:embed="rId2" cstate="print"/>
          <a:srcRect/>
          <a:stretch>
            <a:fillRect/>
          </a:stretch>
        </p:blipFill>
        <p:spPr bwMode="auto">
          <a:xfrm>
            <a:off x="2133600" y="2743200"/>
            <a:ext cx="8153400"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Прямоугольник 5">
            <a:extLst>
              <a:ext uri="{FF2B5EF4-FFF2-40B4-BE49-F238E27FC236}">
                <a16:creationId xmlns:a16="http://schemas.microsoft.com/office/drawing/2014/main" id="{ED6349E8-40FE-4980-BD6C-D602608A9D22}"/>
              </a:ext>
            </a:extLst>
          </p:cNvPr>
          <p:cNvSpPr/>
          <p:nvPr/>
        </p:nvSpPr>
        <p:spPr>
          <a:xfrm flipH="1">
            <a:off x="-47065" y="26988"/>
            <a:ext cx="1219200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pic>
        <p:nvPicPr>
          <p:cNvPr id="7" name="Рисунок 6">
            <a:extLst>
              <a:ext uri="{FF2B5EF4-FFF2-40B4-BE49-F238E27FC236}">
                <a16:creationId xmlns:a16="http://schemas.microsoft.com/office/drawing/2014/main" id="{A302DF8E-BA60-4EC2-BB0B-21D3F0196A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sp>
        <p:nvSpPr>
          <p:cNvPr id="9" name="Заголовок 2">
            <a:extLst>
              <a:ext uri="{FF2B5EF4-FFF2-40B4-BE49-F238E27FC236}">
                <a16:creationId xmlns:a16="http://schemas.microsoft.com/office/drawing/2014/main" id="{3B81FF57-59A3-4327-AB35-3FFAED53EC8B}"/>
              </a:ext>
            </a:extLst>
          </p:cNvPr>
          <p:cNvSpPr txBox="1">
            <a:spLocks/>
          </p:cNvSpPr>
          <p:nvPr/>
        </p:nvSpPr>
        <p:spPr>
          <a:xfrm>
            <a:off x="2173288" y="-19050"/>
            <a:ext cx="7848600" cy="990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altLang="ru-RU" b="1" dirty="0">
                <a:solidFill>
                  <a:schemeClr val="bg1"/>
                </a:solidFill>
              </a:rPr>
              <a:t>Платформа </a:t>
            </a:r>
            <a:r>
              <a:rPr lang="en-US" altLang="ru-RU" b="1" dirty="0">
                <a:solidFill>
                  <a:schemeClr val="bg1"/>
                </a:solidFill>
              </a:rPr>
              <a:t>DIRAC</a:t>
            </a:r>
            <a:endParaRPr lang="ru-RU" altLang="ru-RU" b="1" dirty="0">
              <a:solidFill>
                <a:schemeClr val="bg1"/>
              </a:solidFill>
            </a:endParaRP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https://lh6.googleusercontent.com/-ggm7lDssQ16niyfsIX5aJryd65ebDbpAFsVZq6pmjVjXyjCzjtJHSYKFWwQU7HdddNkASlu8vK8Sh8nddvxXSztA4locVB2uwTLvpHNrc-K5vlEutOT_4lHKS_RSKGc">
            <a:extLst>
              <a:ext uri="{FF2B5EF4-FFF2-40B4-BE49-F238E27FC236}">
                <a16:creationId xmlns:a16="http://schemas.microsoft.com/office/drawing/2014/main" id="{3EEF5D15-AE9A-454D-AC0E-A155328106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49517" y="68262"/>
            <a:ext cx="9366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804DC95-5FE4-47E4-835F-E73DCFD22C65}"/>
              </a:ext>
            </a:extLst>
          </p:cNvPr>
          <p:cNvSpPr txBox="1"/>
          <p:nvPr/>
        </p:nvSpPr>
        <p:spPr>
          <a:xfrm>
            <a:off x="220133" y="968376"/>
            <a:ext cx="11895667" cy="4616648"/>
          </a:xfrm>
          <a:prstGeom prst="rect">
            <a:avLst/>
          </a:prstGeom>
          <a:noFill/>
        </p:spPr>
        <p:txBody>
          <a:bodyPr wrap="square">
            <a:spAutoFit/>
          </a:bodyPr>
          <a:lstStyle/>
          <a:p>
            <a:pPr>
              <a:defRPr/>
            </a:pPr>
            <a:r>
              <a:rPr lang="ru-RU" sz="2000" dirty="0"/>
              <a:t>В эксперименте  </a:t>
            </a:r>
            <a:r>
              <a:rPr lang="en-US" sz="2000" dirty="0"/>
              <a:t>ATLAS </a:t>
            </a:r>
            <a:r>
              <a:rPr lang="ru-RU" sz="2000" dirty="0"/>
              <a:t> на Большом адронном коллайдере разработана платформа для управления вычислительными ресурсами </a:t>
            </a:r>
            <a:r>
              <a:rPr lang="en-US" sz="2000" dirty="0" err="1"/>
              <a:t>PanDA</a:t>
            </a:r>
            <a:r>
              <a:rPr lang="ru-RU" sz="2000" dirty="0"/>
              <a:t> </a:t>
            </a:r>
            <a:r>
              <a:rPr lang="en-US" sz="2000" dirty="0"/>
              <a:t>Workload Management System (WMS)</a:t>
            </a:r>
            <a:r>
              <a:rPr lang="ru-RU" sz="2000" dirty="0"/>
              <a:t>, которая обладает следующими возможностями:</a:t>
            </a:r>
          </a:p>
          <a:p>
            <a:pPr>
              <a:defRPr/>
            </a:pPr>
            <a:endParaRPr lang="en-US" sz="2000" dirty="0"/>
          </a:p>
          <a:p>
            <a:pPr>
              <a:defRPr/>
            </a:pPr>
            <a:r>
              <a:rPr lang="en-US" sz="2000" dirty="0"/>
              <a:t>•</a:t>
            </a:r>
            <a:r>
              <a:rPr lang="ru-RU" sz="2000" dirty="0"/>
              <a:t>   </a:t>
            </a:r>
            <a:r>
              <a:rPr lang="en-US" sz="2000" dirty="0"/>
              <a:t> </a:t>
            </a:r>
            <a:r>
              <a:rPr lang="ru-RU" sz="2000" dirty="0"/>
              <a:t>Проект </a:t>
            </a:r>
            <a:r>
              <a:rPr lang="en-US" sz="2000" dirty="0" err="1"/>
              <a:t>PanDA</a:t>
            </a:r>
            <a:r>
              <a:rPr lang="en-US" sz="2000" dirty="0"/>
              <a:t> </a:t>
            </a:r>
            <a:r>
              <a:rPr lang="ru-RU" sz="2000" dirty="0"/>
              <a:t> начался  в </a:t>
            </a:r>
            <a:r>
              <a:rPr lang="en-US" sz="2000" dirty="0"/>
              <a:t>2005 </a:t>
            </a:r>
            <a:r>
              <a:rPr lang="ru-RU" sz="2000" dirty="0"/>
              <a:t>году группами </a:t>
            </a:r>
            <a:r>
              <a:rPr lang="en-US" sz="2000" dirty="0"/>
              <a:t>BNL </a:t>
            </a:r>
            <a:r>
              <a:rPr lang="ru-RU" sz="2000" dirty="0"/>
              <a:t>и </a:t>
            </a:r>
            <a:r>
              <a:rPr lang="en-US" sz="2000" dirty="0"/>
              <a:t>UTA</a:t>
            </a:r>
            <a:r>
              <a:rPr lang="ru-RU" sz="2000" dirty="0"/>
              <a:t> -</a:t>
            </a:r>
            <a:r>
              <a:rPr lang="en-US" sz="2000" dirty="0"/>
              <a:t> </a:t>
            </a:r>
            <a:r>
              <a:rPr lang="en-US" sz="2000" b="1" dirty="0"/>
              <a:t>P</a:t>
            </a:r>
            <a:r>
              <a:rPr lang="en-US" sz="2000" dirty="0"/>
              <a:t>roduction </a:t>
            </a:r>
            <a:r>
              <a:rPr lang="en-US" sz="2000" b="1" dirty="0"/>
              <a:t>an</a:t>
            </a:r>
            <a:r>
              <a:rPr lang="en-US" sz="2000" dirty="0"/>
              <a:t>d </a:t>
            </a:r>
            <a:r>
              <a:rPr lang="en-US" sz="2000" b="1" dirty="0"/>
              <a:t>D</a:t>
            </a:r>
            <a:r>
              <a:rPr lang="en-US" sz="2000" dirty="0"/>
              <a:t>ata </a:t>
            </a:r>
            <a:r>
              <a:rPr lang="ru-RU" sz="2000" dirty="0"/>
              <a:t>  </a:t>
            </a:r>
            <a:r>
              <a:rPr lang="en-US" sz="2000" b="1" dirty="0"/>
              <a:t>A</a:t>
            </a:r>
            <a:r>
              <a:rPr lang="en-US" sz="2000" dirty="0"/>
              <a:t>nalysis</a:t>
            </a:r>
            <a:r>
              <a:rPr lang="ru-RU" sz="2000" dirty="0"/>
              <a:t> </a:t>
            </a:r>
            <a:r>
              <a:rPr lang="en-US" sz="2000" dirty="0"/>
              <a:t>system</a:t>
            </a:r>
            <a:r>
              <a:rPr lang="ru-RU" sz="2000" dirty="0"/>
              <a:t>.</a:t>
            </a:r>
            <a:endParaRPr lang="en-US" sz="2000" dirty="0"/>
          </a:p>
          <a:p>
            <a:pPr marL="285750" indent="-285750">
              <a:buFont typeface="Arial" panose="020B0604020202020204" pitchFamily="34" charset="0"/>
              <a:buChar char="•"/>
              <a:defRPr/>
            </a:pPr>
            <a:r>
              <a:rPr lang="ru-RU" sz="2000" dirty="0"/>
              <a:t>Автоматизированная и гибкая система управления заданиями, которая может оптимально сделать распределенные ресурсы доступными пользователю.</a:t>
            </a:r>
          </a:p>
          <a:p>
            <a:pPr>
              <a:defRPr/>
            </a:pPr>
            <a:r>
              <a:rPr lang="en-US" sz="2000" dirty="0"/>
              <a:t>• </a:t>
            </a:r>
            <a:r>
              <a:rPr lang="ru-RU" sz="2000" dirty="0"/>
              <a:t>    С помощью </a:t>
            </a:r>
            <a:r>
              <a:rPr lang="en-US" sz="2000" dirty="0" err="1"/>
              <a:t>PanDA</a:t>
            </a:r>
            <a:r>
              <a:rPr lang="en-US" sz="2000" dirty="0"/>
              <a:t>,</a:t>
            </a:r>
            <a:r>
              <a:rPr lang="ru-RU" sz="2000" dirty="0"/>
              <a:t> физики видят единый вычислительный ресурс, который предназначен для обработки данных эксперимента</a:t>
            </a:r>
            <a:r>
              <a:rPr lang="en-US" sz="2000" dirty="0"/>
              <a:t>,</a:t>
            </a:r>
            <a:r>
              <a:rPr lang="ru-RU" sz="2000" dirty="0"/>
              <a:t> даже если дата-центры  разбросаны по всему миру</a:t>
            </a:r>
          </a:p>
          <a:p>
            <a:pPr marL="285750" indent="-285750">
              <a:buFont typeface="Arial" panose="020B0604020202020204" pitchFamily="34" charset="0"/>
              <a:buChar char="•"/>
              <a:defRPr/>
            </a:pPr>
            <a:r>
              <a:rPr lang="en-US" sz="2000" dirty="0" err="1"/>
              <a:t>PanDa</a:t>
            </a:r>
            <a:r>
              <a:rPr lang="en-US" sz="2000" dirty="0"/>
              <a:t> </a:t>
            </a:r>
            <a:r>
              <a:rPr lang="ru-RU" sz="2000" dirty="0"/>
              <a:t>изолирует физиков от аппаратного обеспечения, системного и промежуточного программного обеспечения и других технологических сложностей, связанных с конфигурированием сети и оборудования.</a:t>
            </a:r>
          </a:p>
          <a:p>
            <a:pPr marL="285750" indent="-285750">
              <a:buFont typeface="Arial" panose="020B0604020202020204" pitchFamily="34" charset="0"/>
              <a:buChar char="•"/>
              <a:defRPr/>
            </a:pPr>
            <a:r>
              <a:rPr lang="ru-RU" sz="2000" dirty="0"/>
              <a:t>Вычислительные задачи автоматически отслеживаются и выполняются. Могут выполняться групповые задачи физиков</a:t>
            </a:r>
            <a:endParaRPr lang="en-US" sz="2000" dirty="0"/>
          </a:p>
          <a:p>
            <a:pPr>
              <a:defRPr/>
            </a:pPr>
            <a:endParaRPr lang="ru-RU" sz="1400" dirty="0"/>
          </a:p>
        </p:txBody>
      </p:sp>
      <p:sp>
        <p:nvSpPr>
          <p:cNvPr id="6" name="TextBox 5">
            <a:extLst>
              <a:ext uri="{FF2B5EF4-FFF2-40B4-BE49-F238E27FC236}">
                <a16:creationId xmlns:a16="http://schemas.microsoft.com/office/drawing/2014/main" id="{9F3FA570-D358-4186-AC8E-44B0D9CFB1FB}"/>
              </a:ext>
            </a:extLst>
          </p:cNvPr>
          <p:cNvSpPr txBox="1"/>
          <p:nvPr/>
        </p:nvSpPr>
        <p:spPr>
          <a:xfrm>
            <a:off x="3119967" y="5270501"/>
            <a:ext cx="6769100" cy="1477962"/>
          </a:xfrm>
          <a:prstGeom prst="rect">
            <a:avLst/>
          </a:prstGeom>
          <a:noFill/>
        </p:spPr>
        <p:txBody>
          <a:bodyPr>
            <a:spAutoFit/>
          </a:bodyPr>
          <a:lstStyle/>
          <a:p>
            <a:pPr>
              <a:defRPr/>
            </a:pPr>
            <a:r>
              <a:rPr lang="ru-RU" b="1" dirty="0"/>
              <a:t>В настоящее время </a:t>
            </a:r>
            <a:r>
              <a:rPr lang="en-US" b="1" dirty="0" err="1"/>
              <a:t>PanDa</a:t>
            </a:r>
            <a:r>
              <a:rPr lang="en-US" b="1" dirty="0"/>
              <a:t> </a:t>
            </a:r>
            <a:r>
              <a:rPr lang="ru-RU" b="1" dirty="0"/>
              <a:t> контролирует</a:t>
            </a:r>
            <a:r>
              <a:rPr lang="en-US" b="1" dirty="0"/>
              <a:t>:</a:t>
            </a:r>
            <a:endParaRPr lang="ru-RU" b="1" dirty="0"/>
          </a:p>
          <a:p>
            <a:pPr marL="285750" indent="-285750">
              <a:buFont typeface="Wingdings" panose="05000000000000000000" pitchFamily="2" charset="2"/>
              <a:buChar char="Ø"/>
              <a:defRPr/>
            </a:pPr>
            <a:r>
              <a:rPr lang="ru-RU" b="1" dirty="0"/>
              <a:t> </a:t>
            </a:r>
            <a:r>
              <a:rPr lang="en-US" b="1" dirty="0"/>
              <a:t> </a:t>
            </a:r>
            <a:r>
              <a:rPr lang="ru-RU" b="1" dirty="0"/>
              <a:t>сотни дата - центров в 50 странах мира</a:t>
            </a:r>
          </a:p>
          <a:p>
            <a:pPr marL="285750" indent="-285750">
              <a:buFont typeface="Wingdings" panose="05000000000000000000" pitchFamily="2" charset="2"/>
              <a:buChar char="Ø"/>
              <a:defRPr/>
            </a:pPr>
            <a:r>
              <a:rPr lang="ru-RU" b="1" dirty="0"/>
              <a:t>  сотни тысяч вычислительных узлов</a:t>
            </a:r>
          </a:p>
          <a:p>
            <a:pPr marL="285750" indent="-285750">
              <a:buFont typeface="Wingdings" panose="05000000000000000000" pitchFamily="2" charset="2"/>
              <a:buChar char="Ø"/>
              <a:defRPr/>
            </a:pPr>
            <a:r>
              <a:rPr lang="ru-RU" b="1" dirty="0"/>
              <a:t>  сотни миллионов заданий в год</a:t>
            </a:r>
          </a:p>
          <a:p>
            <a:pPr marL="285750" indent="-285750">
              <a:buFont typeface="Wingdings" panose="05000000000000000000" pitchFamily="2" charset="2"/>
              <a:buChar char="Ø"/>
              <a:defRPr/>
            </a:pPr>
            <a:r>
              <a:rPr lang="ru-RU" b="1" dirty="0"/>
              <a:t>  тысячи пользователей  </a:t>
            </a:r>
            <a:endParaRPr lang="ru-RU" dirty="0"/>
          </a:p>
        </p:txBody>
      </p:sp>
      <p:sp>
        <p:nvSpPr>
          <p:cNvPr id="7" name="Title 1">
            <a:extLst>
              <a:ext uri="{FF2B5EF4-FFF2-40B4-BE49-F238E27FC236}">
                <a16:creationId xmlns:a16="http://schemas.microsoft.com/office/drawing/2014/main" id="{2F81EEEC-B9CB-4143-B103-E7177E08F409}"/>
              </a:ext>
            </a:extLst>
          </p:cNvPr>
          <p:cNvSpPr txBox="1">
            <a:spLocks/>
          </p:cNvSpPr>
          <p:nvPr/>
        </p:nvSpPr>
        <p:spPr>
          <a:xfrm>
            <a:off x="1816199" y="109537"/>
            <a:ext cx="7615238" cy="858838"/>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altLang="ru-RU" sz="3600" b="0" dirty="0" err="1">
                <a:solidFill>
                  <a:srgbClr val="3333CC"/>
                </a:solidFill>
                <a:cs typeface="Arial" pitchFamily="34" charset="0"/>
              </a:rPr>
              <a:t>PanDa</a:t>
            </a:r>
            <a:r>
              <a:rPr lang="en-US" altLang="ru-RU" sz="3600" b="0" dirty="0">
                <a:solidFill>
                  <a:srgbClr val="3333CC"/>
                </a:solidFill>
                <a:cs typeface="Arial" pitchFamily="34" charset="0"/>
              </a:rPr>
              <a:t> </a:t>
            </a:r>
            <a:r>
              <a:rPr lang="ru-RU" altLang="ru-RU" sz="3600" b="0" dirty="0">
                <a:solidFill>
                  <a:srgbClr val="3333CC"/>
                </a:solidFill>
                <a:cs typeface="Arial" pitchFamily="34" charset="0"/>
              </a:rPr>
              <a:t> в эксперименте </a:t>
            </a:r>
            <a:r>
              <a:rPr lang="en-US" altLang="ru-RU" sz="3600" b="0" dirty="0">
                <a:solidFill>
                  <a:srgbClr val="3333CC"/>
                </a:solidFill>
                <a:cs typeface="Arial" pitchFamily="34" charset="0"/>
              </a:rPr>
              <a:t> ATLAS</a:t>
            </a:r>
            <a:endParaRPr lang="ru-RU" altLang="ru-RU" sz="3600" b="0" dirty="0">
              <a:solidFill>
                <a:srgbClr val="3333CC"/>
              </a:solidFill>
              <a:cs typeface="Arial" pitchFamily="34" charset="0"/>
            </a:endParaRPr>
          </a:p>
          <a:p>
            <a:pPr marL="0" indent="0">
              <a:buNone/>
              <a:defRPr/>
            </a:pPr>
            <a:endParaRPr lang="en-US" altLang="ru-RU" sz="3600" b="0" dirty="0">
              <a:solidFill>
                <a:srgbClr val="FFFF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Заголовок 1">
            <a:extLst>
              <a:ext uri="{FF2B5EF4-FFF2-40B4-BE49-F238E27FC236}">
                <a16:creationId xmlns:a16="http://schemas.microsoft.com/office/drawing/2014/main" id="{10513E5C-5DB0-454C-A022-AEA09D2F185C}"/>
              </a:ext>
            </a:extLst>
          </p:cNvPr>
          <p:cNvSpPr>
            <a:spLocks noGrp="1"/>
          </p:cNvSpPr>
          <p:nvPr>
            <p:ph type="title"/>
          </p:nvPr>
        </p:nvSpPr>
        <p:spPr>
          <a:xfrm>
            <a:off x="1971675" y="6350"/>
            <a:ext cx="8229600" cy="1252538"/>
          </a:xfrm>
        </p:spPr>
        <p:txBody>
          <a:bodyPr/>
          <a:lstStyle/>
          <a:p>
            <a:r>
              <a:rPr lang="en-US" altLang="ru-RU" dirty="0">
                <a:solidFill>
                  <a:srgbClr val="3333CC"/>
                </a:solidFill>
              </a:rPr>
              <a:t>Dynamic Job Definition in </a:t>
            </a:r>
            <a:r>
              <a:rPr lang="en-US" altLang="ru-RU" dirty="0" err="1">
                <a:solidFill>
                  <a:srgbClr val="3333CC"/>
                </a:solidFill>
              </a:rPr>
              <a:t>PanDA</a:t>
            </a:r>
            <a:endParaRPr lang="ru-RU" altLang="ru-RU" dirty="0">
              <a:solidFill>
                <a:srgbClr val="3333CC"/>
              </a:solidFill>
            </a:endParaRPr>
          </a:p>
        </p:txBody>
      </p:sp>
      <p:sp>
        <p:nvSpPr>
          <p:cNvPr id="57347" name="Номер слайда 2">
            <a:extLst>
              <a:ext uri="{FF2B5EF4-FFF2-40B4-BE49-F238E27FC236}">
                <a16:creationId xmlns:a16="http://schemas.microsoft.com/office/drawing/2014/main" id="{02CFAB0E-16F6-4A3D-A9AD-F2D06B4303D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spcBef>
                <a:spcPct val="0"/>
              </a:spcBef>
              <a:buClrTx/>
              <a:buSzTx/>
              <a:buFontTx/>
              <a:buNone/>
            </a:pPr>
            <a:fld id="{26060E35-4D20-4C38-9220-C99A0D6D2810}" type="slidenum">
              <a:rPr lang="ru-RU" altLang="en-US" sz="1000">
                <a:latin typeface="Times New Roman" panose="02020603050405020304" pitchFamily="18" charset="0"/>
              </a:rPr>
              <a:pPr>
                <a:spcBef>
                  <a:spcPct val="0"/>
                </a:spcBef>
                <a:buClrTx/>
                <a:buSzTx/>
                <a:buFontTx/>
                <a:buNone/>
              </a:pPr>
              <a:t>18</a:t>
            </a:fld>
            <a:r>
              <a:rPr lang="en-US" altLang="en-US" sz="1000">
                <a:latin typeface="Times New Roman" panose="02020603050405020304" pitchFamily="18" charset="0"/>
              </a:rPr>
              <a:t>/98</a:t>
            </a:r>
            <a:endParaRPr lang="ru-RU" altLang="en-US" sz="1000">
              <a:latin typeface="Times New Roman" panose="02020603050405020304" pitchFamily="18" charset="0"/>
            </a:endParaRPr>
          </a:p>
        </p:txBody>
      </p:sp>
      <p:pic>
        <p:nvPicPr>
          <p:cNvPr id="57348" name="Picture 2">
            <a:extLst>
              <a:ext uri="{FF2B5EF4-FFF2-40B4-BE49-F238E27FC236}">
                <a16:creationId xmlns:a16="http://schemas.microsoft.com/office/drawing/2014/main" id="{9E96A0C0-90B2-4077-9202-ADAB3D8B22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447800"/>
            <a:ext cx="866775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Google Shape;74;p14">
            <a:extLst>
              <a:ext uri="{FF2B5EF4-FFF2-40B4-BE49-F238E27FC236}">
                <a16:creationId xmlns:a16="http://schemas.microsoft.com/office/drawing/2014/main" id="{DE3AD171-9DB4-4B19-A836-0BBB0B1EB109}"/>
              </a:ext>
            </a:extLst>
          </p:cNvPr>
          <p:cNvSpPr/>
          <p:nvPr/>
        </p:nvSpPr>
        <p:spPr>
          <a:xfrm flipH="1">
            <a:off x="9853613" y="1831975"/>
            <a:ext cx="595312" cy="4699000"/>
          </a:xfrm>
          <a:prstGeom prst="arc">
            <a:avLst>
              <a:gd name="adj1" fmla="val 16269020"/>
              <a:gd name="adj2" fmla="val 5268802"/>
            </a:avLst>
          </a:prstGeom>
          <a:noFill/>
          <a:ln w="38100" cap="flat" cmpd="sng">
            <a:solidFill>
              <a:schemeClr val="dk2"/>
            </a:solidFill>
            <a:prstDash val="solid"/>
            <a:round/>
            <a:headEnd type="none" w="sm" len="sm"/>
            <a:tailEnd type="none" w="sm" len="sm"/>
          </a:ln>
        </p:spPr>
        <p:txBody>
          <a:bodyPr spcFirstLastPara="1" lIns="91425" tIns="91425" rIns="91425" bIns="91425" anchor="ctr"/>
          <a:lstStyle/>
          <a:p>
            <a:pPr>
              <a:defRPr/>
            </a:pPr>
            <a:endParaRPr/>
          </a:p>
        </p:txBody>
      </p:sp>
      <p:pic>
        <p:nvPicPr>
          <p:cNvPr id="43012" name="Google Shape;75;p14" descr="F:\CERN\2013\chep2013\poster\images\atlas.jpg">
            <a:extLst>
              <a:ext uri="{FF2B5EF4-FFF2-40B4-BE49-F238E27FC236}">
                <a16:creationId xmlns:a16="http://schemas.microsoft.com/office/drawing/2014/main" id="{BC2BF6F1-111B-40C8-84BB-3596F11415BA}"/>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40938" y="1871664"/>
            <a:ext cx="538162"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Google Shape;76;p14">
            <a:extLst>
              <a:ext uri="{FF2B5EF4-FFF2-40B4-BE49-F238E27FC236}">
                <a16:creationId xmlns:a16="http://schemas.microsoft.com/office/drawing/2014/main" id="{566600C0-2A2C-4E48-8370-B18DB6A4EE06}"/>
              </a:ext>
            </a:extLst>
          </p:cNvPr>
          <p:cNvSpPr>
            <a:spLocks noChangeArrowheads="1"/>
          </p:cNvSpPr>
          <p:nvPr/>
        </p:nvSpPr>
        <p:spPr bwMode="auto">
          <a:xfrm>
            <a:off x="7369175" y="1854200"/>
            <a:ext cx="2439988" cy="3340100"/>
          </a:xfrm>
          <a:prstGeom prst="roundRect">
            <a:avLst>
              <a:gd name="adj" fmla="val 16667"/>
            </a:avLst>
          </a:prstGeom>
          <a:solidFill>
            <a:srgbClr val="FFF2CC"/>
          </a:solidFill>
          <a:ln w="19050">
            <a:solidFill>
              <a:schemeClr val="tx2"/>
            </a:solidFill>
            <a:round/>
            <a:headEnd type="none" w="sm" len="sm"/>
            <a:tailEnd type="none" w="sm" len="sm"/>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endParaRPr lang="ru-RU" altLang="ru-RU"/>
          </a:p>
        </p:txBody>
      </p:sp>
      <p:pic>
        <p:nvPicPr>
          <p:cNvPr id="43014" name="Google Shape;77;p14">
            <a:extLst>
              <a:ext uri="{FF2B5EF4-FFF2-40B4-BE49-F238E27FC236}">
                <a16:creationId xmlns:a16="http://schemas.microsoft.com/office/drawing/2014/main" id="{186B31FD-FA31-4AC9-914C-90E1E45C6D1A}"/>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85125" y="4060826"/>
            <a:ext cx="1758950"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Google Shape;78;p14">
            <a:extLst>
              <a:ext uri="{FF2B5EF4-FFF2-40B4-BE49-F238E27FC236}">
                <a16:creationId xmlns:a16="http://schemas.microsoft.com/office/drawing/2014/main" id="{BA914CB0-C892-4783-8452-D139130B1AFC}"/>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7038" y="4425950"/>
            <a:ext cx="8572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Google Shape;79;p14">
            <a:extLst>
              <a:ext uri="{FF2B5EF4-FFF2-40B4-BE49-F238E27FC236}">
                <a16:creationId xmlns:a16="http://schemas.microsoft.com/office/drawing/2014/main" id="{2813F95C-63C5-43F8-8D5D-0377D34526F1}"/>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93139" y="3717926"/>
            <a:ext cx="4476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7" name="Google Shape;80;p14">
            <a:extLst>
              <a:ext uri="{FF2B5EF4-FFF2-40B4-BE49-F238E27FC236}">
                <a16:creationId xmlns:a16="http://schemas.microsoft.com/office/drawing/2014/main" id="{38D894FA-4D3B-4CB9-837D-9806E566972B}"/>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7939" y="4722813"/>
            <a:ext cx="446087"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8" name="Google Shape;81;p14">
            <a:extLst>
              <a:ext uri="{FF2B5EF4-FFF2-40B4-BE49-F238E27FC236}">
                <a16:creationId xmlns:a16="http://schemas.microsoft.com/office/drawing/2014/main" id="{AECD7EEA-21AF-40CC-B0EE-9A166416C8F5}"/>
              </a:ext>
            </a:extLst>
          </p:cNvPr>
          <p:cNvSpPr txBox="1">
            <a:spLocks noChangeArrowheads="1"/>
          </p:cNvSpPr>
          <p:nvPr/>
        </p:nvSpPr>
        <p:spPr bwMode="auto">
          <a:xfrm>
            <a:off x="8991600" y="3771900"/>
            <a:ext cx="7810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r>
              <a:rPr lang="ru-RU" altLang="ru-RU" sz="1200" b="1">
                <a:solidFill>
                  <a:srgbClr val="009668"/>
                </a:solidFill>
              </a:rPr>
              <a:t>Pilots</a:t>
            </a:r>
          </a:p>
        </p:txBody>
      </p:sp>
      <p:pic>
        <p:nvPicPr>
          <p:cNvPr id="43019" name="Google Shape;82;p14">
            <a:extLst>
              <a:ext uri="{FF2B5EF4-FFF2-40B4-BE49-F238E27FC236}">
                <a16:creationId xmlns:a16="http://schemas.microsoft.com/office/drawing/2014/main" id="{1B70E139-39D3-4A39-9613-AEF6E02E1821}"/>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85913" y="2054226"/>
            <a:ext cx="9588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0" name="Google Shape;83;p14">
            <a:extLst>
              <a:ext uri="{FF2B5EF4-FFF2-40B4-BE49-F238E27FC236}">
                <a16:creationId xmlns:a16="http://schemas.microsoft.com/office/drawing/2014/main" id="{93F78509-3577-480D-ABD9-C8E8FB9973D9}"/>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r="26605"/>
          <a:stretch>
            <a:fillRect/>
          </a:stretch>
        </p:blipFill>
        <p:spPr bwMode="auto">
          <a:xfrm>
            <a:off x="1584325" y="3363914"/>
            <a:ext cx="1028700"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Google Shape;84;p14">
            <a:extLst>
              <a:ext uri="{FF2B5EF4-FFF2-40B4-BE49-F238E27FC236}">
                <a16:creationId xmlns:a16="http://schemas.microsoft.com/office/drawing/2014/main" id="{D3100BCE-8464-492A-8AE4-27B63DA11266}"/>
              </a:ext>
            </a:extLst>
          </p:cNvPr>
          <p:cNvSpPr/>
          <p:nvPr/>
        </p:nvSpPr>
        <p:spPr>
          <a:xfrm>
            <a:off x="1758951" y="1893888"/>
            <a:ext cx="957263" cy="4241800"/>
          </a:xfrm>
          <a:prstGeom prst="arc">
            <a:avLst>
              <a:gd name="adj1" fmla="val 16191016"/>
              <a:gd name="adj2" fmla="val 5028127"/>
            </a:avLst>
          </a:prstGeom>
          <a:noFill/>
          <a:ln w="38100" cap="flat" cmpd="sng">
            <a:solidFill>
              <a:schemeClr val="dk2"/>
            </a:solidFill>
            <a:prstDash val="solid"/>
            <a:round/>
            <a:headEnd type="none" w="sm" len="sm"/>
            <a:tailEnd type="none" w="sm" len="sm"/>
          </a:ln>
        </p:spPr>
        <p:txBody>
          <a:bodyPr spcFirstLastPara="1" lIns="91425" tIns="91425" rIns="91425" bIns="91425" anchor="ctr"/>
          <a:lstStyle/>
          <a:p>
            <a:pPr>
              <a:defRPr/>
            </a:pPr>
            <a:endParaRPr/>
          </a:p>
        </p:txBody>
      </p:sp>
      <p:pic>
        <p:nvPicPr>
          <p:cNvPr id="43022" name="Google Shape;85;p14">
            <a:extLst>
              <a:ext uri="{FF2B5EF4-FFF2-40B4-BE49-F238E27FC236}">
                <a16:creationId xmlns:a16="http://schemas.microsoft.com/office/drawing/2014/main" id="{D270FFC2-9009-480D-B318-7B8BB677CC3D}"/>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r="25893" b="9950"/>
          <a:stretch>
            <a:fillRect/>
          </a:stretch>
        </p:blipFill>
        <p:spPr bwMode="auto">
          <a:xfrm>
            <a:off x="1641475" y="2687639"/>
            <a:ext cx="903288"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3" name="Google Shape;86;p14">
            <a:extLst>
              <a:ext uri="{FF2B5EF4-FFF2-40B4-BE49-F238E27FC236}">
                <a16:creationId xmlns:a16="http://schemas.microsoft.com/office/drawing/2014/main" id="{666A0CF6-7032-468E-9795-0DADCBE7CBA6}"/>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84325" y="4494214"/>
            <a:ext cx="95885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4" name="Google Shape;87;p14">
            <a:extLst>
              <a:ext uri="{FF2B5EF4-FFF2-40B4-BE49-F238E27FC236}">
                <a16:creationId xmlns:a16="http://schemas.microsoft.com/office/drawing/2014/main" id="{1C493018-BAFD-4969-9D50-C7EF65F5125F}"/>
              </a:ext>
            </a:extLst>
          </p:cNvPr>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93863" y="5235575"/>
            <a:ext cx="7239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5" name="Google Shape;88;p14">
            <a:extLst>
              <a:ext uri="{FF2B5EF4-FFF2-40B4-BE49-F238E27FC236}">
                <a16:creationId xmlns:a16="http://schemas.microsoft.com/office/drawing/2014/main" id="{4EBF19DE-208F-495F-BF4C-C78B56B945AA}"/>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43050" y="3986213"/>
            <a:ext cx="13081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6" name="Google Shape;89;p14">
            <a:extLst>
              <a:ext uri="{FF2B5EF4-FFF2-40B4-BE49-F238E27FC236}">
                <a16:creationId xmlns:a16="http://schemas.microsoft.com/office/drawing/2014/main" id="{E695ACB1-EC5E-4C13-9A92-78BF661D298A}"/>
              </a:ext>
            </a:extLst>
          </p:cNvPr>
          <p:cNvSpPr>
            <a:spLocks noChangeArrowheads="1"/>
          </p:cNvSpPr>
          <p:nvPr/>
        </p:nvSpPr>
        <p:spPr bwMode="auto">
          <a:xfrm>
            <a:off x="2794000" y="1827214"/>
            <a:ext cx="1447800" cy="4003675"/>
          </a:xfrm>
          <a:prstGeom prst="roundRect">
            <a:avLst>
              <a:gd name="adj" fmla="val 16667"/>
            </a:avLst>
          </a:prstGeom>
          <a:solidFill>
            <a:srgbClr val="C9DAF8"/>
          </a:solidFill>
          <a:ln w="19050">
            <a:solidFill>
              <a:schemeClr val="tx2"/>
            </a:solidFill>
            <a:round/>
            <a:headEnd type="none" w="sm" len="sm"/>
            <a:tailEnd type="none" w="sm" len="sm"/>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endParaRPr lang="ru-RU" altLang="ru-RU"/>
          </a:p>
        </p:txBody>
      </p:sp>
      <p:grpSp>
        <p:nvGrpSpPr>
          <p:cNvPr id="43027" name="Google Shape;90;p14">
            <a:extLst>
              <a:ext uri="{FF2B5EF4-FFF2-40B4-BE49-F238E27FC236}">
                <a16:creationId xmlns:a16="http://schemas.microsoft.com/office/drawing/2014/main" id="{A722FC9D-6A7B-4308-8B4A-9CB002D55543}"/>
              </a:ext>
            </a:extLst>
          </p:cNvPr>
          <p:cNvGrpSpPr>
            <a:grpSpLocks/>
          </p:cNvGrpSpPr>
          <p:nvPr/>
        </p:nvGrpSpPr>
        <p:grpSpPr bwMode="auto">
          <a:xfrm>
            <a:off x="3021013" y="2563813"/>
            <a:ext cx="1028700" cy="608012"/>
            <a:chOff x="2797408" y="5359003"/>
            <a:chExt cx="1511700" cy="1130700"/>
          </a:xfrm>
        </p:grpSpPr>
        <p:sp>
          <p:nvSpPr>
            <p:cNvPr id="43077" name="Google Shape;91;p14">
              <a:extLst>
                <a:ext uri="{FF2B5EF4-FFF2-40B4-BE49-F238E27FC236}">
                  <a16:creationId xmlns:a16="http://schemas.microsoft.com/office/drawing/2014/main" id="{C438F792-663A-46E9-8B8F-BDA95D9A6969}"/>
                </a:ext>
              </a:extLst>
            </p:cNvPr>
            <p:cNvSpPr>
              <a:spLocks noChangeArrowheads="1"/>
            </p:cNvSpPr>
            <p:nvPr/>
          </p:nvSpPr>
          <p:spPr bwMode="auto">
            <a:xfrm>
              <a:off x="2797408" y="5359003"/>
              <a:ext cx="1511700" cy="1130700"/>
            </a:xfrm>
            <a:prstGeom prst="ellipse">
              <a:avLst/>
            </a:prstGeom>
            <a:solidFill>
              <a:srgbClr val="D9D9D9"/>
            </a:solidFill>
            <a:ln w="9525">
              <a:solidFill>
                <a:srgbClr val="666666"/>
              </a:solidFill>
              <a:round/>
              <a:headEnd type="none" w="sm" len="sm"/>
              <a:tailEnd type="none" w="sm" len="sm"/>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buClr>
                  <a:srgbClr val="000000"/>
                </a:buClr>
                <a:buSzPts val="1600"/>
                <a:buFont typeface="Arial" panose="020B0604020202020204" pitchFamily="34" charset="0"/>
                <a:buNone/>
              </a:pPr>
              <a:endParaRPr lang="ru-RU" altLang="ru-RU" sz="1600">
                <a:solidFill>
                  <a:srgbClr val="000000"/>
                </a:solidFill>
                <a:latin typeface="Arial" panose="020B0604020202020204" pitchFamily="34" charset="0"/>
                <a:sym typeface="Arial" panose="020B0604020202020204" pitchFamily="34" charset="0"/>
              </a:endParaRPr>
            </a:p>
            <a:p>
              <a:pPr algn="ctr">
                <a:buClr>
                  <a:srgbClr val="000000"/>
                </a:buClr>
                <a:buSzPts val="1600"/>
                <a:buFont typeface="Arial" panose="020B0604020202020204" pitchFamily="34" charset="0"/>
                <a:buNone/>
              </a:pPr>
              <a:r>
                <a:rPr lang="ru-RU" altLang="ru-RU" sz="1200" b="1" u="sng">
                  <a:solidFill>
                    <a:srgbClr val="000000"/>
                  </a:solidFill>
                  <a:latin typeface="Arial" panose="020B0604020202020204" pitchFamily="34" charset="0"/>
                  <a:sym typeface="Arial" panose="020B0604020202020204" pitchFamily="34" charset="0"/>
                </a:rPr>
                <a:t>OIM</a:t>
              </a:r>
              <a:endParaRPr lang="ru-RU" altLang="ru-RU" sz="1200"/>
            </a:p>
          </p:txBody>
        </p:sp>
        <p:pic>
          <p:nvPicPr>
            <p:cNvPr id="43078" name="Google Shape;92;p14">
              <a:extLst>
                <a:ext uri="{FF2B5EF4-FFF2-40B4-BE49-F238E27FC236}">
                  <a16:creationId xmlns:a16="http://schemas.microsoft.com/office/drawing/2014/main" id="{BE882BD5-FFA2-40E3-9112-15BF6E8EDAF9}"/>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r="32405" b="35017"/>
            <a:stretch>
              <a:fillRect/>
            </a:stretch>
          </p:blipFill>
          <p:spPr bwMode="auto">
            <a:xfrm>
              <a:off x="3118158" y="5524633"/>
              <a:ext cx="861825" cy="52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028" name="Google Shape;93;p14">
            <a:extLst>
              <a:ext uri="{FF2B5EF4-FFF2-40B4-BE49-F238E27FC236}">
                <a16:creationId xmlns:a16="http://schemas.microsoft.com/office/drawing/2014/main" id="{4E66A435-8832-4F36-9801-A06587A7CE3D}"/>
              </a:ext>
            </a:extLst>
          </p:cNvPr>
          <p:cNvSpPr>
            <a:spLocks noChangeArrowheads="1"/>
          </p:cNvSpPr>
          <p:nvPr/>
        </p:nvSpPr>
        <p:spPr bwMode="auto">
          <a:xfrm>
            <a:off x="2968626" y="3214689"/>
            <a:ext cx="1146175" cy="676275"/>
          </a:xfrm>
          <a:prstGeom prst="ellipse">
            <a:avLst/>
          </a:prstGeom>
          <a:solidFill>
            <a:srgbClr val="D9D9D9"/>
          </a:solidFill>
          <a:ln w="9525">
            <a:solidFill>
              <a:srgbClr val="666666"/>
            </a:solidFill>
            <a:round/>
            <a:headEnd type="none" w="sm" len="sm"/>
            <a:tailEnd type="none" w="sm" len="sm"/>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buClr>
                <a:srgbClr val="000000"/>
              </a:buClr>
              <a:buSzPts val="1600"/>
              <a:buFont typeface="Arial" panose="020B0604020202020204" pitchFamily="34" charset="0"/>
              <a:buNone/>
            </a:pPr>
            <a:r>
              <a:rPr lang="ru-RU" altLang="ru-RU" sz="1300">
                <a:solidFill>
                  <a:srgbClr val="000000"/>
                </a:solidFill>
                <a:latin typeface="Arial" panose="020B0604020202020204" pitchFamily="34" charset="0"/>
                <a:sym typeface="Arial" panose="020B0604020202020204" pitchFamily="34" charset="0"/>
              </a:rPr>
              <a:t>Open</a:t>
            </a:r>
            <a:br>
              <a:rPr lang="ru-RU" altLang="ru-RU" sz="1300">
                <a:solidFill>
                  <a:srgbClr val="000000"/>
                </a:solidFill>
                <a:latin typeface="Arial" panose="020B0604020202020204" pitchFamily="34" charset="0"/>
                <a:sym typeface="Arial" panose="020B0604020202020204" pitchFamily="34" charset="0"/>
              </a:rPr>
            </a:br>
            <a:r>
              <a:rPr lang="ru-RU" altLang="ru-RU" sz="1300">
                <a:solidFill>
                  <a:srgbClr val="000000"/>
                </a:solidFill>
                <a:latin typeface="Arial" panose="020B0604020202020204" pitchFamily="34" charset="0"/>
                <a:sym typeface="Arial" panose="020B0604020202020204" pitchFamily="34" charset="0"/>
              </a:rPr>
              <a:t>LDAP </a:t>
            </a:r>
            <a:r>
              <a:rPr lang="ru-RU" altLang="ru-RU" sz="1300" b="1" u="sng">
                <a:solidFill>
                  <a:srgbClr val="000000"/>
                </a:solidFill>
                <a:latin typeface="Arial" panose="020B0604020202020204" pitchFamily="34" charset="0"/>
                <a:sym typeface="Arial" panose="020B0604020202020204" pitchFamily="34" charset="0"/>
              </a:rPr>
              <a:t>BDII</a:t>
            </a:r>
            <a:endParaRPr lang="ru-RU" altLang="ru-RU" sz="1300"/>
          </a:p>
        </p:txBody>
      </p:sp>
      <p:grpSp>
        <p:nvGrpSpPr>
          <p:cNvPr id="43029" name="Google Shape;94;p14">
            <a:extLst>
              <a:ext uri="{FF2B5EF4-FFF2-40B4-BE49-F238E27FC236}">
                <a16:creationId xmlns:a16="http://schemas.microsoft.com/office/drawing/2014/main" id="{DA852818-08E1-4609-B533-9D0BDA69F2FA}"/>
              </a:ext>
            </a:extLst>
          </p:cNvPr>
          <p:cNvGrpSpPr>
            <a:grpSpLocks/>
          </p:cNvGrpSpPr>
          <p:nvPr/>
        </p:nvGrpSpPr>
        <p:grpSpPr bwMode="auto">
          <a:xfrm>
            <a:off x="2997201" y="3925888"/>
            <a:ext cx="1146175" cy="550862"/>
            <a:chOff x="6806837" y="5252554"/>
            <a:chExt cx="1426800" cy="1080300"/>
          </a:xfrm>
        </p:grpSpPr>
        <p:sp>
          <p:nvSpPr>
            <p:cNvPr id="43075" name="Google Shape;95;p14">
              <a:extLst>
                <a:ext uri="{FF2B5EF4-FFF2-40B4-BE49-F238E27FC236}">
                  <a16:creationId xmlns:a16="http://schemas.microsoft.com/office/drawing/2014/main" id="{EB3A5861-9845-4E5E-BB40-795775F83C8E}"/>
                </a:ext>
              </a:extLst>
            </p:cNvPr>
            <p:cNvSpPr>
              <a:spLocks noChangeArrowheads="1"/>
            </p:cNvSpPr>
            <p:nvPr/>
          </p:nvSpPr>
          <p:spPr bwMode="auto">
            <a:xfrm>
              <a:off x="6806837" y="5252554"/>
              <a:ext cx="1426800" cy="1080300"/>
            </a:xfrm>
            <a:prstGeom prst="ellipse">
              <a:avLst/>
            </a:prstGeom>
            <a:solidFill>
              <a:srgbClr val="D9D9D9"/>
            </a:solidFill>
            <a:ln w="9525">
              <a:solidFill>
                <a:srgbClr val="666666"/>
              </a:solidFill>
              <a:round/>
              <a:headEnd type="none" w="sm" len="sm"/>
              <a:tailEnd type="none" w="sm" len="sm"/>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buClr>
                  <a:srgbClr val="000000"/>
                </a:buClr>
                <a:buSzPts val="1600"/>
                <a:buFont typeface="Arial" panose="020B0604020202020204" pitchFamily="34" charset="0"/>
                <a:buNone/>
              </a:pPr>
              <a:br>
                <a:rPr lang="ru-RU" altLang="ru-RU" sz="1600">
                  <a:solidFill>
                    <a:srgbClr val="000000"/>
                  </a:solidFill>
                  <a:latin typeface="Arial" panose="020B0604020202020204" pitchFamily="34" charset="0"/>
                  <a:sym typeface="Arial" panose="020B0604020202020204" pitchFamily="34" charset="0"/>
                </a:rPr>
              </a:br>
              <a:r>
                <a:rPr lang="ru-RU" altLang="ru-RU" sz="1300" b="1" u="sng"/>
                <a:t>R</a:t>
              </a:r>
              <a:r>
                <a:rPr lang="ru-RU" altLang="ru-RU" sz="1300" b="1" u="sng">
                  <a:solidFill>
                    <a:srgbClr val="000000"/>
                  </a:solidFill>
                  <a:latin typeface="Arial" panose="020B0604020202020204" pitchFamily="34" charset="0"/>
                  <a:sym typeface="Arial" panose="020B0604020202020204" pitchFamily="34" charset="0"/>
                </a:rPr>
                <a:t>EBUS</a:t>
              </a:r>
              <a:endParaRPr lang="ru-RU" altLang="ru-RU" sz="1300"/>
            </a:p>
          </p:txBody>
        </p:sp>
        <p:pic>
          <p:nvPicPr>
            <p:cNvPr id="43076" name="Google Shape;96;p14">
              <a:extLst>
                <a:ext uri="{FF2B5EF4-FFF2-40B4-BE49-F238E27FC236}">
                  <a16:creationId xmlns:a16="http://schemas.microsoft.com/office/drawing/2014/main" id="{557F93AC-3DF2-4178-93DF-CB79562ED9D2}"/>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192292" y="5271585"/>
              <a:ext cx="669272" cy="669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030" name="Google Shape;97;p14">
            <a:extLst>
              <a:ext uri="{FF2B5EF4-FFF2-40B4-BE49-F238E27FC236}">
                <a16:creationId xmlns:a16="http://schemas.microsoft.com/office/drawing/2014/main" id="{6D716AD2-9B71-4D7D-AEAD-08B02E67D9E8}"/>
              </a:ext>
            </a:extLst>
          </p:cNvPr>
          <p:cNvGrpSpPr>
            <a:grpSpLocks/>
          </p:cNvGrpSpPr>
          <p:nvPr/>
        </p:nvGrpSpPr>
        <p:grpSpPr bwMode="auto">
          <a:xfrm>
            <a:off x="2997200" y="1893888"/>
            <a:ext cx="1062038" cy="627062"/>
            <a:chOff x="2029829" y="2018445"/>
            <a:chExt cx="1120200" cy="837900"/>
          </a:xfrm>
        </p:grpSpPr>
        <p:sp>
          <p:nvSpPr>
            <p:cNvPr id="43071" name="Google Shape;98;p14">
              <a:extLst>
                <a:ext uri="{FF2B5EF4-FFF2-40B4-BE49-F238E27FC236}">
                  <a16:creationId xmlns:a16="http://schemas.microsoft.com/office/drawing/2014/main" id="{F697938F-73DE-401B-9491-29C74B696D86}"/>
                </a:ext>
              </a:extLst>
            </p:cNvPr>
            <p:cNvSpPr>
              <a:spLocks noChangeArrowheads="1"/>
            </p:cNvSpPr>
            <p:nvPr/>
          </p:nvSpPr>
          <p:spPr bwMode="auto">
            <a:xfrm>
              <a:off x="2029829" y="2018445"/>
              <a:ext cx="1120200" cy="837900"/>
            </a:xfrm>
            <a:prstGeom prst="ellipse">
              <a:avLst/>
            </a:prstGeom>
            <a:solidFill>
              <a:srgbClr val="D9D9D9"/>
            </a:solidFill>
            <a:ln w="9525">
              <a:solidFill>
                <a:srgbClr val="666666"/>
              </a:solidFill>
              <a:round/>
              <a:headEnd type="none" w="sm" len="sm"/>
              <a:tailEnd type="none" w="sm" len="sm"/>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buClr>
                  <a:srgbClr val="000000"/>
                </a:buClr>
                <a:buSzPts val="1600"/>
                <a:buFont typeface="Arial" panose="020B0604020202020204" pitchFamily="34" charset="0"/>
                <a:buNone/>
              </a:pPr>
              <a:endParaRPr lang="ru-RU" altLang="ru-RU" sz="1600">
                <a:solidFill>
                  <a:srgbClr val="000000"/>
                </a:solidFill>
                <a:latin typeface="Arial" panose="020B0604020202020204" pitchFamily="34" charset="0"/>
                <a:sym typeface="Arial" panose="020B0604020202020204" pitchFamily="34" charset="0"/>
              </a:endParaRPr>
            </a:p>
            <a:p>
              <a:pPr algn="ctr">
                <a:buClr>
                  <a:srgbClr val="000000"/>
                </a:buClr>
                <a:buSzPts val="1600"/>
                <a:buFont typeface="Arial" panose="020B0604020202020204" pitchFamily="34" charset="0"/>
                <a:buNone/>
              </a:pPr>
              <a:endParaRPr lang="ru-RU" altLang="ru-RU" sz="1600">
                <a:solidFill>
                  <a:srgbClr val="000000"/>
                </a:solidFill>
                <a:latin typeface="Arial" panose="020B0604020202020204" pitchFamily="34" charset="0"/>
                <a:sym typeface="Arial" panose="020B0604020202020204" pitchFamily="34" charset="0"/>
              </a:endParaRPr>
            </a:p>
            <a:p>
              <a:pPr algn="ctr">
                <a:buClr>
                  <a:srgbClr val="000000"/>
                </a:buClr>
                <a:buSzPts val="1600"/>
                <a:buFont typeface="Arial" panose="020B0604020202020204" pitchFamily="34" charset="0"/>
                <a:buNone/>
              </a:pPr>
              <a:endParaRPr lang="ru-RU" altLang="ru-RU"/>
            </a:p>
          </p:txBody>
        </p:sp>
        <p:grpSp>
          <p:nvGrpSpPr>
            <p:cNvPr id="43072" name="Google Shape;99;p14">
              <a:extLst>
                <a:ext uri="{FF2B5EF4-FFF2-40B4-BE49-F238E27FC236}">
                  <a16:creationId xmlns:a16="http://schemas.microsoft.com/office/drawing/2014/main" id="{CE661206-5914-44D3-A5B2-790A0F572FBC}"/>
                </a:ext>
              </a:extLst>
            </p:cNvPr>
            <p:cNvGrpSpPr>
              <a:grpSpLocks/>
            </p:cNvGrpSpPr>
            <p:nvPr/>
          </p:nvGrpSpPr>
          <p:grpSpPr bwMode="auto">
            <a:xfrm>
              <a:off x="2184880" y="2132317"/>
              <a:ext cx="900600" cy="691437"/>
              <a:chOff x="337627" y="4417258"/>
              <a:chExt cx="900600" cy="691437"/>
            </a:xfrm>
          </p:grpSpPr>
          <p:sp>
            <p:nvSpPr>
              <p:cNvPr id="43073" name="Google Shape;100;p14">
                <a:extLst>
                  <a:ext uri="{FF2B5EF4-FFF2-40B4-BE49-F238E27FC236}">
                    <a16:creationId xmlns:a16="http://schemas.microsoft.com/office/drawing/2014/main" id="{E6177E66-CBC4-4A11-A7A2-6969E5AD756D}"/>
                  </a:ext>
                </a:extLst>
              </p:cNvPr>
              <p:cNvSpPr txBox="1">
                <a:spLocks noChangeArrowheads="1"/>
              </p:cNvSpPr>
              <p:nvPr/>
            </p:nvSpPr>
            <p:spPr bwMode="auto">
              <a:xfrm>
                <a:off x="337627" y="4703995"/>
                <a:ext cx="900600" cy="40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buClr>
                    <a:srgbClr val="000000"/>
                  </a:buClr>
                  <a:buSzPts val="1400"/>
                  <a:buFont typeface="Arial" panose="020B0604020202020204" pitchFamily="34" charset="0"/>
                  <a:buNone/>
                </a:pPr>
                <a:r>
                  <a:rPr lang="ru-RU" altLang="ru-RU" sz="1200" b="1" u="sng">
                    <a:solidFill>
                      <a:srgbClr val="000000"/>
                    </a:solidFill>
                    <a:latin typeface="Arial" panose="020B0604020202020204" pitchFamily="34" charset="0"/>
                    <a:sym typeface="Arial" panose="020B0604020202020204" pitchFamily="34" charset="0"/>
                  </a:rPr>
                  <a:t>GOCDB</a:t>
                </a:r>
                <a:endParaRPr lang="ru-RU" altLang="ru-RU" sz="1200"/>
              </a:p>
            </p:txBody>
          </p:sp>
          <p:pic>
            <p:nvPicPr>
              <p:cNvPr id="43074" name="Google Shape;101;p14">
                <a:extLst>
                  <a:ext uri="{FF2B5EF4-FFF2-40B4-BE49-F238E27FC236}">
                    <a16:creationId xmlns:a16="http://schemas.microsoft.com/office/drawing/2014/main" id="{CAAAEFDA-CC18-44C3-83CA-3FC709B4933A}"/>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6675" y="4417258"/>
                <a:ext cx="3619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43031" name="Google Shape;102;p14">
            <a:extLst>
              <a:ext uri="{FF2B5EF4-FFF2-40B4-BE49-F238E27FC236}">
                <a16:creationId xmlns:a16="http://schemas.microsoft.com/office/drawing/2014/main" id="{E70169E2-FC97-4406-8158-0D16F0F15D60}"/>
              </a:ext>
            </a:extLst>
          </p:cNvPr>
          <p:cNvGrpSpPr>
            <a:grpSpLocks/>
          </p:cNvGrpSpPr>
          <p:nvPr/>
        </p:nvGrpSpPr>
        <p:grpSpPr bwMode="auto">
          <a:xfrm>
            <a:off x="2951163" y="5003800"/>
            <a:ext cx="322262" cy="234950"/>
            <a:chOff x="3404550" y="5749480"/>
            <a:chExt cx="447241" cy="414515"/>
          </a:xfrm>
        </p:grpSpPr>
        <p:sp>
          <p:nvSpPr>
            <p:cNvPr id="43068" name="Google Shape;103;p14">
              <a:extLst>
                <a:ext uri="{FF2B5EF4-FFF2-40B4-BE49-F238E27FC236}">
                  <a16:creationId xmlns:a16="http://schemas.microsoft.com/office/drawing/2014/main" id="{C2F24A1A-6626-4B30-86F3-BCDF1A569F0A}"/>
                </a:ext>
              </a:extLst>
            </p:cNvPr>
            <p:cNvSpPr>
              <a:spLocks noChangeArrowheads="1"/>
            </p:cNvSpPr>
            <p:nvPr/>
          </p:nvSpPr>
          <p:spPr bwMode="auto">
            <a:xfrm>
              <a:off x="3404550" y="5771471"/>
              <a:ext cx="277500" cy="277500"/>
            </a:xfrm>
            <a:prstGeom prst="ellipse">
              <a:avLst/>
            </a:prstGeom>
            <a:solidFill>
              <a:srgbClr val="D9D9D9"/>
            </a:solidFill>
            <a:ln w="9525">
              <a:solidFill>
                <a:srgbClr val="666666"/>
              </a:solidFill>
              <a:round/>
              <a:headEnd type="none" w="sm" len="sm"/>
              <a:tailEnd type="none" w="sm" len="sm"/>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buClr>
                  <a:srgbClr val="000000"/>
                </a:buClr>
                <a:buSzPts val="1400"/>
                <a:buFont typeface="Arial" panose="020B0604020202020204" pitchFamily="34" charset="0"/>
                <a:buNone/>
              </a:pPr>
              <a:endParaRPr lang="ru-RU" altLang="ru-RU" sz="1400">
                <a:solidFill>
                  <a:srgbClr val="000000"/>
                </a:solidFill>
                <a:latin typeface="Arial" panose="020B0604020202020204" pitchFamily="34" charset="0"/>
                <a:sym typeface="Arial" panose="020B0604020202020204" pitchFamily="34" charset="0"/>
              </a:endParaRPr>
            </a:p>
          </p:txBody>
        </p:sp>
        <p:sp>
          <p:nvSpPr>
            <p:cNvPr id="43069" name="Google Shape;104;p14">
              <a:extLst>
                <a:ext uri="{FF2B5EF4-FFF2-40B4-BE49-F238E27FC236}">
                  <a16:creationId xmlns:a16="http://schemas.microsoft.com/office/drawing/2014/main" id="{24EA585A-ADA7-45E0-8A07-5CB8DC4DF260}"/>
                </a:ext>
              </a:extLst>
            </p:cNvPr>
            <p:cNvSpPr>
              <a:spLocks noChangeArrowheads="1"/>
            </p:cNvSpPr>
            <p:nvPr/>
          </p:nvSpPr>
          <p:spPr bwMode="auto">
            <a:xfrm>
              <a:off x="3574291" y="5749480"/>
              <a:ext cx="277500" cy="277500"/>
            </a:xfrm>
            <a:prstGeom prst="ellipse">
              <a:avLst/>
            </a:prstGeom>
            <a:solidFill>
              <a:srgbClr val="D9D9D9"/>
            </a:solidFill>
            <a:ln w="9525">
              <a:solidFill>
                <a:srgbClr val="666666"/>
              </a:solidFill>
              <a:round/>
              <a:headEnd type="none" w="sm" len="sm"/>
              <a:tailEnd type="none" w="sm" len="sm"/>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buClr>
                  <a:srgbClr val="000000"/>
                </a:buClr>
                <a:buSzPts val="1400"/>
                <a:buFont typeface="Arial" panose="020B0604020202020204" pitchFamily="34" charset="0"/>
                <a:buNone/>
              </a:pPr>
              <a:endParaRPr lang="ru-RU" altLang="ru-RU" sz="1400">
                <a:solidFill>
                  <a:srgbClr val="000000"/>
                </a:solidFill>
                <a:latin typeface="Arial" panose="020B0604020202020204" pitchFamily="34" charset="0"/>
                <a:sym typeface="Arial" panose="020B0604020202020204" pitchFamily="34" charset="0"/>
              </a:endParaRPr>
            </a:p>
          </p:txBody>
        </p:sp>
        <p:sp>
          <p:nvSpPr>
            <p:cNvPr id="43070" name="Google Shape;105;p14">
              <a:extLst>
                <a:ext uri="{FF2B5EF4-FFF2-40B4-BE49-F238E27FC236}">
                  <a16:creationId xmlns:a16="http://schemas.microsoft.com/office/drawing/2014/main" id="{8C2265A6-B7A4-4B8C-A315-4B6FB0106445}"/>
                </a:ext>
              </a:extLst>
            </p:cNvPr>
            <p:cNvSpPr>
              <a:spLocks noChangeArrowheads="1"/>
            </p:cNvSpPr>
            <p:nvPr/>
          </p:nvSpPr>
          <p:spPr bwMode="auto">
            <a:xfrm>
              <a:off x="3506607" y="5886495"/>
              <a:ext cx="277500" cy="277500"/>
            </a:xfrm>
            <a:prstGeom prst="ellipse">
              <a:avLst/>
            </a:prstGeom>
            <a:solidFill>
              <a:srgbClr val="D9D9D9"/>
            </a:solidFill>
            <a:ln w="9525">
              <a:solidFill>
                <a:srgbClr val="666666"/>
              </a:solidFill>
              <a:round/>
              <a:headEnd type="none" w="sm" len="sm"/>
              <a:tailEnd type="none" w="sm" len="sm"/>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buClr>
                  <a:srgbClr val="000000"/>
                </a:buClr>
                <a:buSzPts val="1400"/>
                <a:buFont typeface="Arial" panose="020B0604020202020204" pitchFamily="34" charset="0"/>
                <a:buNone/>
              </a:pPr>
              <a:endParaRPr lang="ru-RU" altLang="ru-RU" sz="1400">
                <a:solidFill>
                  <a:srgbClr val="000000"/>
                </a:solidFill>
                <a:latin typeface="Arial" panose="020B0604020202020204" pitchFamily="34" charset="0"/>
                <a:sym typeface="Arial" panose="020B0604020202020204" pitchFamily="34" charset="0"/>
              </a:endParaRPr>
            </a:p>
          </p:txBody>
        </p:sp>
      </p:grpSp>
      <p:sp>
        <p:nvSpPr>
          <p:cNvPr id="43032" name="Google Shape;106;p14">
            <a:extLst>
              <a:ext uri="{FF2B5EF4-FFF2-40B4-BE49-F238E27FC236}">
                <a16:creationId xmlns:a16="http://schemas.microsoft.com/office/drawing/2014/main" id="{CBD07015-77AE-4419-9828-549DB584A7D4}"/>
              </a:ext>
            </a:extLst>
          </p:cNvPr>
          <p:cNvSpPr txBox="1">
            <a:spLocks noChangeArrowheads="1"/>
          </p:cNvSpPr>
          <p:nvPr/>
        </p:nvSpPr>
        <p:spPr bwMode="auto">
          <a:xfrm>
            <a:off x="3084514" y="4948239"/>
            <a:ext cx="106203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buClr>
                <a:srgbClr val="A2A2A2"/>
              </a:buClr>
              <a:buSzPts val="1600"/>
              <a:buFont typeface="Arial" panose="020B0604020202020204" pitchFamily="34" charset="0"/>
              <a:buNone/>
            </a:pPr>
            <a:r>
              <a:rPr lang="ru-RU" altLang="ru-RU" b="1" i="1">
                <a:solidFill>
                  <a:srgbClr val="A2A2A2"/>
                </a:solidFill>
              </a:rPr>
              <a:t>Grid configuration databases</a:t>
            </a:r>
            <a:endParaRPr lang="ru-RU" altLang="ru-RU" b="1" i="1">
              <a:solidFill>
                <a:srgbClr val="A2A2A2"/>
              </a:solidFill>
              <a:latin typeface="Arial" panose="020B0604020202020204" pitchFamily="34" charset="0"/>
              <a:sym typeface="Arial" panose="020B0604020202020204" pitchFamily="34" charset="0"/>
            </a:endParaRPr>
          </a:p>
        </p:txBody>
      </p:sp>
      <p:pic>
        <p:nvPicPr>
          <p:cNvPr id="43033" name="Google Shape;107;p14">
            <a:extLst>
              <a:ext uri="{FF2B5EF4-FFF2-40B4-BE49-F238E27FC236}">
                <a16:creationId xmlns:a16="http://schemas.microsoft.com/office/drawing/2014/main" id="{0F67E8A5-F4B7-427C-ABBC-3FF1AAD1A2D3}"/>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4650" y="4565651"/>
            <a:ext cx="132715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34" name="Google Shape;108;p14">
            <a:extLst>
              <a:ext uri="{FF2B5EF4-FFF2-40B4-BE49-F238E27FC236}">
                <a16:creationId xmlns:a16="http://schemas.microsoft.com/office/drawing/2014/main" id="{BBD26B4E-EC00-4227-A3EF-01C7E0273095}"/>
              </a:ext>
            </a:extLst>
          </p:cNvPr>
          <p:cNvGrpSpPr>
            <a:grpSpLocks/>
          </p:cNvGrpSpPr>
          <p:nvPr/>
        </p:nvGrpSpPr>
        <p:grpSpPr bwMode="auto">
          <a:xfrm>
            <a:off x="4603750" y="2249488"/>
            <a:ext cx="2298700" cy="1566862"/>
            <a:chOff x="3080500" y="3010750"/>
            <a:chExt cx="2298000" cy="1567800"/>
          </a:xfrm>
        </p:grpSpPr>
        <p:sp>
          <p:nvSpPr>
            <p:cNvPr id="43066" name="Google Shape;109;p14">
              <a:extLst>
                <a:ext uri="{FF2B5EF4-FFF2-40B4-BE49-F238E27FC236}">
                  <a16:creationId xmlns:a16="http://schemas.microsoft.com/office/drawing/2014/main" id="{DC6FDFF3-8512-46A6-B6CD-0D103DB7EA0A}"/>
                </a:ext>
              </a:extLst>
            </p:cNvPr>
            <p:cNvSpPr>
              <a:spLocks noChangeArrowheads="1"/>
            </p:cNvSpPr>
            <p:nvPr/>
          </p:nvSpPr>
          <p:spPr bwMode="auto">
            <a:xfrm>
              <a:off x="3080500" y="3010750"/>
              <a:ext cx="2298000" cy="1567800"/>
            </a:xfrm>
            <a:prstGeom prst="ellipse">
              <a:avLst/>
            </a:prstGeom>
            <a:noFill/>
            <a:ln w="19050">
              <a:solidFill>
                <a:srgbClr val="4A86E8"/>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buClr>
                  <a:srgbClr val="000000"/>
                </a:buClr>
                <a:buSzPts val="1600"/>
                <a:buFont typeface="Arial" panose="020B0604020202020204" pitchFamily="34" charset="0"/>
                <a:buNone/>
              </a:pPr>
              <a:br>
                <a:rPr lang="ru-RU" altLang="ru-RU" sz="1600">
                  <a:solidFill>
                    <a:srgbClr val="000000"/>
                  </a:solidFill>
                  <a:latin typeface="Arial" panose="020B0604020202020204" pitchFamily="34" charset="0"/>
                  <a:sym typeface="Arial" panose="020B0604020202020204" pitchFamily="34" charset="0"/>
                </a:rPr>
              </a:br>
              <a:endParaRPr lang="ru-RU" altLang="ru-RU" sz="1600">
                <a:solidFill>
                  <a:srgbClr val="000000"/>
                </a:solidFill>
                <a:latin typeface="Arial" panose="020B0604020202020204" pitchFamily="34" charset="0"/>
                <a:sym typeface="Arial" panose="020B0604020202020204" pitchFamily="34" charset="0"/>
              </a:endParaRPr>
            </a:p>
            <a:p>
              <a:pPr algn="ctr">
                <a:buClr>
                  <a:srgbClr val="000000"/>
                </a:buClr>
                <a:buSzPts val="2000"/>
                <a:buFont typeface="Arial" panose="020B0604020202020204" pitchFamily="34" charset="0"/>
                <a:buNone/>
              </a:pPr>
              <a:endParaRPr lang="ru-RU" altLang="ru-RU"/>
            </a:p>
          </p:txBody>
        </p:sp>
        <p:pic>
          <p:nvPicPr>
            <p:cNvPr id="43067" name="Google Shape;110;p14">
              <a:extLst>
                <a:ext uri="{FF2B5EF4-FFF2-40B4-BE49-F238E27FC236}">
                  <a16:creationId xmlns:a16="http://schemas.microsoft.com/office/drawing/2014/main" id="{FE1A67EE-0DEA-42E0-A725-C51F7C1AEE35}"/>
                </a:ext>
              </a:extLst>
            </p:cNvPr>
            <p:cNvPicPr preferRelativeResize="0">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302082" y="3354180"/>
              <a:ext cx="1876874" cy="874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43035" name="Google Shape;111;p14">
            <a:extLst>
              <a:ext uri="{FF2B5EF4-FFF2-40B4-BE49-F238E27FC236}">
                <a16:creationId xmlns:a16="http://schemas.microsoft.com/office/drawing/2014/main" id="{BE50447F-A688-4D85-8123-A660B51FE9FA}"/>
              </a:ext>
            </a:extLst>
          </p:cNvPr>
          <p:cNvCxnSpPr>
            <a:cxnSpLocks noChangeShapeType="1"/>
          </p:cNvCxnSpPr>
          <p:nvPr/>
        </p:nvCxnSpPr>
        <p:spPr bwMode="auto">
          <a:xfrm rot="10800000">
            <a:off x="4389438" y="2074864"/>
            <a:ext cx="442912" cy="414337"/>
          </a:xfrm>
          <a:prstGeom prst="straightConnector1">
            <a:avLst/>
          </a:prstGeom>
          <a:noFill/>
          <a:ln w="19050">
            <a:solidFill>
              <a:srgbClr val="4A86E8"/>
            </a:solidFill>
            <a:round/>
            <a:headEnd/>
            <a:tailEnd type="triangle" w="med" len="med"/>
          </a:ln>
          <a:extLst>
            <a:ext uri="{909E8E84-426E-40DD-AFC4-6F175D3DCCD1}">
              <a14:hiddenFill xmlns:a14="http://schemas.microsoft.com/office/drawing/2010/main">
                <a:noFill/>
              </a14:hiddenFill>
            </a:ext>
          </a:extLst>
        </p:spPr>
      </p:cxnSp>
      <p:cxnSp>
        <p:nvCxnSpPr>
          <p:cNvPr id="43036" name="Google Shape;112;p14">
            <a:extLst>
              <a:ext uri="{FF2B5EF4-FFF2-40B4-BE49-F238E27FC236}">
                <a16:creationId xmlns:a16="http://schemas.microsoft.com/office/drawing/2014/main" id="{FCE83A9F-DC1B-419B-B48E-11872C699466}"/>
              </a:ext>
            </a:extLst>
          </p:cNvPr>
          <p:cNvCxnSpPr>
            <a:cxnSpLocks noChangeShapeType="1"/>
          </p:cNvCxnSpPr>
          <p:nvPr/>
        </p:nvCxnSpPr>
        <p:spPr bwMode="auto">
          <a:xfrm flipH="1">
            <a:off x="4416426" y="3521075"/>
            <a:ext cx="341313" cy="395288"/>
          </a:xfrm>
          <a:prstGeom prst="straightConnector1">
            <a:avLst/>
          </a:prstGeom>
          <a:noFill/>
          <a:ln w="19050">
            <a:solidFill>
              <a:srgbClr val="4A86E8"/>
            </a:solidFill>
            <a:round/>
            <a:headEnd/>
            <a:tailEnd type="triangle" w="med" len="med"/>
          </a:ln>
          <a:extLst>
            <a:ext uri="{909E8E84-426E-40DD-AFC4-6F175D3DCCD1}">
              <a14:hiddenFill xmlns:a14="http://schemas.microsoft.com/office/drawing/2010/main">
                <a:noFill/>
              </a14:hiddenFill>
            </a:ext>
          </a:extLst>
        </p:spPr>
      </p:cxnSp>
      <p:pic>
        <p:nvPicPr>
          <p:cNvPr id="43037" name="Google Shape;113;p14">
            <a:extLst>
              <a:ext uri="{FF2B5EF4-FFF2-40B4-BE49-F238E27FC236}">
                <a16:creationId xmlns:a16="http://schemas.microsoft.com/office/drawing/2014/main" id="{7DAA4F5D-570A-49E0-AEBF-9EC2FE3BE1D1}"/>
              </a:ext>
            </a:extLst>
          </p:cNvPr>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926638" y="4705351"/>
            <a:ext cx="7239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8" name="Google Shape;114;p14">
            <a:extLst>
              <a:ext uri="{FF2B5EF4-FFF2-40B4-BE49-F238E27FC236}">
                <a16:creationId xmlns:a16="http://schemas.microsoft.com/office/drawing/2014/main" id="{F61851A1-095A-408C-A970-23B141DB1381}"/>
              </a:ext>
            </a:extLst>
          </p:cNvPr>
          <p:cNvPicPr preferRelativeResize="0">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869488" y="4159251"/>
            <a:ext cx="72390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9" name="Google Shape;115;p14">
            <a:extLst>
              <a:ext uri="{FF2B5EF4-FFF2-40B4-BE49-F238E27FC236}">
                <a16:creationId xmlns:a16="http://schemas.microsoft.com/office/drawing/2014/main" id="{D79FFA59-8945-4D6E-BDD5-FD0427500C58}"/>
              </a:ext>
            </a:extLst>
          </p:cNvPr>
          <p:cNvPicPr preferRelativeResize="0">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901238" y="3305175"/>
            <a:ext cx="7239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40" name="Google Shape;116;p14">
            <a:extLst>
              <a:ext uri="{FF2B5EF4-FFF2-40B4-BE49-F238E27FC236}">
                <a16:creationId xmlns:a16="http://schemas.microsoft.com/office/drawing/2014/main" id="{199308FA-B275-4B9C-ADCE-7F62956D6ABA}"/>
              </a:ext>
            </a:extLst>
          </p:cNvPr>
          <p:cNvSpPr txBox="1">
            <a:spLocks noChangeArrowheads="1"/>
          </p:cNvSpPr>
          <p:nvPr/>
        </p:nvSpPr>
        <p:spPr bwMode="auto">
          <a:xfrm>
            <a:off x="9852026" y="5911851"/>
            <a:ext cx="77946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r>
              <a:rPr lang="ru-RU" altLang="ru-RU" sz="1200" b="1">
                <a:solidFill>
                  <a:srgbClr val="695D46"/>
                </a:solidFill>
                <a:latin typeface="Calibri" panose="020F0502020204030204" pitchFamily="34" charset="0"/>
                <a:cs typeface="Calibri" panose="020F0502020204030204" pitchFamily="34" charset="0"/>
                <a:sym typeface="Calibri" panose="020F0502020204030204" pitchFamily="34" charset="0"/>
              </a:rPr>
              <a:t>WLCG Central </a:t>
            </a:r>
            <a:br>
              <a:rPr lang="ru-RU" altLang="ru-RU" sz="1200" b="1">
                <a:solidFill>
                  <a:srgbClr val="695D46"/>
                </a:solidFill>
                <a:latin typeface="Calibri" panose="020F0502020204030204" pitchFamily="34" charset="0"/>
                <a:cs typeface="Calibri" panose="020F0502020204030204" pitchFamily="34" charset="0"/>
                <a:sym typeface="Calibri" panose="020F0502020204030204" pitchFamily="34" charset="0"/>
              </a:rPr>
            </a:br>
            <a:r>
              <a:rPr lang="ru-RU" altLang="ru-RU" sz="1200" b="1">
                <a:solidFill>
                  <a:srgbClr val="695D46"/>
                </a:solidFill>
                <a:latin typeface="Calibri" panose="020F0502020204030204" pitchFamily="34" charset="0"/>
                <a:cs typeface="Calibri" panose="020F0502020204030204" pitchFamily="34" charset="0"/>
                <a:sym typeface="Calibri" panose="020F0502020204030204" pitchFamily="34" charset="0"/>
              </a:rPr>
              <a:t>ops</a:t>
            </a:r>
          </a:p>
        </p:txBody>
      </p:sp>
      <p:pic>
        <p:nvPicPr>
          <p:cNvPr id="43041" name="Google Shape;117;p14">
            <a:extLst>
              <a:ext uri="{FF2B5EF4-FFF2-40B4-BE49-F238E27FC236}">
                <a16:creationId xmlns:a16="http://schemas.microsoft.com/office/drawing/2014/main" id="{E634FAB6-BC12-499C-BE1C-366648936D20}"/>
              </a:ext>
            </a:extLst>
          </p:cNvPr>
          <p:cNvPicPr preferRelativeResize="0">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944101" y="5426076"/>
            <a:ext cx="595313"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2" name="Google Shape;118;p14">
            <a:extLst>
              <a:ext uri="{FF2B5EF4-FFF2-40B4-BE49-F238E27FC236}">
                <a16:creationId xmlns:a16="http://schemas.microsoft.com/office/drawing/2014/main" id="{6D282658-73D1-4B74-9540-38043EC531D8}"/>
              </a:ext>
            </a:extLst>
          </p:cNvPr>
          <p:cNvPicPr preferRelativeResize="0">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9064626" y="4359276"/>
            <a:ext cx="595313"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3" name="Google Shape;119;p14">
            <a:extLst>
              <a:ext uri="{FF2B5EF4-FFF2-40B4-BE49-F238E27FC236}">
                <a16:creationId xmlns:a16="http://schemas.microsoft.com/office/drawing/2014/main" id="{701E0E68-97D9-4D38-9EDF-0C75BE821CF7}"/>
              </a:ext>
            </a:extLst>
          </p:cNvPr>
          <p:cNvPicPr preferRelativeResize="0">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489951" y="3178176"/>
            <a:ext cx="114617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44" name="Google Shape;120;p14">
            <a:extLst>
              <a:ext uri="{FF2B5EF4-FFF2-40B4-BE49-F238E27FC236}">
                <a16:creationId xmlns:a16="http://schemas.microsoft.com/office/drawing/2014/main" id="{2112A6EA-F9D8-47D1-977B-BFC78D6BAD2B}"/>
              </a:ext>
            </a:extLst>
          </p:cNvPr>
          <p:cNvSpPr txBox="1">
            <a:spLocks noChangeArrowheads="1"/>
          </p:cNvSpPr>
          <p:nvPr/>
        </p:nvSpPr>
        <p:spPr bwMode="auto">
          <a:xfrm>
            <a:off x="8669339" y="3408363"/>
            <a:ext cx="114617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r>
              <a:rPr lang="ru-RU" altLang="ru-RU" sz="1200" b="1">
                <a:solidFill>
                  <a:srgbClr val="009668"/>
                </a:solidFill>
              </a:rPr>
              <a:t>GlideinWMS</a:t>
            </a:r>
          </a:p>
        </p:txBody>
      </p:sp>
      <p:sp>
        <p:nvSpPr>
          <p:cNvPr id="43045" name="Google Shape;121;p14">
            <a:extLst>
              <a:ext uri="{FF2B5EF4-FFF2-40B4-BE49-F238E27FC236}">
                <a16:creationId xmlns:a16="http://schemas.microsoft.com/office/drawing/2014/main" id="{03753A78-0226-4469-A708-4F7FE8A9CB56}"/>
              </a:ext>
            </a:extLst>
          </p:cNvPr>
          <p:cNvSpPr txBox="1">
            <a:spLocks noChangeArrowheads="1"/>
          </p:cNvSpPr>
          <p:nvPr/>
        </p:nvSpPr>
        <p:spPr bwMode="auto">
          <a:xfrm>
            <a:off x="8921751" y="4837113"/>
            <a:ext cx="779463"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r>
              <a:rPr lang="ru-RU" altLang="ru-RU" sz="1300" b="1">
                <a:solidFill>
                  <a:srgbClr val="009668"/>
                </a:solidFill>
              </a:rPr>
              <a:t>Phedex</a:t>
            </a:r>
          </a:p>
        </p:txBody>
      </p:sp>
      <p:pic>
        <p:nvPicPr>
          <p:cNvPr id="43046" name="Google Shape;122;p14">
            <a:extLst>
              <a:ext uri="{FF2B5EF4-FFF2-40B4-BE49-F238E27FC236}">
                <a16:creationId xmlns:a16="http://schemas.microsoft.com/office/drawing/2014/main" id="{4D40C332-9786-4EF2-A687-97907675D3B2}"/>
              </a:ext>
            </a:extLst>
          </p:cNvPr>
          <p:cNvPicPr preferRelativeResize="0">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448675" y="2659063"/>
            <a:ext cx="106203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7" name="Google Shape;123;p14">
            <a:extLst>
              <a:ext uri="{FF2B5EF4-FFF2-40B4-BE49-F238E27FC236}">
                <a16:creationId xmlns:a16="http://schemas.microsoft.com/office/drawing/2014/main" id="{A3461201-FBFD-4F85-B309-A06ED2ECFAE4}"/>
              </a:ext>
            </a:extLst>
          </p:cNvPr>
          <p:cNvPicPr preferRelativeResize="0">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432676" y="3511550"/>
            <a:ext cx="9239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8" name="Google Shape;124;p14">
            <a:extLst>
              <a:ext uri="{FF2B5EF4-FFF2-40B4-BE49-F238E27FC236}">
                <a16:creationId xmlns:a16="http://schemas.microsoft.com/office/drawing/2014/main" id="{CAE0A5DD-637B-47A5-96C0-9C79B06DB007}"/>
              </a:ext>
            </a:extLst>
          </p:cNvPr>
          <p:cNvPicPr preferRelativeResize="0">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453314" y="4200526"/>
            <a:ext cx="547687"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49" name="Google Shape;125;p14">
            <a:extLst>
              <a:ext uri="{FF2B5EF4-FFF2-40B4-BE49-F238E27FC236}">
                <a16:creationId xmlns:a16="http://schemas.microsoft.com/office/drawing/2014/main" id="{DBACD1E6-A174-4BB4-88B9-7C0993FC4C45}"/>
              </a:ext>
            </a:extLst>
          </p:cNvPr>
          <p:cNvSpPr txBox="1">
            <a:spLocks noChangeArrowheads="1"/>
          </p:cNvSpPr>
          <p:nvPr/>
        </p:nvSpPr>
        <p:spPr bwMode="auto">
          <a:xfrm>
            <a:off x="1690689" y="1120775"/>
            <a:ext cx="2560637" cy="649288"/>
          </a:xfrm>
          <a:prstGeom prst="rect">
            <a:avLst/>
          </a:prstGeom>
          <a:solidFill>
            <a:srgbClr val="B1CDFB"/>
          </a:solidFill>
          <a:ln w="9525">
            <a:solidFill>
              <a:srgbClr val="000000"/>
            </a:solidFill>
            <a:round/>
            <a:headEnd type="none" w="sm" len="sm"/>
            <a:tailEnd type="none" w="sm" len="sm"/>
          </a:ln>
        </p:spPr>
        <p:txBody>
          <a:bodyPr lIns="91425" tIns="45700" rIns="91425" bIns="45700"/>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r>
              <a:rPr lang="ru-RU" altLang="ru-RU" b="1">
                <a:solidFill>
                  <a:srgbClr val="695D46"/>
                </a:solidFill>
                <a:latin typeface="Calibri" panose="020F0502020204030204" pitchFamily="34" charset="0"/>
                <a:cs typeface="Calibri" panose="020F0502020204030204" pitchFamily="34" charset="0"/>
                <a:sym typeface="Calibri" panose="020F0502020204030204" pitchFamily="34" charset="0"/>
              </a:rPr>
              <a:t>HW/SW Resources Configuration layer</a:t>
            </a:r>
            <a:endParaRPr lang="ru-RU" altLang="ru-RU">
              <a:solidFill>
                <a:srgbClr val="695D46"/>
              </a:solidFill>
              <a:latin typeface="Calibri" panose="020F0502020204030204" pitchFamily="34" charset="0"/>
              <a:cs typeface="Calibri" panose="020F0502020204030204" pitchFamily="34" charset="0"/>
              <a:sym typeface="Calibri" panose="020F0502020204030204" pitchFamily="34" charset="0"/>
            </a:endParaRPr>
          </a:p>
        </p:txBody>
      </p:sp>
      <p:grpSp>
        <p:nvGrpSpPr>
          <p:cNvPr id="43050" name="Google Shape;126;p14">
            <a:extLst>
              <a:ext uri="{FF2B5EF4-FFF2-40B4-BE49-F238E27FC236}">
                <a16:creationId xmlns:a16="http://schemas.microsoft.com/office/drawing/2014/main" id="{A65BC035-5D51-4F71-B7FD-B7ED7538EECA}"/>
              </a:ext>
            </a:extLst>
          </p:cNvPr>
          <p:cNvGrpSpPr>
            <a:grpSpLocks/>
          </p:cNvGrpSpPr>
          <p:nvPr/>
        </p:nvGrpSpPr>
        <p:grpSpPr bwMode="auto">
          <a:xfrm>
            <a:off x="4810126" y="4484689"/>
            <a:ext cx="938213" cy="796925"/>
            <a:chOff x="3686127" y="5162275"/>
            <a:chExt cx="1290725" cy="1156500"/>
          </a:xfrm>
        </p:grpSpPr>
        <p:pic>
          <p:nvPicPr>
            <p:cNvPr id="43063" name="Google Shape;127;p14">
              <a:extLst>
                <a:ext uri="{FF2B5EF4-FFF2-40B4-BE49-F238E27FC236}">
                  <a16:creationId xmlns:a16="http://schemas.microsoft.com/office/drawing/2014/main" id="{C11BF63D-42BD-4C31-A6E1-DB3E9B865AB9}"/>
                </a:ext>
              </a:extLst>
            </p:cNvPr>
            <p:cNvPicPr preferRelativeResize="0">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170027" y="5435098"/>
              <a:ext cx="806825" cy="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4" name="Google Shape;128;p14">
              <a:extLst>
                <a:ext uri="{FF2B5EF4-FFF2-40B4-BE49-F238E27FC236}">
                  <a16:creationId xmlns:a16="http://schemas.microsoft.com/office/drawing/2014/main" id="{FE35FABF-65A3-465C-A3BD-FF15FE04B5AF}"/>
                </a:ext>
              </a:extLst>
            </p:cNvPr>
            <p:cNvPicPr preferRelativeResize="0">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686127" y="5206298"/>
              <a:ext cx="806825" cy="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65" name="Google Shape;129;p14">
              <a:extLst>
                <a:ext uri="{FF2B5EF4-FFF2-40B4-BE49-F238E27FC236}">
                  <a16:creationId xmlns:a16="http://schemas.microsoft.com/office/drawing/2014/main" id="{224FE079-1EFC-4582-A31E-6427C90199B4}"/>
                </a:ext>
              </a:extLst>
            </p:cNvPr>
            <p:cNvSpPr>
              <a:spLocks noChangeArrowheads="1"/>
            </p:cNvSpPr>
            <p:nvPr/>
          </p:nvSpPr>
          <p:spPr bwMode="auto">
            <a:xfrm>
              <a:off x="3742050" y="5162275"/>
              <a:ext cx="1234800" cy="1156500"/>
            </a:xfrm>
            <a:prstGeom prst="roundRect">
              <a:avLst>
                <a:gd name="adj" fmla="val 16667"/>
              </a:avLst>
            </a:prstGeom>
            <a:noFill/>
            <a:ln w="9525">
              <a:solidFill>
                <a:schemeClr val="tx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endParaRPr lang="ru-RU" altLang="ru-RU"/>
            </a:p>
          </p:txBody>
        </p:sp>
      </p:grpSp>
      <p:sp>
        <p:nvSpPr>
          <p:cNvPr id="43051" name="Google Shape;130;p14">
            <a:extLst>
              <a:ext uri="{FF2B5EF4-FFF2-40B4-BE49-F238E27FC236}">
                <a16:creationId xmlns:a16="http://schemas.microsoft.com/office/drawing/2014/main" id="{F7E8EEBA-29FA-4CB0-AC61-4A41286CC48F}"/>
              </a:ext>
            </a:extLst>
          </p:cNvPr>
          <p:cNvSpPr txBox="1">
            <a:spLocks noChangeArrowheads="1"/>
          </p:cNvSpPr>
          <p:nvPr/>
        </p:nvSpPr>
        <p:spPr bwMode="auto">
          <a:xfrm>
            <a:off x="1506537" y="5873750"/>
            <a:ext cx="2992438"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r>
              <a:rPr lang="ru-RU" altLang="ru-RU" sz="1500" b="1">
                <a:solidFill>
                  <a:srgbClr val="1C3AA9"/>
                </a:solidFill>
                <a:latin typeface="Calibri" panose="020F0502020204030204" pitchFamily="34" charset="0"/>
                <a:cs typeface="Calibri" panose="020F0502020204030204" pitchFamily="34" charset="0"/>
                <a:sym typeface="Calibri" panose="020F0502020204030204" pitchFamily="34" charset="0"/>
              </a:rPr>
              <a:t>- Low-level configuration systems</a:t>
            </a:r>
          </a:p>
          <a:p>
            <a:r>
              <a:rPr lang="ru-RU" altLang="ru-RU" sz="1500" b="1">
                <a:solidFill>
                  <a:srgbClr val="1C3AA9"/>
                </a:solidFill>
                <a:latin typeface="Calibri" panose="020F0502020204030204" pitchFamily="34" charset="0"/>
                <a:cs typeface="Calibri" panose="020F0502020204030204" pitchFamily="34" charset="0"/>
                <a:sym typeface="Calibri" panose="020F0502020204030204" pitchFamily="34" charset="0"/>
              </a:rPr>
              <a:t>- Data providers</a:t>
            </a:r>
          </a:p>
          <a:p>
            <a:r>
              <a:rPr lang="ru-RU" altLang="ru-RU" sz="1500" b="1">
                <a:solidFill>
                  <a:srgbClr val="1C3AA9"/>
                </a:solidFill>
                <a:latin typeface="Calibri" panose="020F0502020204030204" pitchFamily="34" charset="0"/>
                <a:cs typeface="Calibri" panose="020F0502020204030204" pitchFamily="34" charset="0"/>
                <a:sym typeface="Calibri" panose="020F0502020204030204" pitchFamily="34" charset="0"/>
              </a:rPr>
              <a:t>- Service discovery components</a:t>
            </a:r>
            <a:endParaRPr lang="ru-RU" altLang="ru-RU" sz="1500">
              <a:latin typeface="Calibri" panose="020F0502020204030204" pitchFamily="34" charset="0"/>
              <a:cs typeface="Calibri" panose="020F0502020204030204" pitchFamily="34" charset="0"/>
              <a:sym typeface="Calibri" panose="020F0502020204030204" pitchFamily="34" charset="0"/>
            </a:endParaRPr>
          </a:p>
        </p:txBody>
      </p:sp>
      <p:cxnSp>
        <p:nvCxnSpPr>
          <p:cNvPr id="43052" name="Google Shape;131;p14">
            <a:extLst>
              <a:ext uri="{FF2B5EF4-FFF2-40B4-BE49-F238E27FC236}">
                <a16:creationId xmlns:a16="http://schemas.microsoft.com/office/drawing/2014/main" id="{3A9706E0-0951-4E4F-8826-E61059ADE9BE}"/>
              </a:ext>
            </a:extLst>
          </p:cNvPr>
          <p:cNvCxnSpPr>
            <a:cxnSpLocks noChangeShapeType="1"/>
          </p:cNvCxnSpPr>
          <p:nvPr/>
        </p:nvCxnSpPr>
        <p:spPr bwMode="auto">
          <a:xfrm>
            <a:off x="6646863" y="3611563"/>
            <a:ext cx="354012" cy="354012"/>
          </a:xfrm>
          <a:prstGeom prst="straightConnector1">
            <a:avLst/>
          </a:prstGeom>
          <a:noFill/>
          <a:ln w="19050">
            <a:solidFill>
              <a:srgbClr val="4A86E8"/>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43053" name="Google Shape;132;p14">
            <a:extLst>
              <a:ext uri="{FF2B5EF4-FFF2-40B4-BE49-F238E27FC236}">
                <a16:creationId xmlns:a16="http://schemas.microsoft.com/office/drawing/2014/main" id="{94D30A2A-F987-48D7-8B76-07BC0E1D084A}"/>
              </a:ext>
            </a:extLst>
          </p:cNvPr>
          <p:cNvCxnSpPr>
            <a:cxnSpLocks noChangeShapeType="1"/>
          </p:cNvCxnSpPr>
          <p:nvPr/>
        </p:nvCxnSpPr>
        <p:spPr bwMode="auto">
          <a:xfrm rot="10800000" flipH="1">
            <a:off x="6711950" y="2138363"/>
            <a:ext cx="406400" cy="449262"/>
          </a:xfrm>
          <a:prstGeom prst="straightConnector1">
            <a:avLst/>
          </a:prstGeom>
          <a:noFill/>
          <a:ln w="19050">
            <a:solidFill>
              <a:srgbClr val="4A86E8"/>
            </a:solidFill>
            <a:round/>
            <a:headEnd type="triangle" w="med" len="med"/>
            <a:tailEnd type="triangle" w="med" len="med"/>
          </a:ln>
          <a:extLst>
            <a:ext uri="{909E8E84-426E-40DD-AFC4-6F175D3DCCD1}">
              <a14:hiddenFill xmlns:a14="http://schemas.microsoft.com/office/drawing/2010/main">
                <a:noFill/>
              </a14:hiddenFill>
            </a:ext>
          </a:extLst>
        </p:spPr>
      </p:cxnSp>
      <p:sp>
        <p:nvSpPr>
          <p:cNvPr id="43054" name="Google Shape;133;p14">
            <a:extLst>
              <a:ext uri="{FF2B5EF4-FFF2-40B4-BE49-F238E27FC236}">
                <a16:creationId xmlns:a16="http://schemas.microsoft.com/office/drawing/2014/main" id="{EC701B93-C74A-4314-8F1C-46C6FC582B4E}"/>
              </a:ext>
            </a:extLst>
          </p:cNvPr>
          <p:cNvSpPr txBox="1">
            <a:spLocks noChangeArrowheads="1"/>
          </p:cNvSpPr>
          <p:nvPr/>
        </p:nvSpPr>
        <p:spPr bwMode="auto">
          <a:xfrm>
            <a:off x="4560889" y="5380039"/>
            <a:ext cx="2492375" cy="128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r>
              <a:rPr lang="ru-RU" altLang="ru-RU" sz="1500" b="1">
                <a:solidFill>
                  <a:srgbClr val="1C3AA9"/>
                </a:solidFill>
                <a:latin typeface="Calibri" panose="020F0502020204030204" pitchFamily="34" charset="0"/>
                <a:cs typeface="Calibri" panose="020F0502020204030204" pitchFamily="34" charset="0"/>
                <a:sym typeface="Calibri" panose="020F0502020204030204" pitchFamily="34" charset="0"/>
              </a:rPr>
              <a:t>- Central WebUI portal</a:t>
            </a:r>
          </a:p>
          <a:p>
            <a:r>
              <a:rPr lang="ru-RU" altLang="ru-RU" sz="1500" b="1">
                <a:solidFill>
                  <a:srgbClr val="1C3AA9"/>
                </a:solidFill>
                <a:latin typeface="Calibri" panose="020F0502020204030204" pitchFamily="34" charset="0"/>
                <a:cs typeface="Calibri" panose="020F0502020204030204" pitchFamily="34" charset="0"/>
                <a:sym typeface="Calibri" panose="020F0502020204030204" pitchFamily="34" charset="0"/>
              </a:rPr>
              <a:t>- REST API services for data export and modification</a:t>
            </a:r>
          </a:p>
          <a:p>
            <a:r>
              <a:rPr lang="ru-RU" altLang="ru-RU" sz="1500" b="1">
                <a:solidFill>
                  <a:srgbClr val="1C3AA9"/>
                </a:solidFill>
                <a:latin typeface="Calibri" panose="020F0502020204030204" pitchFamily="34" charset="0"/>
                <a:cs typeface="Calibri" panose="020F0502020204030204" pitchFamily="34" charset="0"/>
                <a:sym typeface="Calibri" panose="020F0502020204030204" pitchFamily="34" charset="0"/>
              </a:rPr>
              <a:t>- Automatic data collectors</a:t>
            </a:r>
          </a:p>
          <a:p>
            <a:r>
              <a:rPr lang="ru-RU" altLang="ru-RU" sz="1500" b="1">
                <a:solidFill>
                  <a:srgbClr val="1C3AA9"/>
                </a:solidFill>
                <a:latin typeface="Calibri" panose="020F0502020204030204" pitchFamily="34" charset="0"/>
                <a:cs typeface="Calibri" panose="020F0502020204030204" pitchFamily="34" charset="0"/>
                <a:sym typeface="Calibri" panose="020F0502020204030204" pitchFamily="34" charset="0"/>
              </a:rPr>
              <a:t>- Data validation</a:t>
            </a:r>
          </a:p>
        </p:txBody>
      </p:sp>
      <p:pic>
        <p:nvPicPr>
          <p:cNvPr id="43055" name="Google Shape;134;p14">
            <a:extLst>
              <a:ext uri="{FF2B5EF4-FFF2-40B4-BE49-F238E27FC236}">
                <a16:creationId xmlns:a16="http://schemas.microsoft.com/office/drawing/2014/main" id="{3E376FC1-F0F4-4BF3-BFA1-21197D5ED21E}"/>
              </a:ext>
            </a:extLst>
          </p:cNvPr>
          <p:cNvPicPr preferRelativeResize="0">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889626" y="4473575"/>
            <a:ext cx="779463"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56" name="Google Shape;135;p14">
            <a:extLst>
              <a:ext uri="{FF2B5EF4-FFF2-40B4-BE49-F238E27FC236}">
                <a16:creationId xmlns:a16="http://schemas.microsoft.com/office/drawing/2014/main" id="{06290903-7B24-4C9F-B28B-7152B7E7EB00}"/>
              </a:ext>
            </a:extLst>
          </p:cNvPr>
          <p:cNvSpPr>
            <a:spLocks noChangeArrowheads="1"/>
          </p:cNvSpPr>
          <p:nvPr/>
        </p:nvSpPr>
        <p:spPr bwMode="auto">
          <a:xfrm>
            <a:off x="5305425" y="3841751"/>
            <a:ext cx="274638" cy="619125"/>
          </a:xfrm>
          <a:prstGeom prst="upDownArrow">
            <a:avLst>
              <a:gd name="adj1" fmla="val 50000"/>
              <a:gd name="adj2" fmla="val 50180"/>
            </a:avLst>
          </a:prstGeom>
          <a:solidFill>
            <a:srgbClr val="FBCC84"/>
          </a:solidFill>
          <a:ln w="9525">
            <a:solidFill>
              <a:schemeClr val="tx2"/>
            </a:solidFill>
            <a:round/>
            <a:headEnd type="none" w="sm" len="sm"/>
            <a:tailEnd type="none" w="sm" len="sm"/>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endParaRPr lang="ru-RU" altLang="ru-RU"/>
          </a:p>
        </p:txBody>
      </p:sp>
      <p:sp>
        <p:nvSpPr>
          <p:cNvPr id="43057" name="Google Shape;136;p14">
            <a:extLst>
              <a:ext uri="{FF2B5EF4-FFF2-40B4-BE49-F238E27FC236}">
                <a16:creationId xmlns:a16="http://schemas.microsoft.com/office/drawing/2014/main" id="{F7781115-3178-4407-BC9D-484153B2FC32}"/>
              </a:ext>
            </a:extLst>
          </p:cNvPr>
          <p:cNvSpPr txBox="1">
            <a:spLocks noChangeArrowheads="1"/>
          </p:cNvSpPr>
          <p:nvPr/>
        </p:nvSpPr>
        <p:spPr bwMode="auto">
          <a:xfrm>
            <a:off x="7434264" y="1120775"/>
            <a:ext cx="2992437" cy="649288"/>
          </a:xfrm>
          <a:prstGeom prst="rect">
            <a:avLst/>
          </a:prstGeom>
          <a:solidFill>
            <a:srgbClr val="FFF2CC"/>
          </a:solidFill>
          <a:ln w="9525">
            <a:solidFill>
              <a:srgbClr val="000000"/>
            </a:solidFill>
            <a:round/>
            <a:headEnd type="none" w="sm" len="sm"/>
            <a:tailEnd type="none" w="sm" len="sm"/>
          </a:ln>
        </p:spPr>
        <p:txBody>
          <a:bodyPr lIns="91425" tIns="45700" rIns="91425" bIns="45700"/>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r>
              <a:rPr lang="ru-RU" altLang="ru-RU" b="1">
                <a:solidFill>
                  <a:srgbClr val="695D46"/>
                </a:solidFill>
                <a:latin typeface="Calibri" panose="020F0502020204030204" pitchFamily="34" charset="0"/>
                <a:cs typeface="Calibri" panose="020F0502020204030204" pitchFamily="34" charset="0"/>
                <a:sym typeface="Calibri" panose="020F0502020204030204" pitchFamily="34" charset="0"/>
              </a:rPr>
              <a:t>Experiment Applications</a:t>
            </a:r>
            <a:br>
              <a:rPr lang="ru-RU" altLang="ru-RU" b="1">
                <a:solidFill>
                  <a:srgbClr val="695D46"/>
                </a:solidFill>
                <a:latin typeface="Calibri" panose="020F0502020204030204" pitchFamily="34" charset="0"/>
                <a:cs typeface="Calibri" panose="020F0502020204030204" pitchFamily="34" charset="0"/>
                <a:sym typeface="Calibri" panose="020F0502020204030204" pitchFamily="34" charset="0"/>
              </a:rPr>
            </a:br>
            <a:r>
              <a:rPr lang="ru-RU" altLang="ru-RU" b="1">
                <a:solidFill>
                  <a:srgbClr val="695D46"/>
                </a:solidFill>
                <a:latin typeface="Calibri" panose="020F0502020204030204" pitchFamily="34" charset="0"/>
                <a:cs typeface="Calibri" panose="020F0502020204030204" pitchFamily="34" charset="0"/>
                <a:sym typeface="Calibri" panose="020F0502020204030204" pitchFamily="34" charset="0"/>
              </a:rPr>
              <a:t>Frameworks, services layer</a:t>
            </a:r>
            <a:endParaRPr lang="ru-RU" altLang="ru-RU">
              <a:solidFill>
                <a:srgbClr val="695D46"/>
              </a:solidFill>
              <a:latin typeface="Calibri" panose="020F0502020204030204" pitchFamily="34" charset="0"/>
              <a:cs typeface="Calibri" panose="020F0502020204030204" pitchFamily="34" charset="0"/>
              <a:sym typeface="Calibri" panose="020F0502020204030204" pitchFamily="34" charset="0"/>
            </a:endParaRPr>
          </a:p>
        </p:txBody>
      </p:sp>
      <p:pic>
        <p:nvPicPr>
          <p:cNvPr id="43058" name="Google Shape;137;p14">
            <a:extLst>
              <a:ext uri="{FF2B5EF4-FFF2-40B4-BE49-F238E27FC236}">
                <a16:creationId xmlns:a16="http://schemas.microsoft.com/office/drawing/2014/main" id="{47AC2B52-B175-433E-8710-2AC218EF01F4}"/>
              </a:ext>
            </a:extLst>
          </p:cNvPr>
          <p:cNvPicPr preferRelativeResize="0">
            <a:picLocks noChangeAspect="1" noChangeArrowheads="1"/>
          </p:cNvPicPr>
          <p:nvPr/>
        </p:nvPicPr>
        <p:blipFill>
          <a:blip r:embed="rId30" cstate="print">
            <a:extLst>
              <a:ext uri="{28A0092B-C50C-407E-A947-70E740481C1C}">
                <a14:useLocalDpi xmlns:a14="http://schemas.microsoft.com/office/drawing/2010/main" val="0"/>
              </a:ext>
            </a:extLst>
          </a:blip>
          <a:srcRect l="10339" t="27248" r="9621" b="31187"/>
          <a:stretch>
            <a:fillRect/>
          </a:stretch>
        </p:blipFill>
        <p:spPr bwMode="auto">
          <a:xfrm>
            <a:off x="7424739" y="1865314"/>
            <a:ext cx="2124075"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9" name="Google Shape;138;p14">
            <a:extLst>
              <a:ext uri="{FF2B5EF4-FFF2-40B4-BE49-F238E27FC236}">
                <a16:creationId xmlns:a16="http://schemas.microsoft.com/office/drawing/2014/main" id="{6CF8426D-3F2E-46DB-A7AD-76C1AEB72C2B}"/>
              </a:ext>
            </a:extLst>
          </p:cNvPr>
          <p:cNvPicPr preferRelativeResize="0">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7424738" y="2668588"/>
            <a:ext cx="78105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60" name="Google Shape;139;p14">
            <a:extLst>
              <a:ext uri="{FF2B5EF4-FFF2-40B4-BE49-F238E27FC236}">
                <a16:creationId xmlns:a16="http://schemas.microsoft.com/office/drawing/2014/main" id="{B2821F85-FB90-4396-BCD3-854FD7E2B98C}"/>
              </a:ext>
            </a:extLst>
          </p:cNvPr>
          <p:cNvSpPr txBox="1">
            <a:spLocks noChangeArrowheads="1"/>
          </p:cNvSpPr>
          <p:nvPr/>
        </p:nvSpPr>
        <p:spPr bwMode="auto">
          <a:xfrm>
            <a:off x="7315200" y="5175251"/>
            <a:ext cx="2560638"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r>
              <a:rPr lang="ru-RU" altLang="ru-RU" sz="1500" b="1">
                <a:solidFill>
                  <a:srgbClr val="1C3AA9"/>
                </a:solidFill>
                <a:latin typeface="Calibri" panose="020F0502020204030204" pitchFamily="34" charset="0"/>
                <a:cs typeface="Calibri" panose="020F0502020204030204" pitchFamily="34" charset="0"/>
                <a:sym typeface="Calibri" panose="020F0502020204030204" pitchFamily="34" charset="0"/>
              </a:rPr>
              <a:t>- Data Management System</a:t>
            </a:r>
          </a:p>
          <a:p>
            <a:r>
              <a:rPr lang="ru-RU" altLang="ru-RU" sz="1500" b="1">
                <a:solidFill>
                  <a:srgbClr val="1C3AA9"/>
                </a:solidFill>
                <a:latin typeface="Calibri" panose="020F0502020204030204" pitchFamily="34" charset="0"/>
                <a:cs typeface="Calibri" panose="020F0502020204030204" pitchFamily="34" charset="0"/>
                <a:sym typeface="Calibri" panose="020F0502020204030204" pitchFamily="34" charset="0"/>
              </a:rPr>
              <a:t>- Workload management systems</a:t>
            </a:r>
          </a:p>
          <a:p>
            <a:r>
              <a:rPr lang="ru-RU" altLang="ru-RU" sz="1500" b="1">
                <a:solidFill>
                  <a:srgbClr val="1C3AA9"/>
                </a:solidFill>
                <a:latin typeface="Calibri" panose="020F0502020204030204" pitchFamily="34" charset="0"/>
                <a:cs typeface="Calibri" panose="020F0502020204030204" pitchFamily="34" charset="0"/>
                <a:sym typeface="Calibri" panose="020F0502020204030204" pitchFamily="34" charset="0"/>
              </a:rPr>
              <a:t>- Monitoring tools</a:t>
            </a:r>
          </a:p>
          <a:p>
            <a:r>
              <a:rPr lang="ru-RU" altLang="ru-RU" sz="1500" b="1">
                <a:solidFill>
                  <a:srgbClr val="1C3AA9"/>
                </a:solidFill>
                <a:latin typeface="Calibri" panose="020F0502020204030204" pitchFamily="34" charset="0"/>
                <a:cs typeface="Calibri" panose="020F0502020204030204" pitchFamily="34" charset="0"/>
                <a:sym typeface="Calibri" panose="020F0502020204030204" pitchFamily="34" charset="0"/>
              </a:rPr>
              <a:t>- SW installation services</a:t>
            </a:r>
            <a:br>
              <a:rPr lang="ru-RU" altLang="ru-RU" sz="1500" b="1">
                <a:solidFill>
                  <a:srgbClr val="1C3AA9"/>
                </a:solidFill>
                <a:latin typeface="Calibri" panose="020F0502020204030204" pitchFamily="34" charset="0"/>
                <a:cs typeface="Calibri" panose="020F0502020204030204" pitchFamily="34" charset="0"/>
                <a:sym typeface="Calibri" panose="020F0502020204030204" pitchFamily="34" charset="0"/>
              </a:rPr>
            </a:br>
            <a:r>
              <a:rPr lang="ru-RU" altLang="ru-RU" sz="1500" b="1">
                <a:solidFill>
                  <a:srgbClr val="1C3AA9"/>
                </a:solidFill>
                <a:latin typeface="Calibri" panose="020F0502020204030204" pitchFamily="34" charset="0"/>
                <a:cs typeface="Calibri" panose="020F0502020204030204" pitchFamily="34" charset="0"/>
                <a:sym typeface="Calibri" panose="020F0502020204030204" pitchFamily="34" charset="0"/>
              </a:rPr>
              <a:t>- Testing frameworks</a:t>
            </a:r>
          </a:p>
        </p:txBody>
      </p:sp>
      <p:sp>
        <p:nvSpPr>
          <p:cNvPr id="43061" name="Google Shape;140;p14">
            <a:extLst>
              <a:ext uri="{FF2B5EF4-FFF2-40B4-BE49-F238E27FC236}">
                <a16:creationId xmlns:a16="http://schemas.microsoft.com/office/drawing/2014/main" id="{5E259790-247B-4BE4-9949-DF8E4EE4DEA9}"/>
              </a:ext>
            </a:extLst>
          </p:cNvPr>
          <p:cNvSpPr txBox="1">
            <a:spLocks noChangeArrowheads="1"/>
          </p:cNvSpPr>
          <p:nvPr/>
        </p:nvSpPr>
        <p:spPr bwMode="auto">
          <a:xfrm>
            <a:off x="4564064" y="1120775"/>
            <a:ext cx="2492375" cy="649288"/>
          </a:xfrm>
          <a:prstGeom prst="rect">
            <a:avLst/>
          </a:prstGeom>
          <a:solidFill>
            <a:srgbClr val="FBCC84"/>
          </a:solidFill>
          <a:ln w="9525">
            <a:solidFill>
              <a:srgbClr val="000000"/>
            </a:solidFill>
            <a:round/>
            <a:headEnd type="none" w="sm" len="sm"/>
            <a:tailEnd type="none" w="sm" len="sm"/>
          </a:ln>
        </p:spPr>
        <p:txBody>
          <a:bodyPr lIns="91425" tIns="45700" rIns="91425" bIns="45700"/>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r>
              <a:rPr lang="ru-RU" altLang="ru-RU" b="1">
                <a:solidFill>
                  <a:srgbClr val="695D46"/>
                </a:solidFill>
                <a:latin typeface="Calibri" panose="020F0502020204030204" pitchFamily="34" charset="0"/>
                <a:cs typeface="Calibri" panose="020F0502020204030204" pitchFamily="34" charset="0"/>
                <a:sym typeface="Calibri" panose="020F0502020204030204" pitchFamily="34" charset="0"/>
              </a:rPr>
              <a:t>High-level Information middleware level</a:t>
            </a:r>
            <a:endParaRPr lang="ru-RU" altLang="ru-RU">
              <a:solidFill>
                <a:srgbClr val="695D46"/>
              </a:solidFill>
              <a:latin typeface="Calibri" panose="020F0502020204030204" pitchFamily="34" charset="0"/>
              <a:cs typeface="Calibri" panose="020F0502020204030204" pitchFamily="34" charset="0"/>
              <a:sym typeface="Calibri" panose="020F0502020204030204" pitchFamily="34" charset="0"/>
            </a:endParaRPr>
          </a:p>
        </p:txBody>
      </p:sp>
      <p:sp>
        <p:nvSpPr>
          <p:cNvPr id="43062" name="Google Shape;141;p14">
            <a:extLst>
              <a:ext uri="{FF2B5EF4-FFF2-40B4-BE49-F238E27FC236}">
                <a16:creationId xmlns:a16="http://schemas.microsoft.com/office/drawing/2014/main" id="{863F647A-A621-4C34-A56D-539F50554EAE}"/>
              </a:ext>
            </a:extLst>
          </p:cNvPr>
          <p:cNvSpPr>
            <a:spLocks noChangeArrowheads="1"/>
          </p:cNvSpPr>
          <p:nvPr/>
        </p:nvSpPr>
        <p:spPr bwMode="auto">
          <a:xfrm>
            <a:off x="6108701" y="3835401"/>
            <a:ext cx="276225" cy="619125"/>
          </a:xfrm>
          <a:prstGeom prst="upDownArrow">
            <a:avLst>
              <a:gd name="adj1" fmla="val 50000"/>
              <a:gd name="adj2" fmla="val 49891"/>
            </a:avLst>
          </a:prstGeom>
          <a:solidFill>
            <a:srgbClr val="FBCC84"/>
          </a:solidFill>
          <a:ln w="9525">
            <a:solidFill>
              <a:schemeClr val="tx2"/>
            </a:solidFill>
            <a:round/>
            <a:headEnd type="none" w="sm" len="sm"/>
            <a:tailEnd type="none" w="sm" len="sm"/>
          </a:ln>
        </p:spPr>
        <p:txBody>
          <a:bodyPr lIns="91425" tIns="91425" rIns="91425" bIns="91425"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endParaRPr lang="ru-RU" altLang="ru-RU"/>
          </a:p>
        </p:txBody>
      </p:sp>
      <p:sp>
        <p:nvSpPr>
          <p:cNvPr id="71" name="Прямоугольник 70">
            <a:extLst>
              <a:ext uri="{FF2B5EF4-FFF2-40B4-BE49-F238E27FC236}">
                <a16:creationId xmlns:a16="http://schemas.microsoft.com/office/drawing/2014/main" id="{F66497F5-A2B9-491B-A0C2-DD597AAD2D3D}"/>
              </a:ext>
            </a:extLst>
          </p:cNvPr>
          <p:cNvSpPr/>
          <p:nvPr/>
        </p:nvSpPr>
        <p:spPr>
          <a:xfrm flipH="1">
            <a:off x="36887" y="11114"/>
            <a:ext cx="1219200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pic>
        <p:nvPicPr>
          <p:cNvPr id="72" name="Рисунок 71">
            <a:extLst>
              <a:ext uri="{FF2B5EF4-FFF2-40B4-BE49-F238E27FC236}">
                <a16:creationId xmlns:a16="http://schemas.microsoft.com/office/drawing/2014/main" id="{84133725-B08D-4C27-A608-805C38927918}"/>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sp>
        <p:nvSpPr>
          <p:cNvPr id="75" name="Google Shape;72;p14">
            <a:extLst>
              <a:ext uri="{FF2B5EF4-FFF2-40B4-BE49-F238E27FC236}">
                <a16:creationId xmlns:a16="http://schemas.microsoft.com/office/drawing/2014/main" id="{105B5798-964E-4B1F-8285-C14E27C583CA}"/>
              </a:ext>
            </a:extLst>
          </p:cNvPr>
          <p:cNvSpPr>
            <a:spLocks noGrp="1"/>
          </p:cNvSpPr>
          <p:nvPr>
            <p:ph type="title"/>
          </p:nvPr>
        </p:nvSpPr>
        <p:spPr>
          <a:xfrm>
            <a:off x="139546" y="63502"/>
            <a:ext cx="10972800" cy="1144588"/>
          </a:xfrm>
        </p:spPr>
        <p:txBody>
          <a:bodyPr vert="horz" lIns="91425" tIns="91425" rIns="91425" bIns="91425" rtlCol="0" anchor="t">
            <a:normAutofit/>
          </a:bodyPr>
          <a:lstStyle/>
          <a:p>
            <a:r>
              <a:rPr lang="ru-RU" altLang="ru-RU" sz="2300" dirty="0">
                <a:latin typeface="Open Sans"/>
                <a:ea typeface="Open Sans"/>
                <a:cs typeface="Open Sans"/>
                <a:sym typeface="Open Sans"/>
              </a:rPr>
              <a:t> </a:t>
            </a:r>
            <a:r>
              <a:rPr lang="ru-RU" altLang="ru-RU" sz="2300" b="1" dirty="0">
                <a:solidFill>
                  <a:schemeClr val="bg1"/>
                </a:solidFill>
                <a:latin typeface="Open Sans"/>
                <a:ea typeface="Open Sans"/>
                <a:cs typeface="Open Sans"/>
                <a:sym typeface="Open Sans"/>
              </a:rPr>
              <a:t>CRIC: a </a:t>
            </a:r>
            <a:r>
              <a:rPr lang="ru-RU" altLang="ru-RU" sz="2300" b="1" dirty="0" err="1">
                <a:solidFill>
                  <a:schemeClr val="bg1"/>
                </a:solidFill>
                <a:latin typeface="Open Sans"/>
                <a:ea typeface="Open Sans"/>
                <a:cs typeface="Open Sans"/>
                <a:sym typeface="Open Sans"/>
              </a:rPr>
              <a:t>unified</a:t>
            </a:r>
            <a:r>
              <a:rPr lang="ru-RU" altLang="ru-RU" sz="2300" b="1" dirty="0">
                <a:solidFill>
                  <a:schemeClr val="bg1"/>
                </a:solidFill>
                <a:latin typeface="Open Sans"/>
                <a:ea typeface="Open Sans"/>
                <a:cs typeface="Open Sans"/>
                <a:sym typeface="Open Sans"/>
              </a:rPr>
              <a:t> </a:t>
            </a:r>
            <a:r>
              <a:rPr lang="ru-RU" altLang="ru-RU" sz="2300" b="1" dirty="0" err="1">
                <a:solidFill>
                  <a:schemeClr val="bg1"/>
                </a:solidFill>
                <a:latin typeface="Open Sans"/>
                <a:ea typeface="Open Sans"/>
                <a:cs typeface="Open Sans"/>
                <a:sym typeface="Open Sans"/>
              </a:rPr>
              <a:t>topology</a:t>
            </a:r>
            <a:r>
              <a:rPr lang="ru-RU" altLang="ru-RU" sz="2300" b="1" dirty="0">
                <a:solidFill>
                  <a:schemeClr val="bg1"/>
                </a:solidFill>
                <a:latin typeface="Open Sans"/>
                <a:ea typeface="Open Sans"/>
                <a:cs typeface="Open Sans"/>
                <a:sym typeface="Open Sans"/>
              </a:rPr>
              <a:t> </a:t>
            </a:r>
            <a:r>
              <a:rPr lang="ru-RU" altLang="ru-RU" sz="2300" b="1" dirty="0" err="1">
                <a:solidFill>
                  <a:schemeClr val="bg1"/>
                </a:solidFill>
                <a:latin typeface="Open Sans"/>
                <a:ea typeface="Open Sans"/>
                <a:cs typeface="Open Sans"/>
                <a:sym typeface="Open Sans"/>
              </a:rPr>
              <a:t>system</a:t>
            </a:r>
            <a:r>
              <a:rPr lang="ru-RU" altLang="ru-RU" sz="2300" b="1" dirty="0">
                <a:solidFill>
                  <a:schemeClr val="bg1"/>
                </a:solidFill>
                <a:latin typeface="Open Sans"/>
                <a:ea typeface="Open Sans"/>
                <a:cs typeface="Open Sans"/>
                <a:sym typeface="Open Sans"/>
              </a:rPr>
              <a:t> </a:t>
            </a:r>
            <a:r>
              <a:rPr lang="ru-RU" altLang="ru-RU" sz="2300" b="1" dirty="0" err="1">
                <a:solidFill>
                  <a:schemeClr val="bg1"/>
                </a:solidFill>
                <a:latin typeface="Open Sans"/>
                <a:ea typeface="Open Sans"/>
                <a:cs typeface="Open Sans"/>
                <a:sym typeface="Open Sans"/>
              </a:rPr>
              <a:t>for</a:t>
            </a:r>
            <a:r>
              <a:rPr lang="ru-RU" altLang="ru-RU" sz="2300" b="1" dirty="0">
                <a:solidFill>
                  <a:schemeClr val="bg1"/>
                </a:solidFill>
                <a:latin typeface="Open Sans"/>
                <a:ea typeface="Open Sans"/>
                <a:cs typeface="Open Sans"/>
                <a:sym typeface="Open Sans"/>
              </a:rPr>
              <a:t> a </a:t>
            </a:r>
            <a:r>
              <a:rPr lang="ru-RU" altLang="ru-RU" sz="2300" b="1" dirty="0" err="1">
                <a:solidFill>
                  <a:schemeClr val="bg1"/>
                </a:solidFill>
                <a:latin typeface="Open Sans"/>
                <a:ea typeface="Open Sans"/>
                <a:cs typeface="Open Sans"/>
                <a:sym typeface="Open Sans"/>
              </a:rPr>
              <a:t>large</a:t>
            </a:r>
            <a:r>
              <a:rPr lang="ru-RU" altLang="ru-RU" sz="2300" b="1" dirty="0">
                <a:solidFill>
                  <a:schemeClr val="bg1"/>
                </a:solidFill>
                <a:latin typeface="Open Sans"/>
                <a:ea typeface="Open Sans"/>
                <a:cs typeface="Open Sans"/>
                <a:sym typeface="Open Sans"/>
              </a:rPr>
              <a:t> </a:t>
            </a:r>
            <a:r>
              <a:rPr lang="ru-RU" altLang="ru-RU" sz="2300" b="1" dirty="0" err="1">
                <a:solidFill>
                  <a:schemeClr val="bg1"/>
                </a:solidFill>
                <a:latin typeface="Open Sans"/>
                <a:ea typeface="Open Sans"/>
                <a:cs typeface="Open Sans"/>
                <a:sym typeface="Open Sans"/>
              </a:rPr>
              <a:t>scale</a:t>
            </a:r>
            <a:r>
              <a:rPr lang="ru-RU" altLang="ru-RU" sz="2300" b="1" dirty="0">
                <a:solidFill>
                  <a:schemeClr val="bg1"/>
                </a:solidFill>
                <a:latin typeface="Open Sans"/>
                <a:ea typeface="Open Sans"/>
                <a:cs typeface="Open Sans"/>
                <a:sym typeface="Open Sans"/>
              </a:rPr>
              <a:t>, </a:t>
            </a:r>
            <a:r>
              <a:rPr lang="ru-RU" altLang="ru-RU" sz="2300" b="1" dirty="0" err="1">
                <a:solidFill>
                  <a:schemeClr val="bg1"/>
                </a:solidFill>
                <a:latin typeface="Open Sans"/>
                <a:ea typeface="Open Sans"/>
                <a:cs typeface="Open Sans"/>
                <a:sym typeface="Open Sans"/>
              </a:rPr>
              <a:t>heterogeneous</a:t>
            </a:r>
            <a:r>
              <a:rPr lang="ru-RU" altLang="ru-RU" sz="2300" b="1" dirty="0">
                <a:solidFill>
                  <a:schemeClr val="bg1"/>
                </a:solidFill>
                <a:latin typeface="Open Sans"/>
                <a:ea typeface="Open Sans"/>
                <a:cs typeface="Open Sans"/>
                <a:sym typeface="Open Sans"/>
              </a:rPr>
              <a:t> </a:t>
            </a:r>
            <a:r>
              <a:rPr lang="ru-RU" altLang="ru-RU" sz="2300" b="1" dirty="0" err="1">
                <a:solidFill>
                  <a:schemeClr val="bg1"/>
                </a:solidFill>
                <a:latin typeface="Open Sans"/>
                <a:ea typeface="Open Sans"/>
                <a:cs typeface="Open Sans"/>
                <a:sym typeface="Open Sans"/>
              </a:rPr>
              <a:t>and</a:t>
            </a:r>
            <a:r>
              <a:rPr lang="ru-RU" altLang="ru-RU" sz="2300" b="1" dirty="0">
                <a:solidFill>
                  <a:schemeClr val="bg1"/>
                </a:solidFill>
                <a:latin typeface="Open Sans"/>
                <a:ea typeface="Open Sans"/>
                <a:cs typeface="Open Sans"/>
                <a:sym typeface="Open Sans"/>
              </a:rPr>
              <a:t> </a:t>
            </a:r>
            <a:r>
              <a:rPr lang="ru-RU" altLang="ru-RU" sz="2300" b="1" dirty="0" err="1">
                <a:solidFill>
                  <a:schemeClr val="bg1"/>
                </a:solidFill>
                <a:latin typeface="Open Sans"/>
                <a:ea typeface="Open Sans"/>
                <a:cs typeface="Open Sans"/>
                <a:sym typeface="Open Sans"/>
              </a:rPr>
              <a:t>dynamic</a:t>
            </a:r>
            <a:r>
              <a:rPr lang="ru-RU" altLang="ru-RU" sz="2300" b="1" dirty="0">
                <a:solidFill>
                  <a:schemeClr val="bg1"/>
                </a:solidFill>
                <a:latin typeface="Open Sans"/>
                <a:ea typeface="Open Sans"/>
                <a:cs typeface="Open Sans"/>
                <a:sym typeface="Open Sans"/>
              </a:rPr>
              <a:t> </a:t>
            </a:r>
            <a:r>
              <a:rPr lang="ru-RU" altLang="ru-RU" sz="2300" b="1" dirty="0" err="1">
                <a:solidFill>
                  <a:schemeClr val="bg1"/>
                </a:solidFill>
                <a:latin typeface="Open Sans"/>
                <a:ea typeface="Open Sans"/>
                <a:cs typeface="Open Sans"/>
                <a:sym typeface="Open Sans"/>
              </a:rPr>
              <a:t>computing</a:t>
            </a:r>
            <a:r>
              <a:rPr lang="ru-RU" altLang="ru-RU" sz="2300" b="1" dirty="0">
                <a:solidFill>
                  <a:schemeClr val="bg1"/>
                </a:solidFill>
                <a:latin typeface="Open Sans"/>
                <a:ea typeface="Open Sans"/>
                <a:cs typeface="Open Sans"/>
                <a:sym typeface="Open Sans"/>
              </a:rPr>
              <a:t> </a:t>
            </a:r>
            <a:r>
              <a:rPr lang="ru-RU" altLang="ru-RU" sz="2300" b="1" dirty="0" err="1">
                <a:solidFill>
                  <a:schemeClr val="bg1"/>
                </a:solidFill>
                <a:latin typeface="Open Sans"/>
                <a:ea typeface="Open Sans"/>
                <a:cs typeface="Open Sans"/>
                <a:sym typeface="Open Sans"/>
              </a:rPr>
              <a:t>infrastructure</a:t>
            </a:r>
            <a:endParaRPr lang="ru-RU" altLang="ru-RU" sz="2300" b="1" dirty="0">
              <a:solidFill>
                <a:schemeClr val="bg1"/>
              </a:solidFill>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747D46B-0956-4B01-A4BA-FD77AE9EADF8}"/>
              </a:ext>
            </a:extLst>
          </p:cNvPr>
          <p:cNvSpPr>
            <a:spLocks noGrp="1"/>
          </p:cNvSpPr>
          <p:nvPr>
            <p:ph type="title"/>
          </p:nvPr>
        </p:nvSpPr>
        <p:spPr>
          <a:xfrm>
            <a:off x="4543593" y="568626"/>
            <a:ext cx="3401064" cy="431333"/>
          </a:xfrm>
          <a:effectLst>
            <a:outerShdw blurRad="50800" dist="38100" dir="2700000" algn="tl" rotWithShape="0">
              <a:schemeClr val="bg1">
                <a:alpha val="40000"/>
              </a:schemeClr>
            </a:outerShdw>
          </a:effectLst>
        </p:spPr>
        <p:txBody>
          <a:bodyPr>
            <a:normAutofit fontScale="90000"/>
          </a:bodyPr>
          <a:lstStyle/>
          <a:p>
            <a:br>
              <a:rPr lang="ru-RU" dirty="0"/>
            </a:br>
            <a:br>
              <a:rPr lang="ru-RU" dirty="0"/>
            </a:br>
            <a:br>
              <a:rPr lang="ru-RU" dirty="0"/>
            </a:br>
            <a:endParaRPr lang="ru-RU" sz="2800" cap="none" dirty="0"/>
          </a:p>
        </p:txBody>
      </p:sp>
      <p:pic>
        <p:nvPicPr>
          <p:cNvPr id="5" name="Объект 4">
            <a:extLst>
              <a:ext uri="{FF2B5EF4-FFF2-40B4-BE49-F238E27FC236}">
                <a16:creationId xmlns:a16="http://schemas.microsoft.com/office/drawing/2014/main" id="{5C79B5AF-75DE-40C1-9366-567F5451D7D2}"/>
              </a:ext>
            </a:extLst>
          </p:cNvPr>
          <p:cNvPicPr>
            <a:picLocks noGrp="1" noChangeAspect="1"/>
          </p:cNvPicPr>
          <p:nvPr>
            <p:ph idx="1"/>
          </p:nvPr>
        </p:nvPicPr>
        <p:blipFill>
          <a:blip r:embed="rId2"/>
          <a:stretch>
            <a:fillRect/>
          </a:stretch>
        </p:blipFill>
        <p:spPr>
          <a:xfrm>
            <a:off x="5859430" y="3346091"/>
            <a:ext cx="6332570" cy="3250719"/>
          </a:xfrm>
          <a:prstGeom prst="rect">
            <a:avLst/>
          </a:prstGeom>
        </p:spPr>
      </p:pic>
      <p:sp>
        <p:nvSpPr>
          <p:cNvPr id="4" name="Текст 3">
            <a:extLst>
              <a:ext uri="{FF2B5EF4-FFF2-40B4-BE49-F238E27FC236}">
                <a16:creationId xmlns:a16="http://schemas.microsoft.com/office/drawing/2014/main" id="{713F1542-1985-49E7-8229-6BCF266E3443}"/>
              </a:ext>
            </a:extLst>
          </p:cNvPr>
          <p:cNvSpPr>
            <a:spLocks noGrp="1"/>
          </p:cNvSpPr>
          <p:nvPr>
            <p:ph type="body" sz="half" idx="2"/>
          </p:nvPr>
        </p:nvSpPr>
        <p:spPr>
          <a:xfrm>
            <a:off x="0" y="3505993"/>
            <a:ext cx="5842000" cy="4158242"/>
          </a:xfrm>
        </p:spPr>
        <p:txBody>
          <a:bodyPr>
            <a:normAutofit/>
          </a:bodyPr>
          <a:lstStyle/>
          <a:p>
            <a:pPr algn="l"/>
            <a:r>
              <a:rPr lang="ru-RU" sz="1800" b="1" dirty="0"/>
              <a:t>Первое поколение (1960-е годы) —  мейнфреймы</a:t>
            </a:r>
          </a:p>
          <a:p>
            <a:pPr algn="l"/>
            <a:r>
              <a:rPr lang="ru-RU" sz="1800" b="1" dirty="0"/>
              <a:t>Второе поколение (1970-е годы) — универсальные ЭВМ</a:t>
            </a:r>
          </a:p>
          <a:p>
            <a:pPr algn="l"/>
            <a:r>
              <a:rPr lang="ru-RU" sz="1800" b="1" dirty="0"/>
              <a:t>Третье поколение (1980-е годы) — персональные компьютеры</a:t>
            </a:r>
          </a:p>
          <a:p>
            <a:pPr algn="l"/>
            <a:r>
              <a:rPr lang="ru-RU" sz="1800" b="1" dirty="0"/>
              <a:t>Четвертое поколение (1990-е годы) — клиент-сервер</a:t>
            </a:r>
          </a:p>
          <a:p>
            <a:pPr algn="l"/>
            <a:r>
              <a:rPr lang="ru-RU" sz="1800" b="1" dirty="0"/>
              <a:t>Пятое поколение (2000-е годы) — сервисная архитектура</a:t>
            </a:r>
          </a:p>
          <a:p>
            <a:pPr algn="l"/>
            <a:r>
              <a:rPr lang="ru-RU" sz="1800" b="1" dirty="0"/>
              <a:t>Шестое поколение (2010-е годы) — облака</a:t>
            </a:r>
          </a:p>
          <a:p>
            <a:pPr algn="l"/>
            <a:r>
              <a:rPr lang="ru-RU" sz="1800" b="1" dirty="0"/>
              <a:t>Седьмое поколение (2020-е годы) —  </a:t>
            </a:r>
            <a:r>
              <a:rPr lang="en-US" sz="1800" b="1" dirty="0"/>
              <a:t>I</a:t>
            </a:r>
            <a:r>
              <a:rPr lang="ru-RU" sz="1800" b="1" dirty="0"/>
              <a:t>о</a:t>
            </a:r>
            <a:r>
              <a:rPr lang="en-US" sz="1800" b="1" dirty="0"/>
              <a:t>T, </a:t>
            </a:r>
            <a:r>
              <a:rPr lang="ru-RU" sz="1800" b="1" dirty="0"/>
              <a:t>искусственный интеллект, квантовые вычисления</a:t>
            </a:r>
          </a:p>
          <a:p>
            <a:pPr algn="l"/>
            <a:endParaRPr lang="ru-RU" b="1" dirty="0"/>
          </a:p>
        </p:txBody>
      </p:sp>
      <p:sp>
        <p:nvSpPr>
          <p:cNvPr id="6" name="Прямоугольник 5">
            <a:extLst>
              <a:ext uri="{FF2B5EF4-FFF2-40B4-BE49-F238E27FC236}">
                <a16:creationId xmlns:a16="http://schemas.microsoft.com/office/drawing/2014/main" id="{0740C43A-B287-4215-BACC-899B6D1A0D39}"/>
              </a:ext>
            </a:extLst>
          </p:cNvPr>
          <p:cNvSpPr/>
          <p:nvPr/>
        </p:nvSpPr>
        <p:spPr>
          <a:xfrm>
            <a:off x="86532" y="906429"/>
            <a:ext cx="6864601" cy="2616101"/>
          </a:xfrm>
          <a:prstGeom prst="rect">
            <a:avLst/>
          </a:prstGeom>
        </p:spPr>
        <p:txBody>
          <a:bodyPr wrap="square">
            <a:spAutoFit/>
          </a:bodyPr>
          <a:lstStyle/>
          <a:p>
            <a:pPr marL="285750" indent="-285750">
              <a:spcAft>
                <a:spcPts val="600"/>
              </a:spcAft>
              <a:buFont typeface="Wingdings" panose="05000000000000000000" pitchFamily="2" charset="2"/>
              <a:buChar char="§"/>
            </a:pPr>
            <a:r>
              <a:rPr lang="ru-RU" sz="2400" dirty="0"/>
              <a:t>менялись концепции</a:t>
            </a:r>
          </a:p>
          <a:p>
            <a:pPr marL="285750" indent="-285750">
              <a:spcAft>
                <a:spcPts val="600"/>
              </a:spcAft>
              <a:buFont typeface="Wingdings" panose="05000000000000000000" pitchFamily="2" charset="2"/>
              <a:buChar char="§"/>
            </a:pPr>
            <a:r>
              <a:rPr lang="ru-RU" sz="2400" dirty="0"/>
              <a:t>круг и сложность решаемых задач</a:t>
            </a:r>
          </a:p>
          <a:p>
            <a:pPr marL="285750" indent="-285750">
              <a:spcAft>
                <a:spcPts val="600"/>
              </a:spcAft>
              <a:buFont typeface="Wingdings" panose="05000000000000000000" pitchFamily="2" charset="2"/>
              <a:buChar char="§"/>
            </a:pPr>
            <a:r>
              <a:rPr lang="ru-RU" sz="2400" dirty="0"/>
              <a:t>возникал новый технологический набор</a:t>
            </a:r>
          </a:p>
          <a:p>
            <a:pPr marL="285750" indent="-285750">
              <a:spcAft>
                <a:spcPts val="600"/>
              </a:spcAft>
              <a:buFont typeface="Wingdings" panose="05000000000000000000" pitchFamily="2" charset="2"/>
              <a:buChar char="§"/>
            </a:pPr>
            <a:r>
              <a:rPr lang="ru-RU" sz="2400" dirty="0"/>
              <a:t>углублялась специализация разработчиков </a:t>
            </a:r>
          </a:p>
          <a:p>
            <a:pPr marL="285750" indent="-285750">
              <a:spcAft>
                <a:spcPts val="600"/>
              </a:spcAft>
              <a:buFont typeface="Wingdings" panose="05000000000000000000" pitchFamily="2" charset="2"/>
              <a:buChar char="§"/>
            </a:pPr>
            <a:r>
              <a:rPr lang="ru-RU" sz="2400" dirty="0"/>
              <a:t>сокращалось время ввода новых продуктов и сервисов</a:t>
            </a:r>
          </a:p>
        </p:txBody>
      </p:sp>
      <p:sp>
        <p:nvSpPr>
          <p:cNvPr id="8" name="Выноска: стрелка вниз 7">
            <a:extLst>
              <a:ext uri="{FF2B5EF4-FFF2-40B4-BE49-F238E27FC236}">
                <a16:creationId xmlns:a16="http://schemas.microsoft.com/office/drawing/2014/main" id="{003AA040-EB65-4AE4-AA45-6FE015308E6F}"/>
              </a:ext>
            </a:extLst>
          </p:cNvPr>
          <p:cNvSpPr/>
          <p:nvPr/>
        </p:nvSpPr>
        <p:spPr>
          <a:xfrm>
            <a:off x="7555972" y="1614820"/>
            <a:ext cx="3653651" cy="1735722"/>
          </a:xfrm>
          <a:prstGeom prst="downArrowCallout">
            <a:avLst/>
          </a:prstGeom>
          <a:solidFill>
            <a:schemeClr val="tx2">
              <a:lumMod val="9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t>первые цифровые платформы поддержки, работающих в реальном времени </a:t>
            </a:r>
          </a:p>
        </p:txBody>
      </p:sp>
      <p:pic>
        <p:nvPicPr>
          <p:cNvPr id="7" name="Рисунок 6">
            <a:extLst>
              <a:ext uri="{FF2B5EF4-FFF2-40B4-BE49-F238E27FC236}">
                <a16:creationId xmlns:a16="http://schemas.microsoft.com/office/drawing/2014/main" id="{8D781E51-83D5-4228-809A-D22738A891C7}"/>
              </a:ext>
            </a:extLst>
          </p:cNvPr>
          <p:cNvPicPr>
            <a:picLocks noChangeAspect="1"/>
          </p:cNvPicPr>
          <p:nvPr/>
        </p:nvPicPr>
        <p:blipFill>
          <a:blip r:embed="rId3"/>
          <a:stretch>
            <a:fillRect/>
          </a:stretch>
        </p:blipFill>
        <p:spPr>
          <a:xfrm>
            <a:off x="11127284" y="130169"/>
            <a:ext cx="999831" cy="695004"/>
          </a:xfrm>
          <a:prstGeom prst="rect">
            <a:avLst/>
          </a:prstGeom>
        </p:spPr>
      </p:pic>
      <p:sp>
        <p:nvSpPr>
          <p:cNvPr id="9" name="Прямоугольник 8">
            <a:extLst>
              <a:ext uri="{FF2B5EF4-FFF2-40B4-BE49-F238E27FC236}">
                <a16:creationId xmlns:a16="http://schemas.microsoft.com/office/drawing/2014/main" id="{F66FAD14-69F8-4BED-A4F2-7B7E65295755}"/>
              </a:ext>
            </a:extLst>
          </p:cNvPr>
          <p:cNvSpPr/>
          <p:nvPr/>
        </p:nvSpPr>
        <p:spPr>
          <a:xfrm flipH="1">
            <a:off x="86532" y="69852"/>
            <a:ext cx="1219200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spcBef>
                <a:spcPct val="0"/>
              </a:spcBef>
            </a:pPr>
            <a:r>
              <a:rPr lang="ru-RU" altLang="ru-RU" sz="3200" dirty="0">
                <a:solidFill>
                  <a:schemeClr val="bg1"/>
                </a:solidFill>
                <a:latin typeface="Arial" panose="020B0604020202020204" pitchFamily="34" charset="0"/>
              </a:rPr>
              <a:t>Эволюция ИТ</a:t>
            </a:r>
            <a:endParaRPr lang="en-US" altLang="ru-RU" sz="3200" b="1" dirty="0">
              <a:solidFill>
                <a:schemeClr val="bg1"/>
              </a:solidFill>
            </a:endParaRPr>
          </a:p>
        </p:txBody>
      </p:sp>
    </p:spTree>
    <p:extLst>
      <p:ext uri="{BB962C8B-B14F-4D97-AF65-F5344CB8AC3E}">
        <p14:creationId xmlns:p14="http://schemas.microsoft.com/office/powerpoint/2010/main" val="4168095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Номер слайда 3">
            <a:extLst>
              <a:ext uri="{FF2B5EF4-FFF2-40B4-BE49-F238E27FC236}">
                <a16:creationId xmlns:a16="http://schemas.microsoft.com/office/drawing/2014/main" id="{F4E3557A-2119-40A3-A5ED-606CEDA422F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fld id="{41314FD5-6976-434C-B9A3-908DCBC82528}" type="slidenum">
              <a:rPr lang="ru-RU" altLang="en-US">
                <a:solidFill>
                  <a:schemeClr val="tx2"/>
                </a:solidFill>
              </a:rPr>
              <a:pPr/>
              <a:t>20</a:t>
            </a:fld>
            <a:r>
              <a:rPr lang="en-US" altLang="en-US">
                <a:solidFill>
                  <a:schemeClr val="tx2"/>
                </a:solidFill>
              </a:rPr>
              <a:t>/98</a:t>
            </a:r>
            <a:endParaRPr lang="ru-RU" altLang="en-US">
              <a:solidFill>
                <a:schemeClr val="tx2"/>
              </a:solidFill>
            </a:endParaRPr>
          </a:p>
        </p:txBody>
      </p:sp>
      <p:pic>
        <p:nvPicPr>
          <p:cNvPr id="50180" name="Объект 6">
            <a:extLst>
              <a:ext uri="{FF2B5EF4-FFF2-40B4-BE49-F238E27FC236}">
                <a16:creationId xmlns:a16="http://schemas.microsoft.com/office/drawing/2014/main" id="{C9D54E3C-3486-47FD-962E-42E02FBFBDA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47482" y="914400"/>
            <a:ext cx="9933203" cy="5867400"/>
          </a:xfrm>
          <a:noFill/>
        </p:spPr>
      </p:pic>
      <p:sp>
        <p:nvSpPr>
          <p:cNvPr id="5" name="Прямоугольник 4">
            <a:extLst>
              <a:ext uri="{FF2B5EF4-FFF2-40B4-BE49-F238E27FC236}">
                <a16:creationId xmlns:a16="http://schemas.microsoft.com/office/drawing/2014/main" id="{B1EADA7C-9A7D-4EDD-83AF-14AE07865EB6}"/>
              </a:ext>
            </a:extLst>
          </p:cNvPr>
          <p:cNvSpPr/>
          <p:nvPr/>
        </p:nvSpPr>
        <p:spPr>
          <a:xfrm flipH="1">
            <a:off x="-99205" y="0"/>
            <a:ext cx="1219200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pic>
        <p:nvPicPr>
          <p:cNvPr id="6" name="Рисунок 5">
            <a:extLst>
              <a:ext uri="{FF2B5EF4-FFF2-40B4-BE49-F238E27FC236}">
                <a16:creationId xmlns:a16="http://schemas.microsoft.com/office/drawing/2014/main" id="{59DAFC98-382C-439D-BDAC-48708CA0B8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sp>
        <p:nvSpPr>
          <p:cNvPr id="8" name="Заголовок 2">
            <a:extLst>
              <a:ext uri="{FF2B5EF4-FFF2-40B4-BE49-F238E27FC236}">
                <a16:creationId xmlns:a16="http://schemas.microsoft.com/office/drawing/2014/main" id="{8F76FB9B-E36C-4936-A3EC-085EC58FCC4C}"/>
              </a:ext>
            </a:extLst>
          </p:cNvPr>
          <p:cNvSpPr>
            <a:spLocks noGrp="1"/>
          </p:cNvSpPr>
          <p:nvPr>
            <p:ph type="title"/>
          </p:nvPr>
        </p:nvSpPr>
        <p:spPr>
          <a:xfrm>
            <a:off x="2995706" y="-279401"/>
            <a:ext cx="10515600" cy="1325563"/>
          </a:xfrm>
        </p:spPr>
        <p:txBody>
          <a:bodyPr>
            <a:normAutofit/>
          </a:bodyPr>
          <a:lstStyle/>
          <a:p>
            <a:r>
              <a:rPr lang="en-US" altLang="en-US" b="1" dirty="0">
                <a:solidFill>
                  <a:schemeClr val="bg1"/>
                </a:solidFill>
              </a:rPr>
              <a:t>ATLAS computing</a:t>
            </a:r>
          </a:p>
        </p:txBody>
      </p:sp>
    </p:spTree>
    <p:extLst>
      <p:ext uri="{BB962C8B-B14F-4D97-AF65-F5344CB8AC3E}">
        <p14:creationId xmlns:p14="http://schemas.microsoft.com/office/powerpoint/2010/main" val="5558188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p:cNvSpPr txBox="1">
            <a:spLocks noChangeArrowheads="1"/>
          </p:cNvSpPr>
          <p:nvPr/>
        </p:nvSpPr>
        <p:spPr bwMode="auto">
          <a:xfrm>
            <a:off x="196850" y="788637"/>
            <a:ext cx="11903995" cy="615553"/>
          </a:xfrm>
          <a:prstGeom prst="rect">
            <a:avLst/>
          </a:prstGeom>
          <a:noFill/>
          <a:ln w="9525">
            <a:noFill/>
            <a:miter lim="800000"/>
            <a:headEnd/>
            <a:tailEnd/>
          </a:ln>
        </p:spPr>
        <p:txBody>
          <a:bodyPr wrap="square">
            <a:spAutoFit/>
          </a:bodyPr>
          <a:lstStyle/>
          <a:p>
            <a:pPr algn="just" defTabSz="457200"/>
            <a:r>
              <a:rPr lang="en-GB" altLang="ru-RU" sz="1700" b="1" dirty="0">
                <a:solidFill>
                  <a:srgbClr val="C00000"/>
                </a:solidFill>
                <a:latin typeface="Book Antiqua" pitchFamily="18" charset="0"/>
                <a:ea typeface="MS PGothic" pitchFamily="34" charset="-128"/>
                <a:cs typeface="Arial Black" pitchFamily="34" charset="0"/>
              </a:rPr>
              <a:t>WLCG: </a:t>
            </a:r>
            <a:r>
              <a:rPr lang="en-GB" altLang="ru-RU" sz="1700" b="1" dirty="0">
                <a:latin typeface="Book Antiqua" pitchFamily="18" charset="0"/>
                <a:ea typeface="MS PGothic" pitchFamily="34" charset="-128"/>
                <a:cs typeface="Arial Black" pitchFamily="34" charset="0"/>
              </a:rPr>
              <a:t>a</a:t>
            </a:r>
            <a:r>
              <a:rPr lang="en-GB" altLang="ru-RU" sz="1700" dirty="0">
                <a:solidFill>
                  <a:srgbClr val="000000"/>
                </a:solidFill>
                <a:latin typeface="Book Antiqua" pitchFamily="18" charset="0"/>
                <a:ea typeface="MS PGothic" pitchFamily="34" charset="-128"/>
                <a:cs typeface="Arial Black" pitchFamily="34" charset="0"/>
              </a:rPr>
              <a:t>n International collaboration to distribute and analyse LHC data. Integrates computer centres worldwide that provide computing and storage resource into a single infrastructure accessible by all LHC physicists</a:t>
            </a:r>
          </a:p>
        </p:txBody>
      </p:sp>
      <p:sp>
        <p:nvSpPr>
          <p:cNvPr id="3" name="Прямоугольник 7"/>
          <p:cNvSpPr>
            <a:spLocks noChangeArrowheads="1"/>
          </p:cNvSpPr>
          <p:nvPr/>
        </p:nvSpPr>
        <p:spPr bwMode="auto">
          <a:xfrm>
            <a:off x="7542471" y="6283488"/>
            <a:ext cx="4000500" cy="368300"/>
          </a:xfrm>
          <a:prstGeom prst="rect">
            <a:avLst/>
          </a:prstGeom>
          <a:noFill/>
          <a:ln w="9525">
            <a:noFill/>
            <a:miter lim="800000"/>
            <a:headEnd/>
            <a:tailEnd/>
          </a:ln>
        </p:spPr>
        <p:txBody>
          <a:bodyPr wrap="none">
            <a:spAutoFit/>
          </a:bodyPr>
          <a:lstStyle/>
          <a:p>
            <a:r>
              <a:rPr lang="en-US" i="1" dirty="0">
                <a:solidFill>
                  <a:srgbClr val="000000"/>
                </a:solidFill>
                <a:latin typeface="Book Antiqua" pitchFamily="18" charset="0"/>
              </a:rPr>
              <a:t>Worldwide LHC Computing Grid - 2019</a:t>
            </a:r>
            <a:endParaRPr lang="ru-RU" i="1" dirty="0">
              <a:solidFill>
                <a:srgbClr val="000000"/>
              </a:solidFill>
              <a:latin typeface="Book Antiqua" pitchFamily="18" charset="0"/>
            </a:endParaRPr>
          </a:p>
        </p:txBody>
      </p:sp>
      <p:sp>
        <p:nvSpPr>
          <p:cNvPr id="4" name="TextBox 10"/>
          <p:cNvSpPr txBox="1">
            <a:spLocks noChangeArrowheads="1"/>
          </p:cNvSpPr>
          <p:nvPr/>
        </p:nvSpPr>
        <p:spPr bwMode="auto">
          <a:xfrm>
            <a:off x="4716966" y="3196877"/>
            <a:ext cx="2369634" cy="2139047"/>
          </a:xfrm>
          <a:prstGeom prst="rect">
            <a:avLst/>
          </a:prstGeom>
          <a:noFill/>
          <a:ln w="9525">
            <a:noFill/>
            <a:miter lim="800000"/>
            <a:headEnd/>
            <a:tailEnd/>
          </a:ln>
        </p:spPr>
        <p:txBody>
          <a:bodyPr wrap="square">
            <a:spAutoFit/>
          </a:bodyPr>
          <a:lstStyle/>
          <a:p>
            <a:pPr>
              <a:spcAft>
                <a:spcPts val="600"/>
              </a:spcAft>
            </a:pPr>
            <a:r>
              <a:rPr lang="en-US" altLang="ru-RU" b="1" dirty="0">
                <a:solidFill>
                  <a:srgbClr val="C00000"/>
                </a:solidFill>
                <a:latin typeface="Book Antiqua" pitchFamily="18" charset="0"/>
                <a:ea typeface="MS PGothic" pitchFamily="34" charset="-128"/>
              </a:rPr>
              <a:t>161 </a:t>
            </a:r>
            <a:r>
              <a:rPr lang="en-US" altLang="ru-RU" b="1" dirty="0">
                <a:solidFill>
                  <a:srgbClr val="000000"/>
                </a:solidFill>
                <a:latin typeface="Book Antiqua" pitchFamily="18" charset="0"/>
                <a:ea typeface="MS PGothic" pitchFamily="34" charset="-128"/>
              </a:rPr>
              <a:t>sites</a:t>
            </a:r>
            <a:endParaRPr lang="ru-RU" altLang="ru-RU" b="1" dirty="0">
              <a:solidFill>
                <a:srgbClr val="000000"/>
              </a:solidFill>
              <a:latin typeface="Book Antiqua" pitchFamily="18" charset="0"/>
              <a:ea typeface="MS PGothic" pitchFamily="34" charset="-128"/>
            </a:endParaRPr>
          </a:p>
          <a:p>
            <a:pPr>
              <a:spcAft>
                <a:spcPts val="600"/>
              </a:spcAft>
            </a:pPr>
            <a:r>
              <a:rPr lang="en-US" altLang="ru-RU" b="1" dirty="0">
                <a:solidFill>
                  <a:srgbClr val="C00000"/>
                </a:solidFill>
                <a:latin typeface="Book Antiqua" pitchFamily="18" charset="0"/>
                <a:ea typeface="MS PGothic" pitchFamily="34" charset="-128"/>
              </a:rPr>
              <a:t>42 </a:t>
            </a:r>
            <a:r>
              <a:rPr lang="en-US" altLang="ru-RU" b="1" dirty="0">
                <a:solidFill>
                  <a:srgbClr val="000000"/>
                </a:solidFill>
                <a:latin typeface="Book Antiqua" pitchFamily="18" charset="0"/>
                <a:ea typeface="MS PGothic" pitchFamily="34" charset="-128"/>
              </a:rPr>
              <a:t>countries</a:t>
            </a:r>
          </a:p>
          <a:p>
            <a:pPr>
              <a:spcAft>
                <a:spcPts val="600"/>
              </a:spcAft>
            </a:pPr>
            <a:r>
              <a:rPr lang="en-US" altLang="ru-RU" b="1" dirty="0">
                <a:solidFill>
                  <a:srgbClr val="C00000"/>
                </a:solidFill>
                <a:latin typeface="Book Antiqua" pitchFamily="18" charset="0"/>
                <a:ea typeface="MS PGothic" pitchFamily="34" charset="-128"/>
              </a:rPr>
              <a:t>~1M </a:t>
            </a:r>
            <a:r>
              <a:rPr lang="en-US" altLang="ru-RU" b="1" dirty="0">
                <a:solidFill>
                  <a:srgbClr val="000000"/>
                </a:solidFill>
                <a:latin typeface="Book Antiqua" pitchFamily="18" charset="0"/>
                <a:ea typeface="MS PGothic" pitchFamily="34" charset="-128"/>
              </a:rPr>
              <a:t>CPU</a:t>
            </a:r>
            <a:r>
              <a:rPr lang="ru-RU" altLang="ru-RU" b="1" dirty="0">
                <a:solidFill>
                  <a:srgbClr val="000000"/>
                </a:solidFill>
                <a:latin typeface="Book Antiqua" pitchFamily="18" charset="0"/>
                <a:ea typeface="MS PGothic" pitchFamily="34" charset="-128"/>
              </a:rPr>
              <a:t> </a:t>
            </a:r>
            <a:r>
              <a:rPr lang="en-US" altLang="ru-RU" b="1" dirty="0">
                <a:solidFill>
                  <a:srgbClr val="000000"/>
                </a:solidFill>
                <a:latin typeface="Book Antiqua" pitchFamily="18" charset="0"/>
                <a:ea typeface="MS PGothic" pitchFamily="34" charset="-128"/>
              </a:rPr>
              <a:t>cores</a:t>
            </a:r>
          </a:p>
          <a:p>
            <a:pPr>
              <a:spcAft>
                <a:spcPts val="600"/>
              </a:spcAft>
            </a:pPr>
            <a:r>
              <a:rPr lang="en-US" altLang="ru-RU" b="1" dirty="0">
                <a:solidFill>
                  <a:srgbClr val="C00000"/>
                </a:solidFill>
                <a:latin typeface="Book Antiqua" pitchFamily="18" charset="0"/>
                <a:ea typeface="MS PGothic" pitchFamily="34" charset="-128"/>
              </a:rPr>
              <a:t>1</a:t>
            </a:r>
            <a:r>
              <a:rPr lang="en-US" altLang="ru-RU" b="1" dirty="0">
                <a:solidFill>
                  <a:srgbClr val="000000"/>
                </a:solidFill>
                <a:latin typeface="Book Antiqua" pitchFamily="18" charset="0"/>
                <a:ea typeface="MS PGothic" pitchFamily="34" charset="-128"/>
              </a:rPr>
              <a:t> EB of storage</a:t>
            </a:r>
          </a:p>
          <a:p>
            <a:pPr>
              <a:spcAft>
                <a:spcPts val="600"/>
              </a:spcAft>
            </a:pPr>
            <a:r>
              <a:rPr lang="en-US" altLang="ru-RU" sz="1600" b="1" dirty="0">
                <a:solidFill>
                  <a:srgbClr val="000000"/>
                </a:solidFill>
                <a:latin typeface="Book Antiqua" pitchFamily="18" charset="0"/>
                <a:ea typeface="MS PGothic" pitchFamily="34" charset="-128"/>
              </a:rPr>
              <a:t>&gt; </a:t>
            </a:r>
            <a:r>
              <a:rPr lang="en-US" altLang="ru-RU" b="1" dirty="0">
                <a:solidFill>
                  <a:srgbClr val="C00000"/>
                </a:solidFill>
                <a:latin typeface="Book Antiqua" pitchFamily="18" charset="0"/>
                <a:ea typeface="MS PGothic" pitchFamily="34" charset="-128"/>
              </a:rPr>
              <a:t>3</a:t>
            </a:r>
            <a:r>
              <a:rPr lang="en-US" altLang="ru-RU" b="1" dirty="0">
                <a:solidFill>
                  <a:srgbClr val="000000"/>
                </a:solidFill>
                <a:latin typeface="Book Antiqua" pitchFamily="18" charset="0"/>
                <a:ea typeface="MS PGothic" pitchFamily="34" charset="-128"/>
              </a:rPr>
              <a:t> million jobs/day</a:t>
            </a:r>
          </a:p>
          <a:p>
            <a:pPr>
              <a:spcAft>
                <a:spcPts val="600"/>
              </a:spcAft>
            </a:pPr>
            <a:r>
              <a:rPr lang="en-US" altLang="ru-RU" b="1" dirty="0">
                <a:solidFill>
                  <a:srgbClr val="C00000"/>
                </a:solidFill>
                <a:latin typeface="Book Antiqua" pitchFamily="18" charset="0"/>
                <a:ea typeface="MS PGothic" pitchFamily="34" charset="-128"/>
              </a:rPr>
              <a:t>10-100</a:t>
            </a:r>
            <a:r>
              <a:rPr lang="en-US" altLang="ru-RU" b="1" dirty="0">
                <a:solidFill>
                  <a:srgbClr val="000000"/>
                </a:solidFill>
                <a:latin typeface="Book Antiqua" pitchFamily="18" charset="0"/>
                <a:ea typeface="MS PGothic" pitchFamily="34" charset="-128"/>
              </a:rPr>
              <a:t> Gb links</a:t>
            </a:r>
          </a:p>
        </p:txBody>
      </p:sp>
      <p:pic>
        <p:nvPicPr>
          <p:cNvPr id="5" name="Рисунок 4"/>
          <p:cNvPicPr>
            <a:picLocks noChangeAspect="1"/>
          </p:cNvPicPr>
          <p:nvPr/>
        </p:nvPicPr>
        <p:blipFill>
          <a:blip r:embed="rId2"/>
          <a:srcRect/>
          <a:stretch>
            <a:fillRect/>
          </a:stretch>
        </p:blipFill>
        <p:spPr bwMode="auto">
          <a:xfrm>
            <a:off x="243991" y="1440026"/>
            <a:ext cx="4231457" cy="3958231"/>
          </a:xfrm>
          <a:prstGeom prst="rect">
            <a:avLst/>
          </a:prstGeom>
          <a:noFill/>
          <a:ln w="9525">
            <a:noFill/>
            <a:miter lim="800000"/>
            <a:headEnd/>
            <a:tailEnd/>
          </a:ln>
        </p:spPr>
      </p:pic>
      <p:pic>
        <p:nvPicPr>
          <p:cNvPr id="6" name="Рисунок 6"/>
          <p:cNvPicPr>
            <a:picLocks noChangeAspect="1"/>
          </p:cNvPicPr>
          <p:nvPr/>
        </p:nvPicPr>
        <p:blipFill>
          <a:blip r:embed="rId3"/>
          <a:srcRect/>
          <a:stretch>
            <a:fillRect/>
          </a:stretch>
        </p:blipFill>
        <p:spPr bwMode="auto">
          <a:xfrm>
            <a:off x="7086600" y="3228975"/>
            <a:ext cx="4674476" cy="3052314"/>
          </a:xfrm>
          <a:prstGeom prst="rect">
            <a:avLst/>
          </a:prstGeom>
          <a:noFill/>
          <a:ln w="9525">
            <a:noFill/>
            <a:miter lim="800000"/>
            <a:headEnd/>
            <a:tailEnd/>
          </a:ln>
        </p:spPr>
      </p:pic>
      <p:sp>
        <p:nvSpPr>
          <p:cNvPr id="7" name="Прямоугольник 8"/>
          <p:cNvSpPr>
            <a:spLocks noChangeArrowheads="1"/>
          </p:cNvSpPr>
          <p:nvPr/>
        </p:nvSpPr>
        <p:spPr bwMode="auto">
          <a:xfrm>
            <a:off x="4578572" y="1438687"/>
            <a:ext cx="7522273" cy="923330"/>
          </a:xfrm>
          <a:prstGeom prst="rect">
            <a:avLst/>
          </a:prstGeom>
          <a:noFill/>
          <a:ln w="9525">
            <a:noFill/>
            <a:miter lim="800000"/>
            <a:headEnd/>
            <a:tailEnd/>
          </a:ln>
        </p:spPr>
        <p:txBody>
          <a:bodyPr wrap="square">
            <a:spAutoFit/>
          </a:bodyPr>
          <a:lstStyle/>
          <a:p>
            <a:pPr algn="just"/>
            <a:r>
              <a:rPr lang="en-US" dirty="0">
                <a:solidFill>
                  <a:srgbClr val="000000"/>
                </a:solidFill>
                <a:latin typeface="Book Antiqua" pitchFamily="18" charset="0"/>
              </a:rPr>
              <a:t>The mission of the WLCG project is to provide global computing resources to store, distribute and analyze the </a:t>
            </a:r>
            <a:r>
              <a:rPr lang="en-US" dirty="0">
                <a:solidFill>
                  <a:srgbClr val="C00000"/>
                </a:solidFill>
                <a:latin typeface="Book Antiqua" pitchFamily="18" charset="0"/>
              </a:rPr>
              <a:t>~50-70 Petabytes </a:t>
            </a:r>
            <a:r>
              <a:rPr lang="en-US" dirty="0">
                <a:solidFill>
                  <a:srgbClr val="000000"/>
                </a:solidFill>
                <a:latin typeface="Book Antiqua" pitchFamily="18" charset="0"/>
              </a:rPr>
              <a:t>of data expected every year of operations from the </a:t>
            </a:r>
            <a:r>
              <a:rPr lang="en-US" dirty="0">
                <a:latin typeface="Book Antiqua" pitchFamily="18" charset="0"/>
              </a:rPr>
              <a:t>Large Hadron Collider</a:t>
            </a:r>
            <a:r>
              <a:rPr lang="ru-RU" dirty="0">
                <a:latin typeface="Book Antiqua" pitchFamily="18" charset="0"/>
              </a:rPr>
              <a:t>.</a:t>
            </a:r>
          </a:p>
        </p:txBody>
      </p:sp>
      <p:sp>
        <p:nvSpPr>
          <p:cNvPr id="8" name="Прямоугольник 9"/>
          <p:cNvSpPr>
            <a:spLocks noChangeArrowheads="1"/>
          </p:cNvSpPr>
          <p:nvPr/>
        </p:nvSpPr>
        <p:spPr bwMode="auto">
          <a:xfrm>
            <a:off x="4608513" y="2396514"/>
            <a:ext cx="6096000" cy="646112"/>
          </a:xfrm>
          <a:prstGeom prst="rect">
            <a:avLst/>
          </a:prstGeom>
          <a:noFill/>
          <a:ln w="9525">
            <a:noFill/>
            <a:miter lim="800000"/>
            <a:headEnd/>
            <a:tailEnd/>
          </a:ln>
        </p:spPr>
        <p:txBody>
          <a:bodyPr>
            <a:spAutoFit/>
          </a:bodyPr>
          <a:lstStyle/>
          <a:p>
            <a:r>
              <a:rPr lang="en-US" b="1" dirty="0">
                <a:solidFill>
                  <a:srgbClr val="C00000"/>
                </a:solidFill>
                <a:latin typeface="Book Antiqua" pitchFamily="18" charset="0"/>
              </a:rPr>
              <a:t>WLCG computing enabled physicists to announce the discovery of the Higgs Boson.</a:t>
            </a:r>
            <a:endParaRPr lang="ru-RU" b="1" dirty="0">
              <a:solidFill>
                <a:srgbClr val="C00000"/>
              </a:solidFill>
              <a:latin typeface="Book Antiqua" pitchFamily="18" charset="0"/>
            </a:endParaRPr>
          </a:p>
        </p:txBody>
      </p:sp>
      <p:graphicFrame>
        <p:nvGraphicFramePr>
          <p:cNvPr id="9" name="Таблица 8"/>
          <p:cNvGraphicFramePr>
            <a:graphicFrameLocks noGrp="1"/>
          </p:cNvGraphicFramePr>
          <p:nvPr/>
        </p:nvGraphicFramePr>
        <p:xfrm>
          <a:off x="196850" y="5394960"/>
          <a:ext cx="5096828" cy="1463040"/>
        </p:xfrm>
        <a:graphic>
          <a:graphicData uri="http://schemas.openxmlformats.org/drawingml/2006/table">
            <a:tbl>
              <a:tblPr firstRow="1" bandRow="1">
                <a:tableStyleId>{5940675A-B579-460E-94D1-54222C63F5DA}</a:tableStyleId>
              </a:tblPr>
              <a:tblGrid>
                <a:gridCol w="1937068">
                  <a:extLst>
                    <a:ext uri="{9D8B030D-6E8A-4147-A177-3AD203B41FA5}">
                      <a16:colId xmlns:a16="http://schemas.microsoft.com/office/drawing/2014/main" val="20000"/>
                    </a:ext>
                  </a:extLst>
                </a:gridCol>
                <a:gridCol w="1694180">
                  <a:extLst>
                    <a:ext uri="{9D8B030D-6E8A-4147-A177-3AD203B41FA5}">
                      <a16:colId xmlns:a16="http://schemas.microsoft.com/office/drawing/2014/main" val="20001"/>
                    </a:ext>
                  </a:extLst>
                </a:gridCol>
                <a:gridCol w="1465580">
                  <a:extLst>
                    <a:ext uri="{9D8B030D-6E8A-4147-A177-3AD203B41FA5}">
                      <a16:colId xmlns:a16="http://schemas.microsoft.com/office/drawing/2014/main" val="20002"/>
                    </a:ext>
                  </a:extLst>
                </a:gridCol>
              </a:tblGrid>
              <a:tr h="1463040">
                <a:tc>
                  <a:txBody>
                    <a:bodyPr/>
                    <a:lstStyle/>
                    <a:p>
                      <a:r>
                        <a:rPr lang="en-US" altLang="ru-RU" sz="1800" b="1" dirty="0">
                          <a:solidFill>
                            <a:srgbClr val="C00000"/>
                          </a:solidFill>
                          <a:latin typeface="Book Antiqua" panose="02040602050305030304" pitchFamily="18" charset="0"/>
                          <a:ea typeface="ＭＳ Ｐゴシック" charset="-128"/>
                        </a:rPr>
                        <a:t>Tier0 (CERN)</a:t>
                      </a:r>
                      <a:r>
                        <a:rPr lang="en-US" altLang="ru-RU" sz="1800" b="1" dirty="0">
                          <a:solidFill>
                            <a:srgbClr val="000000"/>
                          </a:solidFill>
                          <a:latin typeface="Book Antiqua" panose="02040602050305030304" pitchFamily="18" charset="0"/>
                          <a:ea typeface="ＭＳ Ｐゴシック" charset="-128"/>
                        </a:rPr>
                        <a:t>: </a:t>
                      </a:r>
                    </a:p>
                    <a:p>
                      <a:r>
                        <a:rPr lang="en-US" altLang="ru-RU" sz="1800" b="1" dirty="0">
                          <a:solidFill>
                            <a:srgbClr val="000000"/>
                          </a:solidFill>
                          <a:latin typeface="Book Antiqua" panose="02040602050305030304" pitchFamily="18" charset="0"/>
                          <a:ea typeface="ＭＳ Ｐゴシック" charset="-128"/>
                        </a:rPr>
                        <a:t>data recording,</a:t>
                      </a:r>
                    </a:p>
                    <a:p>
                      <a:r>
                        <a:rPr lang="en-US" altLang="ru-RU" sz="1800" b="1" dirty="0">
                          <a:solidFill>
                            <a:srgbClr val="000000"/>
                          </a:solidFill>
                          <a:latin typeface="Book Antiqua" panose="02040602050305030304" pitchFamily="18" charset="0"/>
                          <a:ea typeface="ＭＳ Ｐゴシック" charset="-128"/>
                        </a:rPr>
                        <a:t>reconstruction</a:t>
                      </a:r>
                    </a:p>
                    <a:p>
                      <a:r>
                        <a:rPr lang="en-US" altLang="ru-RU" sz="1800" b="1" dirty="0">
                          <a:solidFill>
                            <a:srgbClr val="000000"/>
                          </a:solidFill>
                          <a:latin typeface="Book Antiqua" panose="02040602050305030304" pitchFamily="18" charset="0"/>
                          <a:ea typeface="ＭＳ Ｐゴシック" charset="-128"/>
                        </a:rPr>
                        <a:t>and distribution</a:t>
                      </a:r>
                      <a:endParaRPr lang="ru-RU" sz="1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ru-RU" sz="1800" b="1" dirty="0">
                          <a:solidFill>
                            <a:srgbClr val="C00000"/>
                          </a:solidFill>
                          <a:latin typeface="Book Antiqua" panose="02040602050305030304" pitchFamily="18" charset="0"/>
                          <a:ea typeface="ＭＳ Ｐゴシック" charset="-128"/>
                        </a:rPr>
                        <a:t>Tier1</a:t>
                      </a:r>
                      <a:r>
                        <a:rPr lang="en-US" altLang="ru-RU" sz="1800" b="1" dirty="0">
                          <a:solidFill>
                            <a:schemeClr val="tx1"/>
                          </a:solidFill>
                          <a:latin typeface="Book Antiqua" panose="02040602050305030304" pitchFamily="18" charset="0"/>
                          <a:ea typeface="ＭＳ Ｐゴシック" charset="-128"/>
                        </a:rPr>
                        <a:t>:</a:t>
                      </a:r>
                      <a:r>
                        <a:rPr lang="en-US" altLang="ru-RU" sz="1800" b="1" dirty="0">
                          <a:solidFill>
                            <a:srgbClr val="C00000"/>
                          </a:solidFill>
                          <a:latin typeface="Book Antiqua" panose="02040602050305030304" pitchFamily="18" charset="0"/>
                          <a:ea typeface="ＭＳ Ｐゴシック" charset="-128"/>
                        </a:rPr>
                        <a:t> </a:t>
                      </a:r>
                      <a:br>
                        <a:rPr lang="en-US" altLang="ru-RU" sz="1800" b="1" dirty="0">
                          <a:solidFill>
                            <a:srgbClr val="000000"/>
                          </a:solidFill>
                          <a:latin typeface="Book Antiqua" panose="02040602050305030304" pitchFamily="18" charset="0"/>
                          <a:ea typeface="ＭＳ Ｐゴシック" charset="-128"/>
                        </a:rPr>
                      </a:br>
                      <a:r>
                        <a:rPr lang="en-US" altLang="ru-RU" sz="1800" b="1" dirty="0">
                          <a:solidFill>
                            <a:srgbClr val="000000"/>
                          </a:solidFill>
                          <a:latin typeface="Book Antiqua" panose="02040602050305030304" pitchFamily="18" charset="0"/>
                          <a:ea typeface="ＭＳ Ｐゴシック" charset="-128"/>
                        </a:rPr>
                        <a:t>permanent</a:t>
                      </a:r>
                    </a:p>
                    <a:p>
                      <a:r>
                        <a:rPr lang="en-US" altLang="ru-RU" sz="1800" b="1" dirty="0">
                          <a:solidFill>
                            <a:srgbClr val="000000"/>
                          </a:solidFill>
                          <a:latin typeface="Book Antiqua" panose="02040602050305030304" pitchFamily="18" charset="0"/>
                          <a:ea typeface="ＭＳ Ｐゴシック" charset="-128"/>
                        </a:rPr>
                        <a:t>storage,</a:t>
                      </a:r>
                    </a:p>
                    <a:p>
                      <a:r>
                        <a:rPr lang="en-US" altLang="ru-RU" sz="1800" b="1" dirty="0">
                          <a:solidFill>
                            <a:srgbClr val="000000"/>
                          </a:solidFill>
                          <a:latin typeface="Book Antiqua" panose="02040602050305030304" pitchFamily="18" charset="0"/>
                          <a:ea typeface="ＭＳ Ｐゴシック" charset="-128"/>
                        </a:rPr>
                        <a:t>re-processing,</a:t>
                      </a:r>
                      <a:endParaRPr lang="en-US" altLang="ru-RU" sz="1800" b="1" baseline="0" dirty="0">
                        <a:solidFill>
                          <a:srgbClr val="000000"/>
                        </a:solidFill>
                        <a:latin typeface="Book Antiqua" panose="02040602050305030304" pitchFamily="18" charset="0"/>
                        <a:ea typeface="ＭＳ Ｐゴシック" charset="-128"/>
                      </a:endParaRPr>
                    </a:p>
                    <a:p>
                      <a:r>
                        <a:rPr lang="en-US" altLang="ru-RU" sz="1800" b="1" dirty="0">
                          <a:solidFill>
                            <a:srgbClr val="000000"/>
                          </a:solidFill>
                          <a:latin typeface="Book Antiqua" panose="02040602050305030304" pitchFamily="18" charset="0"/>
                          <a:ea typeface="ＭＳ Ｐゴシック" charset="-128"/>
                        </a:rPr>
                        <a:t>analysis</a:t>
                      </a:r>
                      <a:endParaRPr lang="ru-RU" sz="1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ru-RU" sz="1800" b="1" dirty="0">
                          <a:solidFill>
                            <a:srgbClr val="C00000"/>
                          </a:solidFill>
                          <a:latin typeface="Book Antiqua" panose="02040602050305030304" pitchFamily="18" charset="0"/>
                          <a:ea typeface="ＭＳ Ｐゴシック" charset="-128"/>
                        </a:rPr>
                        <a:t>Tier2</a:t>
                      </a:r>
                      <a:r>
                        <a:rPr lang="en-US" altLang="ru-RU" sz="1800" b="1" dirty="0">
                          <a:solidFill>
                            <a:schemeClr val="tx1"/>
                          </a:solidFill>
                          <a:latin typeface="Book Antiqua" panose="02040602050305030304" pitchFamily="18" charset="0"/>
                          <a:ea typeface="ＭＳ Ｐゴシック" charset="-128"/>
                        </a:rPr>
                        <a:t>:</a:t>
                      </a:r>
                      <a:br>
                        <a:rPr lang="en-US" altLang="ru-RU" sz="1800" b="1" dirty="0">
                          <a:solidFill>
                            <a:srgbClr val="C00000"/>
                          </a:solidFill>
                          <a:latin typeface="Book Antiqua" panose="02040602050305030304" pitchFamily="18" charset="0"/>
                          <a:ea typeface="ＭＳ Ｐゴシック" charset="-128"/>
                        </a:rPr>
                      </a:br>
                      <a:r>
                        <a:rPr lang="en-US" altLang="ru-RU" sz="1800" b="1" dirty="0">
                          <a:solidFill>
                            <a:srgbClr val="000000"/>
                          </a:solidFill>
                          <a:latin typeface="Book Antiqua" panose="02040602050305030304" pitchFamily="18" charset="0"/>
                          <a:ea typeface="ＭＳ Ｐゴシック" charset="-128"/>
                        </a:rPr>
                        <a:t>Simulation,</a:t>
                      </a:r>
                    </a:p>
                    <a:p>
                      <a:r>
                        <a:rPr lang="en-US" altLang="ru-RU" sz="1800" b="1" dirty="0">
                          <a:solidFill>
                            <a:srgbClr val="000000"/>
                          </a:solidFill>
                          <a:latin typeface="Book Antiqua" panose="02040602050305030304" pitchFamily="18" charset="0"/>
                          <a:ea typeface="ＭＳ Ｐゴシック" charset="-128"/>
                        </a:rPr>
                        <a:t>end-user</a:t>
                      </a:r>
                    </a:p>
                    <a:p>
                      <a:r>
                        <a:rPr lang="en-US" altLang="ru-RU" sz="1800" b="1" dirty="0">
                          <a:solidFill>
                            <a:srgbClr val="000000"/>
                          </a:solidFill>
                          <a:latin typeface="Book Antiqua" panose="02040602050305030304" pitchFamily="18" charset="0"/>
                          <a:ea typeface="ＭＳ Ｐゴシック" charset="-128"/>
                        </a:rPr>
                        <a:t>analysis</a:t>
                      </a:r>
                      <a:endParaRPr lang="ru-RU" sz="1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11" name="Прямоугольник 10"/>
          <p:cNvSpPr/>
          <p:nvPr/>
        </p:nvSpPr>
        <p:spPr>
          <a:xfrm flipH="1">
            <a:off x="0" y="-31439"/>
            <a:ext cx="1217295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sp>
        <p:nvSpPr>
          <p:cNvPr id="10" name="TextBox 9"/>
          <p:cNvSpPr txBox="1"/>
          <p:nvPr/>
        </p:nvSpPr>
        <p:spPr>
          <a:xfrm>
            <a:off x="3895436" y="43926"/>
            <a:ext cx="4774833" cy="461665"/>
          </a:xfrm>
          <a:prstGeom prst="rect">
            <a:avLst/>
          </a:prstGeom>
          <a:noFill/>
          <a:effectLst>
            <a:outerShdw blurRad="50800" dist="50800" dir="5400000" algn="ctr" rotWithShape="0">
              <a:schemeClr val="tx1"/>
            </a:outerShdw>
          </a:effectLst>
        </p:spPr>
        <p:txBody>
          <a:bodyPr wrap="none">
            <a:spAutoFit/>
          </a:bodyPr>
          <a:lstStyle/>
          <a:p>
            <a:pPr algn="ctr">
              <a:defRPr/>
            </a:pPr>
            <a:r>
              <a:rPr lang="en-US" sz="2400" b="1" dirty="0">
                <a:solidFill>
                  <a:schemeClr val="bg1"/>
                </a:solidFill>
              </a:rPr>
              <a:t>The Worldwide LHC Computing Grid</a:t>
            </a:r>
            <a:endParaRPr lang="ru-RU" sz="2400" b="1" dirty="0">
              <a:solidFill>
                <a:schemeClr val="bg1"/>
              </a:solidFill>
            </a:endParaRPr>
          </a:p>
        </p:txBody>
      </p:sp>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sp>
        <p:nvSpPr>
          <p:cNvPr id="14" name="Овал 13"/>
          <p:cNvSpPr/>
          <p:nvPr/>
        </p:nvSpPr>
        <p:spPr>
          <a:xfrm>
            <a:off x="9586023" y="4175392"/>
            <a:ext cx="318141" cy="3435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24393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a:extLst>
              <a:ext uri="{FF2B5EF4-FFF2-40B4-BE49-F238E27FC236}">
                <a16:creationId xmlns:a16="http://schemas.microsoft.com/office/drawing/2014/main" id="{B7455923-07B3-4F8A-900A-1C042B28214D}"/>
              </a:ext>
            </a:extLst>
          </p:cNvPr>
          <p:cNvPicPr>
            <a:picLocks noChangeAspect="1"/>
          </p:cNvPicPr>
          <p:nvPr/>
        </p:nvPicPr>
        <p:blipFill>
          <a:blip r:embed="rId2"/>
          <a:stretch>
            <a:fillRect/>
          </a:stretch>
        </p:blipFill>
        <p:spPr>
          <a:xfrm>
            <a:off x="1659682" y="1857057"/>
            <a:ext cx="723900" cy="871538"/>
          </a:xfrm>
          <a:prstGeom prst="rect">
            <a:avLst/>
          </a:prstGeom>
        </p:spPr>
      </p:pic>
      <p:sp>
        <p:nvSpPr>
          <p:cNvPr id="4" name="Прямоугольник 3">
            <a:extLst>
              <a:ext uri="{FF2B5EF4-FFF2-40B4-BE49-F238E27FC236}">
                <a16:creationId xmlns:a16="http://schemas.microsoft.com/office/drawing/2014/main" id="{DCC858F0-C791-4BB2-B4FE-D26696DEFA0B}"/>
              </a:ext>
            </a:extLst>
          </p:cNvPr>
          <p:cNvSpPr/>
          <p:nvPr/>
        </p:nvSpPr>
        <p:spPr>
          <a:xfrm flipH="1">
            <a:off x="0" y="2745"/>
            <a:ext cx="1219200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pic>
        <p:nvPicPr>
          <p:cNvPr id="5" name="Рисунок 4">
            <a:extLst>
              <a:ext uri="{FF2B5EF4-FFF2-40B4-BE49-F238E27FC236}">
                <a16:creationId xmlns:a16="http://schemas.microsoft.com/office/drawing/2014/main" id="{7D08E44E-D32C-4F0C-B4D6-A548630BAF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sp>
        <p:nvSpPr>
          <p:cNvPr id="7" name="TextBox 6">
            <a:extLst>
              <a:ext uri="{FF2B5EF4-FFF2-40B4-BE49-F238E27FC236}">
                <a16:creationId xmlns:a16="http://schemas.microsoft.com/office/drawing/2014/main" id="{85EF99F4-D797-4F44-A73D-D48E80392424}"/>
              </a:ext>
            </a:extLst>
          </p:cNvPr>
          <p:cNvSpPr txBox="1"/>
          <p:nvPr/>
        </p:nvSpPr>
        <p:spPr>
          <a:xfrm>
            <a:off x="2021632" y="145690"/>
            <a:ext cx="7761561" cy="523220"/>
          </a:xfrm>
          <a:prstGeom prst="rect">
            <a:avLst/>
          </a:prstGeom>
          <a:noFill/>
          <a:effectLst>
            <a:outerShdw blurRad="50800" dist="50800" dir="5400000" algn="ctr" rotWithShape="0">
              <a:schemeClr val="bg2">
                <a:lumMod val="10000"/>
              </a:schemeClr>
            </a:outerShdw>
          </a:effectLst>
        </p:spPr>
        <p:txBody>
          <a:bodyPr wrap="square">
            <a:spAutoFit/>
          </a:bodyPr>
          <a:lstStyle/>
          <a:p>
            <a:r>
              <a:rPr lang="en-US" altLang="ru-RU" sz="2800" b="1" dirty="0">
                <a:solidFill>
                  <a:schemeClr val="bg1"/>
                </a:solidFill>
                <a:effectLst>
                  <a:outerShdw blurRad="38100" dist="38100" dir="2700000" algn="tl">
                    <a:srgbClr val="000000">
                      <a:alpha val="43137"/>
                    </a:srgbClr>
                  </a:outerShdw>
                </a:effectLst>
              </a:rPr>
              <a:t>International Large-scale projects </a:t>
            </a:r>
            <a:endParaRPr lang="ru-RU" sz="2800" b="1" dirty="0">
              <a:solidFill>
                <a:schemeClr val="bg1"/>
              </a:solidFill>
              <a:effectLst>
                <a:outerShdw blurRad="38100" dist="38100" dir="2700000" algn="tl">
                  <a:srgbClr val="000000">
                    <a:alpha val="43137"/>
                  </a:srgbClr>
                </a:outerShdw>
              </a:effectLst>
            </a:endParaRPr>
          </a:p>
        </p:txBody>
      </p:sp>
      <p:sp>
        <p:nvSpPr>
          <p:cNvPr id="8" name="Объект 1">
            <a:extLst>
              <a:ext uri="{FF2B5EF4-FFF2-40B4-BE49-F238E27FC236}">
                <a16:creationId xmlns:a16="http://schemas.microsoft.com/office/drawing/2014/main" id="{3ED4C55E-7D0D-4846-8D57-4613FB5C645C}"/>
              </a:ext>
            </a:extLst>
          </p:cNvPr>
          <p:cNvSpPr>
            <a:spLocks noGrp="1"/>
          </p:cNvSpPr>
          <p:nvPr>
            <p:ph idx="1"/>
          </p:nvPr>
        </p:nvSpPr>
        <p:spPr>
          <a:xfrm>
            <a:off x="2528054" y="863910"/>
            <a:ext cx="9381602" cy="2722516"/>
          </a:xfrm>
        </p:spPr>
        <p:txBody>
          <a:bodyPr>
            <a:normAutofit lnSpcReduction="10000"/>
          </a:bodyPr>
          <a:lstStyle/>
          <a:p>
            <a:pPr marL="0" indent="0">
              <a:buNone/>
            </a:pPr>
            <a:r>
              <a:rPr lang="en-US" altLang="ru-RU" sz="2200" b="1" dirty="0"/>
              <a:t>Russian research institutes and universities actively participate in international large-scale projects:</a:t>
            </a:r>
          </a:p>
          <a:p>
            <a:r>
              <a:rPr lang="en-US" altLang="ru-RU" sz="2200" dirty="0"/>
              <a:t>LHC, CERN (experiments: ATLAS, ALICE, </a:t>
            </a:r>
            <a:r>
              <a:rPr lang="en-US" altLang="ru-RU" sz="2200" dirty="0" err="1"/>
              <a:t>LHCb</a:t>
            </a:r>
            <a:r>
              <a:rPr lang="en-US" altLang="ru-RU" sz="2200" dirty="0"/>
              <a:t>, CMS) </a:t>
            </a:r>
          </a:p>
          <a:p>
            <a:r>
              <a:rPr lang="en-US" altLang="ru-RU" sz="2200" dirty="0"/>
              <a:t>XFEL, DESY (European free electron laser)</a:t>
            </a:r>
          </a:p>
          <a:p>
            <a:r>
              <a:rPr lang="en-US" altLang="ru-RU" sz="2200" dirty="0"/>
              <a:t>ESRF, France (European synchrotron center) </a:t>
            </a:r>
          </a:p>
          <a:p>
            <a:r>
              <a:rPr lang="en-US" altLang="ru-RU" sz="2200" dirty="0"/>
              <a:t>FAIR, GSI, Germany (CBM, PANDA experiments)</a:t>
            </a:r>
          </a:p>
          <a:p>
            <a:r>
              <a:rPr lang="en-US" altLang="ru-RU" sz="2200" dirty="0"/>
              <a:t>ITER, France …</a:t>
            </a:r>
            <a:endParaRPr lang="ru-RU" altLang="ru-RU" sz="2200" dirty="0"/>
          </a:p>
        </p:txBody>
      </p:sp>
      <p:pic>
        <p:nvPicPr>
          <p:cNvPr id="9" name="Изображение 10">
            <a:extLst>
              <a:ext uri="{FF2B5EF4-FFF2-40B4-BE49-F238E27FC236}">
                <a16:creationId xmlns:a16="http://schemas.microsoft.com/office/drawing/2014/main" id="{51179D1F-F710-414E-BB72-3664178428F3}"/>
              </a:ext>
            </a:extLst>
          </p:cNvPr>
          <p:cNvPicPr/>
          <p:nvPr/>
        </p:nvPicPr>
        <p:blipFill>
          <a:blip r:embed="rId4"/>
          <a:stretch/>
        </p:blipFill>
        <p:spPr>
          <a:xfrm>
            <a:off x="202894" y="941378"/>
            <a:ext cx="1011600" cy="989640"/>
          </a:xfrm>
          <a:prstGeom prst="rect">
            <a:avLst/>
          </a:prstGeom>
          <a:ln w="9360">
            <a:noFill/>
          </a:ln>
        </p:spPr>
      </p:pic>
      <p:pic>
        <p:nvPicPr>
          <p:cNvPr id="11" name="Рисунок 10">
            <a:extLst>
              <a:ext uri="{FF2B5EF4-FFF2-40B4-BE49-F238E27FC236}">
                <a16:creationId xmlns:a16="http://schemas.microsoft.com/office/drawing/2014/main" id="{EA02CCC0-98D7-4CA3-A0E2-0B635B1A97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583" y="1980048"/>
            <a:ext cx="685800" cy="685800"/>
          </a:xfrm>
          <a:prstGeom prst="rect">
            <a:avLst/>
          </a:prstGeom>
        </p:spPr>
      </p:pic>
      <p:pic>
        <p:nvPicPr>
          <p:cNvPr id="15" name="Рисунок 14">
            <a:extLst>
              <a:ext uri="{FF2B5EF4-FFF2-40B4-BE49-F238E27FC236}">
                <a16:creationId xmlns:a16="http://schemas.microsoft.com/office/drawing/2014/main" id="{99C3F498-994F-4C69-8FD8-63CD379804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79" y="1934176"/>
            <a:ext cx="785099" cy="766763"/>
          </a:xfrm>
          <a:prstGeom prst="rect">
            <a:avLst/>
          </a:prstGeom>
        </p:spPr>
      </p:pic>
      <p:pic>
        <p:nvPicPr>
          <p:cNvPr id="17" name="Рисунок 16">
            <a:extLst>
              <a:ext uri="{FF2B5EF4-FFF2-40B4-BE49-F238E27FC236}">
                <a16:creationId xmlns:a16="http://schemas.microsoft.com/office/drawing/2014/main" id="{010C31F6-7D70-4222-830F-4EBD5D343C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0565" y="1015338"/>
            <a:ext cx="1210692" cy="841719"/>
          </a:xfrm>
          <a:prstGeom prst="rect">
            <a:avLst/>
          </a:prstGeom>
        </p:spPr>
      </p:pic>
      <p:pic>
        <p:nvPicPr>
          <p:cNvPr id="20" name="Рисунок 19">
            <a:extLst>
              <a:ext uri="{FF2B5EF4-FFF2-40B4-BE49-F238E27FC236}">
                <a16:creationId xmlns:a16="http://schemas.microsoft.com/office/drawing/2014/main" id="{30735911-CCEB-48C3-8897-8C26F8D519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36361" y="4007474"/>
            <a:ext cx="2090564" cy="1102054"/>
          </a:xfrm>
          <a:prstGeom prst="rect">
            <a:avLst/>
          </a:prstGeom>
        </p:spPr>
      </p:pic>
      <p:sp>
        <p:nvSpPr>
          <p:cNvPr id="23" name="TextBox 22">
            <a:extLst>
              <a:ext uri="{FF2B5EF4-FFF2-40B4-BE49-F238E27FC236}">
                <a16:creationId xmlns:a16="http://schemas.microsoft.com/office/drawing/2014/main" id="{5E439EB2-9129-4015-BB2A-CB0E9D1DD4A5}"/>
              </a:ext>
            </a:extLst>
          </p:cNvPr>
          <p:cNvSpPr txBox="1"/>
          <p:nvPr/>
        </p:nvSpPr>
        <p:spPr>
          <a:xfrm>
            <a:off x="211254" y="3493701"/>
            <a:ext cx="9126831" cy="3231654"/>
          </a:xfrm>
          <a:prstGeom prst="rect">
            <a:avLst/>
          </a:prstGeom>
          <a:noFill/>
        </p:spPr>
        <p:txBody>
          <a:bodyPr wrap="square">
            <a:spAutoFit/>
          </a:bodyPr>
          <a:lstStyle/>
          <a:p>
            <a:pPr>
              <a:spcBef>
                <a:spcPts val="1000"/>
              </a:spcBef>
            </a:pPr>
            <a:r>
              <a:rPr lang="en-US" altLang="ru-RU" sz="2200" b="1" dirty="0"/>
              <a:t>International large-scale projects are being prepared in Russia: </a:t>
            </a:r>
          </a:p>
          <a:p>
            <a:pPr marL="342900" indent="-342900">
              <a:spcBef>
                <a:spcPts val="1000"/>
              </a:spcBef>
              <a:buFont typeface="Wingdings" panose="05000000000000000000" pitchFamily="2" charset="2"/>
              <a:buChar char="§"/>
            </a:pPr>
            <a:r>
              <a:rPr lang="en-US" altLang="ru-RU" sz="2200" b="1" dirty="0"/>
              <a:t>NICA</a:t>
            </a:r>
            <a:r>
              <a:rPr lang="en-US" altLang="ru-RU" sz="2200" dirty="0"/>
              <a:t>, JINR, </a:t>
            </a:r>
            <a:r>
              <a:rPr lang="en-US" altLang="ru-RU" sz="2200" dirty="0" err="1"/>
              <a:t>Dubna</a:t>
            </a:r>
            <a:r>
              <a:rPr lang="en-US" altLang="ru-RU" sz="2200" dirty="0"/>
              <a:t> (proton and heavy ion collider)</a:t>
            </a:r>
          </a:p>
          <a:p>
            <a:pPr marL="342900" indent="-342900">
              <a:spcBef>
                <a:spcPts val="1000"/>
              </a:spcBef>
              <a:buFont typeface="Wingdings" panose="05000000000000000000" pitchFamily="2" charset="2"/>
              <a:buChar char="§"/>
            </a:pPr>
            <a:r>
              <a:rPr lang="en-US" altLang="ru-RU" sz="2200" b="1" dirty="0"/>
              <a:t>PIK</a:t>
            </a:r>
            <a:r>
              <a:rPr lang="en-US" altLang="ru-RU" sz="2200" dirty="0"/>
              <a:t>, PNPI, </a:t>
            </a:r>
            <a:r>
              <a:rPr lang="en-US" altLang="ru-RU" sz="2200" dirty="0" err="1"/>
              <a:t>Gatchina</a:t>
            </a:r>
            <a:r>
              <a:rPr lang="en-US" altLang="ru-RU" sz="2200" dirty="0"/>
              <a:t> (high-flow reactor complex) </a:t>
            </a:r>
          </a:p>
          <a:p>
            <a:pPr marL="342900" indent="-342900">
              <a:spcBef>
                <a:spcPts val="1000"/>
              </a:spcBef>
              <a:buFont typeface="Wingdings" panose="05000000000000000000" pitchFamily="2" charset="2"/>
              <a:buChar char="§"/>
            </a:pPr>
            <a:r>
              <a:rPr lang="en-US" altLang="ru-RU" sz="2200" b="1" dirty="0"/>
              <a:t>SKIF</a:t>
            </a:r>
            <a:r>
              <a:rPr lang="en-US" altLang="ru-RU" sz="2200" dirty="0"/>
              <a:t>, INP SB RAS Novosibirsk (Siberian ring photon source) </a:t>
            </a:r>
          </a:p>
          <a:p>
            <a:pPr marL="342900" indent="-342900">
              <a:spcBef>
                <a:spcPts val="1000"/>
              </a:spcBef>
              <a:buFont typeface="Wingdings" panose="05000000000000000000" pitchFamily="2" charset="2"/>
              <a:buChar char="§"/>
            </a:pPr>
            <a:r>
              <a:rPr lang="en-US" altLang="ru-RU" sz="2200" b="1" dirty="0"/>
              <a:t>Super S-Tau Fabric</a:t>
            </a:r>
            <a:r>
              <a:rPr lang="en-US" altLang="ru-RU" sz="2200" dirty="0"/>
              <a:t>, </a:t>
            </a:r>
            <a:r>
              <a:rPr lang="en-US" altLang="ru-RU" sz="2200" dirty="0" err="1"/>
              <a:t>Sarov</a:t>
            </a:r>
            <a:r>
              <a:rPr lang="en-US" altLang="ru-RU" sz="2200" dirty="0"/>
              <a:t> (electron-positron collider)</a:t>
            </a:r>
            <a:endParaRPr lang="ru-RU" altLang="ru-RU" sz="2200" dirty="0"/>
          </a:p>
          <a:p>
            <a:pPr marL="342900" indent="-342900">
              <a:spcBef>
                <a:spcPts val="1000"/>
              </a:spcBef>
              <a:buFont typeface="Wingdings" panose="05000000000000000000" pitchFamily="2" charset="2"/>
              <a:buChar char="§"/>
            </a:pPr>
            <a:r>
              <a:rPr lang="ru-RU" altLang="ru-RU" sz="2200" b="1" dirty="0"/>
              <a:t>Нейтринная программа</a:t>
            </a:r>
            <a:r>
              <a:rPr lang="en-US" altLang="ru-RU" sz="2200" b="1" dirty="0"/>
              <a:t> (</a:t>
            </a:r>
            <a:r>
              <a:rPr lang="ru-RU" altLang="ru-RU" sz="2200" b="1" dirty="0"/>
              <a:t>Байкал, </a:t>
            </a:r>
            <a:r>
              <a:rPr lang="en-US" altLang="ru-RU" sz="2200" b="1" dirty="0"/>
              <a:t>JUNO, NOVA, DUNE …)</a:t>
            </a:r>
            <a:endParaRPr lang="ru-RU" altLang="ru-RU" sz="2200" b="1" dirty="0"/>
          </a:p>
          <a:p>
            <a:pPr marL="342900" indent="-342900">
              <a:spcBef>
                <a:spcPts val="1000"/>
              </a:spcBef>
              <a:buFont typeface="Wingdings" panose="05000000000000000000" pitchFamily="2" charset="2"/>
              <a:buChar char="§"/>
            </a:pPr>
            <a:r>
              <a:rPr lang="ru-RU" altLang="ru-RU" sz="2200" b="1" dirty="0" err="1"/>
              <a:t>синхротронно</a:t>
            </a:r>
            <a:r>
              <a:rPr lang="ru-RU" altLang="ru-RU" sz="2200" b="1" dirty="0"/>
              <a:t>-нейтронная программа, науки о жизни</a:t>
            </a:r>
          </a:p>
        </p:txBody>
      </p:sp>
      <p:pic>
        <p:nvPicPr>
          <p:cNvPr id="25" name="Рисунок 24">
            <a:extLst>
              <a:ext uri="{FF2B5EF4-FFF2-40B4-BE49-F238E27FC236}">
                <a16:creationId xmlns:a16="http://schemas.microsoft.com/office/drawing/2014/main" id="{5F1C8ABC-3A8B-4B25-9085-937352A9A1E7}"/>
              </a:ext>
            </a:extLst>
          </p:cNvPr>
          <p:cNvPicPr>
            <a:picLocks noChangeAspect="1"/>
          </p:cNvPicPr>
          <p:nvPr/>
        </p:nvPicPr>
        <p:blipFill rotWithShape="1">
          <a:blip r:embed="rId9">
            <a:extLst>
              <a:ext uri="{28A0092B-C50C-407E-A947-70E740481C1C}">
                <a14:useLocalDpi xmlns:a14="http://schemas.microsoft.com/office/drawing/2010/main" val="0"/>
              </a:ext>
            </a:extLst>
          </a:blip>
          <a:srcRect r="92431"/>
          <a:stretch/>
        </p:blipFill>
        <p:spPr>
          <a:xfrm>
            <a:off x="9754105" y="4979549"/>
            <a:ext cx="856401" cy="1102054"/>
          </a:xfrm>
          <a:prstGeom prst="rect">
            <a:avLst/>
          </a:prstGeom>
        </p:spPr>
      </p:pic>
      <p:pic>
        <p:nvPicPr>
          <p:cNvPr id="29" name="Рисунок 28">
            <a:extLst>
              <a:ext uri="{FF2B5EF4-FFF2-40B4-BE49-F238E27FC236}">
                <a16:creationId xmlns:a16="http://schemas.microsoft.com/office/drawing/2014/main" id="{826AAAA0-2921-4A77-A0F8-9F388A8EC7CB}"/>
              </a:ext>
            </a:extLst>
          </p:cNvPr>
          <p:cNvPicPr>
            <a:picLocks noChangeAspect="1"/>
          </p:cNvPicPr>
          <p:nvPr/>
        </p:nvPicPr>
        <p:blipFill>
          <a:blip r:embed="rId10"/>
          <a:stretch>
            <a:fillRect/>
          </a:stretch>
        </p:blipFill>
        <p:spPr>
          <a:xfrm>
            <a:off x="9176342" y="6000963"/>
            <a:ext cx="3050583" cy="894019"/>
          </a:xfrm>
          <a:prstGeom prst="rect">
            <a:avLst/>
          </a:prstGeom>
        </p:spPr>
      </p:pic>
      <p:pic>
        <p:nvPicPr>
          <p:cNvPr id="27" name="Рисунок 26">
            <a:extLst>
              <a:ext uri="{FF2B5EF4-FFF2-40B4-BE49-F238E27FC236}">
                <a16:creationId xmlns:a16="http://schemas.microsoft.com/office/drawing/2014/main" id="{87E3DDA0-28F6-443B-9FAE-0260C237D68C}"/>
              </a:ext>
            </a:extLst>
          </p:cNvPr>
          <p:cNvPicPr>
            <a:picLocks noChangeAspect="1"/>
          </p:cNvPicPr>
          <p:nvPr/>
        </p:nvPicPr>
        <p:blipFill>
          <a:blip r:embed="rId11"/>
          <a:stretch>
            <a:fillRect/>
          </a:stretch>
        </p:blipFill>
        <p:spPr>
          <a:xfrm>
            <a:off x="10610506" y="5083962"/>
            <a:ext cx="1581494" cy="917001"/>
          </a:xfrm>
          <a:prstGeom prst="rect">
            <a:avLst/>
          </a:prstGeom>
        </p:spPr>
      </p:pic>
      <p:pic>
        <p:nvPicPr>
          <p:cNvPr id="2" name="Рисунок 1">
            <a:extLst>
              <a:ext uri="{FF2B5EF4-FFF2-40B4-BE49-F238E27FC236}">
                <a16:creationId xmlns:a16="http://schemas.microsoft.com/office/drawing/2014/main" id="{A01D72EE-69F2-4BA2-B2F6-5EAC1955C4DD}"/>
              </a:ext>
            </a:extLst>
          </p:cNvPr>
          <p:cNvPicPr>
            <a:picLocks noChangeAspect="1"/>
          </p:cNvPicPr>
          <p:nvPr/>
        </p:nvPicPr>
        <p:blipFill>
          <a:blip r:embed="rId12"/>
          <a:stretch>
            <a:fillRect/>
          </a:stretch>
        </p:blipFill>
        <p:spPr>
          <a:xfrm>
            <a:off x="10268909" y="2693215"/>
            <a:ext cx="1730343" cy="1342144"/>
          </a:xfrm>
          <a:prstGeom prst="rect">
            <a:avLst/>
          </a:prstGeom>
        </p:spPr>
      </p:pic>
    </p:spTree>
    <p:extLst>
      <p:ext uri="{BB962C8B-B14F-4D97-AF65-F5344CB8AC3E}">
        <p14:creationId xmlns:p14="http://schemas.microsoft.com/office/powerpoint/2010/main" val="12038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8D781E51-83D5-4228-809A-D22738A891C7}"/>
              </a:ext>
            </a:extLst>
          </p:cNvPr>
          <p:cNvPicPr>
            <a:picLocks noChangeAspect="1"/>
          </p:cNvPicPr>
          <p:nvPr/>
        </p:nvPicPr>
        <p:blipFill>
          <a:blip r:embed="rId2"/>
          <a:stretch>
            <a:fillRect/>
          </a:stretch>
        </p:blipFill>
        <p:spPr>
          <a:xfrm>
            <a:off x="11127284" y="130169"/>
            <a:ext cx="999831" cy="695004"/>
          </a:xfrm>
          <a:prstGeom prst="rect">
            <a:avLst/>
          </a:prstGeom>
        </p:spPr>
      </p:pic>
      <p:pic>
        <p:nvPicPr>
          <p:cNvPr id="5" name="Изображение 8" descr="cern-lhc-map.jpg"/>
          <p:cNvPicPr>
            <a:picLocks noChangeAspect="1"/>
          </p:cNvPicPr>
          <p:nvPr/>
        </p:nvPicPr>
        <p:blipFill>
          <a:blip r:embed="rId3"/>
          <a:srcRect/>
          <a:stretch>
            <a:fillRect/>
          </a:stretch>
        </p:blipFill>
        <p:spPr bwMode="auto">
          <a:xfrm>
            <a:off x="8508628" y="1046223"/>
            <a:ext cx="3510653" cy="1583557"/>
          </a:xfrm>
          <a:prstGeom prst="rect">
            <a:avLst/>
          </a:prstGeom>
          <a:noFill/>
          <a:ln w="9525">
            <a:noFill/>
            <a:miter lim="800000"/>
            <a:headEnd/>
            <a:tailEnd/>
          </a:ln>
        </p:spPr>
      </p:pic>
      <p:pic>
        <p:nvPicPr>
          <p:cNvPr id="6" name="Изображение 10" descr="cern"/>
          <p:cNvPicPr>
            <a:picLocks noChangeAspect="1"/>
          </p:cNvPicPr>
          <p:nvPr/>
        </p:nvPicPr>
        <p:blipFill>
          <a:blip r:embed="rId4"/>
          <a:srcRect/>
          <a:stretch>
            <a:fillRect/>
          </a:stretch>
        </p:blipFill>
        <p:spPr bwMode="auto">
          <a:xfrm>
            <a:off x="7374080" y="1547593"/>
            <a:ext cx="1090709" cy="1066969"/>
          </a:xfrm>
          <a:prstGeom prst="rect">
            <a:avLst/>
          </a:prstGeom>
          <a:noFill/>
          <a:ln w="9525">
            <a:noFill/>
            <a:miter lim="800000"/>
            <a:headEnd/>
            <a:tailEnd/>
          </a:ln>
        </p:spPr>
      </p:pic>
      <p:sp>
        <p:nvSpPr>
          <p:cNvPr id="7" name="Текстовое поле 11"/>
          <p:cNvSpPr txBox="1">
            <a:spLocks noChangeArrowheads="1"/>
          </p:cNvSpPr>
          <p:nvPr/>
        </p:nvSpPr>
        <p:spPr bwMode="auto">
          <a:xfrm>
            <a:off x="6096000" y="2722707"/>
            <a:ext cx="4318701" cy="338554"/>
          </a:xfrm>
          <a:prstGeom prst="rect">
            <a:avLst/>
          </a:prstGeom>
          <a:noFill/>
          <a:ln w="9525">
            <a:noFill/>
            <a:miter lim="800000"/>
            <a:headEnd/>
            <a:tailEnd/>
          </a:ln>
        </p:spPr>
        <p:txBody>
          <a:bodyPr wrap="square">
            <a:spAutoFit/>
          </a:bodyPr>
          <a:lstStyle/>
          <a:p>
            <a:r>
              <a:rPr lang="en-US" altLang="ru-RU" sz="1600" b="1" dirty="0">
                <a:latin typeface="Times New Roman" pitchFamily="18" charset="0"/>
              </a:rPr>
              <a:t>CERN  Large Hadron Collider &gt; 600 </a:t>
            </a:r>
            <a:r>
              <a:rPr lang="en-US" altLang="ru-RU" sz="1600" b="1" dirty="0" err="1">
                <a:latin typeface="Times New Roman" pitchFamily="18" charset="0"/>
              </a:rPr>
              <a:t>Pb</a:t>
            </a:r>
            <a:r>
              <a:rPr lang="en-US" altLang="ru-RU" sz="1600" b="1" dirty="0">
                <a:latin typeface="Times New Roman" pitchFamily="18" charset="0"/>
              </a:rPr>
              <a:t>/Year</a:t>
            </a:r>
          </a:p>
        </p:txBody>
      </p:sp>
      <p:grpSp>
        <p:nvGrpSpPr>
          <p:cNvPr id="8" name="Группа 7"/>
          <p:cNvGrpSpPr/>
          <p:nvPr/>
        </p:nvGrpSpPr>
        <p:grpSpPr>
          <a:xfrm>
            <a:off x="2204002" y="3068134"/>
            <a:ext cx="1831832" cy="1646457"/>
            <a:chOff x="7092980" y="830437"/>
            <a:chExt cx="1518613" cy="1440384"/>
          </a:xfrm>
        </p:grpSpPr>
        <p:pic>
          <p:nvPicPr>
            <p:cNvPr id="9" name="Picture 9" descr="climate-model"/>
            <p:cNvPicPr>
              <a:picLocks noChangeAspect="1"/>
            </p:cNvPicPr>
            <p:nvPr/>
          </p:nvPicPr>
          <p:blipFill>
            <a:blip r:embed="rId5"/>
            <a:srcRect/>
            <a:stretch>
              <a:fillRect/>
            </a:stretch>
          </p:blipFill>
          <p:spPr bwMode="auto">
            <a:xfrm>
              <a:off x="7092980" y="830437"/>
              <a:ext cx="1515369" cy="1440384"/>
            </a:xfrm>
            <a:prstGeom prst="rect">
              <a:avLst/>
            </a:prstGeom>
            <a:noFill/>
            <a:ln w="9525">
              <a:noFill/>
              <a:miter lim="800000"/>
              <a:headEnd/>
              <a:tailEnd/>
            </a:ln>
          </p:spPr>
        </p:pic>
        <p:sp>
          <p:nvSpPr>
            <p:cNvPr id="10" name="Текстовое поле 16"/>
            <p:cNvSpPr txBox="1">
              <a:spLocks noChangeArrowheads="1"/>
            </p:cNvSpPr>
            <p:nvPr/>
          </p:nvSpPr>
          <p:spPr bwMode="auto">
            <a:xfrm>
              <a:off x="7312749" y="1671761"/>
              <a:ext cx="1298844" cy="400110"/>
            </a:xfrm>
            <a:prstGeom prst="rect">
              <a:avLst/>
            </a:prstGeom>
            <a:noFill/>
            <a:ln w="9525">
              <a:noFill/>
              <a:miter lim="800000"/>
              <a:headEnd/>
              <a:tailEnd/>
            </a:ln>
          </p:spPr>
          <p:txBody>
            <a:bodyPr wrap="square">
              <a:spAutoFit/>
            </a:bodyPr>
            <a:lstStyle/>
            <a:p>
              <a:r>
                <a:rPr lang="en-US" altLang="ru-RU" sz="2000" b="1" i="1" dirty="0">
                  <a:solidFill>
                    <a:schemeClr val="bg1"/>
                  </a:solidFill>
                  <a:latin typeface="Times New Roman" pitchFamily="18" charset="0"/>
                </a:rPr>
                <a:t>Climate</a:t>
              </a:r>
            </a:p>
          </p:txBody>
        </p:sp>
      </p:grpSp>
      <p:grpSp>
        <p:nvGrpSpPr>
          <p:cNvPr id="11" name="Группа 10"/>
          <p:cNvGrpSpPr/>
          <p:nvPr/>
        </p:nvGrpSpPr>
        <p:grpSpPr>
          <a:xfrm>
            <a:off x="200189" y="3044186"/>
            <a:ext cx="1975026" cy="1634818"/>
            <a:chOff x="279571" y="860425"/>
            <a:chExt cx="1433298" cy="1290637"/>
          </a:xfrm>
        </p:grpSpPr>
        <p:pic>
          <p:nvPicPr>
            <p:cNvPr id="12" name="Picture 5" descr="bigdata"/>
            <p:cNvPicPr>
              <a:picLocks noChangeAspect="1"/>
            </p:cNvPicPr>
            <p:nvPr/>
          </p:nvPicPr>
          <p:blipFill>
            <a:blip r:embed="rId6"/>
            <a:srcRect/>
            <a:stretch>
              <a:fillRect/>
            </a:stretch>
          </p:blipFill>
          <p:spPr bwMode="auto">
            <a:xfrm>
              <a:off x="279571" y="860425"/>
              <a:ext cx="1384300" cy="1290637"/>
            </a:xfrm>
            <a:prstGeom prst="rect">
              <a:avLst/>
            </a:prstGeom>
            <a:noFill/>
            <a:ln w="9525">
              <a:noFill/>
              <a:miter lim="800000"/>
              <a:headEnd/>
              <a:tailEnd/>
            </a:ln>
          </p:spPr>
        </p:pic>
        <p:sp>
          <p:nvSpPr>
            <p:cNvPr id="13" name="Текстовое поле 17"/>
            <p:cNvSpPr txBox="1">
              <a:spLocks noChangeArrowheads="1"/>
            </p:cNvSpPr>
            <p:nvPr/>
          </p:nvSpPr>
          <p:spPr bwMode="auto">
            <a:xfrm>
              <a:off x="583018" y="1332692"/>
              <a:ext cx="1129851" cy="400110"/>
            </a:xfrm>
            <a:prstGeom prst="rect">
              <a:avLst/>
            </a:prstGeom>
            <a:noFill/>
            <a:ln w="9525">
              <a:noFill/>
              <a:miter lim="800000"/>
              <a:headEnd/>
              <a:tailEnd/>
            </a:ln>
          </p:spPr>
          <p:txBody>
            <a:bodyPr wrap="square">
              <a:spAutoFit/>
            </a:bodyPr>
            <a:lstStyle/>
            <a:p>
              <a:r>
                <a:rPr lang="en-US" altLang="ru-RU" sz="2000" b="1" i="1" dirty="0">
                  <a:solidFill>
                    <a:schemeClr val="bg1"/>
                  </a:solidFill>
                  <a:latin typeface="Times New Roman" pitchFamily="18" charset="0"/>
                </a:rPr>
                <a:t>Biology</a:t>
              </a:r>
            </a:p>
          </p:txBody>
        </p:sp>
      </p:grpSp>
      <p:grpSp>
        <p:nvGrpSpPr>
          <p:cNvPr id="14" name="Группа 13"/>
          <p:cNvGrpSpPr/>
          <p:nvPr/>
        </p:nvGrpSpPr>
        <p:grpSpPr>
          <a:xfrm>
            <a:off x="4150185" y="3049735"/>
            <a:ext cx="2250992" cy="1664855"/>
            <a:chOff x="-1282502" y="675288"/>
            <a:chExt cx="2250992" cy="1664855"/>
          </a:xfrm>
        </p:grpSpPr>
        <p:pic>
          <p:nvPicPr>
            <p:cNvPr id="15" name="Picture 7" descr="13940119000081_PhotoI"/>
            <p:cNvPicPr>
              <a:picLocks noChangeAspect="1"/>
            </p:cNvPicPr>
            <p:nvPr/>
          </p:nvPicPr>
          <p:blipFill rotWithShape="1">
            <a:blip r:embed="rId7"/>
            <a:srcRect r="21089"/>
            <a:stretch/>
          </p:blipFill>
          <p:spPr bwMode="auto">
            <a:xfrm>
              <a:off x="-1282502" y="675288"/>
              <a:ext cx="2250992" cy="1664855"/>
            </a:xfrm>
            <a:prstGeom prst="rect">
              <a:avLst/>
            </a:prstGeom>
            <a:noFill/>
            <a:ln w="9525">
              <a:noFill/>
              <a:miter lim="800000"/>
              <a:headEnd/>
              <a:tailEnd/>
            </a:ln>
          </p:spPr>
        </p:pic>
        <p:sp>
          <p:nvSpPr>
            <p:cNvPr id="16" name="Текстовое поле 18"/>
            <p:cNvSpPr txBox="1">
              <a:spLocks noChangeArrowheads="1"/>
            </p:cNvSpPr>
            <p:nvPr/>
          </p:nvSpPr>
          <p:spPr bwMode="auto">
            <a:xfrm>
              <a:off x="-1110284" y="1823116"/>
              <a:ext cx="1792287" cy="368300"/>
            </a:xfrm>
            <a:prstGeom prst="rect">
              <a:avLst/>
            </a:prstGeom>
            <a:noFill/>
            <a:ln w="9525">
              <a:noFill/>
              <a:miter lim="800000"/>
              <a:headEnd/>
              <a:tailEnd/>
            </a:ln>
          </p:spPr>
          <p:txBody>
            <a:bodyPr>
              <a:spAutoFit/>
            </a:bodyPr>
            <a:lstStyle/>
            <a:p>
              <a:r>
                <a:rPr lang="en-US" altLang="ru-RU" b="1" i="1" dirty="0">
                  <a:solidFill>
                    <a:srgbClr val="FFFF00"/>
                  </a:solidFill>
                  <a:latin typeface="Times New Roman" pitchFamily="18" charset="0"/>
                </a:rPr>
                <a:t>Nanotechnology</a:t>
              </a:r>
            </a:p>
          </p:txBody>
        </p:sp>
      </p:grpSp>
      <p:sp>
        <p:nvSpPr>
          <p:cNvPr id="17" name="Текстовое поле 19"/>
          <p:cNvSpPr txBox="1">
            <a:spLocks noChangeArrowheads="1"/>
          </p:cNvSpPr>
          <p:nvPr/>
        </p:nvSpPr>
        <p:spPr bwMode="auto">
          <a:xfrm>
            <a:off x="8691304" y="707571"/>
            <a:ext cx="2589212" cy="368300"/>
          </a:xfrm>
          <a:prstGeom prst="rect">
            <a:avLst/>
          </a:prstGeom>
          <a:noFill/>
          <a:ln w="9525">
            <a:noFill/>
            <a:miter lim="800000"/>
            <a:headEnd/>
            <a:tailEnd/>
          </a:ln>
        </p:spPr>
        <p:txBody>
          <a:bodyPr>
            <a:spAutoFit/>
          </a:bodyPr>
          <a:lstStyle/>
          <a:p>
            <a:r>
              <a:rPr lang="en-US" altLang="ru-RU" b="1" i="1" dirty="0">
                <a:latin typeface="Times New Roman" pitchFamily="18" charset="0"/>
              </a:rPr>
              <a:t>High Energy Physics</a:t>
            </a:r>
          </a:p>
        </p:txBody>
      </p:sp>
      <p:sp>
        <p:nvSpPr>
          <p:cNvPr id="18" name="Текстовое поле 23"/>
          <p:cNvSpPr txBox="1">
            <a:spLocks noChangeArrowheads="1"/>
          </p:cNvSpPr>
          <p:nvPr/>
        </p:nvSpPr>
        <p:spPr bwMode="auto">
          <a:xfrm>
            <a:off x="10771465" y="6293743"/>
            <a:ext cx="1266825" cy="366713"/>
          </a:xfrm>
          <a:prstGeom prst="rect">
            <a:avLst/>
          </a:prstGeom>
          <a:noFill/>
          <a:ln w="9525">
            <a:noFill/>
            <a:miter lim="800000"/>
            <a:headEnd/>
            <a:tailEnd/>
          </a:ln>
        </p:spPr>
        <p:txBody>
          <a:bodyPr>
            <a:spAutoFit/>
          </a:bodyPr>
          <a:lstStyle/>
          <a:p>
            <a:r>
              <a:rPr lang="en-US" altLang="ru-RU" b="1" i="1" dirty="0">
                <a:latin typeface="Times New Roman" pitchFamily="18" charset="0"/>
              </a:rPr>
              <a:t>...</a:t>
            </a:r>
            <a:r>
              <a:rPr lang="ru-RU" altLang="ru-RU" b="1" i="1" dirty="0">
                <a:latin typeface="Times New Roman" pitchFamily="18" charset="0"/>
              </a:rPr>
              <a:t> </a:t>
            </a:r>
            <a:r>
              <a:rPr lang="en-US" altLang="ru-RU" b="1" i="1" dirty="0">
                <a:latin typeface="Times New Roman" pitchFamily="18" charset="0"/>
              </a:rPr>
              <a:t>et cetera</a:t>
            </a:r>
          </a:p>
        </p:txBody>
      </p:sp>
      <p:sp>
        <p:nvSpPr>
          <p:cNvPr id="19" name="Текстовое поле 12"/>
          <p:cNvSpPr txBox="1">
            <a:spLocks noChangeArrowheads="1"/>
          </p:cNvSpPr>
          <p:nvPr/>
        </p:nvSpPr>
        <p:spPr bwMode="auto">
          <a:xfrm>
            <a:off x="2755734" y="4750488"/>
            <a:ext cx="1897992" cy="1323439"/>
          </a:xfrm>
          <a:prstGeom prst="rect">
            <a:avLst/>
          </a:prstGeom>
          <a:noFill/>
          <a:ln w="9525">
            <a:noFill/>
            <a:miter lim="800000"/>
            <a:headEnd/>
            <a:tailEnd/>
          </a:ln>
        </p:spPr>
        <p:txBody>
          <a:bodyPr wrap="square">
            <a:spAutoFit/>
          </a:bodyPr>
          <a:lstStyle/>
          <a:p>
            <a:r>
              <a:rPr lang="en-US" altLang="ru-RU" sz="1600" dirty="0">
                <a:latin typeface="Times New Roman" pitchFamily="18" charset="0"/>
              </a:rPr>
              <a:t>Square Kilometer Array radio telescope  </a:t>
            </a:r>
          </a:p>
          <a:p>
            <a:r>
              <a:rPr lang="en-US" altLang="ru-RU" sz="1600" dirty="0">
                <a:latin typeface="Times New Roman" pitchFamily="18" charset="0"/>
              </a:rPr>
              <a:t>&gt; 1 </a:t>
            </a:r>
            <a:r>
              <a:rPr lang="en-US" altLang="ru-RU" sz="1600" dirty="0" err="1">
                <a:latin typeface="Times New Roman" pitchFamily="18" charset="0"/>
              </a:rPr>
              <a:t>Eb</a:t>
            </a:r>
            <a:r>
              <a:rPr lang="en-US" altLang="ru-RU" sz="1600" dirty="0">
                <a:latin typeface="Times New Roman" pitchFamily="18" charset="0"/>
              </a:rPr>
              <a:t>/Year raw data (estimation)</a:t>
            </a:r>
          </a:p>
        </p:txBody>
      </p:sp>
      <p:grpSp>
        <p:nvGrpSpPr>
          <p:cNvPr id="20" name="Группа 19"/>
          <p:cNvGrpSpPr/>
          <p:nvPr/>
        </p:nvGrpSpPr>
        <p:grpSpPr>
          <a:xfrm>
            <a:off x="4020600" y="4969623"/>
            <a:ext cx="4042105" cy="1465084"/>
            <a:chOff x="-1726130" y="3695674"/>
            <a:chExt cx="4042105" cy="1465084"/>
          </a:xfrm>
        </p:grpSpPr>
        <p:pic>
          <p:nvPicPr>
            <p:cNvPr id="21" name="Изображение 24" descr="front_ska"/>
            <p:cNvPicPr>
              <a:picLocks noChangeAspect="1"/>
            </p:cNvPicPr>
            <p:nvPr/>
          </p:nvPicPr>
          <p:blipFill>
            <a:blip r:embed="rId8"/>
            <a:srcRect/>
            <a:stretch>
              <a:fillRect/>
            </a:stretch>
          </p:blipFill>
          <p:spPr bwMode="auto">
            <a:xfrm>
              <a:off x="-1726130" y="3695674"/>
              <a:ext cx="4011401" cy="1465084"/>
            </a:xfrm>
            <a:prstGeom prst="rect">
              <a:avLst/>
            </a:prstGeom>
            <a:noFill/>
            <a:ln w="9525">
              <a:noFill/>
              <a:miter lim="800000"/>
              <a:headEnd/>
              <a:tailEnd/>
            </a:ln>
          </p:spPr>
        </p:pic>
        <p:sp>
          <p:nvSpPr>
            <p:cNvPr id="22" name="Текстовое поле 25"/>
            <p:cNvSpPr txBox="1">
              <a:spLocks noChangeArrowheads="1"/>
            </p:cNvSpPr>
            <p:nvPr/>
          </p:nvSpPr>
          <p:spPr bwMode="auto">
            <a:xfrm>
              <a:off x="-294631" y="4615715"/>
              <a:ext cx="2610606" cy="523220"/>
            </a:xfrm>
            <a:prstGeom prst="rect">
              <a:avLst/>
            </a:prstGeom>
            <a:noFill/>
            <a:ln w="9525">
              <a:noFill/>
              <a:miter lim="800000"/>
              <a:headEnd/>
              <a:tailEnd/>
            </a:ln>
          </p:spPr>
          <p:txBody>
            <a:bodyPr wrap="square">
              <a:spAutoFit/>
            </a:bodyPr>
            <a:lstStyle/>
            <a:p>
              <a:pPr algn="ctr"/>
              <a:r>
                <a:rPr lang="ru-RU" altLang="en-US" sz="1400" b="1" dirty="0" err="1">
                  <a:solidFill>
                    <a:srgbClr val="91FDFA"/>
                  </a:solidFill>
                  <a:latin typeface="Times New Roman" pitchFamily="18" charset="0"/>
                </a:rPr>
                <a:t>International</a:t>
              </a:r>
              <a:r>
                <a:rPr lang="ru-RU" altLang="en-US" sz="1400" b="1" dirty="0">
                  <a:solidFill>
                    <a:srgbClr val="91FDFA"/>
                  </a:solidFill>
                  <a:latin typeface="Times New Roman" pitchFamily="18" charset="0"/>
                </a:rPr>
                <a:t> </a:t>
              </a:r>
              <a:r>
                <a:rPr lang="ru-RU" altLang="en-US" sz="1400" b="1" dirty="0" err="1">
                  <a:solidFill>
                    <a:srgbClr val="91FDFA"/>
                  </a:solidFill>
                  <a:latin typeface="Times New Roman" pitchFamily="18" charset="0"/>
                </a:rPr>
                <a:t>radiotelescope</a:t>
              </a:r>
              <a:r>
                <a:rPr lang="ru-RU" altLang="en-US" sz="1400" b="1" dirty="0">
                  <a:solidFill>
                    <a:srgbClr val="91FDFA"/>
                  </a:solidFill>
                  <a:latin typeface="Times New Roman" pitchFamily="18" charset="0"/>
                </a:rPr>
                <a:t> </a:t>
              </a:r>
            </a:p>
            <a:p>
              <a:pPr algn="ctr"/>
              <a:r>
                <a:rPr lang="ru-RU" altLang="en-US" sz="1400" b="1" dirty="0" err="1">
                  <a:solidFill>
                    <a:srgbClr val="91FDFA"/>
                  </a:solidFill>
                  <a:latin typeface="Times New Roman" pitchFamily="18" charset="0"/>
                </a:rPr>
                <a:t>for</a:t>
              </a:r>
              <a:r>
                <a:rPr lang="ru-RU" altLang="en-US" sz="1400" b="1" dirty="0">
                  <a:solidFill>
                    <a:srgbClr val="91FDFA"/>
                  </a:solidFill>
                  <a:latin typeface="Times New Roman" pitchFamily="18" charset="0"/>
                </a:rPr>
                <a:t> </a:t>
              </a:r>
              <a:r>
                <a:rPr lang="ru-RU" altLang="en-US" sz="1400" b="1" dirty="0" err="1">
                  <a:solidFill>
                    <a:srgbClr val="91FDFA"/>
                  </a:solidFill>
                  <a:latin typeface="Times New Roman" pitchFamily="18" charset="0"/>
                </a:rPr>
                <a:t>the</a:t>
              </a:r>
              <a:r>
                <a:rPr lang="ru-RU" altLang="en-US" sz="1400" b="1" dirty="0">
                  <a:solidFill>
                    <a:srgbClr val="91FDFA"/>
                  </a:solidFill>
                  <a:latin typeface="Times New Roman" pitchFamily="18" charset="0"/>
                </a:rPr>
                <a:t> 21st </a:t>
              </a:r>
              <a:r>
                <a:rPr lang="ru-RU" altLang="en-US" sz="1400" b="1" dirty="0" err="1">
                  <a:solidFill>
                    <a:srgbClr val="91FDFA"/>
                  </a:solidFill>
                  <a:latin typeface="Times New Roman" pitchFamily="18" charset="0"/>
                </a:rPr>
                <a:t>century</a:t>
              </a:r>
              <a:endParaRPr lang="ru-RU" altLang="en-US" sz="1400" b="1" i="1" dirty="0">
                <a:solidFill>
                  <a:srgbClr val="91FDFA"/>
                </a:solidFill>
                <a:latin typeface="Times New Roman" pitchFamily="18" charset="0"/>
              </a:endParaRPr>
            </a:p>
          </p:txBody>
        </p:sp>
      </p:grpSp>
      <p:cxnSp>
        <p:nvCxnSpPr>
          <p:cNvPr id="23" name="Прямая соединительная линия 22"/>
          <p:cNvCxnSpPr/>
          <p:nvPr/>
        </p:nvCxnSpPr>
        <p:spPr>
          <a:xfrm>
            <a:off x="4652340" y="4965206"/>
            <a:ext cx="3686968" cy="44256"/>
          </a:xfrm>
          <a:prstGeom prst="line">
            <a:avLst/>
          </a:prstGeom>
          <a:ln w="15875">
            <a:noFill/>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a:off x="4016546" y="811212"/>
            <a:ext cx="0" cy="2354263"/>
          </a:xfrm>
          <a:prstGeom prst="line">
            <a:avLst/>
          </a:prstGeom>
          <a:ln w="15875">
            <a:noFill/>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p:nvPr/>
        </p:nvCxnSpPr>
        <p:spPr>
          <a:xfrm flipV="1">
            <a:off x="1126562" y="5374163"/>
            <a:ext cx="0" cy="149"/>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Рисунок 25"/>
          <p:cNvPicPr>
            <a:picLocks noChangeAspect="1"/>
          </p:cNvPicPr>
          <p:nvPr/>
        </p:nvPicPr>
        <p:blipFill rotWithShape="1">
          <a:blip r:embed="rId9"/>
          <a:srcRect r="14841"/>
          <a:stretch/>
        </p:blipFill>
        <p:spPr>
          <a:xfrm>
            <a:off x="8056866" y="5447636"/>
            <a:ext cx="2202454" cy="1252582"/>
          </a:xfrm>
          <a:prstGeom prst="rect">
            <a:avLst/>
          </a:prstGeom>
        </p:spPr>
      </p:pic>
      <p:pic>
        <p:nvPicPr>
          <p:cNvPr id="27" name="Рисунок 26"/>
          <p:cNvPicPr>
            <a:picLocks noChangeAspect="1"/>
          </p:cNvPicPr>
          <p:nvPr/>
        </p:nvPicPr>
        <p:blipFill rotWithShape="1">
          <a:blip r:embed="rId10"/>
          <a:srcRect t="21117" b="20485"/>
          <a:stretch/>
        </p:blipFill>
        <p:spPr>
          <a:xfrm>
            <a:off x="4089630" y="5917709"/>
            <a:ext cx="1271242" cy="742747"/>
          </a:xfrm>
          <a:prstGeom prst="rect">
            <a:avLst/>
          </a:prstGeom>
        </p:spPr>
      </p:pic>
      <p:grpSp>
        <p:nvGrpSpPr>
          <p:cNvPr id="28" name="Группа 27"/>
          <p:cNvGrpSpPr/>
          <p:nvPr/>
        </p:nvGrpSpPr>
        <p:grpSpPr>
          <a:xfrm>
            <a:off x="6486577" y="3098381"/>
            <a:ext cx="2201347" cy="1508345"/>
            <a:chOff x="5045792" y="3698930"/>
            <a:chExt cx="1881015" cy="1277501"/>
          </a:xfrm>
        </p:grpSpPr>
        <p:pic>
          <p:nvPicPr>
            <p:cNvPr id="29" name="Picture 6" descr="shining_stars"/>
            <p:cNvPicPr>
              <a:picLocks noChangeAspect="1"/>
            </p:cNvPicPr>
            <p:nvPr/>
          </p:nvPicPr>
          <p:blipFill>
            <a:blip r:embed="rId11"/>
            <a:srcRect/>
            <a:stretch>
              <a:fillRect/>
            </a:stretch>
          </p:blipFill>
          <p:spPr bwMode="auto">
            <a:xfrm>
              <a:off x="5045792" y="3698930"/>
              <a:ext cx="1881015" cy="1277501"/>
            </a:xfrm>
            <a:prstGeom prst="rect">
              <a:avLst/>
            </a:prstGeom>
            <a:noFill/>
            <a:ln w="9525">
              <a:noFill/>
              <a:miter lim="800000"/>
              <a:headEnd/>
              <a:tailEnd/>
            </a:ln>
          </p:spPr>
        </p:pic>
        <p:sp>
          <p:nvSpPr>
            <p:cNvPr id="30" name="Прямоугольник 29"/>
            <p:cNvSpPr/>
            <p:nvPr/>
          </p:nvSpPr>
          <p:spPr>
            <a:xfrm>
              <a:off x="5129275" y="4556751"/>
              <a:ext cx="1604340" cy="400110"/>
            </a:xfrm>
            <a:prstGeom prst="rect">
              <a:avLst/>
            </a:prstGeom>
          </p:spPr>
          <p:txBody>
            <a:bodyPr wrap="square">
              <a:spAutoFit/>
            </a:bodyPr>
            <a:lstStyle/>
            <a:p>
              <a:r>
                <a:rPr lang="en-US" sz="2000" b="1" i="1" dirty="0">
                  <a:latin typeface="Times New Roman" panose="02020603050405020304" pitchFamily="18" charset="0"/>
                </a:rPr>
                <a:t>Astrophysics</a:t>
              </a:r>
              <a:endParaRPr lang="ru-RU" sz="2000" dirty="0"/>
            </a:p>
          </p:txBody>
        </p:sp>
      </p:grpSp>
      <p:pic>
        <p:nvPicPr>
          <p:cNvPr id="49" name="Изображение 5" descr="logo_Stars_smaller"/>
          <p:cNvPicPr>
            <a:picLocks noChangeAspect="1"/>
          </p:cNvPicPr>
          <p:nvPr/>
        </p:nvPicPr>
        <p:blipFill>
          <a:blip r:embed="rId12"/>
          <a:srcRect/>
          <a:stretch>
            <a:fillRect/>
          </a:stretch>
        </p:blipFill>
        <p:spPr bwMode="auto">
          <a:xfrm>
            <a:off x="8120346" y="4742359"/>
            <a:ext cx="2204302" cy="663443"/>
          </a:xfrm>
          <a:prstGeom prst="rect">
            <a:avLst/>
          </a:prstGeom>
          <a:noFill/>
          <a:ln w="9525">
            <a:noFill/>
            <a:miter lim="800000"/>
            <a:headEnd/>
            <a:tailEnd/>
          </a:ln>
        </p:spPr>
      </p:pic>
      <p:sp>
        <p:nvSpPr>
          <p:cNvPr id="50" name="Текстовое поле 13"/>
          <p:cNvSpPr txBox="1">
            <a:spLocks noChangeArrowheads="1"/>
          </p:cNvSpPr>
          <p:nvPr/>
        </p:nvSpPr>
        <p:spPr bwMode="auto">
          <a:xfrm>
            <a:off x="10347665" y="5240467"/>
            <a:ext cx="1884429" cy="1077218"/>
          </a:xfrm>
          <a:prstGeom prst="rect">
            <a:avLst/>
          </a:prstGeom>
          <a:noFill/>
          <a:ln w="9525">
            <a:noFill/>
            <a:miter lim="800000"/>
            <a:headEnd/>
            <a:tailEnd/>
          </a:ln>
        </p:spPr>
        <p:txBody>
          <a:bodyPr wrap="square">
            <a:spAutoFit/>
          </a:bodyPr>
          <a:lstStyle/>
          <a:p>
            <a:r>
              <a:rPr lang="en-US" altLang="ru-RU" sz="1600" dirty="0">
                <a:latin typeface="Times New Roman" pitchFamily="18" charset="0"/>
              </a:rPr>
              <a:t>Large Synoptic  Survey Telescope  &gt; 10 </a:t>
            </a:r>
            <a:r>
              <a:rPr lang="en-US" altLang="ru-RU" sz="1600" dirty="0" err="1">
                <a:latin typeface="Times New Roman" pitchFamily="18" charset="0"/>
              </a:rPr>
              <a:t>Pb</a:t>
            </a:r>
            <a:r>
              <a:rPr lang="en-US" altLang="ru-RU" sz="1600" dirty="0">
                <a:latin typeface="Times New Roman" pitchFamily="18" charset="0"/>
              </a:rPr>
              <a:t>/Year (estimation)</a:t>
            </a:r>
          </a:p>
        </p:txBody>
      </p:sp>
      <p:pic>
        <p:nvPicPr>
          <p:cNvPr id="51" name="Изображение 6" descr="Large_Synoptic_Survey_Telescope_3_4_render_2013"/>
          <p:cNvPicPr>
            <a:picLocks noChangeAspect="1"/>
          </p:cNvPicPr>
          <p:nvPr/>
        </p:nvPicPr>
        <p:blipFill>
          <a:blip r:embed="rId13"/>
          <a:srcRect/>
          <a:stretch>
            <a:fillRect/>
          </a:stretch>
        </p:blipFill>
        <p:spPr bwMode="auto">
          <a:xfrm>
            <a:off x="11170981" y="4652829"/>
            <a:ext cx="987266" cy="752599"/>
          </a:xfrm>
          <a:prstGeom prst="rect">
            <a:avLst/>
          </a:prstGeom>
          <a:noFill/>
          <a:ln w="9525">
            <a:noFill/>
            <a:miter lim="800000"/>
            <a:headEnd/>
            <a:tailEnd/>
          </a:ln>
        </p:spPr>
      </p:pic>
      <p:sp>
        <p:nvSpPr>
          <p:cNvPr id="53" name="Заголовок 1">
            <a:extLst>
              <a:ext uri="{FF2B5EF4-FFF2-40B4-BE49-F238E27FC236}">
                <a16:creationId xmlns:a16="http://schemas.microsoft.com/office/drawing/2014/main" id="{5C12C2A1-0154-4EB8-9750-7795FD2248DF}"/>
              </a:ext>
            </a:extLst>
          </p:cNvPr>
          <p:cNvSpPr txBox="1">
            <a:spLocks/>
          </p:cNvSpPr>
          <p:nvPr/>
        </p:nvSpPr>
        <p:spPr>
          <a:xfrm>
            <a:off x="2332060" y="86685"/>
            <a:ext cx="8795224" cy="878541"/>
          </a:xfrm>
          <a:prstGeom prst="rect">
            <a:avLst/>
          </a:prstGeom>
          <a:effectLst>
            <a:outerShdw blurRad="50800" dist="38100" dir="2700000" algn="tl" rotWithShape="0">
              <a:schemeClr val="bg1">
                <a:alpha val="40000"/>
              </a:schemeClr>
            </a:outerShdw>
          </a:effectLst>
        </p:spPr>
        <p:txBody>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solidFill>
                  <a:schemeClr val="tx1"/>
                </a:solidFill>
                <a:latin typeface="+mn-lt"/>
                <a:ea typeface="+mn-ea"/>
                <a:cs typeface="+mn-cs"/>
              </a:rPr>
              <a:t> HPC</a:t>
            </a:r>
            <a:r>
              <a:rPr lang="ru-RU" sz="2800" b="1" dirty="0">
                <a:solidFill>
                  <a:schemeClr val="tx1"/>
                </a:solidFill>
                <a:latin typeface="+mn-lt"/>
                <a:ea typeface="+mn-ea"/>
                <a:cs typeface="+mn-cs"/>
              </a:rPr>
              <a:t>+</a:t>
            </a:r>
            <a:r>
              <a:rPr lang="en-US" sz="2800" b="1" dirty="0">
                <a:solidFill>
                  <a:schemeClr val="tx1"/>
                </a:solidFill>
                <a:latin typeface="+mn-lt"/>
                <a:ea typeface="+mn-ea"/>
                <a:cs typeface="+mn-cs"/>
              </a:rPr>
              <a:t>Big Data</a:t>
            </a:r>
            <a:r>
              <a:rPr lang="ru-RU" sz="2800" b="1" dirty="0">
                <a:solidFill>
                  <a:schemeClr val="tx1"/>
                </a:solidFill>
                <a:latin typeface="+mn-lt"/>
                <a:ea typeface="+mn-ea"/>
                <a:cs typeface="+mn-cs"/>
              </a:rPr>
              <a:t>+</a:t>
            </a:r>
            <a:r>
              <a:rPr lang="en-US" sz="2800" b="1" dirty="0">
                <a:solidFill>
                  <a:schemeClr val="tx1"/>
                </a:solidFill>
                <a:latin typeface="+mn-lt"/>
                <a:ea typeface="+mn-ea"/>
                <a:cs typeface="+mn-cs"/>
              </a:rPr>
              <a:t>Artificial intelligence </a:t>
            </a:r>
          </a:p>
          <a:p>
            <a:endParaRPr lang="ru-RU" dirty="0"/>
          </a:p>
        </p:txBody>
      </p:sp>
      <p:pic>
        <p:nvPicPr>
          <p:cNvPr id="38" name="Picture 2" descr="https://lh5.googleusercontent.com/zcHZsMrhrb57Fno_MW8xWTfVqnQ3YZTHH0CI7UjjgVJgP0rZ86TFgUs6RRqFqPjRplrlGWR06BzGzFLQ0zJQVqCMGPSdk7TbgW9_aeTl5V39Vcf9eczW5NQFRJ4W94HbejC9UcbO1sD9mXkJ1Q">
            <a:extLst>
              <a:ext uri="{FF2B5EF4-FFF2-40B4-BE49-F238E27FC236}">
                <a16:creationId xmlns:a16="http://schemas.microsoft.com/office/drawing/2014/main" id="{A78A8B2A-CD2D-4AD3-8814-A3E8AB963D8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8488" y="862080"/>
            <a:ext cx="3005549" cy="1962172"/>
          </a:xfrm>
          <a:prstGeom prst="rect">
            <a:avLst/>
          </a:prstGeom>
          <a:noFill/>
          <a:extLst>
            <a:ext uri="{909E8E84-426E-40DD-AFC4-6F175D3DCCD1}">
              <a14:hiddenFill xmlns:a14="http://schemas.microsoft.com/office/drawing/2010/main">
                <a:solidFill>
                  <a:srgbClr val="FFFFFF"/>
                </a:solidFill>
              </a14:hiddenFill>
            </a:ext>
          </a:extLst>
        </p:spPr>
      </p:pic>
      <p:pic>
        <p:nvPicPr>
          <p:cNvPr id="39" name="Рисунок 9">
            <a:extLst>
              <a:ext uri="{FF2B5EF4-FFF2-40B4-BE49-F238E27FC236}">
                <a16:creationId xmlns:a16="http://schemas.microsoft.com/office/drawing/2014/main" id="{3A05F467-A98C-4B2E-87EF-CF6294677D61}"/>
              </a:ext>
            </a:extLst>
          </p:cNvPr>
          <p:cNvPicPr/>
          <p:nvPr/>
        </p:nvPicPr>
        <p:blipFill>
          <a:blip r:embed="rId15"/>
          <a:stretch/>
        </p:blipFill>
        <p:spPr>
          <a:xfrm>
            <a:off x="3261879" y="862931"/>
            <a:ext cx="3724408" cy="1852630"/>
          </a:xfrm>
          <a:prstGeom prst="rect">
            <a:avLst/>
          </a:prstGeom>
          <a:ln w="0">
            <a:noFill/>
          </a:ln>
        </p:spPr>
      </p:pic>
      <p:pic>
        <p:nvPicPr>
          <p:cNvPr id="40" name="Рисунок 32">
            <a:extLst>
              <a:ext uri="{FF2B5EF4-FFF2-40B4-BE49-F238E27FC236}">
                <a16:creationId xmlns:a16="http://schemas.microsoft.com/office/drawing/2014/main" id="{BF2804F9-36CB-496B-94B6-4796C0C51CF2}"/>
              </a:ext>
            </a:extLst>
          </p:cNvPr>
          <p:cNvPicPr/>
          <p:nvPr/>
        </p:nvPicPr>
        <p:blipFill>
          <a:blip r:embed="rId16"/>
          <a:stretch/>
        </p:blipFill>
        <p:spPr>
          <a:xfrm>
            <a:off x="9250748" y="3009845"/>
            <a:ext cx="2746009" cy="1664856"/>
          </a:xfrm>
          <a:prstGeom prst="rect">
            <a:avLst/>
          </a:prstGeom>
          <a:ln w="0">
            <a:noFill/>
          </a:ln>
        </p:spPr>
      </p:pic>
      <p:pic>
        <p:nvPicPr>
          <p:cNvPr id="42" name="Объект 4">
            <a:extLst>
              <a:ext uri="{FF2B5EF4-FFF2-40B4-BE49-F238E27FC236}">
                <a16:creationId xmlns:a16="http://schemas.microsoft.com/office/drawing/2014/main" id="{A0B27743-C027-46A4-9B7C-54511939EF18}"/>
              </a:ext>
            </a:extLst>
          </p:cNvPr>
          <p:cNvPicPr>
            <a:picLocks noGrp="1" noChangeAspect="1" noChangeArrowheads="1"/>
          </p:cNvPicPr>
          <p:nvPr>
            <p:ph idx="1"/>
          </p:nvPr>
        </p:nvPicPr>
        <p:blipFill>
          <a:blip r:embed="rId17">
            <a:extLst>
              <a:ext uri="{28A0092B-C50C-407E-A947-70E740481C1C}">
                <a14:useLocalDpi xmlns:a14="http://schemas.microsoft.com/office/drawing/2010/main" val="0"/>
              </a:ext>
            </a:extLst>
          </a:blip>
          <a:srcRect/>
          <a:stretch>
            <a:fillRect/>
          </a:stretch>
        </p:blipFill>
        <p:spPr>
          <a:xfrm>
            <a:off x="163287" y="4898616"/>
            <a:ext cx="2541133" cy="1903121"/>
          </a:xfrm>
        </p:spPr>
      </p:pic>
    </p:spTree>
    <p:extLst>
      <p:ext uri="{BB962C8B-B14F-4D97-AF65-F5344CB8AC3E}">
        <p14:creationId xmlns:p14="http://schemas.microsoft.com/office/powerpoint/2010/main" val="30930280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stomShape 16"/>
          <p:cNvSpPr/>
          <p:nvPr/>
        </p:nvSpPr>
        <p:spPr>
          <a:xfrm flipH="1">
            <a:off x="1509823" y="347"/>
            <a:ext cx="10217654" cy="757635"/>
          </a:xfrm>
          <a:prstGeom prst="rect">
            <a:avLst/>
          </a:prstGeom>
          <a:noFill/>
          <a:ln>
            <a:noFill/>
          </a:ln>
        </p:spPr>
        <p:style>
          <a:lnRef idx="2">
            <a:schemeClr val="accent1">
              <a:shade val="50000"/>
            </a:schemeClr>
          </a:lnRef>
          <a:fillRef idx="1">
            <a:schemeClr val="accent1"/>
          </a:fillRef>
          <a:effectRef idx="0">
            <a:schemeClr val="accent1"/>
          </a:effectRef>
          <a:fontRef idx="minor"/>
        </p:style>
      </p:sp>
      <p:pic>
        <p:nvPicPr>
          <p:cNvPr id="6" name="Рисунок 9"/>
          <p:cNvPicPr/>
          <p:nvPr/>
        </p:nvPicPr>
        <p:blipFill>
          <a:blip r:embed="rId2"/>
          <a:stretch/>
        </p:blipFill>
        <p:spPr>
          <a:xfrm>
            <a:off x="71339" y="792127"/>
            <a:ext cx="4161247" cy="2437533"/>
          </a:xfrm>
          <a:prstGeom prst="rect">
            <a:avLst/>
          </a:prstGeom>
          <a:ln w="0">
            <a:noFill/>
          </a:ln>
        </p:spPr>
      </p:pic>
      <p:pic>
        <p:nvPicPr>
          <p:cNvPr id="7" name="Рисунок 32"/>
          <p:cNvPicPr/>
          <p:nvPr/>
        </p:nvPicPr>
        <p:blipFill>
          <a:blip r:embed="rId3"/>
          <a:stretch/>
        </p:blipFill>
        <p:spPr>
          <a:xfrm>
            <a:off x="4282433" y="798356"/>
            <a:ext cx="3758677" cy="2255567"/>
          </a:xfrm>
          <a:prstGeom prst="rect">
            <a:avLst/>
          </a:prstGeom>
          <a:ln w="0">
            <a:noFill/>
          </a:ln>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81279" y="40629"/>
            <a:ext cx="971768" cy="677069"/>
          </a:xfrm>
          <a:prstGeom prst="rect">
            <a:avLst/>
          </a:prstGeom>
        </p:spPr>
      </p:pic>
      <p:sp>
        <p:nvSpPr>
          <p:cNvPr id="10" name="CustomShape 21"/>
          <p:cNvSpPr/>
          <p:nvPr/>
        </p:nvSpPr>
        <p:spPr>
          <a:xfrm>
            <a:off x="1590669" y="74694"/>
            <a:ext cx="10015671" cy="573968"/>
          </a:xfrm>
          <a:prstGeom prst="rect">
            <a:avLst/>
          </a:prstGeom>
          <a:noFill/>
          <a:ln w="0">
            <a:noFill/>
          </a:ln>
          <a:effectLst>
            <a:outerShdw blurRad="50800" dist="38100" dir="2700000" algn="tl" rotWithShape="0">
              <a:schemeClr val="bg1">
                <a:alpha val="40000"/>
              </a:schemeClr>
            </a:outerShdw>
          </a:effectLst>
        </p:spPr>
        <p:style>
          <a:lnRef idx="0">
            <a:scrgbClr r="0" g="0" b="0"/>
          </a:lnRef>
          <a:fillRef idx="0">
            <a:scrgbClr r="0" g="0" b="0"/>
          </a:fillRef>
          <a:effectRef idx="0">
            <a:scrgbClr r="0" g="0" b="0"/>
          </a:effectRef>
          <a:fontRef idx="minor"/>
        </p:style>
        <p:txBody>
          <a:bodyPr lIns="0" tIns="42014" rIns="0" bIns="42014" anchor="t">
            <a:noAutofit/>
          </a:bodyPr>
          <a:lstStyle/>
          <a:p>
            <a:r>
              <a:rPr lang="en-US" sz="2800" b="1" dirty="0"/>
              <a:t>Implementation of the JINR Development Program</a:t>
            </a:r>
          </a:p>
        </p:txBody>
      </p:sp>
      <p:grpSp>
        <p:nvGrpSpPr>
          <p:cNvPr id="11" name="Группа 10"/>
          <p:cNvGrpSpPr/>
          <p:nvPr/>
        </p:nvGrpSpPr>
        <p:grpSpPr>
          <a:xfrm>
            <a:off x="91538" y="3166807"/>
            <a:ext cx="2998262" cy="2363252"/>
            <a:chOff x="8159625" y="3902563"/>
            <a:chExt cx="4013325" cy="2687712"/>
          </a:xfrm>
        </p:grpSpPr>
        <p:pic>
          <p:nvPicPr>
            <p:cNvPr id="12" name="Рисунок 11"/>
            <p:cNvPicPr>
              <a:picLocks noChangeAspect="1"/>
            </p:cNvPicPr>
            <p:nvPr/>
          </p:nvPicPr>
          <p:blipFill>
            <a:blip r:embed="rId5"/>
            <a:stretch>
              <a:fillRect/>
            </a:stretch>
          </p:blipFill>
          <p:spPr>
            <a:xfrm>
              <a:off x="8159625" y="3902563"/>
              <a:ext cx="4013325" cy="2687712"/>
            </a:xfrm>
            <a:prstGeom prst="rect">
              <a:avLst/>
            </a:prstGeom>
          </p:spPr>
        </p:pic>
        <p:sp>
          <p:nvSpPr>
            <p:cNvPr id="13" name="Прямоугольник 12"/>
            <p:cNvSpPr/>
            <p:nvPr/>
          </p:nvSpPr>
          <p:spPr>
            <a:xfrm>
              <a:off x="8159625" y="3963368"/>
              <a:ext cx="926685" cy="420039"/>
            </a:xfrm>
            <a:prstGeom prst="rect">
              <a:avLst/>
            </a:prstGeom>
          </p:spPr>
          <p:txBody>
            <a:bodyPr wrap="none">
              <a:spAutoFit/>
            </a:bodyPr>
            <a:lstStyle/>
            <a:p>
              <a:r>
                <a:rPr lang="en-US" b="1" spc="-1" dirty="0">
                  <a:solidFill>
                    <a:srgbClr val="FFFF00"/>
                  </a:solidFill>
                  <a:ea typeface="DejaVu Sans"/>
                </a:rPr>
                <a:t>SHEF</a:t>
              </a:r>
              <a:endParaRPr lang="ru-RU" dirty="0">
                <a:solidFill>
                  <a:srgbClr val="FFFF00"/>
                </a:solidFill>
              </a:endParaRPr>
            </a:p>
          </p:txBody>
        </p:sp>
      </p:grpSp>
      <p:pic>
        <p:nvPicPr>
          <p:cNvPr id="15" name="Picture 2"/>
          <p:cNvPicPr/>
          <p:nvPr/>
        </p:nvPicPr>
        <p:blipFill rotWithShape="1">
          <a:blip r:embed="rId6"/>
          <a:srcRect b="13639"/>
          <a:stretch/>
        </p:blipFill>
        <p:spPr>
          <a:xfrm>
            <a:off x="3914447" y="4480130"/>
            <a:ext cx="3485644" cy="2319711"/>
          </a:xfrm>
          <a:prstGeom prst="rect">
            <a:avLst/>
          </a:prstGeom>
          <a:ln w="9525">
            <a:noFill/>
          </a:ln>
        </p:spPr>
      </p:pic>
      <p:sp>
        <p:nvSpPr>
          <p:cNvPr id="16" name="Прямоугольник 15"/>
          <p:cNvSpPr/>
          <p:nvPr/>
        </p:nvSpPr>
        <p:spPr>
          <a:xfrm>
            <a:off x="4194141" y="4348433"/>
            <a:ext cx="1520031" cy="380375"/>
          </a:xfrm>
          <a:prstGeom prst="rect">
            <a:avLst/>
          </a:prstGeom>
        </p:spPr>
        <p:txBody>
          <a:bodyPr wrap="none">
            <a:spAutoFit/>
          </a:bodyPr>
          <a:lstStyle/>
          <a:p>
            <a:r>
              <a:rPr lang="en-US" b="1" spc="-1" dirty="0">
                <a:solidFill>
                  <a:schemeClr val="bg1"/>
                </a:solidFill>
                <a:ea typeface="DejaVu Sans"/>
              </a:rPr>
              <a:t>Life Science</a:t>
            </a:r>
            <a:endParaRPr lang="ru-RU" dirty="0">
              <a:solidFill>
                <a:schemeClr val="bg1"/>
              </a:solidFill>
            </a:endParaRPr>
          </a:p>
        </p:txBody>
      </p:sp>
      <p:grpSp>
        <p:nvGrpSpPr>
          <p:cNvPr id="17" name="Группа 16"/>
          <p:cNvGrpSpPr/>
          <p:nvPr/>
        </p:nvGrpSpPr>
        <p:grpSpPr>
          <a:xfrm>
            <a:off x="7995425" y="788718"/>
            <a:ext cx="4434817" cy="2813125"/>
            <a:chOff x="8137927" y="1387662"/>
            <a:chExt cx="4545841" cy="2514901"/>
          </a:xfrm>
        </p:grpSpPr>
        <p:pic>
          <p:nvPicPr>
            <p:cNvPr id="18" name="Рисунок 31"/>
            <p:cNvPicPr/>
            <p:nvPr/>
          </p:nvPicPr>
          <p:blipFill>
            <a:blip r:embed="rId7"/>
            <a:stretch/>
          </p:blipFill>
          <p:spPr>
            <a:xfrm>
              <a:off x="8137927" y="1387662"/>
              <a:ext cx="4261707" cy="2514901"/>
            </a:xfrm>
            <a:prstGeom prst="rect">
              <a:avLst/>
            </a:prstGeom>
            <a:ln w="0">
              <a:noFill/>
            </a:ln>
          </p:spPr>
        </p:pic>
        <p:sp>
          <p:nvSpPr>
            <p:cNvPr id="19" name="CustomShape 5"/>
            <p:cNvSpPr/>
            <p:nvPr/>
          </p:nvSpPr>
          <p:spPr>
            <a:xfrm>
              <a:off x="11239695" y="1434385"/>
              <a:ext cx="1444073" cy="331857"/>
            </a:xfrm>
            <a:prstGeom prst="rect">
              <a:avLst/>
            </a:prstGeom>
            <a:noFill/>
            <a:ln w="0">
              <a:noFill/>
            </a:ln>
          </p:spPr>
          <p:style>
            <a:lnRef idx="0">
              <a:scrgbClr r="0" g="0" b="0"/>
            </a:lnRef>
            <a:fillRef idx="0">
              <a:scrgbClr r="0" g="0" b="0"/>
            </a:fillRef>
            <a:effectRef idx="0">
              <a:scrgbClr r="0" g="0" b="0"/>
            </a:effectRef>
            <a:fontRef idx="minor"/>
          </p:style>
          <p:txBody>
            <a:bodyPr wrap="square" lIns="83680" tIns="42014" rIns="83680" bIns="42014" anchor="t">
              <a:spAutoFit/>
            </a:bodyPr>
            <a:lstStyle/>
            <a:p>
              <a:pPr algn="ctr">
                <a:tabLst>
                  <a:tab pos="0" algn="l"/>
                </a:tabLst>
              </a:pPr>
              <a:r>
                <a:rPr lang="en-US" sz="1861" b="1" spc="-1" dirty="0">
                  <a:solidFill>
                    <a:srgbClr val="FFFF00"/>
                  </a:solidFill>
                  <a:latin typeface="Calibri"/>
                  <a:ea typeface="DejaVu Sans"/>
                </a:rPr>
                <a:t>IBR-2М</a:t>
              </a:r>
              <a:endParaRPr lang="en-US" sz="1861" spc="-1" dirty="0">
                <a:solidFill>
                  <a:srgbClr val="FFFF00"/>
                </a:solidFill>
                <a:latin typeface="Arial"/>
              </a:endParaRPr>
            </a:p>
          </p:txBody>
        </p:sp>
      </p:grpSp>
      <p:sp>
        <p:nvSpPr>
          <p:cNvPr id="20" name="CustomShape 2"/>
          <p:cNvSpPr/>
          <p:nvPr/>
        </p:nvSpPr>
        <p:spPr>
          <a:xfrm>
            <a:off x="2657280" y="734618"/>
            <a:ext cx="1547577" cy="371209"/>
          </a:xfrm>
          <a:prstGeom prst="rect">
            <a:avLst/>
          </a:prstGeom>
          <a:noFill/>
          <a:ln w="0">
            <a:noFill/>
          </a:ln>
        </p:spPr>
        <p:style>
          <a:lnRef idx="0">
            <a:scrgbClr r="0" g="0" b="0"/>
          </a:lnRef>
          <a:fillRef idx="0">
            <a:scrgbClr r="0" g="0" b="0"/>
          </a:fillRef>
          <a:effectRef idx="0">
            <a:scrgbClr r="0" g="0" b="0"/>
          </a:effectRef>
          <a:fontRef idx="minor"/>
        </p:style>
        <p:txBody>
          <a:bodyPr wrap="none" lIns="83680" tIns="42014" rIns="83680" bIns="42014" anchor="t">
            <a:spAutoFit/>
          </a:bodyPr>
          <a:lstStyle/>
          <a:p>
            <a:pPr algn="ctr">
              <a:tabLst>
                <a:tab pos="0" algn="l"/>
              </a:tabLst>
            </a:pPr>
            <a:r>
              <a:rPr lang="en-US" sz="1861" b="1" spc="-1" dirty="0">
                <a:solidFill>
                  <a:srgbClr val="FFFF00"/>
                </a:solidFill>
                <a:latin typeface="Calibri"/>
                <a:ea typeface="DejaVu Sans"/>
              </a:rPr>
              <a:t>NICA complex</a:t>
            </a:r>
            <a:endParaRPr lang="en-US" sz="1861" spc="-1" dirty="0">
              <a:solidFill>
                <a:srgbClr val="FFFF00"/>
              </a:solidFill>
              <a:latin typeface="Arial"/>
            </a:endParaRPr>
          </a:p>
        </p:txBody>
      </p:sp>
      <p:pic>
        <p:nvPicPr>
          <p:cNvPr id="21" name="Рисунок 20"/>
          <p:cNvPicPr>
            <a:picLocks noChangeAspect="1"/>
          </p:cNvPicPr>
          <p:nvPr/>
        </p:nvPicPr>
        <p:blipFill rotWithShape="1">
          <a:blip r:embed="rId8"/>
          <a:srcRect t="3997" b="8530"/>
          <a:stretch/>
        </p:blipFill>
        <p:spPr>
          <a:xfrm>
            <a:off x="3175191" y="3094297"/>
            <a:ext cx="3988758" cy="1600765"/>
          </a:xfrm>
          <a:prstGeom prst="rect">
            <a:avLst/>
          </a:prstGeom>
        </p:spPr>
      </p:pic>
      <p:sp>
        <p:nvSpPr>
          <p:cNvPr id="22" name="Прямоугольник 21"/>
          <p:cNvSpPr/>
          <p:nvPr/>
        </p:nvSpPr>
        <p:spPr>
          <a:xfrm>
            <a:off x="5768576" y="4203238"/>
            <a:ext cx="1271951" cy="369332"/>
          </a:xfrm>
          <a:prstGeom prst="rect">
            <a:avLst/>
          </a:prstGeom>
        </p:spPr>
        <p:txBody>
          <a:bodyPr wrap="none">
            <a:spAutoFit/>
          </a:bodyPr>
          <a:lstStyle/>
          <a:p>
            <a:r>
              <a:rPr lang="en-US" b="1" spc="-1" dirty="0" err="1">
                <a:solidFill>
                  <a:srgbClr val="FFFF00"/>
                </a:solidFill>
                <a:ea typeface="DejaVu Sans"/>
              </a:rPr>
              <a:t>Nuclotron</a:t>
            </a:r>
            <a:endParaRPr lang="ru-RU" dirty="0">
              <a:solidFill>
                <a:srgbClr val="FFFF00"/>
              </a:solidFill>
            </a:endParaRPr>
          </a:p>
        </p:txBody>
      </p:sp>
      <p:pic>
        <p:nvPicPr>
          <p:cNvPr id="23" name="Picture 2" descr="https://lh5.googleusercontent.com/zcHZsMrhrb57Fno_MW8xWTfVqnQ3YZTHH0CI7UjjgVJgP0rZ86TFgUs6RRqFqPjRplrlGWR06BzGzFLQ0zJQVqCMGPSdk7TbgW9_aeTl5V39Vcf9eczW5NQFRJ4W94HbejC9UcbO1sD9mXkJ1Q"/>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87370" y="3686396"/>
            <a:ext cx="4948861" cy="3230864"/>
          </a:xfrm>
          <a:prstGeom prst="rect">
            <a:avLst/>
          </a:prstGeom>
          <a:noFill/>
          <a:extLst>
            <a:ext uri="{909E8E84-426E-40DD-AFC4-6F175D3DCCD1}">
              <a14:hiddenFill xmlns:a14="http://schemas.microsoft.com/office/drawing/2010/main">
                <a:solidFill>
                  <a:srgbClr val="FFFFFF"/>
                </a:solidFill>
              </a14:hiddenFill>
            </a:ext>
          </a:extLst>
        </p:spPr>
      </p:pic>
      <p:sp>
        <p:nvSpPr>
          <p:cNvPr id="24" name="Прямоугольник 23"/>
          <p:cNvSpPr/>
          <p:nvPr/>
        </p:nvSpPr>
        <p:spPr>
          <a:xfrm>
            <a:off x="8080782" y="6445522"/>
            <a:ext cx="1087605" cy="369332"/>
          </a:xfrm>
          <a:prstGeom prst="rect">
            <a:avLst/>
          </a:prstGeom>
        </p:spPr>
        <p:txBody>
          <a:bodyPr wrap="none">
            <a:spAutoFit/>
          </a:bodyPr>
          <a:lstStyle/>
          <a:p>
            <a:r>
              <a:rPr lang="en-US" b="1" spc="-1" dirty="0">
                <a:solidFill>
                  <a:srgbClr val="FFFF00"/>
                </a:solidFill>
                <a:ea typeface="DejaVu Sans"/>
              </a:rPr>
              <a:t>DRIBS-III</a:t>
            </a:r>
            <a:endParaRPr lang="ru-RU" dirty="0">
              <a:solidFill>
                <a:srgbClr val="FFFF00"/>
              </a:solidFill>
            </a:endParaRPr>
          </a:p>
        </p:txBody>
      </p:sp>
      <p:pic>
        <p:nvPicPr>
          <p:cNvPr id="26" name="Рисунок 25"/>
          <p:cNvPicPr>
            <a:picLocks noChangeAspect="1"/>
          </p:cNvPicPr>
          <p:nvPr/>
        </p:nvPicPr>
        <p:blipFill>
          <a:blip r:embed="rId10"/>
          <a:stretch>
            <a:fillRect/>
          </a:stretch>
        </p:blipFill>
        <p:spPr>
          <a:xfrm>
            <a:off x="1154487" y="4951207"/>
            <a:ext cx="2672239" cy="1883640"/>
          </a:xfrm>
          <a:prstGeom prst="rect">
            <a:avLst/>
          </a:prstGeom>
        </p:spPr>
      </p:pic>
      <p:pic>
        <p:nvPicPr>
          <p:cNvPr id="27" name="Рисунок 26"/>
          <p:cNvPicPr>
            <a:picLocks noChangeAspect="1"/>
          </p:cNvPicPr>
          <p:nvPr/>
        </p:nvPicPr>
        <p:blipFill>
          <a:blip r:embed="rId11"/>
          <a:stretch>
            <a:fillRect/>
          </a:stretch>
        </p:blipFill>
        <p:spPr>
          <a:xfrm>
            <a:off x="1412470" y="5374882"/>
            <a:ext cx="2216029" cy="1129275"/>
          </a:xfrm>
          <a:prstGeom prst="rect">
            <a:avLst/>
          </a:prstGeom>
        </p:spPr>
      </p:pic>
      <p:sp>
        <p:nvSpPr>
          <p:cNvPr id="28" name="Прямоугольник 27"/>
          <p:cNvSpPr/>
          <p:nvPr/>
        </p:nvSpPr>
        <p:spPr>
          <a:xfrm>
            <a:off x="3947764" y="6425521"/>
            <a:ext cx="1520031" cy="369332"/>
          </a:xfrm>
          <a:prstGeom prst="rect">
            <a:avLst/>
          </a:prstGeom>
        </p:spPr>
        <p:txBody>
          <a:bodyPr wrap="none">
            <a:spAutoFit/>
          </a:bodyPr>
          <a:lstStyle/>
          <a:p>
            <a:r>
              <a:rPr lang="en-US" b="1" spc="-1" dirty="0">
                <a:solidFill>
                  <a:srgbClr val="FFFF00"/>
                </a:solidFill>
                <a:ea typeface="DejaVu Sans"/>
              </a:rPr>
              <a:t>Life Science</a:t>
            </a:r>
            <a:endParaRPr lang="ru-RU" dirty="0">
              <a:solidFill>
                <a:srgbClr val="FFFF00"/>
              </a:solidFill>
            </a:endParaRPr>
          </a:p>
        </p:txBody>
      </p:sp>
      <p:sp>
        <p:nvSpPr>
          <p:cNvPr id="25" name="Прямоугольник 24"/>
          <p:cNvSpPr/>
          <p:nvPr/>
        </p:nvSpPr>
        <p:spPr>
          <a:xfrm>
            <a:off x="1883688" y="6546072"/>
            <a:ext cx="988476" cy="369332"/>
          </a:xfrm>
          <a:prstGeom prst="rect">
            <a:avLst/>
          </a:prstGeom>
        </p:spPr>
        <p:txBody>
          <a:bodyPr wrap="none">
            <a:spAutoFit/>
          </a:bodyPr>
          <a:lstStyle/>
          <a:p>
            <a:r>
              <a:rPr lang="en-US" b="1" spc="-1" dirty="0">
                <a:solidFill>
                  <a:srgbClr val="FFFF00"/>
                </a:solidFill>
                <a:ea typeface="DejaVu Sans"/>
              </a:rPr>
              <a:t>IT &amp; CC</a:t>
            </a:r>
            <a:endParaRPr lang="ru-RU" dirty="0">
              <a:solidFill>
                <a:srgbClr val="FFFF00"/>
              </a:solidFill>
            </a:endParaRPr>
          </a:p>
        </p:txBody>
      </p:sp>
    </p:spTree>
    <p:extLst>
      <p:ext uri="{BB962C8B-B14F-4D97-AF65-F5344CB8AC3E}">
        <p14:creationId xmlns:p14="http://schemas.microsoft.com/office/powerpoint/2010/main" val="30716248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a:extLst>
              <a:ext uri="{FF2B5EF4-FFF2-40B4-BE49-F238E27FC236}">
                <a16:creationId xmlns:a16="http://schemas.microsoft.com/office/drawing/2014/main" id="{BE356D34-C58B-4A31-87FA-EE2897D7580A}"/>
              </a:ext>
            </a:extLst>
          </p:cNvPr>
          <p:cNvSpPr>
            <a:spLocks noChangeArrowheads="1"/>
          </p:cNvSpPr>
          <p:nvPr/>
        </p:nvSpPr>
        <p:spPr bwMode="auto">
          <a:xfrm>
            <a:off x="905933" y="86125"/>
            <a:ext cx="10591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ctr">
              <a:spcBef>
                <a:spcPct val="0"/>
              </a:spcBef>
              <a:buClrTx/>
              <a:buSzTx/>
              <a:buFontTx/>
              <a:buNone/>
            </a:pPr>
            <a:r>
              <a:rPr lang="en-US" altLang="ru-RU" sz="3200" b="1" dirty="0">
                <a:solidFill>
                  <a:srgbClr val="FFFF00"/>
                </a:solidFill>
                <a:latin typeface="Times New Roman" panose="02020603050405020304" pitchFamily="18" charset="0"/>
              </a:rPr>
              <a:t> </a:t>
            </a:r>
            <a:r>
              <a:rPr lang="en-US" altLang="ru-RU" sz="2800" b="1" dirty="0">
                <a:solidFill>
                  <a:srgbClr val="3333CC"/>
                </a:solidFill>
                <a:latin typeface="Times New Roman" panose="02020603050405020304" pitchFamily="18" charset="0"/>
              </a:rPr>
              <a:t>Russian Data Intensive Grid infrastructure (RDIG)</a:t>
            </a:r>
            <a:endParaRPr lang="ru-RU" altLang="ru-RU" sz="2800" b="1" dirty="0">
              <a:solidFill>
                <a:srgbClr val="3333CC"/>
              </a:solidFill>
              <a:latin typeface="Times New Roman" panose="02020603050405020304" pitchFamily="18" charset="0"/>
            </a:endParaRPr>
          </a:p>
        </p:txBody>
      </p:sp>
      <p:sp>
        <p:nvSpPr>
          <p:cNvPr id="40963" name="Rectangle 5">
            <a:extLst>
              <a:ext uri="{FF2B5EF4-FFF2-40B4-BE49-F238E27FC236}">
                <a16:creationId xmlns:a16="http://schemas.microsoft.com/office/drawing/2014/main" id="{6D67A7B2-C08A-4E6A-ACE0-EBF86B975A3C}"/>
              </a:ext>
            </a:extLst>
          </p:cNvPr>
          <p:cNvSpPr>
            <a:spLocks noChangeArrowheads="1"/>
          </p:cNvSpPr>
          <p:nvPr/>
        </p:nvSpPr>
        <p:spPr bwMode="auto">
          <a:xfrm>
            <a:off x="6589698" y="2489707"/>
            <a:ext cx="4027504"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spcBef>
                <a:spcPct val="0"/>
              </a:spcBef>
              <a:buClrTx/>
              <a:buSzTx/>
              <a:buFontTx/>
              <a:buNone/>
            </a:pPr>
            <a:r>
              <a:rPr lang="en-GB" altLang="ru-RU" sz="2000" b="1" i="1" dirty="0">
                <a:solidFill>
                  <a:srgbClr val="003399"/>
                </a:solidFill>
                <a:latin typeface="Times New Roman" panose="02020603050405020304" pitchFamily="18" charset="0"/>
              </a:rPr>
              <a:t>RDIG Resource Centres:</a:t>
            </a:r>
          </a:p>
          <a:p>
            <a:pPr>
              <a:spcBef>
                <a:spcPct val="0"/>
              </a:spcBef>
              <a:buClrTx/>
              <a:buSzTx/>
              <a:buFontTx/>
              <a:buNone/>
            </a:pPr>
            <a:r>
              <a:rPr lang="en-GB" altLang="ru-RU" sz="2000" b="1" dirty="0">
                <a:solidFill>
                  <a:srgbClr val="003399"/>
                </a:solidFill>
                <a:latin typeface="Times New Roman" panose="02020603050405020304" pitchFamily="18" charset="0"/>
              </a:rPr>
              <a:t>– ITEP</a:t>
            </a:r>
          </a:p>
          <a:p>
            <a:pPr>
              <a:spcBef>
                <a:spcPct val="0"/>
              </a:spcBef>
              <a:buClrTx/>
              <a:buSzTx/>
              <a:buFontTx/>
              <a:buNone/>
            </a:pPr>
            <a:r>
              <a:rPr lang="en-GB" altLang="ru-RU" sz="2000" b="1" dirty="0">
                <a:solidFill>
                  <a:srgbClr val="003399"/>
                </a:solidFill>
                <a:latin typeface="Times New Roman" panose="02020603050405020304" pitchFamily="18" charset="0"/>
              </a:rPr>
              <a:t>– JINR-LCG2 (</a:t>
            </a:r>
            <a:r>
              <a:rPr lang="en-GB" altLang="ru-RU" sz="2000" b="1" dirty="0" err="1">
                <a:solidFill>
                  <a:srgbClr val="003399"/>
                </a:solidFill>
                <a:latin typeface="Times New Roman" panose="02020603050405020304" pitchFamily="18" charset="0"/>
              </a:rPr>
              <a:t>Dubna</a:t>
            </a:r>
            <a:r>
              <a:rPr lang="en-GB" altLang="ru-RU" sz="2000" b="1" dirty="0">
                <a:solidFill>
                  <a:srgbClr val="003399"/>
                </a:solidFill>
                <a:latin typeface="Times New Roman" panose="02020603050405020304" pitchFamily="18" charset="0"/>
              </a:rPr>
              <a:t>)</a:t>
            </a:r>
          </a:p>
          <a:p>
            <a:pPr>
              <a:spcBef>
                <a:spcPct val="0"/>
              </a:spcBef>
              <a:buClrTx/>
              <a:buSzTx/>
              <a:buFontTx/>
              <a:buNone/>
            </a:pPr>
            <a:r>
              <a:rPr lang="en-GB" altLang="ru-RU" sz="2000" b="1" dirty="0">
                <a:solidFill>
                  <a:srgbClr val="003399"/>
                </a:solidFill>
                <a:latin typeface="Times New Roman" panose="02020603050405020304" pitchFamily="18" charset="0"/>
              </a:rPr>
              <a:t>– RRC-KI</a:t>
            </a:r>
          </a:p>
          <a:p>
            <a:pPr>
              <a:spcBef>
                <a:spcPct val="0"/>
              </a:spcBef>
              <a:buClrTx/>
              <a:buSzTx/>
              <a:buFontTx/>
              <a:buNone/>
            </a:pPr>
            <a:r>
              <a:rPr lang="en-GB" altLang="ru-RU" sz="2000" b="1" dirty="0">
                <a:solidFill>
                  <a:srgbClr val="003399"/>
                </a:solidFill>
                <a:latin typeface="Times New Roman" panose="02020603050405020304" pitchFamily="18" charset="0"/>
              </a:rPr>
              <a:t>– RU-Moscow-KIAM</a:t>
            </a:r>
          </a:p>
          <a:p>
            <a:pPr>
              <a:spcBef>
                <a:spcPct val="0"/>
              </a:spcBef>
              <a:buClrTx/>
              <a:buSzTx/>
              <a:buFontTx/>
              <a:buNone/>
            </a:pPr>
            <a:r>
              <a:rPr lang="en-GB" altLang="ru-RU" sz="2000" b="1" dirty="0">
                <a:solidFill>
                  <a:srgbClr val="003399"/>
                </a:solidFill>
                <a:latin typeface="Times New Roman" panose="02020603050405020304" pitchFamily="18" charset="0"/>
              </a:rPr>
              <a:t>– RU-Phys-</a:t>
            </a:r>
            <a:r>
              <a:rPr lang="en-GB" altLang="ru-RU" sz="2000" b="1" dirty="0" err="1">
                <a:solidFill>
                  <a:srgbClr val="003399"/>
                </a:solidFill>
                <a:latin typeface="Times New Roman" panose="02020603050405020304" pitchFamily="18" charset="0"/>
              </a:rPr>
              <a:t>SPbSU</a:t>
            </a:r>
            <a:endParaRPr lang="en-GB" altLang="ru-RU" sz="2000" b="1" dirty="0">
              <a:solidFill>
                <a:srgbClr val="003399"/>
              </a:solidFill>
              <a:latin typeface="Times New Roman" panose="02020603050405020304" pitchFamily="18" charset="0"/>
            </a:endParaRPr>
          </a:p>
          <a:p>
            <a:pPr>
              <a:spcBef>
                <a:spcPct val="0"/>
              </a:spcBef>
              <a:buClrTx/>
              <a:buSzTx/>
              <a:buFontTx/>
              <a:buNone/>
            </a:pPr>
            <a:r>
              <a:rPr lang="en-GB" altLang="ru-RU" sz="2000" b="1" dirty="0">
                <a:solidFill>
                  <a:srgbClr val="003399"/>
                </a:solidFill>
                <a:latin typeface="Times New Roman" panose="02020603050405020304" pitchFamily="18" charset="0"/>
              </a:rPr>
              <a:t>– RU-</a:t>
            </a:r>
            <a:r>
              <a:rPr lang="en-GB" altLang="ru-RU" sz="2000" b="1" dirty="0" err="1">
                <a:solidFill>
                  <a:srgbClr val="003399"/>
                </a:solidFill>
                <a:latin typeface="Times New Roman" panose="02020603050405020304" pitchFamily="18" charset="0"/>
              </a:rPr>
              <a:t>Protvino</a:t>
            </a:r>
            <a:r>
              <a:rPr lang="en-GB" altLang="ru-RU" sz="2000" b="1" dirty="0">
                <a:solidFill>
                  <a:srgbClr val="003399"/>
                </a:solidFill>
                <a:latin typeface="Times New Roman" panose="02020603050405020304" pitchFamily="18" charset="0"/>
              </a:rPr>
              <a:t>-IHEP</a:t>
            </a:r>
          </a:p>
          <a:p>
            <a:pPr>
              <a:spcBef>
                <a:spcPct val="0"/>
              </a:spcBef>
              <a:buClrTx/>
              <a:buSzTx/>
              <a:buFontTx/>
              <a:buNone/>
            </a:pPr>
            <a:r>
              <a:rPr lang="en-GB" altLang="ru-RU" sz="2000" b="1" dirty="0">
                <a:solidFill>
                  <a:srgbClr val="003399"/>
                </a:solidFill>
                <a:latin typeface="Times New Roman" panose="02020603050405020304" pitchFamily="18" charset="0"/>
              </a:rPr>
              <a:t>– RU-</a:t>
            </a:r>
            <a:r>
              <a:rPr lang="en-GB" altLang="ru-RU" sz="2000" b="1" dirty="0" err="1">
                <a:solidFill>
                  <a:srgbClr val="003399"/>
                </a:solidFill>
                <a:latin typeface="Times New Roman" panose="02020603050405020304" pitchFamily="18" charset="0"/>
              </a:rPr>
              <a:t>SPbSU</a:t>
            </a:r>
            <a:endParaRPr lang="en-GB" altLang="ru-RU" sz="2000" b="1" dirty="0">
              <a:solidFill>
                <a:srgbClr val="003399"/>
              </a:solidFill>
              <a:latin typeface="Times New Roman" panose="02020603050405020304" pitchFamily="18" charset="0"/>
            </a:endParaRPr>
          </a:p>
          <a:p>
            <a:pPr>
              <a:spcBef>
                <a:spcPct val="0"/>
              </a:spcBef>
              <a:buClrTx/>
              <a:buSzTx/>
              <a:buFontTx/>
              <a:buNone/>
            </a:pPr>
            <a:r>
              <a:rPr lang="en-GB" altLang="ru-RU" sz="2000" b="1" dirty="0">
                <a:solidFill>
                  <a:srgbClr val="003399"/>
                </a:solidFill>
                <a:latin typeface="Times New Roman" panose="02020603050405020304" pitchFamily="18" charset="0"/>
              </a:rPr>
              <a:t>– Ru-</a:t>
            </a:r>
            <a:r>
              <a:rPr lang="en-GB" altLang="ru-RU" sz="2000" b="1" dirty="0" err="1">
                <a:solidFill>
                  <a:srgbClr val="003399"/>
                </a:solidFill>
                <a:latin typeface="Times New Roman" panose="02020603050405020304" pitchFamily="18" charset="0"/>
              </a:rPr>
              <a:t>Troitsk</a:t>
            </a:r>
            <a:r>
              <a:rPr lang="en-GB" altLang="ru-RU" sz="2000" b="1" dirty="0">
                <a:solidFill>
                  <a:srgbClr val="003399"/>
                </a:solidFill>
                <a:latin typeface="Times New Roman" panose="02020603050405020304" pitchFamily="18" charset="0"/>
              </a:rPr>
              <a:t>-INR</a:t>
            </a:r>
          </a:p>
          <a:p>
            <a:pPr>
              <a:spcBef>
                <a:spcPct val="0"/>
              </a:spcBef>
              <a:buClrTx/>
              <a:buSzTx/>
              <a:buFontTx/>
              <a:buNone/>
            </a:pPr>
            <a:r>
              <a:rPr lang="en-GB" altLang="ru-RU" sz="2000" b="1" dirty="0">
                <a:solidFill>
                  <a:srgbClr val="003399"/>
                </a:solidFill>
                <a:latin typeface="Times New Roman" panose="02020603050405020304" pitchFamily="18" charset="0"/>
              </a:rPr>
              <a:t>– ru-IMPB-LCG2</a:t>
            </a:r>
          </a:p>
          <a:p>
            <a:pPr>
              <a:spcBef>
                <a:spcPct val="0"/>
              </a:spcBef>
              <a:buClrTx/>
              <a:buSzTx/>
              <a:buFontTx/>
              <a:buNone/>
            </a:pPr>
            <a:r>
              <a:rPr lang="en-GB" altLang="ru-RU" sz="2000" b="1" dirty="0">
                <a:solidFill>
                  <a:srgbClr val="003399"/>
                </a:solidFill>
                <a:latin typeface="Times New Roman" panose="02020603050405020304" pitchFamily="18" charset="0"/>
              </a:rPr>
              <a:t>– </a:t>
            </a:r>
            <a:r>
              <a:rPr lang="en-GB" altLang="ru-RU" sz="2000" b="1" dirty="0" err="1">
                <a:solidFill>
                  <a:srgbClr val="003399"/>
                </a:solidFill>
                <a:latin typeface="Times New Roman" panose="02020603050405020304" pitchFamily="18" charset="0"/>
              </a:rPr>
              <a:t>ru</a:t>
            </a:r>
            <a:r>
              <a:rPr lang="en-GB" altLang="ru-RU" sz="2000" b="1" dirty="0">
                <a:solidFill>
                  <a:srgbClr val="003399"/>
                </a:solidFill>
                <a:latin typeface="Times New Roman" panose="02020603050405020304" pitchFamily="18" charset="0"/>
              </a:rPr>
              <a:t>-Moscow-FIAN</a:t>
            </a:r>
          </a:p>
          <a:p>
            <a:pPr>
              <a:spcBef>
                <a:spcPct val="0"/>
              </a:spcBef>
              <a:buClrTx/>
              <a:buSzTx/>
              <a:buFontTx/>
              <a:buNone/>
            </a:pPr>
            <a:r>
              <a:rPr lang="en-GB" altLang="ru-RU" sz="2000" b="1" dirty="0">
                <a:solidFill>
                  <a:srgbClr val="003399"/>
                </a:solidFill>
                <a:latin typeface="Times New Roman" panose="02020603050405020304" pitchFamily="18" charset="0"/>
              </a:rPr>
              <a:t>– </a:t>
            </a:r>
            <a:r>
              <a:rPr lang="en-GB" altLang="ru-RU" sz="2000" b="1" dirty="0" err="1">
                <a:solidFill>
                  <a:srgbClr val="003399"/>
                </a:solidFill>
                <a:latin typeface="Times New Roman" panose="02020603050405020304" pitchFamily="18" charset="0"/>
              </a:rPr>
              <a:t>ru</a:t>
            </a:r>
            <a:r>
              <a:rPr lang="en-GB" altLang="ru-RU" sz="2000" b="1" dirty="0">
                <a:solidFill>
                  <a:srgbClr val="003399"/>
                </a:solidFill>
                <a:latin typeface="Times New Roman" panose="02020603050405020304" pitchFamily="18" charset="0"/>
              </a:rPr>
              <a:t>-Moscow-MEPHI</a:t>
            </a:r>
          </a:p>
          <a:p>
            <a:pPr>
              <a:spcBef>
                <a:spcPct val="0"/>
              </a:spcBef>
              <a:buClrTx/>
              <a:buSzTx/>
              <a:buFontTx/>
              <a:buNone/>
            </a:pPr>
            <a:r>
              <a:rPr lang="en-GB" altLang="ru-RU" sz="2000" b="1" dirty="0">
                <a:solidFill>
                  <a:srgbClr val="003399"/>
                </a:solidFill>
                <a:latin typeface="Times New Roman" panose="02020603050405020304" pitchFamily="18" charset="0"/>
              </a:rPr>
              <a:t>– ru-PNPI-LCG2 (</a:t>
            </a:r>
            <a:r>
              <a:rPr lang="en-GB" altLang="ru-RU" sz="2000" b="1" dirty="0" err="1">
                <a:solidFill>
                  <a:srgbClr val="003399"/>
                </a:solidFill>
                <a:latin typeface="Times New Roman" panose="02020603050405020304" pitchFamily="18" charset="0"/>
              </a:rPr>
              <a:t>Gatchina</a:t>
            </a:r>
            <a:r>
              <a:rPr lang="en-GB" altLang="ru-RU" sz="2000" b="1" dirty="0">
                <a:solidFill>
                  <a:srgbClr val="003399"/>
                </a:solidFill>
                <a:latin typeface="Times New Roman" panose="02020603050405020304" pitchFamily="18" charset="0"/>
              </a:rPr>
              <a:t>)</a:t>
            </a:r>
          </a:p>
          <a:p>
            <a:pPr>
              <a:spcBef>
                <a:spcPct val="0"/>
              </a:spcBef>
              <a:buClrTx/>
              <a:buSzTx/>
              <a:buFontTx/>
              <a:buNone/>
            </a:pPr>
            <a:r>
              <a:rPr lang="en-GB" altLang="ru-RU" sz="2000" b="1" dirty="0">
                <a:solidFill>
                  <a:srgbClr val="003399"/>
                </a:solidFill>
                <a:latin typeface="Times New Roman" panose="02020603050405020304" pitchFamily="18" charset="0"/>
              </a:rPr>
              <a:t>– </a:t>
            </a:r>
            <a:r>
              <a:rPr lang="en-GB" altLang="ru-RU" sz="2000" b="1" dirty="0" err="1">
                <a:solidFill>
                  <a:srgbClr val="003399"/>
                </a:solidFill>
                <a:latin typeface="Times New Roman" panose="02020603050405020304" pitchFamily="18" charset="0"/>
              </a:rPr>
              <a:t>ru</a:t>
            </a:r>
            <a:r>
              <a:rPr lang="en-GB" altLang="ru-RU" sz="2000" b="1" dirty="0">
                <a:solidFill>
                  <a:srgbClr val="003399"/>
                </a:solidFill>
                <a:latin typeface="Times New Roman" panose="02020603050405020304" pitchFamily="18" charset="0"/>
              </a:rPr>
              <a:t>-Moscow-SINP</a:t>
            </a:r>
          </a:p>
          <a:p>
            <a:pPr>
              <a:spcBef>
                <a:spcPct val="0"/>
              </a:spcBef>
              <a:buClrTx/>
              <a:buSzTx/>
              <a:buFontTx/>
              <a:buNone/>
            </a:pPr>
            <a:r>
              <a:rPr lang="en-GB" altLang="ru-RU" sz="1600" b="1" dirty="0">
                <a:solidFill>
                  <a:srgbClr val="003399"/>
                </a:solidFill>
                <a:latin typeface="Times New Roman" panose="02020603050405020304" pitchFamily="18" charset="0"/>
              </a:rPr>
              <a:t>-</a:t>
            </a:r>
            <a:endParaRPr lang="en-GB" altLang="ru-RU" sz="1600" b="1" dirty="0">
              <a:solidFill>
                <a:srgbClr val="FFFF00"/>
              </a:solidFill>
              <a:latin typeface="Times New Roman" panose="02020603050405020304" pitchFamily="18" charset="0"/>
            </a:endParaRPr>
          </a:p>
          <a:p>
            <a:pPr>
              <a:spcBef>
                <a:spcPct val="0"/>
              </a:spcBef>
              <a:buClrTx/>
              <a:buSzTx/>
              <a:buFontTx/>
              <a:buNone/>
            </a:pPr>
            <a:endParaRPr lang="en-GB" altLang="ru-RU" sz="1600" b="1" dirty="0">
              <a:solidFill>
                <a:srgbClr val="FFFF00"/>
              </a:solidFill>
              <a:latin typeface="Times New Roman" panose="02020603050405020304" pitchFamily="18" charset="0"/>
            </a:endParaRPr>
          </a:p>
          <a:p>
            <a:pPr>
              <a:spcBef>
                <a:spcPct val="0"/>
              </a:spcBef>
              <a:buClrTx/>
              <a:buSzTx/>
              <a:buFontTx/>
              <a:buNone/>
            </a:pPr>
            <a:endParaRPr lang="en-GB" altLang="ru-RU" sz="1600" b="1" dirty="0">
              <a:solidFill>
                <a:srgbClr val="FFFF00"/>
              </a:solidFill>
              <a:latin typeface="Times New Roman" panose="02020603050405020304" pitchFamily="18" charset="0"/>
            </a:endParaRPr>
          </a:p>
        </p:txBody>
      </p:sp>
      <p:sp>
        <p:nvSpPr>
          <p:cNvPr id="40964" name="Rectangle 3">
            <a:extLst>
              <a:ext uri="{FF2B5EF4-FFF2-40B4-BE49-F238E27FC236}">
                <a16:creationId xmlns:a16="http://schemas.microsoft.com/office/drawing/2014/main" id="{11DB931D-A7EB-4538-A78E-D8654128F65C}"/>
              </a:ext>
            </a:extLst>
          </p:cNvPr>
          <p:cNvSpPr>
            <a:spLocks noChangeArrowheads="1"/>
          </p:cNvSpPr>
          <p:nvPr/>
        </p:nvSpPr>
        <p:spPr bwMode="auto">
          <a:xfrm>
            <a:off x="241916" y="1171102"/>
            <a:ext cx="1143222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defTabSz="449263">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defTabSz="449263">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defTabSz="449263">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defTabSz="449263">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defTabSz="449263">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defTabSz="449263"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defTabSz="449263"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defTabSz="449263"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defTabSz="449263"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spcBef>
                <a:spcPct val="0"/>
              </a:spcBef>
              <a:buClrTx/>
              <a:buSzTx/>
              <a:buNone/>
            </a:pPr>
            <a:r>
              <a:rPr lang="en-US" altLang="ru-RU" sz="2000" b="1" dirty="0">
                <a:solidFill>
                  <a:schemeClr val="tx1"/>
                </a:solidFill>
                <a:latin typeface="Times New Roman" panose="02020603050405020304" pitchFamily="18" charset="0"/>
              </a:rPr>
              <a:t>The Russian consortium RDIG (Russian Data Intensive Grid), was set up in September 2003 as a national federation in the EGEE project. </a:t>
            </a:r>
            <a:r>
              <a:rPr lang="en-US" sz="2000" b="1" spc="-1" dirty="0">
                <a:solidFill>
                  <a:srgbClr val="000000"/>
                </a:solidFill>
                <a:latin typeface="Book Antiqua"/>
                <a:ea typeface="ＭＳ Ｐゴシック"/>
              </a:rPr>
              <a:t>A protocol between CERN, Russia and JINR on participation in the LCG project was signed in 2003. </a:t>
            </a:r>
          </a:p>
          <a:p>
            <a:pPr>
              <a:spcBef>
                <a:spcPct val="0"/>
              </a:spcBef>
              <a:buClrTx/>
              <a:buSzTx/>
              <a:buNone/>
            </a:pPr>
            <a:r>
              <a:rPr lang="en-US" sz="2000" b="1" spc="-1" dirty="0">
                <a:solidFill>
                  <a:srgbClr val="000000"/>
                </a:solidFill>
                <a:latin typeface="Book Antiqua"/>
                <a:ea typeface="ＭＳ Ｐゴシック"/>
              </a:rPr>
              <a:t>MoU on participation in the WLCG project was signed in 2007.</a:t>
            </a:r>
            <a:endParaRPr lang="ru-RU" sz="2000" b="1" spc="-1" dirty="0">
              <a:solidFill>
                <a:srgbClr val="000000"/>
              </a:solidFill>
              <a:latin typeface="Book Antiqua"/>
              <a:ea typeface="ＭＳ Ｐゴシック"/>
            </a:endParaRPr>
          </a:p>
        </p:txBody>
      </p:sp>
      <p:pic>
        <p:nvPicPr>
          <p:cNvPr id="40965" name="Picture 8">
            <a:extLst>
              <a:ext uri="{FF2B5EF4-FFF2-40B4-BE49-F238E27FC236}">
                <a16:creationId xmlns:a16="http://schemas.microsoft.com/office/drawing/2014/main" id="{06E89508-30E4-4404-912F-05B4EB5EB2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4019" t="2708" r="4327" b="2708"/>
          <a:stretch>
            <a:fillRect/>
          </a:stretch>
        </p:blipFill>
        <p:spPr bwMode="auto">
          <a:xfrm>
            <a:off x="0" y="-1587"/>
            <a:ext cx="1727200" cy="117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3" descr="Graphic1">
            <a:extLst>
              <a:ext uri="{FF2B5EF4-FFF2-40B4-BE49-F238E27FC236}">
                <a16:creationId xmlns:a16="http://schemas.microsoft.com/office/drawing/2014/main" id="{2A11B915-3B3F-48B0-B01E-FF413FEB0F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916" y="2655842"/>
            <a:ext cx="5244484" cy="4202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Объект 1">
            <a:extLst>
              <a:ext uri="{FF2B5EF4-FFF2-40B4-BE49-F238E27FC236}">
                <a16:creationId xmlns:a16="http://schemas.microsoft.com/office/drawing/2014/main" id="{3B7AEB79-42DB-4DAA-B44A-D40740F2C905}"/>
              </a:ext>
            </a:extLst>
          </p:cNvPr>
          <p:cNvSpPr>
            <a:spLocks noGrp="1"/>
          </p:cNvSpPr>
          <p:nvPr>
            <p:ph idx="1"/>
          </p:nvPr>
        </p:nvSpPr>
        <p:spPr>
          <a:xfrm>
            <a:off x="2209801" y="2667001"/>
            <a:ext cx="7408863" cy="3451225"/>
          </a:xfrm>
        </p:spPr>
        <p:txBody>
          <a:bodyPr/>
          <a:lstStyle/>
          <a:p>
            <a:endParaRPr lang="ru-RU" altLang="ru-RU"/>
          </a:p>
        </p:txBody>
      </p:sp>
      <p:sp>
        <p:nvSpPr>
          <p:cNvPr id="52227" name="Заголовок 2">
            <a:extLst>
              <a:ext uri="{FF2B5EF4-FFF2-40B4-BE49-F238E27FC236}">
                <a16:creationId xmlns:a16="http://schemas.microsoft.com/office/drawing/2014/main" id="{3A86AE6C-4468-4169-BB3D-9B62005F4123}"/>
              </a:ext>
            </a:extLst>
          </p:cNvPr>
          <p:cNvSpPr>
            <a:spLocks noGrp="1"/>
          </p:cNvSpPr>
          <p:nvPr>
            <p:ph type="title"/>
          </p:nvPr>
        </p:nvSpPr>
        <p:spPr>
          <a:xfrm>
            <a:off x="1981200" y="338138"/>
            <a:ext cx="8229600" cy="804862"/>
          </a:xfrm>
        </p:spPr>
        <p:txBody>
          <a:bodyPr/>
          <a:lstStyle/>
          <a:p>
            <a:r>
              <a:rPr lang="ru-RU" altLang="ru-RU" sz="3200" b="1" dirty="0">
                <a:solidFill>
                  <a:srgbClr val="0070C0"/>
                </a:solidFill>
              </a:rPr>
              <a:t>Сеть </a:t>
            </a:r>
            <a:r>
              <a:rPr lang="en-US" altLang="ru-RU" sz="3200" b="1" dirty="0">
                <a:solidFill>
                  <a:srgbClr val="0070C0"/>
                </a:solidFill>
              </a:rPr>
              <a:t>RDIG-M </a:t>
            </a:r>
            <a:r>
              <a:rPr lang="ru-RU" altLang="ru-RU" sz="3200" b="1" dirty="0">
                <a:solidFill>
                  <a:srgbClr val="0070C0"/>
                </a:solidFill>
              </a:rPr>
              <a:t>для </a:t>
            </a:r>
            <a:r>
              <a:rPr lang="ru-RU" altLang="ru-RU" sz="3200" b="1" dirty="0" err="1">
                <a:solidFill>
                  <a:srgbClr val="0070C0"/>
                </a:solidFill>
              </a:rPr>
              <a:t>мегасайенс</a:t>
            </a:r>
            <a:r>
              <a:rPr lang="ru-RU" altLang="ru-RU" sz="3200" b="1" dirty="0">
                <a:solidFill>
                  <a:srgbClr val="0070C0"/>
                </a:solidFill>
              </a:rPr>
              <a:t> проектов</a:t>
            </a:r>
            <a:endParaRPr lang="en-US" altLang="ru-RU" sz="3200" b="1" dirty="0">
              <a:solidFill>
                <a:srgbClr val="0070C0"/>
              </a:solidFill>
            </a:endParaRPr>
          </a:p>
        </p:txBody>
      </p:sp>
      <p:sp>
        <p:nvSpPr>
          <p:cNvPr id="52228" name="Номер слайда 3">
            <a:extLst>
              <a:ext uri="{FF2B5EF4-FFF2-40B4-BE49-F238E27FC236}">
                <a16:creationId xmlns:a16="http://schemas.microsoft.com/office/drawing/2014/main" id="{9A9659ED-0972-4DDC-881C-E9CCCF98EBC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fld id="{42C75014-CCF0-4B33-9345-3102E98C2FFB}" type="slidenum">
              <a:rPr lang="ru-RU" altLang="en-US" smtClean="0">
                <a:solidFill>
                  <a:schemeClr val="tx2"/>
                </a:solidFill>
              </a:rPr>
              <a:pPr/>
              <a:t>26</a:t>
            </a:fld>
            <a:r>
              <a:rPr lang="en-US" altLang="en-US">
                <a:solidFill>
                  <a:schemeClr val="tx2"/>
                </a:solidFill>
              </a:rPr>
              <a:t>/98</a:t>
            </a:r>
            <a:endParaRPr lang="ru-RU" altLang="en-US">
              <a:solidFill>
                <a:schemeClr val="tx2"/>
              </a:solidFill>
            </a:endParaRPr>
          </a:p>
        </p:txBody>
      </p:sp>
      <p:pic>
        <p:nvPicPr>
          <p:cNvPr id="52229" name="Рисунок 4">
            <a:extLst>
              <a:ext uri="{FF2B5EF4-FFF2-40B4-BE49-F238E27FC236}">
                <a16:creationId xmlns:a16="http://schemas.microsoft.com/office/drawing/2014/main" id="{782F8108-7408-47B2-AE95-4C2DA53F520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219200"/>
            <a:ext cx="87630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390EB78-5002-4F8A-AC48-159B5971DFF2}"/>
              </a:ext>
            </a:extLst>
          </p:cNvPr>
          <p:cNvSpPr>
            <a:spLocks noGrp="1"/>
          </p:cNvSpPr>
          <p:nvPr>
            <p:ph type="title"/>
          </p:nvPr>
        </p:nvSpPr>
        <p:spPr>
          <a:xfrm>
            <a:off x="0" y="78878"/>
            <a:ext cx="12149593" cy="1325563"/>
          </a:xfrm>
        </p:spPr>
        <p:txBody>
          <a:bodyPr/>
          <a:lstStyle/>
          <a:p>
            <a:pPr algn="ctr"/>
            <a:r>
              <a:rPr lang="en-US" b="1" dirty="0">
                <a:solidFill>
                  <a:srgbClr val="0070C0"/>
                </a:solidFill>
              </a:rPr>
              <a:t>Tier1 – Tier2 in Russia</a:t>
            </a:r>
            <a:r>
              <a:rPr lang="ru-RU" b="1" dirty="0">
                <a:solidFill>
                  <a:srgbClr val="0070C0"/>
                </a:solidFill>
              </a:rPr>
              <a:t> </a:t>
            </a:r>
            <a:r>
              <a:rPr lang="en-US" b="1" dirty="0">
                <a:solidFill>
                  <a:srgbClr val="0070C0"/>
                </a:solidFill>
              </a:rPr>
              <a:t>2022 </a:t>
            </a:r>
            <a:r>
              <a:rPr lang="ru-RU" b="1" dirty="0">
                <a:solidFill>
                  <a:srgbClr val="0070C0"/>
                </a:solidFill>
              </a:rPr>
              <a:t>(</a:t>
            </a:r>
            <a:r>
              <a:rPr lang="en-US" b="1" dirty="0">
                <a:solidFill>
                  <a:srgbClr val="0070C0"/>
                </a:solidFill>
              </a:rPr>
              <a:t>Sum CPU in HS06 hours) </a:t>
            </a:r>
            <a:endParaRPr lang="ru-RU" b="1" dirty="0">
              <a:solidFill>
                <a:srgbClr val="0070C0"/>
              </a:solidFill>
            </a:endParaRPr>
          </a:p>
        </p:txBody>
      </p:sp>
      <p:sp>
        <p:nvSpPr>
          <p:cNvPr id="3" name="Объект 2">
            <a:extLst>
              <a:ext uri="{FF2B5EF4-FFF2-40B4-BE49-F238E27FC236}">
                <a16:creationId xmlns:a16="http://schemas.microsoft.com/office/drawing/2014/main" id="{7A2FA5C4-7238-488A-A9BC-1C158FD86558}"/>
              </a:ext>
            </a:extLst>
          </p:cNvPr>
          <p:cNvSpPr>
            <a:spLocks noGrp="1"/>
          </p:cNvSpPr>
          <p:nvPr>
            <p:ph idx="1"/>
          </p:nvPr>
        </p:nvSpPr>
        <p:spPr>
          <a:xfrm>
            <a:off x="838200" y="1825625"/>
            <a:ext cx="13113412" cy="4351338"/>
          </a:xfrm>
        </p:spPr>
        <p:txBody>
          <a:bodyPr>
            <a:noAutofit/>
          </a:bodyPr>
          <a:lstStyle/>
          <a:p>
            <a:r>
              <a:rPr lang="en-US" sz="3200" b="1" dirty="0">
                <a:solidFill>
                  <a:srgbClr val="3333CC"/>
                </a:solidFill>
              </a:rPr>
              <a:t>JINR-T1		</a:t>
            </a:r>
            <a:r>
              <a:rPr lang="ru-RU" sz="3200" b="1" dirty="0">
                <a:solidFill>
                  <a:srgbClr val="3333CC"/>
                </a:solidFill>
              </a:rPr>
              <a:t>	</a:t>
            </a:r>
            <a:r>
              <a:rPr lang="en-US" sz="3200" b="1" dirty="0">
                <a:solidFill>
                  <a:srgbClr val="3333CC"/>
                </a:solidFill>
              </a:rPr>
              <a:t>1,698,054,813	</a:t>
            </a:r>
            <a:r>
              <a:rPr lang="ru-RU" sz="3200" b="1" dirty="0">
                <a:solidFill>
                  <a:srgbClr val="3333CC"/>
                </a:solidFill>
              </a:rPr>
              <a:t>	</a:t>
            </a:r>
            <a:r>
              <a:rPr lang="en-US" sz="3200" b="1" dirty="0">
                <a:solidFill>
                  <a:srgbClr val="3333CC"/>
                </a:solidFill>
              </a:rPr>
              <a:t>47.54%</a:t>
            </a:r>
            <a:endParaRPr lang="ru-RU" sz="3200" b="1" dirty="0">
              <a:solidFill>
                <a:srgbClr val="3333CC"/>
              </a:solidFill>
            </a:endParaRPr>
          </a:p>
          <a:p>
            <a:r>
              <a:rPr lang="en-US" sz="3200" b="1" dirty="0">
                <a:solidFill>
                  <a:srgbClr val="C00000"/>
                </a:solidFill>
              </a:rPr>
              <a:t>RRC-KI-T1		981,145,905	</a:t>
            </a:r>
            <a:r>
              <a:rPr lang="ru-RU" sz="3200" b="1" dirty="0">
                <a:solidFill>
                  <a:srgbClr val="C00000"/>
                </a:solidFill>
              </a:rPr>
              <a:t>	</a:t>
            </a:r>
            <a:r>
              <a:rPr lang="en-US" sz="3200" b="1" dirty="0">
                <a:solidFill>
                  <a:srgbClr val="C00000"/>
                </a:solidFill>
              </a:rPr>
              <a:t>27.47%</a:t>
            </a:r>
            <a:endParaRPr lang="ru-RU" sz="3200" b="1" dirty="0">
              <a:solidFill>
                <a:srgbClr val="C00000"/>
              </a:solidFill>
            </a:endParaRPr>
          </a:p>
          <a:p>
            <a:r>
              <a:rPr lang="en-US" sz="2400" b="1" dirty="0">
                <a:solidFill>
                  <a:srgbClr val="3333CC"/>
                </a:solidFill>
              </a:rPr>
              <a:t>JINR-LCG2			700,008,433		19.6%</a:t>
            </a:r>
          </a:p>
          <a:p>
            <a:r>
              <a:rPr lang="en-US" sz="2400" b="1" dirty="0">
                <a:solidFill>
                  <a:srgbClr val="C00000"/>
                </a:solidFill>
              </a:rPr>
              <a:t>RU-</a:t>
            </a:r>
            <a:r>
              <a:rPr lang="en-US" sz="2400" b="1" dirty="0" err="1">
                <a:solidFill>
                  <a:srgbClr val="C00000"/>
                </a:solidFill>
              </a:rPr>
              <a:t>Protvino</a:t>
            </a:r>
            <a:r>
              <a:rPr lang="en-US" sz="2400" b="1" dirty="0">
                <a:solidFill>
                  <a:srgbClr val="C00000"/>
                </a:solidFill>
              </a:rPr>
              <a:t>-IHEP	</a:t>
            </a:r>
            <a:r>
              <a:rPr lang="ru-RU" sz="2400" b="1" dirty="0">
                <a:solidFill>
                  <a:srgbClr val="C00000"/>
                </a:solidFill>
              </a:rPr>
              <a:t>	</a:t>
            </a:r>
            <a:r>
              <a:rPr lang="en-US" sz="2400" b="1" dirty="0">
                <a:solidFill>
                  <a:srgbClr val="C00000"/>
                </a:solidFill>
              </a:rPr>
              <a:t>128,865,405	</a:t>
            </a:r>
            <a:r>
              <a:rPr lang="ru-RU" sz="2400" b="1" dirty="0">
                <a:solidFill>
                  <a:srgbClr val="C00000"/>
                </a:solidFill>
              </a:rPr>
              <a:t>	</a:t>
            </a:r>
            <a:r>
              <a:rPr lang="en-US" sz="2400" b="1" dirty="0">
                <a:solidFill>
                  <a:srgbClr val="C00000"/>
                </a:solidFill>
              </a:rPr>
              <a:t>3.61%</a:t>
            </a:r>
            <a:endParaRPr lang="ru-RU" sz="2400" b="1" dirty="0">
              <a:solidFill>
                <a:srgbClr val="C00000"/>
              </a:solidFill>
            </a:endParaRPr>
          </a:p>
          <a:p>
            <a:r>
              <a:rPr lang="en-US" sz="2400" b="1" dirty="0" err="1">
                <a:solidFill>
                  <a:srgbClr val="C00000"/>
                </a:solidFill>
              </a:rPr>
              <a:t>ru</a:t>
            </a:r>
            <a:r>
              <a:rPr lang="en-US" sz="2400" b="1" dirty="0">
                <a:solidFill>
                  <a:srgbClr val="C00000"/>
                </a:solidFill>
              </a:rPr>
              <a:t>-PNPI		</a:t>
            </a:r>
            <a:r>
              <a:rPr lang="ru-RU" sz="2400" b="1" dirty="0">
                <a:solidFill>
                  <a:srgbClr val="C00000"/>
                </a:solidFill>
              </a:rPr>
              <a:t>	</a:t>
            </a:r>
            <a:r>
              <a:rPr lang="en-US" sz="2400" b="1" dirty="0">
                <a:solidFill>
                  <a:srgbClr val="C00000"/>
                </a:solidFill>
              </a:rPr>
              <a:t>21,830,755		0.61%</a:t>
            </a:r>
          </a:p>
          <a:p>
            <a:r>
              <a:rPr lang="en-US" sz="2400" b="1" dirty="0">
                <a:solidFill>
                  <a:srgbClr val="C00000"/>
                </a:solidFill>
              </a:rPr>
              <a:t>ITEP                              </a:t>
            </a:r>
            <a:r>
              <a:rPr lang="ru-RU" sz="2400" b="1" dirty="0">
                <a:solidFill>
                  <a:srgbClr val="C00000"/>
                </a:solidFill>
              </a:rPr>
              <a:t>	</a:t>
            </a:r>
            <a:r>
              <a:rPr lang="en-US" sz="2400" b="1" dirty="0">
                <a:solidFill>
                  <a:srgbClr val="C00000"/>
                </a:solidFill>
              </a:rPr>
              <a:t>3,474,591		0.1%</a:t>
            </a:r>
          </a:p>
          <a:p>
            <a:r>
              <a:rPr lang="en-US" sz="2400" b="1" dirty="0">
                <a:solidFill>
                  <a:srgbClr val="00B050"/>
                </a:solidFill>
              </a:rPr>
              <a:t>RU-SARFTI		</a:t>
            </a:r>
            <a:r>
              <a:rPr lang="ru-RU" sz="2400" b="1" dirty="0">
                <a:solidFill>
                  <a:srgbClr val="00B050"/>
                </a:solidFill>
              </a:rPr>
              <a:t>	</a:t>
            </a:r>
            <a:r>
              <a:rPr lang="en-US" sz="2400" b="1" dirty="0">
                <a:solidFill>
                  <a:srgbClr val="00B050"/>
                </a:solidFill>
              </a:rPr>
              <a:t>23,437,688	</a:t>
            </a:r>
            <a:r>
              <a:rPr lang="ru-RU" sz="2400" b="1" dirty="0">
                <a:solidFill>
                  <a:srgbClr val="00B050"/>
                </a:solidFill>
              </a:rPr>
              <a:t>	</a:t>
            </a:r>
            <a:r>
              <a:rPr lang="en-US" sz="2400" b="1" dirty="0">
                <a:solidFill>
                  <a:srgbClr val="00B050"/>
                </a:solidFill>
              </a:rPr>
              <a:t>0.66%</a:t>
            </a:r>
            <a:endParaRPr lang="ru-RU" sz="2400" b="1" dirty="0">
              <a:solidFill>
                <a:srgbClr val="00B050"/>
              </a:solidFill>
            </a:endParaRPr>
          </a:p>
          <a:p>
            <a:r>
              <a:rPr lang="en-US" sz="2400" b="1" dirty="0">
                <a:solidFill>
                  <a:srgbClr val="00B050"/>
                </a:solidFill>
              </a:rPr>
              <a:t>RU-</a:t>
            </a:r>
            <a:r>
              <a:rPr lang="en-US" sz="2400" b="1" dirty="0" err="1">
                <a:solidFill>
                  <a:srgbClr val="00B050"/>
                </a:solidFill>
              </a:rPr>
              <a:t>SPbSU</a:t>
            </a:r>
            <a:r>
              <a:rPr lang="en-US" sz="2400" b="1" dirty="0">
                <a:solidFill>
                  <a:srgbClr val="00B050"/>
                </a:solidFill>
              </a:rPr>
              <a:t>		</a:t>
            </a:r>
            <a:r>
              <a:rPr lang="ru-RU" sz="2400" b="1" dirty="0">
                <a:solidFill>
                  <a:srgbClr val="00B050"/>
                </a:solidFill>
              </a:rPr>
              <a:t>	</a:t>
            </a:r>
            <a:r>
              <a:rPr lang="en-US" sz="2400" b="1" dirty="0">
                <a:solidFill>
                  <a:srgbClr val="00B050"/>
                </a:solidFill>
              </a:rPr>
              <a:t>8,862,169	</a:t>
            </a:r>
            <a:r>
              <a:rPr lang="ru-RU" sz="2400" b="1" dirty="0">
                <a:solidFill>
                  <a:srgbClr val="00B050"/>
                </a:solidFill>
              </a:rPr>
              <a:t>	</a:t>
            </a:r>
            <a:r>
              <a:rPr lang="en-US" sz="2400" b="1" dirty="0">
                <a:solidFill>
                  <a:srgbClr val="00B050"/>
                </a:solidFill>
              </a:rPr>
              <a:t>0.25%</a:t>
            </a:r>
            <a:endParaRPr lang="ru-RU" sz="2400" b="1" dirty="0">
              <a:solidFill>
                <a:srgbClr val="00B050"/>
              </a:solidFill>
            </a:endParaRPr>
          </a:p>
          <a:p>
            <a:r>
              <a:rPr lang="en-US" sz="2400" b="1" dirty="0">
                <a:solidFill>
                  <a:srgbClr val="00B050"/>
                </a:solidFill>
              </a:rPr>
              <a:t>Ru-Troitsk-INR-LCG2	5,910,582	</a:t>
            </a:r>
            <a:r>
              <a:rPr lang="ru-RU" sz="2400" b="1" dirty="0">
                <a:solidFill>
                  <a:srgbClr val="00B050"/>
                </a:solidFill>
              </a:rPr>
              <a:t>	</a:t>
            </a:r>
            <a:r>
              <a:rPr lang="en-US" sz="2400" b="1" dirty="0">
                <a:solidFill>
                  <a:srgbClr val="00B050"/>
                </a:solidFill>
              </a:rPr>
              <a:t>0.17%</a:t>
            </a:r>
            <a:endParaRPr lang="ru-RU" sz="2400" b="1" dirty="0">
              <a:solidFill>
                <a:srgbClr val="00B050"/>
              </a:solidFill>
            </a:endParaRPr>
          </a:p>
        </p:txBody>
      </p:sp>
    </p:spTree>
    <p:extLst>
      <p:ext uri="{BB962C8B-B14F-4D97-AF65-F5344CB8AC3E}">
        <p14:creationId xmlns:p14="http://schemas.microsoft.com/office/powerpoint/2010/main" val="13298066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flipH="1">
            <a:off x="0" y="2745"/>
            <a:ext cx="1219200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sp>
        <p:nvSpPr>
          <p:cNvPr id="10" name="Прямоугольник 9"/>
          <p:cNvSpPr/>
          <p:nvPr/>
        </p:nvSpPr>
        <p:spPr>
          <a:xfrm>
            <a:off x="4256383" y="88753"/>
            <a:ext cx="4058477" cy="523220"/>
          </a:xfrm>
          <a:prstGeom prst="rect">
            <a:avLst/>
          </a:prstGeom>
          <a:ln>
            <a:noFill/>
          </a:ln>
          <a:effectLst>
            <a:outerShdw blurRad="50800" dist="50800" dir="5400000" algn="ctr" rotWithShape="0">
              <a:schemeClr val="bg2">
                <a:lumMod val="25000"/>
              </a:schemeClr>
            </a:outerShdw>
          </a:effectLst>
        </p:spPr>
        <p:txBody>
          <a:bodyPr wrap="square">
            <a:spAutoFit/>
          </a:bodyPr>
          <a:lstStyle/>
          <a:p>
            <a:r>
              <a:rPr lang="en-US" sz="2800" b="1" dirty="0">
                <a:solidFill>
                  <a:schemeClr val="bg1"/>
                </a:solidFill>
                <a:effectLst>
                  <a:outerShdw blurRad="38100" dist="38100" dir="2700000" algn="tl">
                    <a:srgbClr val="000000">
                      <a:alpha val="43137"/>
                    </a:srgbClr>
                  </a:outerShdw>
                </a:effectLst>
                <a:latin typeface="Calibri (Основной текст)"/>
              </a:rPr>
              <a:t>From RDIG to RDIG-M</a:t>
            </a:r>
            <a:endParaRPr lang="ru-RU" sz="2800" b="1" dirty="0">
              <a:solidFill>
                <a:schemeClr val="bg1"/>
              </a:solidFill>
              <a:effectLst>
                <a:outerShdw blurRad="38100" dist="38100" dir="2700000" algn="tl">
                  <a:srgbClr val="000000">
                    <a:alpha val="43137"/>
                  </a:srgbClr>
                </a:outerShdw>
              </a:effectLst>
              <a:latin typeface="Calibri (Основной текст)"/>
            </a:endParaRPr>
          </a:p>
        </p:txBody>
      </p:sp>
      <p:pic>
        <p:nvPicPr>
          <p:cNvPr id="15" name="Рисунок 14"/>
          <p:cNvPicPr>
            <a:picLocks noChangeAspect="1"/>
          </p:cNvPicPr>
          <p:nvPr/>
        </p:nvPicPr>
        <p:blipFill>
          <a:blip r:embed="rId3"/>
          <a:stretch>
            <a:fillRect/>
          </a:stretch>
        </p:blipFill>
        <p:spPr>
          <a:xfrm>
            <a:off x="71375" y="21353"/>
            <a:ext cx="1144863" cy="677069"/>
          </a:xfrm>
          <a:prstGeom prst="rect">
            <a:avLst/>
          </a:prstGeom>
        </p:spPr>
      </p:pic>
      <p:grpSp>
        <p:nvGrpSpPr>
          <p:cNvPr id="17" name="Группа 16"/>
          <p:cNvGrpSpPr/>
          <p:nvPr/>
        </p:nvGrpSpPr>
        <p:grpSpPr>
          <a:xfrm>
            <a:off x="3105527" y="3932668"/>
            <a:ext cx="3691414" cy="2803596"/>
            <a:chOff x="509185" y="1494860"/>
            <a:chExt cx="11870422" cy="9336947"/>
          </a:xfrm>
        </p:grpSpPr>
        <p:graphicFrame>
          <p:nvGraphicFramePr>
            <p:cNvPr id="18" name="Схема 17">
              <a:extLst>
                <a:ext uri="{FF2B5EF4-FFF2-40B4-BE49-F238E27FC236}">
                  <a16:creationId xmlns:a16="http://schemas.microsoft.com/office/drawing/2014/main" id="{F007310E-07E9-44E4-94D5-96FC729569D4}"/>
                </a:ext>
              </a:extLst>
            </p:cNvPr>
            <p:cNvGraphicFramePr/>
            <p:nvPr>
              <p:extLst/>
            </p:nvPr>
          </p:nvGraphicFramePr>
          <p:xfrm>
            <a:off x="1080787" y="1589167"/>
            <a:ext cx="10763856" cy="91294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9" name="Схема 18">
              <a:extLst>
                <a:ext uri="{FF2B5EF4-FFF2-40B4-BE49-F238E27FC236}">
                  <a16:creationId xmlns:a16="http://schemas.microsoft.com/office/drawing/2014/main" id="{222769DE-AE9A-4238-A521-D5EECB5ADBD4}"/>
                </a:ext>
              </a:extLst>
            </p:cNvPr>
            <p:cNvGraphicFramePr/>
            <p:nvPr>
              <p:extLst/>
            </p:nvPr>
          </p:nvGraphicFramePr>
          <p:xfrm>
            <a:off x="509185" y="1494860"/>
            <a:ext cx="11870422" cy="933694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grpSp>
        <p:nvGrpSpPr>
          <p:cNvPr id="20" name="Группа 19"/>
          <p:cNvGrpSpPr/>
          <p:nvPr/>
        </p:nvGrpSpPr>
        <p:grpSpPr>
          <a:xfrm>
            <a:off x="8314860" y="3943992"/>
            <a:ext cx="4039151" cy="2775279"/>
            <a:chOff x="509185" y="1494860"/>
            <a:chExt cx="11870422" cy="9336947"/>
          </a:xfrm>
        </p:grpSpPr>
        <p:graphicFrame>
          <p:nvGraphicFramePr>
            <p:cNvPr id="21" name="Схема 20">
              <a:extLst>
                <a:ext uri="{FF2B5EF4-FFF2-40B4-BE49-F238E27FC236}">
                  <a16:creationId xmlns:a16="http://schemas.microsoft.com/office/drawing/2014/main" id="{F007310E-07E9-44E4-94D5-96FC729569D4}"/>
                </a:ext>
              </a:extLst>
            </p:cNvPr>
            <p:cNvGraphicFramePr/>
            <p:nvPr>
              <p:extLst/>
            </p:nvPr>
          </p:nvGraphicFramePr>
          <p:xfrm>
            <a:off x="1080787" y="1589167"/>
            <a:ext cx="10763856" cy="912945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22" name="Схема 21">
              <a:extLst>
                <a:ext uri="{FF2B5EF4-FFF2-40B4-BE49-F238E27FC236}">
                  <a16:creationId xmlns:a16="http://schemas.microsoft.com/office/drawing/2014/main" id="{222769DE-AE9A-4238-A521-D5EECB5ADBD4}"/>
                </a:ext>
              </a:extLst>
            </p:cNvPr>
            <p:cNvGraphicFramePr/>
            <p:nvPr>
              <p:extLst/>
            </p:nvPr>
          </p:nvGraphicFramePr>
          <p:xfrm>
            <a:off x="509185" y="1494860"/>
            <a:ext cx="11870422" cy="9336947"/>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pSp>
      <p:sp>
        <p:nvSpPr>
          <p:cNvPr id="29" name="Штриховая стрелка вправо 28"/>
          <p:cNvSpPr/>
          <p:nvPr/>
        </p:nvSpPr>
        <p:spPr>
          <a:xfrm>
            <a:off x="6764284" y="5010792"/>
            <a:ext cx="1647825" cy="647700"/>
          </a:xfrm>
          <a:prstGeom prst="striped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рямоугольник 29"/>
          <p:cNvSpPr/>
          <p:nvPr/>
        </p:nvSpPr>
        <p:spPr>
          <a:xfrm>
            <a:off x="4833257" y="891583"/>
            <a:ext cx="7067939" cy="923330"/>
          </a:xfrm>
          <a:prstGeom prst="rect">
            <a:avLst/>
          </a:prstGeom>
        </p:spPr>
        <p:txBody>
          <a:bodyPr wrap="square">
            <a:spAutoFit/>
          </a:bodyPr>
          <a:lstStyle/>
          <a:p>
            <a:pPr algn="just"/>
            <a:r>
              <a:rPr lang="en-US" b="1" spc="-1" dirty="0">
                <a:solidFill>
                  <a:srgbClr val="000000"/>
                </a:solidFill>
                <a:latin typeface="Book Antiqua"/>
                <a:ea typeface="ＭＳ Ｐゴシック"/>
              </a:rPr>
              <a:t>The Russian consortium RDIG (Russian Data Intensive GRID) was set up in September 2003 as a national federation in the EGEE project.  </a:t>
            </a:r>
          </a:p>
        </p:txBody>
      </p:sp>
      <p:sp>
        <p:nvSpPr>
          <p:cNvPr id="31" name="Прямоугольник 30"/>
          <p:cNvSpPr/>
          <p:nvPr/>
        </p:nvSpPr>
        <p:spPr>
          <a:xfrm>
            <a:off x="4918577" y="3062848"/>
            <a:ext cx="6601007" cy="707886"/>
          </a:xfrm>
          <a:prstGeom prst="rect">
            <a:avLst/>
          </a:prstGeom>
        </p:spPr>
        <p:txBody>
          <a:bodyPr wrap="square">
            <a:spAutoFit/>
          </a:bodyPr>
          <a:lstStyle/>
          <a:p>
            <a:pPr algn="just"/>
            <a:r>
              <a:rPr lang="en-US" sz="2000" b="1" i="1" spc="-1" dirty="0">
                <a:solidFill>
                  <a:srgbClr val="000000"/>
                </a:solidFill>
                <a:latin typeface="Book Antiqua"/>
                <a:ea typeface="ＭＳ Ｐゴシック"/>
              </a:rPr>
              <a:t>Consortium RDIG-M − Russian Data Intensive GRID for </a:t>
            </a:r>
            <a:r>
              <a:rPr lang="en-US" sz="2000" b="1" i="1" spc="-1" dirty="0" err="1">
                <a:solidFill>
                  <a:srgbClr val="000000"/>
                </a:solidFill>
                <a:latin typeface="Book Antiqua"/>
                <a:ea typeface="ＭＳ Ｐゴシック"/>
              </a:rPr>
              <a:t>Megascience</a:t>
            </a:r>
            <a:r>
              <a:rPr lang="en-US" sz="2000" b="1" i="1" spc="-1" dirty="0">
                <a:solidFill>
                  <a:srgbClr val="000000"/>
                </a:solidFill>
                <a:latin typeface="Book Antiqua"/>
                <a:ea typeface="ＭＳ Ｐゴシック"/>
              </a:rPr>
              <a:t> projects</a:t>
            </a:r>
          </a:p>
        </p:txBody>
      </p:sp>
      <p:sp>
        <p:nvSpPr>
          <p:cNvPr id="25" name="Прямоугольник 24">
            <a:extLst>
              <a:ext uri="{FF2B5EF4-FFF2-40B4-BE49-F238E27FC236}">
                <a16:creationId xmlns:a16="http://schemas.microsoft.com/office/drawing/2014/main" id="{C12176DE-943B-434E-815F-C7838A6CD950}"/>
              </a:ext>
            </a:extLst>
          </p:cNvPr>
          <p:cNvSpPr/>
          <p:nvPr/>
        </p:nvSpPr>
        <p:spPr>
          <a:xfrm>
            <a:off x="4833257" y="1976099"/>
            <a:ext cx="7144085" cy="1015663"/>
          </a:xfrm>
          <a:prstGeom prst="rect">
            <a:avLst/>
          </a:prstGeom>
        </p:spPr>
        <p:txBody>
          <a:bodyPr wrap="square">
            <a:spAutoFit/>
          </a:bodyPr>
          <a:lstStyle/>
          <a:p>
            <a:r>
              <a:rPr lang="en-US" sz="2000" b="1" spc="-1" dirty="0">
                <a:solidFill>
                  <a:srgbClr val="000000"/>
                </a:solidFill>
                <a:latin typeface="Book Antiqua"/>
                <a:ea typeface="ＭＳ Ｐゴシック"/>
              </a:rPr>
              <a:t>A protocol between CERN, Russia and JINR on participation in the LCG project was signed in 2003. </a:t>
            </a:r>
            <a:r>
              <a:rPr lang="en-US" sz="2000" b="1" spc="-1" dirty="0" err="1">
                <a:solidFill>
                  <a:srgbClr val="000000"/>
                </a:solidFill>
                <a:latin typeface="Book Antiqua"/>
                <a:ea typeface="ＭＳ Ｐゴシック"/>
              </a:rPr>
              <a:t>MoU</a:t>
            </a:r>
            <a:r>
              <a:rPr lang="en-US" sz="2000" b="1" spc="-1" dirty="0">
                <a:solidFill>
                  <a:srgbClr val="000000"/>
                </a:solidFill>
                <a:latin typeface="Book Antiqua"/>
                <a:ea typeface="ＭＳ Ｐゴシック"/>
              </a:rPr>
              <a:t> on participation in the WLCG project was signed in 2007.</a:t>
            </a:r>
            <a:endParaRPr lang="ru-RU" sz="2000" b="1" spc="-1" dirty="0">
              <a:solidFill>
                <a:srgbClr val="000000"/>
              </a:solidFill>
              <a:latin typeface="Book Antiqua"/>
              <a:ea typeface="ＭＳ Ｐゴシック"/>
            </a:endParaRPr>
          </a:p>
        </p:txBody>
      </p:sp>
      <p:pic>
        <p:nvPicPr>
          <p:cNvPr id="26" name="Picture 3" descr="Graphic1">
            <a:extLst>
              <a:ext uri="{FF2B5EF4-FFF2-40B4-BE49-F238E27FC236}">
                <a16:creationId xmlns:a16="http://schemas.microsoft.com/office/drawing/2014/main" id="{19B5997E-E204-4FA0-A0CE-02B1B69E2B6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4256" y="797825"/>
            <a:ext cx="4243873" cy="340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23426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78BFF0-08E8-4F1F-8B57-D6315461D8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0971" b="7514"/>
          <a:stretch/>
        </p:blipFill>
        <p:spPr bwMode="auto">
          <a:xfrm>
            <a:off x="152737" y="826038"/>
            <a:ext cx="2038218" cy="28883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Прямоугольник 5">
            <a:extLst>
              <a:ext uri="{FF2B5EF4-FFF2-40B4-BE49-F238E27FC236}">
                <a16:creationId xmlns:a16="http://schemas.microsoft.com/office/drawing/2014/main" id="{B4B09949-B2B7-4A03-A9B4-E930D0B094EC}"/>
              </a:ext>
            </a:extLst>
          </p:cNvPr>
          <p:cNvSpPr/>
          <p:nvPr/>
        </p:nvSpPr>
        <p:spPr>
          <a:xfrm>
            <a:off x="-11355" y="3734465"/>
            <a:ext cx="2366401" cy="584775"/>
          </a:xfrm>
          <a:prstGeom prst="rect">
            <a:avLst/>
          </a:prstGeom>
        </p:spPr>
        <p:txBody>
          <a:bodyPr wrap="square">
            <a:spAutoFit/>
          </a:bodyPr>
          <a:lstStyle/>
          <a:p>
            <a:pPr algn="ctr">
              <a:defRPr/>
            </a:pPr>
            <a:r>
              <a:rPr lang="en-US" sz="1600" b="1" kern="0" dirty="0">
                <a:solidFill>
                  <a:srgbClr val="000066"/>
                </a:solidFill>
              </a:rPr>
              <a:t>M.G. </a:t>
            </a:r>
            <a:r>
              <a:rPr lang="en-US" sz="1600" b="1" kern="0" dirty="0" err="1">
                <a:solidFill>
                  <a:srgbClr val="000066"/>
                </a:solidFill>
              </a:rPr>
              <a:t>Mesheryakov</a:t>
            </a:r>
            <a:endParaRPr lang="en-US" sz="1600" b="1" kern="0" dirty="0">
              <a:solidFill>
                <a:srgbClr val="000066"/>
              </a:solidFill>
            </a:endParaRPr>
          </a:p>
          <a:p>
            <a:pPr algn="ctr">
              <a:defRPr/>
            </a:pPr>
            <a:r>
              <a:rPr lang="ru-RU" sz="1600" kern="0" dirty="0">
                <a:solidFill>
                  <a:srgbClr val="000066"/>
                </a:solidFill>
                <a:cs typeface="Times New Roman" pitchFamily="18" charset="0"/>
              </a:rPr>
              <a:t> (17.09.1910 - 24.05.1994)</a:t>
            </a:r>
          </a:p>
        </p:txBody>
      </p:sp>
      <p:pic>
        <p:nvPicPr>
          <p:cNvPr id="7" name="Picture 2" descr="http://dubna.org/photos/images/news-73636041.jpg">
            <a:extLst>
              <a:ext uri="{FF2B5EF4-FFF2-40B4-BE49-F238E27FC236}">
                <a16:creationId xmlns:a16="http://schemas.microsoft.com/office/drawing/2014/main" id="{1F085F32-DC37-4AC2-89F2-DAB264429F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5567" y="846467"/>
            <a:ext cx="2474557" cy="29615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 name="Прямоугольник 7">
            <a:extLst>
              <a:ext uri="{FF2B5EF4-FFF2-40B4-BE49-F238E27FC236}">
                <a16:creationId xmlns:a16="http://schemas.microsoft.com/office/drawing/2014/main" id="{445A80A0-DEAC-4274-8404-FCEAE86DCB6F}"/>
              </a:ext>
            </a:extLst>
          </p:cNvPr>
          <p:cNvSpPr/>
          <p:nvPr/>
        </p:nvSpPr>
        <p:spPr>
          <a:xfrm>
            <a:off x="9673703" y="3808039"/>
            <a:ext cx="2474557" cy="584775"/>
          </a:xfrm>
          <a:prstGeom prst="rect">
            <a:avLst/>
          </a:prstGeom>
        </p:spPr>
        <p:txBody>
          <a:bodyPr wrap="square">
            <a:spAutoFit/>
          </a:bodyPr>
          <a:lstStyle/>
          <a:p>
            <a:pPr algn="ctr">
              <a:defRPr/>
            </a:pPr>
            <a:r>
              <a:rPr lang="en-US" sz="1600" b="1" kern="0" dirty="0">
                <a:solidFill>
                  <a:srgbClr val="000066"/>
                </a:solidFill>
              </a:rPr>
              <a:t>N.N. </a:t>
            </a:r>
            <a:r>
              <a:rPr lang="en-US" sz="1600" b="1" kern="0" dirty="0" err="1">
                <a:solidFill>
                  <a:srgbClr val="000066"/>
                </a:solidFill>
              </a:rPr>
              <a:t>Govorun</a:t>
            </a:r>
            <a:r>
              <a:rPr lang="ru-RU" sz="1600" b="1" kern="0" dirty="0">
                <a:solidFill>
                  <a:srgbClr val="000066"/>
                </a:solidFill>
              </a:rPr>
              <a:t> </a:t>
            </a:r>
            <a:endParaRPr lang="en-US" sz="1600" b="1" kern="0" dirty="0">
              <a:solidFill>
                <a:srgbClr val="000066"/>
              </a:solidFill>
            </a:endParaRPr>
          </a:p>
          <a:p>
            <a:pPr algn="ctr">
              <a:defRPr/>
            </a:pPr>
            <a:r>
              <a:rPr lang="ru-RU" sz="1600" kern="0" dirty="0">
                <a:solidFill>
                  <a:srgbClr val="000066"/>
                </a:solidFill>
                <a:cs typeface="Times New Roman" pitchFamily="18" charset="0"/>
              </a:rPr>
              <a:t> (1</a:t>
            </a:r>
            <a:r>
              <a:rPr lang="en-US" sz="1600" kern="0" dirty="0">
                <a:solidFill>
                  <a:srgbClr val="000066"/>
                </a:solidFill>
                <a:cs typeface="Times New Roman" pitchFamily="18" charset="0"/>
              </a:rPr>
              <a:t>8</a:t>
            </a:r>
            <a:r>
              <a:rPr lang="ru-RU" sz="1600" kern="0" dirty="0">
                <a:solidFill>
                  <a:srgbClr val="000066"/>
                </a:solidFill>
                <a:cs typeface="Times New Roman" pitchFamily="18" charset="0"/>
              </a:rPr>
              <a:t>.0</a:t>
            </a:r>
            <a:r>
              <a:rPr lang="en-US" sz="1600" kern="0" dirty="0">
                <a:solidFill>
                  <a:srgbClr val="000066"/>
                </a:solidFill>
                <a:cs typeface="Times New Roman" pitchFamily="18" charset="0"/>
              </a:rPr>
              <a:t>3</a:t>
            </a:r>
            <a:r>
              <a:rPr lang="ru-RU" sz="1600" kern="0" dirty="0">
                <a:solidFill>
                  <a:srgbClr val="000066"/>
                </a:solidFill>
                <a:cs typeface="Times New Roman" pitchFamily="18" charset="0"/>
              </a:rPr>
              <a:t>.19</a:t>
            </a:r>
            <a:r>
              <a:rPr lang="en-US" sz="1600" kern="0" dirty="0">
                <a:solidFill>
                  <a:srgbClr val="000066"/>
                </a:solidFill>
                <a:cs typeface="Times New Roman" pitchFamily="18" charset="0"/>
              </a:rPr>
              <a:t>3</a:t>
            </a:r>
            <a:r>
              <a:rPr lang="ru-RU" sz="1600" kern="0" dirty="0">
                <a:solidFill>
                  <a:srgbClr val="000066"/>
                </a:solidFill>
                <a:cs typeface="Times New Roman" pitchFamily="18" charset="0"/>
              </a:rPr>
              <a:t>0 - 2</a:t>
            </a:r>
            <a:r>
              <a:rPr lang="en-US" sz="1600" kern="0" dirty="0">
                <a:solidFill>
                  <a:srgbClr val="000066"/>
                </a:solidFill>
                <a:cs typeface="Times New Roman" pitchFamily="18" charset="0"/>
              </a:rPr>
              <a:t>1</a:t>
            </a:r>
            <a:r>
              <a:rPr lang="ru-RU" sz="1600" kern="0" dirty="0">
                <a:solidFill>
                  <a:srgbClr val="000066"/>
                </a:solidFill>
                <a:cs typeface="Times New Roman" pitchFamily="18" charset="0"/>
              </a:rPr>
              <a:t>.0</a:t>
            </a:r>
            <a:r>
              <a:rPr lang="en-US" sz="1600" kern="0" dirty="0">
                <a:solidFill>
                  <a:srgbClr val="000066"/>
                </a:solidFill>
                <a:cs typeface="Times New Roman" pitchFamily="18" charset="0"/>
              </a:rPr>
              <a:t>7</a:t>
            </a:r>
            <a:r>
              <a:rPr lang="ru-RU" sz="1600" kern="0" dirty="0">
                <a:solidFill>
                  <a:srgbClr val="000066"/>
                </a:solidFill>
                <a:cs typeface="Times New Roman" pitchFamily="18" charset="0"/>
              </a:rPr>
              <a:t>.19</a:t>
            </a:r>
            <a:r>
              <a:rPr lang="en-US" sz="1600" kern="0" dirty="0">
                <a:solidFill>
                  <a:srgbClr val="000066"/>
                </a:solidFill>
                <a:cs typeface="Times New Roman" pitchFamily="18" charset="0"/>
              </a:rPr>
              <a:t>89</a:t>
            </a:r>
            <a:r>
              <a:rPr lang="ru-RU" sz="1600" kern="0" dirty="0">
                <a:solidFill>
                  <a:srgbClr val="000066"/>
                </a:solidFill>
                <a:cs typeface="Times New Roman" pitchFamily="18" charset="0"/>
              </a:rPr>
              <a:t>)</a:t>
            </a:r>
          </a:p>
        </p:txBody>
      </p:sp>
      <p:pic>
        <p:nvPicPr>
          <p:cNvPr id="10" name="Picture 2" descr="http://www.jinr.ru/wp-content/uploads/2015/09/besm-6_lvta.jpg">
            <a:extLst>
              <a:ext uri="{FF2B5EF4-FFF2-40B4-BE49-F238E27FC236}">
                <a16:creationId xmlns:a16="http://schemas.microsoft.com/office/drawing/2014/main" id="{60770E35-5B5E-4474-BFF6-7730DFEC70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9102" y="835024"/>
            <a:ext cx="4580983" cy="28794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Рисунок 2">
            <a:extLst>
              <a:ext uri="{FF2B5EF4-FFF2-40B4-BE49-F238E27FC236}">
                <a16:creationId xmlns:a16="http://schemas.microsoft.com/office/drawing/2014/main" id="{2DD74323-0F4C-4FE4-ACDE-35982C3099F0}"/>
              </a:ext>
            </a:extLst>
          </p:cNvPr>
          <p:cNvPicPr>
            <a:picLocks noChangeAspect="1"/>
          </p:cNvPicPr>
          <p:nvPr/>
        </p:nvPicPr>
        <p:blipFill>
          <a:blip r:embed="rId5"/>
          <a:srcRect/>
          <a:stretch>
            <a:fillRect/>
          </a:stretch>
        </p:blipFill>
        <p:spPr bwMode="auto">
          <a:xfrm>
            <a:off x="344851" y="4235548"/>
            <a:ext cx="1839441" cy="2622452"/>
          </a:xfrm>
          <a:prstGeom prst="rect">
            <a:avLst/>
          </a:prstGeom>
          <a:ln>
            <a:noFill/>
          </a:ln>
          <a:effectLst>
            <a:softEdge rad="112500"/>
          </a:effectLst>
        </p:spPr>
      </p:pic>
      <p:pic>
        <p:nvPicPr>
          <p:cNvPr id="12" name="Рисунок 4">
            <a:extLst>
              <a:ext uri="{FF2B5EF4-FFF2-40B4-BE49-F238E27FC236}">
                <a16:creationId xmlns:a16="http://schemas.microsoft.com/office/drawing/2014/main" id="{26954485-50C6-4ECC-9AEB-117E180184E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93501" y="4447176"/>
            <a:ext cx="4883738" cy="2339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Прямоугольник 13">
            <a:extLst>
              <a:ext uri="{FF2B5EF4-FFF2-40B4-BE49-F238E27FC236}">
                <a16:creationId xmlns:a16="http://schemas.microsoft.com/office/drawing/2014/main" id="{FAB34066-7038-49C1-A4D0-1CA18F8DE5D4}"/>
              </a:ext>
            </a:extLst>
          </p:cNvPr>
          <p:cNvSpPr/>
          <p:nvPr/>
        </p:nvSpPr>
        <p:spPr>
          <a:xfrm flipH="1">
            <a:off x="0" y="2745"/>
            <a:ext cx="1219200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pic>
        <p:nvPicPr>
          <p:cNvPr id="15" name="Рисунок 14">
            <a:extLst>
              <a:ext uri="{FF2B5EF4-FFF2-40B4-BE49-F238E27FC236}">
                <a16:creationId xmlns:a16="http://schemas.microsoft.com/office/drawing/2014/main" id="{5F94D410-BF06-4A3E-8CCF-AE86421A80F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sp>
        <p:nvSpPr>
          <p:cNvPr id="17" name="TextBox 16">
            <a:extLst>
              <a:ext uri="{FF2B5EF4-FFF2-40B4-BE49-F238E27FC236}">
                <a16:creationId xmlns:a16="http://schemas.microsoft.com/office/drawing/2014/main" id="{E89D606E-D11F-42AC-B035-0F576895807C}"/>
              </a:ext>
            </a:extLst>
          </p:cNvPr>
          <p:cNvSpPr txBox="1"/>
          <p:nvPr/>
        </p:nvSpPr>
        <p:spPr>
          <a:xfrm>
            <a:off x="1899255" y="71767"/>
            <a:ext cx="9041885" cy="523220"/>
          </a:xfrm>
          <a:prstGeom prst="rect">
            <a:avLst/>
          </a:prstGeom>
          <a:noFill/>
          <a:effectLst>
            <a:outerShdw blurRad="50800" dist="50800" dir="5400000" algn="ctr" rotWithShape="0">
              <a:schemeClr val="bg2">
                <a:lumMod val="10000"/>
              </a:schemeClr>
            </a:outerShdw>
          </a:effectLst>
        </p:spPr>
        <p:txBody>
          <a:bodyPr wrap="square">
            <a:spAutoFit/>
          </a:bodyPr>
          <a:lstStyle/>
          <a:p>
            <a:r>
              <a:rPr lang="en-US" sz="2800" b="1" dirty="0" err="1">
                <a:solidFill>
                  <a:schemeClr val="bg1"/>
                </a:solidFill>
                <a:effectLst>
                  <a:outerShdw blurRad="38100" dist="38100" dir="2700000" algn="tl">
                    <a:srgbClr val="000000">
                      <a:alpha val="43137"/>
                    </a:srgbClr>
                  </a:outerShdw>
                </a:effectLst>
              </a:rPr>
              <a:t>Meshcheryakov</a:t>
            </a:r>
            <a:r>
              <a:rPr lang="en-US" sz="2800" b="1" dirty="0">
                <a:solidFill>
                  <a:schemeClr val="bg1"/>
                </a:solidFill>
                <a:effectLst>
                  <a:outerShdw blurRad="38100" dist="38100" dir="2700000" algn="tl">
                    <a:srgbClr val="000000">
                      <a:alpha val="43137"/>
                    </a:srgbClr>
                  </a:outerShdw>
                </a:effectLst>
              </a:rPr>
              <a:t> Laboratory of Information Technologies</a:t>
            </a:r>
            <a:endParaRPr lang="ru-RU" sz="2800" b="1" dirty="0">
              <a:solidFill>
                <a:schemeClr val="bg1"/>
              </a:solidFill>
              <a:effectLst>
                <a:outerShdw blurRad="38100" dist="38100" dir="2700000" algn="tl">
                  <a:srgbClr val="000000">
                    <a:alpha val="43137"/>
                  </a:srgbClr>
                </a:outerShdw>
              </a:effectLst>
            </a:endParaRPr>
          </a:p>
        </p:txBody>
      </p:sp>
      <p:pic>
        <p:nvPicPr>
          <p:cNvPr id="13" name="Рисунок 6">
            <a:extLst>
              <a:ext uri="{FF2B5EF4-FFF2-40B4-BE49-F238E27FC236}">
                <a16:creationId xmlns:a16="http://schemas.microsoft.com/office/drawing/2014/main" id="{425B7DFC-FCBD-447F-8713-ACA7BAE5958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18766" y="3803749"/>
            <a:ext cx="4952423" cy="29615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2F916C17-C5C5-4C67-BE30-3737C8D860B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71189" y="858824"/>
            <a:ext cx="2150287" cy="290300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9440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egnaposto piè di pagina 3">
            <a:extLst>
              <a:ext uri="{FF2B5EF4-FFF2-40B4-BE49-F238E27FC236}">
                <a16:creationId xmlns:a16="http://schemas.microsoft.com/office/drawing/2014/main" id="{493AB0DB-032C-4A6E-A1F4-85D4E21BE3A2}"/>
              </a:ext>
            </a:extLst>
          </p:cNvPr>
          <p:cNvSpPr>
            <a:spLocks noGrp="1"/>
          </p:cNvSpPr>
          <p:nvPr>
            <p:ph type="ftr" sz="quarter" idx="11"/>
          </p:nvPr>
        </p:nvSpPr>
        <p:spPr bwMode="auto">
          <a:xfrm>
            <a:off x="1981200" y="6243638"/>
            <a:ext cx="21336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spcBef>
                <a:spcPct val="0"/>
              </a:spcBef>
              <a:buClrTx/>
              <a:buSzTx/>
              <a:buFontTx/>
              <a:buNone/>
            </a:pPr>
            <a:r>
              <a:rPr lang="en-US" altLang="ru-RU" sz="1000">
                <a:latin typeface="Arial" panose="020B0604020202020204" pitchFamily="34" charset="0"/>
                <a:cs typeface="Arial" panose="020B0604020202020204" pitchFamily="34" charset="0"/>
              </a:rPr>
              <a:t>Mirco Mazzucato DUBNA-19-12-09</a:t>
            </a:r>
          </a:p>
        </p:txBody>
      </p:sp>
      <p:sp>
        <p:nvSpPr>
          <p:cNvPr id="6" name="Title 1">
            <a:extLst>
              <a:ext uri="{FF2B5EF4-FFF2-40B4-BE49-F238E27FC236}">
                <a16:creationId xmlns:a16="http://schemas.microsoft.com/office/drawing/2014/main" id="{77F518EF-7D79-42F4-9718-E76599B118AF}"/>
              </a:ext>
            </a:extLst>
          </p:cNvPr>
          <p:cNvSpPr txBox="1">
            <a:spLocks/>
          </p:cNvSpPr>
          <p:nvPr/>
        </p:nvSpPr>
        <p:spPr>
          <a:xfrm>
            <a:off x="1952625" y="857250"/>
            <a:ext cx="8229600" cy="642938"/>
          </a:xfrm>
          <a:prstGeom prst="rect">
            <a:avLst/>
          </a:prstGeom>
        </p:spPr>
        <p:txBody>
          <a:bodyPr/>
          <a:lstStyle/>
          <a:p>
            <a:pPr algn="r">
              <a:defRPr/>
            </a:pPr>
            <a:r>
              <a:rPr lang="en-GB" sz="2800" b="1" kern="0">
                <a:solidFill>
                  <a:schemeClr val="bg1"/>
                </a:solidFill>
                <a:latin typeface="+mj-lt"/>
                <a:ea typeface="+mj-ea"/>
                <a:cs typeface="+mj-cs"/>
              </a:rPr>
              <a:t>Grids, clouds, supercomputers, etc.</a:t>
            </a:r>
          </a:p>
        </p:txBody>
      </p:sp>
      <p:sp>
        <p:nvSpPr>
          <p:cNvPr id="16388" name="Slide Number Placeholder 3">
            <a:extLst>
              <a:ext uri="{FF2B5EF4-FFF2-40B4-BE49-F238E27FC236}">
                <a16:creationId xmlns:a16="http://schemas.microsoft.com/office/drawing/2014/main" id="{57954B3A-4BEC-4268-86B4-FC961E5F85D9}"/>
              </a:ext>
            </a:extLst>
          </p:cNvPr>
          <p:cNvSpPr txBox="1">
            <a:spLocks/>
          </p:cNvSpPr>
          <p:nvPr/>
        </p:nvSpPr>
        <p:spPr bwMode="auto">
          <a:xfrm>
            <a:off x="8077200" y="6500813"/>
            <a:ext cx="21336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fld id="{ED8176F3-8095-459B-BD5B-54E2703951DE}" type="slidenum">
              <a:rPr lang="en-GB" altLang="ru-RU" sz="1800">
                <a:solidFill>
                  <a:schemeClr val="tx1"/>
                </a:solidFill>
                <a:latin typeface="Arial" panose="020B0604020202020204" pitchFamily="34" charset="0"/>
              </a:rPr>
              <a:pPr eaLnBrk="1" hangingPunct="1">
                <a:spcBef>
                  <a:spcPct val="0"/>
                </a:spcBef>
                <a:buClrTx/>
                <a:buSzTx/>
                <a:buFontTx/>
                <a:buNone/>
              </a:pPr>
              <a:t>3</a:t>
            </a:fld>
            <a:endParaRPr lang="en-GB" altLang="ru-RU" sz="1800">
              <a:solidFill>
                <a:schemeClr val="tx1"/>
              </a:solidFill>
              <a:latin typeface="Arial" panose="020B0604020202020204" pitchFamily="34" charset="0"/>
            </a:endParaRPr>
          </a:p>
        </p:txBody>
      </p:sp>
      <p:sp>
        <p:nvSpPr>
          <p:cNvPr id="9" name="Rectangle 5">
            <a:extLst>
              <a:ext uri="{FF2B5EF4-FFF2-40B4-BE49-F238E27FC236}">
                <a16:creationId xmlns:a16="http://schemas.microsoft.com/office/drawing/2014/main" id="{6C34EB55-429B-42F9-9926-1671E3FBA1CC}"/>
              </a:ext>
            </a:extLst>
          </p:cNvPr>
          <p:cNvSpPr/>
          <p:nvPr/>
        </p:nvSpPr>
        <p:spPr>
          <a:xfrm>
            <a:off x="1520825" y="1014413"/>
            <a:ext cx="4357688" cy="2571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GB" sz="2000" b="1" u="sng" dirty="0">
                <a:solidFill>
                  <a:srgbClr val="FFFF00"/>
                </a:solidFill>
              </a:rPr>
              <a:t>Grids</a:t>
            </a:r>
          </a:p>
          <a:p>
            <a:pPr>
              <a:buFont typeface="Arial" pitchFamily="34" charset="0"/>
              <a:buChar char="•"/>
              <a:defRPr/>
            </a:pPr>
            <a:r>
              <a:rPr lang="en-GB" dirty="0">
                <a:solidFill>
                  <a:prstClr val="white"/>
                </a:solidFill>
              </a:rPr>
              <a:t> Collaborative environment</a:t>
            </a:r>
          </a:p>
          <a:p>
            <a:pPr>
              <a:buFont typeface="Arial" pitchFamily="34" charset="0"/>
              <a:buChar char="•"/>
              <a:defRPr/>
            </a:pPr>
            <a:r>
              <a:rPr lang="en-GB" dirty="0">
                <a:solidFill>
                  <a:prstClr val="white"/>
                </a:solidFill>
              </a:rPr>
              <a:t> Distributed resources</a:t>
            </a:r>
          </a:p>
        </p:txBody>
      </p:sp>
      <p:sp>
        <p:nvSpPr>
          <p:cNvPr id="10" name="Rectangle 6">
            <a:extLst>
              <a:ext uri="{FF2B5EF4-FFF2-40B4-BE49-F238E27FC236}">
                <a16:creationId xmlns:a16="http://schemas.microsoft.com/office/drawing/2014/main" id="{A1350D62-FFD2-4436-A466-BB918477A836}"/>
              </a:ext>
            </a:extLst>
          </p:cNvPr>
          <p:cNvSpPr/>
          <p:nvPr/>
        </p:nvSpPr>
        <p:spPr>
          <a:xfrm>
            <a:off x="6024564" y="1000125"/>
            <a:ext cx="4643437" cy="2571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GB" sz="2000" b="1" u="sng" dirty="0">
                <a:solidFill>
                  <a:srgbClr val="FFFF00"/>
                </a:solidFill>
              </a:rPr>
              <a:t>Supercomputers</a:t>
            </a:r>
          </a:p>
          <a:p>
            <a:pPr algn="ctr">
              <a:buFont typeface="Arial" pitchFamily="34" charset="0"/>
              <a:buChar char="•"/>
              <a:defRPr/>
            </a:pPr>
            <a:endParaRPr lang="en-GB" dirty="0">
              <a:solidFill>
                <a:prstClr val="white"/>
              </a:solidFill>
            </a:endParaRPr>
          </a:p>
        </p:txBody>
      </p:sp>
      <p:sp>
        <p:nvSpPr>
          <p:cNvPr id="11" name="Rectangle 7">
            <a:extLst>
              <a:ext uri="{FF2B5EF4-FFF2-40B4-BE49-F238E27FC236}">
                <a16:creationId xmlns:a16="http://schemas.microsoft.com/office/drawing/2014/main" id="{5ADE6339-83A7-409F-BA7E-73FEC387A236}"/>
              </a:ext>
            </a:extLst>
          </p:cNvPr>
          <p:cNvSpPr/>
          <p:nvPr/>
        </p:nvSpPr>
        <p:spPr>
          <a:xfrm>
            <a:off x="1520825" y="3876675"/>
            <a:ext cx="4357688" cy="2857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GB" sz="2000" b="1" u="sng" dirty="0">
                <a:solidFill>
                  <a:srgbClr val="FFFF00"/>
                </a:solidFill>
              </a:rPr>
              <a:t>Clouds</a:t>
            </a:r>
          </a:p>
          <a:p>
            <a:pPr>
              <a:defRPr/>
            </a:pPr>
            <a:endParaRPr lang="en-GB" sz="1600" dirty="0">
              <a:solidFill>
                <a:prstClr val="white"/>
              </a:solidFill>
            </a:endParaRPr>
          </a:p>
        </p:txBody>
      </p:sp>
      <p:sp>
        <p:nvSpPr>
          <p:cNvPr id="12" name="Rectangle 8">
            <a:extLst>
              <a:ext uri="{FF2B5EF4-FFF2-40B4-BE49-F238E27FC236}">
                <a16:creationId xmlns:a16="http://schemas.microsoft.com/office/drawing/2014/main" id="{0269C592-F0AC-4EE2-ACD6-DAFB81E9A4A7}"/>
              </a:ext>
            </a:extLst>
          </p:cNvPr>
          <p:cNvSpPr/>
          <p:nvPr/>
        </p:nvSpPr>
        <p:spPr>
          <a:xfrm>
            <a:off x="5953125" y="3876675"/>
            <a:ext cx="4770438" cy="3028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2000" b="1" dirty="0">
                <a:solidFill>
                  <a:srgbClr val="FFFF00"/>
                </a:solidFill>
              </a:rPr>
              <a:t>Big Data</a:t>
            </a:r>
          </a:p>
          <a:p>
            <a:pPr>
              <a:buFont typeface="Arial" pitchFamily="34" charset="0"/>
              <a:buChar char="•"/>
              <a:defRPr/>
            </a:pPr>
            <a:endParaRPr lang="en-US" i="1" dirty="0">
              <a:solidFill>
                <a:srgbClr val="FFFF00"/>
              </a:solidFill>
            </a:endParaRPr>
          </a:p>
          <a:p>
            <a:pPr>
              <a:buFont typeface="Arial" pitchFamily="34" charset="0"/>
              <a:buChar char="•"/>
              <a:defRPr/>
            </a:pPr>
            <a:r>
              <a:rPr lang="en-US" i="1" dirty="0">
                <a:solidFill>
                  <a:srgbClr val="FFFF00"/>
                </a:solidFill>
              </a:rPr>
              <a:t>V</a:t>
            </a:r>
            <a:r>
              <a:rPr lang="ru-RU" sz="2000" i="1" dirty="0" err="1">
                <a:solidFill>
                  <a:srgbClr val="FFFF00"/>
                </a:solidFill>
              </a:rPr>
              <a:t>olume</a:t>
            </a:r>
            <a:endParaRPr lang="en-US" sz="2000" i="1" dirty="0">
              <a:solidFill>
                <a:srgbClr val="FFFF00"/>
              </a:solidFill>
            </a:endParaRPr>
          </a:p>
          <a:p>
            <a:pPr>
              <a:buFont typeface="Arial" pitchFamily="34" charset="0"/>
              <a:buChar char="•"/>
              <a:defRPr/>
            </a:pPr>
            <a:r>
              <a:rPr lang="en-US" sz="2000" i="1" dirty="0">
                <a:solidFill>
                  <a:srgbClr val="FFFF00"/>
                </a:solidFill>
              </a:rPr>
              <a:t>V</a:t>
            </a:r>
            <a:r>
              <a:rPr lang="ru-RU" sz="2000" i="1" dirty="0" err="1">
                <a:solidFill>
                  <a:srgbClr val="FFFF00"/>
                </a:solidFill>
              </a:rPr>
              <a:t>elocity</a:t>
            </a:r>
            <a:endParaRPr lang="en-US" sz="2000" i="1" dirty="0">
              <a:solidFill>
                <a:srgbClr val="FFFF00"/>
              </a:solidFill>
            </a:endParaRPr>
          </a:p>
          <a:p>
            <a:pPr>
              <a:buFont typeface="Arial" pitchFamily="34" charset="0"/>
              <a:buChar char="•"/>
              <a:defRPr/>
            </a:pPr>
            <a:r>
              <a:rPr lang="en-US" sz="2000" i="1" dirty="0">
                <a:solidFill>
                  <a:srgbClr val="FFFF00"/>
                </a:solidFill>
              </a:rPr>
              <a:t>V</a:t>
            </a:r>
            <a:r>
              <a:rPr lang="ru-RU" sz="2000" i="1" dirty="0" err="1">
                <a:solidFill>
                  <a:srgbClr val="FFFF00"/>
                </a:solidFill>
              </a:rPr>
              <a:t>ariety</a:t>
            </a:r>
            <a:endParaRPr lang="en-US" sz="2000" i="1" dirty="0">
              <a:solidFill>
                <a:srgbClr val="FFFF00"/>
              </a:solidFill>
            </a:endParaRPr>
          </a:p>
          <a:p>
            <a:pPr>
              <a:buFont typeface="Arial" pitchFamily="34" charset="0"/>
              <a:buChar char="•"/>
              <a:defRPr/>
            </a:pPr>
            <a:endParaRPr lang="ru-RU" i="1" dirty="0">
              <a:solidFill>
                <a:schemeClr val="tx1">
                  <a:lumMod val="75000"/>
                  <a:lumOff val="25000"/>
                </a:schemeClr>
              </a:solidFill>
            </a:endParaRPr>
          </a:p>
        </p:txBody>
      </p:sp>
      <p:sp>
        <p:nvSpPr>
          <p:cNvPr id="16393" name="CasellaDiTesto 15">
            <a:extLst>
              <a:ext uri="{FF2B5EF4-FFF2-40B4-BE49-F238E27FC236}">
                <a16:creationId xmlns:a16="http://schemas.microsoft.com/office/drawing/2014/main" id="{79920B34-2B5F-4BFC-923E-A5D83C195938}"/>
              </a:ext>
            </a:extLst>
          </p:cNvPr>
          <p:cNvSpPr txBox="1">
            <a:spLocks noChangeArrowheads="1"/>
          </p:cNvSpPr>
          <p:nvPr/>
        </p:nvSpPr>
        <p:spPr bwMode="auto">
          <a:xfrm>
            <a:off x="2678113" y="214314"/>
            <a:ext cx="3834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r>
              <a:rPr lang="en-GB" altLang="ru-RU" sz="2800" dirty="0">
                <a:solidFill>
                  <a:srgbClr val="FFEAC1"/>
                </a:solidFill>
                <a:latin typeface="Arial" panose="020B0604020202020204" pitchFamily="34" charset="0"/>
              </a:rPr>
              <a:t>..</a:t>
            </a:r>
            <a:endParaRPr lang="it-IT" altLang="ru-RU" sz="2800" dirty="0">
              <a:solidFill>
                <a:srgbClr val="FFEAC1"/>
              </a:solidFill>
              <a:latin typeface="Arial" panose="020B0604020202020204" pitchFamily="34" charset="0"/>
            </a:endParaRPr>
          </a:p>
        </p:txBody>
      </p:sp>
      <p:pic>
        <p:nvPicPr>
          <p:cNvPr id="16394" name="Picture 14">
            <a:extLst>
              <a:ext uri="{FF2B5EF4-FFF2-40B4-BE49-F238E27FC236}">
                <a16:creationId xmlns:a16="http://schemas.microsoft.com/office/drawing/2014/main" id="{98C127DE-279E-4518-B67A-471CFBC24B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191001"/>
            <a:ext cx="211455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5" descr="book_cover">
            <a:extLst>
              <a:ext uri="{FF2B5EF4-FFF2-40B4-BE49-F238E27FC236}">
                <a16:creationId xmlns:a16="http://schemas.microsoft.com/office/drawing/2014/main" id="{8741D07B-5F4C-42DA-A636-5050F0AE13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4975" y="1544638"/>
            <a:ext cx="1633538"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6" descr="last3">
            <a:extLst>
              <a:ext uri="{FF2B5EF4-FFF2-40B4-BE49-F238E27FC236}">
                <a16:creationId xmlns:a16="http://schemas.microsoft.com/office/drawing/2014/main" id="{1A8D1A87-6190-46E1-B72A-35C12E2E780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046288" y="1893888"/>
            <a:ext cx="1916112"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6" descr="Screen Shot 2013-09-10 at 5.25.49 PM.png">
            <a:extLst>
              <a:ext uri="{FF2B5EF4-FFF2-40B4-BE49-F238E27FC236}">
                <a16:creationId xmlns:a16="http://schemas.microsoft.com/office/drawing/2014/main" id="{481FA407-ED82-4DEA-865E-A722FDA3726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67426" y="1387476"/>
            <a:ext cx="3305175"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8" name="Picture 17" descr="https://tpc.googlesyndication.com/simgad/5384779496000609903">
            <a:extLst>
              <a:ext uri="{FF2B5EF4-FFF2-40B4-BE49-F238E27FC236}">
                <a16:creationId xmlns:a16="http://schemas.microsoft.com/office/drawing/2014/main" id="{DB53F710-9906-49CF-9E29-483776C8DB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96400" y="1179513"/>
            <a:ext cx="1371600"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9" name="Picture 18">
            <a:extLst>
              <a:ext uri="{FF2B5EF4-FFF2-40B4-BE49-F238E27FC236}">
                <a16:creationId xmlns:a16="http://schemas.microsoft.com/office/drawing/2014/main" id="{5FC02A6A-9989-4FCF-8323-745535F6F1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1875" y="5181600"/>
            <a:ext cx="2381250"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0" name="Picture 8" descr="2">
            <a:extLst>
              <a:ext uri="{FF2B5EF4-FFF2-40B4-BE49-F238E27FC236}">
                <a16:creationId xmlns:a16="http://schemas.microsoft.com/office/drawing/2014/main" id="{CC04818B-1FFB-4862-9CEA-61B82281D1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86800" y="4540250"/>
            <a:ext cx="2052638"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1" name="Picture 2">
            <a:extLst>
              <a:ext uri="{FF2B5EF4-FFF2-40B4-BE49-F238E27FC236}">
                <a16:creationId xmlns:a16="http://schemas.microsoft.com/office/drawing/2014/main" id="{F0F336F6-3322-405B-9857-6DA10F7B5A2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86588" y="4389439"/>
            <a:ext cx="1700212" cy="252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Прямоугольник 17">
            <a:extLst>
              <a:ext uri="{FF2B5EF4-FFF2-40B4-BE49-F238E27FC236}">
                <a16:creationId xmlns:a16="http://schemas.microsoft.com/office/drawing/2014/main" id="{196A7D14-682C-4D77-9F60-F7725ACAA312}"/>
              </a:ext>
            </a:extLst>
          </p:cNvPr>
          <p:cNvSpPr/>
          <p:nvPr/>
        </p:nvSpPr>
        <p:spPr>
          <a:xfrm flipH="1">
            <a:off x="0" y="-184150"/>
            <a:ext cx="1219200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spcBef>
                <a:spcPct val="0"/>
              </a:spcBef>
            </a:pPr>
            <a:r>
              <a:rPr lang="en-GB" altLang="ru-RU" sz="3200" dirty="0">
                <a:solidFill>
                  <a:schemeClr val="bg1"/>
                </a:solidFill>
                <a:latin typeface="Arial" panose="020B0604020202020204" pitchFamily="34" charset="0"/>
              </a:rPr>
              <a:t>Grids, clouds, supercomputers</a:t>
            </a:r>
            <a:r>
              <a:rPr lang="ru-RU" altLang="ru-RU" sz="3200" dirty="0">
                <a:solidFill>
                  <a:schemeClr val="bg1"/>
                </a:solidFill>
                <a:latin typeface="Arial" panose="020B0604020202020204" pitchFamily="34" charset="0"/>
              </a:rPr>
              <a:t>, </a:t>
            </a:r>
            <a:r>
              <a:rPr lang="en-US" altLang="ru-RU" sz="3200" dirty="0">
                <a:solidFill>
                  <a:schemeClr val="bg1"/>
                </a:solidFill>
                <a:latin typeface="Arial" panose="020B0604020202020204" pitchFamily="34" charset="0"/>
              </a:rPr>
              <a:t>Big data </a:t>
            </a:r>
            <a:endParaRPr lang="en-US" altLang="ru-RU" sz="3200" b="1" dirty="0">
              <a:solidFill>
                <a:schemeClr val="bg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08334" y="788016"/>
            <a:ext cx="4060030" cy="2488040"/>
          </a:xfrm>
          <a:prstGeom prst="rect">
            <a:avLst/>
          </a:prstGeom>
          <a:ln>
            <a:noFill/>
          </a:ln>
          <a:effectLst>
            <a:softEdge rad="112500"/>
          </a:effectLst>
        </p:spPr>
      </p:pic>
      <p:pic>
        <p:nvPicPr>
          <p:cNvPr id="8" name="Рисунок 7"/>
          <p:cNvPicPr>
            <a:picLocks noChangeAspect="1"/>
          </p:cNvPicPr>
          <p:nvPr/>
        </p:nvPicPr>
        <p:blipFill>
          <a:blip r:embed="rId4"/>
          <a:stretch>
            <a:fillRect/>
          </a:stretch>
        </p:blipFill>
        <p:spPr>
          <a:xfrm>
            <a:off x="6989506" y="788016"/>
            <a:ext cx="5118411" cy="2342053"/>
          </a:xfrm>
          <a:prstGeom prst="rect">
            <a:avLst/>
          </a:prstGeom>
          <a:ln>
            <a:noFill/>
          </a:ln>
          <a:effectLst>
            <a:softEdge rad="112500"/>
          </a:effectLst>
        </p:spPr>
      </p:pic>
      <p:sp>
        <p:nvSpPr>
          <p:cNvPr id="6" name="TextBox 5">
            <a:extLst>
              <a:ext uri="{FF2B5EF4-FFF2-40B4-BE49-F238E27FC236}">
                <a16:creationId xmlns:a16="http://schemas.microsoft.com/office/drawing/2014/main" id="{7761AA45-731F-4C61-848D-3190D16E09A8}"/>
              </a:ext>
            </a:extLst>
          </p:cNvPr>
          <p:cNvSpPr txBox="1"/>
          <p:nvPr/>
        </p:nvSpPr>
        <p:spPr>
          <a:xfrm>
            <a:off x="134523" y="3214152"/>
            <a:ext cx="4953000" cy="3416320"/>
          </a:xfrm>
          <a:prstGeom prst="rect">
            <a:avLst/>
          </a:prstGeom>
          <a:noFill/>
        </p:spPr>
        <p:txBody>
          <a:bodyPr wrap="square">
            <a:spAutoFit/>
          </a:bodyPr>
          <a:lstStyle/>
          <a:p>
            <a:endParaRPr lang="ru-RU" b="1" dirty="0">
              <a:solidFill>
                <a:prstClr val="black"/>
              </a:solidFill>
              <a:latin typeface="Times New Roman" panose="02020603050405020304" pitchFamily="18" charset="0"/>
              <a:cs typeface="Times New Roman" panose="02020603050405020304" pitchFamily="18" charset="0"/>
            </a:endParaRPr>
          </a:p>
          <a:p>
            <a:r>
              <a:rPr lang="en-US" dirty="0">
                <a:solidFill>
                  <a:srgbClr val="FF0000"/>
                </a:solidFill>
                <a:latin typeface="Times New Roman" panose="02020603050405020304" pitchFamily="18" charset="0"/>
                <a:cs typeface="Times New Roman" panose="02020603050405020304" pitchFamily="18" charset="0"/>
              </a:rPr>
              <a:t>Staff: 315</a:t>
            </a:r>
          </a:p>
          <a:p>
            <a:r>
              <a:rPr lang="en-US" dirty="0">
                <a:solidFill>
                  <a:srgbClr val="FF0000"/>
                </a:solidFill>
                <a:latin typeface="Times New Roman" panose="02020603050405020304" pitchFamily="18" charset="0"/>
                <a:cs typeface="Times New Roman" panose="02020603050405020304" pitchFamily="18" charset="0"/>
              </a:rPr>
              <a:t>Scientists: 10</a:t>
            </a:r>
            <a:r>
              <a:rPr lang="ru-RU" dirty="0">
                <a:solidFill>
                  <a:srgbClr val="FF0000"/>
                </a:solidFill>
                <a:latin typeface="Times New Roman" panose="02020603050405020304" pitchFamily="18" charset="0"/>
                <a:cs typeface="Times New Roman" panose="02020603050405020304" pitchFamily="18" charset="0"/>
              </a:rPr>
              <a:t>0</a:t>
            </a:r>
            <a:endParaRPr lang="en-US" dirty="0">
              <a:solidFill>
                <a:srgbClr val="FF0000"/>
              </a:solidFill>
              <a:latin typeface="Times New Roman" panose="02020603050405020304" pitchFamily="18" charset="0"/>
              <a:cs typeface="Times New Roman" panose="02020603050405020304" pitchFamily="18" charset="0"/>
            </a:endParaRPr>
          </a:p>
          <a:p>
            <a:r>
              <a:rPr lang="en-US" dirty="0">
                <a:solidFill>
                  <a:srgbClr val="FF0000"/>
                </a:solidFill>
                <a:latin typeface="Times New Roman" panose="02020603050405020304" pitchFamily="18" charset="0"/>
                <a:cs typeface="Times New Roman" panose="02020603050405020304" pitchFamily="18" charset="0"/>
              </a:rPr>
              <a:t>Doctors of Science: 2</a:t>
            </a:r>
            <a:r>
              <a:rPr lang="ru-RU" dirty="0">
                <a:solidFill>
                  <a:srgbClr val="FF0000"/>
                </a:solidFill>
                <a:latin typeface="Times New Roman" panose="02020603050405020304" pitchFamily="18" charset="0"/>
                <a:cs typeface="Times New Roman" panose="02020603050405020304" pitchFamily="18" charset="0"/>
              </a:rPr>
              <a:t>5</a:t>
            </a:r>
            <a:endParaRPr lang="en-US" dirty="0">
              <a:solidFill>
                <a:srgbClr val="FF0000"/>
              </a:solidFill>
              <a:latin typeface="Times New Roman" panose="02020603050405020304" pitchFamily="18" charset="0"/>
              <a:cs typeface="Times New Roman" panose="02020603050405020304" pitchFamily="18" charset="0"/>
            </a:endParaRPr>
          </a:p>
          <a:p>
            <a:r>
              <a:rPr lang="en-US" dirty="0">
                <a:solidFill>
                  <a:srgbClr val="FF0000"/>
                </a:solidFill>
                <a:latin typeface="Times New Roman" panose="02020603050405020304" pitchFamily="18" charset="0"/>
                <a:cs typeface="Times New Roman" panose="02020603050405020304" pitchFamily="18" charset="0"/>
              </a:rPr>
              <a:t>Candidates of Science: 6</a:t>
            </a:r>
            <a:r>
              <a:rPr lang="ru-RU" dirty="0">
                <a:solidFill>
                  <a:srgbClr val="FF0000"/>
                </a:solidFill>
                <a:latin typeface="Times New Roman" panose="02020603050405020304" pitchFamily="18" charset="0"/>
                <a:cs typeface="Times New Roman" panose="02020603050405020304" pitchFamily="18" charset="0"/>
              </a:rPr>
              <a:t>2</a:t>
            </a:r>
            <a:endParaRPr lang="en-US" dirty="0">
              <a:solidFill>
                <a:srgbClr val="FF0000"/>
              </a:solidFill>
              <a:latin typeface="Times New Roman" panose="02020603050405020304" pitchFamily="18" charset="0"/>
              <a:cs typeface="Times New Roman" panose="02020603050405020304" pitchFamily="18" charset="0"/>
            </a:endParaRPr>
          </a:p>
          <a:p>
            <a:r>
              <a:rPr lang="en-US" dirty="0">
                <a:solidFill>
                  <a:srgbClr val="000066"/>
                </a:solidFill>
                <a:latin typeface="Times New Roman" panose="02020603050405020304" pitchFamily="18" charset="0"/>
                <a:cs typeface="Times New Roman" panose="02020603050405020304" pitchFamily="18" charset="0"/>
              </a:rPr>
              <a:t>Campus network 2x100 </a:t>
            </a:r>
            <a:r>
              <a:rPr lang="en-US" dirty="0" err="1">
                <a:solidFill>
                  <a:srgbClr val="000066"/>
                </a:solidFill>
                <a:latin typeface="Times New Roman" panose="02020603050405020304" pitchFamily="18" charset="0"/>
                <a:cs typeface="Times New Roman" panose="02020603050405020304" pitchFamily="18" charset="0"/>
              </a:rPr>
              <a:t>Gbps</a:t>
            </a:r>
            <a:endParaRPr lang="en-US" dirty="0">
              <a:solidFill>
                <a:srgbClr val="000066"/>
              </a:solidFill>
              <a:latin typeface="Times New Roman" panose="02020603050405020304" pitchFamily="18" charset="0"/>
              <a:cs typeface="Times New Roman" panose="02020603050405020304" pitchFamily="18" charset="0"/>
            </a:endParaRPr>
          </a:p>
          <a:p>
            <a:r>
              <a:rPr lang="en-US" dirty="0">
                <a:solidFill>
                  <a:srgbClr val="000066"/>
                </a:solidFill>
                <a:latin typeface="Times New Roman" panose="02020603050405020304" pitchFamily="18" charset="0"/>
                <a:cs typeface="Times New Roman" panose="02020603050405020304" pitchFamily="18" charset="0"/>
              </a:rPr>
              <a:t>Multisite network 4x100 </a:t>
            </a:r>
            <a:r>
              <a:rPr lang="en-US" dirty="0" err="1">
                <a:solidFill>
                  <a:srgbClr val="000066"/>
                </a:solidFill>
                <a:latin typeface="Times New Roman" panose="02020603050405020304" pitchFamily="18" charset="0"/>
                <a:cs typeface="Times New Roman" panose="02020603050405020304" pitchFamily="18" charset="0"/>
              </a:rPr>
              <a:t>Gbps</a:t>
            </a:r>
            <a:endParaRPr lang="en-US" dirty="0">
              <a:solidFill>
                <a:srgbClr val="000066"/>
              </a:solidFill>
              <a:latin typeface="Times New Roman" panose="02020603050405020304" pitchFamily="18" charset="0"/>
              <a:cs typeface="Times New Roman" panose="02020603050405020304" pitchFamily="18" charset="0"/>
            </a:endParaRPr>
          </a:p>
          <a:p>
            <a:r>
              <a:rPr lang="en-US" dirty="0">
                <a:solidFill>
                  <a:srgbClr val="000066"/>
                </a:solidFill>
                <a:latin typeface="Times New Roman" panose="02020603050405020304" pitchFamily="18" charset="0"/>
                <a:cs typeface="Times New Roman" panose="02020603050405020304" pitchFamily="18" charset="0"/>
              </a:rPr>
              <a:t>Telecommunication channel 3x100 </a:t>
            </a:r>
            <a:r>
              <a:rPr lang="en-US" dirty="0" err="1">
                <a:solidFill>
                  <a:srgbClr val="000066"/>
                </a:solidFill>
                <a:latin typeface="Times New Roman" panose="02020603050405020304" pitchFamily="18" charset="0"/>
                <a:cs typeface="Times New Roman" panose="02020603050405020304" pitchFamily="18" charset="0"/>
              </a:rPr>
              <a:t>Gbps</a:t>
            </a:r>
            <a:endParaRPr lang="en-US" dirty="0">
              <a:solidFill>
                <a:srgbClr val="000066"/>
              </a:solidFill>
              <a:latin typeface="Times New Roman" panose="02020603050405020304" pitchFamily="18" charset="0"/>
              <a:cs typeface="Times New Roman" panose="02020603050405020304" pitchFamily="18" charset="0"/>
            </a:endParaRPr>
          </a:p>
          <a:p>
            <a:r>
              <a:rPr lang="en-US" dirty="0">
                <a:solidFill>
                  <a:srgbClr val="000066"/>
                </a:solidFill>
                <a:latin typeface="Times New Roman" panose="02020603050405020304" pitchFamily="18" charset="0"/>
                <a:cs typeface="Times New Roman" panose="02020603050405020304" pitchFamily="18" charset="0"/>
              </a:rPr>
              <a:t>Grid Tier1 and Tier2 for global data processing</a:t>
            </a:r>
          </a:p>
          <a:p>
            <a:r>
              <a:rPr lang="en-US" dirty="0">
                <a:solidFill>
                  <a:srgbClr val="000066"/>
                </a:solidFill>
                <a:latin typeface="Times New Roman" panose="02020603050405020304" pitchFamily="18" charset="0"/>
                <a:cs typeface="Times New Roman" panose="02020603050405020304" pitchFamily="18" charset="0"/>
              </a:rPr>
              <a:t>JINR Cloud computing</a:t>
            </a:r>
          </a:p>
          <a:p>
            <a:r>
              <a:rPr lang="en-US" dirty="0">
                <a:solidFill>
                  <a:srgbClr val="000066"/>
                </a:solidFill>
                <a:latin typeface="Times New Roman" panose="02020603050405020304" pitchFamily="18" charset="0"/>
                <a:cs typeface="Times New Roman" panose="02020603050405020304" pitchFamily="18" charset="0"/>
              </a:rPr>
              <a:t>JINR Member States’ Cloud environment</a:t>
            </a:r>
          </a:p>
          <a:p>
            <a:r>
              <a:rPr lang="en-US" dirty="0">
                <a:solidFill>
                  <a:srgbClr val="000066"/>
                </a:solidFill>
                <a:latin typeface="Times New Roman" panose="02020603050405020304" pitchFamily="18" charset="0"/>
                <a:cs typeface="Times New Roman" panose="02020603050405020304" pitchFamily="18" charset="0"/>
              </a:rPr>
              <a:t>“</a:t>
            </a:r>
            <a:r>
              <a:rPr lang="en-US" dirty="0" err="1">
                <a:solidFill>
                  <a:srgbClr val="000066"/>
                </a:solidFill>
                <a:latin typeface="Times New Roman" panose="02020603050405020304" pitchFamily="18" charset="0"/>
                <a:cs typeface="Times New Roman" panose="02020603050405020304" pitchFamily="18" charset="0"/>
              </a:rPr>
              <a:t>Govorun</a:t>
            </a:r>
            <a:r>
              <a:rPr lang="en-US" dirty="0">
                <a:solidFill>
                  <a:srgbClr val="000066"/>
                </a:solidFill>
                <a:latin typeface="Times New Roman" panose="02020603050405020304" pitchFamily="18" charset="0"/>
                <a:cs typeface="Times New Roman" panose="02020603050405020304" pitchFamily="18" charset="0"/>
              </a:rPr>
              <a:t>” supercomputer</a:t>
            </a:r>
            <a:endParaRPr lang="ru-RU" dirty="0">
              <a:solidFill>
                <a:srgbClr val="000066"/>
              </a:solidFill>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flipH="1">
            <a:off x="0" y="-31439"/>
            <a:ext cx="1217295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sp>
        <p:nvSpPr>
          <p:cNvPr id="7" name="Прямоугольник 6"/>
          <p:cNvSpPr/>
          <p:nvPr/>
        </p:nvSpPr>
        <p:spPr>
          <a:xfrm>
            <a:off x="3495781" y="88753"/>
            <a:ext cx="5406480" cy="523220"/>
          </a:xfrm>
          <a:prstGeom prst="rect">
            <a:avLst/>
          </a:prstGeom>
          <a:effectLst>
            <a:outerShdw blurRad="50800" dist="50800" dir="5400000" algn="ctr" rotWithShape="0">
              <a:schemeClr val="tx1"/>
            </a:outerShdw>
          </a:effectLst>
        </p:spPr>
        <p:txBody>
          <a:bodyPr wrap="none">
            <a:spAutoFit/>
          </a:bodyPr>
          <a:lstStyle/>
          <a:p>
            <a:r>
              <a:rPr lang="en-US" sz="2800" b="1" dirty="0">
                <a:solidFill>
                  <a:schemeClr val="bg1"/>
                </a:solidFill>
                <a:effectLst>
                  <a:outerShdw blurRad="38100" dist="38100" dir="2700000" algn="tl">
                    <a:srgbClr val="000000">
                      <a:alpha val="43137"/>
                    </a:srgbClr>
                  </a:outerShdw>
                </a:effectLst>
              </a:rPr>
              <a:t>MLIT today</a:t>
            </a:r>
            <a:r>
              <a:rPr lang="ru-RU" sz="2800" b="1" dirty="0">
                <a:solidFill>
                  <a:schemeClr val="bg1"/>
                </a:solidFill>
                <a:effectLst>
                  <a:outerShdw blurRad="38100" dist="38100" dir="2700000" algn="tl">
                    <a:srgbClr val="000000">
                      <a:alpha val="43137"/>
                    </a:srgbClr>
                  </a:outerShdw>
                </a:effectLst>
              </a:rPr>
              <a:t>: </a:t>
            </a:r>
            <a:r>
              <a:rPr lang="en-US" sz="2800" b="1" dirty="0">
                <a:solidFill>
                  <a:schemeClr val="bg1"/>
                </a:solidFill>
                <a:effectLst>
                  <a:outerShdw blurRad="38100" dist="38100" dir="2700000" algn="tl">
                    <a:srgbClr val="000000">
                      <a:alpha val="43137"/>
                    </a:srgbClr>
                  </a:outerShdw>
                </a:effectLst>
              </a:rPr>
              <a:t>Scientific IT-ecosystem</a:t>
            </a:r>
            <a:endParaRPr lang="ru-RU" sz="2800" b="1" dirty="0">
              <a:solidFill>
                <a:schemeClr val="bg1"/>
              </a:solidFill>
              <a:effectLst>
                <a:outerShdw blurRad="38100" dist="38100" dir="2700000" algn="tl">
                  <a:srgbClr val="000000">
                    <a:alpha val="43137"/>
                  </a:srgbClr>
                </a:outerShdw>
              </a:effectLst>
            </a:endParaRPr>
          </a:p>
        </p:txBody>
      </p:sp>
      <p:pic>
        <p:nvPicPr>
          <p:cNvPr id="14" name="Рисунок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pic>
        <p:nvPicPr>
          <p:cNvPr id="2" name="Рисунок 1">
            <a:extLst>
              <a:ext uri="{FF2B5EF4-FFF2-40B4-BE49-F238E27FC236}">
                <a16:creationId xmlns:a16="http://schemas.microsoft.com/office/drawing/2014/main" id="{669B1729-0158-872B-464E-D67C2B9276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40724" y="857079"/>
            <a:ext cx="5853161" cy="4880317"/>
          </a:xfrm>
          <a:prstGeom prst="rect">
            <a:avLst/>
          </a:prstGeom>
        </p:spPr>
      </p:pic>
      <p:sp>
        <p:nvSpPr>
          <p:cNvPr id="4" name="Прямоугольник 3">
            <a:extLst>
              <a:ext uri="{FF2B5EF4-FFF2-40B4-BE49-F238E27FC236}">
                <a16:creationId xmlns:a16="http://schemas.microsoft.com/office/drawing/2014/main" id="{E048D5E9-F04B-558F-B120-E6698E92F486}"/>
              </a:ext>
            </a:extLst>
          </p:cNvPr>
          <p:cNvSpPr/>
          <p:nvPr/>
        </p:nvSpPr>
        <p:spPr>
          <a:xfrm>
            <a:off x="8091794" y="4028440"/>
            <a:ext cx="4209108" cy="1200329"/>
          </a:xfrm>
          <a:prstGeom prst="rect">
            <a:avLst/>
          </a:prstGeom>
        </p:spPr>
        <p:txBody>
          <a:bodyPr wrap="square">
            <a:spAutoFit/>
          </a:bodyPr>
          <a:lstStyle/>
          <a:p>
            <a:pPr marL="286567" indent="-188268">
              <a:buFont typeface="Arial" panose="020B0604020202020204" pitchFamily="34" charset="0"/>
              <a:buChar char="•"/>
            </a:pPr>
            <a:r>
              <a:rPr lang="en-US" dirty="0">
                <a:solidFill>
                  <a:srgbClr val="000066"/>
                </a:solidFill>
                <a:latin typeface="Times New Roman" panose="02020603050405020304" pitchFamily="18" charset="0"/>
                <a:cs typeface="Times New Roman" panose="02020603050405020304" pitchFamily="18" charset="0"/>
              </a:rPr>
              <a:t>Providing the IT services necessary for the fulfillment of the JINR Topical Plan on Research and International </a:t>
            </a:r>
            <a:r>
              <a:rPr lang="ru-RU" dirty="0">
                <a:solidFill>
                  <a:srgbClr val="000066"/>
                </a:solidFill>
                <a:latin typeface="Times New Roman" panose="02020603050405020304" pitchFamily="18" charset="0"/>
                <a:cs typeface="Times New Roman" panose="02020603050405020304" pitchFamily="18" charset="0"/>
              </a:rPr>
              <a:t>     </a:t>
            </a:r>
            <a:r>
              <a:rPr lang="en-US" dirty="0">
                <a:solidFill>
                  <a:srgbClr val="000066"/>
                </a:solidFill>
                <a:latin typeface="Times New Roman" panose="02020603050405020304" pitchFamily="18" charset="0"/>
                <a:cs typeface="Times New Roman" panose="02020603050405020304" pitchFamily="18" charset="0"/>
              </a:rPr>
              <a:t> Cooperation in an efficient manner. </a:t>
            </a:r>
          </a:p>
        </p:txBody>
      </p:sp>
      <p:sp>
        <p:nvSpPr>
          <p:cNvPr id="9" name="Прямоугольник 8">
            <a:extLst>
              <a:ext uri="{FF2B5EF4-FFF2-40B4-BE49-F238E27FC236}">
                <a16:creationId xmlns:a16="http://schemas.microsoft.com/office/drawing/2014/main" id="{4DA18C85-6AE6-75A0-AC58-CD740ECD2CAE}"/>
              </a:ext>
            </a:extLst>
          </p:cNvPr>
          <p:cNvSpPr/>
          <p:nvPr/>
        </p:nvSpPr>
        <p:spPr>
          <a:xfrm>
            <a:off x="7898810" y="5210179"/>
            <a:ext cx="4209107" cy="646331"/>
          </a:xfrm>
          <a:prstGeom prst="rect">
            <a:avLst/>
          </a:prstGeom>
        </p:spPr>
        <p:txBody>
          <a:bodyPr wrap="square">
            <a:spAutoFit/>
          </a:bodyPr>
          <a:lstStyle/>
          <a:p>
            <a:pPr marL="87313" indent="-87313">
              <a:buFont typeface="Arial" panose="020B0604020202020204" pitchFamily="34" charset="0"/>
              <a:buChar char="•"/>
            </a:pPr>
            <a:r>
              <a:rPr lang="en-US" dirty="0">
                <a:solidFill>
                  <a:srgbClr val="000066"/>
                </a:solidFill>
                <a:latin typeface="Times New Roman" panose="02020603050405020304" pitchFamily="18" charset="0"/>
                <a:cs typeface="Times New Roman" panose="02020603050405020304" pitchFamily="18" charset="0"/>
              </a:rPr>
              <a:t>Building world-class competence</a:t>
            </a:r>
            <a:r>
              <a:rPr lang="ru-RU" dirty="0">
                <a:solidFill>
                  <a:srgbClr val="000066"/>
                </a:solidFill>
                <a:latin typeface="Times New Roman" panose="02020603050405020304" pitchFamily="18" charset="0"/>
                <a:cs typeface="Times New Roman" panose="02020603050405020304" pitchFamily="18" charset="0"/>
              </a:rPr>
              <a:t> </a:t>
            </a:r>
            <a:r>
              <a:rPr lang="en-US" dirty="0">
                <a:solidFill>
                  <a:srgbClr val="000066"/>
                </a:solidFill>
                <a:latin typeface="Times New Roman" panose="02020603050405020304" pitchFamily="18" charset="0"/>
                <a:cs typeface="Times New Roman" panose="02020603050405020304" pitchFamily="18" charset="0"/>
              </a:rPr>
              <a:t>in IT and computational physics.</a:t>
            </a:r>
            <a:endParaRPr lang="ru-RU" dirty="0">
              <a:solidFill>
                <a:srgbClr val="000066"/>
              </a:solidFill>
              <a:latin typeface="Times New Roman" panose="02020603050405020304" pitchFamily="18" charset="0"/>
              <a:cs typeface="Times New Roman" panose="02020603050405020304" pitchFamily="18" charset="0"/>
            </a:endParaRPr>
          </a:p>
        </p:txBody>
      </p:sp>
      <p:sp>
        <p:nvSpPr>
          <p:cNvPr id="13" name="Прямоугольник 12">
            <a:extLst>
              <a:ext uri="{FF2B5EF4-FFF2-40B4-BE49-F238E27FC236}">
                <a16:creationId xmlns:a16="http://schemas.microsoft.com/office/drawing/2014/main" id="{3B4F7A03-5EB3-D524-8EBB-6B3B34B0DF05}"/>
              </a:ext>
            </a:extLst>
          </p:cNvPr>
          <p:cNvSpPr/>
          <p:nvPr/>
        </p:nvSpPr>
        <p:spPr>
          <a:xfrm>
            <a:off x="7104479" y="5828933"/>
            <a:ext cx="4544940" cy="646331"/>
          </a:xfrm>
          <a:prstGeom prst="rect">
            <a:avLst/>
          </a:prstGeom>
        </p:spPr>
        <p:txBody>
          <a:bodyPr wrap="square">
            <a:spAutoFit/>
          </a:bodyPr>
          <a:lstStyle/>
          <a:p>
            <a:pPr marL="176213" indent="-77788">
              <a:buFont typeface="Arial" panose="020B0604020202020204" pitchFamily="34" charset="0"/>
              <a:buChar char="•"/>
            </a:pPr>
            <a:r>
              <a:rPr lang="en-US" dirty="0">
                <a:solidFill>
                  <a:srgbClr val="000066"/>
                </a:solidFill>
                <a:latin typeface="Times New Roman" panose="02020603050405020304" pitchFamily="18" charset="0"/>
                <a:cs typeface="Times New Roman" panose="02020603050405020304" pitchFamily="18" charset="0"/>
              </a:rPr>
              <a:t>24</a:t>
            </a:r>
            <a:r>
              <a:rPr lang="ru-RU" dirty="0">
                <a:solidFill>
                  <a:srgbClr val="000066"/>
                </a:solidFill>
                <a:latin typeface="Times New Roman" panose="02020603050405020304" pitchFamily="18" charset="0"/>
                <a:cs typeface="Times New Roman" panose="02020603050405020304" pitchFamily="18" charset="0"/>
              </a:rPr>
              <a:t>х</a:t>
            </a:r>
            <a:r>
              <a:rPr lang="en-US" dirty="0">
                <a:solidFill>
                  <a:srgbClr val="000066"/>
                </a:solidFill>
                <a:latin typeface="Times New Roman" panose="02020603050405020304" pitchFamily="18" charset="0"/>
                <a:cs typeface="Times New Roman" panose="02020603050405020304" pitchFamily="18" charset="0"/>
              </a:rPr>
              <a:t>7 support of the</a:t>
            </a:r>
            <a:r>
              <a:rPr lang="ru-RU" dirty="0">
                <a:solidFill>
                  <a:srgbClr val="000066"/>
                </a:solidFill>
                <a:latin typeface="Times New Roman" panose="02020603050405020304" pitchFamily="18" charset="0"/>
                <a:cs typeface="Times New Roman" panose="02020603050405020304" pitchFamily="18" charset="0"/>
              </a:rPr>
              <a:t> </a:t>
            </a:r>
            <a:r>
              <a:rPr lang="en-US" dirty="0">
                <a:solidFill>
                  <a:srgbClr val="000066"/>
                </a:solidFill>
                <a:latin typeface="Times New Roman" panose="02020603050405020304" pitchFamily="18" charset="0"/>
                <a:cs typeface="Times New Roman" panose="02020603050405020304" pitchFamily="18" charset="0"/>
              </a:rPr>
              <a:t>computing infrastructure and services.</a:t>
            </a:r>
          </a:p>
        </p:txBody>
      </p:sp>
      <p:sp>
        <p:nvSpPr>
          <p:cNvPr id="15" name="TextBox 14">
            <a:extLst>
              <a:ext uri="{FF2B5EF4-FFF2-40B4-BE49-F238E27FC236}">
                <a16:creationId xmlns:a16="http://schemas.microsoft.com/office/drawing/2014/main" id="{362C0287-F98C-BE07-AB84-2845939F3D7E}"/>
              </a:ext>
            </a:extLst>
          </p:cNvPr>
          <p:cNvSpPr txBox="1"/>
          <p:nvPr/>
        </p:nvSpPr>
        <p:spPr>
          <a:xfrm>
            <a:off x="8622801" y="3097841"/>
            <a:ext cx="3844159" cy="923330"/>
          </a:xfrm>
          <a:prstGeom prst="rect">
            <a:avLst/>
          </a:prstGeom>
          <a:noFill/>
        </p:spPr>
        <p:txBody>
          <a:bodyPr wrap="square">
            <a:spAutoFit/>
          </a:bodyPr>
          <a:lstStyle/>
          <a:p>
            <a:pPr marL="87313" indent="-87313">
              <a:buFont typeface="Arial" panose="020B0604020202020204" pitchFamily="34" charset="0"/>
              <a:buChar char="•"/>
            </a:pPr>
            <a:r>
              <a:rPr lang="en-US" dirty="0">
                <a:solidFill>
                  <a:srgbClr val="000066"/>
                </a:solidFill>
                <a:latin typeface="Times New Roman" panose="02020603050405020304" pitchFamily="18" charset="0"/>
                <a:cs typeface="Times New Roman" panose="02020603050405020304" pitchFamily="18" charset="0"/>
              </a:rPr>
              <a:t>The coordinated development of interconnected IT technologies and computational methods</a:t>
            </a:r>
            <a:endParaRPr lang="ru-RU" dirty="0">
              <a:solidFill>
                <a:srgbClr val="00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98890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rotWithShape="1">
          <a:blip r:embed="rId3" cstate="print"/>
          <a:srcRect r="18654" b="20592"/>
          <a:stretch/>
        </p:blipFill>
        <p:spPr bwMode="auto">
          <a:xfrm>
            <a:off x="7703086" y="4882500"/>
            <a:ext cx="2592287" cy="17379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3" name="Прямоугольник 16"/>
          <p:cNvSpPr>
            <a:spLocks noChangeArrowheads="1"/>
          </p:cNvSpPr>
          <p:nvPr/>
        </p:nvSpPr>
        <p:spPr bwMode="auto">
          <a:xfrm>
            <a:off x="5342103" y="796806"/>
            <a:ext cx="6710351" cy="1985159"/>
          </a:xfrm>
          <a:prstGeom prst="rect">
            <a:avLst/>
          </a:prstGeom>
          <a:noFill/>
          <a:ln>
            <a:noFill/>
            <a:headEnd/>
            <a:tailEnd/>
          </a:ln>
        </p:spPr>
        <p:style>
          <a:lnRef idx="2">
            <a:schemeClr val="accent6"/>
          </a:lnRef>
          <a:fillRef idx="1">
            <a:schemeClr val="lt1"/>
          </a:fillRef>
          <a:effectRef idx="0">
            <a:schemeClr val="accent6"/>
          </a:effectRef>
          <a:fontRef idx="minor">
            <a:schemeClr val="dk1"/>
          </a:fontRef>
        </p:style>
        <p:txBody>
          <a:bodyPr wrap="square">
            <a:spAutoFit/>
          </a:bodyPr>
          <a:lstStyle/>
          <a:p>
            <a:pPr indent="-285750">
              <a:spcAft>
                <a:spcPts val="600"/>
              </a:spcAft>
              <a:buFont typeface="Wingdings" panose="05000000000000000000" pitchFamily="2" charset="2"/>
              <a:buChar char="ü"/>
              <a:defRPr/>
            </a:pPr>
            <a:r>
              <a:rPr lang="en-US" dirty="0">
                <a:ln w="0"/>
                <a:solidFill>
                  <a:srgbClr val="002060"/>
                </a:solidFill>
                <a:latin typeface="Arial" panose="020B0604020202020204" pitchFamily="34" charset="0"/>
                <a:cs typeface="Arial" panose="020B0604020202020204" pitchFamily="34" charset="0"/>
              </a:rPr>
              <a:t>Power supply expansion</a:t>
            </a:r>
            <a:endParaRPr lang="ru-RU" dirty="0">
              <a:ln w="0"/>
              <a:solidFill>
                <a:srgbClr val="002060"/>
              </a:solidFill>
              <a:latin typeface="Arial" panose="020B0604020202020204" pitchFamily="34" charset="0"/>
              <a:cs typeface="Arial" panose="020B0604020202020204" pitchFamily="34" charset="0"/>
            </a:endParaRPr>
          </a:p>
          <a:p>
            <a:pPr indent="-285750">
              <a:spcAft>
                <a:spcPts val="600"/>
              </a:spcAft>
              <a:buFont typeface="Wingdings" panose="05000000000000000000" pitchFamily="2" charset="2"/>
              <a:buChar char="ü"/>
              <a:defRPr/>
            </a:pPr>
            <a:r>
              <a:rPr lang="en-US" altLang="ru-RU" dirty="0">
                <a:ln w="0"/>
                <a:solidFill>
                  <a:srgbClr val="002060"/>
                </a:solidFill>
                <a:latin typeface="Arial" panose="020B0604020202020204" pitchFamily="34" charset="0"/>
                <a:cs typeface="Arial" panose="020B0604020202020204" pitchFamily="34" charset="0"/>
              </a:rPr>
              <a:t>New cooling system for the MICC machine  hall</a:t>
            </a:r>
            <a:endParaRPr lang="ru-RU" altLang="ru-RU" dirty="0">
              <a:ln w="0"/>
              <a:solidFill>
                <a:srgbClr val="002060"/>
              </a:solidFill>
              <a:latin typeface="Arial" panose="020B0604020202020204" pitchFamily="34" charset="0"/>
              <a:cs typeface="Arial" panose="020B0604020202020204" pitchFamily="34" charset="0"/>
            </a:endParaRPr>
          </a:p>
          <a:p>
            <a:pPr indent="-285750">
              <a:buFont typeface="Wingdings" panose="05000000000000000000" pitchFamily="2" charset="2"/>
              <a:buChar char="ü"/>
              <a:defRPr/>
            </a:pPr>
            <a:r>
              <a:rPr lang="en-US" altLang="ru-RU" dirty="0">
                <a:ln w="0"/>
                <a:solidFill>
                  <a:srgbClr val="002060"/>
                </a:solidFill>
                <a:latin typeface="Arial" panose="020B0604020202020204" pitchFamily="34" charset="0"/>
                <a:cs typeface="Arial" panose="020B0604020202020204" pitchFamily="34" charset="0"/>
              </a:rPr>
              <a:t>100% “hot water” cooling system of the</a:t>
            </a:r>
            <a:r>
              <a:rPr lang="ru-RU" altLang="ru-RU" dirty="0">
                <a:ln w="0"/>
                <a:solidFill>
                  <a:srgbClr val="002060"/>
                </a:solidFill>
                <a:latin typeface="Arial" panose="020B0604020202020204" pitchFamily="34" charset="0"/>
                <a:cs typeface="Arial" panose="020B0604020202020204" pitchFamily="34" charset="0"/>
              </a:rPr>
              <a:t> </a:t>
            </a:r>
            <a:r>
              <a:rPr lang="en-US" altLang="ru-RU" dirty="0">
                <a:ln w="0"/>
                <a:solidFill>
                  <a:srgbClr val="002060"/>
                </a:solidFill>
                <a:latin typeface="Arial" panose="020B0604020202020204" pitchFamily="34" charset="0"/>
                <a:cs typeface="Arial" panose="020B0604020202020204" pitchFamily="34" charset="0"/>
              </a:rPr>
              <a:t>“</a:t>
            </a:r>
            <a:r>
              <a:rPr lang="en-US" altLang="ru-RU" dirty="0" err="1">
                <a:ln w="0"/>
                <a:solidFill>
                  <a:srgbClr val="002060"/>
                </a:solidFill>
                <a:latin typeface="Arial" panose="020B0604020202020204" pitchFamily="34" charset="0"/>
                <a:cs typeface="Arial" panose="020B0604020202020204" pitchFamily="34" charset="0"/>
              </a:rPr>
              <a:t>Govorun</a:t>
            </a:r>
            <a:r>
              <a:rPr lang="en-US" altLang="ru-RU" dirty="0">
                <a:ln w="0"/>
                <a:solidFill>
                  <a:srgbClr val="002060"/>
                </a:solidFill>
                <a:latin typeface="Arial" panose="020B0604020202020204" pitchFamily="34" charset="0"/>
                <a:cs typeface="Arial" panose="020B0604020202020204" pitchFamily="34" charset="0"/>
              </a:rPr>
              <a:t>” </a:t>
            </a:r>
          </a:p>
          <a:p>
            <a:pPr>
              <a:defRPr/>
            </a:pPr>
            <a:r>
              <a:rPr lang="en-US" altLang="ru-RU" dirty="0">
                <a:ln w="0"/>
                <a:solidFill>
                  <a:srgbClr val="002060"/>
                </a:solidFill>
                <a:latin typeface="Arial" panose="020B0604020202020204" pitchFamily="34" charset="0"/>
                <a:cs typeface="Arial" panose="020B0604020202020204" pitchFamily="34" charset="0"/>
              </a:rPr>
              <a:t>     supercomputer</a:t>
            </a:r>
            <a:endParaRPr lang="ru-RU" altLang="ru-RU" dirty="0">
              <a:ln w="0"/>
              <a:solidFill>
                <a:srgbClr val="002060"/>
              </a:solidFill>
              <a:latin typeface="Arial" panose="020B0604020202020204" pitchFamily="34" charset="0"/>
              <a:cs typeface="Arial" panose="020B0604020202020204" pitchFamily="34" charset="0"/>
            </a:endParaRPr>
          </a:p>
          <a:p>
            <a:pPr indent="-285750">
              <a:spcBef>
                <a:spcPts val="600"/>
              </a:spcBef>
              <a:buFont typeface="Wingdings" panose="05000000000000000000" pitchFamily="2" charset="2"/>
              <a:buChar char="ü"/>
              <a:defRPr/>
            </a:pPr>
            <a:r>
              <a:rPr lang="en-US" altLang="ru-RU" dirty="0">
                <a:ln w="0"/>
                <a:solidFill>
                  <a:srgbClr val="002060"/>
                </a:solidFill>
                <a:latin typeface="Arial" panose="020B0604020202020204" pitchFamily="34" charset="0"/>
                <a:cs typeface="Arial" panose="020B0604020202020204" pitchFamily="34" charset="0"/>
              </a:rPr>
              <a:t>Guaranteed power supply using diesel generators and</a:t>
            </a:r>
          </a:p>
          <a:p>
            <a:pPr>
              <a:defRPr/>
            </a:pPr>
            <a:r>
              <a:rPr lang="en-US" altLang="ru-RU" dirty="0">
                <a:ln w="0"/>
                <a:solidFill>
                  <a:srgbClr val="002060"/>
                </a:solidFill>
                <a:latin typeface="Arial" panose="020B0604020202020204" pitchFamily="34" charset="0"/>
                <a:cs typeface="Arial" panose="020B0604020202020204" pitchFamily="34" charset="0"/>
              </a:rPr>
              <a:t>     uninterruptible power supplies </a:t>
            </a:r>
            <a:endParaRPr lang="en-GB" altLang="ru-RU" dirty="0">
              <a:ln w="0"/>
              <a:solidFill>
                <a:srgbClr val="002060"/>
              </a:solidFill>
              <a:latin typeface="Arial" panose="020B0604020202020204" pitchFamily="34" charset="0"/>
              <a:cs typeface="Arial" panose="020B0604020202020204" pitchFamily="34" charset="0"/>
            </a:endParaRPr>
          </a:p>
        </p:txBody>
      </p:sp>
      <p:pic>
        <p:nvPicPr>
          <p:cNvPr id="8" name="Picture 2"/>
          <p:cNvPicPr>
            <a:picLocks noChangeAspect="1" noChangeArrowheads="1"/>
          </p:cNvPicPr>
          <p:nvPr/>
        </p:nvPicPr>
        <p:blipFill rotWithShape="1">
          <a:blip r:embed="rId4" cstate="print"/>
          <a:srcRect l="5043" t="8503" r="9260" b="13681"/>
          <a:stretch/>
        </p:blipFill>
        <p:spPr bwMode="auto">
          <a:xfrm>
            <a:off x="6256225" y="3033520"/>
            <a:ext cx="3618791" cy="20522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5" name="Прямоугольник 14"/>
          <p:cNvSpPr/>
          <p:nvPr/>
        </p:nvSpPr>
        <p:spPr>
          <a:xfrm flipH="1">
            <a:off x="0" y="-31439"/>
            <a:ext cx="1217295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sp>
        <p:nvSpPr>
          <p:cNvPr id="2" name="TextBox 1"/>
          <p:cNvSpPr txBox="1"/>
          <p:nvPr/>
        </p:nvSpPr>
        <p:spPr>
          <a:xfrm>
            <a:off x="3757597" y="59320"/>
            <a:ext cx="4073295" cy="523220"/>
          </a:xfrm>
          <a:prstGeom prst="rect">
            <a:avLst/>
          </a:prstGeom>
          <a:noFill/>
          <a:effectLst>
            <a:outerShdw blurRad="50800" dist="50800" dir="5400000" algn="ctr" rotWithShape="0">
              <a:schemeClr val="tx1"/>
            </a:outerShdw>
          </a:effectLst>
          <a:scene3d>
            <a:camera prst="orthographicFront"/>
            <a:lightRig rig="threePt" dir="t"/>
          </a:scene3d>
          <a:sp3d>
            <a:bevelT/>
          </a:sp3d>
        </p:spPr>
        <p:txBody>
          <a:bodyPr wrap="none">
            <a:spAutoFit/>
          </a:bodyPr>
          <a:lstStyle/>
          <a:p>
            <a:pPr algn="ctr">
              <a:defRPr/>
            </a:pPr>
            <a:r>
              <a:rPr lang="en-US" sz="2800" b="1" dirty="0">
                <a:solidFill>
                  <a:schemeClr val="bg1"/>
                </a:solidFill>
                <a:effectLst>
                  <a:outerShdw blurRad="38100" dist="38100" dir="2700000" algn="tl">
                    <a:srgbClr val="000000">
                      <a:alpha val="43137"/>
                    </a:srgbClr>
                  </a:outerShdw>
                </a:effectLst>
              </a:rPr>
              <a:t>Engineering</a:t>
            </a:r>
            <a:r>
              <a:rPr lang="ru-RU" sz="2800" b="1" dirty="0">
                <a:solidFill>
                  <a:schemeClr val="bg1"/>
                </a:solidFill>
                <a:effectLst>
                  <a:outerShdw blurRad="38100" dist="38100" dir="2700000" algn="tl">
                    <a:srgbClr val="000000">
                      <a:alpha val="43137"/>
                    </a:srgbClr>
                  </a:outerShdw>
                </a:effectLst>
              </a:rPr>
              <a:t> </a:t>
            </a:r>
            <a:r>
              <a:rPr lang="en-US" sz="2800" b="1" dirty="0">
                <a:solidFill>
                  <a:schemeClr val="bg1"/>
                </a:solidFill>
                <a:effectLst>
                  <a:outerShdw blurRad="38100" dist="38100" dir="2700000" algn="tl">
                    <a:srgbClr val="000000">
                      <a:alpha val="43137"/>
                    </a:srgbClr>
                  </a:outerShdw>
                </a:effectLst>
              </a:rPr>
              <a:t>Infrastructure</a:t>
            </a:r>
            <a:endParaRPr lang="ru-RU" sz="2800" b="1" dirty="0">
              <a:solidFill>
                <a:schemeClr val="bg1"/>
              </a:solidFill>
              <a:effectLst>
                <a:outerShdw blurRad="38100" dist="38100" dir="2700000" algn="tl">
                  <a:srgbClr val="000000">
                    <a:alpha val="43137"/>
                  </a:srgbClr>
                </a:outerShdw>
              </a:effectLst>
            </a:endParaRPr>
          </a:p>
        </p:txBody>
      </p:sp>
      <p:pic>
        <p:nvPicPr>
          <p:cNvPr id="12" name="Рисунок 11"/>
          <p:cNvPicPr>
            <a:picLocks noChangeAspect="1"/>
          </p:cNvPicPr>
          <p:nvPr/>
        </p:nvPicPr>
        <p:blipFill rotWithShape="1">
          <a:blip r:embed="rId5" cstate="print">
            <a:extLst>
              <a:ext uri="{28A0092B-C50C-407E-A947-70E740481C1C}">
                <a14:useLocalDpi xmlns:a14="http://schemas.microsoft.com/office/drawing/2010/main" val="0"/>
              </a:ext>
            </a:extLst>
          </a:blip>
          <a:srcRect r="10655"/>
          <a:stretch/>
        </p:blipFill>
        <p:spPr>
          <a:xfrm rot="16200000">
            <a:off x="2770829" y="1194698"/>
            <a:ext cx="2717188" cy="20274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8" name="Рисунок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pic>
        <p:nvPicPr>
          <p:cNvPr id="19" name="Рисунок 18"/>
          <p:cNvPicPr>
            <a:picLocks noChangeAspect="1"/>
          </p:cNvPicPr>
          <p:nvPr/>
        </p:nvPicPr>
        <p:blipFill rotWithShape="1">
          <a:blip r:embed="rId7" cstate="print">
            <a:extLst>
              <a:ext uri="{28A0092B-C50C-407E-A947-70E740481C1C}">
                <a14:useLocalDpi xmlns:a14="http://schemas.microsoft.com/office/drawing/2010/main" val="0"/>
              </a:ext>
            </a:extLst>
          </a:blip>
          <a:srcRect r="28000"/>
          <a:stretch/>
        </p:blipFill>
        <p:spPr>
          <a:xfrm>
            <a:off x="5720995" y="4649235"/>
            <a:ext cx="2194181" cy="20316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Рисунок 20"/>
          <p:cNvPicPr>
            <a:picLocks noChangeAspect="1"/>
          </p:cNvPicPr>
          <p:nvPr/>
        </p:nvPicPr>
        <p:blipFill rotWithShape="1">
          <a:blip r:embed="rId8" cstate="print">
            <a:extLst>
              <a:ext uri="{28A0092B-C50C-407E-A947-70E740481C1C}">
                <a14:useLocalDpi xmlns:a14="http://schemas.microsoft.com/office/drawing/2010/main" val="0"/>
              </a:ext>
            </a:extLst>
          </a:blip>
          <a:srcRect r="38222"/>
          <a:stretch/>
        </p:blipFill>
        <p:spPr>
          <a:xfrm>
            <a:off x="9760050" y="4533214"/>
            <a:ext cx="2292404" cy="20872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2" name="Рисунок 21"/>
          <p:cNvPicPr>
            <a:picLocks noChangeAspect="1"/>
          </p:cNvPicPr>
          <p:nvPr/>
        </p:nvPicPr>
        <p:blipFill rotWithShape="1">
          <a:blip r:embed="rId9" cstate="print">
            <a:extLst>
              <a:ext uri="{28A0092B-C50C-407E-A947-70E740481C1C}">
                <a14:useLocalDpi xmlns:a14="http://schemas.microsoft.com/office/drawing/2010/main" val="0"/>
              </a:ext>
            </a:extLst>
          </a:blip>
          <a:srcRect r="22395" b="26825"/>
          <a:stretch/>
        </p:blipFill>
        <p:spPr>
          <a:xfrm>
            <a:off x="2697858" y="2926629"/>
            <a:ext cx="3890568" cy="24456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4" name="Picture 2"/>
          <p:cNvPicPr>
            <a:picLocks noChangeAspect="1" noChangeArrowheads="1"/>
          </p:cNvPicPr>
          <p:nvPr/>
        </p:nvPicPr>
        <p:blipFill rotWithShape="1">
          <a:blip r:embed="rId10" cstate="print"/>
          <a:srcRect/>
          <a:stretch/>
        </p:blipFill>
        <p:spPr bwMode="auto">
          <a:xfrm>
            <a:off x="136609" y="4636841"/>
            <a:ext cx="5367763" cy="20564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6" name="Рисунок 3"/>
          <p:cNvPicPr>
            <a:picLocks noChangeAspect="1" noChangeArrowheads="1"/>
          </p:cNvPicPr>
          <p:nvPr/>
        </p:nvPicPr>
        <p:blipFill>
          <a:blip r:embed="rId11"/>
          <a:srcRect/>
          <a:stretch>
            <a:fillRect/>
          </a:stretch>
        </p:blipFill>
        <p:spPr bwMode="auto">
          <a:xfrm>
            <a:off x="136609" y="883543"/>
            <a:ext cx="2841110" cy="19285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3" name="Picture 2" descr="C:\Users\Admin\Desktop\ЛИТ\C06I8569.jpg"/>
          <p:cNvPicPr>
            <a:picLocks noChangeAspect="1" noChangeArrowheads="1"/>
          </p:cNvPicPr>
          <p:nvPr/>
        </p:nvPicPr>
        <p:blipFill>
          <a:blip r:embed="rId12" cstate="print"/>
          <a:srcRect/>
          <a:stretch>
            <a:fillRect/>
          </a:stretch>
        </p:blipFill>
        <p:spPr bwMode="auto">
          <a:xfrm>
            <a:off x="287054" y="2675016"/>
            <a:ext cx="2629689" cy="185819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839407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273" y="3775657"/>
            <a:ext cx="5240722" cy="2947906"/>
          </a:xfrm>
          <a:prstGeom prst="rect">
            <a:avLst/>
          </a:prstGeom>
          <a:effectLst>
            <a:softEdge rad="558800"/>
          </a:effectLst>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9424" y="4809104"/>
            <a:ext cx="4009907" cy="2255573"/>
          </a:xfrm>
          <a:prstGeom prst="rect">
            <a:avLst/>
          </a:prstGeom>
          <a:effectLst>
            <a:softEdge rad="457200"/>
          </a:effectLst>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888" y="5249610"/>
            <a:ext cx="4478337" cy="2519065"/>
          </a:xfrm>
          <a:prstGeom prst="rect">
            <a:avLst/>
          </a:prstGeom>
          <a:effectLst>
            <a:softEdge rad="596900"/>
          </a:effectLst>
        </p:spPr>
      </p:pic>
      <p:sp>
        <p:nvSpPr>
          <p:cNvPr id="7" name="Прямоугольник 6"/>
          <p:cNvSpPr/>
          <p:nvPr/>
        </p:nvSpPr>
        <p:spPr>
          <a:xfrm>
            <a:off x="3102429" y="827278"/>
            <a:ext cx="9089571" cy="1985159"/>
          </a:xfrm>
          <a:prstGeom prst="rect">
            <a:avLst/>
          </a:prstGeom>
        </p:spPr>
        <p:txBody>
          <a:bodyPr wrap="square">
            <a:spAutoFit/>
          </a:bodyPr>
          <a:lstStyle/>
          <a:p>
            <a:pPr marL="285750" indent="-285750">
              <a:spcAft>
                <a:spcPts val="600"/>
              </a:spcAft>
              <a:buFont typeface="Wingdings" panose="05000000000000000000" pitchFamily="2" charset="2"/>
              <a:buChar char="Ø"/>
              <a:defRPr/>
            </a:pPr>
            <a:r>
              <a:rPr lang="en-US" dirty="0">
                <a:latin typeface="Times New Roman" panose="02020603050405020304" pitchFamily="18" charset="0"/>
                <a:cs typeface="Times New Roman" panose="02020603050405020304" pitchFamily="18" charset="0"/>
              </a:rPr>
              <a:t>JINR-Moscow </a:t>
            </a:r>
            <a:r>
              <a:rPr lang="en-US"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3x100 Gbit/s </a:t>
            </a:r>
          </a:p>
          <a:p>
            <a:pPr marL="285750" indent="-285750">
              <a:spcAft>
                <a:spcPts val="600"/>
              </a:spcAft>
              <a:buFont typeface="Wingdings" panose="05000000000000000000" pitchFamily="2" charset="2"/>
              <a:buChar char="Ø"/>
              <a:defRPr/>
            </a:pPr>
            <a:r>
              <a:rPr lang="en-US" dirty="0">
                <a:latin typeface="Times New Roman" panose="02020603050405020304" pitchFamily="18" charset="0"/>
                <a:cs typeface="Times New Roman" panose="02020603050405020304" pitchFamily="18" charset="0"/>
              </a:rPr>
              <a:t>JINR-CERN - </a:t>
            </a:r>
            <a:r>
              <a:rPr lang="en-US"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100 Gbit/s</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and JINR-Amsterdam </a:t>
            </a:r>
            <a:r>
              <a:rPr lang="en-US"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100 Gbit/s</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for LHCOPN, LHCONE, GEANT networks </a:t>
            </a:r>
            <a:endParaRPr lang="ru-RU" dirty="0">
              <a:latin typeface="Times New Roman" panose="02020603050405020304" pitchFamily="18" charset="0"/>
              <a:cs typeface="Times New Roman" panose="02020603050405020304" pitchFamily="18" charset="0"/>
            </a:endParaRPr>
          </a:p>
          <a:p>
            <a:pPr marL="285750" indent="-285750">
              <a:spcAft>
                <a:spcPts val="600"/>
              </a:spcAft>
              <a:buFont typeface="Wingdings" panose="05000000000000000000" pitchFamily="2" charset="2"/>
              <a:buChar char="Ø"/>
              <a:defRPr/>
            </a:pPr>
            <a:r>
              <a:rPr lang="en-US" dirty="0">
                <a:latin typeface="Times New Roman" panose="02020603050405020304" pitchFamily="18" charset="0"/>
                <a:cs typeface="Times New Roman" panose="02020603050405020304" pitchFamily="18" charset="0"/>
              </a:rPr>
              <a:t>Direct channels up to 100 Gbit/s for communication using RU-VRF technology with the collaboration of RUHEP research centers and with </a:t>
            </a:r>
            <a:r>
              <a:rPr lang="en-US" dirty="0" err="1">
                <a:latin typeface="Times New Roman" panose="02020603050405020304" pitchFamily="18" charset="0"/>
                <a:cs typeface="Times New Roman" panose="02020603050405020304" pitchFamily="18" charset="0"/>
              </a:rPr>
              <a:t>Runnet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ReTN</a:t>
            </a:r>
            <a:r>
              <a:rPr lang="en-US" dirty="0">
                <a:latin typeface="Times New Roman" panose="02020603050405020304" pitchFamily="18" charset="0"/>
                <a:cs typeface="Times New Roman" panose="02020603050405020304" pitchFamily="18" charset="0"/>
              </a:rPr>
              <a:t> networks</a:t>
            </a:r>
          </a:p>
          <a:p>
            <a:pPr marL="285750" indent="-285750">
              <a:spcAft>
                <a:spcPts val="600"/>
              </a:spcAft>
              <a:buFont typeface="Wingdings" panose="05000000000000000000" pitchFamily="2" charset="2"/>
              <a:buChar char="Ø"/>
              <a:defRPr/>
            </a:pPr>
            <a:r>
              <a:rPr lang="en-US" dirty="0">
                <a:latin typeface="Times New Roman" panose="02020603050405020304" pitchFamily="18" charset="0"/>
                <a:cs typeface="Times New Roman" panose="02020603050405020304" pitchFamily="18" charset="0"/>
              </a:rPr>
              <a:t>The multi-site cluster network with a bandwidth </a:t>
            </a:r>
            <a:r>
              <a:rPr lang="en-US"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4x100 Gb</a:t>
            </a:r>
            <a:r>
              <a:rPr lang="en-GB"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it</a:t>
            </a:r>
            <a:r>
              <a:rPr lang="en-US"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between VBLHEP and </a:t>
            </a:r>
            <a:r>
              <a:rPr lang="en-GB"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LIT</a:t>
            </a:r>
            <a:endParaRPr lang="ru-RU" dirty="0">
              <a:latin typeface="Times New Roman" panose="02020603050405020304" pitchFamily="18" charset="0"/>
              <a:cs typeface="Times New Roman" panose="02020603050405020304" pitchFamily="18" charset="0"/>
            </a:endParaRPr>
          </a:p>
        </p:txBody>
      </p:sp>
      <p:sp>
        <p:nvSpPr>
          <p:cNvPr id="8" name="Прямоугольник 7"/>
          <p:cNvSpPr/>
          <p:nvPr/>
        </p:nvSpPr>
        <p:spPr>
          <a:xfrm flipH="1">
            <a:off x="0" y="-31439"/>
            <a:ext cx="1217295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sp>
        <p:nvSpPr>
          <p:cNvPr id="3" name="TextBox 2"/>
          <p:cNvSpPr txBox="1"/>
          <p:nvPr/>
        </p:nvSpPr>
        <p:spPr>
          <a:xfrm>
            <a:off x="4905671" y="72987"/>
            <a:ext cx="1934569" cy="523220"/>
          </a:xfrm>
          <a:prstGeom prst="rect">
            <a:avLst/>
          </a:prstGeom>
          <a:noFill/>
          <a:effectLst>
            <a:outerShdw blurRad="50800" dist="50800" dir="5400000" algn="ctr" rotWithShape="0">
              <a:schemeClr val="tx1"/>
            </a:outerShdw>
          </a:effectLst>
        </p:spPr>
        <p:txBody>
          <a:bodyPr wrap="none">
            <a:spAutoFit/>
          </a:bodyPr>
          <a:lstStyle/>
          <a:p>
            <a:pPr algn="ctr">
              <a:defRPr/>
            </a:pPr>
            <a:r>
              <a:rPr lang="en-US" sz="2800" b="1" dirty="0">
                <a:solidFill>
                  <a:schemeClr val="bg1"/>
                </a:solidFill>
                <a:effectLst>
                  <a:outerShdw blurRad="38100" dist="38100" dir="2700000" algn="tl">
                    <a:srgbClr val="000000">
                      <a:alpha val="43137"/>
                    </a:srgbClr>
                  </a:outerShdw>
                </a:effectLst>
              </a:rPr>
              <a:t>Networking</a:t>
            </a:r>
            <a:endParaRPr lang="ru-RU" sz="2800" b="1" dirty="0">
              <a:solidFill>
                <a:schemeClr val="bg1"/>
              </a:solidFill>
              <a:effectLst>
                <a:outerShdw blurRad="38100" dist="38100" dir="2700000" algn="tl">
                  <a:srgbClr val="000000">
                    <a:alpha val="43137"/>
                  </a:srgbClr>
                </a:outerShdw>
              </a:effectLst>
            </a:endParaRPr>
          </a:p>
        </p:txBody>
      </p:sp>
      <p:pic>
        <p:nvPicPr>
          <p:cNvPr id="17" name="Рисунок 16"/>
          <p:cNvPicPr>
            <a:picLocks noChangeAspect="1"/>
          </p:cNvPicPr>
          <p:nvPr/>
        </p:nvPicPr>
        <p:blipFill>
          <a:blip r:embed="rId6" cstate="print"/>
          <a:stretch>
            <a:fillRect/>
          </a:stretch>
        </p:blipFill>
        <p:spPr>
          <a:xfrm>
            <a:off x="6572885" y="2783487"/>
            <a:ext cx="5600065" cy="4012144"/>
          </a:xfrm>
          <a:prstGeom prst="rect">
            <a:avLst/>
          </a:prstGeom>
          <a:ln>
            <a:noFill/>
          </a:ln>
          <a:effectLst>
            <a:softEdge rad="112500"/>
          </a:effectLst>
        </p:spPr>
      </p:pic>
      <p:sp>
        <p:nvSpPr>
          <p:cNvPr id="6" name="Прямоугольник 5"/>
          <p:cNvSpPr/>
          <p:nvPr/>
        </p:nvSpPr>
        <p:spPr>
          <a:xfrm>
            <a:off x="2989775" y="3236616"/>
            <a:ext cx="3694804" cy="3416320"/>
          </a:xfrm>
          <a:prstGeom prst="rect">
            <a:avLst/>
          </a:prstGeom>
        </p:spPr>
        <p:txBody>
          <a:bodyPr wrap="square">
            <a:spAutoFit/>
          </a:bodyPr>
          <a:lstStyle/>
          <a:p>
            <a:pPr marL="176213" algn="just">
              <a:defRPr/>
            </a:pPr>
            <a:r>
              <a:rPr lang="en-US" b="1" dirty="0">
                <a:solidFill>
                  <a:srgbClr val="002060"/>
                </a:solidFill>
                <a:latin typeface="Times New Roman" panose="02020603050405020304" pitchFamily="18" charset="0"/>
                <a:cs typeface="Times New Roman" panose="02020603050405020304" pitchFamily="18" charset="0"/>
              </a:rPr>
              <a:t>The JINR LAN comprises:</a:t>
            </a:r>
            <a:endParaRPr lang="ru-RU" b="1" dirty="0">
              <a:solidFill>
                <a:srgbClr val="002060"/>
              </a:solidFill>
              <a:latin typeface="Times New Roman" panose="02020603050405020304" pitchFamily="18" charset="0"/>
              <a:cs typeface="Times New Roman" panose="02020603050405020304" pitchFamily="18" charset="0"/>
            </a:endParaRPr>
          </a:p>
          <a:p>
            <a:pPr marL="176213" algn="just">
              <a:defRPr/>
            </a:pPr>
            <a:r>
              <a:rPr lang="en-US" b="1" dirty="0">
                <a:solidFill>
                  <a:srgbClr val="C00000"/>
                </a:solidFill>
                <a:latin typeface="Times New Roman" panose="02020603050405020304" pitchFamily="18" charset="0"/>
                <a:cs typeface="Times New Roman" panose="02020603050405020304" pitchFamily="18" charset="0"/>
              </a:rPr>
              <a:t>8</a:t>
            </a:r>
            <a:r>
              <a:rPr lang="ru-RU" b="1" dirty="0">
                <a:solidFill>
                  <a:srgbClr val="C00000"/>
                </a:solidFill>
                <a:latin typeface="Times New Roman" panose="02020603050405020304" pitchFamily="18" charset="0"/>
                <a:cs typeface="Times New Roman" panose="02020603050405020304" pitchFamily="18" charset="0"/>
              </a:rPr>
              <a:t>768</a:t>
            </a:r>
            <a:r>
              <a:rPr lang="en-US" b="1" dirty="0">
                <a:solidFill>
                  <a:srgbClr val="C00000"/>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network elements</a:t>
            </a:r>
          </a:p>
          <a:p>
            <a:pPr marL="176213" algn="just">
              <a:defRPr/>
            </a:pPr>
            <a:r>
              <a:rPr lang="en-US" b="1" dirty="0">
                <a:solidFill>
                  <a:srgbClr val="C00000"/>
                </a:solidFill>
                <a:latin typeface="Times New Roman" panose="02020603050405020304" pitchFamily="18" charset="0"/>
                <a:cs typeface="Times New Roman" panose="02020603050405020304" pitchFamily="18" charset="0"/>
              </a:rPr>
              <a:t>17</a:t>
            </a:r>
            <a:r>
              <a:rPr lang="ru-RU" b="1" dirty="0">
                <a:solidFill>
                  <a:srgbClr val="C00000"/>
                </a:solidFill>
                <a:latin typeface="Times New Roman" panose="02020603050405020304" pitchFamily="18" charset="0"/>
                <a:cs typeface="Times New Roman" panose="02020603050405020304" pitchFamily="18" charset="0"/>
              </a:rPr>
              <a:t>602</a:t>
            </a:r>
            <a:r>
              <a:rPr lang="en-US" b="1" dirty="0">
                <a:solidFill>
                  <a:srgbClr val="C00000"/>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IP-addresses</a:t>
            </a:r>
          </a:p>
          <a:p>
            <a:pPr marL="176213" algn="just">
              <a:defRPr/>
            </a:pPr>
            <a:r>
              <a:rPr lang="en-US" b="1" dirty="0">
                <a:solidFill>
                  <a:srgbClr val="C00000"/>
                </a:solidFill>
                <a:latin typeface="Times New Roman" panose="02020603050405020304" pitchFamily="18" charset="0"/>
                <a:cs typeface="Times New Roman" panose="02020603050405020304" pitchFamily="18" charset="0"/>
              </a:rPr>
              <a:t>63</a:t>
            </a:r>
            <a:r>
              <a:rPr lang="ru-RU" b="1" dirty="0">
                <a:solidFill>
                  <a:srgbClr val="C00000"/>
                </a:solidFill>
                <a:latin typeface="Times New Roman" panose="02020603050405020304" pitchFamily="18" charset="0"/>
                <a:cs typeface="Times New Roman" panose="02020603050405020304" pitchFamily="18" charset="0"/>
              </a:rPr>
              <a:t>77</a:t>
            </a:r>
            <a:r>
              <a:rPr lang="en-US" b="1" dirty="0">
                <a:solidFill>
                  <a:srgbClr val="C00000"/>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users registered within the network</a:t>
            </a:r>
          </a:p>
          <a:p>
            <a:pPr marL="176213" algn="just">
              <a:defRPr/>
            </a:pPr>
            <a:r>
              <a:rPr lang="ru-RU" b="1" dirty="0">
                <a:solidFill>
                  <a:srgbClr val="C00000"/>
                </a:solidFill>
                <a:latin typeface="Times New Roman" panose="02020603050405020304" pitchFamily="18" charset="0"/>
                <a:cs typeface="Times New Roman" panose="02020603050405020304" pitchFamily="18" charset="0"/>
              </a:rPr>
              <a:t>4203</a:t>
            </a:r>
            <a:r>
              <a:rPr lang="en-US" b="1" dirty="0">
                <a:solidFill>
                  <a:srgbClr val="C00000"/>
                </a:solidFill>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.jinr.ru service users</a:t>
            </a:r>
          </a:p>
          <a:p>
            <a:pPr marL="176213" algn="just">
              <a:defRPr/>
            </a:pPr>
            <a:r>
              <a:rPr lang="en-US" b="1" dirty="0">
                <a:solidFill>
                  <a:srgbClr val="C00000"/>
                </a:solidFill>
                <a:latin typeface="Times New Roman" panose="02020603050405020304" pitchFamily="18" charset="0"/>
                <a:cs typeface="Times New Roman" panose="02020603050405020304" pitchFamily="18" charset="0"/>
              </a:rPr>
              <a:t>14</a:t>
            </a:r>
            <a:r>
              <a:rPr lang="ru-RU" b="1" dirty="0">
                <a:solidFill>
                  <a:srgbClr val="C00000"/>
                </a:solidFill>
                <a:latin typeface="Times New Roman" panose="02020603050405020304" pitchFamily="18" charset="0"/>
                <a:cs typeface="Times New Roman" panose="02020603050405020304" pitchFamily="18" charset="0"/>
              </a:rPr>
              <a:t>19</a:t>
            </a:r>
            <a:r>
              <a:rPr lang="en-US" b="1" dirty="0">
                <a:solidFill>
                  <a:srgbClr val="C00000"/>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digital library users</a:t>
            </a:r>
          </a:p>
          <a:p>
            <a:pPr marL="176213" algn="just">
              <a:defRPr/>
            </a:pPr>
            <a:r>
              <a:rPr lang="en-US" b="1" dirty="0">
                <a:solidFill>
                  <a:srgbClr val="C00000"/>
                </a:solidFill>
                <a:latin typeface="Times New Roman" panose="02020603050405020304" pitchFamily="18" charset="0"/>
                <a:cs typeface="Times New Roman" panose="02020603050405020304" pitchFamily="18" charset="0"/>
              </a:rPr>
              <a:t>504 </a:t>
            </a:r>
            <a:r>
              <a:rPr lang="en-US" dirty="0">
                <a:latin typeface="Times New Roman" panose="02020603050405020304" pitchFamily="18" charset="0"/>
                <a:cs typeface="Times New Roman" panose="02020603050405020304" pitchFamily="18" charset="0"/>
              </a:rPr>
              <a:t>remote VPN and EDUROAM users</a:t>
            </a:r>
          </a:p>
          <a:p>
            <a:pPr marL="132109" algn="just" defTabSz="685511">
              <a:defRPr/>
            </a:pPr>
            <a:r>
              <a:rPr lang="en-US" b="1" dirty="0">
                <a:solidFill>
                  <a:srgbClr val="003366"/>
                </a:solidFill>
                <a:latin typeface="Times New Roman" panose="02020603050405020304" pitchFamily="18" charset="0"/>
                <a:cs typeface="Times New Roman" panose="02020603050405020304" pitchFamily="18" charset="0"/>
              </a:rPr>
              <a:t>network traffic in </a:t>
            </a:r>
            <a:r>
              <a:rPr lang="ru-RU" b="1" dirty="0">
                <a:solidFill>
                  <a:srgbClr val="003366"/>
                </a:solidFill>
                <a:latin typeface="Times New Roman" panose="02020603050405020304" pitchFamily="18" charset="0"/>
                <a:cs typeface="Times New Roman" panose="02020603050405020304" pitchFamily="18" charset="0"/>
              </a:rPr>
              <a:t>202</a:t>
            </a:r>
            <a:r>
              <a:rPr lang="en-US" b="1" dirty="0">
                <a:solidFill>
                  <a:srgbClr val="003366"/>
                </a:solidFill>
                <a:latin typeface="Times New Roman" panose="02020603050405020304" pitchFamily="18" charset="0"/>
                <a:cs typeface="Times New Roman" panose="02020603050405020304" pitchFamily="18" charset="0"/>
              </a:rPr>
              <a:t>1</a:t>
            </a:r>
          </a:p>
          <a:p>
            <a:pPr marL="332049" indent="-199940" algn="just" defTabSz="685511">
              <a:buFont typeface="Arial" panose="020B0604020202020204" pitchFamily="34" charset="0"/>
              <a:buChar char="•"/>
              <a:defRPr/>
            </a:pPr>
            <a:r>
              <a:rPr lang="ru-RU" b="1" dirty="0">
                <a:solidFill>
                  <a:srgbClr val="C00000"/>
                </a:solidFill>
                <a:latin typeface="Times New Roman" panose="02020603050405020304" pitchFamily="18" charset="0"/>
                <a:cs typeface="Times New Roman" panose="02020603050405020304" pitchFamily="18" charset="0"/>
              </a:rPr>
              <a:t>33</a:t>
            </a:r>
            <a:r>
              <a:rPr lang="en-US" b="1" dirty="0">
                <a:solidFill>
                  <a:srgbClr val="C00000"/>
                </a:solidFill>
                <a:latin typeface="Times New Roman" panose="02020603050405020304" pitchFamily="18" charset="0"/>
                <a:cs typeface="Times New Roman" panose="02020603050405020304" pitchFamily="18" charset="0"/>
              </a:rPr>
              <a:t>.</a:t>
            </a:r>
            <a:r>
              <a:rPr lang="ru-RU" b="1" dirty="0">
                <a:solidFill>
                  <a:srgbClr val="C00000"/>
                </a:solidFill>
                <a:latin typeface="Times New Roman" panose="02020603050405020304" pitchFamily="18" charset="0"/>
                <a:cs typeface="Times New Roman" panose="02020603050405020304" pitchFamily="18" charset="0"/>
              </a:rPr>
              <a:t>23</a:t>
            </a:r>
            <a:r>
              <a:rPr lang="en-US" b="1" dirty="0">
                <a:solidFill>
                  <a:srgbClr val="C00000"/>
                </a:solidFill>
                <a:latin typeface="Times New Roman" panose="02020603050405020304" pitchFamily="18" charset="0"/>
                <a:cs typeface="Times New Roman" panose="02020603050405020304" pitchFamily="18" charset="0"/>
              </a:rPr>
              <a:t> PB - input</a:t>
            </a:r>
          </a:p>
          <a:p>
            <a:pPr marL="332049" indent="-199940" algn="just" defTabSz="685511">
              <a:buFont typeface="Arial" panose="020B0604020202020204" pitchFamily="34" charset="0"/>
              <a:buChar char="•"/>
              <a:defRPr/>
            </a:pPr>
            <a:r>
              <a:rPr lang="ru-RU" b="1" dirty="0">
                <a:solidFill>
                  <a:srgbClr val="C00000"/>
                </a:solidFill>
                <a:latin typeface="Times New Roman" panose="02020603050405020304" pitchFamily="18" charset="0"/>
                <a:cs typeface="Times New Roman" panose="02020603050405020304" pitchFamily="18" charset="0"/>
              </a:rPr>
              <a:t>35</a:t>
            </a:r>
            <a:r>
              <a:rPr lang="en-US" b="1" dirty="0">
                <a:solidFill>
                  <a:srgbClr val="C00000"/>
                </a:solidFill>
                <a:latin typeface="Times New Roman" panose="02020603050405020304" pitchFamily="18" charset="0"/>
                <a:cs typeface="Times New Roman" panose="02020603050405020304" pitchFamily="18" charset="0"/>
              </a:rPr>
              <a:t>.</a:t>
            </a:r>
            <a:r>
              <a:rPr lang="ru-RU" b="1" dirty="0">
                <a:solidFill>
                  <a:srgbClr val="C00000"/>
                </a:solidFill>
                <a:latin typeface="Times New Roman" panose="02020603050405020304" pitchFamily="18" charset="0"/>
                <a:cs typeface="Times New Roman" panose="02020603050405020304" pitchFamily="18" charset="0"/>
              </a:rPr>
              <a:t>86</a:t>
            </a:r>
            <a:r>
              <a:rPr lang="en-US" b="1" dirty="0">
                <a:solidFill>
                  <a:srgbClr val="C00000"/>
                </a:solidFill>
                <a:latin typeface="Times New Roman" panose="02020603050405020304" pitchFamily="18" charset="0"/>
                <a:cs typeface="Times New Roman" panose="02020603050405020304" pitchFamily="18" charset="0"/>
              </a:rPr>
              <a:t> PB - output</a:t>
            </a:r>
            <a:endParaRPr lang="ru-RU" b="1" dirty="0">
              <a:latin typeface="Times New Roman" panose="02020603050405020304" pitchFamily="18" charset="0"/>
              <a:cs typeface="Times New Roman" panose="02020603050405020304" pitchFamily="18" charset="0"/>
            </a:endParaRPr>
          </a:p>
        </p:txBody>
      </p:sp>
      <p:pic>
        <p:nvPicPr>
          <p:cNvPr id="13" name="Рисунок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pic>
        <p:nvPicPr>
          <p:cNvPr id="14" name="Рисунок 13">
            <a:extLst>
              <a:ext uri="{FF2B5EF4-FFF2-40B4-BE49-F238E27FC236}">
                <a16:creationId xmlns:a16="http://schemas.microsoft.com/office/drawing/2014/main" id="{A2E5A59D-20E6-46C5-AF29-4B74EF03DEC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877" b="4531"/>
          <a:stretch/>
        </p:blipFill>
        <p:spPr>
          <a:xfrm>
            <a:off x="253723" y="867970"/>
            <a:ext cx="2695209" cy="3495345"/>
          </a:xfrm>
          <a:prstGeom prst="round2DiagRect">
            <a:avLst/>
          </a:prstGeom>
          <a:ln>
            <a:solidFill>
              <a:schemeClr val="bg2"/>
            </a:solidFill>
          </a:ln>
          <a:effectLst>
            <a:outerShdw blurRad="50800" dist="76200" dir="5400000" algn="ctr" rotWithShape="0">
              <a:schemeClr val="bg1"/>
            </a:outerShdw>
          </a:effectLst>
        </p:spPr>
      </p:pic>
    </p:spTree>
    <p:extLst>
      <p:ext uri="{BB962C8B-B14F-4D97-AF65-F5344CB8AC3E}">
        <p14:creationId xmlns:p14="http://schemas.microsoft.com/office/powerpoint/2010/main" val="37536109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00050" y="982298"/>
            <a:ext cx="7124700" cy="498987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flipH="1">
            <a:off x="0" y="2745"/>
            <a:ext cx="1219200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sp>
        <p:nvSpPr>
          <p:cNvPr id="6" name="TextBox 5"/>
          <p:cNvSpPr txBox="1"/>
          <p:nvPr/>
        </p:nvSpPr>
        <p:spPr>
          <a:xfrm>
            <a:off x="1484224" y="88753"/>
            <a:ext cx="9223551" cy="523220"/>
          </a:xfrm>
          <a:prstGeom prst="rect">
            <a:avLst/>
          </a:prstGeom>
          <a:noFill/>
          <a:effectLst>
            <a:outerShdw blurRad="50800" dist="50800" dir="5400000" algn="ctr" rotWithShape="0">
              <a:schemeClr val="tx1"/>
            </a:outerShdw>
          </a:effectLst>
        </p:spPr>
        <p:txBody>
          <a:bodyPr wrap="none">
            <a:spAutoFit/>
          </a:bodyPr>
          <a:lstStyle/>
          <a:p>
            <a:pPr algn="ctr">
              <a:defRPr/>
            </a:pPr>
            <a:r>
              <a:rPr lang="en-US" sz="2800" b="1" dirty="0">
                <a:solidFill>
                  <a:schemeClr val="bg1"/>
                </a:solidFill>
                <a:effectLst>
                  <a:outerShdw blurRad="38100" dist="38100" dir="2700000" algn="tl">
                    <a:srgbClr val="000000">
                      <a:alpha val="43137"/>
                    </a:srgbClr>
                  </a:outerShdw>
                </a:effectLst>
                <a:cs typeface="Arial" panose="020B0604020202020204" pitchFamily="34" charset="0"/>
              </a:rPr>
              <a:t>Multifunctional Information and Computing Complex at JINR</a:t>
            </a:r>
            <a:endParaRPr lang="ru-RU" sz="2800" b="1" dirty="0">
              <a:solidFill>
                <a:schemeClr val="bg1"/>
              </a:solidFill>
              <a:effectLst>
                <a:outerShdw blurRad="38100" dist="38100" dir="2700000" algn="tl">
                  <a:srgbClr val="000000">
                    <a:alpha val="43137"/>
                  </a:srgbClr>
                </a:outerShdw>
              </a:effectLst>
              <a:cs typeface="Arial" panose="020B0604020202020204" pitchFamily="34" charset="0"/>
            </a:endParaRPr>
          </a:p>
        </p:txBody>
      </p:sp>
      <p:sp>
        <p:nvSpPr>
          <p:cNvPr id="8" name="Прямоугольник 7"/>
          <p:cNvSpPr/>
          <p:nvPr/>
        </p:nvSpPr>
        <p:spPr>
          <a:xfrm>
            <a:off x="9190937" y="1078056"/>
            <a:ext cx="2798566" cy="5078313"/>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just" fontAlgn="auto">
              <a:spcBef>
                <a:spcPts val="0"/>
              </a:spcBef>
              <a:spcAft>
                <a:spcPts val="0"/>
              </a:spcAft>
              <a:defRPr/>
            </a:pPr>
            <a:r>
              <a:rPr lang="en-US" dirty="0">
                <a:solidFill>
                  <a:srgbClr val="000066"/>
                </a:solidFill>
                <a:latin typeface="Times New Roman" panose="02020603050405020304" pitchFamily="18" charset="0"/>
                <a:cs typeface="Times New Roman" panose="02020603050405020304" pitchFamily="18" charset="0"/>
              </a:rPr>
              <a:t>The</a:t>
            </a:r>
            <a:r>
              <a:rPr lang="en-US" b="1" dirty="0">
                <a:solidFill>
                  <a:srgbClr val="000066"/>
                </a:solidFill>
                <a:latin typeface="Times New Roman" panose="02020603050405020304" pitchFamily="18" charset="0"/>
                <a:cs typeface="Times New Roman" panose="02020603050405020304" pitchFamily="18" charset="0"/>
              </a:rPr>
              <a:t> MICC</a:t>
            </a:r>
            <a:r>
              <a:rPr lang="en-US" dirty="0">
                <a:solidFill>
                  <a:srgbClr val="000066"/>
                </a:solidFill>
                <a:latin typeface="Times New Roman" panose="02020603050405020304" pitchFamily="18" charset="0"/>
                <a:cs typeface="Times New Roman" panose="02020603050405020304" pitchFamily="18" charset="0"/>
              </a:rPr>
              <a:t> meets the requirements for a modern highly performant scientific computing complex: </a:t>
            </a:r>
            <a:endParaRPr lang="ru-RU" dirty="0">
              <a:solidFill>
                <a:srgbClr val="000066"/>
              </a:solidFill>
              <a:latin typeface="Times New Roman" panose="02020603050405020304" pitchFamily="18" charset="0"/>
              <a:cs typeface="Times New Roman" panose="02020603050405020304" pitchFamily="18" charset="0"/>
            </a:endParaRPr>
          </a:p>
          <a:p>
            <a:pPr marL="285750" indent="-285750" fontAlgn="auto">
              <a:spcBef>
                <a:spcPts val="0"/>
              </a:spcBef>
              <a:spcAft>
                <a:spcPts val="0"/>
              </a:spcAft>
              <a:buFont typeface="Arial" panose="020B0604020202020204" pitchFamily="34" charset="0"/>
              <a:buChar char="•"/>
              <a:defRPr/>
            </a:pPr>
            <a:r>
              <a:rPr lang="en-US" dirty="0">
                <a:solidFill>
                  <a:srgbClr val="000066"/>
                </a:solidFill>
                <a:latin typeface="Times New Roman" panose="02020603050405020304" pitchFamily="18" charset="0"/>
                <a:cs typeface="Times New Roman" panose="02020603050405020304" pitchFamily="18" charset="0"/>
              </a:rPr>
              <a:t>multi-functionality, </a:t>
            </a:r>
          </a:p>
          <a:p>
            <a:pPr marL="285750" indent="-285750" fontAlgn="auto">
              <a:spcBef>
                <a:spcPts val="0"/>
              </a:spcBef>
              <a:spcAft>
                <a:spcPts val="0"/>
              </a:spcAft>
              <a:buFont typeface="Arial" panose="020B0604020202020204" pitchFamily="34" charset="0"/>
              <a:buChar char="•"/>
              <a:defRPr/>
            </a:pPr>
            <a:r>
              <a:rPr lang="en-US" dirty="0">
                <a:solidFill>
                  <a:srgbClr val="000066"/>
                </a:solidFill>
                <a:latin typeface="Times New Roman" panose="02020603050405020304" pitchFamily="18" charset="0"/>
                <a:cs typeface="Times New Roman" panose="02020603050405020304" pitchFamily="18" charset="0"/>
              </a:rPr>
              <a:t>high performance, </a:t>
            </a:r>
          </a:p>
          <a:p>
            <a:pPr marL="285750" indent="-285750" fontAlgn="auto">
              <a:spcBef>
                <a:spcPts val="0"/>
              </a:spcBef>
              <a:spcAft>
                <a:spcPts val="0"/>
              </a:spcAft>
              <a:buFont typeface="Arial" panose="020B0604020202020204" pitchFamily="34" charset="0"/>
              <a:buChar char="•"/>
              <a:defRPr/>
            </a:pPr>
            <a:r>
              <a:rPr lang="en-US" dirty="0">
                <a:solidFill>
                  <a:srgbClr val="000066"/>
                </a:solidFill>
                <a:latin typeface="Times New Roman" panose="02020603050405020304" pitchFamily="18" charset="0"/>
                <a:cs typeface="Times New Roman" panose="02020603050405020304" pitchFamily="18" charset="0"/>
              </a:rPr>
              <a:t>task</a:t>
            </a:r>
            <a:r>
              <a:rPr lang="ru-RU" dirty="0">
                <a:solidFill>
                  <a:srgbClr val="000066"/>
                </a:solidFill>
                <a:latin typeface="Times New Roman" panose="02020603050405020304" pitchFamily="18" charset="0"/>
                <a:cs typeface="Times New Roman" panose="02020603050405020304" pitchFamily="18" charset="0"/>
              </a:rPr>
              <a:t>-</a:t>
            </a:r>
            <a:r>
              <a:rPr lang="en-US" dirty="0">
                <a:solidFill>
                  <a:srgbClr val="000066"/>
                </a:solidFill>
                <a:latin typeface="Times New Roman" panose="02020603050405020304" pitchFamily="18" charset="0"/>
                <a:cs typeface="Times New Roman" panose="02020603050405020304" pitchFamily="18" charset="0"/>
              </a:rPr>
              <a:t>adapted data storage system, </a:t>
            </a:r>
          </a:p>
          <a:p>
            <a:pPr marL="285750" indent="-285750" fontAlgn="auto">
              <a:spcBef>
                <a:spcPts val="0"/>
              </a:spcBef>
              <a:spcAft>
                <a:spcPts val="0"/>
              </a:spcAft>
              <a:buFont typeface="Arial" panose="020B0604020202020204" pitchFamily="34" charset="0"/>
              <a:buChar char="•"/>
              <a:defRPr/>
            </a:pPr>
            <a:r>
              <a:rPr lang="en-US" dirty="0">
                <a:solidFill>
                  <a:srgbClr val="000066"/>
                </a:solidFill>
                <a:latin typeface="Times New Roman" panose="02020603050405020304" pitchFamily="18" charset="0"/>
                <a:cs typeface="Times New Roman" panose="02020603050405020304" pitchFamily="18" charset="0"/>
              </a:rPr>
              <a:t>high reliability and availability, </a:t>
            </a:r>
          </a:p>
          <a:p>
            <a:pPr marL="285750" indent="-285750" fontAlgn="auto">
              <a:spcBef>
                <a:spcPts val="0"/>
              </a:spcBef>
              <a:spcAft>
                <a:spcPts val="0"/>
              </a:spcAft>
              <a:buFont typeface="Arial" panose="020B0604020202020204" pitchFamily="34" charset="0"/>
              <a:buChar char="•"/>
              <a:defRPr/>
            </a:pPr>
            <a:r>
              <a:rPr lang="en-US" dirty="0">
                <a:solidFill>
                  <a:srgbClr val="000066"/>
                </a:solidFill>
                <a:latin typeface="Times New Roman" panose="02020603050405020304" pitchFamily="18" charset="0"/>
                <a:cs typeface="Times New Roman" panose="02020603050405020304" pitchFamily="18" charset="0"/>
              </a:rPr>
              <a:t>information security,</a:t>
            </a:r>
          </a:p>
          <a:p>
            <a:pPr marL="285750" indent="-285750" fontAlgn="auto">
              <a:spcBef>
                <a:spcPts val="0"/>
              </a:spcBef>
              <a:spcAft>
                <a:spcPts val="0"/>
              </a:spcAft>
              <a:buFont typeface="Arial" panose="020B0604020202020204" pitchFamily="34" charset="0"/>
              <a:buChar char="•"/>
              <a:defRPr/>
            </a:pPr>
            <a:r>
              <a:rPr lang="en-US" dirty="0">
                <a:solidFill>
                  <a:srgbClr val="000066"/>
                </a:solidFill>
                <a:latin typeface="Times New Roman" panose="02020603050405020304" pitchFamily="18" charset="0"/>
                <a:cs typeface="Times New Roman" panose="02020603050405020304" pitchFamily="18" charset="0"/>
              </a:rPr>
              <a:t>scalability, </a:t>
            </a:r>
          </a:p>
          <a:p>
            <a:pPr marL="285750" indent="-285750" fontAlgn="auto">
              <a:spcBef>
                <a:spcPts val="0"/>
              </a:spcBef>
              <a:spcAft>
                <a:spcPts val="0"/>
              </a:spcAft>
              <a:buFont typeface="Arial" panose="020B0604020202020204" pitchFamily="34" charset="0"/>
              <a:buChar char="•"/>
              <a:defRPr/>
            </a:pPr>
            <a:r>
              <a:rPr lang="en-US" dirty="0">
                <a:solidFill>
                  <a:srgbClr val="000066"/>
                </a:solidFill>
                <a:latin typeface="Times New Roman" panose="02020603050405020304" pitchFamily="18" charset="0"/>
                <a:cs typeface="Times New Roman" panose="02020603050405020304" pitchFamily="18" charset="0"/>
              </a:rPr>
              <a:t>customized software environment for different user groups, </a:t>
            </a:r>
          </a:p>
          <a:p>
            <a:pPr marL="285750" indent="-285750" fontAlgn="auto">
              <a:spcBef>
                <a:spcPts val="0"/>
              </a:spcBef>
              <a:spcAft>
                <a:spcPts val="0"/>
              </a:spcAft>
              <a:buFont typeface="Arial" panose="020B0604020202020204" pitchFamily="34" charset="0"/>
              <a:buChar char="•"/>
              <a:defRPr/>
            </a:pPr>
            <a:r>
              <a:rPr lang="en-US" dirty="0">
                <a:solidFill>
                  <a:srgbClr val="000066"/>
                </a:solidFill>
                <a:latin typeface="Times New Roman" panose="02020603050405020304" pitchFamily="18" charset="0"/>
                <a:cs typeface="Times New Roman" panose="02020603050405020304" pitchFamily="18" charset="0"/>
              </a:rPr>
              <a:t>high-performance telecommunications and modern local network. </a:t>
            </a:r>
            <a:endParaRPr lang="ru-RU" dirty="0">
              <a:solidFill>
                <a:srgbClr val="000066"/>
              </a:solidFill>
              <a:latin typeface="Times New Roman" panose="02020603050405020304" pitchFamily="18" charset="0"/>
              <a:cs typeface="Times New Roman" panose="02020603050405020304" pitchFamily="18" charset="0"/>
            </a:endParaRPr>
          </a:p>
        </p:txBody>
      </p:sp>
      <p:sp>
        <p:nvSpPr>
          <p:cNvPr id="9" name="Прямоугольник 8">
            <a:extLst>
              <a:ext uri="{FF2B5EF4-FFF2-40B4-BE49-F238E27FC236}">
                <a16:creationId xmlns:a16="http://schemas.microsoft.com/office/drawing/2014/main" id="{70D63918-FD23-4DFE-BF6F-5B8AA2CE734C}"/>
              </a:ext>
            </a:extLst>
          </p:cNvPr>
          <p:cNvSpPr/>
          <p:nvPr/>
        </p:nvSpPr>
        <p:spPr>
          <a:xfrm>
            <a:off x="-54250" y="6158767"/>
            <a:ext cx="8438790" cy="461665"/>
          </a:xfrm>
          <a:prstGeom prst="rect">
            <a:avLst/>
          </a:prstGeom>
        </p:spPr>
        <p:txBody>
          <a:bodyPr wrap="square">
            <a:spAutoFit/>
          </a:bodyPr>
          <a:lstStyle/>
          <a:p>
            <a:pPr algn="ctr"/>
            <a:r>
              <a:rPr lang="en-US" altLang="ru-RU" sz="2400" b="1" dirty="0">
                <a:solidFill>
                  <a:srgbClr val="000066"/>
                </a:solidFill>
                <a:latin typeface="Times New Roman" panose="02020603050405020304" pitchFamily="18" charset="0"/>
                <a:cs typeface="Times New Roman" panose="02020603050405020304" pitchFamily="18" charset="0"/>
              </a:rPr>
              <a:t>The IT infrastructure is one of JINR’s basic facilities.</a:t>
            </a:r>
            <a:endParaRPr lang="ru-RU" altLang="ru-RU" sz="2400" b="1" dirty="0">
              <a:solidFill>
                <a:srgbClr val="000066"/>
              </a:solidFill>
              <a:latin typeface="Times New Roman" panose="02020603050405020304" pitchFamily="18" charset="0"/>
              <a:cs typeface="Times New Roman" panose="02020603050405020304" pitchFamily="18" charset="0"/>
            </a:endParaRPr>
          </a:p>
        </p:txBody>
      </p:sp>
      <p:sp>
        <p:nvSpPr>
          <p:cNvPr id="11" name="Скругленный прямоугольник 10"/>
          <p:cNvSpPr/>
          <p:nvPr/>
        </p:nvSpPr>
        <p:spPr>
          <a:xfrm>
            <a:off x="3503775" y="1039566"/>
            <a:ext cx="3896882" cy="1102407"/>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Скругленный прямоугольник 11"/>
          <p:cNvSpPr/>
          <p:nvPr/>
        </p:nvSpPr>
        <p:spPr>
          <a:xfrm>
            <a:off x="3503775" y="2261616"/>
            <a:ext cx="3896882" cy="1102407"/>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Скругленный прямоугольник 12"/>
          <p:cNvSpPr/>
          <p:nvPr/>
        </p:nvSpPr>
        <p:spPr>
          <a:xfrm>
            <a:off x="3503775" y="3511439"/>
            <a:ext cx="3896882" cy="1102407"/>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Скругленный прямоугольник 13"/>
          <p:cNvSpPr/>
          <p:nvPr/>
        </p:nvSpPr>
        <p:spPr>
          <a:xfrm>
            <a:off x="3503775" y="4762331"/>
            <a:ext cx="3896882" cy="1102407"/>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5" name="Рисунок 14"/>
          <p:cNvPicPr>
            <a:picLocks noChangeAspect="1"/>
          </p:cNvPicPr>
          <p:nvPr/>
        </p:nvPicPr>
        <p:blipFill rotWithShape="1">
          <a:blip r:embed="rId3"/>
          <a:srcRect l="3376" t="1355" r="3803" b="2380"/>
          <a:stretch/>
        </p:blipFill>
        <p:spPr bwMode="auto">
          <a:xfrm>
            <a:off x="6129215" y="1068406"/>
            <a:ext cx="1104998" cy="1044725"/>
          </a:xfrm>
          <a:prstGeom prst="ellipse">
            <a:avLst/>
          </a:prstGeom>
          <a:noFill/>
          <a:ln w="9525">
            <a:noFill/>
            <a:miter lim="800000"/>
            <a:headEnd/>
            <a:tailEnd/>
          </a:ln>
        </p:spPr>
      </p:pic>
      <p:sp>
        <p:nvSpPr>
          <p:cNvPr id="16" name="Прямоугольник 15"/>
          <p:cNvSpPr/>
          <p:nvPr/>
        </p:nvSpPr>
        <p:spPr>
          <a:xfrm>
            <a:off x="4314176" y="1292027"/>
            <a:ext cx="1907162" cy="830997"/>
          </a:xfrm>
          <a:prstGeom prst="rect">
            <a:avLst/>
          </a:prstGeom>
        </p:spPr>
        <p:txBody>
          <a:bodyPr wrap="square">
            <a:spAutoFit/>
          </a:bodyPr>
          <a:lstStyle/>
          <a:p>
            <a:pPr algn="ctr"/>
            <a:r>
              <a:rPr lang="en-US" sz="1600" b="1" kern="0" dirty="0">
                <a:solidFill>
                  <a:srgbClr val="002060"/>
                </a:solidFill>
                <a:cs typeface="Arial" panose="020B0604020202020204" pitchFamily="34" charset="0"/>
              </a:rPr>
              <a:t>18 096 cores</a:t>
            </a:r>
          </a:p>
          <a:p>
            <a:pPr algn="ctr"/>
            <a:r>
              <a:rPr lang="en-US" sz="1600" b="1" kern="0" dirty="0">
                <a:solidFill>
                  <a:srgbClr val="002060"/>
                </a:solidFill>
                <a:cs typeface="Arial" panose="020B0604020202020204" pitchFamily="34" charset="0"/>
              </a:rPr>
              <a:t>  1</a:t>
            </a:r>
            <a:r>
              <a:rPr lang="ru-RU" sz="1600" b="1" kern="0" dirty="0">
                <a:solidFill>
                  <a:srgbClr val="002060"/>
                </a:solidFill>
                <a:cs typeface="Arial" panose="020B0604020202020204" pitchFamily="34" charset="0"/>
              </a:rPr>
              <a:t>6</a:t>
            </a:r>
            <a:r>
              <a:rPr lang="en-US" sz="1600" b="1" kern="0" dirty="0">
                <a:solidFill>
                  <a:srgbClr val="002060"/>
                </a:solidFill>
                <a:cs typeface="Arial" panose="020B0604020202020204" pitchFamily="34" charset="0"/>
              </a:rPr>
              <a:t> PB disk</a:t>
            </a:r>
          </a:p>
          <a:p>
            <a:pPr algn="ctr"/>
            <a:r>
              <a:rPr lang="en-US" sz="1600" b="1" kern="0" dirty="0">
                <a:solidFill>
                  <a:srgbClr val="002060"/>
                </a:solidFill>
                <a:cs typeface="Arial" panose="020B0604020202020204" pitchFamily="34" charset="0"/>
              </a:rPr>
              <a:t>52.5 PB tape</a:t>
            </a:r>
          </a:p>
        </p:txBody>
      </p:sp>
      <p:sp>
        <p:nvSpPr>
          <p:cNvPr id="17" name="Прямоугольник 16"/>
          <p:cNvSpPr/>
          <p:nvPr/>
        </p:nvSpPr>
        <p:spPr>
          <a:xfrm>
            <a:off x="4603152" y="982298"/>
            <a:ext cx="1329210" cy="400110"/>
          </a:xfrm>
          <a:prstGeom prst="rect">
            <a:avLst/>
          </a:prstGeom>
        </p:spPr>
        <p:txBody>
          <a:bodyPr wrap="none">
            <a:spAutoFit/>
          </a:bodyPr>
          <a:lstStyle/>
          <a:p>
            <a:r>
              <a:rPr lang="en-US" sz="2000" b="1" kern="0" dirty="0">
                <a:solidFill>
                  <a:srgbClr val="000099"/>
                </a:solidFill>
                <a:effectLst>
                  <a:outerShdw blurRad="38100" dist="38100" dir="2700000" algn="tl">
                    <a:srgbClr val="000000">
                      <a:alpha val="43137"/>
                    </a:srgbClr>
                  </a:outerShdw>
                </a:effectLst>
                <a:cs typeface="Arial" panose="020B0604020202020204" pitchFamily="34" charset="0"/>
              </a:rPr>
              <a:t>Grid-Tier1</a:t>
            </a:r>
            <a:r>
              <a:rPr lang="en-US" sz="2000" b="1" kern="0" dirty="0">
                <a:solidFill>
                  <a:srgbClr val="000099"/>
                </a:solidFill>
                <a:cs typeface="Arial" panose="020B0604020202020204" pitchFamily="34" charset="0"/>
              </a:rPr>
              <a:t>:</a:t>
            </a:r>
          </a:p>
        </p:txBody>
      </p:sp>
      <p:pic>
        <p:nvPicPr>
          <p:cNvPr id="18" name="Picture 2"/>
          <p:cNvPicPr>
            <a:picLocks noChangeAspect="1" noChangeArrowheads="1"/>
          </p:cNvPicPr>
          <p:nvPr/>
        </p:nvPicPr>
        <p:blipFill rotWithShape="1">
          <a:blip r:embed="rId4"/>
          <a:srcRect l="10858" r="10218"/>
          <a:stretch/>
        </p:blipFill>
        <p:spPr bwMode="auto">
          <a:xfrm>
            <a:off x="6275998" y="2306480"/>
            <a:ext cx="1054524" cy="1024333"/>
          </a:xfrm>
          <a:prstGeom prst="rect">
            <a:avLst/>
          </a:prstGeom>
          <a:noFill/>
          <a:ln w="9525">
            <a:noFill/>
            <a:miter lim="800000"/>
            <a:headEnd/>
            <a:tailEnd/>
          </a:ln>
        </p:spPr>
      </p:pic>
      <p:sp>
        <p:nvSpPr>
          <p:cNvPr id="19" name="Прямоугольник 18"/>
          <p:cNvSpPr/>
          <p:nvPr/>
        </p:nvSpPr>
        <p:spPr>
          <a:xfrm>
            <a:off x="4358354" y="2227525"/>
            <a:ext cx="2187724" cy="400110"/>
          </a:xfrm>
          <a:prstGeom prst="rect">
            <a:avLst/>
          </a:prstGeom>
        </p:spPr>
        <p:txBody>
          <a:bodyPr wrap="square">
            <a:spAutoFit/>
          </a:bodyPr>
          <a:lstStyle/>
          <a:p>
            <a:r>
              <a:rPr lang="en-US" sz="2000" b="1" kern="0" dirty="0">
                <a:solidFill>
                  <a:srgbClr val="000099"/>
                </a:solidFill>
                <a:effectLst>
                  <a:outerShdw blurRad="38100" dist="38100" dir="2700000" algn="tl">
                    <a:srgbClr val="000000">
                      <a:alpha val="43137"/>
                    </a:srgbClr>
                  </a:outerShdw>
                </a:effectLst>
                <a:cs typeface="Arial" panose="020B0604020202020204" pitchFamily="34" charset="0"/>
              </a:rPr>
              <a:t>Grid-Tier2/CICC</a:t>
            </a:r>
            <a:r>
              <a:rPr lang="en-US" sz="2000" b="1" kern="0" dirty="0">
                <a:solidFill>
                  <a:srgbClr val="000099"/>
                </a:solidFill>
                <a:cs typeface="Arial" panose="020B0604020202020204" pitchFamily="34" charset="0"/>
              </a:rPr>
              <a:t>:</a:t>
            </a:r>
          </a:p>
        </p:txBody>
      </p:sp>
      <p:sp>
        <p:nvSpPr>
          <p:cNvPr id="20" name="Прямоугольник 19"/>
          <p:cNvSpPr/>
          <p:nvPr/>
        </p:nvSpPr>
        <p:spPr>
          <a:xfrm>
            <a:off x="4633244" y="2619776"/>
            <a:ext cx="1472726" cy="605294"/>
          </a:xfrm>
          <a:prstGeom prst="rect">
            <a:avLst/>
          </a:prstGeom>
        </p:spPr>
        <p:txBody>
          <a:bodyPr wrap="square">
            <a:spAutoFit/>
          </a:bodyPr>
          <a:lstStyle/>
          <a:p>
            <a:pPr algn="ctr">
              <a:lnSpc>
                <a:spcPts val="2000"/>
              </a:lnSpc>
              <a:buClr>
                <a:srgbClr val="C00000"/>
              </a:buClr>
              <a:buSzPct val="110000"/>
            </a:pPr>
            <a:r>
              <a:rPr lang="en-US" sz="1600" b="1" kern="0" dirty="0">
                <a:solidFill>
                  <a:srgbClr val="002060"/>
                </a:solidFill>
                <a:cs typeface="Arial" panose="020B0604020202020204" pitchFamily="34" charset="0"/>
              </a:rPr>
              <a:t>9</a:t>
            </a:r>
            <a:r>
              <a:rPr lang="ru-RU" sz="1600" b="1" kern="0" dirty="0">
                <a:solidFill>
                  <a:srgbClr val="002060"/>
                </a:solidFill>
                <a:cs typeface="Arial" panose="020B0604020202020204" pitchFamily="34" charset="0"/>
              </a:rPr>
              <a:t>272</a:t>
            </a:r>
            <a:r>
              <a:rPr lang="en-US" sz="1600" b="1" kern="0" dirty="0">
                <a:solidFill>
                  <a:srgbClr val="002060"/>
                </a:solidFill>
                <a:cs typeface="Arial" panose="020B0604020202020204" pitchFamily="34" charset="0"/>
              </a:rPr>
              <a:t> cores </a:t>
            </a:r>
          </a:p>
          <a:p>
            <a:pPr algn="ctr">
              <a:lnSpc>
                <a:spcPts val="2000"/>
              </a:lnSpc>
              <a:buClr>
                <a:srgbClr val="C00000"/>
              </a:buClr>
              <a:buSzPct val="110000"/>
            </a:pPr>
            <a:r>
              <a:rPr lang="en-US" sz="1600" b="1" kern="0" dirty="0">
                <a:solidFill>
                  <a:srgbClr val="002060"/>
                </a:solidFill>
                <a:cs typeface="Arial" panose="020B0604020202020204" pitchFamily="34" charset="0"/>
              </a:rPr>
              <a:t> </a:t>
            </a:r>
            <a:r>
              <a:rPr lang="ru-RU" sz="1600" b="1" kern="0" dirty="0">
                <a:solidFill>
                  <a:srgbClr val="002060"/>
                </a:solidFill>
                <a:cs typeface="Arial" panose="020B0604020202020204" pitchFamily="34" charset="0"/>
              </a:rPr>
              <a:t>4</a:t>
            </a:r>
            <a:r>
              <a:rPr lang="en-US" sz="1600" b="1" kern="0" dirty="0">
                <a:solidFill>
                  <a:srgbClr val="002060"/>
                </a:solidFill>
                <a:cs typeface="Arial" panose="020B0604020202020204" pitchFamily="34" charset="0"/>
              </a:rPr>
              <a:t>.9 PB disk</a:t>
            </a:r>
          </a:p>
        </p:txBody>
      </p:sp>
      <p:sp>
        <p:nvSpPr>
          <p:cNvPr id="21" name="Прямоугольник 20"/>
          <p:cNvSpPr/>
          <p:nvPr/>
        </p:nvSpPr>
        <p:spPr>
          <a:xfrm>
            <a:off x="3484750" y="4727560"/>
            <a:ext cx="2789714" cy="400110"/>
          </a:xfrm>
          <a:prstGeom prst="rect">
            <a:avLst/>
          </a:prstGeom>
        </p:spPr>
        <p:txBody>
          <a:bodyPr wrap="square">
            <a:spAutoFit/>
          </a:bodyPr>
          <a:lstStyle/>
          <a:p>
            <a:r>
              <a:rPr lang="en-US" sz="2000" b="1" kern="0" dirty="0" err="1">
                <a:solidFill>
                  <a:srgbClr val="000099"/>
                </a:solidFill>
                <a:effectLst>
                  <a:outerShdw blurRad="38100" dist="38100" dir="2700000" algn="tl">
                    <a:srgbClr val="000000">
                      <a:alpha val="43137"/>
                    </a:srgbClr>
                  </a:outerShdw>
                </a:effectLst>
                <a:cs typeface="Arial" panose="020B0604020202020204" pitchFamily="34" charset="0"/>
              </a:rPr>
              <a:t>HybriLIT</a:t>
            </a:r>
            <a:r>
              <a:rPr lang="en-US" sz="2000" b="1" kern="0" dirty="0">
                <a:solidFill>
                  <a:srgbClr val="000099"/>
                </a:solidFill>
                <a:effectLst>
                  <a:outerShdw blurRad="38100" dist="38100" dir="2700000" algn="tl">
                    <a:srgbClr val="000000">
                      <a:alpha val="43137"/>
                    </a:srgbClr>
                  </a:outerShdw>
                </a:effectLst>
                <a:cs typeface="Arial" panose="020B0604020202020204" pitchFamily="34" charset="0"/>
              </a:rPr>
              <a:t>/SC “</a:t>
            </a:r>
            <a:r>
              <a:rPr lang="en-US" sz="2000" b="1" kern="0" dirty="0" err="1">
                <a:solidFill>
                  <a:srgbClr val="000099"/>
                </a:solidFill>
                <a:effectLst>
                  <a:outerShdw blurRad="38100" dist="38100" dir="2700000" algn="tl">
                    <a:srgbClr val="000000">
                      <a:alpha val="43137"/>
                    </a:srgbClr>
                  </a:outerShdw>
                </a:effectLst>
                <a:cs typeface="Arial" panose="020B0604020202020204" pitchFamily="34" charset="0"/>
              </a:rPr>
              <a:t>Govorun</a:t>
            </a:r>
            <a:r>
              <a:rPr lang="en-US" sz="2000" b="1" kern="0" dirty="0">
                <a:solidFill>
                  <a:srgbClr val="000099"/>
                </a:solidFill>
                <a:effectLst>
                  <a:outerShdw blurRad="38100" dist="38100" dir="2700000" algn="tl">
                    <a:srgbClr val="000000">
                      <a:alpha val="43137"/>
                    </a:srgbClr>
                  </a:outerShdw>
                </a:effectLst>
                <a:cs typeface="Arial" panose="020B0604020202020204" pitchFamily="34" charset="0"/>
              </a:rPr>
              <a:t>”:</a:t>
            </a:r>
          </a:p>
        </p:txBody>
      </p:sp>
      <p:sp>
        <p:nvSpPr>
          <p:cNvPr id="22" name="Прямоугольник 21"/>
          <p:cNvSpPr/>
          <p:nvPr/>
        </p:nvSpPr>
        <p:spPr>
          <a:xfrm>
            <a:off x="4856858" y="3463115"/>
            <a:ext cx="1019799" cy="400110"/>
          </a:xfrm>
          <a:prstGeom prst="rect">
            <a:avLst/>
          </a:prstGeom>
        </p:spPr>
        <p:txBody>
          <a:bodyPr wrap="square">
            <a:spAutoFit/>
          </a:bodyPr>
          <a:lstStyle/>
          <a:p>
            <a:r>
              <a:rPr lang="en-US" sz="2000" b="1" kern="0" dirty="0">
                <a:solidFill>
                  <a:srgbClr val="000099"/>
                </a:solidFill>
                <a:effectLst>
                  <a:outerShdw blurRad="38100" dist="38100" dir="2700000" algn="tl">
                    <a:srgbClr val="000000">
                      <a:alpha val="43137"/>
                    </a:srgbClr>
                  </a:outerShdw>
                </a:effectLst>
                <a:cs typeface="Arial" panose="020B0604020202020204" pitchFamily="34" charset="0"/>
              </a:rPr>
              <a:t>Cloud</a:t>
            </a:r>
            <a:r>
              <a:rPr lang="en-US" sz="2000" b="1" kern="0" dirty="0">
                <a:solidFill>
                  <a:srgbClr val="000099"/>
                </a:solidFill>
                <a:cs typeface="Arial" panose="020B0604020202020204" pitchFamily="34" charset="0"/>
              </a:rPr>
              <a:t>:</a:t>
            </a:r>
          </a:p>
        </p:txBody>
      </p:sp>
      <p:sp>
        <p:nvSpPr>
          <p:cNvPr id="23" name="Прямоугольник 22"/>
          <p:cNvSpPr/>
          <p:nvPr/>
        </p:nvSpPr>
        <p:spPr>
          <a:xfrm>
            <a:off x="4584976" y="3789260"/>
            <a:ext cx="1347386" cy="830997"/>
          </a:xfrm>
          <a:prstGeom prst="rect">
            <a:avLst/>
          </a:prstGeom>
        </p:spPr>
        <p:txBody>
          <a:bodyPr wrap="square">
            <a:spAutoFit/>
          </a:bodyPr>
          <a:lstStyle/>
          <a:p>
            <a:pPr algn="ctr">
              <a:buClr>
                <a:srgbClr val="C00000"/>
              </a:buClr>
              <a:buSzPct val="110000"/>
            </a:pPr>
            <a:r>
              <a:rPr lang="en-US" sz="1600" b="1" kern="0" dirty="0">
                <a:solidFill>
                  <a:srgbClr val="002060"/>
                </a:solidFill>
                <a:cs typeface="Arial" panose="020B0604020202020204" pitchFamily="34" charset="0"/>
              </a:rPr>
              <a:t>6</a:t>
            </a:r>
            <a:r>
              <a:rPr lang="pl-PL" sz="1600" b="1" kern="0" dirty="0">
                <a:solidFill>
                  <a:srgbClr val="002060"/>
                </a:solidFill>
                <a:cs typeface="Arial" panose="020B0604020202020204" pitchFamily="34" charset="0"/>
              </a:rPr>
              <a:t>0</a:t>
            </a:r>
            <a:r>
              <a:rPr lang="ru-RU" sz="1600" b="1" kern="0" dirty="0">
                <a:solidFill>
                  <a:srgbClr val="002060"/>
                </a:solidFill>
                <a:cs typeface="Arial" panose="020B0604020202020204" pitchFamily="34" charset="0"/>
              </a:rPr>
              <a:t>0</a:t>
            </a:r>
            <a:r>
              <a:rPr lang="pl-PL" sz="1600" b="1" kern="0" dirty="0">
                <a:solidFill>
                  <a:srgbClr val="002060"/>
                </a:solidFill>
                <a:cs typeface="Arial" panose="020B0604020202020204" pitchFamily="34" charset="0"/>
              </a:rPr>
              <a:t>0 CPU</a:t>
            </a:r>
            <a:r>
              <a:rPr lang="en-US" sz="1600" b="1" kern="0" dirty="0">
                <a:solidFill>
                  <a:srgbClr val="002060"/>
                </a:solidFill>
                <a:cs typeface="Arial" panose="020B0604020202020204" pitchFamily="34" charset="0"/>
              </a:rPr>
              <a:t>s</a:t>
            </a:r>
            <a:r>
              <a:rPr lang="pl-PL" sz="1600" b="1" kern="0" dirty="0">
                <a:solidFill>
                  <a:srgbClr val="002060"/>
                </a:solidFill>
                <a:cs typeface="Arial" panose="020B0604020202020204" pitchFamily="34" charset="0"/>
              </a:rPr>
              <a:t> </a:t>
            </a:r>
          </a:p>
          <a:p>
            <a:pPr algn="ctr">
              <a:buClr>
                <a:srgbClr val="C00000"/>
              </a:buClr>
              <a:buSzPct val="110000"/>
            </a:pPr>
            <a:r>
              <a:rPr lang="en-US" sz="1600" b="1" kern="0" dirty="0">
                <a:solidFill>
                  <a:srgbClr val="002060"/>
                </a:solidFill>
                <a:cs typeface="Arial" panose="020B0604020202020204" pitchFamily="34" charset="0"/>
              </a:rPr>
              <a:t>  </a:t>
            </a:r>
            <a:r>
              <a:rPr lang="pl-PL" sz="1600" b="1" kern="0" dirty="0">
                <a:solidFill>
                  <a:srgbClr val="002060"/>
                </a:solidFill>
                <a:cs typeface="Arial" panose="020B0604020202020204" pitchFamily="34" charset="0"/>
              </a:rPr>
              <a:t>60 TB RAM</a:t>
            </a:r>
          </a:p>
          <a:p>
            <a:pPr algn="ctr">
              <a:buClr>
                <a:srgbClr val="C00000"/>
              </a:buClr>
              <a:buSzPct val="110000"/>
            </a:pPr>
            <a:r>
              <a:rPr lang="en-US" sz="1600" b="1" kern="0" dirty="0">
                <a:solidFill>
                  <a:srgbClr val="002060"/>
                </a:solidFill>
                <a:cs typeface="Arial" panose="020B0604020202020204" pitchFamily="34" charset="0"/>
              </a:rPr>
              <a:t>  6</a:t>
            </a:r>
            <a:r>
              <a:rPr lang="pl-PL" sz="1600" b="1" kern="0" dirty="0">
                <a:solidFill>
                  <a:srgbClr val="002060"/>
                </a:solidFill>
                <a:cs typeface="Arial" panose="020B0604020202020204" pitchFamily="34" charset="0"/>
              </a:rPr>
              <a:t> PВ disk</a:t>
            </a:r>
          </a:p>
        </p:txBody>
      </p:sp>
      <p:pic>
        <p:nvPicPr>
          <p:cNvPr id="24" name="Рисунок 10"/>
          <p:cNvPicPr>
            <a:picLocks noChangeAspect="1"/>
          </p:cNvPicPr>
          <p:nvPr/>
        </p:nvPicPr>
        <p:blipFill>
          <a:blip r:embed="rId5"/>
          <a:srcRect/>
          <a:stretch>
            <a:fillRect/>
          </a:stretch>
        </p:blipFill>
        <p:spPr bwMode="auto">
          <a:xfrm>
            <a:off x="5901417" y="3615382"/>
            <a:ext cx="1474480" cy="914947"/>
          </a:xfrm>
          <a:prstGeom prst="rect">
            <a:avLst/>
          </a:prstGeom>
          <a:noFill/>
          <a:ln w="9525">
            <a:noFill/>
            <a:miter lim="800000"/>
            <a:headEnd/>
            <a:tailEnd/>
          </a:ln>
        </p:spPr>
      </p:pic>
      <p:pic>
        <p:nvPicPr>
          <p:cNvPr id="25" name="Рисунок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47573" y="4806809"/>
            <a:ext cx="1353083" cy="1057929"/>
          </a:xfrm>
          <a:prstGeom prst="rect">
            <a:avLst/>
          </a:prstGeom>
        </p:spPr>
      </p:pic>
      <p:sp>
        <p:nvSpPr>
          <p:cNvPr id="26" name="Прямоугольник 25"/>
          <p:cNvSpPr/>
          <p:nvPr/>
        </p:nvSpPr>
        <p:spPr>
          <a:xfrm>
            <a:off x="4095834" y="5016506"/>
            <a:ext cx="1916732" cy="584775"/>
          </a:xfrm>
          <a:prstGeom prst="rect">
            <a:avLst/>
          </a:prstGeom>
        </p:spPr>
        <p:txBody>
          <a:bodyPr wrap="square">
            <a:spAutoFit/>
          </a:bodyPr>
          <a:lstStyle/>
          <a:p>
            <a:pPr algn="ctr">
              <a:buClr>
                <a:srgbClr val="C00000"/>
              </a:buClr>
              <a:buSzPct val="110000"/>
            </a:pPr>
            <a:r>
              <a:rPr lang="en-US" sz="1600" b="1" kern="0" dirty="0">
                <a:solidFill>
                  <a:srgbClr val="002060"/>
                </a:solidFill>
                <a:cs typeface="Arial" panose="020B0604020202020204" pitchFamily="34" charset="0"/>
              </a:rPr>
              <a:t>1100 </a:t>
            </a:r>
            <a:r>
              <a:rPr lang="en-US" sz="1600" b="1" kern="0" dirty="0" err="1">
                <a:solidFill>
                  <a:srgbClr val="002060"/>
                </a:solidFill>
                <a:cs typeface="Arial" panose="020B0604020202020204" pitchFamily="34" charset="0"/>
              </a:rPr>
              <a:t>TFlops</a:t>
            </a:r>
            <a:r>
              <a:rPr lang="en-US" sz="1600" b="1" kern="0" dirty="0">
                <a:solidFill>
                  <a:srgbClr val="002060"/>
                </a:solidFill>
                <a:cs typeface="Arial" panose="020B0604020202020204" pitchFamily="34" charset="0"/>
              </a:rPr>
              <a:t> for </a:t>
            </a:r>
          </a:p>
          <a:p>
            <a:pPr algn="ctr">
              <a:buClr>
                <a:srgbClr val="C00000"/>
              </a:buClr>
              <a:buSzPct val="110000"/>
            </a:pPr>
            <a:r>
              <a:rPr lang="en-US" sz="1600" b="1" kern="0" dirty="0">
                <a:solidFill>
                  <a:srgbClr val="002060"/>
                </a:solidFill>
                <a:cs typeface="Arial" panose="020B0604020202020204" pitchFamily="34" charset="0"/>
              </a:rPr>
              <a:t>double precision</a:t>
            </a:r>
          </a:p>
        </p:txBody>
      </p:sp>
      <p:sp>
        <p:nvSpPr>
          <p:cNvPr id="27" name="Прямоугольник 26"/>
          <p:cNvSpPr/>
          <p:nvPr/>
        </p:nvSpPr>
        <p:spPr>
          <a:xfrm>
            <a:off x="3962545" y="5533821"/>
            <a:ext cx="2130713" cy="338554"/>
          </a:xfrm>
          <a:prstGeom prst="rect">
            <a:avLst/>
          </a:prstGeom>
        </p:spPr>
        <p:txBody>
          <a:bodyPr wrap="none">
            <a:spAutoFit/>
          </a:bodyPr>
          <a:lstStyle/>
          <a:p>
            <a:pPr algn="ctr">
              <a:buClr>
                <a:srgbClr val="C00000"/>
              </a:buClr>
              <a:buSzPct val="110000"/>
            </a:pPr>
            <a:r>
              <a:rPr lang="ru-RU" sz="1600" b="1" kern="0" dirty="0">
                <a:solidFill>
                  <a:srgbClr val="002060"/>
                </a:solidFill>
                <a:cs typeface="Arial" panose="020B0604020202020204" pitchFamily="34" charset="0"/>
              </a:rPr>
              <a:t>8</a:t>
            </a:r>
            <a:r>
              <a:rPr lang="en-US" sz="1600" b="1" kern="0" dirty="0">
                <a:solidFill>
                  <a:srgbClr val="002060"/>
                </a:solidFill>
                <a:cs typeface="Arial" panose="020B0604020202020204" pitchFamily="34" charset="0"/>
              </a:rPr>
              <a:t>00 </a:t>
            </a:r>
            <a:r>
              <a:rPr lang="en-US" sz="1600" b="1" kern="0" dirty="0" err="1">
                <a:solidFill>
                  <a:srgbClr val="002060"/>
                </a:solidFill>
                <a:cs typeface="Arial" panose="020B0604020202020204" pitchFamily="34" charset="0"/>
              </a:rPr>
              <a:t>Gbps</a:t>
            </a:r>
            <a:r>
              <a:rPr lang="en-US" sz="1600" b="1" kern="0" dirty="0">
                <a:solidFill>
                  <a:srgbClr val="002060"/>
                </a:solidFill>
                <a:cs typeface="Arial" panose="020B0604020202020204" pitchFamily="34" charset="0"/>
              </a:rPr>
              <a:t> data I</a:t>
            </a:r>
            <a:r>
              <a:rPr lang="ru-RU" sz="1600" b="1" kern="0" dirty="0">
                <a:solidFill>
                  <a:srgbClr val="002060"/>
                </a:solidFill>
                <a:cs typeface="Arial" panose="020B0604020202020204" pitchFamily="34" charset="0"/>
              </a:rPr>
              <a:t>/</a:t>
            </a:r>
            <a:r>
              <a:rPr lang="en-US" sz="1600" b="1" kern="0" dirty="0">
                <a:solidFill>
                  <a:srgbClr val="002060"/>
                </a:solidFill>
                <a:cs typeface="Arial" panose="020B0604020202020204" pitchFamily="34" charset="0"/>
              </a:rPr>
              <a:t>O rate</a:t>
            </a:r>
          </a:p>
        </p:txBody>
      </p:sp>
      <p:sp>
        <p:nvSpPr>
          <p:cNvPr id="28" name="Прямоугольник 27"/>
          <p:cNvSpPr/>
          <p:nvPr/>
        </p:nvSpPr>
        <p:spPr>
          <a:xfrm>
            <a:off x="2145242" y="1039566"/>
            <a:ext cx="743484" cy="4825172"/>
          </a:xfrm>
          <a:prstGeom prst="rect">
            <a:avLst/>
          </a:prstGeom>
          <a:ln>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9" name="Прямая соединительная линия 28"/>
          <p:cNvCxnSpPr/>
          <p:nvPr/>
        </p:nvCxnSpPr>
        <p:spPr>
          <a:xfrm>
            <a:off x="3110669" y="1582848"/>
            <a:ext cx="0" cy="3778754"/>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p:cNvCxnSpPr>
            <a:stCxn id="11" idx="1"/>
          </p:cNvCxnSpPr>
          <p:nvPr/>
        </p:nvCxnSpPr>
        <p:spPr>
          <a:xfrm flipH="1" flipV="1">
            <a:off x="3110669" y="1582848"/>
            <a:ext cx="393106" cy="7922"/>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p:cNvCxnSpPr/>
          <p:nvPr/>
        </p:nvCxnSpPr>
        <p:spPr>
          <a:xfrm flipH="1" flipV="1">
            <a:off x="3105944" y="2812819"/>
            <a:ext cx="408972" cy="7922"/>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32" name="Прямая соединительная линия 31"/>
          <p:cNvCxnSpPr/>
          <p:nvPr/>
        </p:nvCxnSpPr>
        <p:spPr>
          <a:xfrm flipH="1" flipV="1">
            <a:off x="3105944" y="4087210"/>
            <a:ext cx="408972" cy="7922"/>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32"/>
          <p:cNvCxnSpPr/>
          <p:nvPr/>
        </p:nvCxnSpPr>
        <p:spPr>
          <a:xfrm flipH="1" flipV="1">
            <a:off x="3124502" y="5349407"/>
            <a:ext cx="408972" cy="7922"/>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34" name="Прямая соединительная линия 33"/>
          <p:cNvCxnSpPr/>
          <p:nvPr/>
        </p:nvCxnSpPr>
        <p:spPr>
          <a:xfrm flipH="1">
            <a:off x="2893918" y="3364023"/>
            <a:ext cx="212026" cy="1246"/>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sp>
        <p:nvSpPr>
          <p:cNvPr id="35" name="Прямоугольник 34"/>
          <p:cNvSpPr/>
          <p:nvPr/>
        </p:nvSpPr>
        <p:spPr>
          <a:xfrm>
            <a:off x="1304900" y="1050529"/>
            <a:ext cx="743484" cy="4825172"/>
          </a:xfrm>
          <a:prstGeom prst="rect">
            <a:avLst/>
          </a:prstGeom>
          <a:ln>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Прямоугольник 35"/>
          <p:cNvSpPr/>
          <p:nvPr/>
        </p:nvSpPr>
        <p:spPr>
          <a:xfrm>
            <a:off x="478813" y="1038151"/>
            <a:ext cx="743484" cy="4825172"/>
          </a:xfrm>
          <a:prstGeom prst="rect">
            <a:avLst/>
          </a:prstGeom>
          <a:ln>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Прямоугольник 36"/>
          <p:cNvSpPr/>
          <p:nvPr/>
        </p:nvSpPr>
        <p:spPr>
          <a:xfrm>
            <a:off x="8195574" y="982297"/>
            <a:ext cx="743484" cy="4989877"/>
          </a:xfrm>
          <a:prstGeom prst="rect">
            <a:avLst/>
          </a:prstGeom>
          <a:solidFill>
            <a:schemeClr val="accent5">
              <a:lumMod val="75000"/>
            </a:schemeClr>
          </a:solidFill>
          <a:ln>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Прямоугольник 37"/>
          <p:cNvSpPr/>
          <p:nvPr/>
        </p:nvSpPr>
        <p:spPr>
          <a:xfrm rot="16200000">
            <a:off x="-313752" y="3138078"/>
            <a:ext cx="3645550" cy="523220"/>
          </a:xfrm>
          <a:prstGeom prst="rect">
            <a:avLst/>
          </a:prstGeom>
        </p:spPr>
        <p:txBody>
          <a:bodyPr wrap="none">
            <a:spAutoFit/>
          </a:bodyPr>
          <a:lstStyle/>
          <a:p>
            <a:r>
              <a:rPr lang="en-US" altLang="ru-RU" sz="2800" b="1" kern="0" dirty="0">
                <a:solidFill>
                  <a:srgbClr val="000099"/>
                </a:solidFill>
                <a:effectLst>
                  <a:outerShdw blurRad="38100" dist="38100" dir="2700000" algn="tl">
                    <a:srgbClr val="000000">
                      <a:alpha val="43137"/>
                    </a:srgbClr>
                  </a:outerShdw>
                </a:effectLst>
                <a:cs typeface="Arial" panose="020B0604020202020204" pitchFamily="34" charset="0"/>
              </a:rPr>
              <a:t>Network</a:t>
            </a:r>
            <a:r>
              <a:rPr lang="ru-RU" altLang="ru-RU" sz="2800" b="1" kern="0" dirty="0">
                <a:solidFill>
                  <a:srgbClr val="000099"/>
                </a:solidFill>
                <a:effectLst>
                  <a:outerShdw blurRad="38100" dist="38100" dir="2700000" algn="tl">
                    <a:srgbClr val="000000">
                      <a:alpha val="43137"/>
                    </a:srgbClr>
                  </a:outerShdw>
                </a:effectLst>
                <a:cs typeface="Arial" panose="020B0604020202020204" pitchFamily="34" charset="0"/>
              </a:rPr>
              <a:t> </a:t>
            </a:r>
            <a:r>
              <a:rPr lang="en-US" altLang="ru-RU" sz="2800" b="1" kern="0" dirty="0">
                <a:solidFill>
                  <a:srgbClr val="000099"/>
                </a:solidFill>
                <a:effectLst>
                  <a:outerShdw blurRad="38100" dist="38100" dir="2700000" algn="tl">
                    <a:srgbClr val="000000">
                      <a:alpha val="43137"/>
                    </a:srgbClr>
                  </a:outerShdw>
                </a:effectLst>
                <a:cs typeface="Arial" panose="020B0604020202020204" pitchFamily="34" charset="0"/>
              </a:rPr>
              <a:t>Infrastructure</a:t>
            </a:r>
            <a:endParaRPr lang="ru-RU" sz="2800" b="1" kern="0" dirty="0">
              <a:solidFill>
                <a:srgbClr val="000099"/>
              </a:solidFill>
              <a:effectLst>
                <a:outerShdw blurRad="38100" dist="38100" dir="2700000" algn="tl">
                  <a:srgbClr val="000000">
                    <a:alpha val="43137"/>
                  </a:srgbClr>
                </a:outerShdw>
              </a:effectLst>
              <a:cs typeface="Arial" panose="020B0604020202020204" pitchFamily="34" charset="0"/>
            </a:endParaRPr>
          </a:p>
        </p:txBody>
      </p:sp>
      <p:sp>
        <p:nvSpPr>
          <p:cNvPr id="39" name="Прямоугольник 38"/>
          <p:cNvSpPr/>
          <p:nvPr/>
        </p:nvSpPr>
        <p:spPr>
          <a:xfrm rot="16200000">
            <a:off x="-1364583" y="3162059"/>
            <a:ext cx="4374916" cy="553998"/>
          </a:xfrm>
          <a:prstGeom prst="rect">
            <a:avLst/>
          </a:prstGeom>
        </p:spPr>
        <p:txBody>
          <a:bodyPr wrap="none">
            <a:spAutoFit/>
          </a:bodyPr>
          <a:lstStyle/>
          <a:p>
            <a:pPr algn="ctr">
              <a:defRPr/>
            </a:pPr>
            <a:r>
              <a:rPr lang="en-US" sz="3000" b="1" kern="0" dirty="0">
                <a:solidFill>
                  <a:srgbClr val="000099"/>
                </a:solidFill>
                <a:effectLst>
                  <a:outerShdw blurRad="38100" dist="38100" dir="2700000" algn="tl">
                    <a:srgbClr val="000000">
                      <a:alpha val="43137"/>
                    </a:srgbClr>
                  </a:outerShdw>
                </a:effectLst>
                <a:cs typeface="Arial" panose="020B0604020202020204" pitchFamily="34" charset="0"/>
              </a:rPr>
              <a:t>Engineering</a:t>
            </a:r>
            <a:r>
              <a:rPr lang="ru-RU" sz="3000" b="1" kern="0" dirty="0">
                <a:solidFill>
                  <a:srgbClr val="000099"/>
                </a:solidFill>
                <a:effectLst>
                  <a:outerShdw blurRad="38100" dist="38100" dir="2700000" algn="tl">
                    <a:srgbClr val="000000">
                      <a:alpha val="43137"/>
                    </a:srgbClr>
                  </a:outerShdw>
                </a:effectLst>
                <a:cs typeface="Arial" panose="020B0604020202020204" pitchFamily="34" charset="0"/>
              </a:rPr>
              <a:t> </a:t>
            </a:r>
            <a:r>
              <a:rPr lang="en-US" sz="3000" b="1" kern="0" dirty="0">
                <a:solidFill>
                  <a:srgbClr val="000099"/>
                </a:solidFill>
                <a:effectLst>
                  <a:outerShdw blurRad="38100" dist="38100" dir="2700000" algn="tl">
                    <a:srgbClr val="000000">
                      <a:alpha val="43137"/>
                    </a:srgbClr>
                  </a:outerShdw>
                </a:effectLst>
                <a:cs typeface="Arial" panose="020B0604020202020204" pitchFamily="34" charset="0"/>
              </a:rPr>
              <a:t>Infrastructure</a:t>
            </a:r>
            <a:endParaRPr lang="ru-RU" sz="3000" b="1" kern="0" dirty="0">
              <a:solidFill>
                <a:srgbClr val="000099"/>
              </a:solidFill>
              <a:effectLst>
                <a:outerShdw blurRad="38100" dist="38100" dir="2700000" algn="tl">
                  <a:srgbClr val="000000">
                    <a:alpha val="43137"/>
                  </a:srgbClr>
                </a:outerShdw>
              </a:effectLst>
              <a:cs typeface="Arial" panose="020B0604020202020204" pitchFamily="34" charset="0"/>
            </a:endParaRPr>
          </a:p>
        </p:txBody>
      </p:sp>
      <p:sp>
        <p:nvSpPr>
          <p:cNvPr id="40" name="Прямоугольник 39"/>
          <p:cNvSpPr/>
          <p:nvPr/>
        </p:nvSpPr>
        <p:spPr>
          <a:xfrm rot="16200000">
            <a:off x="1589189" y="3308866"/>
            <a:ext cx="1576072" cy="523220"/>
          </a:xfrm>
          <a:prstGeom prst="rect">
            <a:avLst/>
          </a:prstGeom>
        </p:spPr>
        <p:txBody>
          <a:bodyPr wrap="none">
            <a:spAutoFit/>
          </a:bodyPr>
          <a:lstStyle/>
          <a:p>
            <a:r>
              <a:rPr lang="en-US" sz="2800" b="1" kern="0" dirty="0">
                <a:solidFill>
                  <a:srgbClr val="000099"/>
                </a:solidFill>
                <a:effectLst>
                  <a:outerShdw blurRad="38100" dist="38100" dir="2700000" algn="tl">
                    <a:srgbClr val="000000">
                      <a:alpha val="43137"/>
                    </a:srgbClr>
                  </a:outerShdw>
                </a:effectLst>
                <a:cs typeface="Arial" panose="020B0604020202020204" pitchFamily="34" charset="0"/>
              </a:rPr>
              <a:t>Data</a:t>
            </a:r>
            <a:r>
              <a:rPr lang="en-GB" sz="2800" b="1" kern="0" dirty="0">
                <a:solidFill>
                  <a:srgbClr val="000099"/>
                </a:solidFill>
                <a:effectLst>
                  <a:outerShdw blurRad="38100" dist="38100" dir="2700000" algn="tl">
                    <a:srgbClr val="000000">
                      <a:alpha val="43137"/>
                    </a:srgbClr>
                  </a:outerShdw>
                </a:effectLst>
                <a:cs typeface="Arial" panose="020B0604020202020204" pitchFamily="34" charset="0"/>
              </a:rPr>
              <a:t>Lake</a:t>
            </a:r>
            <a:endParaRPr lang="ru-RU" sz="2800" b="1" kern="0" dirty="0">
              <a:solidFill>
                <a:srgbClr val="000099"/>
              </a:solidFill>
              <a:effectLst>
                <a:outerShdw blurRad="38100" dist="38100" dir="2700000" algn="tl">
                  <a:srgbClr val="000000">
                    <a:alpha val="43137"/>
                  </a:srgbClr>
                </a:outerShdw>
              </a:effectLst>
              <a:cs typeface="Arial" panose="020B0604020202020204" pitchFamily="34" charset="0"/>
            </a:endParaRPr>
          </a:p>
        </p:txBody>
      </p:sp>
      <p:sp>
        <p:nvSpPr>
          <p:cNvPr id="41" name="Прямоугольник 40"/>
          <p:cNvSpPr/>
          <p:nvPr/>
        </p:nvSpPr>
        <p:spPr>
          <a:xfrm rot="16200000">
            <a:off x="6744384" y="2664610"/>
            <a:ext cx="3695242" cy="584775"/>
          </a:xfrm>
          <a:prstGeom prst="rect">
            <a:avLst/>
          </a:prstGeom>
        </p:spPr>
        <p:txBody>
          <a:bodyPr wrap="none">
            <a:spAutoFit/>
          </a:bodyPr>
          <a:lstStyle/>
          <a:p>
            <a:r>
              <a:rPr lang="en-US" sz="3200" b="1" kern="0" dirty="0">
                <a:solidFill>
                  <a:schemeClr val="bg1"/>
                </a:solidFill>
                <a:effectLst>
                  <a:outerShdw blurRad="38100" dist="38100" dir="2700000" algn="tl">
                    <a:srgbClr val="000000">
                      <a:alpha val="43137"/>
                    </a:srgbClr>
                  </a:outerShdw>
                </a:effectLst>
                <a:cs typeface="Arial" panose="020B0604020202020204" pitchFamily="34" charset="0"/>
              </a:rPr>
              <a:t>NICA off-line cluster</a:t>
            </a:r>
            <a:endParaRPr lang="ru-RU" sz="3200" b="1" kern="0" dirty="0">
              <a:solidFill>
                <a:schemeClr val="bg1"/>
              </a:solidFill>
              <a:effectLst>
                <a:outerShdw blurRad="38100" dist="38100" dir="2700000" algn="tl">
                  <a:srgbClr val="000000">
                    <a:alpha val="43137"/>
                  </a:srgbClr>
                </a:outerShdw>
              </a:effectLst>
              <a:cs typeface="Arial" panose="020B0604020202020204" pitchFamily="34" charset="0"/>
            </a:endParaRPr>
          </a:p>
        </p:txBody>
      </p:sp>
      <p:cxnSp>
        <p:nvCxnSpPr>
          <p:cNvPr id="42" name="Прямая соединительная линия 41"/>
          <p:cNvCxnSpPr/>
          <p:nvPr/>
        </p:nvCxnSpPr>
        <p:spPr>
          <a:xfrm flipH="1">
            <a:off x="2060510" y="3439059"/>
            <a:ext cx="99053" cy="11678"/>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p:nvPr/>
        </p:nvCxnSpPr>
        <p:spPr>
          <a:xfrm flipH="1">
            <a:off x="1224000" y="3420000"/>
            <a:ext cx="99053" cy="11678"/>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50" name="Прямая соединительная линия 49"/>
          <p:cNvCxnSpPr/>
          <p:nvPr/>
        </p:nvCxnSpPr>
        <p:spPr>
          <a:xfrm flipV="1">
            <a:off x="2039668" y="3427348"/>
            <a:ext cx="103981" cy="1652"/>
          </a:xfrm>
          <a:prstGeom prst="line">
            <a:avLst/>
          </a:prstGeom>
          <a:ln w="539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53" name="Прямая соединительная линия 52"/>
          <p:cNvCxnSpPr/>
          <p:nvPr/>
        </p:nvCxnSpPr>
        <p:spPr>
          <a:xfrm flipV="1">
            <a:off x="1211013" y="3427348"/>
            <a:ext cx="103981" cy="1652"/>
          </a:xfrm>
          <a:prstGeom prst="line">
            <a:avLst/>
          </a:prstGeom>
          <a:ln w="53975">
            <a:solidFill>
              <a:srgbClr val="000066"/>
            </a:solidFill>
          </a:ln>
        </p:spPr>
        <p:style>
          <a:lnRef idx="1">
            <a:schemeClr val="accent1"/>
          </a:lnRef>
          <a:fillRef idx="0">
            <a:schemeClr val="accent1"/>
          </a:fillRef>
          <a:effectRef idx="0">
            <a:schemeClr val="accent1"/>
          </a:effectRef>
          <a:fontRef idx="minor">
            <a:schemeClr val="tx1"/>
          </a:fontRef>
        </p:style>
      </p:cxnSp>
      <p:sp>
        <p:nvSpPr>
          <p:cNvPr id="55" name="Стрелка вправо 54"/>
          <p:cNvSpPr/>
          <p:nvPr/>
        </p:nvSpPr>
        <p:spPr>
          <a:xfrm>
            <a:off x="7545925" y="2113131"/>
            <a:ext cx="675680" cy="2691488"/>
          </a:xfrm>
          <a:prstGeom prst="rightArrow">
            <a:avLst/>
          </a:prstGeom>
          <a:solidFill>
            <a:schemeClr val="accent5">
              <a:lumMod val="20000"/>
              <a:lumOff val="80000"/>
            </a:schemeClr>
          </a:solidFill>
          <a:ln>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6" name="Рисунок 5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8102030" y="5160729"/>
            <a:ext cx="968741" cy="510678"/>
          </a:xfrm>
          <a:prstGeom prst="rect">
            <a:avLst/>
          </a:prstGeom>
        </p:spPr>
      </p:pic>
      <p:pic>
        <p:nvPicPr>
          <p:cNvPr id="49" name="Рисунок 48">
            <a:extLst>
              <a:ext uri="{FF2B5EF4-FFF2-40B4-BE49-F238E27FC236}">
                <a16:creationId xmlns:a16="http://schemas.microsoft.com/office/drawing/2014/main" id="{D22CF2BC-2865-4709-86DB-DDAA2E3BCE57}"/>
              </a:ext>
            </a:extLst>
          </p:cNvPr>
          <p:cNvPicPr>
            <a:picLocks noChangeAspect="1"/>
          </p:cNvPicPr>
          <p:nvPr/>
        </p:nvPicPr>
        <p:blipFill>
          <a:blip r:embed="rId8"/>
          <a:stretch>
            <a:fillRect/>
          </a:stretch>
        </p:blipFill>
        <p:spPr>
          <a:xfrm rot="16200000">
            <a:off x="2022043" y="1370267"/>
            <a:ext cx="967863" cy="425160"/>
          </a:xfrm>
          <a:prstGeom prst="rect">
            <a:avLst/>
          </a:prstGeom>
        </p:spPr>
      </p:pic>
      <p:sp>
        <p:nvSpPr>
          <p:cNvPr id="2" name="TextBox 1">
            <a:extLst>
              <a:ext uri="{FF2B5EF4-FFF2-40B4-BE49-F238E27FC236}">
                <a16:creationId xmlns:a16="http://schemas.microsoft.com/office/drawing/2014/main" id="{D73FB29E-7C91-47E5-B7CB-F587189ED839}"/>
              </a:ext>
            </a:extLst>
          </p:cNvPr>
          <p:cNvSpPr txBox="1"/>
          <p:nvPr/>
        </p:nvSpPr>
        <p:spPr>
          <a:xfrm rot="16200000">
            <a:off x="2238130" y="3375300"/>
            <a:ext cx="902811" cy="369332"/>
          </a:xfrm>
          <a:prstGeom prst="rect">
            <a:avLst/>
          </a:prstGeom>
          <a:noFill/>
        </p:spPr>
        <p:txBody>
          <a:bodyPr wrap="none" rtlCol="0">
            <a:spAutoFit/>
          </a:bodyPr>
          <a:lstStyle/>
          <a:p>
            <a:r>
              <a:rPr lang="en-GB" b="1" dirty="0">
                <a:solidFill>
                  <a:srgbClr val="002060"/>
                </a:solidFill>
              </a:rPr>
              <a:t>16.0 PB</a:t>
            </a:r>
            <a:endParaRPr lang="ru-RU" b="1" dirty="0">
              <a:solidFill>
                <a:srgbClr val="002060"/>
              </a:solidFill>
            </a:endParaRPr>
          </a:p>
        </p:txBody>
      </p:sp>
      <p:sp>
        <p:nvSpPr>
          <p:cNvPr id="51" name="TextBox 50">
            <a:extLst>
              <a:ext uri="{FF2B5EF4-FFF2-40B4-BE49-F238E27FC236}">
                <a16:creationId xmlns:a16="http://schemas.microsoft.com/office/drawing/2014/main" id="{7B04ABD6-B636-4438-B5B4-404F556C2F7E}"/>
              </a:ext>
            </a:extLst>
          </p:cNvPr>
          <p:cNvSpPr txBox="1"/>
          <p:nvPr/>
        </p:nvSpPr>
        <p:spPr>
          <a:xfrm rot="16200000">
            <a:off x="-190500" y="3012073"/>
            <a:ext cx="4086224" cy="369332"/>
          </a:xfrm>
          <a:prstGeom prst="rect">
            <a:avLst/>
          </a:prstGeom>
          <a:noFill/>
        </p:spPr>
        <p:txBody>
          <a:bodyPr wrap="square">
            <a:spAutoFit/>
          </a:bodyPr>
          <a:lstStyle/>
          <a:p>
            <a:r>
              <a:rPr lang="en-US" b="1" dirty="0">
                <a:solidFill>
                  <a:srgbClr val="002060"/>
                </a:solidFill>
              </a:rPr>
              <a:t>WAN </a:t>
            </a:r>
            <a:r>
              <a:rPr lang="en-US" b="1" kern="1200" dirty="0">
                <a:solidFill>
                  <a:srgbClr val="002060"/>
                </a:solidFill>
                <a:effectLst/>
                <a:ea typeface="+mn-ea"/>
                <a:cs typeface="+mn-cs"/>
              </a:rPr>
              <a:t>3x100 </a:t>
            </a:r>
            <a:r>
              <a:rPr lang="en-US" b="1" kern="1200" dirty="0" err="1">
                <a:solidFill>
                  <a:srgbClr val="002060"/>
                </a:solidFill>
                <a:effectLst/>
                <a:ea typeface="+mn-ea"/>
                <a:cs typeface="+mn-cs"/>
              </a:rPr>
              <a:t>Gbps</a:t>
            </a:r>
            <a:r>
              <a:rPr lang="en-US" b="1" kern="1200" dirty="0">
                <a:solidFill>
                  <a:srgbClr val="002060"/>
                </a:solidFill>
                <a:effectLst/>
                <a:ea typeface="+mn-ea"/>
                <a:cs typeface="+mn-cs"/>
              </a:rPr>
              <a:t>, LAN 2x100 Gbps</a:t>
            </a:r>
            <a:endParaRPr lang="ru-RU" b="1" dirty="0">
              <a:solidFill>
                <a:srgbClr val="002060"/>
              </a:solidFill>
            </a:endParaRPr>
          </a:p>
        </p:txBody>
      </p:sp>
      <p:sp>
        <p:nvSpPr>
          <p:cNvPr id="54" name="TextBox 53">
            <a:extLst>
              <a:ext uri="{FF2B5EF4-FFF2-40B4-BE49-F238E27FC236}">
                <a16:creationId xmlns:a16="http://schemas.microsoft.com/office/drawing/2014/main" id="{13C0E170-6991-447E-B382-7156EFA98E06}"/>
              </a:ext>
            </a:extLst>
          </p:cNvPr>
          <p:cNvSpPr txBox="1"/>
          <p:nvPr/>
        </p:nvSpPr>
        <p:spPr>
          <a:xfrm rot="16200000">
            <a:off x="7194029" y="3134645"/>
            <a:ext cx="1234204" cy="584775"/>
          </a:xfrm>
          <a:prstGeom prst="rect">
            <a:avLst/>
          </a:prstGeom>
          <a:noFill/>
        </p:spPr>
        <p:txBody>
          <a:bodyPr wrap="square">
            <a:spAutoFit/>
          </a:bodyPr>
          <a:lstStyle/>
          <a:p>
            <a:pPr algn="ctr"/>
            <a:r>
              <a:rPr lang="en-US" sz="1600" b="1" kern="1200" dirty="0">
                <a:solidFill>
                  <a:srgbClr val="002060"/>
                </a:solidFill>
                <a:effectLst/>
                <a:ea typeface="+mn-ea"/>
                <a:cs typeface="+mn-cs"/>
              </a:rPr>
              <a:t>MSCN </a:t>
            </a:r>
          </a:p>
          <a:p>
            <a:pPr algn="ctr"/>
            <a:r>
              <a:rPr lang="en-US" sz="1600" b="1" kern="1200" dirty="0">
                <a:solidFill>
                  <a:srgbClr val="002060"/>
                </a:solidFill>
                <a:effectLst/>
                <a:ea typeface="+mn-ea"/>
                <a:cs typeface="+mn-cs"/>
              </a:rPr>
              <a:t>4x100</a:t>
            </a:r>
            <a:r>
              <a:rPr lang="ru-RU" sz="1600" b="1" kern="1200" dirty="0">
                <a:solidFill>
                  <a:srgbClr val="002060"/>
                </a:solidFill>
                <a:effectLst/>
                <a:ea typeface="+mn-ea"/>
                <a:cs typeface="+mn-cs"/>
              </a:rPr>
              <a:t> </a:t>
            </a:r>
            <a:r>
              <a:rPr lang="en-US" sz="1600" b="1" kern="1200" dirty="0" err="1">
                <a:solidFill>
                  <a:srgbClr val="002060"/>
                </a:solidFill>
                <a:effectLst/>
                <a:ea typeface="+mn-ea"/>
                <a:cs typeface="+mn-cs"/>
              </a:rPr>
              <a:t>Gbps</a:t>
            </a:r>
            <a:r>
              <a:rPr lang="en-US" sz="1600" b="1" kern="1200" dirty="0">
                <a:solidFill>
                  <a:srgbClr val="002060"/>
                </a:solidFill>
                <a:effectLst/>
                <a:ea typeface="+mn-ea"/>
                <a:cs typeface="+mn-cs"/>
              </a:rPr>
              <a:t> </a:t>
            </a:r>
            <a:endParaRPr lang="ru-RU" sz="1600" dirty="0">
              <a:solidFill>
                <a:srgbClr val="002060"/>
              </a:solidFill>
            </a:endParaRPr>
          </a:p>
        </p:txBody>
      </p:sp>
    </p:spTree>
    <p:extLst>
      <p:ext uri="{BB962C8B-B14F-4D97-AF65-F5344CB8AC3E}">
        <p14:creationId xmlns:p14="http://schemas.microsoft.com/office/powerpoint/2010/main" val="16469306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ChangeArrowheads="1"/>
          </p:cNvSpPr>
          <p:nvPr/>
        </p:nvSpPr>
        <p:spPr bwMode="auto">
          <a:xfrm>
            <a:off x="8040414" y="1198238"/>
            <a:ext cx="3771392" cy="3170099"/>
          </a:xfrm>
          <a:prstGeom prst="rect">
            <a:avLst/>
          </a:prstGeom>
          <a:noFill/>
          <a:ln w="9525">
            <a:noFill/>
            <a:miter lim="800000"/>
            <a:headEnd/>
            <a:tailEnd/>
          </a:ln>
        </p:spPr>
        <p:txBody>
          <a:bodyPr wrap="square" anchor="ctr">
            <a:spAutoFit/>
          </a:bodyPr>
          <a:lstStyle/>
          <a:p>
            <a:pPr marL="285750" indent="-285750" algn="just">
              <a:spcAft>
                <a:spcPts val="1200"/>
              </a:spcAf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The Tier1 center at JINR has demonstrated stable work through the entire period since its launch into full operation</a:t>
            </a:r>
            <a:r>
              <a:rPr lang="ru-RU" dirty="0">
                <a:latin typeface="Times New Roman" panose="02020603050405020304" pitchFamily="18" charset="0"/>
                <a:cs typeface="Times New Roman" panose="02020603050405020304" pitchFamily="18" charset="0"/>
              </a:rPr>
              <a:t> </a:t>
            </a:r>
            <a:r>
              <a:rPr lang="en-US" dirty="0">
                <a:solidFill>
                  <a:srgbClr val="002060"/>
                </a:solidFill>
                <a:latin typeface="Times New Roman" panose="02020603050405020304" pitchFamily="18" charset="0"/>
                <a:cs typeface="Times New Roman" panose="02020603050405020304" pitchFamily="18" charset="0"/>
              </a:rPr>
              <a:t>not only for </a:t>
            </a:r>
            <a:r>
              <a:rPr lang="en-US" dirty="0">
                <a:solidFill>
                  <a:srgbClr val="C00000"/>
                </a:solidFill>
                <a:latin typeface="Times New Roman" panose="02020603050405020304" pitchFamily="18" charset="0"/>
                <a:cs typeface="Times New Roman" panose="02020603050405020304" pitchFamily="18" charset="0"/>
              </a:rPr>
              <a:t>CMS</a:t>
            </a:r>
            <a:r>
              <a:rPr lang="en-US" dirty="0">
                <a:latin typeface="Times New Roman" panose="02020603050405020304" pitchFamily="18" charset="0"/>
                <a:cs typeface="Times New Roman" panose="02020603050405020304" pitchFamily="18" charset="0"/>
              </a:rPr>
              <a:t> </a:t>
            </a:r>
            <a:r>
              <a:rPr lang="en-US" dirty="0">
                <a:solidFill>
                  <a:srgbClr val="000066"/>
                </a:solidFill>
                <a:latin typeface="Times New Roman" panose="02020603050405020304" pitchFamily="18" charset="0"/>
                <a:cs typeface="Times New Roman" panose="02020603050405020304" pitchFamily="18" charset="0"/>
              </a:rPr>
              <a:t>(LHC), but also for </a:t>
            </a:r>
            <a:r>
              <a:rPr lang="en-US" dirty="0">
                <a:solidFill>
                  <a:srgbClr val="C00000"/>
                </a:solidFill>
                <a:latin typeface="Times New Roman" panose="02020603050405020304" pitchFamily="18" charset="0"/>
                <a:cs typeface="Times New Roman" panose="02020603050405020304" pitchFamily="18" charset="0"/>
              </a:rPr>
              <a:t>MPD</a:t>
            </a:r>
            <a:r>
              <a:rPr lang="en-US" dirty="0">
                <a:solidFill>
                  <a:srgbClr val="FF0000"/>
                </a:solidFill>
                <a:latin typeface="Times New Roman" panose="02020603050405020304" pitchFamily="18" charset="0"/>
                <a:cs typeface="Times New Roman" panose="02020603050405020304" pitchFamily="18" charset="0"/>
              </a:rPr>
              <a:t> </a:t>
            </a:r>
            <a:r>
              <a:rPr lang="en-US" dirty="0">
                <a:solidFill>
                  <a:srgbClr val="000066"/>
                </a:solidFill>
                <a:latin typeface="Times New Roman" panose="02020603050405020304" pitchFamily="18" charset="0"/>
                <a:cs typeface="Times New Roman" panose="02020603050405020304" pitchFamily="18" charset="0"/>
              </a:rPr>
              <a:t>(NICA)</a:t>
            </a:r>
            <a:r>
              <a:rPr lang="en-US" dirty="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marL="285750" indent="-285750" algn="just">
              <a:spcAft>
                <a:spcPts val="1200"/>
              </a:spcAft>
              <a:buFont typeface="Wingdings" panose="05000000000000000000" pitchFamily="2" charset="2"/>
              <a:buChar char="Ø"/>
            </a:pPr>
            <a:r>
              <a:rPr lang="en-US" altLang="ru-RU" dirty="0">
                <a:solidFill>
                  <a:srgbClr val="C00000"/>
                </a:solidFill>
                <a:latin typeface="Times New Roman" panose="02020603050405020304" pitchFamily="18" charset="0"/>
                <a:cs typeface="Times New Roman" panose="02020603050405020304" pitchFamily="18" charset="0"/>
              </a:rPr>
              <a:t>The Tier1 site for CMS is ranked first </a:t>
            </a:r>
            <a:r>
              <a:rPr lang="en-US" altLang="ru-RU" dirty="0">
                <a:latin typeface="Times New Roman" panose="02020603050405020304" pitchFamily="18" charset="0"/>
                <a:cs typeface="Times New Roman" panose="02020603050405020304" pitchFamily="18" charset="0"/>
              </a:rPr>
              <a:t>among world centers for CMS.</a:t>
            </a:r>
            <a:endParaRPr lang="ru-RU" altLang="ru-RU" dirty="0">
              <a:latin typeface="Times New Roman" panose="02020603050405020304" pitchFamily="18" charset="0"/>
              <a:cs typeface="Times New Roman" panose="02020603050405020304" pitchFamily="18" charset="0"/>
            </a:endParaRPr>
          </a:p>
          <a:p>
            <a:pPr marL="285750" indent="-285750" algn="just">
              <a:spcAft>
                <a:spcPts val="1200"/>
              </a:spcAft>
              <a:buFont typeface="Wingdings" panose="05000000000000000000" pitchFamily="2" charset="2"/>
              <a:buChar char="Ø"/>
            </a:pPr>
            <a:r>
              <a:rPr lang="en-US" dirty="0">
                <a:solidFill>
                  <a:srgbClr val="C00000"/>
                </a:solidFill>
                <a:latin typeface="Times New Roman" panose="02020603050405020304" pitchFamily="18" charset="0"/>
                <a:cs typeface="Times New Roman" panose="02020603050405020304" pitchFamily="18" charset="0"/>
              </a:rPr>
              <a:t>30%</a:t>
            </a:r>
            <a:r>
              <a:rPr lang="en-US" dirty="0">
                <a:latin typeface="Times New Roman" panose="02020603050405020304" pitchFamily="18" charset="0"/>
                <a:cs typeface="Times New Roman" panose="02020603050405020304" pitchFamily="18" charset="0"/>
              </a:rPr>
              <a:t> </a:t>
            </a:r>
            <a:r>
              <a:rPr lang="en-US" dirty="0">
                <a:solidFill>
                  <a:srgbClr val="000066"/>
                </a:solidFill>
                <a:latin typeface="Times New Roman" panose="02020603050405020304" pitchFamily="18" charset="0"/>
                <a:cs typeface="Times New Roman" panose="02020603050405020304" pitchFamily="18" charset="0"/>
              </a:rPr>
              <a:t>of all jobs executed at Tier1 JINR are NICA </a:t>
            </a:r>
            <a:r>
              <a:rPr lang="en-US" dirty="0">
                <a:solidFill>
                  <a:srgbClr val="C00000"/>
                </a:solidFill>
                <a:latin typeface="Times New Roman" panose="02020603050405020304" pitchFamily="18" charset="0"/>
                <a:cs typeface="Times New Roman" panose="02020603050405020304" pitchFamily="18" charset="0"/>
              </a:rPr>
              <a:t>MPD</a:t>
            </a:r>
            <a:r>
              <a:rPr lang="en-US" dirty="0">
                <a:latin typeface="Times New Roman" panose="02020603050405020304" pitchFamily="18" charset="0"/>
                <a:cs typeface="Times New Roman" panose="02020603050405020304" pitchFamily="18" charset="0"/>
              </a:rPr>
              <a:t> </a:t>
            </a:r>
            <a:r>
              <a:rPr lang="en-US" dirty="0">
                <a:solidFill>
                  <a:srgbClr val="000066"/>
                </a:solidFill>
                <a:latin typeface="Times New Roman" panose="02020603050405020304" pitchFamily="18" charset="0"/>
                <a:cs typeface="Times New Roman" panose="02020603050405020304" pitchFamily="18" charset="0"/>
              </a:rPr>
              <a:t>jobs</a:t>
            </a:r>
            <a:r>
              <a:rPr lang="en-US" altLang="ru-RU"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3" name="Rectangle 9"/>
          <p:cNvSpPr>
            <a:spLocks noChangeArrowheads="1"/>
          </p:cNvSpPr>
          <p:nvPr/>
        </p:nvSpPr>
        <p:spPr bwMode="auto">
          <a:xfrm>
            <a:off x="94039" y="4815302"/>
            <a:ext cx="2943037" cy="1938992"/>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wrap="square">
            <a:spAutoFit/>
          </a:bodyPr>
          <a:lstStyle/>
          <a:p>
            <a:pPr marL="442913" lvl="1" indent="-266700">
              <a:buFont typeface="Arial" panose="020B0604020202020204" pitchFamily="34" charset="0"/>
              <a:buChar char="•"/>
              <a:defRPr/>
            </a:pPr>
            <a:r>
              <a:rPr lang="en-US" altLang="ru-RU" sz="2000" dirty="0">
                <a:solidFill>
                  <a:srgbClr val="C00000"/>
                </a:solidFill>
                <a:latin typeface="Times New Roman" panose="02020603050405020304" pitchFamily="18" charset="0"/>
                <a:cs typeface="Times New Roman" panose="02020603050405020304" pitchFamily="18" charset="0"/>
              </a:rPr>
              <a:t>18096</a:t>
            </a:r>
            <a:r>
              <a:rPr lang="ru-RU" altLang="ru-RU" sz="2000" dirty="0">
                <a:solidFill>
                  <a:srgbClr val="C00000"/>
                </a:solidFill>
                <a:latin typeface="Times New Roman" panose="02020603050405020304" pitchFamily="18" charset="0"/>
                <a:cs typeface="Times New Roman" panose="02020603050405020304" pitchFamily="18" charset="0"/>
              </a:rPr>
              <a:t> </a:t>
            </a:r>
            <a:r>
              <a:rPr lang="en-US" altLang="ru-RU" sz="2000" dirty="0">
                <a:latin typeface="Times New Roman" panose="02020603050405020304" pitchFamily="18" charset="0"/>
                <a:cs typeface="Times New Roman" panose="02020603050405020304" pitchFamily="18" charset="0"/>
              </a:rPr>
              <a:t>cores</a:t>
            </a:r>
            <a:endParaRPr lang="ru-RU" altLang="ru-RU" sz="2000" dirty="0">
              <a:latin typeface="Times New Roman" panose="02020603050405020304" pitchFamily="18" charset="0"/>
              <a:cs typeface="Times New Roman" panose="02020603050405020304" pitchFamily="18" charset="0"/>
            </a:endParaRPr>
          </a:p>
          <a:p>
            <a:pPr marL="442913" lvl="1" indent="-266700">
              <a:buFont typeface="Arial" panose="020B0604020202020204" pitchFamily="34" charset="0"/>
              <a:buChar char="•"/>
              <a:defRPr/>
            </a:pPr>
            <a:r>
              <a:rPr lang="en-US" altLang="ru-RU" sz="2000" dirty="0">
                <a:solidFill>
                  <a:srgbClr val="C00000"/>
                </a:solidFill>
                <a:latin typeface="Times New Roman" panose="02020603050405020304" pitchFamily="18" charset="0"/>
                <a:cs typeface="Times New Roman" panose="02020603050405020304" pitchFamily="18" charset="0"/>
              </a:rPr>
              <a:t>32</a:t>
            </a:r>
            <a:r>
              <a:rPr lang="ru-RU" altLang="ru-RU" sz="2000" dirty="0">
                <a:solidFill>
                  <a:srgbClr val="C00000"/>
                </a:solidFill>
                <a:latin typeface="Times New Roman" panose="02020603050405020304" pitchFamily="18" charset="0"/>
                <a:cs typeface="Times New Roman" panose="02020603050405020304" pitchFamily="18" charset="0"/>
              </a:rPr>
              <a:t>0 </a:t>
            </a:r>
            <a:r>
              <a:rPr lang="en-US" altLang="ru-RU" sz="2000" dirty="0">
                <a:solidFill>
                  <a:schemeClr val="tx1"/>
                </a:solidFill>
                <a:latin typeface="Times New Roman" panose="02020603050405020304" pitchFamily="18" charset="0"/>
                <a:cs typeface="Times New Roman" panose="02020603050405020304" pitchFamily="18" charset="0"/>
              </a:rPr>
              <a:t>kHS06</a:t>
            </a:r>
          </a:p>
          <a:p>
            <a:pPr marL="442913" lvl="1" indent="-266700">
              <a:buFont typeface="Arial" panose="020B0604020202020204" pitchFamily="34" charset="0"/>
              <a:buChar char="•"/>
              <a:defRPr/>
            </a:pPr>
            <a:r>
              <a:rPr lang="en-US" altLang="ru-RU" sz="2000" dirty="0">
                <a:solidFill>
                  <a:srgbClr val="C00000"/>
                </a:solidFill>
                <a:latin typeface="Times New Roman" panose="02020603050405020304" pitchFamily="18" charset="0"/>
                <a:cs typeface="Times New Roman" panose="02020603050405020304" pitchFamily="18" charset="0"/>
              </a:rPr>
              <a:t>16 PB </a:t>
            </a:r>
            <a:r>
              <a:rPr lang="en-US" altLang="ru-RU" sz="2000" dirty="0">
                <a:solidFill>
                  <a:schemeClr val="tx1"/>
                </a:solidFill>
                <a:latin typeface="Times New Roman" panose="02020603050405020304" pitchFamily="18" charset="0"/>
                <a:cs typeface="Times New Roman" panose="02020603050405020304" pitchFamily="18" charset="0"/>
              </a:rPr>
              <a:t>disk</a:t>
            </a:r>
          </a:p>
          <a:p>
            <a:pPr marL="442913" lvl="1" indent="-266700">
              <a:buFont typeface="Arial" panose="020B0604020202020204" pitchFamily="34" charset="0"/>
              <a:buChar char="•"/>
              <a:defRPr/>
            </a:pPr>
            <a:r>
              <a:rPr lang="en-US" altLang="ru-RU" sz="2000" dirty="0">
                <a:solidFill>
                  <a:srgbClr val="C00000"/>
                </a:solidFill>
                <a:latin typeface="Times New Roman" panose="02020603050405020304" pitchFamily="18" charset="0"/>
                <a:cs typeface="Times New Roman" panose="02020603050405020304" pitchFamily="18" charset="0"/>
              </a:rPr>
              <a:t>53.</a:t>
            </a:r>
            <a:r>
              <a:rPr lang="ru-RU" altLang="ru-RU" sz="2000" dirty="0">
                <a:solidFill>
                  <a:srgbClr val="C00000"/>
                </a:solidFill>
                <a:latin typeface="Times New Roman" panose="02020603050405020304" pitchFamily="18" charset="0"/>
                <a:cs typeface="Times New Roman" panose="02020603050405020304" pitchFamily="18" charset="0"/>
              </a:rPr>
              <a:t>6</a:t>
            </a:r>
            <a:r>
              <a:rPr lang="en-US" altLang="ru-RU" sz="2000" dirty="0">
                <a:solidFill>
                  <a:srgbClr val="C00000"/>
                </a:solidFill>
                <a:latin typeface="Times New Roman" panose="02020603050405020304" pitchFamily="18" charset="0"/>
                <a:cs typeface="Times New Roman" panose="02020603050405020304" pitchFamily="18" charset="0"/>
              </a:rPr>
              <a:t> PB </a:t>
            </a:r>
            <a:r>
              <a:rPr lang="en-US" altLang="ru-RU" sz="2000" dirty="0">
                <a:solidFill>
                  <a:schemeClr val="tx1"/>
                </a:solidFill>
                <a:latin typeface="Times New Roman" panose="02020603050405020304" pitchFamily="18" charset="0"/>
                <a:cs typeface="Times New Roman" panose="02020603050405020304" pitchFamily="18" charset="0"/>
              </a:rPr>
              <a:t>tapes</a:t>
            </a:r>
          </a:p>
          <a:p>
            <a:pPr marL="442913" lvl="1" indent="-266700">
              <a:buFont typeface="Arial" panose="020B0604020202020204" pitchFamily="34" charset="0"/>
              <a:buChar char="•"/>
              <a:defRPr/>
            </a:pPr>
            <a:r>
              <a:rPr lang="en-US" altLang="ru-RU" sz="2000" dirty="0">
                <a:solidFill>
                  <a:srgbClr val="C00000"/>
                </a:solidFill>
                <a:latin typeface="Times New Roman" panose="02020603050405020304" pitchFamily="18" charset="0"/>
                <a:cs typeface="Times New Roman" panose="02020603050405020304" pitchFamily="18" charset="0"/>
              </a:rPr>
              <a:t>100% </a:t>
            </a:r>
            <a:r>
              <a:rPr lang="en-US" altLang="ru-RU" sz="2000" dirty="0">
                <a:solidFill>
                  <a:schemeClr val="tx1"/>
                </a:solidFill>
                <a:latin typeface="Times New Roman" panose="02020603050405020304" pitchFamily="18" charset="0"/>
                <a:cs typeface="Times New Roman" panose="02020603050405020304" pitchFamily="18" charset="0"/>
              </a:rPr>
              <a:t>reliability and availability</a:t>
            </a:r>
            <a:endParaRPr lang="ru-RU" altLang="ru-RU" sz="2000" dirty="0">
              <a:solidFill>
                <a:schemeClr val="tx1"/>
              </a:solidFill>
              <a:latin typeface="Times New Roman" panose="02020603050405020304" pitchFamily="18" charset="0"/>
              <a:cs typeface="Times New Roman" panose="02020603050405020304" pitchFamily="18" charset="0"/>
            </a:endParaRPr>
          </a:p>
        </p:txBody>
      </p:sp>
      <p:pic>
        <p:nvPicPr>
          <p:cNvPr id="4" name="Рисунок 1"/>
          <p:cNvPicPr>
            <a:picLocks noChangeAspect="1"/>
          </p:cNvPicPr>
          <p:nvPr/>
        </p:nvPicPr>
        <p:blipFill>
          <a:blip r:embed="rId3" cstate="print"/>
          <a:srcRect/>
          <a:stretch>
            <a:fillRect/>
          </a:stretch>
        </p:blipFill>
        <p:spPr bwMode="auto">
          <a:xfrm>
            <a:off x="3101043" y="3856472"/>
            <a:ext cx="4651075" cy="2629808"/>
          </a:xfrm>
          <a:prstGeom prst="rect">
            <a:avLst/>
          </a:prstGeom>
          <a:solidFill>
            <a:srgbClr val="FFFFFF">
              <a:shade val="85000"/>
            </a:srgbClr>
          </a:solidFill>
          <a:ln w="4762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4"/>
          <p:cNvPicPr>
            <a:picLocks noChangeAspect="1" noChangeArrowheads="1"/>
          </p:cNvPicPr>
          <p:nvPr/>
        </p:nvPicPr>
        <p:blipFill>
          <a:blip r:embed="rId4" cstate="print"/>
          <a:srcRect/>
          <a:stretch>
            <a:fillRect/>
          </a:stretch>
        </p:blipFill>
        <p:spPr bwMode="auto">
          <a:xfrm>
            <a:off x="259522" y="2362466"/>
            <a:ext cx="2547639" cy="19104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2"/>
          <p:cNvPicPr>
            <a:picLocks noChangeAspect="1"/>
          </p:cNvPicPr>
          <p:nvPr/>
        </p:nvPicPr>
        <p:blipFill>
          <a:blip r:embed="rId5"/>
          <a:srcRect/>
          <a:stretch>
            <a:fillRect/>
          </a:stretch>
        </p:blipFill>
        <p:spPr bwMode="auto">
          <a:xfrm>
            <a:off x="157514" y="815669"/>
            <a:ext cx="2841521" cy="3935238"/>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Прямоугольник 12"/>
          <p:cNvSpPr/>
          <p:nvPr/>
        </p:nvSpPr>
        <p:spPr>
          <a:xfrm flipH="1">
            <a:off x="0" y="-31439"/>
            <a:ext cx="1217295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sp>
        <p:nvSpPr>
          <p:cNvPr id="11" name="Rectangle 2"/>
          <p:cNvSpPr txBox="1">
            <a:spLocks noChangeArrowheads="1"/>
          </p:cNvSpPr>
          <p:nvPr/>
        </p:nvSpPr>
        <p:spPr bwMode="auto">
          <a:xfrm>
            <a:off x="4066276" y="88486"/>
            <a:ext cx="3471135" cy="431832"/>
          </a:xfrm>
          <a:prstGeom prst="rect">
            <a:avLst/>
          </a:prstGeom>
          <a:noFill/>
          <a:ln>
            <a:noFill/>
          </a:ln>
          <a:effectLst>
            <a:outerShdw blurRad="50800" dist="50800" dir="54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algn="ctr" eaLnBrk="1" hangingPunct="1">
              <a:lnSpc>
                <a:spcPct val="120000"/>
              </a:lnSpc>
              <a:spcBef>
                <a:spcPct val="0"/>
              </a:spcBef>
              <a:buClrTx/>
              <a:buSzTx/>
              <a:buFontTx/>
              <a:buNone/>
            </a:pPr>
            <a:r>
              <a:rPr lang="ru-RU" altLang="ru-RU" sz="3200" b="1" dirty="0">
                <a:solidFill>
                  <a:srgbClr val="17375E"/>
                </a:solidFill>
                <a:latin typeface="Arial" pitchFamily="34" charset="0"/>
              </a:rPr>
              <a:t> </a:t>
            </a:r>
            <a:r>
              <a:rPr lang="en-US" altLang="ru-RU" sz="2800" b="1" dirty="0">
                <a:solidFill>
                  <a:schemeClr val="bg1"/>
                </a:solidFill>
                <a:effectLst>
                  <a:outerShdw blurRad="38100" dist="38100" dir="2700000" algn="tl">
                    <a:srgbClr val="000000">
                      <a:alpha val="43137"/>
                    </a:srgbClr>
                  </a:outerShdw>
                </a:effectLst>
                <a:latin typeface="+mn-lt"/>
              </a:rPr>
              <a:t>JINR Tier1 for CMS</a:t>
            </a:r>
            <a:endParaRPr lang="ru-RU" altLang="ru-RU" sz="2800" b="1" dirty="0">
              <a:solidFill>
                <a:schemeClr val="bg1"/>
              </a:solidFill>
              <a:effectLst>
                <a:outerShdw blurRad="38100" dist="38100" dir="2700000" algn="tl">
                  <a:srgbClr val="000000">
                    <a:alpha val="43137"/>
                  </a:srgbClr>
                </a:outerShdw>
              </a:effectLst>
              <a:latin typeface="+mn-lt"/>
            </a:endParaRPr>
          </a:p>
        </p:txBody>
      </p:sp>
      <p:pic>
        <p:nvPicPr>
          <p:cNvPr id="18" name="Рисунок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pic>
        <p:nvPicPr>
          <p:cNvPr id="8" name="Рисунок 7">
            <a:extLst>
              <a:ext uri="{FF2B5EF4-FFF2-40B4-BE49-F238E27FC236}">
                <a16:creationId xmlns:a16="http://schemas.microsoft.com/office/drawing/2014/main" id="{47EDBEF6-8DB0-4F79-8872-60CB6D367B2B}"/>
              </a:ext>
            </a:extLst>
          </p:cNvPr>
          <p:cNvPicPr>
            <a:picLocks noChangeAspect="1"/>
          </p:cNvPicPr>
          <p:nvPr/>
        </p:nvPicPr>
        <p:blipFill rotWithShape="1">
          <a:blip r:embed="rId7"/>
          <a:srcRect l="8704" r="7276"/>
          <a:stretch/>
        </p:blipFill>
        <p:spPr>
          <a:xfrm>
            <a:off x="3322013" y="735324"/>
            <a:ext cx="4232322" cy="3056747"/>
          </a:xfrm>
          <a:prstGeom prst="rect">
            <a:avLst/>
          </a:prstGeom>
        </p:spPr>
      </p:pic>
      <p:pic>
        <p:nvPicPr>
          <p:cNvPr id="10" name="Рисунок 9">
            <a:extLst>
              <a:ext uri="{FF2B5EF4-FFF2-40B4-BE49-F238E27FC236}">
                <a16:creationId xmlns:a16="http://schemas.microsoft.com/office/drawing/2014/main" id="{4774211E-4B23-40EE-B2EE-205A84EBB23E}"/>
              </a:ext>
            </a:extLst>
          </p:cNvPr>
          <p:cNvPicPr>
            <a:picLocks noChangeAspect="1"/>
          </p:cNvPicPr>
          <p:nvPr/>
        </p:nvPicPr>
        <p:blipFill>
          <a:blip r:embed="rId8"/>
          <a:stretch>
            <a:fillRect/>
          </a:stretch>
        </p:blipFill>
        <p:spPr>
          <a:xfrm>
            <a:off x="8238196" y="4368337"/>
            <a:ext cx="3771393" cy="2367633"/>
          </a:xfrm>
          <a:prstGeom prst="rect">
            <a:avLst/>
          </a:prstGeom>
        </p:spPr>
      </p:pic>
    </p:spTree>
    <p:extLst>
      <p:ext uri="{BB962C8B-B14F-4D97-AF65-F5344CB8AC3E}">
        <p14:creationId xmlns:p14="http://schemas.microsoft.com/office/powerpoint/2010/main" val="33929882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a:srcRect l="10858" r="10218"/>
          <a:stretch/>
        </p:blipFill>
        <p:spPr bwMode="auto">
          <a:xfrm>
            <a:off x="6663253" y="1947324"/>
            <a:ext cx="4726236" cy="4590925"/>
          </a:xfrm>
          <a:prstGeom prst="rect">
            <a:avLst/>
          </a:prstGeom>
          <a:noFill/>
          <a:ln w="9525">
            <a:noFill/>
            <a:miter lim="800000"/>
            <a:headEnd/>
            <a:tailEnd/>
          </a:ln>
        </p:spPr>
      </p:pic>
      <p:sp>
        <p:nvSpPr>
          <p:cNvPr id="11" name="Прямоугольник 13"/>
          <p:cNvSpPr>
            <a:spLocks noChangeArrowheads="1"/>
          </p:cNvSpPr>
          <p:nvPr/>
        </p:nvSpPr>
        <p:spPr bwMode="auto">
          <a:xfrm>
            <a:off x="5298141" y="813597"/>
            <a:ext cx="612127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lang="en-GB" altLang="ru-RU" dirty="0">
                <a:solidFill>
                  <a:srgbClr val="C00000"/>
                </a:solidFill>
                <a:latin typeface="Times New Roman" panose="02020603050405020304" pitchFamily="18" charset="0"/>
                <a:cs typeface="Arial" panose="020B0604020202020204" pitchFamily="34" charset="0"/>
              </a:rPr>
              <a:t>Tier2 </a:t>
            </a:r>
            <a:r>
              <a:rPr lang="en-GB" altLang="ru-RU" dirty="0">
                <a:solidFill>
                  <a:srgbClr val="002060"/>
                </a:solidFill>
                <a:latin typeface="Times New Roman" panose="02020603050405020304" pitchFamily="18" charset="0"/>
                <a:cs typeface="Arial" panose="020B0604020202020204" pitchFamily="34" charset="0"/>
              </a:rPr>
              <a:t>for Alice, ATLAS, CMS, </a:t>
            </a:r>
            <a:r>
              <a:rPr lang="en-GB" altLang="ru-RU" dirty="0" err="1">
                <a:solidFill>
                  <a:srgbClr val="002060"/>
                </a:solidFill>
                <a:latin typeface="Times New Roman" panose="02020603050405020304" pitchFamily="18" charset="0"/>
                <a:cs typeface="Arial" panose="020B0604020202020204" pitchFamily="34" charset="0"/>
              </a:rPr>
              <a:t>LHCb</a:t>
            </a:r>
            <a:r>
              <a:rPr lang="en-GB" altLang="ru-RU" dirty="0">
                <a:solidFill>
                  <a:srgbClr val="002060"/>
                </a:solidFill>
                <a:latin typeface="Times New Roman" panose="02020603050405020304" pitchFamily="18" charset="0"/>
                <a:cs typeface="Arial" panose="020B0604020202020204" pitchFamily="34" charset="0"/>
              </a:rPr>
              <a:t>, BES, BIOMED, </a:t>
            </a:r>
            <a:r>
              <a:rPr lang="ru-RU" altLang="ru-RU" dirty="0">
                <a:solidFill>
                  <a:srgbClr val="002060"/>
                </a:solidFill>
                <a:latin typeface="Times New Roman" panose="02020603050405020304" pitchFamily="18" charset="0"/>
                <a:cs typeface="Arial" panose="020B0604020202020204" pitchFamily="34" charset="0"/>
              </a:rPr>
              <a:t>С</a:t>
            </a:r>
            <a:r>
              <a:rPr lang="en-GB" altLang="ru-RU" dirty="0">
                <a:solidFill>
                  <a:srgbClr val="002060"/>
                </a:solidFill>
                <a:latin typeface="Times New Roman" panose="02020603050405020304" pitchFamily="18" charset="0"/>
                <a:cs typeface="Arial" panose="020B0604020202020204" pitchFamily="34" charset="0"/>
              </a:rPr>
              <a:t>OMPASS, MPD, </a:t>
            </a:r>
            <a:r>
              <a:rPr lang="en-GB" altLang="ru-RU" dirty="0" err="1">
                <a:solidFill>
                  <a:srgbClr val="002060"/>
                </a:solidFill>
                <a:latin typeface="Times New Roman" panose="02020603050405020304" pitchFamily="18" charset="0"/>
                <a:cs typeface="Arial" panose="020B0604020202020204" pitchFamily="34" charset="0"/>
              </a:rPr>
              <a:t>NOvA</a:t>
            </a:r>
            <a:r>
              <a:rPr lang="en-GB" altLang="ru-RU" dirty="0">
                <a:solidFill>
                  <a:srgbClr val="002060"/>
                </a:solidFill>
                <a:latin typeface="Times New Roman" panose="02020603050405020304" pitchFamily="18" charset="0"/>
                <a:cs typeface="Arial" panose="020B0604020202020204" pitchFamily="34" charset="0"/>
              </a:rPr>
              <a:t>, STAR, ILC, etc. is recognized </a:t>
            </a:r>
            <a:r>
              <a:rPr lang="en-GB" altLang="ru-RU" dirty="0">
                <a:solidFill>
                  <a:srgbClr val="C00000"/>
                </a:solidFill>
                <a:latin typeface="Times New Roman" panose="02020603050405020304" pitchFamily="18" charset="0"/>
                <a:cs typeface="Arial" panose="020B0604020202020204" pitchFamily="34" charset="0"/>
              </a:rPr>
              <a:t>the best in </a:t>
            </a:r>
            <a:r>
              <a:rPr lang="en-GB" altLang="ru-RU" dirty="0">
                <a:solidFill>
                  <a:srgbClr val="002060"/>
                </a:solidFill>
                <a:latin typeface="Times New Roman" panose="02020603050405020304" pitchFamily="18" charset="0"/>
                <a:cs typeface="Arial" panose="020B0604020202020204" pitchFamily="34" charset="0"/>
              </a:rPr>
              <a:t>the Russian Data Intensive Grid (</a:t>
            </a:r>
            <a:r>
              <a:rPr lang="en-GB" altLang="ru-RU" dirty="0">
                <a:solidFill>
                  <a:srgbClr val="C00000"/>
                </a:solidFill>
                <a:latin typeface="Times New Roman" panose="02020603050405020304" pitchFamily="18" charset="0"/>
                <a:cs typeface="Arial" panose="020B0604020202020204" pitchFamily="34" charset="0"/>
              </a:rPr>
              <a:t>RDIG</a:t>
            </a:r>
            <a:r>
              <a:rPr lang="en-GB" altLang="ru-RU" dirty="0">
                <a:solidFill>
                  <a:srgbClr val="002060"/>
                </a:solidFill>
                <a:latin typeface="Times New Roman" panose="02020603050405020304" pitchFamily="18" charset="0"/>
                <a:cs typeface="Arial" panose="020B0604020202020204" pitchFamily="34" charset="0"/>
              </a:rPr>
              <a:t>) Federation</a:t>
            </a:r>
            <a:r>
              <a:rPr lang="ru-RU" altLang="ru-RU" dirty="0">
                <a:solidFill>
                  <a:srgbClr val="002060"/>
                </a:solidFill>
                <a:latin typeface="Times New Roman" panose="02020603050405020304" pitchFamily="18" charset="0"/>
                <a:cs typeface="Arial" panose="020B0604020202020204" pitchFamily="34" charset="0"/>
              </a:rPr>
              <a:t>. </a:t>
            </a:r>
            <a:endParaRPr lang="en-GB" altLang="ru-RU" dirty="0">
              <a:solidFill>
                <a:srgbClr val="002060"/>
              </a:solidFill>
              <a:latin typeface="Times New Roman" panose="02020603050405020304" pitchFamily="18" charset="0"/>
              <a:cs typeface="Arial" panose="020B0604020202020204" pitchFamily="34" charset="0"/>
            </a:endParaRPr>
          </a:p>
        </p:txBody>
      </p:sp>
      <p:sp>
        <p:nvSpPr>
          <p:cNvPr id="7" name="Прямоугольник 6"/>
          <p:cNvSpPr/>
          <p:nvPr/>
        </p:nvSpPr>
        <p:spPr>
          <a:xfrm flipH="1">
            <a:off x="0" y="-31439"/>
            <a:ext cx="1217295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sp>
        <p:nvSpPr>
          <p:cNvPr id="4" name="TextBox 3"/>
          <p:cNvSpPr txBox="1"/>
          <p:nvPr/>
        </p:nvSpPr>
        <p:spPr>
          <a:xfrm>
            <a:off x="2305749" y="95115"/>
            <a:ext cx="6720622" cy="523220"/>
          </a:xfrm>
          <a:prstGeom prst="rect">
            <a:avLst/>
          </a:prstGeom>
          <a:noFill/>
          <a:effectLst>
            <a:outerShdw blurRad="50800" dist="50800" dir="5400000" algn="ctr" rotWithShape="0">
              <a:schemeClr val="tx1"/>
            </a:outerShdw>
          </a:effectLst>
        </p:spPr>
        <p:txBody>
          <a:bodyPr wrap="none">
            <a:spAutoFit/>
          </a:bodyPr>
          <a:lstStyle/>
          <a:p>
            <a:pPr algn="ctr">
              <a:defRPr/>
            </a:pPr>
            <a:r>
              <a:rPr lang="en-US" sz="2800" b="1" dirty="0">
                <a:solidFill>
                  <a:schemeClr val="bg1"/>
                </a:solidFill>
                <a:effectLst>
                  <a:outerShdw blurRad="38100" dist="38100" dir="2700000" algn="tl">
                    <a:srgbClr val="000000">
                      <a:alpha val="43137"/>
                    </a:srgbClr>
                  </a:outerShdw>
                </a:effectLst>
              </a:rPr>
              <a:t>Tier2 for Experiments and JINR Laboratories</a:t>
            </a:r>
            <a:endParaRPr lang="ru-RU" sz="2800" b="1" dirty="0">
              <a:solidFill>
                <a:schemeClr val="bg1"/>
              </a:solidFill>
              <a:effectLst>
                <a:outerShdw blurRad="38100" dist="38100" dir="2700000" algn="tl">
                  <a:srgbClr val="000000">
                    <a:alpha val="43137"/>
                  </a:srgbClr>
                </a:outerShdw>
              </a:effectLst>
            </a:endParaRPr>
          </a:p>
        </p:txBody>
      </p:sp>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pic>
        <p:nvPicPr>
          <p:cNvPr id="3" name="Рисунок 2">
            <a:extLst>
              <a:ext uri="{FF2B5EF4-FFF2-40B4-BE49-F238E27FC236}">
                <a16:creationId xmlns:a16="http://schemas.microsoft.com/office/drawing/2014/main" id="{E6C8C667-8779-4B08-8E5B-EE303248839D}"/>
              </a:ext>
            </a:extLst>
          </p:cNvPr>
          <p:cNvPicPr>
            <a:picLocks noChangeAspect="1"/>
          </p:cNvPicPr>
          <p:nvPr/>
        </p:nvPicPr>
        <p:blipFill rotWithShape="1">
          <a:blip r:embed="rId5"/>
          <a:srcRect r="9766"/>
          <a:stretch/>
        </p:blipFill>
        <p:spPr>
          <a:xfrm>
            <a:off x="316748" y="688898"/>
            <a:ext cx="4969563" cy="3166724"/>
          </a:xfrm>
          <a:prstGeom prst="rect">
            <a:avLst/>
          </a:prstGeom>
        </p:spPr>
      </p:pic>
      <p:pic>
        <p:nvPicPr>
          <p:cNvPr id="5" name="Рисунок 4">
            <a:extLst>
              <a:ext uri="{FF2B5EF4-FFF2-40B4-BE49-F238E27FC236}">
                <a16:creationId xmlns:a16="http://schemas.microsoft.com/office/drawing/2014/main" id="{ED74B89C-5A83-4E71-9DF0-468DFB9FEC18}"/>
              </a:ext>
            </a:extLst>
          </p:cNvPr>
          <p:cNvPicPr>
            <a:picLocks noChangeAspect="1"/>
          </p:cNvPicPr>
          <p:nvPr/>
        </p:nvPicPr>
        <p:blipFill>
          <a:blip r:embed="rId6"/>
          <a:stretch>
            <a:fillRect/>
          </a:stretch>
        </p:blipFill>
        <p:spPr>
          <a:xfrm>
            <a:off x="71842" y="3914678"/>
            <a:ext cx="6233456" cy="2848207"/>
          </a:xfrm>
          <a:prstGeom prst="rect">
            <a:avLst/>
          </a:prstGeom>
        </p:spPr>
      </p:pic>
      <p:sp>
        <p:nvSpPr>
          <p:cNvPr id="16" name="Прямоугольник 15">
            <a:extLst>
              <a:ext uri="{FF2B5EF4-FFF2-40B4-BE49-F238E27FC236}">
                <a16:creationId xmlns:a16="http://schemas.microsoft.com/office/drawing/2014/main" id="{283A809F-865A-42AD-9B49-F4FB3A9FB396}"/>
              </a:ext>
            </a:extLst>
          </p:cNvPr>
          <p:cNvSpPr/>
          <p:nvPr/>
        </p:nvSpPr>
        <p:spPr>
          <a:xfrm>
            <a:off x="1176234" y="3935010"/>
            <a:ext cx="3805850" cy="307777"/>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rPr>
              <a:t>JINR</a:t>
            </a:r>
            <a:r>
              <a:rPr lang="ru-RU"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Tier2: </a:t>
            </a:r>
            <a:r>
              <a:rPr lang="en-US" sz="1400" dirty="0">
                <a:latin typeface="Times New Roman" panose="02020603050405020304" pitchFamily="18" charset="0"/>
                <a:ea typeface="Times New Roman" panose="02020603050405020304" pitchFamily="18" charset="0"/>
              </a:rPr>
              <a:t>Sum CPU work (HS06 hours) by VO </a:t>
            </a:r>
            <a:endParaRPr lang="ru-RU" sz="1400" dirty="0"/>
          </a:p>
        </p:txBody>
      </p:sp>
    </p:spTree>
    <p:extLst>
      <p:ext uri="{BB962C8B-B14F-4D97-AF65-F5344CB8AC3E}">
        <p14:creationId xmlns:p14="http://schemas.microsoft.com/office/powerpoint/2010/main" val="36290165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10"/>
          <p:cNvPicPr>
            <a:picLocks noChangeAspect="1"/>
          </p:cNvPicPr>
          <p:nvPr/>
        </p:nvPicPr>
        <p:blipFill>
          <a:blip r:embed="rId3"/>
          <a:srcRect/>
          <a:stretch>
            <a:fillRect/>
          </a:stretch>
        </p:blipFill>
        <p:spPr bwMode="auto">
          <a:xfrm>
            <a:off x="0" y="735324"/>
            <a:ext cx="5096786" cy="2930758"/>
          </a:xfrm>
          <a:prstGeom prst="rect">
            <a:avLst/>
          </a:prstGeom>
          <a:noFill/>
          <a:ln w="9525">
            <a:noFill/>
            <a:miter lim="800000"/>
            <a:headEnd/>
            <a:tailEnd/>
          </a:ln>
        </p:spPr>
      </p:pic>
      <p:sp>
        <p:nvSpPr>
          <p:cNvPr id="13" name="TextBox 12"/>
          <p:cNvSpPr txBox="1"/>
          <p:nvPr/>
        </p:nvSpPr>
        <p:spPr>
          <a:xfrm>
            <a:off x="5204432" y="708564"/>
            <a:ext cx="5007394" cy="1754326"/>
          </a:xfrm>
          <a:prstGeom prst="rect">
            <a:avLst/>
          </a:prstGeom>
          <a:noFill/>
        </p:spPr>
        <p:txBody>
          <a:bodyPr wrap="square" rtlCol="0">
            <a:spAutoFit/>
          </a:bodyPr>
          <a:lstStyle/>
          <a:p>
            <a:pPr marL="177800" indent="-177800">
              <a:buFont typeface="Arial" panose="020B0604020202020204" pitchFamily="34" charset="0"/>
              <a:buChar char="•"/>
            </a:pPr>
            <a:r>
              <a:rPr lang="en-US" dirty="0">
                <a:solidFill>
                  <a:srgbClr val="002060"/>
                </a:solidFill>
                <a:latin typeface="Times New Roman" panose="02020603050405020304" pitchFamily="18" charset="0"/>
                <a:cs typeface="Times New Roman" panose="02020603050405020304" pitchFamily="18" charset="0"/>
              </a:rPr>
              <a:t>Cloud Platform  -   </a:t>
            </a:r>
            <a:r>
              <a:rPr lang="en-US" dirty="0" err="1">
                <a:solidFill>
                  <a:srgbClr val="002060"/>
                </a:solidFill>
                <a:latin typeface="Times New Roman" panose="02020603050405020304" pitchFamily="18" charset="0"/>
                <a:cs typeface="Times New Roman" panose="02020603050405020304" pitchFamily="18" charset="0"/>
              </a:rPr>
              <a:t>OpenNebula</a:t>
            </a:r>
            <a:endParaRPr lang="en-US" dirty="0">
              <a:solidFill>
                <a:srgbClr val="002060"/>
              </a:solidFill>
              <a:latin typeface="Times New Roman" panose="02020603050405020304" pitchFamily="18" charset="0"/>
              <a:cs typeface="Times New Roman" panose="02020603050405020304" pitchFamily="18" charset="0"/>
            </a:endParaRPr>
          </a:p>
          <a:p>
            <a:pPr marL="177800" indent="-177800">
              <a:buFont typeface="Arial" panose="020B0604020202020204" pitchFamily="34" charset="0"/>
              <a:buChar char="•"/>
            </a:pPr>
            <a:r>
              <a:rPr lang="en-US" dirty="0">
                <a:solidFill>
                  <a:srgbClr val="002060"/>
                </a:solidFill>
                <a:latin typeface="Times New Roman" panose="02020603050405020304" pitchFamily="18" charset="0"/>
                <a:cs typeface="Times New Roman" panose="02020603050405020304" pitchFamily="18" charset="0"/>
              </a:rPr>
              <a:t>Virtualization  - KVM and </a:t>
            </a:r>
            <a:r>
              <a:rPr lang="en-US" dirty="0" err="1">
                <a:solidFill>
                  <a:srgbClr val="002060"/>
                </a:solidFill>
                <a:latin typeface="Times New Roman" panose="02020603050405020304" pitchFamily="18" charset="0"/>
                <a:cs typeface="Times New Roman" panose="02020603050405020304" pitchFamily="18" charset="0"/>
              </a:rPr>
              <a:t>OpenVZ</a:t>
            </a:r>
            <a:endParaRPr lang="en-US" dirty="0">
              <a:solidFill>
                <a:srgbClr val="002060"/>
              </a:solidFill>
              <a:latin typeface="Times New Roman" panose="02020603050405020304" pitchFamily="18" charset="0"/>
              <a:cs typeface="Times New Roman" panose="02020603050405020304" pitchFamily="18" charset="0"/>
            </a:endParaRPr>
          </a:p>
          <a:p>
            <a:pPr marL="177800" indent="-177800">
              <a:buFont typeface="Arial" panose="020B0604020202020204" pitchFamily="34" charset="0"/>
              <a:buChar char="•"/>
            </a:pPr>
            <a:r>
              <a:rPr lang="en-US" dirty="0">
                <a:solidFill>
                  <a:srgbClr val="002060"/>
                </a:solidFill>
                <a:latin typeface="Times New Roman" panose="02020603050405020304" pitchFamily="18" charset="0"/>
                <a:cs typeface="Times New Roman" panose="02020603050405020304" pitchFamily="18" charset="0"/>
              </a:rPr>
              <a:t>Storage (Local disks, </a:t>
            </a:r>
            <a:r>
              <a:rPr lang="en-US" dirty="0" err="1">
                <a:solidFill>
                  <a:srgbClr val="002060"/>
                </a:solidFill>
                <a:latin typeface="Times New Roman" panose="02020603050405020304" pitchFamily="18" charset="0"/>
                <a:cs typeface="Times New Roman" panose="02020603050405020304" pitchFamily="18" charset="0"/>
              </a:rPr>
              <a:t>Ceph</a:t>
            </a:r>
            <a:r>
              <a:rPr lang="en-US" dirty="0">
                <a:solidFill>
                  <a:srgbClr val="002060"/>
                </a:solidFill>
                <a:latin typeface="Times New Roman" panose="02020603050405020304" pitchFamily="18" charset="0"/>
                <a:cs typeface="Times New Roman" panose="02020603050405020304" pitchFamily="18" charset="0"/>
              </a:rPr>
              <a:t>)</a:t>
            </a:r>
          </a:p>
          <a:p>
            <a:pPr marL="177800" indent="-177800">
              <a:buFont typeface="Arial" panose="020B0604020202020204" pitchFamily="34" charset="0"/>
              <a:buChar char="•"/>
            </a:pPr>
            <a:r>
              <a:rPr lang="en-US" dirty="0">
                <a:solidFill>
                  <a:srgbClr val="002060"/>
                </a:solidFill>
                <a:latin typeface="Times New Roman" panose="02020603050405020304" pitchFamily="18" charset="0"/>
                <a:cs typeface="Times New Roman" panose="02020603050405020304" pitchFamily="18" charset="0"/>
              </a:rPr>
              <a:t>Total Resources</a:t>
            </a:r>
            <a:endParaRPr lang="ru-RU" dirty="0">
              <a:solidFill>
                <a:srgbClr val="002060"/>
              </a:solidFill>
              <a:latin typeface="Times New Roman" panose="02020603050405020304" pitchFamily="18" charset="0"/>
              <a:cs typeface="Times New Roman" panose="02020603050405020304" pitchFamily="18" charset="0"/>
            </a:endParaRPr>
          </a:p>
          <a:p>
            <a:pPr marL="536575" indent="-179388">
              <a:buFontTx/>
              <a:buChar char="-"/>
            </a:pPr>
            <a:r>
              <a:rPr lang="en-US" dirty="0">
                <a:solidFill>
                  <a:srgbClr val="002060"/>
                </a:solidFill>
                <a:latin typeface="Times New Roman" panose="02020603050405020304" pitchFamily="18" charset="0"/>
                <a:cs typeface="Times New Roman" panose="02020603050405020304" pitchFamily="18" charset="0"/>
              </a:rPr>
              <a:t> </a:t>
            </a:r>
            <a:r>
              <a:rPr lang="ru-RU" dirty="0">
                <a:solidFill>
                  <a:srgbClr val="C00000"/>
                </a:solidFill>
                <a:latin typeface="Times New Roman" panose="02020603050405020304" pitchFamily="18" charset="0"/>
                <a:cs typeface="Times New Roman" panose="02020603050405020304" pitchFamily="18" charset="0"/>
              </a:rPr>
              <a:t>602</a:t>
            </a:r>
            <a:r>
              <a:rPr lang="en-US" dirty="0">
                <a:solidFill>
                  <a:srgbClr val="C00000"/>
                </a:solidFill>
                <a:latin typeface="Times New Roman" panose="02020603050405020304" pitchFamily="18" charset="0"/>
                <a:cs typeface="Times New Roman" panose="02020603050405020304" pitchFamily="18" charset="0"/>
              </a:rPr>
              <a:t>0 CPU cores</a:t>
            </a:r>
          </a:p>
          <a:p>
            <a:pPr marL="536575" indent="-179388">
              <a:buFontTx/>
              <a:buChar char="-"/>
            </a:pPr>
            <a:r>
              <a:rPr lang="ru-RU" dirty="0">
                <a:solidFill>
                  <a:srgbClr val="C00000"/>
                </a:solidFill>
                <a:latin typeface="Times New Roman" panose="02020603050405020304" pitchFamily="18" charset="0"/>
                <a:cs typeface="Times New Roman" panose="02020603050405020304" pitchFamily="18" charset="0"/>
              </a:rPr>
              <a:t>6</a:t>
            </a:r>
            <a:r>
              <a:rPr lang="en-US" dirty="0">
                <a:solidFill>
                  <a:srgbClr val="C00000"/>
                </a:solidFill>
                <a:latin typeface="Times New Roman" panose="02020603050405020304" pitchFamily="18" charset="0"/>
                <a:cs typeface="Times New Roman" panose="02020603050405020304" pitchFamily="18" charset="0"/>
              </a:rPr>
              <a:t> PB </a:t>
            </a:r>
            <a:r>
              <a:rPr lang="en-US" dirty="0">
                <a:solidFill>
                  <a:srgbClr val="002060"/>
                </a:solidFill>
                <a:latin typeface="Times New Roman" panose="02020603050405020304" pitchFamily="18" charset="0"/>
                <a:cs typeface="Times New Roman" panose="02020603050405020304" pitchFamily="18" charset="0"/>
              </a:rPr>
              <a:t>of raw </a:t>
            </a:r>
            <a:r>
              <a:rPr lang="en-US" dirty="0" err="1">
                <a:solidFill>
                  <a:srgbClr val="002060"/>
                </a:solidFill>
                <a:latin typeface="Times New Roman" panose="02020603050405020304" pitchFamily="18" charset="0"/>
                <a:cs typeface="Times New Roman" panose="02020603050405020304" pitchFamily="18" charset="0"/>
              </a:rPr>
              <a:t>ceph</a:t>
            </a:r>
            <a:r>
              <a:rPr lang="en-US" dirty="0">
                <a:solidFill>
                  <a:srgbClr val="002060"/>
                </a:solidFill>
                <a:latin typeface="Times New Roman" panose="02020603050405020304" pitchFamily="18" charset="0"/>
                <a:cs typeface="Times New Roman" panose="02020603050405020304" pitchFamily="18" charset="0"/>
              </a:rPr>
              <a:t>-based </a:t>
            </a:r>
            <a:r>
              <a:rPr lang="en-US" dirty="0">
                <a:solidFill>
                  <a:srgbClr val="C00000"/>
                </a:solidFill>
                <a:latin typeface="Times New Roman" panose="02020603050405020304" pitchFamily="18" charset="0"/>
                <a:cs typeface="Times New Roman" panose="02020603050405020304" pitchFamily="18" charset="0"/>
              </a:rPr>
              <a:t>storage </a:t>
            </a:r>
          </a:p>
        </p:txBody>
      </p:sp>
      <p:sp>
        <p:nvSpPr>
          <p:cNvPr id="11" name="Прямоугольник 10"/>
          <p:cNvSpPr/>
          <p:nvPr/>
        </p:nvSpPr>
        <p:spPr>
          <a:xfrm flipH="1">
            <a:off x="0" y="-31439"/>
            <a:ext cx="1217295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sp>
        <p:nvSpPr>
          <p:cNvPr id="47" name="TextBox 46"/>
          <p:cNvSpPr txBox="1"/>
          <p:nvPr/>
        </p:nvSpPr>
        <p:spPr>
          <a:xfrm>
            <a:off x="4516635" y="57267"/>
            <a:ext cx="3178819" cy="523220"/>
          </a:xfrm>
          <a:prstGeom prst="rect">
            <a:avLst/>
          </a:prstGeom>
          <a:noFill/>
          <a:effectLst>
            <a:outerShdw blurRad="50800" dist="50800" dir="5400000" algn="ctr" rotWithShape="0">
              <a:schemeClr val="tx1"/>
            </a:outerShdw>
          </a:effectLst>
        </p:spPr>
        <p:txBody>
          <a:bodyPr wrap="none">
            <a:spAutoFit/>
          </a:bodyPr>
          <a:lstStyle/>
          <a:p>
            <a:pPr algn="ctr">
              <a:defRPr/>
            </a:pPr>
            <a:r>
              <a:rPr lang="en-US" sz="2800" b="1" dirty="0">
                <a:solidFill>
                  <a:schemeClr val="bg1"/>
                </a:solidFill>
                <a:effectLst>
                  <a:outerShdw blurRad="38100" dist="38100" dir="2700000" algn="tl">
                    <a:srgbClr val="000000">
                      <a:alpha val="43137"/>
                    </a:srgbClr>
                  </a:outerShdw>
                </a:effectLst>
                <a:ea typeface="DejaVu Sans"/>
                <a:cs typeface="DejaVu Sans"/>
              </a:rPr>
              <a:t>Cloud Infrastructure</a:t>
            </a:r>
            <a:endParaRPr lang="ru-RU" sz="2800" b="1" dirty="0">
              <a:solidFill>
                <a:schemeClr val="bg1"/>
              </a:solidFill>
              <a:effectLst>
                <a:outerShdw blurRad="38100" dist="38100" dir="2700000" algn="tl">
                  <a:srgbClr val="000000">
                    <a:alpha val="43137"/>
                  </a:srgbClr>
                </a:outerShdw>
              </a:effectLst>
            </a:endParaRPr>
          </a:p>
        </p:txBody>
      </p:sp>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pic>
        <p:nvPicPr>
          <p:cNvPr id="2" name="Рисунок 1">
            <a:extLst>
              <a:ext uri="{FF2B5EF4-FFF2-40B4-BE49-F238E27FC236}">
                <a16:creationId xmlns:a16="http://schemas.microsoft.com/office/drawing/2014/main" id="{836BD6D2-8898-4747-8CFF-A96598A0F486}"/>
              </a:ext>
            </a:extLst>
          </p:cNvPr>
          <p:cNvPicPr>
            <a:picLocks noChangeAspect="1"/>
          </p:cNvPicPr>
          <p:nvPr/>
        </p:nvPicPr>
        <p:blipFill>
          <a:blip r:embed="rId5"/>
          <a:stretch>
            <a:fillRect/>
          </a:stretch>
        </p:blipFill>
        <p:spPr>
          <a:xfrm>
            <a:off x="4818490" y="2533363"/>
            <a:ext cx="7373509" cy="4312808"/>
          </a:xfrm>
          <a:prstGeom prst="rect">
            <a:avLst/>
          </a:prstGeom>
        </p:spPr>
      </p:pic>
      <p:pic>
        <p:nvPicPr>
          <p:cNvPr id="3" name="Рисунок 2">
            <a:extLst>
              <a:ext uri="{FF2B5EF4-FFF2-40B4-BE49-F238E27FC236}">
                <a16:creationId xmlns:a16="http://schemas.microsoft.com/office/drawing/2014/main" id="{D42724AE-801F-4A51-8C98-18CB9F52D32C}"/>
              </a:ext>
            </a:extLst>
          </p:cNvPr>
          <p:cNvPicPr>
            <a:picLocks noChangeAspect="1"/>
          </p:cNvPicPr>
          <p:nvPr/>
        </p:nvPicPr>
        <p:blipFill>
          <a:blip r:embed="rId6"/>
          <a:stretch>
            <a:fillRect/>
          </a:stretch>
        </p:blipFill>
        <p:spPr>
          <a:xfrm>
            <a:off x="-50775" y="3666082"/>
            <a:ext cx="4450059" cy="3180089"/>
          </a:xfrm>
          <a:prstGeom prst="rect">
            <a:avLst/>
          </a:prstGeom>
        </p:spPr>
      </p:pic>
    </p:spTree>
    <p:extLst>
      <p:ext uri="{BB962C8B-B14F-4D97-AF65-F5344CB8AC3E}">
        <p14:creationId xmlns:p14="http://schemas.microsoft.com/office/powerpoint/2010/main" val="20709284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Прямоугольник 20">
            <a:extLst>
              <a:ext uri="{FF2B5EF4-FFF2-40B4-BE49-F238E27FC236}">
                <a16:creationId xmlns:a16="http://schemas.microsoft.com/office/drawing/2014/main" id="{9FD0EAF8-C73D-48F5-A9FC-1F6379D78F80}"/>
              </a:ext>
            </a:extLst>
          </p:cNvPr>
          <p:cNvSpPr/>
          <p:nvPr/>
        </p:nvSpPr>
        <p:spPr>
          <a:xfrm flipH="1">
            <a:off x="0" y="1"/>
            <a:ext cx="12192000" cy="784830"/>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en-US" sz="2400" b="1" dirty="0">
              <a:solidFill>
                <a:prstClr val="white"/>
              </a:solidFill>
            </a:endParaRPr>
          </a:p>
        </p:txBody>
      </p:sp>
      <p:sp>
        <p:nvSpPr>
          <p:cNvPr id="15" name="Содержимое 2">
            <a:extLst>
              <a:ext uri="{FF2B5EF4-FFF2-40B4-BE49-F238E27FC236}">
                <a16:creationId xmlns:a16="http://schemas.microsoft.com/office/drawing/2014/main" id="{6C56DDC8-0505-41A1-A75D-C56382460A08}"/>
              </a:ext>
            </a:extLst>
          </p:cNvPr>
          <p:cNvSpPr txBox="1">
            <a:spLocks/>
          </p:cNvSpPr>
          <p:nvPr/>
        </p:nvSpPr>
        <p:spPr bwMode="auto">
          <a:xfrm>
            <a:off x="770360" y="8106"/>
            <a:ext cx="10751842" cy="864096"/>
          </a:xfrm>
          <a:prstGeom prst="rect">
            <a:avLst/>
          </a:prstGeom>
          <a:noFill/>
          <a:ln w="9525">
            <a:noFill/>
            <a:miter lim="800000"/>
            <a:headEnd/>
            <a:tailEnd/>
          </a:ln>
          <a:effectLst>
            <a:outerShdw blurRad="50800" dist="38100" dir="2700000" algn="tl" rotWithShape="0">
              <a:prstClr val="black"/>
            </a:outerShdw>
          </a:effectLst>
        </p:spPr>
        <p:txBody>
          <a:bodyPr vert="horz" wrap="square" lIns="0" tIns="0" rIns="0" bIns="0" numCol="1" anchor="t" anchorCtr="0" compatLnSpc="1">
            <a:prstTxWarp prst="textNoShape">
              <a:avLst/>
            </a:prstTxWarp>
          </a:bodyPr>
          <a:lstStyle/>
          <a:p>
            <a:pPr algn="ctr" eaLnBrk="0" fontAlgn="base" hangingPunct="0">
              <a:lnSpc>
                <a:spcPct val="150000"/>
              </a:lnSpc>
              <a:spcBef>
                <a:spcPct val="20000"/>
              </a:spcBef>
              <a:spcAft>
                <a:spcPct val="0"/>
              </a:spcAft>
              <a:buClr>
                <a:srgbClr val="0860A8">
                  <a:lumMod val="75000"/>
                </a:srgbClr>
              </a:buClr>
              <a:defRPr/>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Development of the heterogeneous </a:t>
            </a:r>
            <a:r>
              <a:rPr lang="en-US" sz="28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HybriLIT</a:t>
            </a:r>
            <a:r>
              <a:rPr lang="ru-RU"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platform</a:t>
            </a:r>
            <a:endParaRPr lang="ru-RU"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nvGrpSpPr>
          <p:cNvPr id="14" name="Группа 13"/>
          <p:cNvGrpSpPr/>
          <p:nvPr/>
        </p:nvGrpSpPr>
        <p:grpSpPr>
          <a:xfrm>
            <a:off x="3726036" y="1107714"/>
            <a:ext cx="7876145" cy="4003326"/>
            <a:chOff x="5860655" y="4589754"/>
            <a:chExt cx="6092850" cy="2653530"/>
          </a:xfrm>
        </p:grpSpPr>
        <p:pic>
          <p:nvPicPr>
            <p:cNvPr id="4" name="Picture 2" descr="C:\RSC\Events\Dubna_27-28 March 2018\Photos\ОИЯИ_2\2018.03.27 ЛИТ презентация Суперкомпьютера  имени Н.Н. Говоруна\Small\IGOR2602j_s.jpg">
              <a:extLst>
                <a:ext uri="{FF2B5EF4-FFF2-40B4-BE49-F238E27FC236}">
                  <a16:creationId xmlns:a16="http://schemas.microsoft.com/office/drawing/2014/main" id="{A4729FD2-D35B-4EE7-9CD4-DDA7C3AE60B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7235"/>
            <a:stretch/>
          </p:blipFill>
          <p:spPr bwMode="auto">
            <a:xfrm>
              <a:off x="9137449" y="4589754"/>
              <a:ext cx="2816056" cy="265353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5" name="Группа 4"/>
            <p:cNvGrpSpPr/>
            <p:nvPr/>
          </p:nvGrpSpPr>
          <p:grpSpPr>
            <a:xfrm>
              <a:off x="5860655" y="4639527"/>
              <a:ext cx="2609628" cy="2226432"/>
              <a:chOff x="8309334" y="19894501"/>
              <a:chExt cx="2874216" cy="2556233"/>
            </a:xfrm>
          </p:grpSpPr>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39"/>
              <a:stretch/>
            </p:blipFill>
            <p:spPr bwMode="auto">
              <a:xfrm>
                <a:off x="8309334" y="19898078"/>
                <a:ext cx="1782752" cy="2552656"/>
              </a:xfrm>
              <a:prstGeom prst="rect">
                <a:avLst/>
              </a:prstGeom>
              <a:ln>
                <a:solidFill>
                  <a:schemeClr val="tx1"/>
                </a:solidFill>
              </a:ln>
              <a:effectLst>
                <a:outerShdw blurRad="292100" dist="139700" dir="2700000" algn="tl" rotWithShape="0">
                  <a:srgbClr val="333333">
                    <a:alpha val="65000"/>
                  </a:srgbClr>
                </a:outerShdw>
              </a:effectLst>
            </p:spPr>
          </p:pic>
          <p:pic>
            <p:nvPicPr>
              <p:cNvPr id="7" name="Picture 8"/>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0106782" y="19894501"/>
                <a:ext cx="1076768" cy="2552655"/>
              </a:xfrm>
              <a:prstGeom prst="rect">
                <a:avLst/>
              </a:prstGeom>
              <a:ln>
                <a:solidFill>
                  <a:schemeClr val="tx1"/>
                </a:solidFill>
              </a:ln>
              <a:effectLst>
                <a:outerShdw blurRad="292100" dist="139700" dir="2700000" algn="tl" rotWithShape="0">
                  <a:srgbClr val="333333">
                    <a:alpha val="65000"/>
                  </a:srgbClr>
                </a:outerShdw>
              </a:effectLst>
            </p:spPr>
          </p:pic>
        </p:grpSp>
      </p:grpSp>
      <p:pic>
        <p:nvPicPr>
          <p:cNvPr id="1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7026" y="1177983"/>
            <a:ext cx="2836077" cy="3696413"/>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8" name="Стрелка вправо 28">
            <a:extLst>
              <a:ext uri="{FF2B5EF4-FFF2-40B4-BE49-F238E27FC236}">
                <a16:creationId xmlns:a16="http://schemas.microsoft.com/office/drawing/2014/main" id="{4A590C10-A024-43AC-8E04-CB4ACC6BE61A}"/>
              </a:ext>
            </a:extLst>
          </p:cNvPr>
          <p:cNvSpPr/>
          <p:nvPr/>
        </p:nvSpPr>
        <p:spPr>
          <a:xfrm>
            <a:off x="2905388" y="2466039"/>
            <a:ext cx="1216750" cy="661442"/>
          </a:xfrm>
          <a:prstGeom prst="rightArrow">
            <a:avLst/>
          </a:prstGeom>
          <a:solidFill>
            <a:schemeClr val="bg1"/>
          </a:solidFill>
          <a:ln>
            <a:solidFill>
              <a:schemeClr val="accent1">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a:solidFill>
                <a:prstClr val="black"/>
              </a:solidFill>
            </a:endParaRPr>
          </a:p>
        </p:txBody>
      </p:sp>
      <p:sp>
        <p:nvSpPr>
          <p:cNvPr id="19" name="Скругленный прямоугольник 18"/>
          <p:cNvSpPr/>
          <p:nvPr/>
        </p:nvSpPr>
        <p:spPr>
          <a:xfrm>
            <a:off x="290169" y="4081743"/>
            <a:ext cx="2862934" cy="1284564"/>
          </a:xfrm>
          <a:prstGeom prst="roundRect">
            <a:avLst/>
          </a:prstGeom>
          <a:ln>
            <a:solidFill>
              <a:schemeClr val="accent6">
                <a:lumMod val="75000"/>
              </a:schemeClr>
            </a:solidFill>
          </a:ln>
        </p:spPr>
        <p:style>
          <a:lnRef idx="2">
            <a:schemeClr val="accent3"/>
          </a:lnRef>
          <a:fillRef idx="1">
            <a:schemeClr val="lt1"/>
          </a:fillRef>
          <a:effectRef idx="0">
            <a:schemeClr val="accent3"/>
          </a:effectRef>
          <a:fontRef idx="minor">
            <a:schemeClr val="dk1"/>
          </a:fontRef>
        </p:style>
        <p:txBody>
          <a:bodyPr rtlCol="0" anchor="ctr"/>
          <a:lstStyle/>
          <a:p>
            <a:r>
              <a:rPr lang="en-US" sz="1600" b="1" dirty="0">
                <a:solidFill>
                  <a:prstClr val="black"/>
                </a:solidFill>
              </a:rPr>
              <a:t>Cluster</a:t>
            </a:r>
            <a:r>
              <a:rPr lang="ru-RU" sz="1600" b="1" dirty="0">
                <a:solidFill>
                  <a:prstClr val="black"/>
                </a:solidFill>
              </a:rPr>
              <a:t> </a:t>
            </a:r>
            <a:r>
              <a:rPr lang="en-US" sz="1600" b="1" dirty="0" err="1">
                <a:solidFill>
                  <a:prstClr val="black"/>
                </a:solidFill>
              </a:rPr>
              <a:t>HybriLIT</a:t>
            </a:r>
            <a:r>
              <a:rPr lang="ru-RU" sz="1600" b="1" dirty="0">
                <a:solidFill>
                  <a:prstClr val="black"/>
                </a:solidFill>
              </a:rPr>
              <a:t> </a:t>
            </a:r>
            <a:r>
              <a:rPr lang="ru-RU" sz="1600" b="1" dirty="0">
                <a:solidFill>
                  <a:srgbClr val="C00000"/>
                </a:solidFill>
              </a:rPr>
              <a:t>201</a:t>
            </a:r>
            <a:r>
              <a:rPr lang="en-US" sz="1600" b="1" dirty="0">
                <a:solidFill>
                  <a:srgbClr val="C00000"/>
                </a:solidFill>
              </a:rPr>
              <a:t>4</a:t>
            </a:r>
            <a:r>
              <a:rPr lang="ru-RU" sz="1600" b="1" dirty="0">
                <a:solidFill>
                  <a:srgbClr val="C00000"/>
                </a:solidFill>
              </a:rPr>
              <a:t>:</a:t>
            </a:r>
          </a:p>
          <a:p>
            <a:r>
              <a:rPr lang="en-US" sz="1600" b="1" dirty="0">
                <a:solidFill>
                  <a:prstClr val="black"/>
                </a:solidFill>
              </a:rPr>
              <a:t>Full peak performance</a:t>
            </a:r>
            <a:r>
              <a:rPr lang="ru-RU" sz="1600" b="1" dirty="0">
                <a:solidFill>
                  <a:prstClr val="black"/>
                </a:solidFill>
              </a:rPr>
              <a:t>:</a:t>
            </a:r>
            <a:endParaRPr lang="en-US" sz="1600" b="1" dirty="0">
              <a:solidFill>
                <a:prstClr val="black"/>
              </a:solidFill>
            </a:endParaRPr>
          </a:p>
          <a:p>
            <a:r>
              <a:rPr lang="en-US" sz="1600" b="1" dirty="0">
                <a:solidFill>
                  <a:srgbClr val="C00000"/>
                </a:solidFill>
              </a:rPr>
              <a:t>50</a:t>
            </a:r>
            <a:r>
              <a:rPr lang="en-US" sz="1600" b="1" dirty="0">
                <a:solidFill>
                  <a:prstClr val="black"/>
                </a:solidFill>
              </a:rPr>
              <a:t> </a:t>
            </a:r>
            <a:r>
              <a:rPr lang="en-US" sz="1600" b="1" dirty="0" err="1">
                <a:solidFill>
                  <a:prstClr val="black"/>
                </a:solidFill>
              </a:rPr>
              <a:t>TFlops</a:t>
            </a:r>
            <a:r>
              <a:rPr lang="en-US" sz="1600" b="1" dirty="0">
                <a:solidFill>
                  <a:prstClr val="black"/>
                </a:solidFill>
              </a:rPr>
              <a:t> for double precision</a:t>
            </a:r>
            <a:endParaRPr lang="ru-RU" sz="1600" b="1" dirty="0">
              <a:solidFill>
                <a:prstClr val="black"/>
              </a:solidFill>
            </a:endParaRPr>
          </a:p>
        </p:txBody>
      </p:sp>
      <p:sp>
        <p:nvSpPr>
          <p:cNvPr id="3" name="Прямоугольник 2"/>
          <p:cNvSpPr/>
          <p:nvPr/>
        </p:nvSpPr>
        <p:spPr>
          <a:xfrm>
            <a:off x="9127770" y="5808119"/>
            <a:ext cx="2698531" cy="784830"/>
          </a:xfrm>
          <a:prstGeom prst="rect">
            <a:avLst/>
          </a:prstGeom>
        </p:spPr>
        <p:txBody>
          <a:bodyPr wrap="square">
            <a:spAutoFit/>
          </a:bodyPr>
          <a:lstStyle/>
          <a:p>
            <a:r>
              <a:rPr lang="en-US" sz="1500" b="1" dirty="0">
                <a:solidFill>
                  <a:srgbClr val="C00000"/>
                </a:solidFill>
                <a:cs typeface="Calibri" panose="020F0502020204030204" pitchFamily="34" charset="0"/>
              </a:rPr>
              <a:t>Russian DC Awards 2020 in “The Best IT Solution for Data Centers” </a:t>
            </a:r>
            <a:endParaRPr lang="ru-RU" sz="1500" b="1" dirty="0">
              <a:solidFill>
                <a:srgbClr val="C00000"/>
              </a:solidFill>
              <a:cs typeface="Calibri" panose="020F0502020204030204" pitchFamily="34" charset="0"/>
            </a:endParaRPr>
          </a:p>
        </p:txBody>
      </p:sp>
      <p:pic>
        <p:nvPicPr>
          <p:cNvPr id="11" name="Рисунок 10">
            <a:extLst>
              <a:ext uri="{FF2B5EF4-FFF2-40B4-BE49-F238E27FC236}">
                <a16:creationId xmlns:a16="http://schemas.microsoft.com/office/drawing/2014/main" id="{A67A557C-2F80-9EB9-52CE-2D5FAA0649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98387" y="67125"/>
            <a:ext cx="971768" cy="677069"/>
          </a:xfrm>
          <a:prstGeom prst="rect">
            <a:avLst/>
          </a:prstGeom>
        </p:spPr>
      </p:pic>
      <p:sp>
        <p:nvSpPr>
          <p:cNvPr id="12" name="Скругленный прямоугольник 18">
            <a:extLst>
              <a:ext uri="{FF2B5EF4-FFF2-40B4-BE49-F238E27FC236}">
                <a16:creationId xmlns:a16="http://schemas.microsoft.com/office/drawing/2014/main" id="{518DB555-1F87-2354-47CE-8B320C4463B8}"/>
              </a:ext>
            </a:extLst>
          </p:cNvPr>
          <p:cNvSpPr/>
          <p:nvPr/>
        </p:nvSpPr>
        <p:spPr>
          <a:xfrm>
            <a:off x="3883815" y="3922031"/>
            <a:ext cx="3478682" cy="1959809"/>
          </a:xfrm>
          <a:prstGeom prst="roundRect">
            <a:avLst/>
          </a:prstGeom>
          <a:ln>
            <a:solidFill>
              <a:schemeClr val="accent6">
                <a:lumMod val="75000"/>
              </a:schemeClr>
            </a:solidFill>
          </a:ln>
        </p:spPr>
        <p:style>
          <a:lnRef idx="2">
            <a:schemeClr val="accent3"/>
          </a:lnRef>
          <a:fillRef idx="1">
            <a:schemeClr val="lt1"/>
          </a:fillRef>
          <a:effectRef idx="0">
            <a:schemeClr val="accent3"/>
          </a:effectRef>
          <a:fontRef idx="minor">
            <a:schemeClr val="dk1"/>
          </a:fontRef>
        </p:style>
        <p:txBody>
          <a:bodyPr rtlCol="0" anchor="ctr"/>
          <a:lstStyle/>
          <a:p>
            <a:r>
              <a:rPr lang="en-US" sz="1600" b="1" dirty="0">
                <a:solidFill>
                  <a:prstClr val="black"/>
                </a:solidFill>
                <a:cs typeface="Calibri" panose="020F0502020204030204" pitchFamily="34" charset="0"/>
              </a:rPr>
              <a:t>“</a:t>
            </a:r>
            <a:r>
              <a:rPr lang="en-US" sz="1600" b="1" dirty="0" err="1">
                <a:solidFill>
                  <a:prstClr val="black"/>
                </a:solidFill>
                <a:cs typeface="Calibri" panose="020F0502020204030204" pitchFamily="34" charset="0"/>
              </a:rPr>
              <a:t>Govorun</a:t>
            </a:r>
            <a:r>
              <a:rPr lang="en-US" sz="1600" b="1" dirty="0">
                <a:solidFill>
                  <a:prstClr val="black"/>
                </a:solidFill>
                <a:cs typeface="Calibri" panose="020F0502020204030204" pitchFamily="34" charset="0"/>
              </a:rPr>
              <a:t>” supercomputer</a:t>
            </a:r>
          </a:p>
          <a:p>
            <a:r>
              <a:rPr lang="en-US" sz="1600" b="1" dirty="0">
                <a:solidFill>
                  <a:prstClr val="black"/>
                </a:solidFill>
                <a:cs typeface="Calibri" panose="020F0502020204030204" pitchFamily="34" charset="0"/>
              </a:rPr>
              <a:t>First stage </a:t>
            </a:r>
            <a:r>
              <a:rPr lang="en-US" sz="1600" b="1" dirty="0">
                <a:solidFill>
                  <a:srgbClr val="C00000"/>
                </a:solidFill>
                <a:cs typeface="Calibri" panose="020F0502020204030204" pitchFamily="34" charset="0"/>
              </a:rPr>
              <a:t>2018</a:t>
            </a:r>
            <a:r>
              <a:rPr lang="en-US" sz="1600" b="1" dirty="0">
                <a:solidFill>
                  <a:prstClr val="black"/>
                </a:solidFill>
                <a:cs typeface="Calibri" panose="020F0502020204030204" pitchFamily="34" charset="0"/>
              </a:rPr>
              <a:t>:</a:t>
            </a:r>
            <a:endParaRPr lang="ru-RU" sz="1600" b="1" dirty="0">
              <a:solidFill>
                <a:prstClr val="black"/>
              </a:solidFill>
              <a:cs typeface="Calibri" panose="020F0502020204030204" pitchFamily="34" charset="0"/>
            </a:endParaRPr>
          </a:p>
          <a:p>
            <a:r>
              <a:rPr lang="en-US" sz="1600" b="1" dirty="0">
                <a:solidFill>
                  <a:prstClr val="black"/>
                </a:solidFill>
              </a:rPr>
              <a:t>Full peak performance </a:t>
            </a:r>
            <a:r>
              <a:rPr lang="ru-RU" sz="1600" b="1" dirty="0">
                <a:solidFill>
                  <a:prstClr val="black"/>
                </a:solidFill>
                <a:cs typeface="Calibri" panose="020F0502020204030204" pitchFamily="34" charset="0"/>
              </a:rPr>
              <a:t>:</a:t>
            </a:r>
            <a:endParaRPr lang="en-US" sz="1600" b="1" dirty="0">
              <a:solidFill>
                <a:prstClr val="black"/>
              </a:solidFill>
              <a:cs typeface="Calibri" panose="020F0502020204030204" pitchFamily="34" charset="0"/>
            </a:endParaRPr>
          </a:p>
          <a:p>
            <a:r>
              <a:rPr lang="en-US" sz="1600" b="1" dirty="0">
                <a:solidFill>
                  <a:srgbClr val="C00000"/>
                </a:solidFill>
                <a:cs typeface="Calibri" panose="020F0502020204030204" pitchFamily="34" charset="0"/>
              </a:rPr>
              <a:t>500</a:t>
            </a:r>
            <a:r>
              <a:rPr lang="en-US" sz="1600" b="1" dirty="0">
                <a:solidFill>
                  <a:prstClr val="black"/>
                </a:solidFill>
                <a:cs typeface="Calibri" panose="020F0502020204030204" pitchFamily="34" charset="0"/>
              </a:rPr>
              <a:t> </a:t>
            </a:r>
            <a:r>
              <a:rPr lang="en-US" sz="1600" b="1" dirty="0" err="1">
                <a:solidFill>
                  <a:prstClr val="black"/>
                </a:solidFill>
                <a:cs typeface="Calibri" panose="020F0502020204030204" pitchFamily="34" charset="0"/>
              </a:rPr>
              <a:t>TFlops</a:t>
            </a:r>
            <a:r>
              <a:rPr lang="en-US" sz="1600" b="1" dirty="0">
                <a:solidFill>
                  <a:prstClr val="black"/>
                </a:solidFill>
                <a:cs typeface="Calibri" panose="020F0502020204030204" pitchFamily="34" charset="0"/>
              </a:rPr>
              <a:t> for double precision</a:t>
            </a:r>
            <a:endParaRPr lang="ru-RU" sz="1600" b="1" dirty="0">
              <a:solidFill>
                <a:prstClr val="black"/>
              </a:solidFill>
              <a:cs typeface="Calibri" panose="020F0502020204030204" pitchFamily="34" charset="0"/>
            </a:endParaRPr>
          </a:p>
          <a:p>
            <a:r>
              <a:rPr lang="en-US" sz="1500" b="1" dirty="0">
                <a:solidFill>
                  <a:srgbClr val="C00000"/>
                </a:solidFill>
                <a:cs typeface="Calibri" panose="020F0502020204030204" pitchFamily="34" charset="0"/>
              </a:rPr>
              <a:t>9th</a:t>
            </a:r>
            <a:r>
              <a:rPr lang="en-US" sz="1500" b="1" dirty="0">
                <a:solidFill>
                  <a:prstClr val="black"/>
                </a:solidFill>
                <a:cs typeface="Calibri" panose="020F0502020204030204" pitchFamily="34" charset="0"/>
              </a:rPr>
              <a:t> in the current edition of the </a:t>
            </a:r>
            <a:r>
              <a:rPr lang="en-US" sz="1500" b="1" dirty="0">
                <a:solidFill>
                  <a:srgbClr val="C00000"/>
                </a:solidFill>
                <a:cs typeface="Calibri" panose="020F0502020204030204" pitchFamily="34" charset="0"/>
              </a:rPr>
              <a:t>IO500</a:t>
            </a:r>
            <a:r>
              <a:rPr lang="en-US" sz="1600" dirty="0">
                <a:solidFill>
                  <a:prstClr val="black"/>
                </a:solidFill>
                <a:latin typeface="Times New Roman" panose="02020603050405020304" pitchFamily="18" charset="0"/>
                <a:cs typeface="Times New Roman" panose="02020603050405020304" pitchFamily="18" charset="0"/>
              </a:rPr>
              <a:t> </a:t>
            </a:r>
            <a:r>
              <a:rPr lang="en-US" sz="1500" b="1" dirty="0">
                <a:solidFill>
                  <a:prstClr val="black"/>
                </a:solidFill>
                <a:cs typeface="Calibri" panose="020F0502020204030204" pitchFamily="34" charset="0"/>
              </a:rPr>
              <a:t>list (July 2018)</a:t>
            </a:r>
            <a:endParaRPr lang="ru-RU" sz="1500" b="1" dirty="0">
              <a:solidFill>
                <a:prstClr val="black"/>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4984A64E-DF3C-5B50-FA6A-449573E18ABE}"/>
              </a:ext>
            </a:extLst>
          </p:cNvPr>
          <p:cNvSpPr txBox="1"/>
          <p:nvPr/>
        </p:nvSpPr>
        <p:spPr>
          <a:xfrm>
            <a:off x="5869774" y="3910913"/>
            <a:ext cx="1417470" cy="369332"/>
          </a:xfrm>
          <a:prstGeom prst="rect">
            <a:avLst/>
          </a:prstGeom>
          <a:noFill/>
        </p:spPr>
        <p:txBody>
          <a:bodyPr wrap="square">
            <a:spAutoFit/>
          </a:bodyPr>
          <a:lstStyle/>
          <a:p>
            <a:pPr>
              <a:spcAft>
                <a:spcPts val="600"/>
              </a:spcAft>
            </a:pPr>
            <a:r>
              <a:rPr lang="en-US" sz="1800" b="1" dirty="0">
                <a:solidFill>
                  <a:srgbClr val="C00000"/>
                </a:solidFill>
                <a:latin typeface="Calibri" panose="020F0502020204030204" pitchFamily="34" charset="0"/>
                <a:cs typeface="Calibri" panose="020F0502020204030204" pitchFamily="34" charset="0"/>
              </a:rPr>
              <a:t>#18 </a:t>
            </a:r>
            <a:r>
              <a:rPr lang="ru-RU" sz="1800" b="1" dirty="0">
                <a:solidFill>
                  <a:srgbClr val="C00000"/>
                </a:solidFill>
                <a:latin typeface="Calibri" panose="020F0502020204030204" pitchFamily="34" charset="0"/>
                <a:cs typeface="Calibri" panose="020F0502020204030204" pitchFamily="34" charset="0"/>
              </a:rPr>
              <a:t>в </a:t>
            </a:r>
            <a:r>
              <a:rPr lang="en-US" sz="1800" b="1" dirty="0">
                <a:solidFill>
                  <a:srgbClr val="C00000"/>
                </a:solidFill>
                <a:latin typeface="Calibri" panose="020F0502020204030204" pitchFamily="34" charset="0"/>
                <a:cs typeface="Calibri" panose="020F0502020204030204" pitchFamily="34" charset="0"/>
              </a:rPr>
              <a:t>Top50</a:t>
            </a:r>
          </a:p>
        </p:txBody>
      </p:sp>
      <p:sp>
        <p:nvSpPr>
          <p:cNvPr id="25" name="Скругленный прямоугольник 18">
            <a:extLst>
              <a:ext uri="{FF2B5EF4-FFF2-40B4-BE49-F238E27FC236}">
                <a16:creationId xmlns:a16="http://schemas.microsoft.com/office/drawing/2014/main" id="{F6293B86-0A8B-736D-2A9B-ED6769C2E3AD}"/>
              </a:ext>
            </a:extLst>
          </p:cNvPr>
          <p:cNvSpPr/>
          <p:nvPr/>
        </p:nvSpPr>
        <p:spPr>
          <a:xfrm>
            <a:off x="7961903" y="3632216"/>
            <a:ext cx="3640277" cy="2093913"/>
          </a:xfrm>
          <a:prstGeom prst="roundRect">
            <a:avLst/>
          </a:prstGeom>
          <a:ln>
            <a:solidFill>
              <a:schemeClr val="accent6">
                <a:lumMod val="75000"/>
              </a:schemeClr>
            </a:solidFill>
          </a:ln>
        </p:spPr>
        <p:style>
          <a:lnRef idx="2">
            <a:schemeClr val="accent3"/>
          </a:lnRef>
          <a:fillRef idx="1">
            <a:schemeClr val="lt1"/>
          </a:fillRef>
          <a:effectRef idx="0">
            <a:schemeClr val="accent3"/>
          </a:effectRef>
          <a:fontRef idx="minor">
            <a:schemeClr val="dk1"/>
          </a:fontRef>
        </p:style>
        <p:txBody>
          <a:bodyPr rtlCol="0" anchor="ctr"/>
          <a:lstStyle/>
          <a:p>
            <a:r>
              <a:rPr lang="en-US" sz="1500" b="1" dirty="0">
                <a:solidFill>
                  <a:prstClr val="black"/>
                </a:solidFill>
                <a:cs typeface="Calibri" panose="020F0502020204030204" pitchFamily="34" charset="0"/>
              </a:rPr>
              <a:t>“</a:t>
            </a:r>
            <a:r>
              <a:rPr lang="en-US" sz="1500" b="1" dirty="0" err="1">
                <a:solidFill>
                  <a:prstClr val="black"/>
                </a:solidFill>
                <a:cs typeface="Calibri" panose="020F0502020204030204" pitchFamily="34" charset="0"/>
              </a:rPr>
              <a:t>Govorun</a:t>
            </a:r>
            <a:r>
              <a:rPr lang="en-US" sz="1500" b="1" dirty="0">
                <a:solidFill>
                  <a:prstClr val="black"/>
                </a:solidFill>
                <a:cs typeface="Calibri" panose="020F0502020204030204" pitchFamily="34" charset="0"/>
              </a:rPr>
              <a:t>” supercomputer</a:t>
            </a:r>
          </a:p>
          <a:p>
            <a:r>
              <a:rPr lang="en-US" sz="1500" b="1" dirty="0">
                <a:solidFill>
                  <a:prstClr val="black"/>
                </a:solidFill>
                <a:cs typeface="Calibri" panose="020F0502020204030204" pitchFamily="34" charset="0"/>
              </a:rPr>
              <a:t>Second stage </a:t>
            </a:r>
            <a:r>
              <a:rPr lang="en-US" sz="1500" b="1" dirty="0">
                <a:solidFill>
                  <a:srgbClr val="C00000"/>
                </a:solidFill>
                <a:cs typeface="Calibri" panose="020F0502020204030204" pitchFamily="34" charset="0"/>
              </a:rPr>
              <a:t>201</a:t>
            </a:r>
            <a:r>
              <a:rPr lang="ru-RU" sz="1500" b="1" dirty="0">
                <a:solidFill>
                  <a:srgbClr val="C00000"/>
                </a:solidFill>
                <a:cs typeface="Calibri" panose="020F0502020204030204" pitchFamily="34" charset="0"/>
              </a:rPr>
              <a:t>9</a:t>
            </a:r>
            <a:r>
              <a:rPr lang="en-US" sz="1500" b="1" dirty="0">
                <a:solidFill>
                  <a:prstClr val="black"/>
                </a:solidFill>
                <a:cs typeface="Calibri" panose="020F0502020204030204" pitchFamily="34" charset="0"/>
              </a:rPr>
              <a:t>:</a:t>
            </a:r>
            <a:endParaRPr lang="ru-RU" sz="1500" b="1" dirty="0">
              <a:solidFill>
                <a:prstClr val="black"/>
              </a:solidFill>
              <a:cs typeface="Calibri" panose="020F0502020204030204" pitchFamily="34" charset="0"/>
            </a:endParaRPr>
          </a:p>
          <a:p>
            <a:r>
              <a:rPr lang="en-US" sz="1500" b="1" dirty="0">
                <a:solidFill>
                  <a:prstClr val="black"/>
                </a:solidFill>
              </a:rPr>
              <a:t>Full peak performance </a:t>
            </a:r>
            <a:r>
              <a:rPr lang="ru-RU" sz="1500" b="1" dirty="0">
                <a:solidFill>
                  <a:prstClr val="black"/>
                </a:solidFill>
                <a:cs typeface="Calibri" panose="020F0502020204030204" pitchFamily="34" charset="0"/>
              </a:rPr>
              <a:t>:</a:t>
            </a:r>
            <a:endParaRPr lang="en-US" sz="1500" b="1" dirty="0">
              <a:solidFill>
                <a:prstClr val="black"/>
              </a:solidFill>
              <a:cs typeface="Calibri" panose="020F0502020204030204" pitchFamily="34" charset="0"/>
            </a:endParaRPr>
          </a:p>
          <a:p>
            <a:r>
              <a:rPr lang="en-US" sz="1500" b="1" dirty="0">
                <a:solidFill>
                  <a:srgbClr val="C00000"/>
                </a:solidFill>
                <a:cs typeface="Calibri" panose="020F0502020204030204" pitchFamily="34" charset="0"/>
              </a:rPr>
              <a:t>860</a:t>
            </a:r>
            <a:r>
              <a:rPr lang="en-US" sz="1500" b="1" dirty="0">
                <a:solidFill>
                  <a:prstClr val="black"/>
                </a:solidFill>
                <a:cs typeface="Calibri" panose="020F0502020204030204" pitchFamily="34" charset="0"/>
              </a:rPr>
              <a:t> </a:t>
            </a:r>
            <a:r>
              <a:rPr lang="en-US" sz="1500" b="1" dirty="0" err="1">
                <a:solidFill>
                  <a:prstClr val="black"/>
                </a:solidFill>
                <a:cs typeface="Calibri" panose="020F0502020204030204" pitchFamily="34" charset="0"/>
              </a:rPr>
              <a:t>TFlops</a:t>
            </a:r>
            <a:r>
              <a:rPr lang="en-US" sz="1500" b="1" dirty="0">
                <a:solidFill>
                  <a:prstClr val="black"/>
                </a:solidFill>
                <a:cs typeface="Calibri" panose="020F0502020204030204" pitchFamily="34" charset="0"/>
              </a:rPr>
              <a:t> for double precision</a:t>
            </a:r>
            <a:endParaRPr lang="ru-RU" sz="1500" b="1" dirty="0">
              <a:solidFill>
                <a:prstClr val="black"/>
              </a:solidFill>
              <a:cs typeface="Calibri" panose="020F0502020204030204" pitchFamily="34" charset="0"/>
            </a:endParaRPr>
          </a:p>
          <a:p>
            <a:r>
              <a:rPr lang="ru-RU" sz="1500" b="1" dirty="0">
                <a:solidFill>
                  <a:srgbClr val="C00000"/>
                </a:solidFill>
                <a:cs typeface="Calibri" panose="020F0502020204030204" pitchFamily="34" charset="0"/>
              </a:rPr>
              <a:t>288</a:t>
            </a:r>
            <a:r>
              <a:rPr lang="ru-RU" sz="1500" dirty="0">
                <a:solidFill>
                  <a:prstClr val="black"/>
                </a:solidFill>
              </a:rPr>
              <a:t> </a:t>
            </a:r>
            <a:r>
              <a:rPr lang="en-US" sz="1500" b="1" dirty="0">
                <a:solidFill>
                  <a:prstClr val="black"/>
                </a:solidFill>
              </a:rPr>
              <a:t>TB</a:t>
            </a:r>
            <a:r>
              <a:rPr lang="ru-RU" sz="1500" b="1" dirty="0">
                <a:solidFill>
                  <a:prstClr val="black"/>
                </a:solidFill>
                <a:cs typeface="Calibri" panose="020F0502020204030204" pitchFamily="34" charset="0"/>
              </a:rPr>
              <a:t> ССХД </a:t>
            </a:r>
            <a:r>
              <a:rPr lang="en-US" sz="1500" b="1" dirty="0">
                <a:solidFill>
                  <a:prstClr val="black"/>
                </a:solidFill>
                <a:cs typeface="Calibri" panose="020F0502020204030204" pitchFamily="34" charset="0"/>
              </a:rPr>
              <a:t>with I/O speed &gt;</a:t>
            </a:r>
            <a:r>
              <a:rPr lang="ru-RU" sz="1500" b="1" dirty="0">
                <a:solidFill>
                  <a:srgbClr val="C00000"/>
                </a:solidFill>
                <a:cs typeface="Calibri" panose="020F0502020204030204" pitchFamily="34" charset="0"/>
              </a:rPr>
              <a:t>300</a:t>
            </a:r>
            <a:r>
              <a:rPr lang="ru-RU" sz="1500" b="1" dirty="0">
                <a:solidFill>
                  <a:prstClr val="black"/>
                </a:solidFill>
                <a:cs typeface="Calibri" panose="020F0502020204030204" pitchFamily="34" charset="0"/>
              </a:rPr>
              <a:t> </a:t>
            </a:r>
            <a:r>
              <a:rPr lang="en-US" sz="1500" b="1" dirty="0">
                <a:solidFill>
                  <a:prstClr val="black"/>
                </a:solidFill>
                <a:cs typeface="Calibri" panose="020F0502020204030204" pitchFamily="34" charset="0"/>
              </a:rPr>
              <a:t>Gb/s</a:t>
            </a:r>
          </a:p>
          <a:p>
            <a:r>
              <a:rPr lang="en-US" sz="1500" b="1" dirty="0">
                <a:solidFill>
                  <a:srgbClr val="C00000"/>
                </a:solidFill>
                <a:cs typeface="Calibri" panose="020F0502020204030204" pitchFamily="34" charset="0"/>
              </a:rPr>
              <a:t>17th</a:t>
            </a:r>
            <a:r>
              <a:rPr lang="en-US" sz="1500" b="1" dirty="0">
                <a:solidFill>
                  <a:prstClr val="black"/>
                </a:solidFill>
                <a:cs typeface="Calibri" panose="020F0502020204030204" pitchFamily="34" charset="0"/>
              </a:rPr>
              <a:t> in the current edition of the </a:t>
            </a:r>
            <a:r>
              <a:rPr lang="en-US" sz="1500" b="1" dirty="0">
                <a:solidFill>
                  <a:srgbClr val="C00000"/>
                </a:solidFill>
                <a:cs typeface="Calibri" panose="020F0502020204030204" pitchFamily="34" charset="0"/>
              </a:rPr>
              <a:t>IO500</a:t>
            </a:r>
            <a:r>
              <a:rPr lang="en-US" sz="1500" dirty="0">
                <a:solidFill>
                  <a:prstClr val="black"/>
                </a:solidFill>
                <a:latin typeface="Times New Roman" panose="02020603050405020304" pitchFamily="18" charset="0"/>
                <a:cs typeface="Times New Roman" panose="02020603050405020304" pitchFamily="18" charset="0"/>
              </a:rPr>
              <a:t> </a:t>
            </a:r>
            <a:r>
              <a:rPr lang="en-US" sz="1500" b="1" dirty="0">
                <a:solidFill>
                  <a:prstClr val="black"/>
                </a:solidFill>
                <a:cs typeface="Calibri" panose="020F0502020204030204" pitchFamily="34" charset="0"/>
              </a:rPr>
              <a:t>list (July 2020)</a:t>
            </a:r>
            <a:endParaRPr lang="ru-RU" sz="1500" b="1" dirty="0">
              <a:solidFill>
                <a:prstClr val="black"/>
              </a:solidFill>
              <a:cs typeface="Calibri" panose="020F0502020204030204" pitchFamily="34" charset="0"/>
            </a:endParaRPr>
          </a:p>
        </p:txBody>
      </p:sp>
      <p:sp>
        <p:nvSpPr>
          <p:cNvPr id="27" name="TextBox 26">
            <a:extLst>
              <a:ext uri="{FF2B5EF4-FFF2-40B4-BE49-F238E27FC236}">
                <a16:creationId xmlns:a16="http://schemas.microsoft.com/office/drawing/2014/main" id="{64403519-EF4F-E5E7-F606-B211D19ADF08}"/>
              </a:ext>
            </a:extLst>
          </p:cNvPr>
          <p:cNvSpPr txBox="1"/>
          <p:nvPr/>
        </p:nvSpPr>
        <p:spPr>
          <a:xfrm>
            <a:off x="10155678" y="3632216"/>
            <a:ext cx="1366524" cy="369332"/>
          </a:xfrm>
          <a:prstGeom prst="rect">
            <a:avLst/>
          </a:prstGeom>
          <a:noFill/>
        </p:spPr>
        <p:txBody>
          <a:bodyPr wrap="square">
            <a:spAutoFit/>
          </a:bodyPr>
          <a:lstStyle/>
          <a:p>
            <a:pPr>
              <a:spcAft>
                <a:spcPts val="600"/>
              </a:spcAft>
            </a:pPr>
            <a:r>
              <a:rPr lang="en-US" sz="1800" b="1" dirty="0">
                <a:solidFill>
                  <a:srgbClr val="C00000"/>
                </a:solidFill>
                <a:latin typeface="Calibri" panose="020F0502020204030204" pitchFamily="34" charset="0"/>
                <a:cs typeface="Calibri" panose="020F0502020204030204" pitchFamily="34" charset="0"/>
              </a:rPr>
              <a:t>#10 </a:t>
            </a:r>
            <a:r>
              <a:rPr lang="ru-RU" sz="1800" b="1" dirty="0">
                <a:solidFill>
                  <a:srgbClr val="C00000"/>
                </a:solidFill>
                <a:latin typeface="Calibri" panose="020F0502020204030204" pitchFamily="34" charset="0"/>
                <a:cs typeface="Calibri" panose="020F0502020204030204" pitchFamily="34" charset="0"/>
              </a:rPr>
              <a:t>в </a:t>
            </a:r>
            <a:r>
              <a:rPr lang="en-US" sz="1800" b="1" dirty="0">
                <a:solidFill>
                  <a:srgbClr val="C00000"/>
                </a:solidFill>
                <a:latin typeface="Calibri" panose="020F0502020204030204" pitchFamily="34" charset="0"/>
                <a:cs typeface="Calibri" panose="020F0502020204030204" pitchFamily="34" charset="0"/>
              </a:rPr>
              <a:t>Top50</a:t>
            </a:r>
          </a:p>
        </p:txBody>
      </p:sp>
      <p:sp>
        <p:nvSpPr>
          <p:cNvPr id="28" name="Стрелка вправо 28">
            <a:extLst>
              <a:ext uri="{FF2B5EF4-FFF2-40B4-BE49-F238E27FC236}">
                <a16:creationId xmlns:a16="http://schemas.microsoft.com/office/drawing/2014/main" id="{1E5621FB-A3CF-8130-A99E-9A85E11C2BF7}"/>
              </a:ext>
            </a:extLst>
          </p:cNvPr>
          <p:cNvSpPr/>
          <p:nvPr/>
        </p:nvSpPr>
        <p:spPr>
          <a:xfrm>
            <a:off x="7033260" y="2496369"/>
            <a:ext cx="1216750" cy="661442"/>
          </a:xfrm>
          <a:prstGeom prst="rightArrow">
            <a:avLst/>
          </a:prstGeom>
          <a:solidFill>
            <a:schemeClr val="bg1"/>
          </a:solidFill>
          <a:ln>
            <a:solidFill>
              <a:schemeClr val="accent1">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ru-RU">
              <a:solidFill>
                <a:prstClr val="black"/>
              </a:solidFill>
            </a:endParaRPr>
          </a:p>
        </p:txBody>
      </p:sp>
      <p:pic>
        <p:nvPicPr>
          <p:cNvPr id="22" name="Рисунок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81582" y="5534166"/>
            <a:ext cx="863248" cy="1201041"/>
          </a:xfrm>
          <a:prstGeom prst="rect">
            <a:avLst/>
          </a:prstGeom>
        </p:spPr>
      </p:pic>
    </p:spTree>
    <p:extLst>
      <p:ext uri="{BB962C8B-B14F-4D97-AF65-F5344CB8AC3E}">
        <p14:creationId xmlns:p14="http://schemas.microsoft.com/office/powerpoint/2010/main" val="11895542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4E61ECAE-EF0D-4738-99C7-B62ABE79FE35}"/>
              </a:ext>
            </a:extLst>
          </p:cNvPr>
          <p:cNvSpPr/>
          <p:nvPr/>
        </p:nvSpPr>
        <p:spPr>
          <a:xfrm flipH="1">
            <a:off x="0" y="6542"/>
            <a:ext cx="12192000" cy="681511"/>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ru-RU" sz="2400" b="1" dirty="0">
              <a:solidFill>
                <a:prstClr val="white"/>
              </a:solidFill>
            </a:endParaRPr>
          </a:p>
        </p:txBody>
      </p:sp>
      <p:pic>
        <p:nvPicPr>
          <p:cNvPr id="7" name="Рисунок 6">
            <a:extLst>
              <a:ext uri="{FF2B5EF4-FFF2-40B4-BE49-F238E27FC236}">
                <a16:creationId xmlns:a16="http://schemas.microsoft.com/office/drawing/2014/main" id="{C5CB77A0-2889-45C4-89AB-418D6B4EC78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44815" y="25206"/>
            <a:ext cx="928622" cy="647007"/>
          </a:xfrm>
          <a:prstGeom prst="rect">
            <a:avLst/>
          </a:prstGeom>
        </p:spPr>
      </p:pic>
      <p:sp>
        <p:nvSpPr>
          <p:cNvPr id="4" name="Прямоугольник 3">
            <a:extLst>
              <a:ext uri="{FF2B5EF4-FFF2-40B4-BE49-F238E27FC236}">
                <a16:creationId xmlns:a16="http://schemas.microsoft.com/office/drawing/2014/main" id="{6E812930-0B38-45F9-A2DA-92954FCE1D4A}"/>
              </a:ext>
            </a:extLst>
          </p:cNvPr>
          <p:cNvSpPr/>
          <p:nvPr/>
        </p:nvSpPr>
        <p:spPr>
          <a:xfrm>
            <a:off x="-115874" y="93485"/>
            <a:ext cx="11224476" cy="523220"/>
          </a:xfrm>
          <a:prstGeom prst="rect">
            <a:avLst/>
          </a:prstGeom>
          <a:effectLst>
            <a:outerShdw blurRad="50800" dist="38100" dir="2700000" algn="tl" rotWithShape="0">
              <a:prstClr val="black">
                <a:alpha val="40000"/>
              </a:prstClr>
            </a:outerShdw>
          </a:effectLst>
        </p:spPr>
        <p:txBody>
          <a:bodyPr wrap="square">
            <a:spAutoFit/>
          </a:bodyPr>
          <a:lstStyle/>
          <a:p>
            <a:pPr algn="ctr"/>
            <a:r>
              <a:rPr lang="en-US" sz="2800" b="1" dirty="0">
                <a:solidFill>
                  <a:prstClr val="white"/>
                </a:solidFill>
                <a:effectLst>
                  <a:outerShdw blurRad="38100" dist="38100" dir="2700000" algn="tl">
                    <a:srgbClr val="000000">
                      <a:alpha val="43137"/>
                    </a:srgbClr>
                  </a:outerShdw>
                </a:effectLst>
              </a:rPr>
              <a:t>"</a:t>
            </a:r>
            <a:r>
              <a:rPr lang="en-US" sz="2800" b="1" dirty="0" err="1">
                <a:solidFill>
                  <a:prstClr val="white"/>
                </a:solidFill>
                <a:effectLst>
                  <a:outerShdw blurRad="38100" dist="38100" dir="2700000" algn="tl">
                    <a:srgbClr val="000000">
                      <a:alpha val="43137"/>
                    </a:srgbClr>
                  </a:outerShdw>
                </a:effectLst>
              </a:rPr>
              <a:t>Govorun</a:t>
            </a:r>
            <a:r>
              <a:rPr lang="en-US" sz="2800" b="1" dirty="0">
                <a:solidFill>
                  <a:prstClr val="white"/>
                </a:solidFill>
                <a:effectLst>
                  <a:outerShdw blurRad="38100" dist="38100" dir="2700000" algn="tl">
                    <a:srgbClr val="000000">
                      <a:alpha val="43137"/>
                    </a:srgbClr>
                  </a:outerShdw>
                </a:effectLst>
              </a:rPr>
              <a:t>" supercomputer modernization 2022</a:t>
            </a:r>
            <a:endParaRPr lang="ru-RU" sz="2800" b="1" dirty="0">
              <a:solidFill>
                <a:prstClr val="white"/>
              </a:solidFill>
              <a:effectLst>
                <a:outerShdw blurRad="38100" dist="38100" dir="2700000" algn="tl">
                  <a:srgbClr val="000000">
                    <a:alpha val="43137"/>
                  </a:srgbClr>
                </a:outerShdw>
              </a:effectLst>
            </a:endParaRPr>
          </a:p>
        </p:txBody>
      </p:sp>
      <p:sp>
        <p:nvSpPr>
          <p:cNvPr id="43" name="TextBox 42">
            <a:extLst>
              <a:ext uri="{FF2B5EF4-FFF2-40B4-BE49-F238E27FC236}">
                <a16:creationId xmlns:a16="http://schemas.microsoft.com/office/drawing/2014/main" id="{0A1005EF-5DCD-4319-8B5B-179BC80CA533}"/>
              </a:ext>
            </a:extLst>
          </p:cNvPr>
          <p:cNvSpPr txBox="1"/>
          <p:nvPr/>
        </p:nvSpPr>
        <p:spPr>
          <a:xfrm>
            <a:off x="253425" y="4927990"/>
            <a:ext cx="8934859" cy="1754326"/>
          </a:xfrm>
          <a:prstGeom prst="rect">
            <a:avLst/>
          </a:prstGeom>
          <a:noFill/>
          <a:ln w="19050">
            <a:solidFill>
              <a:srgbClr val="92D050"/>
            </a:solidFill>
          </a:ln>
        </p:spPr>
        <p:txBody>
          <a:bodyPr wrap="square">
            <a:spAutoFit/>
          </a:bodyPr>
          <a:lstStyle/>
          <a:p>
            <a:r>
              <a:rPr lang="en-US" dirty="0">
                <a:solidFill>
                  <a:prstClr val="black"/>
                </a:solidFill>
                <a:latin typeface="Times New Roman" panose="02020603050405020304" pitchFamily="18" charset="0"/>
                <a:cs typeface="Times New Roman" panose="02020603050405020304" pitchFamily="18" charset="0"/>
              </a:rPr>
              <a:t>The expansion of the “</a:t>
            </a:r>
            <a:r>
              <a:rPr lang="en-US" dirty="0" err="1">
                <a:solidFill>
                  <a:prstClr val="black"/>
                </a:solidFill>
                <a:latin typeface="Times New Roman" panose="02020603050405020304" pitchFamily="18" charset="0"/>
                <a:cs typeface="Times New Roman" panose="02020603050405020304" pitchFamily="18" charset="0"/>
              </a:rPr>
              <a:t>Govorun</a:t>
            </a:r>
            <a:r>
              <a:rPr lang="en-US" dirty="0">
                <a:solidFill>
                  <a:prstClr val="black"/>
                </a:solidFill>
                <a:latin typeface="Times New Roman" panose="02020603050405020304" pitchFamily="18" charset="0"/>
                <a:cs typeface="Times New Roman" panose="02020603050405020304" pitchFamily="18" charset="0"/>
              </a:rPr>
              <a:t>” supercomputer by 32 hyperconverged compute nodes and 8 distributed storage nodes made it possible to:</a:t>
            </a:r>
          </a:p>
          <a:p>
            <a:pPr marL="285750" indent="-285750">
              <a:buFont typeface="Wingdings" panose="05000000000000000000" pitchFamily="2" charset="2"/>
              <a:buChar char="§"/>
            </a:pPr>
            <a:r>
              <a:rPr lang="en-US" dirty="0">
                <a:solidFill>
                  <a:prstClr val="black"/>
                </a:solidFill>
                <a:latin typeface="Times New Roman" panose="02020603050405020304" pitchFamily="18" charset="0"/>
                <a:cs typeface="Times New Roman" panose="02020603050405020304" pitchFamily="18" charset="0"/>
              </a:rPr>
              <a:t>enhance its performance by 239 </a:t>
            </a:r>
            <a:r>
              <a:rPr lang="en-US" dirty="0" err="1">
                <a:solidFill>
                  <a:prstClr val="black"/>
                </a:solidFill>
                <a:latin typeface="Times New Roman" panose="02020603050405020304" pitchFamily="18" charset="0"/>
                <a:cs typeface="Times New Roman" panose="02020603050405020304" pitchFamily="18" charset="0"/>
              </a:rPr>
              <a:t>Tflops</a:t>
            </a:r>
            <a:r>
              <a:rPr lang="en-US" dirty="0">
                <a:solidFill>
                  <a:prstClr val="black"/>
                </a:solidFill>
                <a:latin typeface="Times New Roman" panose="02020603050405020304" pitchFamily="18" charset="0"/>
                <a:cs typeface="Times New Roman" panose="02020603050405020304" pitchFamily="18" charset="0"/>
              </a:rPr>
              <a:t> (</a:t>
            </a:r>
            <a:r>
              <a:rPr lang="en-US" dirty="0">
                <a:solidFill>
                  <a:srgbClr val="C00000"/>
                </a:solidFill>
                <a:latin typeface="Times New Roman" panose="02020603050405020304" pitchFamily="18" charset="0"/>
                <a:cs typeface="Times New Roman" panose="02020603050405020304" pitchFamily="18" charset="0"/>
              </a:rPr>
              <a:t>Total peak performance: </a:t>
            </a:r>
            <a:r>
              <a:rPr lang="ru-RU" dirty="0">
                <a:solidFill>
                  <a:srgbClr val="C00000"/>
                </a:solidFill>
                <a:latin typeface="Times New Roman" panose="02020603050405020304" pitchFamily="18" charset="0"/>
                <a:cs typeface="Times New Roman" panose="02020603050405020304" pitchFamily="18" charset="0"/>
              </a:rPr>
              <a:t>1.1</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PFlops</a:t>
            </a:r>
            <a:r>
              <a:rPr lang="en-US" dirty="0">
                <a:solidFill>
                  <a:srgbClr val="C00000"/>
                </a:solidFill>
                <a:latin typeface="Times New Roman" panose="02020603050405020304" pitchFamily="18" charset="0"/>
                <a:cs typeface="Times New Roman" panose="02020603050405020304" pitchFamily="18" charset="0"/>
              </a:rPr>
              <a:t> DP</a:t>
            </a:r>
            <a:r>
              <a:rPr lang="en-US" dirty="0">
                <a:solidFill>
                  <a:prstClr val="black"/>
                </a:solidFill>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
            </a:pPr>
            <a:r>
              <a:rPr lang="en-US" dirty="0">
                <a:solidFill>
                  <a:prstClr val="black"/>
                </a:solidFill>
                <a:latin typeface="Times New Roman" panose="02020603050405020304" pitchFamily="18" charset="0"/>
                <a:cs typeface="Times New Roman" panose="02020603050405020304" pitchFamily="18" charset="0"/>
              </a:rPr>
              <a:t>increase the DAOS data processing and storage subsystem to 1.6 PB;</a:t>
            </a:r>
          </a:p>
          <a:p>
            <a:pPr marL="285750" indent="-285750">
              <a:buFont typeface="Wingdings" panose="05000000000000000000" pitchFamily="2" charset="2"/>
              <a:buChar char="§"/>
            </a:pPr>
            <a:r>
              <a:rPr lang="en-US" dirty="0">
                <a:solidFill>
                  <a:prstClr val="black"/>
                </a:solidFill>
                <a:latin typeface="Times New Roman" panose="02020603050405020304" pitchFamily="18" charset="0"/>
                <a:cs typeface="Times New Roman" panose="02020603050405020304" pitchFamily="18" charset="0"/>
              </a:rPr>
              <a:t>enlarge the volume of the "warm data" storage subsystem by 8 PB with support for the creation of dynamic storage systems such as Luster, DAOS, EOS, </a:t>
            </a:r>
            <a:r>
              <a:rPr lang="en-US" dirty="0" err="1">
                <a:solidFill>
                  <a:prstClr val="black"/>
                </a:solidFill>
                <a:latin typeface="Times New Roman" panose="02020603050405020304" pitchFamily="18" charset="0"/>
                <a:cs typeface="Times New Roman" panose="02020603050405020304" pitchFamily="18" charset="0"/>
              </a:rPr>
              <a:t>dCache</a:t>
            </a:r>
            <a:r>
              <a:rPr lang="en-US" dirty="0">
                <a:solidFill>
                  <a:prstClr val="black"/>
                </a:solidFill>
                <a:latin typeface="Times New Roman" panose="02020603050405020304" pitchFamily="18" charset="0"/>
                <a:cs typeface="Times New Roman" panose="02020603050405020304" pitchFamily="18" charset="0"/>
              </a:rPr>
              <a:t>, NFS.</a:t>
            </a:r>
            <a:endParaRPr lang="ru-RU" b="1" dirty="0">
              <a:solidFill>
                <a:prstClr val="black"/>
              </a:solidFill>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rotWithShape="1">
          <a:blip r:embed="rId4"/>
          <a:srcRect l="55603"/>
          <a:stretch/>
        </p:blipFill>
        <p:spPr>
          <a:xfrm>
            <a:off x="5496364" y="940212"/>
            <a:ext cx="3584975" cy="3835539"/>
          </a:xfrm>
          <a:prstGeom prst="rect">
            <a:avLst/>
          </a:prstGeom>
        </p:spPr>
      </p:pic>
      <p:sp>
        <p:nvSpPr>
          <p:cNvPr id="2" name="Прямоугольник 1">
            <a:extLst>
              <a:ext uri="{FF2B5EF4-FFF2-40B4-BE49-F238E27FC236}">
                <a16:creationId xmlns:a16="http://schemas.microsoft.com/office/drawing/2014/main" id="{AA8D239F-9542-3B74-DB84-110561AD14B3}"/>
              </a:ext>
            </a:extLst>
          </p:cNvPr>
          <p:cNvSpPr/>
          <p:nvPr/>
        </p:nvSpPr>
        <p:spPr>
          <a:xfrm>
            <a:off x="9255211" y="790928"/>
            <a:ext cx="2782014" cy="5632311"/>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rPr>
              <a:t>The continuous increase in the expansion of the range of tasks to be solved in order to ensure the solution of the theoretical and</a:t>
            </a:r>
            <a:r>
              <a:rPr lang="ru-RU"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experimental tasks of JINR  has required </a:t>
            </a:r>
          </a:p>
          <a:p>
            <a:pPr marL="285750" indent="-285750">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The constant re-equipment of the “</a:t>
            </a:r>
            <a:r>
              <a:rPr lang="en-US" dirty="0" err="1">
                <a:latin typeface="Times New Roman" panose="02020603050405020304" pitchFamily="18" charset="0"/>
                <a:ea typeface="Times New Roman" panose="02020603050405020304" pitchFamily="18" charset="0"/>
              </a:rPr>
              <a:t>Govorun</a:t>
            </a:r>
            <a:r>
              <a:rPr lang="en-US" dirty="0">
                <a:latin typeface="Times New Roman" panose="02020603050405020304" pitchFamily="18" charset="0"/>
                <a:ea typeface="Times New Roman" panose="02020603050405020304" pitchFamily="18" charset="0"/>
              </a:rPr>
              <a:t>” SC with computing resources;</a:t>
            </a:r>
          </a:p>
          <a:p>
            <a:pPr marL="285750" indent="-285750">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Permanent</a:t>
            </a:r>
            <a:r>
              <a:rPr lang="ru-RU"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implementation of the novel IT solutions;</a:t>
            </a:r>
          </a:p>
          <a:p>
            <a:pPr marL="285750" indent="-285750">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Creating an environment for supercomputer modeling and the solution of compute-intensive and data-intensive tasks.</a:t>
            </a:r>
            <a:endParaRPr lang="ru-RU" dirty="0"/>
          </a:p>
        </p:txBody>
      </p:sp>
      <p:pic>
        <p:nvPicPr>
          <p:cNvPr id="9" name="Рисунок 8">
            <a:extLst>
              <a:ext uri="{FF2B5EF4-FFF2-40B4-BE49-F238E27FC236}">
                <a16:creationId xmlns:a16="http://schemas.microsoft.com/office/drawing/2014/main" id="{10938C31-BC8B-936E-8F7A-E81208E543BD}"/>
              </a:ext>
            </a:extLst>
          </p:cNvPr>
          <p:cNvPicPr>
            <a:picLocks noChangeAspect="1"/>
          </p:cNvPicPr>
          <p:nvPr/>
        </p:nvPicPr>
        <p:blipFill>
          <a:blip r:embed="rId5"/>
          <a:stretch>
            <a:fillRect/>
          </a:stretch>
        </p:blipFill>
        <p:spPr>
          <a:xfrm>
            <a:off x="370499" y="869998"/>
            <a:ext cx="5282156" cy="3986644"/>
          </a:xfrm>
          <a:prstGeom prst="rect">
            <a:avLst/>
          </a:prstGeom>
        </p:spPr>
      </p:pic>
    </p:spTree>
    <p:extLst>
      <p:ext uri="{BB962C8B-B14F-4D97-AF65-F5344CB8AC3E}">
        <p14:creationId xmlns:p14="http://schemas.microsoft.com/office/powerpoint/2010/main" val="40170954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a:extLst>
              <a:ext uri="{FF2B5EF4-FFF2-40B4-BE49-F238E27FC236}">
                <a16:creationId xmlns:a16="http://schemas.microsoft.com/office/drawing/2014/main" id="{9FD0EAF8-C73D-48F5-A9FC-1F6379D78F80}"/>
              </a:ext>
            </a:extLst>
          </p:cNvPr>
          <p:cNvSpPr/>
          <p:nvPr/>
        </p:nvSpPr>
        <p:spPr>
          <a:xfrm flipH="1">
            <a:off x="0" y="1"/>
            <a:ext cx="12192000" cy="799074"/>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en-US" sz="2400" b="1" dirty="0">
              <a:solidFill>
                <a:prstClr val="white"/>
              </a:solidFill>
            </a:endParaRPr>
          </a:p>
        </p:txBody>
      </p:sp>
      <p:sp>
        <p:nvSpPr>
          <p:cNvPr id="21" name="TextBox 20">
            <a:extLst>
              <a:ext uri="{FF2B5EF4-FFF2-40B4-BE49-F238E27FC236}">
                <a16:creationId xmlns:a16="http://schemas.microsoft.com/office/drawing/2014/main" id="{9AFA4A72-514F-4CBB-92CC-CAFDD6C9C9C5}"/>
              </a:ext>
            </a:extLst>
          </p:cNvPr>
          <p:cNvSpPr txBox="1"/>
          <p:nvPr/>
        </p:nvSpPr>
        <p:spPr>
          <a:xfrm>
            <a:off x="3370986" y="95340"/>
            <a:ext cx="5126147" cy="552587"/>
          </a:xfrm>
          <a:prstGeom prst="rect">
            <a:avLst/>
          </a:prstGeom>
          <a:noFill/>
          <a:effectLst>
            <a:outerShdw blurRad="50800" dist="50800" dir="5400000" algn="ctr" rotWithShape="0">
              <a:schemeClr val="tx1"/>
            </a:outerShdw>
          </a:effectLst>
        </p:spPr>
        <p:txBody>
          <a:bodyPr wrap="none" rtlCol="0">
            <a:spAutoFit/>
          </a:bodyPr>
          <a:lstStyle/>
          <a:p>
            <a:pPr algn="ctr">
              <a:lnSpc>
                <a:spcPts val="3800"/>
              </a:lnSpc>
            </a:pPr>
            <a:r>
              <a:rPr lang="en-US" sz="2800" b="1" dirty="0">
                <a:solidFill>
                  <a:prstClr val="white"/>
                </a:solidFill>
                <a:effectLst>
                  <a:outerShdw blurRad="38100" dist="38100" dir="2700000" algn="tl">
                    <a:srgbClr val="000000">
                      <a:alpha val="43137"/>
                    </a:srgbClr>
                  </a:outerShdw>
                </a:effectLst>
                <a:cs typeface="Calibri" panose="020F0502020204030204" pitchFamily="34" charset="0"/>
              </a:rPr>
              <a:t>“</a:t>
            </a:r>
            <a:r>
              <a:rPr lang="en-US" sz="2800" b="1" dirty="0" err="1">
                <a:solidFill>
                  <a:prstClr val="white"/>
                </a:solidFill>
                <a:effectLst>
                  <a:outerShdw blurRad="38100" dist="38100" dir="2700000" algn="tl">
                    <a:srgbClr val="000000">
                      <a:alpha val="43137"/>
                    </a:srgbClr>
                  </a:outerShdw>
                </a:effectLst>
                <a:cs typeface="Calibri" panose="020F0502020204030204" pitchFamily="34" charset="0"/>
              </a:rPr>
              <a:t>Govorun</a:t>
            </a:r>
            <a:r>
              <a:rPr lang="en-US" sz="2800" b="1" dirty="0">
                <a:solidFill>
                  <a:prstClr val="white"/>
                </a:solidFill>
                <a:effectLst>
                  <a:outerShdw blurRad="38100" dist="38100" dir="2700000" algn="tl">
                    <a:srgbClr val="000000">
                      <a:alpha val="43137"/>
                    </a:srgbClr>
                  </a:outerShdw>
                </a:effectLst>
                <a:cs typeface="Calibri" panose="020F0502020204030204" pitchFamily="34" charset="0"/>
              </a:rPr>
              <a:t>” Supercomputer</a:t>
            </a:r>
            <a:r>
              <a:rPr lang="ru-RU" sz="2800" b="1" dirty="0">
                <a:solidFill>
                  <a:prstClr val="white"/>
                </a:solidFill>
                <a:effectLst>
                  <a:outerShdw blurRad="38100" dist="38100" dir="2700000" algn="tl">
                    <a:srgbClr val="000000">
                      <a:alpha val="43137"/>
                    </a:srgbClr>
                  </a:outerShdw>
                </a:effectLst>
                <a:cs typeface="Calibri" panose="020F0502020204030204" pitchFamily="34" charset="0"/>
              </a:rPr>
              <a:t> </a:t>
            </a:r>
            <a:r>
              <a:rPr lang="en-US" sz="2800" b="1" dirty="0">
                <a:solidFill>
                  <a:prstClr val="white"/>
                </a:solidFill>
                <a:effectLst>
                  <a:outerShdw blurRad="38100" dist="38100" dir="2700000" algn="tl">
                    <a:srgbClr val="000000">
                      <a:alpha val="43137"/>
                    </a:srgbClr>
                  </a:outerShdw>
                </a:effectLst>
                <a:cs typeface="Calibri" panose="020F0502020204030204" pitchFamily="34" charset="0"/>
              </a:rPr>
              <a:t>Today</a:t>
            </a:r>
            <a:endParaRPr lang="ru-RU" sz="2800" b="1" dirty="0">
              <a:solidFill>
                <a:prstClr val="white"/>
              </a:solidFill>
              <a:effectLst>
                <a:outerShdw blurRad="38100" dist="38100" dir="2700000" algn="tl">
                  <a:srgbClr val="000000">
                    <a:alpha val="43137"/>
                  </a:srgbClr>
                </a:outerShdw>
              </a:effectLst>
              <a:cs typeface="Calibri" panose="020F0502020204030204" pitchFamily="34" charset="0"/>
            </a:endParaRPr>
          </a:p>
        </p:txBody>
      </p:sp>
      <p:sp>
        <p:nvSpPr>
          <p:cNvPr id="23" name="TextBox 9"/>
          <p:cNvSpPr txBox="1">
            <a:spLocks noChangeArrowheads="1"/>
          </p:cNvSpPr>
          <p:nvPr/>
        </p:nvSpPr>
        <p:spPr bwMode="auto">
          <a:xfrm>
            <a:off x="298005" y="5571300"/>
            <a:ext cx="2078182" cy="923330"/>
          </a:xfrm>
          <a:prstGeom prst="rect">
            <a:avLst/>
          </a:prstGeom>
          <a:ln w="38100">
            <a:solidFill>
              <a:schemeClr val="accent6">
                <a:lumMod val="75000"/>
              </a:schemeClr>
            </a:solidFill>
            <a:headEnd/>
            <a:tailEnd/>
          </a:ln>
        </p:spPr>
        <p:style>
          <a:lnRef idx="2">
            <a:schemeClr val="accent4"/>
          </a:lnRef>
          <a:fillRef idx="1">
            <a:schemeClr val="lt1"/>
          </a:fillRef>
          <a:effectRef idx="0">
            <a:schemeClr val="accent4"/>
          </a:effectRef>
          <a:fontRef idx="minor">
            <a:schemeClr val="dk1"/>
          </a:fontRef>
        </p:style>
        <p:txBody>
          <a:bodyPr wrap="square">
            <a:spAutoFit/>
          </a:bodyPr>
          <a:lstStyle/>
          <a:p>
            <a:r>
              <a:rPr lang="en-GB" b="1" dirty="0">
                <a:solidFill>
                  <a:srgbClr val="C00000"/>
                </a:solidFill>
                <a:latin typeface="Times New Roman" panose="02020603050405020304" pitchFamily="18" charset="0"/>
                <a:ea typeface="DejaVu Sans"/>
                <a:cs typeface="Times New Roman" panose="02020603050405020304" pitchFamily="18" charset="0"/>
              </a:rPr>
              <a:t>GPU-component</a:t>
            </a:r>
            <a:r>
              <a:rPr lang="en-GB" dirty="0">
                <a:solidFill>
                  <a:srgbClr val="C00000"/>
                </a:solidFill>
                <a:latin typeface="Times New Roman" panose="02020603050405020304" pitchFamily="18" charset="0"/>
                <a:ea typeface="DejaVu Sans"/>
                <a:cs typeface="Times New Roman" panose="02020603050405020304" pitchFamily="18" charset="0"/>
              </a:rPr>
              <a:t> </a:t>
            </a:r>
            <a:r>
              <a:rPr lang="en-GB" dirty="0">
                <a:solidFill>
                  <a:prstClr val="black"/>
                </a:solidFill>
                <a:latin typeface="Times New Roman" panose="02020603050405020304" pitchFamily="18" charset="0"/>
                <a:ea typeface="DejaVu Sans"/>
                <a:cs typeface="Times New Roman" panose="02020603050405020304" pitchFamily="18" charset="0"/>
              </a:rPr>
              <a:t>based on  NVIDIA DGX-1 Volta</a:t>
            </a:r>
            <a:endParaRPr lang="ru-RU" dirty="0">
              <a:solidFill>
                <a:prstClr val="black"/>
              </a:solidFill>
              <a:latin typeface="Times New Roman" panose="02020603050405020304" pitchFamily="18" charset="0"/>
              <a:ea typeface="DejaVu Sans"/>
              <a:cs typeface="Times New Roman" panose="02020603050405020304" pitchFamily="18" charset="0"/>
            </a:endParaRPr>
          </a:p>
        </p:txBody>
      </p:sp>
      <p:sp>
        <p:nvSpPr>
          <p:cNvPr id="24" name="TextBox 10"/>
          <p:cNvSpPr txBox="1">
            <a:spLocks noChangeArrowheads="1"/>
          </p:cNvSpPr>
          <p:nvPr/>
        </p:nvSpPr>
        <p:spPr bwMode="auto">
          <a:xfrm>
            <a:off x="2717203" y="5184015"/>
            <a:ext cx="2936875" cy="1310615"/>
          </a:xfrm>
          <a:prstGeom prst="rect">
            <a:avLst/>
          </a:prstGeom>
          <a:ln w="38100">
            <a:solidFill>
              <a:srgbClr val="0070C0"/>
            </a:solidFill>
            <a:headEnd/>
            <a:tailEnd/>
          </a:ln>
        </p:spPr>
        <p:style>
          <a:lnRef idx="2">
            <a:schemeClr val="accent6"/>
          </a:lnRef>
          <a:fillRef idx="1">
            <a:schemeClr val="lt1"/>
          </a:fillRef>
          <a:effectRef idx="0">
            <a:schemeClr val="accent6"/>
          </a:effectRef>
          <a:fontRef idx="minor">
            <a:schemeClr val="dk1"/>
          </a:fontRef>
        </p:style>
        <p:txBody>
          <a:bodyPr wrap="square">
            <a:spAutoFit/>
          </a:bodyPr>
          <a:lstStyle/>
          <a:p>
            <a:pPr>
              <a:lnSpc>
                <a:spcPts val="1900"/>
              </a:lnSpc>
            </a:pPr>
            <a:r>
              <a:rPr lang="en-GB" b="1" dirty="0">
                <a:solidFill>
                  <a:srgbClr val="C00000"/>
                </a:solidFill>
                <a:latin typeface="Times New Roman" panose="02020603050405020304" pitchFamily="18" charset="0"/>
                <a:ea typeface="DejaVu Sans"/>
                <a:cs typeface="Times New Roman" panose="02020603050405020304" pitchFamily="18" charset="0"/>
              </a:rPr>
              <a:t>CPU-component</a:t>
            </a:r>
            <a:endParaRPr lang="en-GB" dirty="0">
              <a:solidFill>
                <a:prstClr val="black"/>
              </a:solidFill>
              <a:latin typeface="Times New Roman" panose="02020603050405020304" pitchFamily="18" charset="0"/>
              <a:ea typeface="DejaVu Sans"/>
              <a:cs typeface="Times New Roman" panose="02020603050405020304" pitchFamily="18" charset="0"/>
            </a:endParaRPr>
          </a:p>
          <a:p>
            <a:pPr>
              <a:lnSpc>
                <a:spcPts val="1900"/>
              </a:lnSpc>
            </a:pPr>
            <a:r>
              <a:rPr lang="en-GB" dirty="0">
                <a:solidFill>
                  <a:prstClr val="black"/>
                </a:solidFill>
                <a:latin typeface="Times New Roman" panose="02020603050405020304" pitchFamily="18" charset="0"/>
                <a:ea typeface="DejaVu Sans"/>
                <a:cs typeface="Times New Roman" panose="02020603050405020304" pitchFamily="18" charset="0"/>
              </a:rPr>
              <a:t>based on the newest </a:t>
            </a:r>
            <a:endParaRPr lang="ru-RU" dirty="0">
              <a:solidFill>
                <a:prstClr val="black"/>
              </a:solidFill>
              <a:latin typeface="Times New Roman" panose="02020603050405020304" pitchFamily="18" charset="0"/>
              <a:ea typeface="DejaVu Sans"/>
              <a:cs typeface="Times New Roman" panose="02020603050405020304" pitchFamily="18" charset="0"/>
            </a:endParaRPr>
          </a:p>
          <a:p>
            <a:pPr>
              <a:lnSpc>
                <a:spcPts val="1900"/>
              </a:lnSpc>
            </a:pPr>
            <a:r>
              <a:rPr lang="en-GB" dirty="0">
                <a:solidFill>
                  <a:prstClr val="black"/>
                </a:solidFill>
                <a:latin typeface="Times New Roman" panose="02020603050405020304" pitchFamily="18" charset="0"/>
                <a:ea typeface="DejaVu Sans"/>
                <a:cs typeface="Times New Roman" panose="02020603050405020304" pitchFamily="18" charset="0"/>
              </a:rPr>
              <a:t>Intel architectures</a:t>
            </a:r>
            <a:r>
              <a:rPr lang="ru-RU" dirty="0">
                <a:solidFill>
                  <a:prstClr val="black"/>
                </a:solidFill>
                <a:latin typeface="Times New Roman" panose="02020603050405020304" pitchFamily="18" charset="0"/>
                <a:ea typeface="DejaVu Sans"/>
                <a:cs typeface="Times New Roman" panose="02020603050405020304" pitchFamily="18" charset="0"/>
              </a:rPr>
              <a:t>:</a:t>
            </a:r>
          </a:p>
          <a:p>
            <a:pPr>
              <a:lnSpc>
                <a:spcPts val="1900"/>
              </a:lnSpc>
            </a:pPr>
            <a:r>
              <a:rPr lang="en-GB" dirty="0">
                <a:solidFill>
                  <a:prstClr val="black"/>
                </a:solidFill>
                <a:latin typeface="Times New Roman" panose="02020603050405020304" pitchFamily="18" charset="0"/>
                <a:ea typeface="DejaVu Sans"/>
                <a:cs typeface="Times New Roman" panose="02020603050405020304" pitchFamily="18" charset="0"/>
              </a:rPr>
              <a:t>Intel Xeon Phi gen.2 </a:t>
            </a:r>
          </a:p>
          <a:p>
            <a:pPr>
              <a:lnSpc>
                <a:spcPts val="1900"/>
              </a:lnSpc>
            </a:pPr>
            <a:r>
              <a:rPr lang="en-GB" dirty="0">
                <a:solidFill>
                  <a:prstClr val="black"/>
                </a:solidFill>
                <a:latin typeface="Times New Roman" panose="02020603050405020304" pitchFamily="18" charset="0"/>
                <a:ea typeface="DejaVu Sans"/>
                <a:cs typeface="Times New Roman" panose="02020603050405020304" pitchFamily="18" charset="0"/>
              </a:rPr>
              <a:t>Intel Xeon gen.</a:t>
            </a:r>
            <a:r>
              <a:rPr lang="ru-RU" dirty="0">
                <a:solidFill>
                  <a:prstClr val="black"/>
                </a:solidFill>
                <a:latin typeface="Times New Roman" panose="02020603050405020304" pitchFamily="18" charset="0"/>
                <a:ea typeface="DejaVu Sans"/>
                <a:cs typeface="Times New Roman" panose="02020603050405020304" pitchFamily="18" charset="0"/>
              </a:rPr>
              <a:t>2</a:t>
            </a:r>
            <a:r>
              <a:rPr lang="en-GB" dirty="0">
                <a:solidFill>
                  <a:prstClr val="black"/>
                </a:solidFill>
                <a:latin typeface="Times New Roman" panose="02020603050405020304" pitchFamily="18" charset="0"/>
                <a:ea typeface="DejaVu Sans"/>
                <a:cs typeface="Times New Roman" panose="02020603050405020304" pitchFamily="18" charset="0"/>
              </a:rPr>
              <a:t> and </a:t>
            </a:r>
            <a:r>
              <a:rPr lang="en-US" dirty="0">
                <a:solidFill>
                  <a:prstClr val="black"/>
                </a:solidFill>
                <a:latin typeface="Times New Roman" panose="02020603050405020304" pitchFamily="18" charset="0"/>
                <a:ea typeface="DejaVu Sans"/>
                <a:cs typeface="Times New Roman" panose="02020603050405020304" pitchFamily="18" charset="0"/>
              </a:rPr>
              <a:t>gen.3</a:t>
            </a:r>
            <a:endParaRPr lang="ru-RU" b="1" dirty="0">
              <a:solidFill>
                <a:prstClr val="black"/>
              </a:solidFill>
              <a:latin typeface="Times New Roman" panose="02020603050405020304" pitchFamily="18" charset="0"/>
              <a:ea typeface="DejaVu Sans"/>
              <a:cs typeface="Times New Roman" panose="02020603050405020304" pitchFamily="18" charset="0"/>
            </a:endParaRPr>
          </a:p>
        </p:txBody>
      </p:sp>
      <p:pic>
        <p:nvPicPr>
          <p:cNvPr id="25" name="Рисунок 6"/>
          <p:cNvPicPr>
            <a:picLocks noChangeAspect="1"/>
          </p:cNvPicPr>
          <p:nvPr/>
        </p:nvPicPr>
        <p:blipFill rotWithShape="1">
          <a:blip r:embed="rId3"/>
          <a:srcRect r="18237" b="27166"/>
          <a:stretch/>
        </p:blipFill>
        <p:spPr bwMode="auto">
          <a:xfrm>
            <a:off x="2948814" y="4431811"/>
            <a:ext cx="1682143" cy="635752"/>
          </a:xfrm>
          <a:prstGeom prst="rect">
            <a:avLst/>
          </a:prstGeom>
        </p:spPr>
      </p:pic>
      <p:pic>
        <p:nvPicPr>
          <p:cNvPr id="26" name="Рисунок 9">
            <a:extLst>
              <a:ext uri="{FF2B5EF4-FFF2-40B4-BE49-F238E27FC236}">
                <a16:creationId xmlns:a16="http://schemas.microsoft.com/office/drawing/2014/main" id="{EB1ABF5B-1706-4250-A1CA-014F1D3ED2A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230" t="4834" r="24894" b="8995"/>
          <a:stretch/>
        </p:blipFill>
        <p:spPr>
          <a:xfrm rot="20838815">
            <a:off x="4646686" y="4512998"/>
            <a:ext cx="770125" cy="593697"/>
          </a:xfrm>
          <a:prstGeom prst="rect">
            <a:avLst/>
          </a:prstGeom>
        </p:spPr>
      </p:pic>
      <p:pic>
        <p:nvPicPr>
          <p:cNvPr id="27" name="Рисунок 4"/>
          <p:cNvPicPr>
            <a:picLocks noChangeAspect="1"/>
          </p:cNvPicPr>
          <p:nvPr/>
        </p:nvPicPr>
        <p:blipFill>
          <a:blip r:embed="rId5"/>
          <a:srcRect/>
          <a:stretch>
            <a:fillRect/>
          </a:stretch>
        </p:blipFill>
        <p:spPr bwMode="auto">
          <a:xfrm>
            <a:off x="298005" y="4182747"/>
            <a:ext cx="1635010" cy="1276758"/>
          </a:xfrm>
          <a:prstGeom prst="rect">
            <a:avLst/>
          </a:prstGeom>
          <a:noFill/>
          <a:ln w="9525">
            <a:noFill/>
            <a:miter lim="800000"/>
            <a:headEnd/>
            <a:tailEnd/>
          </a:ln>
        </p:spPr>
      </p:pic>
      <p:pic>
        <p:nvPicPr>
          <p:cNvPr id="18" name="Рисунок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sp>
        <p:nvSpPr>
          <p:cNvPr id="4" name="TextBox 3">
            <a:extLst>
              <a:ext uri="{FF2B5EF4-FFF2-40B4-BE49-F238E27FC236}">
                <a16:creationId xmlns:a16="http://schemas.microsoft.com/office/drawing/2014/main" id="{9EDAEF3E-8B5E-64D1-929B-B8DA7ACC9206}"/>
              </a:ext>
            </a:extLst>
          </p:cNvPr>
          <p:cNvSpPr txBox="1"/>
          <p:nvPr/>
        </p:nvSpPr>
        <p:spPr>
          <a:xfrm>
            <a:off x="7662042" y="1260994"/>
            <a:ext cx="4390412" cy="4503797"/>
          </a:xfrm>
          <a:prstGeom prst="rect">
            <a:avLst/>
          </a:prstGeom>
          <a:solidFill>
            <a:schemeClr val="bg1"/>
          </a:solidFill>
          <a:ln>
            <a:solidFill>
              <a:schemeClr val="bg1">
                <a:lumMod val="50000"/>
              </a:schemeClr>
            </a:solidFill>
          </a:ln>
          <a:effectLst/>
        </p:spPr>
        <p:txBody>
          <a:bodyPr wrap="square">
            <a:spAutoFit/>
          </a:bodyPr>
          <a:lstStyle/>
          <a:p>
            <a:pPr marL="180975" indent="-180975">
              <a:spcAft>
                <a:spcPts val="800"/>
              </a:spcAft>
              <a:buFont typeface="Arial" panose="020B0604020202020204" pitchFamily="34" charset="0"/>
              <a:buChar char="•"/>
              <a:defRPr/>
            </a:pPr>
            <a:r>
              <a:rPr lang="en-US" sz="2000" dirty="0">
                <a:solidFill>
                  <a:srgbClr val="000066"/>
                </a:solidFill>
                <a:latin typeface="Times New Roman" panose="02020603050405020304" pitchFamily="18" charset="0"/>
                <a:cs typeface="Times New Roman" panose="02020603050405020304" pitchFamily="18" charset="0"/>
              </a:rPr>
              <a:t>Hyper-converged software-defined system</a:t>
            </a:r>
          </a:p>
          <a:p>
            <a:pPr marL="180975" indent="-180975">
              <a:spcAft>
                <a:spcPts val="800"/>
              </a:spcAft>
              <a:buFont typeface="Arial" panose="020B0604020202020204" pitchFamily="34" charset="0"/>
              <a:buChar char="•"/>
              <a:defRPr/>
            </a:pPr>
            <a:r>
              <a:rPr lang="en-US" sz="2000" dirty="0">
                <a:solidFill>
                  <a:srgbClr val="000066"/>
                </a:solidFill>
                <a:latin typeface="Times New Roman" panose="02020603050405020304" pitchFamily="18" charset="0"/>
                <a:cs typeface="Times New Roman" panose="02020603050405020304" pitchFamily="18" charset="0"/>
              </a:rPr>
              <a:t>Hierarchical data processing and storage system </a:t>
            </a:r>
            <a:endParaRPr lang="ru-RU" sz="2000" dirty="0">
              <a:solidFill>
                <a:srgbClr val="000066"/>
              </a:solidFill>
              <a:latin typeface="Times New Roman" panose="02020603050405020304" pitchFamily="18" charset="0"/>
              <a:cs typeface="Times New Roman" panose="02020603050405020304" pitchFamily="18" charset="0"/>
            </a:endParaRPr>
          </a:p>
          <a:p>
            <a:pPr marL="180975" indent="-180975">
              <a:spcAft>
                <a:spcPts val="800"/>
              </a:spcAft>
              <a:buFont typeface="Arial" panose="020B0604020202020204" pitchFamily="34" charset="0"/>
              <a:buChar char="•"/>
              <a:defRPr/>
            </a:pPr>
            <a:r>
              <a:rPr lang="en-US" sz="2000" dirty="0">
                <a:solidFill>
                  <a:srgbClr val="000066"/>
                </a:solidFill>
                <a:latin typeface="Times New Roman" panose="02020603050405020304" pitchFamily="18" charset="0"/>
                <a:cs typeface="Times New Roman" panose="02020603050405020304" pitchFamily="18" charset="0"/>
              </a:rPr>
              <a:t>Scalable solution Storage-on-demand</a:t>
            </a:r>
          </a:p>
          <a:p>
            <a:pPr marL="180975" indent="-180975">
              <a:spcAft>
                <a:spcPts val="800"/>
              </a:spcAft>
              <a:buFont typeface="Arial" panose="020B0604020202020204" pitchFamily="34" charset="0"/>
              <a:buChar char="•"/>
              <a:defRPr/>
            </a:pPr>
            <a:r>
              <a:rPr lang="en-US" sz="2000" dirty="0">
                <a:solidFill>
                  <a:srgbClr val="000066"/>
                </a:solidFill>
                <a:latin typeface="Times New Roman" panose="02020603050405020304" pitchFamily="18" charset="0"/>
                <a:cs typeface="Times New Roman" panose="02020603050405020304" pitchFamily="18" charset="0"/>
              </a:rPr>
              <a:t>Total peak performance: </a:t>
            </a:r>
            <a:r>
              <a:rPr lang="ru-RU" sz="2000" dirty="0">
                <a:solidFill>
                  <a:srgbClr val="C00000"/>
                </a:solidFill>
                <a:latin typeface="Times New Roman" panose="02020603050405020304" pitchFamily="18" charset="0"/>
                <a:cs typeface="Times New Roman" panose="02020603050405020304" pitchFamily="18" charset="0"/>
              </a:rPr>
              <a:t>1.1</a:t>
            </a:r>
            <a:r>
              <a:rPr lang="en-US" sz="2000" dirty="0">
                <a:solidFill>
                  <a:srgbClr val="C00000"/>
                </a:solidFill>
                <a:latin typeface="Times New Roman" panose="02020603050405020304" pitchFamily="18" charset="0"/>
                <a:cs typeface="Times New Roman" panose="02020603050405020304" pitchFamily="18" charset="0"/>
              </a:rPr>
              <a:t> </a:t>
            </a:r>
            <a:r>
              <a:rPr lang="en-US" sz="2000" dirty="0" err="1">
                <a:solidFill>
                  <a:srgbClr val="C00000"/>
                </a:solidFill>
                <a:latin typeface="Times New Roman" panose="02020603050405020304" pitchFamily="18" charset="0"/>
                <a:cs typeface="Times New Roman" panose="02020603050405020304" pitchFamily="18" charset="0"/>
              </a:rPr>
              <a:t>PFlops</a:t>
            </a:r>
            <a:r>
              <a:rPr lang="en-US" sz="2000" dirty="0">
                <a:solidFill>
                  <a:srgbClr val="C00000"/>
                </a:solidFill>
                <a:latin typeface="Times New Roman" panose="02020603050405020304" pitchFamily="18" charset="0"/>
                <a:cs typeface="Times New Roman" panose="02020603050405020304" pitchFamily="18" charset="0"/>
              </a:rPr>
              <a:t> DP</a:t>
            </a:r>
          </a:p>
          <a:p>
            <a:pPr marL="180975" indent="-180975">
              <a:spcAft>
                <a:spcPts val="800"/>
              </a:spcAft>
              <a:buFont typeface="Arial" panose="020B0604020202020204" pitchFamily="34" charset="0"/>
              <a:buChar char="•"/>
              <a:defRPr/>
            </a:pPr>
            <a:r>
              <a:rPr lang="en-US" sz="2000" dirty="0">
                <a:solidFill>
                  <a:srgbClr val="000066"/>
                </a:solidFill>
                <a:latin typeface="Times New Roman" panose="02020603050405020304" pitchFamily="18" charset="0"/>
                <a:cs typeface="Times New Roman" panose="02020603050405020304" pitchFamily="18" charset="0"/>
              </a:rPr>
              <a:t>GPU component based on the NVIDIA</a:t>
            </a:r>
          </a:p>
          <a:p>
            <a:pPr marL="180975" indent="-180975">
              <a:spcAft>
                <a:spcPts val="800"/>
              </a:spcAft>
              <a:buFont typeface="Arial" panose="020B0604020202020204" pitchFamily="34" charset="0"/>
              <a:buChar char="•"/>
              <a:defRPr/>
            </a:pPr>
            <a:r>
              <a:rPr lang="en-US" sz="2000" dirty="0">
                <a:solidFill>
                  <a:srgbClr val="000066"/>
                </a:solidFill>
                <a:latin typeface="Times New Roman" panose="02020603050405020304" pitchFamily="18" charset="0"/>
                <a:cs typeface="Times New Roman" panose="02020603050405020304" pitchFamily="18" charset="0"/>
              </a:rPr>
              <a:t>CPU component based on RSC “Tornado” liquid cooling solutions</a:t>
            </a:r>
          </a:p>
          <a:p>
            <a:pPr marL="180975" indent="-180975">
              <a:spcAft>
                <a:spcPts val="800"/>
              </a:spcAft>
              <a:buFont typeface="Arial" charset="0"/>
              <a:buChar char="•"/>
              <a:defRPr/>
            </a:pPr>
            <a:r>
              <a:rPr lang="en-US" sz="2000" dirty="0">
                <a:solidFill>
                  <a:srgbClr val="000066"/>
                </a:solidFill>
                <a:latin typeface="Times New Roman" panose="02020603050405020304" pitchFamily="18" charset="0"/>
                <a:cs typeface="Times New Roman" panose="02020603050405020304" pitchFamily="18" charset="0"/>
              </a:rPr>
              <a:t>The most energy-efficient center in Russia (PUE = 1,06)</a:t>
            </a:r>
          </a:p>
          <a:p>
            <a:pPr marL="180975" indent="-180975">
              <a:spcAft>
                <a:spcPts val="800"/>
              </a:spcAft>
              <a:buFont typeface="Arial" charset="0"/>
              <a:buChar char="•"/>
              <a:defRPr/>
            </a:pPr>
            <a:r>
              <a:rPr lang="en-US" sz="2000" dirty="0">
                <a:solidFill>
                  <a:srgbClr val="000066"/>
                </a:solidFill>
                <a:latin typeface="Times New Roman" panose="02020603050405020304" pitchFamily="18" charset="0"/>
                <a:cs typeface="Times New Roman" panose="02020603050405020304" pitchFamily="18" charset="0"/>
              </a:rPr>
              <a:t>Storage performance &gt;</a:t>
            </a:r>
            <a:r>
              <a:rPr lang="ru-RU" sz="2000" dirty="0">
                <a:solidFill>
                  <a:srgbClr val="000066"/>
                </a:solidFill>
                <a:latin typeface="Times New Roman" panose="02020603050405020304" pitchFamily="18" charset="0"/>
                <a:cs typeface="Times New Roman" panose="02020603050405020304" pitchFamily="18" charset="0"/>
              </a:rPr>
              <a:t>3</a:t>
            </a:r>
            <a:r>
              <a:rPr lang="en-US" sz="2000" dirty="0">
                <a:solidFill>
                  <a:srgbClr val="000066"/>
                </a:solidFill>
                <a:latin typeface="Times New Roman" panose="02020603050405020304" pitchFamily="18" charset="0"/>
                <a:cs typeface="Times New Roman" panose="02020603050405020304" pitchFamily="18" charset="0"/>
              </a:rPr>
              <a:t>00 GB/s</a:t>
            </a:r>
            <a:r>
              <a:rPr lang="ru-RU" sz="2000" dirty="0">
                <a:solidFill>
                  <a:srgbClr val="000066"/>
                </a:solidFill>
                <a:latin typeface="Times New Roman" panose="02020603050405020304" pitchFamily="18" charset="0"/>
                <a:cs typeface="Times New Roman" panose="02020603050405020304" pitchFamily="18" charset="0"/>
              </a:rPr>
              <a:t> </a:t>
            </a:r>
            <a:endParaRPr lang="en-US" sz="2000" dirty="0">
              <a:solidFill>
                <a:srgbClr val="000066"/>
              </a:solidFill>
              <a:latin typeface="Times New Roman" panose="02020603050405020304" pitchFamily="18" charset="0"/>
              <a:cs typeface="Times New Roman" panose="02020603050405020304" pitchFamily="18" charset="0"/>
            </a:endParaRPr>
          </a:p>
        </p:txBody>
      </p:sp>
      <p:pic>
        <p:nvPicPr>
          <p:cNvPr id="3" name="Рисунок 2">
            <a:extLst>
              <a:ext uri="{FF2B5EF4-FFF2-40B4-BE49-F238E27FC236}">
                <a16:creationId xmlns:a16="http://schemas.microsoft.com/office/drawing/2014/main" id="{C5288E2F-265B-77AE-687D-E11C32DB45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0132" y="972643"/>
            <a:ext cx="4594993" cy="3063329"/>
          </a:xfrm>
          <a:prstGeom prst="rect">
            <a:avLst/>
          </a:prstGeom>
          <a:ln w="15875">
            <a:solidFill>
              <a:schemeClr val="bg1">
                <a:lumMod val="50000"/>
              </a:schemeClr>
            </a:solidFill>
          </a:ln>
        </p:spPr>
      </p:pic>
      <p:pic>
        <p:nvPicPr>
          <p:cNvPr id="5" name="Рисунок 4">
            <a:extLst>
              <a:ext uri="{FF2B5EF4-FFF2-40B4-BE49-F238E27FC236}">
                <a16:creationId xmlns:a16="http://schemas.microsoft.com/office/drawing/2014/main" id="{C038FAF4-AADE-0640-3F8B-669661DF792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122" r="15107"/>
          <a:stretch/>
        </p:blipFill>
        <p:spPr>
          <a:xfrm>
            <a:off x="440563" y="945489"/>
            <a:ext cx="899137" cy="3156807"/>
          </a:xfrm>
          <a:prstGeom prst="rect">
            <a:avLst/>
          </a:prstGeom>
          <a:ln>
            <a:solidFill>
              <a:schemeClr val="bg1"/>
            </a:solidFill>
          </a:ln>
        </p:spPr>
      </p:pic>
      <p:pic>
        <p:nvPicPr>
          <p:cNvPr id="6" name="Рисунок 5">
            <a:extLst>
              <a:ext uri="{FF2B5EF4-FFF2-40B4-BE49-F238E27FC236}">
                <a16:creationId xmlns:a16="http://schemas.microsoft.com/office/drawing/2014/main" id="{1D10A98B-7C15-AFB7-3441-24F8730DEEBC}"/>
              </a:ext>
            </a:extLst>
          </p:cNvPr>
          <p:cNvPicPr>
            <a:picLocks noChangeAspect="1"/>
          </p:cNvPicPr>
          <p:nvPr/>
        </p:nvPicPr>
        <p:blipFill>
          <a:blip r:embed="rId9"/>
          <a:stretch>
            <a:fillRect/>
          </a:stretch>
        </p:blipFill>
        <p:spPr>
          <a:xfrm>
            <a:off x="5120113" y="1927333"/>
            <a:ext cx="2407656" cy="2174963"/>
          </a:xfrm>
          <a:prstGeom prst="rect">
            <a:avLst/>
          </a:prstGeom>
        </p:spPr>
      </p:pic>
    </p:spTree>
    <p:extLst>
      <p:ext uri="{BB962C8B-B14F-4D97-AF65-F5344CB8AC3E}">
        <p14:creationId xmlns:p14="http://schemas.microsoft.com/office/powerpoint/2010/main" val="1772940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001591F0-FA63-44AE-B760-FBBB81C789F7}"/>
              </a:ext>
            </a:extLst>
          </p:cNvPr>
          <p:cNvSpPr>
            <a:spLocks noGrp="1"/>
          </p:cNvSpPr>
          <p:nvPr>
            <p:ph type="title" idx="4294967295"/>
          </p:nvPr>
        </p:nvSpPr>
        <p:spPr>
          <a:xfrm>
            <a:off x="1845733" y="96839"/>
            <a:ext cx="8303155" cy="1000125"/>
          </a:xfrm>
        </p:spPr>
        <p:txBody>
          <a:bodyPr vert="horz" lIns="0" tIns="0" rIns="0" bIns="0" rtlCol="0" anchor="ctr">
            <a:normAutofit/>
          </a:bodyPr>
          <a:lstStyle/>
          <a:p>
            <a:r>
              <a:rPr lang="en-US" altLang="ru-RU" sz="3600" dirty="0">
                <a:solidFill>
                  <a:srgbClr val="3333CC"/>
                </a:solidFill>
              </a:rPr>
              <a:t>Reach </a:t>
            </a:r>
            <a:r>
              <a:rPr lang="en-US" altLang="ru-RU" sz="3600" dirty="0" err="1">
                <a:solidFill>
                  <a:srgbClr val="3333CC"/>
                </a:solidFill>
              </a:rPr>
              <a:t>Exascale</a:t>
            </a:r>
            <a:r>
              <a:rPr lang="en-US" altLang="ru-RU" sz="3600" dirty="0">
                <a:solidFill>
                  <a:srgbClr val="3333CC"/>
                </a:solidFill>
              </a:rPr>
              <a:t> by 2018</a:t>
            </a:r>
            <a:br>
              <a:rPr lang="en-US" altLang="ru-RU" dirty="0">
                <a:solidFill>
                  <a:srgbClr val="3333CC"/>
                </a:solidFill>
              </a:rPr>
            </a:br>
            <a:r>
              <a:rPr lang="en-US" altLang="ru-RU" sz="2000" b="1" dirty="0">
                <a:solidFill>
                  <a:srgbClr val="3333CC"/>
                </a:solidFill>
              </a:rPr>
              <a:t>From </a:t>
            </a:r>
            <a:r>
              <a:rPr lang="en-US" altLang="ru-RU" sz="2000" b="1" dirty="0" err="1">
                <a:solidFill>
                  <a:srgbClr val="3333CC"/>
                </a:solidFill>
              </a:rPr>
              <a:t>GigFlops</a:t>
            </a:r>
            <a:r>
              <a:rPr lang="en-US" altLang="ru-RU" sz="2000" b="1" dirty="0">
                <a:solidFill>
                  <a:srgbClr val="3333CC"/>
                </a:solidFill>
              </a:rPr>
              <a:t> to </a:t>
            </a:r>
            <a:r>
              <a:rPr lang="en-US" altLang="ru-RU" sz="2000" b="1" dirty="0" err="1">
                <a:solidFill>
                  <a:srgbClr val="3333CC"/>
                </a:solidFill>
              </a:rPr>
              <a:t>ExaFlops</a:t>
            </a:r>
            <a:endParaRPr lang="en-US" altLang="ru-RU" sz="2000" b="1" dirty="0">
              <a:solidFill>
                <a:srgbClr val="3333CC"/>
              </a:solidFill>
            </a:endParaRPr>
          </a:p>
        </p:txBody>
      </p:sp>
      <p:sp>
        <p:nvSpPr>
          <p:cNvPr id="17411" name="AutoShape 2">
            <a:extLst>
              <a:ext uri="{FF2B5EF4-FFF2-40B4-BE49-F238E27FC236}">
                <a16:creationId xmlns:a16="http://schemas.microsoft.com/office/drawing/2014/main" id="{D37EC78F-CCE5-4A5C-A391-813A1555B2D3}"/>
              </a:ext>
            </a:extLst>
          </p:cNvPr>
          <p:cNvSpPr>
            <a:spLocks noChangeArrowheads="1"/>
          </p:cNvSpPr>
          <p:nvPr/>
        </p:nvSpPr>
        <p:spPr bwMode="auto">
          <a:xfrm rot="19250127">
            <a:off x="3689351" y="3581401"/>
            <a:ext cx="3019425" cy="449263"/>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0 h 21600"/>
              <a:gd name="T14" fmla="*/ 19279 w 21600"/>
              <a:gd name="T15" fmla="*/ 21600 h 21600"/>
            </a:gdLst>
            <a:ahLst/>
            <a:cxnLst>
              <a:cxn ang="T8">
                <a:pos x="T0" y="T1"/>
              </a:cxn>
              <a:cxn ang="T9">
                <a:pos x="T2" y="T3"/>
              </a:cxn>
              <a:cxn ang="T10">
                <a:pos x="T4" y="T5"/>
              </a:cxn>
              <a:cxn ang="T11">
                <a:pos x="T6" y="T7"/>
              </a:cxn>
            </a:cxnLst>
            <a:rect l="T12" t="T13" r="T14" b="T15"/>
            <a:pathLst>
              <a:path w="21600" h="21600">
                <a:moveTo>
                  <a:pt x="19279" y="0"/>
                </a:moveTo>
                <a:lnTo>
                  <a:pt x="19279" y="0"/>
                </a:lnTo>
                <a:lnTo>
                  <a:pt x="3375" y="0"/>
                </a:lnTo>
                <a:lnTo>
                  <a:pt x="3375" y="21600"/>
                </a:lnTo>
                <a:lnTo>
                  <a:pt x="19279" y="21600"/>
                </a:lnTo>
                <a:lnTo>
                  <a:pt x="21600" y="10800"/>
                </a:lnTo>
                <a:lnTo>
                  <a:pt x="19279" y="0"/>
                </a:lnTo>
                <a:close/>
              </a:path>
              <a:path w="21600" h="21600">
                <a:moveTo>
                  <a:pt x="1350" y="0"/>
                </a:moveTo>
                <a:lnTo>
                  <a:pt x="1350" y="21600"/>
                </a:lnTo>
                <a:lnTo>
                  <a:pt x="2700" y="21600"/>
                </a:lnTo>
                <a:lnTo>
                  <a:pt x="2700" y="0"/>
                </a:lnTo>
                <a:lnTo>
                  <a:pt x="1350" y="0"/>
                </a:lnTo>
                <a:close/>
              </a:path>
              <a:path w="21600" h="21600">
                <a:moveTo>
                  <a:pt x="0" y="0"/>
                </a:moveTo>
                <a:lnTo>
                  <a:pt x="0" y="21600"/>
                </a:lnTo>
                <a:lnTo>
                  <a:pt x="675" y="21600"/>
                </a:lnTo>
                <a:lnTo>
                  <a:pt x="675" y="0"/>
                </a:lnTo>
                <a:lnTo>
                  <a:pt x="0" y="0"/>
                </a:lnTo>
                <a:close/>
              </a:path>
            </a:pathLst>
          </a:custGeom>
          <a:gradFill rotWithShape="1">
            <a:gsLst>
              <a:gs pos="0">
                <a:srgbClr val="3B3B00"/>
              </a:gs>
              <a:gs pos="50000">
                <a:srgbClr val="808000"/>
              </a:gs>
              <a:gs pos="100000">
                <a:srgbClr val="3B3B00"/>
              </a:gs>
            </a:gsLst>
            <a:lin ang="2700000" scaled="1"/>
          </a:gradFill>
          <a:ln w="12700">
            <a:solidFill>
              <a:schemeClr val="tx1"/>
            </a:solidFill>
            <a:miter lim="800000"/>
            <a:headEnd type="none" w="sm" len="sm"/>
            <a:tailEnd type="none" w="sm" len="sm"/>
          </a:ln>
        </p:spPr>
        <p:txBody>
          <a:bodyPr wrap="none" lIns="91431" tIns="45716" rIns="91431" bIns="45716" anchor="ctr"/>
          <a:lstStyle/>
          <a:p>
            <a:endParaRPr lang="ru-RU"/>
          </a:p>
        </p:txBody>
      </p:sp>
      <p:sp>
        <p:nvSpPr>
          <p:cNvPr id="17412" name="AutoShape 3">
            <a:extLst>
              <a:ext uri="{FF2B5EF4-FFF2-40B4-BE49-F238E27FC236}">
                <a16:creationId xmlns:a16="http://schemas.microsoft.com/office/drawing/2014/main" id="{8183D47C-6618-4DAA-BDAB-824215C42300}"/>
              </a:ext>
            </a:extLst>
          </p:cNvPr>
          <p:cNvSpPr>
            <a:spLocks noChangeArrowheads="1"/>
          </p:cNvSpPr>
          <p:nvPr/>
        </p:nvSpPr>
        <p:spPr bwMode="auto">
          <a:xfrm rot="19250127">
            <a:off x="5530850" y="2924175"/>
            <a:ext cx="2794000" cy="4953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0 h 21600"/>
              <a:gd name="T14" fmla="*/ 18889 w 21600"/>
              <a:gd name="T15" fmla="*/ 21600 h 21600"/>
            </a:gdLst>
            <a:ahLst/>
            <a:cxnLst>
              <a:cxn ang="T8">
                <a:pos x="T0" y="T1"/>
              </a:cxn>
              <a:cxn ang="T9">
                <a:pos x="T2" y="T3"/>
              </a:cxn>
              <a:cxn ang="T10">
                <a:pos x="T4" y="T5"/>
              </a:cxn>
              <a:cxn ang="T11">
                <a:pos x="T6" y="T7"/>
              </a:cxn>
            </a:cxnLst>
            <a:rect l="T12" t="T13" r="T14" b="T15"/>
            <a:pathLst>
              <a:path w="21600" h="21600">
                <a:moveTo>
                  <a:pt x="18889" y="0"/>
                </a:moveTo>
                <a:lnTo>
                  <a:pt x="18889" y="0"/>
                </a:lnTo>
                <a:lnTo>
                  <a:pt x="3375" y="0"/>
                </a:lnTo>
                <a:lnTo>
                  <a:pt x="3375" y="21600"/>
                </a:lnTo>
                <a:lnTo>
                  <a:pt x="18889" y="21600"/>
                </a:lnTo>
                <a:lnTo>
                  <a:pt x="21600" y="10800"/>
                </a:lnTo>
                <a:lnTo>
                  <a:pt x="18889" y="0"/>
                </a:lnTo>
                <a:close/>
              </a:path>
              <a:path w="21600" h="21600">
                <a:moveTo>
                  <a:pt x="1350" y="0"/>
                </a:moveTo>
                <a:lnTo>
                  <a:pt x="1350" y="21600"/>
                </a:lnTo>
                <a:lnTo>
                  <a:pt x="2700" y="21600"/>
                </a:lnTo>
                <a:lnTo>
                  <a:pt x="2700" y="0"/>
                </a:lnTo>
                <a:lnTo>
                  <a:pt x="1350" y="0"/>
                </a:lnTo>
                <a:close/>
              </a:path>
              <a:path w="21600" h="21600">
                <a:moveTo>
                  <a:pt x="0" y="0"/>
                </a:moveTo>
                <a:lnTo>
                  <a:pt x="0" y="21600"/>
                </a:lnTo>
                <a:lnTo>
                  <a:pt x="675" y="21600"/>
                </a:lnTo>
                <a:lnTo>
                  <a:pt x="675" y="0"/>
                </a:lnTo>
                <a:lnTo>
                  <a:pt x="0" y="0"/>
                </a:lnTo>
                <a:close/>
              </a:path>
            </a:pathLst>
          </a:custGeom>
          <a:gradFill rotWithShape="1">
            <a:gsLst>
              <a:gs pos="0">
                <a:srgbClr val="3B3B00"/>
              </a:gs>
              <a:gs pos="50000">
                <a:srgbClr val="808000"/>
              </a:gs>
              <a:gs pos="100000">
                <a:srgbClr val="3B3B00"/>
              </a:gs>
            </a:gsLst>
            <a:lin ang="2700000" scaled="1"/>
          </a:gradFill>
          <a:ln w="12700">
            <a:solidFill>
              <a:schemeClr val="tx1"/>
            </a:solidFill>
            <a:miter lim="800000"/>
            <a:headEnd type="none" w="sm" len="sm"/>
            <a:tailEnd type="none" w="sm" len="sm"/>
          </a:ln>
        </p:spPr>
        <p:txBody>
          <a:bodyPr wrap="none" lIns="91431" tIns="45716" rIns="91431" bIns="45716" anchor="ctr"/>
          <a:lstStyle/>
          <a:p>
            <a:endParaRPr lang="ru-RU"/>
          </a:p>
        </p:txBody>
      </p:sp>
      <p:sp>
        <p:nvSpPr>
          <p:cNvPr id="17413" name="Text Box 27">
            <a:extLst>
              <a:ext uri="{FF2B5EF4-FFF2-40B4-BE49-F238E27FC236}">
                <a16:creationId xmlns:a16="http://schemas.microsoft.com/office/drawing/2014/main" id="{B480A8F2-208C-4F40-BB9D-EC738E8234FD}"/>
              </a:ext>
            </a:extLst>
          </p:cNvPr>
          <p:cNvSpPr txBox="1">
            <a:spLocks noChangeArrowheads="1"/>
          </p:cNvSpPr>
          <p:nvPr/>
        </p:nvSpPr>
        <p:spPr bwMode="auto">
          <a:xfrm rot="19250127">
            <a:off x="3725864" y="3571876"/>
            <a:ext cx="30194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31" tIns="45716" rIns="91431" bIns="45716">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ctr" eaLnBrk="1" hangingPunct="1">
              <a:spcBef>
                <a:spcPct val="50000"/>
              </a:spcBef>
              <a:buClrTx/>
              <a:buSzTx/>
              <a:buFontTx/>
              <a:buNone/>
            </a:pPr>
            <a:r>
              <a:rPr lang="en-US" altLang="ru-RU" sz="1800">
                <a:solidFill>
                  <a:srgbClr val="FFFF00"/>
                </a:solidFill>
                <a:latin typeface="Neo Sans Intel Medium"/>
              </a:rPr>
              <a:t>Sustained TeraFlop</a:t>
            </a:r>
          </a:p>
        </p:txBody>
      </p:sp>
      <p:sp>
        <p:nvSpPr>
          <p:cNvPr id="17414" name="Text Box 28">
            <a:extLst>
              <a:ext uri="{FF2B5EF4-FFF2-40B4-BE49-F238E27FC236}">
                <a16:creationId xmlns:a16="http://schemas.microsoft.com/office/drawing/2014/main" id="{90571A3F-B98E-4E4F-91FF-15D881DC8996}"/>
              </a:ext>
            </a:extLst>
          </p:cNvPr>
          <p:cNvSpPr txBox="1">
            <a:spLocks noChangeArrowheads="1"/>
          </p:cNvSpPr>
          <p:nvPr/>
        </p:nvSpPr>
        <p:spPr bwMode="auto">
          <a:xfrm rot="19250127">
            <a:off x="5530851" y="2874963"/>
            <a:ext cx="29241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31" tIns="45716" rIns="91431" bIns="45716">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ctr" eaLnBrk="1" hangingPunct="1">
              <a:spcBef>
                <a:spcPct val="50000"/>
              </a:spcBef>
              <a:buClrTx/>
              <a:buSzTx/>
              <a:buFontTx/>
              <a:buNone/>
            </a:pPr>
            <a:r>
              <a:rPr lang="en-US" altLang="ru-RU" sz="1800">
                <a:solidFill>
                  <a:srgbClr val="FFFF00"/>
                </a:solidFill>
                <a:latin typeface="Neo Sans Intel Medium"/>
              </a:rPr>
              <a:t>Sustained  PetaFlop</a:t>
            </a:r>
          </a:p>
        </p:txBody>
      </p:sp>
      <p:sp>
        <p:nvSpPr>
          <p:cNvPr id="17415" name="AutoShape 4">
            <a:extLst>
              <a:ext uri="{FF2B5EF4-FFF2-40B4-BE49-F238E27FC236}">
                <a16:creationId xmlns:a16="http://schemas.microsoft.com/office/drawing/2014/main" id="{78BCC156-A109-414C-BDC6-1A1BB0B12961}"/>
              </a:ext>
            </a:extLst>
          </p:cNvPr>
          <p:cNvSpPr>
            <a:spLocks noChangeArrowheads="1"/>
          </p:cNvSpPr>
          <p:nvPr/>
        </p:nvSpPr>
        <p:spPr bwMode="auto">
          <a:xfrm rot="19250127">
            <a:off x="1706564" y="4373564"/>
            <a:ext cx="3157537" cy="434975"/>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0 h 21600"/>
              <a:gd name="T14" fmla="*/ 18889 w 21600"/>
              <a:gd name="T15" fmla="*/ 21600 h 21600"/>
            </a:gdLst>
            <a:ahLst/>
            <a:cxnLst>
              <a:cxn ang="T8">
                <a:pos x="T0" y="T1"/>
              </a:cxn>
              <a:cxn ang="T9">
                <a:pos x="T2" y="T3"/>
              </a:cxn>
              <a:cxn ang="T10">
                <a:pos x="T4" y="T5"/>
              </a:cxn>
              <a:cxn ang="T11">
                <a:pos x="T6" y="T7"/>
              </a:cxn>
            </a:cxnLst>
            <a:rect l="T12" t="T13" r="T14" b="T15"/>
            <a:pathLst>
              <a:path w="21600" h="21600">
                <a:moveTo>
                  <a:pt x="18889" y="0"/>
                </a:moveTo>
                <a:lnTo>
                  <a:pt x="18889" y="0"/>
                </a:lnTo>
                <a:lnTo>
                  <a:pt x="3375" y="0"/>
                </a:lnTo>
                <a:lnTo>
                  <a:pt x="3375" y="21600"/>
                </a:lnTo>
                <a:lnTo>
                  <a:pt x="18889" y="21600"/>
                </a:lnTo>
                <a:lnTo>
                  <a:pt x="21600" y="10800"/>
                </a:lnTo>
                <a:lnTo>
                  <a:pt x="18889" y="0"/>
                </a:lnTo>
                <a:close/>
              </a:path>
              <a:path w="21600" h="21600">
                <a:moveTo>
                  <a:pt x="1350" y="0"/>
                </a:moveTo>
                <a:lnTo>
                  <a:pt x="1350" y="21600"/>
                </a:lnTo>
                <a:lnTo>
                  <a:pt x="2700" y="21600"/>
                </a:lnTo>
                <a:lnTo>
                  <a:pt x="2700" y="0"/>
                </a:lnTo>
                <a:lnTo>
                  <a:pt x="1350" y="0"/>
                </a:lnTo>
                <a:close/>
              </a:path>
              <a:path w="21600" h="21600">
                <a:moveTo>
                  <a:pt x="0" y="0"/>
                </a:moveTo>
                <a:lnTo>
                  <a:pt x="0" y="21600"/>
                </a:lnTo>
                <a:lnTo>
                  <a:pt x="675" y="21600"/>
                </a:lnTo>
                <a:lnTo>
                  <a:pt x="675" y="0"/>
                </a:lnTo>
                <a:lnTo>
                  <a:pt x="0" y="0"/>
                </a:lnTo>
                <a:close/>
              </a:path>
            </a:pathLst>
          </a:custGeom>
          <a:gradFill rotWithShape="1">
            <a:gsLst>
              <a:gs pos="0">
                <a:srgbClr val="3B3B00"/>
              </a:gs>
              <a:gs pos="50000">
                <a:srgbClr val="808000"/>
              </a:gs>
              <a:gs pos="100000">
                <a:srgbClr val="3B3B00"/>
              </a:gs>
            </a:gsLst>
            <a:lin ang="2700000" scaled="1"/>
          </a:gradFill>
          <a:ln w="12700">
            <a:solidFill>
              <a:schemeClr val="tx1"/>
            </a:solidFill>
            <a:miter lim="800000"/>
            <a:headEnd type="none" w="sm" len="sm"/>
            <a:tailEnd type="none" w="sm" len="sm"/>
          </a:ln>
        </p:spPr>
        <p:txBody>
          <a:bodyPr wrap="none" lIns="91431" tIns="45716" rIns="91431" bIns="45716" anchor="ct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r>
              <a:rPr lang="en-US" altLang="ru-RU" sz="1800">
                <a:solidFill>
                  <a:schemeClr val="bg1"/>
                </a:solidFill>
                <a:latin typeface="Neo Sans Intel Medium"/>
              </a:rPr>
              <a:t>S</a:t>
            </a:r>
            <a:endParaRPr lang="ru-RU" altLang="ru-RU" sz="1800">
              <a:solidFill>
                <a:schemeClr val="tx1"/>
              </a:solidFill>
              <a:latin typeface="Arial" panose="020B0604020202020204" pitchFamily="34" charset="0"/>
            </a:endParaRPr>
          </a:p>
        </p:txBody>
      </p:sp>
      <p:sp>
        <p:nvSpPr>
          <p:cNvPr id="17416" name="Text Box 26">
            <a:extLst>
              <a:ext uri="{FF2B5EF4-FFF2-40B4-BE49-F238E27FC236}">
                <a16:creationId xmlns:a16="http://schemas.microsoft.com/office/drawing/2014/main" id="{76D85639-FC94-455A-9AB7-30719F823C3B}"/>
              </a:ext>
            </a:extLst>
          </p:cNvPr>
          <p:cNvSpPr txBox="1">
            <a:spLocks noChangeArrowheads="1"/>
          </p:cNvSpPr>
          <p:nvPr/>
        </p:nvSpPr>
        <p:spPr bwMode="auto">
          <a:xfrm rot="19250127">
            <a:off x="1871663" y="4356101"/>
            <a:ext cx="2914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31" tIns="45716" rIns="91431" bIns="45716">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ctr" eaLnBrk="1" hangingPunct="1">
              <a:spcBef>
                <a:spcPct val="50000"/>
              </a:spcBef>
              <a:buClrTx/>
              <a:buSzTx/>
              <a:buFontTx/>
              <a:buNone/>
            </a:pPr>
            <a:r>
              <a:rPr lang="en-US" altLang="ru-RU" sz="1800">
                <a:solidFill>
                  <a:srgbClr val="FFFF00"/>
                </a:solidFill>
                <a:latin typeface="Neo Sans Intel Medium"/>
              </a:rPr>
              <a:t>ustained GigaFlop</a:t>
            </a:r>
          </a:p>
        </p:txBody>
      </p:sp>
      <p:sp>
        <p:nvSpPr>
          <p:cNvPr id="17417" name="AutoShape 2">
            <a:extLst>
              <a:ext uri="{FF2B5EF4-FFF2-40B4-BE49-F238E27FC236}">
                <a16:creationId xmlns:a16="http://schemas.microsoft.com/office/drawing/2014/main" id="{8C8CC827-589E-41C0-816E-6A05871025ED}"/>
              </a:ext>
            </a:extLst>
          </p:cNvPr>
          <p:cNvSpPr>
            <a:spLocks noChangeArrowheads="1"/>
          </p:cNvSpPr>
          <p:nvPr/>
        </p:nvSpPr>
        <p:spPr bwMode="auto">
          <a:xfrm rot="19198434">
            <a:off x="7443788" y="2243139"/>
            <a:ext cx="2620962" cy="504825"/>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0 h 21600"/>
              <a:gd name="T14" fmla="*/ 19279 w 21600"/>
              <a:gd name="T15" fmla="*/ 21600 h 21600"/>
            </a:gdLst>
            <a:ahLst/>
            <a:cxnLst>
              <a:cxn ang="T8">
                <a:pos x="T0" y="T1"/>
              </a:cxn>
              <a:cxn ang="T9">
                <a:pos x="T2" y="T3"/>
              </a:cxn>
              <a:cxn ang="T10">
                <a:pos x="T4" y="T5"/>
              </a:cxn>
              <a:cxn ang="T11">
                <a:pos x="T6" y="T7"/>
              </a:cxn>
            </a:cxnLst>
            <a:rect l="T12" t="T13" r="T14" b="T15"/>
            <a:pathLst>
              <a:path w="21600" h="21600">
                <a:moveTo>
                  <a:pt x="19279" y="0"/>
                </a:moveTo>
                <a:lnTo>
                  <a:pt x="19279" y="0"/>
                </a:lnTo>
                <a:lnTo>
                  <a:pt x="3375" y="0"/>
                </a:lnTo>
                <a:lnTo>
                  <a:pt x="3375" y="21600"/>
                </a:lnTo>
                <a:lnTo>
                  <a:pt x="19279" y="21600"/>
                </a:lnTo>
                <a:lnTo>
                  <a:pt x="21600" y="10800"/>
                </a:lnTo>
                <a:lnTo>
                  <a:pt x="19279" y="0"/>
                </a:lnTo>
                <a:close/>
              </a:path>
              <a:path w="21600" h="21600">
                <a:moveTo>
                  <a:pt x="1350" y="0"/>
                </a:moveTo>
                <a:lnTo>
                  <a:pt x="1350" y="21600"/>
                </a:lnTo>
                <a:lnTo>
                  <a:pt x="2700" y="21600"/>
                </a:lnTo>
                <a:lnTo>
                  <a:pt x="2700" y="0"/>
                </a:lnTo>
                <a:lnTo>
                  <a:pt x="1350" y="0"/>
                </a:lnTo>
                <a:close/>
              </a:path>
              <a:path w="21600" h="21600">
                <a:moveTo>
                  <a:pt x="0" y="0"/>
                </a:moveTo>
                <a:lnTo>
                  <a:pt x="0" y="21600"/>
                </a:lnTo>
                <a:lnTo>
                  <a:pt x="675" y="21600"/>
                </a:lnTo>
                <a:lnTo>
                  <a:pt x="675" y="0"/>
                </a:lnTo>
                <a:lnTo>
                  <a:pt x="0" y="0"/>
                </a:lnTo>
                <a:close/>
              </a:path>
            </a:pathLst>
          </a:custGeom>
          <a:gradFill rotWithShape="1">
            <a:gsLst>
              <a:gs pos="0">
                <a:srgbClr val="3B3B00"/>
              </a:gs>
              <a:gs pos="50000">
                <a:srgbClr val="808000"/>
              </a:gs>
              <a:gs pos="100000">
                <a:srgbClr val="3B3B00"/>
              </a:gs>
            </a:gsLst>
            <a:lin ang="2700000" scaled="1"/>
          </a:gradFill>
          <a:ln w="12700">
            <a:solidFill>
              <a:schemeClr val="tx1"/>
            </a:solidFill>
            <a:miter lim="800000"/>
            <a:headEnd type="none" w="sm" len="sm"/>
            <a:tailEnd type="none" w="sm" len="sm"/>
          </a:ln>
        </p:spPr>
        <p:txBody>
          <a:bodyPr wrap="none" lIns="91431" tIns="45716" rIns="91431" bIns="45716" anchor="ctr"/>
          <a:lstStyle/>
          <a:p>
            <a:endParaRPr lang="ru-RU"/>
          </a:p>
        </p:txBody>
      </p:sp>
      <p:sp>
        <p:nvSpPr>
          <p:cNvPr id="17418" name="Text Box 27">
            <a:extLst>
              <a:ext uri="{FF2B5EF4-FFF2-40B4-BE49-F238E27FC236}">
                <a16:creationId xmlns:a16="http://schemas.microsoft.com/office/drawing/2014/main" id="{F0478241-121A-472F-B00A-D5264B3466AF}"/>
              </a:ext>
            </a:extLst>
          </p:cNvPr>
          <p:cNvSpPr txBox="1">
            <a:spLocks noChangeArrowheads="1"/>
          </p:cNvSpPr>
          <p:nvPr/>
        </p:nvSpPr>
        <p:spPr bwMode="auto">
          <a:xfrm rot="19198434">
            <a:off x="7669214" y="2243138"/>
            <a:ext cx="23066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31" tIns="45716" rIns="91431" bIns="45716">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ctr" eaLnBrk="1" hangingPunct="1">
              <a:spcBef>
                <a:spcPct val="50000"/>
              </a:spcBef>
              <a:buClrTx/>
              <a:buSzTx/>
              <a:buFontTx/>
              <a:buNone/>
            </a:pPr>
            <a:r>
              <a:rPr lang="en-US" altLang="ru-RU" sz="1800">
                <a:solidFill>
                  <a:srgbClr val="FFFF00"/>
                </a:solidFill>
                <a:latin typeface="Neo Sans Intel Medium"/>
              </a:rPr>
              <a:t>Sustained ExaFlop</a:t>
            </a:r>
          </a:p>
        </p:txBody>
      </p:sp>
      <p:sp>
        <p:nvSpPr>
          <p:cNvPr id="17419" name="Rectangle 19">
            <a:extLst>
              <a:ext uri="{FF2B5EF4-FFF2-40B4-BE49-F238E27FC236}">
                <a16:creationId xmlns:a16="http://schemas.microsoft.com/office/drawing/2014/main" id="{959B8902-A4E9-4C00-BF86-6595C55FD513}"/>
              </a:ext>
            </a:extLst>
          </p:cNvPr>
          <p:cNvSpPr>
            <a:spLocks noChangeArrowheads="1"/>
          </p:cNvSpPr>
          <p:nvPr/>
        </p:nvSpPr>
        <p:spPr bwMode="auto">
          <a:xfrm>
            <a:off x="2746375" y="5202239"/>
            <a:ext cx="76977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lIns="91431" tIns="45716" rIns="91431" bIns="45716">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ctr" eaLnBrk="1" hangingPunct="1">
              <a:lnSpc>
                <a:spcPct val="80000"/>
              </a:lnSpc>
              <a:spcBef>
                <a:spcPct val="50000"/>
              </a:spcBef>
              <a:buClrTx/>
              <a:buSzTx/>
              <a:buFontTx/>
              <a:buNone/>
            </a:pPr>
            <a:r>
              <a:rPr lang="en-US" altLang="ru-RU" sz="2000" b="1" i="1">
                <a:solidFill>
                  <a:srgbClr val="4D4D4D"/>
                </a:solidFill>
                <a:latin typeface="Verdana" panose="020B0604030504040204" pitchFamily="34" charset="0"/>
              </a:rPr>
              <a:t>“</a:t>
            </a:r>
            <a:r>
              <a:rPr lang="en-US" altLang="ru-RU" sz="2000" b="1" i="1">
                <a:solidFill>
                  <a:srgbClr val="3333CC"/>
                </a:solidFill>
                <a:latin typeface="Verdana" panose="020B0604030504040204" pitchFamily="34" charset="0"/>
              </a:rPr>
              <a:t>The pursuit of each milestone has led to important breakthroughs in science and engineering.”</a:t>
            </a:r>
          </a:p>
        </p:txBody>
      </p:sp>
      <p:sp>
        <p:nvSpPr>
          <p:cNvPr id="17420" name="Rectangle 20">
            <a:extLst>
              <a:ext uri="{FF2B5EF4-FFF2-40B4-BE49-F238E27FC236}">
                <a16:creationId xmlns:a16="http://schemas.microsoft.com/office/drawing/2014/main" id="{20422D57-0D30-49B3-BC8A-B182CE93E167}"/>
              </a:ext>
            </a:extLst>
          </p:cNvPr>
          <p:cNvSpPr>
            <a:spLocks noChangeArrowheads="1"/>
          </p:cNvSpPr>
          <p:nvPr/>
        </p:nvSpPr>
        <p:spPr bwMode="auto">
          <a:xfrm>
            <a:off x="3032126" y="5783264"/>
            <a:ext cx="7459663"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lIns="91431" tIns="45716" rIns="91431" bIns="45716">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ctr" eaLnBrk="1" hangingPunct="1">
              <a:lnSpc>
                <a:spcPct val="80000"/>
              </a:lnSpc>
              <a:spcBef>
                <a:spcPct val="50000"/>
              </a:spcBef>
              <a:buClrTx/>
              <a:buSzTx/>
              <a:buFontTx/>
              <a:buNone/>
            </a:pPr>
            <a:r>
              <a:rPr lang="en-US" altLang="ru-RU" sz="1200">
                <a:solidFill>
                  <a:schemeClr val="tx1"/>
                </a:solidFill>
                <a:latin typeface="Verdana" panose="020B0604030504040204" pitchFamily="34" charset="0"/>
              </a:rPr>
              <a:t>Source: IDC “In Pursuit of Petascale Computing: Initiatives Around the World,” 2007</a:t>
            </a:r>
          </a:p>
        </p:txBody>
      </p:sp>
      <p:sp>
        <p:nvSpPr>
          <p:cNvPr id="17421" name="Text Box 21">
            <a:extLst>
              <a:ext uri="{FF2B5EF4-FFF2-40B4-BE49-F238E27FC236}">
                <a16:creationId xmlns:a16="http://schemas.microsoft.com/office/drawing/2014/main" id="{4C6EB18F-3070-4C79-825A-6D8757CE0E0B}"/>
              </a:ext>
            </a:extLst>
          </p:cNvPr>
          <p:cNvSpPr txBox="1">
            <a:spLocks noChangeArrowheads="1"/>
          </p:cNvSpPr>
          <p:nvPr/>
        </p:nvSpPr>
        <p:spPr bwMode="auto">
          <a:xfrm>
            <a:off x="2057401" y="3419475"/>
            <a:ext cx="17748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lIns="91431" tIns="45716" rIns="91431" bIns="45716">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ctr" eaLnBrk="1" hangingPunct="1">
              <a:lnSpc>
                <a:spcPct val="80000"/>
              </a:lnSpc>
              <a:spcBef>
                <a:spcPct val="50000"/>
              </a:spcBef>
              <a:buClrTx/>
              <a:buSzTx/>
              <a:buFontTx/>
              <a:buNone/>
            </a:pPr>
            <a:r>
              <a:rPr lang="en-US" altLang="ru-RU" sz="2000">
                <a:solidFill>
                  <a:schemeClr val="tx1"/>
                </a:solidFill>
                <a:latin typeface="Verdana" panose="020B0604030504040204" pitchFamily="34" charset="0"/>
              </a:rPr>
              <a:t>~1987</a:t>
            </a:r>
          </a:p>
        </p:txBody>
      </p:sp>
      <p:sp>
        <p:nvSpPr>
          <p:cNvPr id="17422" name="Text Box 22">
            <a:extLst>
              <a:ext uri="{FF2B5EF4-FFF2-40B4-BE49-F238E27FC236}">
                <a16:creationId xmlns:a16="http://schemas.microsoft.com/office/drawing/2014/main" id="{D38235EB-B930-4CC9-8F85-8E7A53046B04}"/>
              </a:ext>
            </a:extLst>
          </p:cNvPr>
          <p:cNvSpPr txBox="1">
            <a:spLocks noChangeArrowheads="1"/>
          </p:cNvSpPr>
          <p:nvPr/>
        </p:nvSpPr>
        <p:spPr bwMode="auto">
          <a:xfrm>
            <a:off x="4176714" y="2703513"/>
            <a:ext cx="17748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lIns="91431" tIns="45716" rIns="91431" bIns="45716">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ctr" eaLnBrk="1" hangingPunct="1">
              <a:lnSpc>
                <a:spcPct val="80000"/>
              </a:lnSpc>
              <a:spcBef>
                <a:spcPct val="50000"/>
              </a:spcBef>
              <a:buClrTx/>
              <a:buSzTx/>
              <a:buFontTx/>
              <a:buNone/>
            </a:pPr>
            <a:r>
              <a:rPr lang="en-US" altLang="ru-RU" sz="2000">
                <a:solidFill>
                  <a:schemeClr val="tx1"/>
                </a:solidFill>
                <a:latin typeface="Verdana" panose="020B0604030504040204" pitchFamily="34" charset="0"/>
              </a:rPr>
              <a:t>~1997</a:t>
            </a:r>
          </a:p>
        </p:txBody>
      </p:sp>
      <p:sp>
        <p:nvSpPr>
          <p:cNvPr id="17423" name="Text Box 23">
            <a:extLst>
              <a:ext uri="{FF2B5EF4-FFF2-40B4-BE49-F238E27FC236}">
                <a16:creationId xmlns:a16="http://schemas.microsoft.com/office/drawing/2014/main" id="{8D2E522E-342E-4773-BDF4-BFAD41281E99}"/>
              </a:ext>
            </a:extLst>
          </p:cNvPr>
          <p:cNvSpPr txBox="1">
            <a:spLocks noChangeArrowheads="1"/>
          </p:cNvSpPr>
          <p:nvPr/>
        </p:nvSpPr>
        <p:spPr bwMode="auto">
          <a:xfrm>
            <a:off x="5951539" y="1906588"/>
            <a:ext cx="17748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lIns="91431" tIns="45716" rIns="91431" bIns="45716">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ctr" eaLnBrk="1" hangingPunct="1">
              <a:lnSpc>
                <a:spcPct val="80000"/>
              </a:lnSpc>
              <a:spcBef>
                <a:spcPct val="50000"/>
              </a:spcBef>
              <a:buClrTx/>
              <a:buSzTx/>
              <a:buFontTx/>
              <a:buNone/>
            </a:pPr>
            <a:r>
              <a:rPr lang="en-US" altLang="ru-RU" sz="2000">
                <a:solidFill>
                  <a:schemeClr val="tx1"/>
                </a:solidFill>
                <a:latin typeface="Verdana" panose="020B0604030504040204" pitchFamily="34" charset="0"/>
              </a:rPr>
              <a:t>2008</a:t>
            </a:r>
          </a:p>
        </p:txBody>
      </p:sp>
      <p:sp>
        <p:nvSpPr>
          <p:cNvPr id="17424" name="Text Box 24">
            <a:extLst>
              <a:ext uri="{FF2B5EF4-FFF2-40B4-BE49-F238E27FC236}">
                <a16:creationId xmlns:a16="http://schemas.microsoft.com/office/drawing/2014/main" id="{87DC5672-848F-45F8-9BA5-CFBA7FF8E144}"/>
              </a:ext>
            </a:extLst>
          </p:cNvPr>
          <p:cNvSpPr txBox="1">
            <a:spLocks noChangeArrowheads="1"/>
          </p:cNvSpPr>
          <p:nvPr/>
        </p:nvSpPr>
        <p:spPr bwMode="auto">
          <a:xfrm>
            <a:off x="7726364" y="1492250"/>
            <a:ext cx="17748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lIns="91431" tIns="45716" rIns="91431" bIns="45716">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ctr" eaLnBrk="1" hangingPunct="1">
              <a:lnSpc>
                <a:spcPct val="80000"/>
              </a:lnSpc>
              <a:spcBef>
                <a:spcPct val="50000"/>
              </a:spcBef>
              <a:buClrTx/>
              <a:buSzTx/>
              <a:buFontTx/>
              <a:buNone/>
            </a:pPr>
            <a:r>
              <a:rPr lang="en-US" altLang="ru-RU" sz="2000">
                <a:solidFill>
                  <a:schemeClr val="tx1"/>
                </a:solidFill>
                <a:latin typeface="Verdana" panose="020B0604030504040204" pitchFamily="34" charset="0"/>
              </a:rPr>
              <a:t>~2018</a:t>
            </a:r>
          </a:p>
        </p:txBody>
      </p:sp>
      <p:sp>
        <p:nvSpPr>
          <p:cNvPr id="17425" name="Text Box 17">
            <a:extLst>
              <a:ext uri="{FF2B5EF4-FFF2-40B4-BE49-F238E27FC236}">
                <a16:creationId xmlns:a16="http://schemas.microsoft.com/office/drawing/2014/main" id="{22547F74-39F7-43CE-BA13-5F3995324D12}"/>
              </a:ext>
            </a:extLst>
          </p:cNvPr>
          <p:cNvSpPr txBox="1">
            <a:spLocks noChangeArrowheads="1"/>
          </p:cNvSpPr>
          <p:nvPr/>
        </p:nvSpPr>
        <p:spPr bwMode="auto">
          <a:xfrm>
            <a:off x="5619750" y="4338639"/>
            <a:ext cx="4211638"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ctr" eaLnBrk="1" hangingPunct="1">
              <a:lnSpc>
                <a:spcPct val="80000"/>
              </a:lnSpc>
              <a:spcBef>
                <a:spcPct val="50000"/>
              </a:spcBef>
              <a:buClrTx/>
              <a:buSzTx/>
              <a:buFontTx/>
              <a:buNone/>
            </a:pPr>
            <a:r>
              <a:rPr lang="en-US" altLang="ru-RU" sz="1200">
                <a:solidFill>
                  <a:schemeClr val="tx1"/>
                </a:solidFill>
                <a:latin typeface="Verdana" panose="020B0604030504040204" pitchFamily="34" charset="0"/>
              </a:rPr>
              <a:t>Note: Numbers are based on Linpack Benchmark. Dates are approximate.</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a:extLst>
              <a:ext uri="{FF2B5EF4-FFF2-40B4-BE49-F238E27FC236}">
                <a16:creationId xmlns:a16="http://schemas.microsoft.com/office/drawing/2014/main" id="{9FD0EAF8-C73D-48F5-A9FC-1F6379D78F80}"/>
              </a:ext>
            </a:extLst>
          </p:cNvPr>
          <p:cNvSpPr/>
          <p:nvPr/>
        </p:nvSpPr>
        <p:spPr>
          <a:xfrm flipH="1">
            <a:off x="0" y="1"/>
            <a:ext cx="12192000" cy="859502"/>
          </a:xfrm>
          <a:prstGeom prst="rect">
            <a:avLst/>
          </a:prstGeom>
          <a:gradFill>
            <a:gsLst>
              <a:gs pos="100000">
                <a:schemeClr val="bg1">
                  <a:lumMod val="95000"/>
                </a:schemeClr>
              </a:gs>
              <a:gs pos="82000">
                <a:srgbClr val="005582"/>
              </a:gs>
              <a:gs pos="100000">
                <a:schemeClr val="bg1"/>
              </a:gs>
            </a:gsLst>
            <a:lin ang="108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en-US" sz="2800" b="1" dirty="0">
              <a:solidFill>
                <a:prstClr val="white"/>
              </a:solidFill>
              <a:effectLst>
                <a:outerShdw blurRad="38100" dist="38100" dir="2700000" algn="tl">
                  <a:srgbClr val="000000">
                    <a:alpha val="43137"/>
                  </a:srgbClr>
                </a:outerShdw>
              </a:effectLst>
              <a:latin typeface="Calibri" panose="020F0502020204030204"/>
            </a:endParaRPr>
          </a:p>
        </p:txBody>
      </p:sp>
      <p:pic>
        <p:nvPicPr>
          <p:cNvPr id="27"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952" y="155102"/>
            <a:ext cx="1086168" cy="568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Рисунок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09086" y="28440"/>
            <a:ext cx="1097680" cy="764797"/>
          </a:xfrm>
          <a:prstGeom prst="rect">
            <a:avLst/>
          </a:prstGeom>
        </p:spPr>
      </p:pic>
      <p:sp>
        <p:nvSpPr>
          <p:cNvPr id="39" name="Объект 2">
            <a:extLst>
              <a:ext uri="{FF2B5EF4-FFF2-40B4-BE49-F238E27FC236}">
                <a16:creationId xmlns:a16="http://schemas.microsoft.com/office/drawing/2014/main" id="{019E368C-8B97-9349-989B-73D8AC213A21}"/>
              </a:ext>
            </a:extLst>
          </p:cNvPr>
          <p:cNvSpPr>
            <a:spLocks noGrp="1"/>
          </p:cNvSpPr>
          <p:nvPr>
            <p:ph idx="1"/>
          </p:nvPr>
        </p:nvSpPr>
        <p:spPr>
          <a:xfrm>
            <a:off x="6132513" y="3110286"/>
            <a:ext cx="5688586" cy="3647672"/>
          </a:xfrm>
        </p:spPr>
        <p:txBody>
          <a:bodyPr>
            <a:noAutofit/>
          </a:bodyPr>
          <a:lstStyle/>
          <a:p>
            <a:pPr marL="0" indent="0" algn="just">
              <a:buNone/>
            </a:pPr>
            <a:r>
              <a:rPr lang="en-US" sz="1800" dirty="0">
                <a:solidFill>
                  <a:srgbClr val="000066"/>
                </a:solidFill>
                <a:latin typeface="Arial" panose="020B0604020202020204" pitchFamily="34" charset="0"/>
                <a:cs typeface="Arial" panose="020B0604020202020204" pitchFamily="34" charset="0"/>
              </a:rPr>
              <a:t>The use of DAOS in high-energy physics enables to:</a:t>
            </a:r>
          </a:p>
          <a:p>
            <a:pPr algn="just"/>
            <a:r>
              <a:rPr lang="en-US" sz="1800" dirty="0">
                <a:latin typeface="Arial" panose="020B0604020202020204" pitchFamily="34" charset="0"/>
                <a:cs typeface="Arial" panose="020B0604020202020204" pitchFamily="34" charset="0"/>
              </a:rPr>
              <a:t>Store and read multidimensional data structures of TB scale in a single address space</a:t>
            </a:r>
          </a:p>
          <a:p>
            <a:pPr algn="just"/>
            <a:r>
              <a:rPr lang="en-US" sz="1800" dirty="0">
                <a:latin typeface="Arial" panose="020B0604020202020204" pitchFamily="34" charset="0"/>
                <a:cs typeface="Arial" panose="020B0604020202020204" pitchFamily="34" charset="0"/>
              </a:rPr>
              <a:t>Create a multi-user presentation layer for analyzing physics results</a:t>
            </a:r>
          </a:p>
          <a:p>
            <a:pPr algn="just"/>
            <a:r>
              <a:rPr lang="en-US" sz="1800" dirty="0">
                <a:latin typeface="Arial" panose="020B0604020202020204" pitchFamily="34" charset="0"/>
                <a:cs typeface="Arial" panose="020B0604020202020204" pitchFamily="34" charset="0"/>
              </a:rPr>
              <a:t>Reduce hot storage costs in hundreds of times compared to using DDR</a:t>
            </a:r>
            <a:r>
              <a:rPr lang="ru-RU"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Double Data Rate</a:t>
            </a:r>
            <a:r>
              <a:rPr lang="ru-RU" sz="1800" dirty="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 memory</a:t>
            </a:r>
          </a:p>
          <a:p>
            <a:pPr algn="just"/>
            <a:r>
              <a:rPr lang="en-US" sz="1800" dirty="0">
                <a:latin typeface="Arial" panose="020B0604020202020204" pitchFamily="34" charset="0"/>
                <a:cs typeface="Arial" panose="020B0604020202020204" pitchFamily="34" charset="0"/>
              </a:rPr>
              <a:t>Significantly reduce the use of the GRID infrastructure (computing/storage/network) at the stage of physics analysis</a:t>
            </a:r>
          </a:p>
          <a:p>
            <a:pPr algn="just"/>
            <a:r>
              <a:rPr lang="en-US" sz="1800" dirty="0">
                <a:latin typeface="Arial" panose="020B0604020202020204" pitchFamily="34" charset="0"/>
                <a:cs typeface="Arial" panose="020B0604020202020204" pitchFamily="34" charset="0"/>
              </a:rPr>
              <a:t>Easily integrate with other hot/warm storages</a:t>
            </a:r>
            <a:endParaRPr lang="ru-RU" sz="1800" dirty="0">
              <a:latin typeface="Arial" panose="020B0604020202020204" pitchFamily="34" charset="0"/>
              <a:cs typeface="Arial" panose="020B0604020202020204" pitchFamily="34" charset="0"/>
            </a:endParaRPr>
          </a:p>
        </p:txBody>
      </p:sp>
      <p:sp>
        <p:nvSpPr>
          <p:cNvPr id="3" name="Прямоугольник 2"/>
          <p:cNvSpPr/>
          <p:nvPr/>
        </p:nvSpPr>
        <p:spPr>
          <a:xfrm>
            <a:off x="1421176" y="65316"/>
            <a:ext cx="9502676" cy="812530"/>
          </a:xfrm>
          <a:prstGeom prst="rect">
            <a:avLst/>
          </a:prstGeom>
          <a:effectLst>
            <a:outerShdw blurRad="50800" dist="38100" dir="2700000" algn="tl" rotWithShape="0">
              <a:prstClr val="black">
                <a:alpha val="40000"/>
              </a:prstClr>
            </a:outerShdw>
          </a:effectLst>
        </p:spPr>
        <p:txBody>
          <a:bodyPr wrap="square">
            <a:spAutoFit/>
          </a:bodyPr>
          <a:lstStyle/>
          <a:p>
            <a:pPr algn="ctr" defTabSz="404131">
              <a:lnSpc>
                <a:spcPct val="90000"/>
              </a:lnSpc>
              <a:buClr>
                <a:srgbClr val="000000"/>
              </a:buClr>
              <a:buSzPct val="100000"/>
              <a:defRPr/>
            </a:pPr>
            <a:r>
              <a:rPr lang="en-US" sz="2600" b="1" dirty="0">
                <a:solidFill>
                  <a:prstClr val="white"/>
                </a:solidFill>
                <a:effectLst>
                  <a:outerShdw blurRad="38100" dist="38100" dir="2700000" algn="tl">
                    <a:srgbClr val="000000">
                      <a:alpha val="43137"/>
                    </a:srgbClr>
                  </a:outerShdw>
                </a:effectLst>
              </a:rPr>
              <a:t>DAOS polygon of the “</a:t>
            </a:r>
            <a:r>
              <a:rPr lang="en-US" sz="2600" b="1" dirty="0" err="1">
                <a:solidFill>
                  <a:prstClr val="white"/>
                </a:solidFill>
                <a:effectLst>
                  <a:outerShdw blurRad="38100" dist="38100" dir="2700000" algn="tl">
                    <a:srgbClr val="000000">
                      <a:alpha val="43137"/>
                    </a:srgbClr>
                  </a:outerShdw>
                </a:effectLst>
              </a:rPr>
              <a:t>Govorun</a:t>
            </a:r>
            <a:r>
              <a:rPr lang="en-US" sz="2600" b="1" dirty="0">
                <a:solidFill>
                  <a:prstClr val="white"/>
                </a:solidFill>
                <a:effectLst>
                  <a:outerShdw blurRad="38100" dist="38100" dir="2700000" algn="tl">
                    <a:srgbClr val="000000">
                      <a:alpha val="43137"/>
                    </a:srgbClr>
                  </a:outerShdw>
                </a:effectLst>
              </a:rPr>
              <a:t>” supercomputer</a:t>
            </a:r>
            <a:br>
              <a:rPr lang="en-US" sz="2600" b="1" dirty="0">
                <a:solidFill>
                  <a:prstClr val="white"/>
                </a:solidFill>
                <a:effectLst>
                  <a:outerShdw blurRad="38100" dist="38100" dir="2700000" algn="tl">
                    <a:srgbClr val="000000">
                      <a:alpha val="43137"/>
                    </a:srgbClr>
                  </a:outerShdw>
                </a:effectLst>
              </a:rPr>
            </a:br>
            <a:r>
              <a:rPr lang="en-US" sz="2600" b="1" dirty="0">
                <a:solidFill>
                  <a:prstClr val="white"/>
                </a:solidFill>
                <a:effectLst>
                  <a:outerShdw blurRad="38100" dist="38100" dir="2700000" algn="tl">
                    <a:srgbClr val="000000">
                      <a:alpha val="43137"/>
                    </a:srgbClr>
                  </a:outerShdw>
                </a:effectLst>
              </a:rPr>
              <a:t>for data processing and storage in experimental high-energy physics</a:t>
            </a:r>
          </a:p>
        </p:txBody>
      </p:sp>
      <p:pic>
        <p:nvPicPr>
          <p:cNvPr id="4" name="Рисунок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603" y="2720027"/>
            <a:ext cx="4722410" cy="4037931"/>
          </a:xfrm>
          <a:prstGeom prst="rect">
            <a:avLst/>
          </a:prstGeom>
        </p:spPr>
      </p:pic>
      <p:sp>
        <p:nvSpPr>
          <p:cNvPr id="40" name="Прямоугольник 39"/>
          <p:cNvSpPr/>
          <p:nvPr/>
        </p:nvSpPr>
        <p:spPr>
          <a:xfrm>
            <a:off x="510602" y="2122052"/>
            <a:ext cx="11009086" cy="800219"/>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a:spAutoFit/>
          </a:bodyPr>
          <a:lstStyle/>
          <a:p>
            <a:pPr algn="ctr">
              <a:lnSpc>
                <a:spcPct val="115000"/>
              </a:lnSpc>
              <a:spcAft>
                <a:spcPts val="0"/>
              </a:spcAft>
            </a:pPr>
            <a:r>
              <a:rPr lang="en-US" sz="2000" b="1" dirty="0">
                <a:solidFill>
                  <a:srgbClr val="000066"/>
                </a:solidFill>
                <a:latin typeface="Arial" panose="020B0604020202020204" pitchFamily="34" charset="0"/>
                <a:cs typeface="Arial" panose="020B0604020202020204" pitchFamily="34" charset="0"/>
              </a:rPr>
              <a:t>The DAOS polygon of the “</a:t>
            </a:r>
            <a:r>
              <a:rPr lang="en-US" sz="2000" b="1" dirty="0" err="1">
                <a:solidFill>
                  <a:srgbClr val="000066"/>
                </a:solidFill>
                <a:latin typeface="Arial" panose="020B0604020202020204" pitchFamily="34" charset="0"/>
                <a:cs typeface="Arial" panose="020B0604020202020204" pitchFamily="34" charset="0"/>
              </a:rPr>
              <a:t>Govorun</a:t>
            </a:r>
            <a:r>
              <a:rPr lang="en-US" sz="2000" b="1" dirty="0">
                <a:solidFill>
                  <a:srgbClr val="000066"/>
                </a:solidFill>
                <a:latin typeface="Arial" panose="020B0604020202020204" pitchFamily="34" charset="0"/>
                <a:cs typeface="Arial" panose="020B0604020202020204" pitchFamily="34" charset="0"/>
              </a:rPr>
              <a:t>” supercomputer takes the </a:t>
            </a:r>
            <a:r>
              <a:rPr lang="en-US" sz="2000" b="1" dirty="0">
                <a:solidFill>
                  <a:srgbClr val="C00000"/>
                </a:solidFill>
                <a:latin typeface="Arial" panose="020B0604020202020204" pitchFamily="34" charset="0"/>
                <a:cs typeface="Arial" panose="020B0604020202020204" pitchFamily="34" charset="0"/>
              </a:rPr>
              <a:t>1</a:t>
            </a:r>
            <a:r>
              <a:rPr lang="en-US" sz="2000" b="1" baseline="30000" dirty="0">
                <a:solidFill>
                  <a:srgbClr val="C00000"/>
                </a:solidFill>
                <a:latin typeface="Arial" panose="020B0604020202020204" pitchFamily="34" charset="0"/>
                <a:cs typeface="Arial" panose="020B0604020202020204" pitchFamily="34" charset="0"/>
              </a:rPr>
              <a:t>st</a:t>
            </a:r>
            <a:r>
              <a:rPr lang="en-US" sz="2000" b="1" dirty="0">
                <a:latin typeface="Arial" panose="020B0604020202020204" pitchFamily="34" charset="0"/>
                <a:cs typeface="Arial" panose="020B0604020202020204" pitchFamily="34" charset="0"/>
              </a:rPr>
              <a:t> </a:t>
            </a:r>
            <a:r>
              <a:rPr lang="en-US" sz="2000" b="1" dirty="0">
                <a:solidFill>
                  <a:srgbClr val="000066"/>
                </a:solidFill>
                <a:latin typeface="Arial" panose="020B0604020202020204" pitchFamily="34" charset="0"/>
                <a:cs typeface="Arial" panose="020B0604020202020204" pitchFamily="34" charset="0"/>
              </a:rPr>
              <a:t>place among Russian supercomputers in the current</a:t>
            </a:r>
            <a:r>
              <a:rPr lang="en-US" sz="2000" b="1" dirty="0">
                <a:latin typeface="Arial" panose="020B0604020202020204" pitchFamily="34" charset="0"/>
                <a:cs typeface="Arial" panose="020B0604020202020204" pitchFamily="34" charset="0"/>
              </a:rPr>
              <a:t> </a:t>
            </a:r>
            <a:r>
              <a:rPr lang="ru-RU" sz="2000" b="1" dirty="0">
                <a:latin typeface="Arial" panose="020B0604020202020204" pitchFamily="34" charset="0"/>
                <a:cs typeface="Arial" panose="020B0604020202020204" pitchFamily="34" charset="0"/>
              </a:rPr>
              <a:t> </a:t>
            </a:r>
            <a:r>
              <a:rPr lang="en-US" sz="2000" b="1" dirty="0">
                <a:solidFill>
                  <a:srgbClr val="C00000"/>
                </a:solidFill>
                <a:latin typeface="Arial" panose="020B0604020202020204" pitchFamily="34" charset="0"/>
                <a:cs typeface="Arial" panose="020B0604020202020204" pitchFamily="34" charset="0"/>
              </a:rPr>
              <a:t>IO500</a:t>
            </a:r>
            <a:r>
              <a:rPr lang="en-US" sz="2000" b="1" dirty="0">
                <a:latin typeface="Arial" panose="020B0604020202020204" pitchFamily="34" charset="0"/>
                <a:cs typeface="Arial" panose="020B0604020202020204" pitchFamily="34" charset="0"/>
              </a:rPr>
              <a:t> </a:t>
            </a:r>
            <a:r>
              <a:rPr lang="en-US" sz="2000" b="1" dirty="0">
                <a:solidFill>
                  <a:srgbClr val="000066"/>
                </a:solidFill>
                <a:latin typeface="Arial" panose="020B0604020202020204" pitchFamily="34" charset="0"/>
                <a:cs typeface="Arial" panose="020B0604020202020204" pitchFamily="34" charset="0"/>
              </a:rPr>
              <a:t>list.</a:t>
            </a:r>
            <a:endParaRPr lang="ru-RU" sz="2000" b="1" dirty="0">
              <a:solidFill>
                <a:srgbClr val="000066"/>
              </a:solidFill>
              <a:latin typeface="Arial" panose="020B0604020202020204" pitchFamily="34" charset="0"/>
              <a:cs typeface="Arial" panose="020B0604020202020204" pitchFamily="34" charset="0"/>
            </a:endParaRPr>
          </a:p>
        </p:txBody>
      </p:sp>
      <p:sp>
        <p:nvSpPr>
          <p:cNvPr id="6" name="Прямоугольник 5"/>
          <p:cNvSpPr/>
          <p:nvPr/>
        </p:nvSpPr>
        <p:spPr>
          <a:xfrm>
            <a:off x="411452" y="943161"/>
            <a:ext cx="11695314" cy="1200329"/>
          </a:xfrm>
          <a:prstGeom prst="rect">
            <a:avLst/>
          </a:prstGeom>
        </p:spPr>
        <p:txBody>
          <a:bodyPr wrap="square">
            <a:spAutoFit/>
          </a:bodyPr>
          <a:lstStyle/>
          <a:p>
            <a:r>
              <a:rPr lang="en-US" dirty="0">
                <a:latin typeface="Arial" panose="020B0604020202020204" pitchFamily="34" charset="0"/>
                <a:ea typeface="Times New Roman" panose="02020603050405020304" pitchFamily="18" charset="0"/>
                <a:cs typeface="Arial" panose="020B0604020202020204" pitchFamily="34" charset="0"/>
              </a:rPr>
              <a:t>To work with Big Data, including for the NICA megaproject, </a:t>
            </a:r>
            <a:r>
              <a:rPr lang="en-US" dirty="0">
                <a:solidFill>
                  <a:srgbClr val="000066"/>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a hierarchical data processing and storage system with a software-defined architecture</a:t>
            </a:r>
            <a:r>
              <a:rPr lang="en-US" dirty="0">
                <a:latin typeface="Arial" panose="020B0604020202020204" pitchFamily="34" charset="0"/>
                <a:ea typeface="Times New Roman" panose="02020603050405020304" pitchFamily="18" charset="0"/>
                <a:cs typeface="Arial" panose="020B0604020202020204" pitchFamily="34" charset="0"/>
              </a:rPr>
              <a:t> was developed and implemented on the “</a:t>
            </a:r>
            <a:r>
              <a:rPr lang="en-US" dirty="0" err="1">
                <a:latin typeface="Arial" panose="020B0604020202020204" pitchFamily="34" charset="0"/>
                <a:ea typeface="Times New Roman" panose="02020603050405020304" pitchFamily="18" charset="0"/>
                <a:cs typeface="Arial" panose="020B0604020202020204" pitchFamily="34" charset="0"/>
              </a:rPr>
              <a:t>Govorun</a:t>
            </a:r>
            <a:r>
              <a:rPr lang="en-US" dirty="0">
                <a:latin typeface="Arial" panose="020B0604020202020204" pitchFamily="34" charset="0"/>
                <a:ea typeface="Times New Roman" panose="02020603050405020304" pitchFamily="18" charset="0"/>
                <a:cs typeface="Arial" panose="020B0604020202020204" pitchFamily="34" charset="0"/>
              </a:rPr>
              <a:t>” supercomputer</a:t>
            </a:r>
            <a:r>
              <a:rPr lang="ru-RU" dirty="0">
                <a:latin typeface="Arial" panose="020B0604020202020204" pitchFamily="34" charset="0"/>
                <a:ea typeface="Times New Roman" panose="02020603050405020304" pitchFamily="18" charset="0"/>
                <a:cs typeface="Arial" panose="020B0604020202020204" pitchFamily="34" charset="0"/>
              </a:rPr>
              <a:t>.</a:t>
            </a:r>
            <a:r>
              <a:rPr lang="en-US" dirty="0">
                <a:latin typeface="Arial" panose="020B0604020202020204" pitchFamily="34" charset="0"/>
                <a:ea typeface="Times New Roman" panose="02020603050405020304" pitchFamily="18" charset="0"/>
                <a:cs typeface="Arial" panose="020B0604020202020204" pitchFamily="34" charset="0"/>
              </a:rPr>
              <a:t> The fastest layer of the hierarchical system is based on the latest </a:t>
            </a:r>
            <a:r>
              <a:rPr lang="en-US" dirty="0">
                <a:solidFill>
                  <a:srgbClr val="000066"/>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DAOS (Distributed Asynchronous Object Storage) </a:t>
            </a:r>
            <a:r>
              <a:rPr lang="en-US" dirty="0">
                <a:latin typeface="Arial" panose="020B0604020202020204" pitchFamily="34" charset="0"/>
                <a:ea typeface="Times New Roman" panose="02020603050405020304" pitchFamily="18" charset="0"/>
                <a:cs typeface="Arial" panose="020B0604020202020204" pitchFamily="34" charset="0"/>
              </a:rPr>
              <a:t>technology. </a:t>
            </a:r>
            <a:endParaRPr 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46626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a:extLst>
              <a:ext uri="{FF2B5EF4-FFF2-40B4-BE49-F238E27FC236}">
                <a16:creationId xmlns:a16="http://schemas.microsoft.com/office/drawing/2014/main" id="{9FD0EAF8-C73D-48F5-A9FC-1F6379D78F80}"/>
              </a:ext>
            </a:extLst>
          </p:cNvPr>
          <p:cNvSpPr/>
          <p:nvPr/>
        </p:nvSpPr>
        <p:spPr>
          <a:xfrm flipH="1">
            <a:off x="0" y="-2375"/>
            <a:ext cx="12192000" cy="859502"/>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r>
              <a:rPr lang="ru-RU" sz="2800" b="1" dirty="0">
                <a:solidFill>
                  <a:prstClr val="white"/>
                </a:solidFill>
              </a:rPr>
              <a:t>Объединенная географически распределенная</a:t>
            </a:r>
          </a:p>
          <a:p>
            <a:pPr algn="ctr" defTabSz="404131">
              <a:lnSpc>
                <a:spcPct val="90000"/>
              </a:lnSpc>
              <a:buClr>
                <a:srgbClr val="000000"/>
              </a:buClr>
              <a:buSzPct val="100000"/>
              <a:defRPr/>
            </a:pPr>
            <a:r>
              <a:rPr lang="ru-RU" sz="2800" b="1" dirty="0">
                <a:solidFill>
                  <a:prstClr val="white"/>
                </a:solidFill>
              </a:rPr>
              <a:t>суперкомпьютерная инфраструктура</a:t>
            </a:r>
            <a:endParaRPr lang="en-US" sz="2800" b="1" dirty="0">
              <a:solidFill>
                <a:prstClr val="white"/>
              </a:solidFill>
            </a:endParaRPr>
          </a:p>
        </p:txBody>
      </p:sp>
      <p:pic>
        <p:nvPicPr>
          <p:cNvPr id="24"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4952" y="155102"/>
            <a:ext cx="1086168" cy="568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Рисунок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9086" y="28440"/>
            <a:ext cx="1097680" cy="764797"/>
          </a:xfrm>
          <a:prstGeom prst="rect">
            <a:avLst/>
          </a:prstGeom>
        </p:spPr>
      </p:pic>
      <p:pic>
        <p:nvPicPr>
          <p:cNvPr id="18" name="Рисунок 17">
            <a:extLst>
              <a:ext uri="{FF2B5EF4-FFF2-40B4-BE49-F238E27FC236}">
                <a16:creationId xmlns:a16="http://schemas.microsoft.com/office/drawing/2014/main" id="{43E1C812-8D82-40A0-8B26-B2F1D49919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4547" y="3787627"/>
            <a:ext cx="1905584" cy="707964"/>
          </a:xfrm>
          <a:prstGeom prst="rect">
            <a:avLst/>
          </a:prstGeom>
        </p:spPr>
      </p:pic>
      <p:sp>
        <p:nvSpPr>
          <p:cNvPr id="10" name="Круг: прозрачная заливка 9">
            <a:extLst>
              <a:ext uri="{FF2B5EF4-FFF2-40B4-BE49-F238E27FC236}">
                <a16:creationId xmlns:a16="http://schemas.microsoft.com/office/drawing/2014/main" id="{69D4F48D-C27A-49D6-8C43-7698C18422BC}"/>
              </a:ext>
            </a:extLst>
          </p:cNvPr>
          <p:cNvSpPr/>
          <p:nvPr/>
        </p:nvSpPr>
        <p:spPr>
          <a:xfrm rot="20826071">
            <a:off x="4673972" y="1641456"/>
            <a:ext cx="5808104" cy="3575088"/>
          </a:xfrm>
          <a:prstGeom prst="donut">
            <a:avLst>
              <a:gd name="adj" fmla="val 22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 name="Овал 1">
            <a:extLst>
              <a:ext uri="{FF2B5EF4-FFF2-40B4-BE49-F238E27FC236}">
                <a16:creationId xmlns:a16="http://schemas.microsoft.com/office/drawing/2014/main" id="{46AB45ED-B6BE-8A46-9497-C5084B8F50B9}"/>
              </a:ext>
            </a:extLst>
          </p:cNvPr>
          <p:cNvSpPr/>
          <p:nvPr/>
        </p:nvSpPr>
        <p:spPr>
          <a:xfrm>
            <a:off x="5696865" y="2048067"/>
            <a:ext cx="475506" cy="3953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Овал 18">
            <a:extLst>
              <a:ext uri="{FF2B5EF4-FFF2-40B4-BE49-F238E27FC236}">
                <a16:creationId xmlns:a16="http://schemas.microsoft.com/office/drawing/2014/main" id="{0AAC6B65-DAF9-2243-A57C-06D7BC9CEE8C}"/>
              </a:ext>
            </a:extLst>
          </p:cNvPr>
          <p:cNvSpPr/>
          <p:nvPr/>
        </p:nvSpPr>
        <p:spPr>
          <a:xfrm>
            <a:off x="9519023" y="1893891"/>
            <a:ext cx="475506" cy="3953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Овал 19">
            <a:extLst>
              <a:ext uri="{FF2B5EF4-FFF2-40B4-BE49-F238E27FC236}">
                <a16:creationId xmlns:a16="http://schemas.microsoft.com/office/drawing/2014/main" id="{66EAE1BE-4C6C-BC4E-9974-E05AEF9C8535}"/>
              </a:ext>
            </a:extLst>
          </p:cNvPr>
          <p:cNvSpPr/>
          <p:nvPr/>
        </p:nvSpPr>
        <p:spPr>
          <a:xfrm>
            <a:off x="9175243" y="4314389"/>
            <a:ext cx="475506" cy="3953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Рисунок 4">
            <a:extLst>
              <a:ext uri="{FF2B5EF4-FFF2-40B4-BE49-F238E27FC236}">
                <a16:creationId xmlns:a16="http://schemas.microsoft.com/office/drawing/2014/main" id="{E4C3380B-75C2-41AC-9531-11B8E1BA151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516141" y="1130235"/>
            <a:ext cx="1212497" cy="1408061"/>
          </a:xfrm>
          <a:prstGeom prst="rect">
            <a:avLst/>
          </a:prstGeom>
        </p:spPr>
      </p:pic>
      <p:pic>
        <p:nvPicPr>
          <p:cNvPr id="9" name="Рисунок 8">
            <a:extLst>
              <a:ext uri="{FF2B5EF4-FFF2-40B4-BE49-F238E27FC236}">
                <a16:creationId xmlns:a16="http://schemas.microsoft.com/office/drawing/2014/main" id="{FD6CB62B-4AE6-44DB-8947-02AA9FC9C41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409221" y="4739226"/>
            <a:ext cx="2099137" cy="1347563"/>
          </a:xfrm>
          <a:prstGeom prst="rect">
            <a:avLst/>
          </a:prstGeom>
        </p:spPr>
      </p:pic>
      <p:grpSp>
        <p:nvGrpSpPr>
          <p:cNvPr id="14" name="Группа 13">
            <a:extLst>
              <a:ext uri="{FF2B5EF4-FFF2-40B4-BE49-F238E27FC236}">
                <a16:creationId xmlns:a16="http://schemas.microsoft.com/office/drawing/2014/main" id="{57BED8A8-A167-1C45-967F-8E9676188119}"/>
              </a:ext>
            </a:extLst>
          </p:cNvPr>
          <p:cNvGrpSpPr/>
          <p:nvPr/>
        </p:nvGrpSpPr>
        <p:grpSpPr>
          <a:xfrm>
            <a:off x="8242786" y="1924611"/>
            <a:ext cx="1138739" cy="551729"/>
            <a:chOff x="4455519" y="2283974"/>
            <a:chExt cx="1138739" cy="551729"/>
          </a:xfrm>
        </p:grpSpPr>
        <p:pic>
          <p:nvPicPr>
            <p:cNvPr id="29" name="Рисунок 28">
              <a:extLst>
                <a:ext uri="{FF2B5EF4-FFF2-40B4-BE49-F238E27FC236}">
                  <a16:creationId xmlns:a16="http://schemas.microsoft.com/office/drawing/2014/main" id="{3D0D4A70-6B0D-ED45-94A0-80DC7E0FD2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171324" y="2283974"/>
              <a:ext cx="422934" cy="542712"/>
            </a:xfrm>
            <a:prstGeom prst="rect">
              <a:avLst/>
            </a:prstGeom>
          </p:spPr>
        </p:pic>
        <p:pic>
          <p:nvPicPr>
            <p:cNvPr id="30" name="Рисунок 29">
              <a:extLst>
                <a:ext uri="{FF2B5EF4-FFF2-40B4-BE49-F238E27FC236}">
                  <a16:creationId xmlns:a16="http://schemas.microsoft.com/office/drawing/2014/main" id="{2DA750E3-510B-0C49-BB07-10F6274232E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455519" y="2295086"/>
              <a:ext cx="540617" cy="540617"/>
            </a:xfrm>
            <a:prstGeom prst="rect">
              <a:avLst/>
            </a:prstGeom>
          </p:spPr>
        </p:pic>
      </p:grpSp>
      <p:grpSp>
        <p:nvGrpSpPr>
          <p:cNvPr id="13" name="Группа 12">
            <a:extLst>
              <a:ext uri="{FF2B5EF4-FFF2-40B4-BE49-F238E27FC236}">
                <a16:creationId xmlns:a16="http://schemas.microsoft.com/office/drawing/2014/main" id="{695ACDE1-54FA-0C4D-A8E9-3E68B5BEE423}"/>
              </a:ext>
            </a:extLst>
          </p:cNvPr>
          <p:cNvGrpSpPr/>
          <p:nvPr/>
        </p:nvGrpSpPr>
        <p:grpSpPr>
          <a:xfrm>
            <a:off x="7846579" y="4076575"/>
            <a:ext cx="1125283" cy="610172"/>
            <a:chOff x="6422717" y="4110278"/>
            <a:chExt cx="1125283" cy="610172"/>
          </a:xfrm>
        </p:grpSpPr>
        <p:pic>
          <p:nvPicPr>
            <p:cNvPr id="31" name="Рисунок 30">
              <a:extLst>
                <a:ext uri="{FF2B5EF4-FFF2-40B4-BE49-F238E27FC236}">
                  <a16:creationId xmlns:a16="http://schemas.microsoft.com/office/drawing/2014/main" id="{194D2485-9709-544C-B528-B64FDD2017E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422717" y="4196513"/>
              <a:ext cx="523937" cy="523937"/>
            </a:xfrm>
            <a:prstGeom prst="rect">
              <a:avLst/>
            </a:prstGeom>
          </p:spPr>
        </p:pic>
        <p:pic>
          <p:nvPicPr>
            <p:cNvPr id="33" name="Рисунок 32">
              <a:extLst>
                <a:ext uri="{FF2B5EF4-FFF2-40B4-BE49-F238E27FC236}">
                  <a16:creationId xmlns:a16="http://schemas.microsoft.com/office/drawing/2014/main" id="{EF5ED4CA-310A-2B4D-8F34-119E264C3FA7}"/>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7072495" y="4110278"/>
              <a:ext cx="475505" cy="610172"/>
            </a:xfrm>
            <a:prstGeom prst="rect">
              <a:avLst/>
            </a:prstGeom>
          </p:spPr>
        </p:pic>
      </p:grpSp>
      <p:grpSp>
        <p:nvGrpSpPr>
          <p:cNvPr id="15" name="Группа 14">
            <a:extLst>
              <a:ext uri="{FF2B5EF4-FFF2-40B4-BE49-F238E27FC236}">
                <a16:creationId xmlns:a16="http://schemas.microsoft.com/office/drawing/2014/main" id="{227754BF-05CB-A040-B8A5-B612E155C4EF}"/>
              </a:ext>
            </a:extLst>
          </p:cNvPr>
          <p:cNvGrpSpPr/>
          <p:nvPr/>
        </p:nvGrpSpPr>
        <p:grpSpPr>
          <a:xfrm>
            <a:off x="5877339" y="2581686"/>
            <a:ext cx="1108029" cy="581201"/>
            <a:chOff x="4065549" y="4573619"/>
            <a:chExt cx="1108029" cy="581201"/>
          </a:xfrm>
        </p:grpSpPr>
        <p:pic>
          <p:nvPicPr>
            <p:cNvPr id="36" name="Рисунок 35">
              <a:extLst>
                <a:ext uri="{FF2B5EF4-FFF2-40B4-BE49-F238E27FC236}">
                  <a16:creationId xmlns:a16="http://schemas.microsoft.com/office/drawing/2014/main" id="{348AF532-0583-FC44-95BB-402FF6ACD544}"/>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4760402" y="4621151"/>
              <a:ext cx="413176" cy="530190"/>
            </a:xfrm>
            <a:prstGeom prst="rect">
              <a:avLst/>
            </a:prstGeom>
          </p:spPr>
        </p:pic>
        <p:pic>
          <p:nvPicPr>
            <p:cNvPr id="37" name="Рисунок 36">
              <a:extLst>
                <a:ext uri="{FF2B5EF4-FFF2-40B4-BE49-F238E27FC236}">
                  <a16:creationId xmlns:a16="http://schemas.microsoft.com/office/drawing/2014/main" id="{3F0CE8BB-4F14-9C4E-80CD-AB20363B2CA9}"/>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4065549" y="4573619"/>
              <a:ext cx="581201" cy="581201"/>
            </a:xfrm>
            <a:prstGeom prst="rect">
              <a:avLst/>
            </a:prstGeom>
          </p:spPr>
        </p:pic>
      </p:grpSp>
      <p:pic>
        <p:nvPicPr>
          <p:cNvPr id="7" name="Рисунок 6">
            <a:extLst>
              <a:ext uri="{FF2B5EF4-FFF2-40B4-BE49-F238E27FC236}">
                <a16:creationId xmlns:a16="http://schemas.microsoft.com/office/drawing/2014/main" id="{AA6C07B4-9ACF-4BFC-BF82-C09B7D05B648}"/>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5006034" y="954748"/>
            <a:ext cx="1218525" cy="1085595"/>
          </a:xfrm>
          <a:prstGeom prst="rect">
            <a:avLst/>
          </a:prstGeom>
        </p:spPr>
      </p:pic>
      <p:pic>
        <p:nvPicPr>
          <p:cNvPr id="38" name="Рисунок 37">
            <a:extLst>
              <a:ext uri="{FF2B5EF4-FFF2-40B4-BE49-F238E27FC236}">
                <a16:creationId xmlns:a16="http://schemas.microsoft.com/office/drawing/2014/main" id="{C76A59E8-7CFD-486F-B984-C220BA0E5220}"/>
              </a:ext>
            </a:extLst>
          </p:cNvPr>
          <p:cNvPicPr/>
          <p:nvPr/>
        </p:nvPicPr>
        <p:blipFill rotWithShape="1">
          <a:blip r:embed="rId14" cstate="print">
            <a:extLst>
              <a:ext uri="{28A0092B-C50C-407E-A947-70E740481C1C}">
                <a14:useLocalDpi xmlns:a14="http://schemas.microsoft.com/office/drawing/2010/main" val="0"/>
              </a:ext>
            </a:extLst>
          </a:blip>
          <a:srcRect b="19049"/>
          <a:stretch/>
        </p:blipFill>
        <p:spPr>
          <a:xfrm>
            <a:off x="-93329" y="815240"/>
            <a:ext cx="4101238" cy="2157302"/>
          </a:xfrm>
          <a:prstGeom prst="rect">
            <a:avLst/>
          </a:prstGeom>
          <a:ln>
            <a:noFill/>
          </a:ln>
          <a:effectLst>
            <a:softEdge rad="112500"/>
          </a:effectLst>
        </p:spPr>
      </p:pic>
      <p:sp>
        <p:nvSpPr>
          <p:cNvPr id="3" name="Прямоугольник 2">
            <a:extLst>
              <a:ext uri="{FF2B5EF4-FFF2-40B4-BE49-F238E27FC236}">
                <a16:creationId xmlns:a16="http://schemas.microsoft.com/office/drawing/2014/main" id="{6EF0248C-3BF7-48EB-BA2F-04E773C6086F}"/>
              </a:ext>
            </a:extLst>
          </p:cNvPr>
          <p:cNvSpPr/>
          <p:nvPr/>
        </p:nvSpPr>
        <p:spPr>
          <a:xfrm>
            <a:off x="98679" y="2814717"/>
            <a:ext cx="4961398" cy="4093428"/>
          </a:xfrm>
          <a:prstGeom prst="rect">
            <a:avLst/>
          </a:prstGeom>
        </p:spPr>
        <p:txBody>
          <a:bodyPr wrap="square">
            <a:spAutoFit/>
          </a:bodyPr>
          <a:lstStyle/>
          <a:p>
            <a:r>
              <a:rPr lang="ru-RU" sz="2000" dirty="0">
                <a:latin typeface="Times New Roman" panose="02020603050405020304" pitchFamily="18" charset="0"/>
                <a:ea typeface="Calibri" panose="020F0502020204030204" pitchFamily="34" charset="0"/>
              </a:rPr>
              <a:t>В январе 2022 года успешно завершен первый совместный эксперимент по использованию объединенной суперкомпьютерной инфраструктуры для задач проекта </a:t>
            </a:r>
            <a:r>
              <a:rPr lang="en-US" sz="2000" dirty="0">
                <a:latin typeface="Times New Roman" panose="02020603050405020304" pitchFamily="18" charset="0"/>
                <a:ea typeface="Calibri" panose="020F0502020204030204" pitchFamily="34" charset="0"/>
              </a:rPr>
              <a:t>NICA</a:t>
            </a:r>
            <a:r>
              <a:rPr lang="ru-RU" sz="2000" dirty="0">
                <a:latin typeface="Times New Roman" panose="02020603050405020304" pitchFamily="18" charset="0"/>
                <a:ea typeface="Calibri" panose="020F0502020204030204" pitchFamily="34" charset="0"/>
              </a:rPr>
              <a:t>. </a:t>
            </a:r>
            <a:endParaRPr lang="en-US" sz="2000" dirty="0">
              <a:latin typeface="Times New Roman" panose="02020603050405020304" pitchFamily="18" charset="0"/>
              <a:ea typeface="Calibri" panose="020F0502020204030204" pitchFamily="34" charset="0"/>
            </a:endParaRPr>
          </a:p>
          <a:p>
            <a:r>
              <a:rPr lang="ru-RU" sz="2000" dirty="0">
                <a:latin typeface="Times New Roman" panose="02020603050405020304" pitchFamily="18" charset="0"/>
                <a:ea typeface="Calibri" panose="020F0502020204030204" pitchFamily="34" charset="0"/>
              </a:rPr>
              <a:t>Всего было запущено 3000 задач </a:t>
            </a:r>
            <a:r>
              <a:rPr lang="ru-RU" sz="2000" kern="50" dirty="0">
                <a:latin typeface="Times New Roman" panose="02020603050405020304" pitchFamily="18" charset="0"/>
                <a:ea typeface="Calibri" panose="020F0502020204030204" pitchFamily="34" charset="0"/>
              </a:rPr>
              <a:t>генерации данных методом Монте-Карло</a:t>
            </a:r>
            <a:r>
              <a:rPr lang="ru-RU" sz="2000" dirty="0">
                <a:latin typeface="Times New Roman" panose="02020603050405020304" pitchFamily="18" charset="0"/>
                <a:ea typeface="Calibri" panose="020F0502020204030204" pitchFamily="34" charset="0"/>
              </a:rPr>
              <a:t> и реконструкции событий для эксперимента </a:t>
            </a:r>
            <a:r>
              <a:rPr lang="en-US" sz="2000" dirty="0">
                <a:latin typeface="Times New Roman" panose="02020603050405020304" pitchFamily="18" charset="0"/>
                <a:ea typeface="Calibri" panose="020F0502020204030204" pitchFamily="34" charset="0"/>
              </a:rPr>
              <a:t>MPD</a:t>
            </a:r>
            <a:r>
              <a:rPr lang="ru-RU" sz="2000" dirty="0">
                <a:latin typeface="Times New Roman" panose="02020603050405020304" pitchFamily="18" charset="0"/>
                <a:ea typeface="Calibri" panose="020F0502020204030204" pitchFamily="34" charset="0"/>
              </a:rPr>
              <a:t>. Сгенерировано и реконструировано порядка 3 миллионов событий. Полученные данные перемещены в Дубну для дальнейшей обработки и физического анализа</a:t>
            </a:r>
            <a:endParaRPr lang="ru-RU" sz="2000" dirty="0"/>
          </a:p>
        </p:txBody>
      </p:sp>
    </p:spTree>
    <p:extLst>
      <p:ext uri="{BB962C8B-B14F-4D97-AF65-F5344CB8AC3E}">
        <p14:creationId xmlns:p14="http://schemas.microsoft.com/office/powerpoint/2010/main" val="41043024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0" y="44450"/>
            <a:ext cx="184150" cy="368300"/>
          </a:xfrm>
          <a:prstGeom prst="rect">
            <a:avLst/>
          </a:prstGeom>
          <a:noFill/>
          <a:ln w="9525">
            <a:noFill/>
            <a:miter lim="800000"/>
            <a:headEnd/>
            <a:tailEnd/>
          </a:ln>
        </p:spPr>
        <p:txBody>
          <a:bodyPr wrap="none" anchor="ctr">
            <a:spAutoFit/>
          </a:bodyPr>
          <a:lstStyle/>
          <a:p>
            <a:endParaRPr lang="ru-RU"/>
          </a:p>
        </p:txBody>
      </p:sp>
      <p:grpSp>
        <p:nvGrpSpPr>
          <p:cNvPr id="4" name="Группа 3"/>
          <p:cNvGrpSpPr/>
          <p:nvPr/>
        </p:nvGrpSpPr>
        <p:grpSpPr>
          <a:xfrm>
            <a:off x="184150" y="966952"/>
            <a:ext cx="5712153" cy="5695475"/>
            <a:chOff x="1000418" y="1277627"/>
            <a:chExt cx="5156389" cy="5451861"/>
          </a:xfrm>
          <a:effectLst>
            <a:outerShdw blurRad="50800" dist="38100" dir="8100000" algn="tr" rotWithShape="0">
              <a:prstClr val="black">
                <a:alpha val="40000"/>
              </a:prstClr>
            </a:outerShdw>
          </a:effectLst>
        </p:grpSpPr>
        <p:sp>
          <p:nvSpPr>
            <p:cNvPr id="5" name="Шестиугольник 4"/>
            <p:cNvSpPr/>
            <p:nvPr/>
          </p:nvSpPr>
          <p:spPr>
            <a:xfrm>
              <a:off x="1141300" y="3045216"/>
              <a:ext cx="1844271" cy="1536165"/>
            </a:xfrm>
            <a:prstGeom prst="hexagon">
              <a:avLst>
                <a:gd name="adj" fmla="val 25000"/>
                <a:gd name="vf" fmla="val 115470"/>
              </a:avLst>
            </a:prstGeom>
            <a:blipFill>
              <a:blip r:embed="rId3"/>
              <a:srcRect/>
              <a:stretch>
                <a:fillRect/>
              </a:stretch>
            </a:blipFill>
            <a:effectLst>
              <a:glow rad="228600">
                <a:schemeClr val="accent5">
                  <a:satMod val="175000"/>
                  <a:alpha val="40000"/>
                </a:schemeClr>
              </a:glow>
              <a:innerShdw blurRad="114300">
                <a:prstClr val="black"/>
              </a:innerShdw>
            </a:effectLst>
            <a:scene3d>
              <a:camera prst="orthographicFront"/>
              <a:lightRig rig="threePt" dir="t"/>
            </a:scene3d>
            <a:sp3d>
              <a:bevelT w="165100" prst="coolSlant"/>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Шестиугольник 5"/>
            <p:cNvSpPr/>
            <p:nvPr/>
          </p:nvSpPr>
          <p:spPr>
            <a:xfrm>
              <a:off x="2686895" y="3945318"/>
              <a:ext cx="1859590" cy="1543746"/>
            </a:xfrm>
            <a:prstGeom prst="hexagon">
              <a:avLst>
                <a:gd name="adj" fmla="val 25000"/>
                <a:gd name="vf" fmla="val 115470"/>
              </a:avLst>
            </a:prstGeom>
            <a:blipFill>
              <a:blip r:embed="rId4"/>
              <a:srcRect/>
              <a:stretch>
                <a:fillRect/>
              </a:stretch>
            </a:blipFill>
            <a:effectLst>
              <a:glow rad="228600">
                <a:schemeClr val="accent5">
                  <a:satMod val="175000"/>
                  <a:alpha val="40000"/>
                </a:schemeClr>
              </a:glow>
              <a:innerShdw blurRad="114300">
                <a:prstClr val="black"/>
              </a:innerShdw>
            </a:effectLst>
            <a:scene3d>
              <a:camera prst="orthographicFront"/>
              <a:lightRig rig="threePt" dir="t"/>
            </a:scene3d>
            <a:sp3d>
              <a:bevelT w="165100" prst="coolSlant"/>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Шестиугольник 6"/>
            <p:cNvSpPr/>
            <p:nvPr/>
          </p:nvSpPr>
          <p:spPr>
            <a:xfrm>
              <a:off x="4280173" y="4801718"/>
              <a:ext cx="1844271" cy="1517421"/>
            </a:xfrm>
            <a:prstGeom prst="hexagon">
              <a:avLst>
                <a:gd name="adj" fmla="val 25000"/>
                <a:gd name="vf" fmla="val 115470"/>
              </a:avLst>
            </a:prstGeom>
            <a:blipFill>
              <a:blip r:embed="rId5"/>
              <a:srcRect/>
              <a:stretch>
                <a:fillRect/>
              </a:stretch>
            </a:blipFill>
            <a:effectLst>
              <a:glow rad="228600">
                <a:schemeClr val="accent5">
                  <a:satMod val="175000"/>
                  <a:alpha val="40000"/>
                </a:schemeClr>
              </a:glow>
              <a:innerShdw blurRad="114300">
                <a:prstClr val="black"/>
              </a:innerShdw>
            </a:effectLst>
            <a:scene3d>
              <a:camera prst="orthographicFront"/>
              <a:lightRig rig="threePt" dir="t"/>
            </a:scene3d>
            <a:sp3d>
              <a:bevelT w="165100" prst="coolSlant"/>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Шестиугольник 24"/>
            <p:cNvSpPr/>
            <p:nvPr/>
          </p:nvSpPr>
          <p:spPr>
            <a:xfrm rot="10800000">
              <a:off x="2632286" y="5631791"/>
              <a:ext cx="1914199" cy="1097697"/>
            </a:xfrm>
            <a:prstGeom prst="flowChartManualOperation">
              <a:avLst/>
            </a:prstGeom>
            <a:blipFill>
              <a:blip r:embed="rId6"/>
              <a:srcRect/>
              <a:stretch>
                <a:fillRect/>
              </a:stretch>
            </a:blipFill>
            <a:effectLst>
              <a:glow rad="228600">
                <a:schemeClr val="accent5">
                  <a:satMod val="175000"/>
                  <a:alpha val="40000"/>
                </a:schemeClr>
              </a:glow>
              <a:innerShdw blurRad="114300">
                <a:prstClr val="black"/>
              </a:innerShdw>
            </a:effectLst>
            <a:scene3d>
              <a:camera prst="orthographicFront"/>
              <a:lightRig rig="threePt" dir="t"/>
            </a:scene3d>
            <a:sp3d>
              <a:bevelT w="165100" prst="coolSlant"/>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Шестиугольник 8"/>
            <p:cNvSpPr/>
            <p:nvPr/>
          </p:nvSpPr>
          <p:spPr>
            <a:xfrm>
              <a:off x="1108936" y="4741485"/>
              <a:ext cx="1860709" cy="1545392"/>
            </a:xfrm>
            <a:prstGeom prst="hexagon">
              <a:avLst>
                <a:gd name="adj" fmla="val 25000"/>
                <a:gd name="vf" fmla="val 115470"/>
              </a:avLst>
            </a:prstGeom>
            <a:blipFill>
              <a:blip r:embed="rId7"/>
              <a:srcRect/>
              <a:stretch>
                <a:fillRect/>
              </a:stretch>
            </a:blipFill>
            <a:effectLst>
              <a:glow rad="228600">
                <a:schemeClr val="accent5">
                  <a:satMod val="175000"/>
                  <a:alpha val="40000"/>
                </a:schemeClr>
              </a:glow>
              <a:innerShdw blurRad="114300">
                <a:prstClr val="black"/>
              </a:innerShdw>
            </a:effectLst>
            <a:scene3d>
              <a:camera prst="orthographicFront"/>
              <a:lightRig rig="threePt" dir="t"/>
            </a:scene3d>
            <a:sp3d>
              <a:bevelT w="165100" prst="coolSlant"/>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Шестиугольник 9"/>
            <p:cNvSpPr/>
            <p:nvPr/>
          </p:nvSpPr>
          <p:spPr>
            <a:xfrm>
              <a:off x="1000418" y="1303445"/>
              <a:ext cx="1969227" cy="1697479"/>
            </a:xfrm>
            <a:prstGeom prst="hexagon">
              <a:avLst>
                <a:gd name="adj" fmla="val 25000"/>
                <a:gd name="vf" fmla="val 115470"/>
              </a:avLst>
            </a:prstGeom>
            <a:blipFill>
              <a:blip r:embed="rId8"/>
              <a:srcRect/>
              <a:stretch>
                <a:fillRect/>
              </a:stretch>
            </a:blipFill>
            <a:effectLst>
              <a:glow rad="228600">
                <a:schemeClr val="accent5">
                  <a:satMod val="175000"/>
                  <a:alpha val="40000"/>
                </a:schemeClr>
              </a:glow>
              <a:innerShdw blurRad="114300">
                <a:prstClr val="black"/>
              </a:innerShdw>
            </a:effectLst>
            <a:scene3d>
              <a:camera prst="orthographicFront"/>
              <a:lightRig rig="threePt" dir="t"/>
            </a:scene3d>
            <a:sp3d>
              <a:bevelT w="165100" prst="coolSlant"/>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Шестиугольник 10"/>
            <p:cNvSpPr/>
            <p:nvPr/>
          </p:nvSpPr>
          <p:spPr>
            <a:xfrm>
              <a:off x="4247809" y="1277627"/>
              <a:ext cx="1908998" cy="1645562"/>
            </a:xfrm>
            <a:prstGeom prst="hexagon">
              <a:avLst>
                <a:gd name="adj" fmla="val 25000"/>
                <a:gd name="vf" fmla="val 115470"/>
              </a:avLst>
            </a:prstGeom>
            <a:blipFill rotWithShape="1">
              <a:blip r:embed="rId9" cstate="print"/>
              <a:srcRect/>
              <a:stretch>
                <a:fillRect/>
              </a:stretch>
            </a:blipFill>
            <a:effectLst>
              <a:glow rad="228600">
                <a:schemeClr val="accent5">
                  <a:satMod val="175000"/>
                  <a:alpha val="40000"/>
                </a:schemeClr>
              </a:glow>
              <a:innerShdw blurRad="114300">
                <a:prstClr val="black"/>
              </a:innerShdw>
            </a:effectLst>
            <a:scene3d>
              <a:camera prst="orthographicFront"/>
              <a:lightRig rig="threePt" dir="t"/>
            </a:scene3d>
            <a:sp3d>
              <a:bevelT w="165100" prst="coolSlant"/>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Шестиугольник 11"/>
            <p:cNvSpPr/>
            <p:nvPr/>
          </p:nvSpPr>
          <p:spPr>
            <a:xfrm>
              <a:off x="4247809" y="3005514"/>
              <a:ext cx="1908998" cy="1640032"/>
            </a:xfrm>
            <a:prstGeom prst="hexagon">
              <a:avLst>
                <a:gd name="adj" fmla="val 25000"/>
                <a:gd name="vf" fmla="val 115470"/>
              </a:avLst>
            </a:prstGeom>
            <a:blipFill>
              <a:blip r:embed="rId10"/>
              <a:srcRect/>
              <a:stretch>
                <a:fillRect/>
              </a:stretch>
            </a:blipFill>
            <a:effectLst>
              <a:glow rad="228600">
                <a:schemeClr val="accent5">
                  <a:satMod val="175000"/>
                  <a:alpha val="40000"/>
                </a:schemeClr>
              </a:glow>
              <a:innerShdw blurRad="114300">
                <a:prstClr val="black"/>
              </a:innerShdw>
            </a:effectLst>
            <a:scene3d>
              <a:camera prst="orthographicFront"/>
              <a:lightRig rig="threePt" dir="t"/>
            </a:scene3d>
            <a:sp3d>
              <a:bevelT w="165100" prst="coolSlant"/>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Шестиугольник 46"/>
            <p:cNvSpPr/>
            <p:nvPr/>
          </p:nvSpPr>
          <p:spPr>
            <a:xfrm>
              <a:off x="2653706" y="1278430"/>
              <a:ext cx="1908998" cy="826076"/>
            </a:xfrm>
            <a:prstGeom prst="flowChartManualOperation">
              <a:avLst/>
            </a:prstGeom>
            <a:blipFill rotWithShape="1">
              <a:blip r:embed="rId11" cstate="print"/>
              <a:srcRect/>
              <a:stretch>
                <a:fillRect/>
              </a:stretch>
            </a:blipFill>
            <a:effectLst>
              <a:glow rad="228600">
                <a:schemeClr val="accent5">
                  <a:satMod val="175000"/>
                  <a:alpha val="40000"/>
                </a:schemeClr>
              </a:glow>
              <a:innerShdw blurRad="114300">
                <a:prstClr val="black"/>
              </a:innerShdw>
            </a:effectLst>
            <a:scene3d>
              <a:camera prst="orthographicFront"/>
              <a:lightRig rig="threePt" dir="t"/>
            </a:scene3d>
            <a:sp3d>
              <a:bevelT w="165100" prst="coolSlant"/>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Шестиугольник 13"/>
            <p:cNvSpPr/>
            <p:nvPr/>
          </p:nvSpPr>
          <p:spPr>
            <a:xfrm>
              <a:off x="2678324" y="2198379"/>
              <a:ext cx="1876731" cy="1605091"/>
            </a:xfrm>
            <a:prstGeom prst="hexagon">
              <a:avLst>
                <a:gd name="adj" fmla="val 25000"/>
                <a:gd name="vf" fmla="val 115470"/>
              </a:avLst>
            </a:prstGeom>
            <a:blipFill>
              <a:blip r:embed="rId12"/>
              <a:srcRect/>
              <a:stretch>
                <a:fillRect/>
              </a:stretch>
            </a:blipFill>
            <a:effectLst>
              <a:glow rad="228600">
                <a:schemeClr val="accent5">
                  <a:satMod val="175000"/>
                  <a:alpha val="40000"/>
                </a:schemeClr>
              </a:glow>
              <a:innerShdw blurRad="114300">
                <a:prstClr val="black"/>
              </a:innerShdw>
            </a:effectLst>
            <a:scene3d>
              <a:camera prst="orthographicFront"/>
              <a:lightRig rig="threePt" dir="t"/>
            </a:scene3d>
            <a:sp3d>
              <a:bevelT w="165100" prst="coolSlant"/>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pSp>
      <p:grpSp>
        <p:nvGrpSpPr>
          <p:cNvPr id="26" name="Группа 12"/>
          <p:cNvGrpSpPr>
            <a:grpSpLocks/>
          </p:cNvGrpSpPr>
          <p:nvPr/>
        </p:nvGrpSpPr>
        <p:grpSpPr bwMode="auto">
          <a:xfrm>
            <a:off x="6019800" y="3747326"/>
            <a:ext cx="5919788" cy="2998957"/>
            <a:chOff x="6785509" y="4618738"/>
            <a:chExt cx="3568700" cy="2051584"/>
          </a:xfrm>
        </p:grpSpPr>
        <p:pic>
          <p:nvPicPr>
            <p:cNvPr id="27" name="Picture 3"/>
            <p:cNvPicPr>
              <a:picLocks noChangeAspect="1" noChangeArrowheads="1"/>
            </p:cNvPicPr>
            <p:nvPr/>
          </p:nvPicPr>
          <p:blipFill rotWithShape="1">
            <a:blip r:embed="rId13"/>
            <a:srcRect l="-603"/>
            <a:stretch/>
          </p:blipFill>
          <p:spPr bwMode="auto">
            <a:xfrm>
              <a:off x="6785509" y="4618738"/>
              <a:ext cx="3568700" cy="1988116"/>
            </a:xfrm>
            <a:prstGeom prst="rect">
              <a:avLst/>
            </a:prstGeom>
            <a:ln>
              <a:noFill/>
            </a:ln>
            <a:effectLst>
              <a:outerShdw blurRad="292100" dist="139700" dir="2700000" algn="tl" rotWithShape="0">
                <a:srgbClr val="333333">
                  <a:alpha val="65000"/>
                </a:srgbClr>
              </a:outerShdw>
            </a:effectLst>
          </p:spPr>
        </p:pic>
        <p:sp>
          <p:nvSpPr>
            <p:cNvPr id="28" name="Прямоугольник 11"/>
            <p:cNvSpPr>
              <a:spLocks noChangeArrowheads="1"/>
            </p:cNvSpPr>
            <p:nvPr/>
          </p:nvSpPr>
          <p:spPr bwMode="auto">
            <a:xfrm>
              <a:off x="6932411" y="6300990"/>
              <a:ext cx="2892138" cy="369332"/>
            </a:xfrm>
            <a:prstGeom prst="rect">
              <a:avLst/>
            </a:prstGeom>
            <a:noFill/>
            <a:ln w="9525">
              <a:noFill/>
              <a:miter lim="800000"/>
              <a:headEnd/>
              <a:tailEnd/>
            </a:ln>
          </p:spPr>
          <p:txBody>
            <a:bodyPr wrap="none">
              <a:spAutoFit/>
            </a:bodyPr>
            <a:lstStyle/>
            <a:p>
              <a:r>
                <a:rPr lang="en-US">
                  <a:solidFill>
                    <a:schemeClr val="bg1"/>
                  </a:solidFill>
                  <a:latin typeface="Book Antiqua" pitchFamily="18" charset="0"/>
                </a:rPr>
                <a:t>MICC Operational Center </a:t>
              </a:r>
              <a:endParaRPr lang="ru-RU">
                <a:solidFill>
                  <a:schemeClr val="bg1"/>
                </a:solidFill>
              </a:endParaRPr>
            </a:p>
          </p:txBody>
        </p:sp>
      </p:grpSp>
      <p:sp>
        <p:nvSpPr>
          <p:cNvPr id="29" name="Прямоугольник 2"/>
          <p:cNvSpPr>
            <a:spLocks noChangeArrowheads="1"/>
          </p:cNvSpPr>
          <p:nvPr/>
        </p:nvSpPr>
        <p:spPr bwMode="auto">
          <a:xfrm>
            <a:off x="6019800" y="823117"/>
            <a:ext cx="5845885" cy="923330"/>
          </a:xfrm>
          <a:prstGeom prst="rect">
            <a:avLst/>
          </a:prstGeom>
          <a:noFill/>
          <a:ln w="9525">
            <a:noFill/>
            <a:miter lim="800000"/>
            <a:headEnd/>
            <a:tailEnd/>
          </a:ln>
        </p:spPr>
        <p:txBody>
          <a:bodyPr wrap="square">
            <a:spAutoFit/>
          </a:bodyPr>
          <a:lstStyle/>
          <a:p>
            <a:r>
              <a:rPr lang="en-US" dirty="0">
                <a:solidFill>
                  <a:srgbClr val="002060"/>
                </a:solidFill>
                <a:latin typeface="Times New Roman" panose="02020603050405020304" pitchFamily="18" charset="0"/>
                <a:cs typeface="Times New Roman" panose="02020603050405020304" pitchFamily="18" charset="0"/>
              </a:rPr>
              <a:t>For a robust performance of the complex it is necessary to monitor the state of all nodes and services - from the supply system to the robotized tape library.</a:t>
            </a:r>
            <a:r>
              <a:rPr lang="ru-RU" altLang="ru-RU" dirty="0">
                <a:solidFill>
                  <a:srgbClr val="002060"/>
                </a:solidFill>
                <a:latin typeface="Times New Roman" panose="02020603050405020304" pitchFamily="18" charset="0"/>
                <a:cs typeface="Times New Roman" panose="02020603050405020304" pitchFamily="18" charset="0"/>
              </a:rPr>
              <a:t> </a:t>
            </a:r>
          </a:p>
        </p:txBody>
      </p:sp>
      <p:sp>
        <p:nvSpPr>
          <p:cNvPr id="31" name="Прямоугольник 2"/>
          <p:cNvSpPr>
            <a:spLocks noChangeArrowheads="1"/>
          </p:cNvSpPr>
          <p:nvPr/>
        </p:nvSpPr>
        <p:spPr bwMode="auto">
          <a:xfrm>
            <a:off x="6263482" y="1960686"/>
            <a:ext cx="5455383" cy="147732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1436" tIns="45718" rIns="91436" bIns="45718">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285750" indent="-285750" eaLnBrk="1" hangingPunct="1">
              <a:buFont typeface="Arial" panose="020B0604020202020204" pitchFamily="34" charset="0"/>
              <a:buChar char="•"/>
              <a:defRPr/>
            </a:pPr>
            <a:r>
              <a:rPr lang="en-US" altLang="ru-RU" dirty="0">
                <a:solidFill>
                  <a:srgbClr val="002060"/>
                </a:solidFill>
                <a:cs typeface="Times New Roman" panose="02020603050405020304" pitchFamily="18" charset="0"/>
              </a:rPr>
              <a:t>Global </a:t>
            </a:r>
            <a:r>
              <a:rPr lang="en-US" altLang="ru-RU" dirty="0">
                <a:solidFill>
                  <a:srgbClr val="C00000"/>
                </a:solidFill>
                <a:effectLst>
                  <a:outerShdw blurRad="38100" dist="38100" dir="2700000" algn="tl">
                    <a:srgbClr val="000000">
                      <a:alpha val="43137"/>
                    </a:srgbClr>
                  </a:outerShdw>
                </a:effectLst>
                <a:cs typeface="Times New Roman" panose="02020603050405020304" pitchFamily="18" charset="0"/>
              </a:rPr>
              <a:t>real time 24x7 </a:t>
            </a:r>
            <a:r>
              <a:rPr lang="en-US" altLang="ru-RU" dirty="0">
                <a:solidFill>
                  <a:srgbClr val="002060"/>
                </a:solidFill>
                <a:cs typeface="Times New Roman" panose="02020603050405020304" pitchFamily="18" charset="0"/>
              </a:rPr>
              <a:t>survey of the state of the whole computing complex</a:t>
            </a:r>
          </a:p>
          <a:p>
            <a:pPr marL="285750" indent="-285750" eaLnBrk="1" hangingPunct="1">
              <a:buFont typeface="Arial" panose="020B0604020202020204" pitchFamily="34" charset="0"/>
              <a:buChar char="•"/>
              <a:defRPr/>
            </a:pPr>
            <a:r>
              <a:rPr lang="en-US" altLang="ru-RU" dirty="0">
                <a:solidFill>
                  <a:srgbClr val="002060"/>
                </a:solidFill>
                <a:cs typeface="Times New Roman" panose="02020603050405020304" pitchFamily="18" charset="0"/>
              </a:rPr>
              <a:t>In case of emergency, alerts are sent to users via e-mail, SMS, etc.  </a:t>
            </a:r>
          </a:p>
          <a:p>
            <a:pPr marL="285750" indent="-285750" eaLnBrk="1" hangingPunct="1">
              <a:buFont typeface="Arial" panose="020B0604020202020204" pitchFamily="34" charset="0"/>
              <a:buChar char="•"/>
              <a:defRPr/>
            </a:pPr>
            <a:r>
              <a:rPr lang="en-US" dirty="0">
                <a:solidFill>
                  <a:srgbClr val="C00000"/>
                </a:solidFill>
                <a:effectLst>
                  <a:outerShdw blurRad="38100" dist="38100" dir="2700000" algn="tl">
                    <a:srgbClr val="000000">
                      <a:alpha val="43137"/>
                    </a:srgbClr>
                  </a:outerShdw>
                </a:effectLst>
                <a:cs typeface="Times New Roman" panose="02020603050405020304" pitchFamily="18" charset="0"/>
              </a:rPr>
              <a:t>~ 850 elements</a:t>
            </a:r>
            <a:r>
              <a:rPr lang="en-US" dirty="0"/>
              <a:t> </a:t>
            </a:r>
            <a:r>
              <a:rPr lang="en-US" dirty="0">
                <a:solidFill>
                  <a:srgbClr val="C00000"/>
                </a:solidFill>
                <a:effectLst>
                  <a:outerShdw blurRad="38100" dist="38100" dir="2700000" algn="tl">
                    <a:srgbClr val="000000">
                      <a:alpha val="43137"/>
                    </a:srgbClr>
                  </a:outerShdw>
                </a:effectLst>
                <a:cs typeface="Times New Roman" panose="02020603050405020304" pitchFamily="18" charset="0"/>
              </a:rPr>
              <a:t>are under observation</a:t>
            </a:r>
          </a:p>
        </p:txBody>
      </p:sp>
      <p:sp>
        <p:nvSpPr>
          <p:cNvPr id="20" name="Прямоугольник 19"/>
          <p:cNvSpPr/>
          <p:nvPr/>
        </p:nvSpPr>
        <p:spPr>
          <a:xfrm flipH="1">
            <a:off x="0" y="-31439"/>
            <a:ext cx="1217295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sp>
        <p:nvSpPr>
          <p:cNvPr id="16" name="TextBox 15"/>
          <p:cNvSpPr txBox="1"/>
          <p:nvPr/>
        </p:nvSpPr>
        <p:spPr>
          <a:xfrm>
            <a:off x="4650835" y="100547"/>
            <a:ext cx="2737929" cy="523220"/>
          </a:xfrm>
          <a:prstGeom prst="rect">
            <a:avLst/>
          </a:prstGeom>
          <a:noFill/>
          <a:effectLst>
            <a:outerShdw blurRad="50800" dist="50800" dir="5400000" algn="ctr" rotWithShape="0">
              <a:schemeClr val="tx1"/>
            </a:outerShdw>
          </a:effectLst>
        </p:spPr>
        <p:txBody>
          <a:bodyPr wrap="none">
            <a:spAutoFit/>
          </a:bodyPr>
          <a:lstStyle/>
          <a:p>
            <a:pPr algn="ctr">
              <a:defRPr/>
            </a:pPr>
            <a:r>
              <a:rPr lang="en-US" sz="2800" b="1" dirty="0">
                <a:solidFill>
                  <a:schemeClr val="bg1"/>
                </a:solidFill>
                <a:effectLst>
                  <a:outerShdw blurRad="38100" dist="38100" dir="2700000" algn="tl">
                    <a:srgbClr val="000000">
                      <a:alpha val="43137"/>
                    </a:srgbClr>
                  </a:outerShdw>
                </a:effectLst>
                <a:ea typeface="DejaVu Sans"/>
                <a:cs typeface="DejaVu Sans"/>
              </a:rPr>
              <a:t>MICC Monitoring</a:t>
            </a:r>
            <a:endParaRPr lang="ru-RU" sz="2800" b="1" dirty="0">
              <a:solidFill>
                <a:schemeClr val="bg1"/>
              </a:solidFill>
              <a:effectLst>
                <a:outerShdw blurRad="38100" dist="38100" dir="2700000" algn="tl">
                  <a:srgbClr val="000000">
                    <a:alpha val="43137"/>
                  </a:srgbClr>
                </a:outerShdw>
              </a:effectLst>
            </a:endParaRPr>
          </a:p>
        </p:txBody>
      </p:sp>
      <p:pic>
        <p:nvPicPr>
          <p:cNvPr id="22" name="Рисунок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spTree>
    <p:extLst>
      <p:ext uri="{BB962C8B-B14F-4D97-AF65-F5344CB8AC3E}">
        <p14:creationId xmlns:p14="http://schemas.microsoft.com/office/powerpoint/2010/main" val="25638502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flipH="1">
            <a:off x="0" y="2745"/>
            <a:ext cx="1219200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sp>
        <p:nvSpPr>
          <p:cNvPr id="2" name="Прямоугольник 1"/>
          <p:cNvSpPr/>
          <p:nvPr/>
        </p:nvSpPr>
        <p:spPr>
          <a:xfrm>
            <a:off x="695324" y="123177"/>
            <a:ext cx="9877425" cy="523220"/>
          </a:xfrm>
          <a:prstGeom prst="rect">
            <a:avLst/>
          </a:prstGeom>
          <a:effectLst>
            <a:outerShdw blurRad="50800" dist="50800" dir="5400000" algn="ctr" rotWithShape="0">
              <a:schemeClr val="bg2">
                <a:lumMod val="25000"/>
              </a:schemeClr>
            </a:outerShdw>
          </a:effectLst>
        </p:spPr>
        <p:txBody>
          <a:bodyPr wrap="square">
            <a:spAutoFit/>
          </a:bodyPr>
          <a:lstStyle/>
          <a:p>
            <a:pPr algn="ctr"/>
            <a:r>
              <a:rPr lang="en-US" sz="2800" b="1" dirty="0">
                <a:solidFill>
                  <a:schemeClr val="bg1"/>
                </a:solidFill>
                <a:effectLst>
                  <a:outerShdw blurRad="38100" dist="38100" dir="2700000" algn="tl">
                    <a:srgbClr val="000000">
                      <a:alpha val="43137"/>
                    </a:srgbClr>
                  </a:outerShdw>
                </a:effectLst>
                <a:latin typeface="Calibri (Основной текст)"/>
              </a:rPr>
              <a:t>NICA Computing Concept &amp; Challenges</a:t>
            </a:r>
            <a:endParaRPr lang="ru-RU" sz="2800" b="1" dirty="0">
              <a:solidFill>
                <a:schemeClr val="bg1"/>
              </a:solidFill>
              <a:effectLst>
                <a:outerShdw blurRad="38100" dist="38100" dir="2700000" algn="tl">
                  <a:srgbClr val="000000">
                    <a:alpha val="43137"/>
                  </a:srgbClr>
                </a:outerShdw>
              </a:effectLst>
              <a:latin typeface="Calibri (Основной текст)"/>
            </a:endParaRPr>
          </a:p>
        </p:txBody>
      </p:sp>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538" y="2849249"/>
            <a:ext cx="1771650" cy="166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2"/>
          <p:cNvPicPr/>
          <p:nvPr/>
        </p:nvPicPr>
        <p:blipFill>
          <a:blip r:embed="rId5"/>
          <a:stretch/>
        </p:blipFill>
        <p:spPr>
          <a:xfrm>
            <a:off x="8773002" y="5267683"/>
            <a:ext cx="1835696" cy="1201048"/>
          </a:xfrm>
          <a:prstGeom prst="rect">
            <a:avLst/>
          </a:prstGeom>
          <a:ln>
            <a:noFill/>
          </a:ln>
        </p:spPr>
      </p:pic>
      <p:sp>
        <p:nvSpPr>
          <p:cNvPr id="9" name="CustomShape 4"/>
          <p:cNvSpPr/>
          <p:nvPr/>
        </p:nvSpPr>
        <p:spPr>
          <a:xfrm>
            <a:off x="10166721" y="1997663"/>
            <a:ext cx="1854718" cy="350226"/>
          </a:xfrm>
          <a:prstGeom prst="rect">
            <a:avLst/>
          </a:prstGeom>
          <a:noFill/>
          <a:ln>
            <a:noFill/>
          </a:ln>
        </p:spPr>
        <p:style>
          <a:lnRef idx="0">
            <a:scrgbClr r="0" g="0" b="0"/>
          </a:lnRef>
          <a:fillRef idx="0">
            <a:scrgbClr r="0" g="0" b="0"/>
          </a:fillRef>
          <a:effectRef idx="0">
            <a:scrgbClr r="0" g="0" b="0"/>
          </a:effectRef>
          <a:fontRef idx="minor"/>
        </p:style>
        <p:txBody>
          <a:bodyPr wrap="none" lIns="90000" tIns="57600" rIns="90000" bIns="45000">
            <a:noAutofit/>
          </a:bodyPr>
          <a:lstStyle/>
          <a:p>
            <a:pPr algn="ctr">
              <a:lnSpc>
                <a:spcPct val="100000"/>
              </a:lnSpc>
            </a:pPr>
            <a:r>
              <a:rPr lang="en-US" sz="1200" strike="noStrike" spc="-1" dirty="0">
                <a:solidFill>
                  <a:srgbClr val="000000"/>
                </a:solidFill>
                <a:latin typeface="Arial"/>
                <a:ea typeface="Noto Sans CJK SC Regular"/>
              </a:rPr>
              <a:t>Lattice </a:t>
            </a:r>
            <a:r>
              <a:rPr lang="ru-RU" sz="1200" strike="noStrike" spc="-1" dirty="0">
                <a:solidFill>
                  <a:srgbClr val="000000"/>
                </a:solidFill>
                <a:latin typeface="Arial"/>
                <a:ea typeface="Noto Sans CJK SC Regular"/>
              </a:rPr>
              <a:t>QCD</a:t>
            </a:r>
            <a:r>
              <a:rPr lang="en-US" sz="1200" strike="noStrike" spc="-1" dirty="0">
                <a:solidFill>
                  <a:srgbClr val="000000"/>
                </a:solidFill>
                <a:latin typeface="Arial"/>
                <a:ea typeface="Noto Sans CJK SC Regular"/>
              </a:rPr>
              <a:t> calculations</a:t>
            </a:r>
            <a:endParaRPr lang="ru-RU" sz="1200" strike="noStrike" spc="-1" dirty="0">
              <a:latin typeface="Arial"/>
            </a:endParaRPr>
          </a:p>
        </p:txBody>
      </p:sp>
      <p:sp>
        <p:nvSpPr>
          <p:cNvPr id="10" name="CustomShape 5"/>
          <p:cNvSpPr/>
          <p:nvPr/>
        </p:nvSpPr>
        <p:spPr>
          <a:xfrm>
            <a:off x="9146461" y="3456942"/>
            <a:ext cx="1849041" cy="356536"/>
          </a:xfrm>
          <a:prstGeom prst="rect">
            <a:avLst/>
          </a:prstGeom>
          <a:noFill/>
          <a:ln>
            <a:noFill/>
          </a:ln>
        </p:spPr>
        <p:style>
          <a:lnRef idx="0">
            <a:scrgbClr r="0" g="0" b="0"/>
          </a:lnRef>
          <a:fillRef idx="0">
            <a:scrgbClr r="0" g="0" b="0"/>
          </a:fillRef>
          <a:effectRef idx="0">
            <a:scrgbClr r="0" g="0" b="0"/>
          </a:effectRef>
          <a:fontRef idx="minor"/>
        </p:style>
        <p:txBody>
          <a:bodyPr wrap="none" lIns="90000" tIns="57600" rIns="90000" bIns="45000">
            <a:noAutofit/>
          </a:bodyPr>
          <a:lstStyle/>
          <a:p>
            <a:pPr>
              <a:lnSpc>
                <a:spcPct val="100000"/>
              </a:lnSpc>
            </a:pPr>
            <a:r>
              <a:rPr lang="ru-RU" sz="1200" strike="noStrike" spc="-1" dirty="0" err="1">
                <a:solidFill>
                  <a:srgbClr val="000000"/>
                </a:solidFill>
                <a:latin typeface="Arial"/>
                <a:ea typeface="Noto Sans CJK SC Regular"/>
              </a:rPr>
              <a:t>Simulation</a:t>
            </a:r>
            <a:r>
              <a:rPr lang="en-US" sz="1200" strike="noStrike" spc="-1" dirty="0">
                <a:solidFill>
                  <a:srgbClr val="000000"/>
                </a:solidFill>
                <a:latin typeface="Arial"/>
                <a:ea typeface="Noto Sans CJK SC Regular"/>
              </a:rPr>
              <a:t> of nuclear</a:t>
            </a:r>
          </a:p>
          <a:p>
            <a:pPr algn="ctr">
              <a:lnSpc>
                <a:spcPct val="100000"/>
              </a:lnSpc>
            </a:pPr>
            <a:r>
              <a:rPr lang="en-US" sz="1200" strike="noStrike" spc="-1" dirty="0">
                <a:solidFill>
                  <a:srgbClr val="000000"/>
                </a:solidFill>
                <a:latin typeface="Arial"/>
                <a:ea typeface="Noto Sans CJK SC Regular"/>
              </a:rPr>
              <a:t> reactions</a:t>
            </a:r>
            <a:endParaRPr lang="ru-RU" sz="1200" strike="noStrike" spc="-1" dirty="0">
              <a:latin typeface="Arial"/>
            </a:endParaRPr>
          </a:p>
        </p:txBody>
      </p:sp>
      <p:sp>
        <p:nvSpPr>
          <p:cNvPr id="11" name="CustomShape 2"/>
          <p:cNvSpPr/>
          <p:nvPr/>
        </p:nvSpPr>
        <p:spPr>
          <a:xfrm>
            <a:off x="10234739" y="5005456"/>
            <a:ext cx="1786700" cy="290160"/>
          </a:xfrm>
          <a:prstGeom prst="rect">
            <a:avLst/>
          </a:prstGeom>
          <a:noFill/>
          <a:ln>
            <a:noFill/>
          </a:ln>
        </p:spPr>
        <p:style>
          <a:lnRef idx="0">
            <a:scrgbClr r="0" g="0" b="0"/>
          </a:lnRef>
          <a:fillRef idx="0">
            <a:scrgbClr r="0" g="0" b="0"/>
          </a:fillRef>
          <a:effectRef idx="0">
            <a:scrgbClr r="0" g="0" b="0"/>
          </a:effectRef>
          <a:fontRef idx="minor"/>
        </p:style>
        <p:txBody>
          <a:bodyPr wrap="none" lIns="90000" tIns="57600" rIns="90000" bIns="45000">
            <a:noAutofit/>
          </a:bodyPr>
          <a:lstStyle/>
          <a:p>
            <a:pPr>
              <a:lnSpc>
                <a:spcPct val="100000"/>
              </a:lnSpc>
            </a:pPr>
            <a:r>
              <a:rPr lang="ru-RU" sz="1200" strike="noStrike" spc="-1" dirty="0" err="1">
                <a:solidFill>
                  <a:srgbClr val="000000"/>
                </a:solidFill>
                <a:latin typeface="Arial"/>
                <a:ea typeface="Noto Sans CJK SC Regular"/>
              </a:rPr>
              <a:t>Event</a:t>
            </a:r>
            <a:r>
              <a:rPr lang="ru-RU" sz="1200" strike="noStrike" spc="-1" dirty="0">
                <a:solidFill>
                  <a:srgbClr val="000000"/>
                </a:solidFill>
                <a:latin typeface="Arial"/>
                <a:ea typeface="Noto Sans CJK SC Regular"/>
              </a:rPr>
              <a:t> </a:t>
            </a:r>
            <a:r>
              <a:rPr lang="ru-RU" sz="1200" strike="noStrike" spc="-1" dirty="0" err="1">
                <a:solidFill>
                  <a:srgbClr val="000000"/>
                </a:solidFill>
                <a:latin typeface="Arial"/>
                <a:ea typeface="Noto Sans CJK SC Regular"/>
              </a:rPr>
              <a:t>reconstruction</a:t>
            </a:r>
            <a:endParaRPr lang="ru-RU" sz="1200" strike="noStrike" spc="-1" dirty="0">
              <a:latin typeface="Arial"/>
            </a:endParaRPr>
          </a:p>
        </p:txBody>
      </p:sp>
      <p:sp>
        <p:nvSpPr>
          <p:cNvPr id="12" name="CustomShape 3"/>
          <p:cNvSpPr/>
          <p:nvPr/>
        </p:nvSpPr>
        <p:spPr>
          <a:xfrm>
            <a:off x="9003982" y="6452272"/>
            <a:ext cx="1991520" cy="290160"/>
          </a:xfrm>
          <a:prstGeom prst="rect">
            <a:avLst/>
          </a:prstGeom>
          <a:noFill/>
          <a:ln>
            <a:noFill/>
          </a:ln>
        </p:spPr>
        <p:style>
          <a:lnRef idx="0">
            <a:scrgbClr r="0" g="0" b="0"/>
          </a:lnRef>
          <a:fillRef idx="0">
            <a:scrgbClr r="0" g="0" b="0"/>
          </a:fillRef>
          <a:effectRef idx="0">
            <a:scrgbClr r="0" g="0" b="0"/>
          </a:effectRef>
          <a:fontRef idx="minor"/>
        </p:style>
        <p:txBody>
          <a:bodyPr wrap="none" lIns="90000" tIns="57600" rIns="90000" bIns="45000">
            <a:noAutofit/>
          </a:bodyPr>
          <a:lstStyle/>
          <a:p>
            <a:pPr>
              <a:lnSpc>
                <a:spcPct val="100000"/>
              </a:lnSpc>
            </a:pPr>
            <a:r>
              <a:rPr lang="ru-RU" sz="1200" strike="noStrike" spc="-1" dirty="0" err="1">
                <a:solidFill>
                  <a:srgbClr val="000000"/>
                </a:solidFill>
                <a:latin typeface="Arial"/>
                <a:ea typeface="Noto Sans CJK SC Regular"/>
              </a:rPr>
              <a:t>Physics</a:t>
            </a:r>
            <a:r>
              <a:rPr lang="ru-RU" sz="1200" strike="noStrike" spc="-1" dirty="0">
                <a:solidFill>
                  <a:srgbClr val="000000"/>
                </a:solidFill>
                <a:latin typeface="Arial"/>
                <a:ea typeface="Noto Sans CJK SC Regular"/>
              </a:rPr>
              <a:t> </a:t>
            </a:r>
            <a:r>
              <a:rPr lang="ru-RU" sz="1200" strike="noStrike" spc="-1" dirty="0" err="1">
                <a:solidFill>
                  <a:srgbClr val="000000"/>
                </a:solidFill>
                <a:latin typeface="Arial"/>
                <a:ea typeface="Noto Sans CJK SC Regular"/>
              </a:rPr>
              <a:t>analysis</a:t>
            </a:r>
            <a:endParaRPr lang="ru-RU" sz="1200" strike="noStrike" spc="-1" dirty="0">
              <a:latin typeface="Arial"/>
            </a:endParaRPr>
          </a:p>
        </p:txBody>
      </p:sp>
      <p:sp>
        <p:nvSpPr>
          <p:cNvPr id="14" name="CustomShape 10"/>
          <p:cNvSpPr/>
          <p:nvPr/>
        </p:nvSpPr>
        <p:spPr>
          <a:xfrm rot="16200000">
            <a:off x="8727536" y="2767082"/>
            <a:ext cx="179071" cy="647681"/>
          </a:xfrm>
          <a:prstGeom prst="upArrow">
            <a:avLst>
              <a:gd name="adj1" fmla="val 50000"/>
              <a:gd name="adj2" fmla="val 59983"/>
            </a:avLst>
          </a:prstGeom>
          <a:solidFill>
            <a:srgbClr val="CFE7F5"/>
          </a:solidFill>
          <a:ln w="9360">
            <a:solidFill>
              <a:srgbClr val="3465A4"/>
            </a:solidFill>
            <a:round/>
          </a:ln>
        </p:spPr>
        <p:style>
          <a:lnRef idx="0">
            <a:scrgbClr r="0" g="0" b="0"/>
          </a:lnRef>
          <a:fillRef idx="0">
            <a:scrgbClr r="0" g="0" b="0"/>
          </a:fillRef>
          <a:effectRef idx="0">
            <a:scrgbClr r="0" g="0" b="0"/>
          </a:effectRef>
          <a:fontRef idx="minor"/>
        </p:style>
      </p:sp>
      <p:sp>
        <p:nvSpPr>
          <p:cNvPr id="15" name="CustomShape 10"/>
          <p:cNvSpPr/>
          <p:nvPr/>
        </p:nvSpPr>
        <p:spPr>
          <a:xfrm rot="18019405">
            <a:off x="8645875" y="4823206"/>
            <a:ext cx="192432" cy="620589"/>
          </a:xfrm>
          <a:prstGeom prst="upArrow">
            <a:avLst>
              <a:gd name="adj1" fmla="val 50000"/>
              <a:gd name="adj2" fmla="val 59983"/>
            </a:avLst>
          </a:prstGeom>
          <a:solidFill>
            <a:srgbClr val="CFE7F5"/>
          </a:solidFill>
          <a:ln w="9360">
            <a:solidFill>
              <a:srgbClr val="3465A4"/>
            </a:solidFill>
            <a:round/>
          </a:ln>
        </p:spPr>
        <p:style>
          <a:lnRef idx="0">
            <a:scrgbClr r="0" g="0" b="0"/>
          </a:lnRef>
          <a:fillRef idx="0">
            <a:scrgbClr r="0" g="0" b="0"/>
          </a:fillRef>
          <a:effectRef idx="0">
            <a:scrgbClr r="0" g="0" b="0"/>
          </a:effectRef>
          <a:fontRef idx="minor"/>
        </p:style>
      </p:sp>
      <p:sp>
        <p:nvSpPr>
          <p:cNvPr id="17" name="CustomShape 10"/>
          <p:cNvSpPr/>
          <p:nvPr/>
        </p:nvSpPr>
        <p:spPr>
          <a:xfrm rot="16200000">
            <a:off x="9278445" y="3569448"/>
            <a:ext cx="173968" cy="1738621"/>
          </a:xfrm>
          <a:prstGeom prst="upArrow">
            <a:avLst>
              <a:gd name="adj1" fmla="val 50000"/>
              <a:gd name="adj2" fmla="val 59983"/>
            </a:avLst>
          </a:prstGeom>
          <a:solidFill>
            <a:srgbClr val="CFE7F5"/>
          </a:solidFill>
          <a:ln w="9360">
            <a:solidFill>
              <a:srgbClr val="3465A4"/>
            </a:solidFill>
            <a:round/>
          </a:ln>
        </p:spPr>
        <p:style>
          <a:lnRef idx="0">
            <a:scrgbClr r="0" g="0" b="0"/>
          </a:lnRef>
          <a:fillRef idx="0">
            <a:scrgbClr r="0" g="0" b="0"/>
          </a:fillRef>
          <a:effectRef idx="0">
            <a:scrgbClr r="0" g="0" b="0"/>
          </a:effectRef>
          <a:fontRef idx="minor"/>
        </p:style>
      </p:sp>
      <p:pic>
        <p:nvPicPr>
          <p:cNvPr id="18" name="Рисунок 17"/>
          <p:cNvPicPr/>
          <p:nvPr/>
        </p:nvPicPr>
        <p:blipFill>
          <a:blip r:embed="rId6"/>
          <a:srcRect l="15059" t="10000" b="10000"/>
          <a:stretch/>
        </p:blipFill>
        <p:spPr>
          <a:xfrm>
            <a:off x="10281984" y="3949075"/>
            <a:ext cx="1597404" cy="1119699"/>
          </a:xfrm>
          <a:prstGeom prst="rect">
            <a:avLst/>
          </a:prstGeom>
          <a:ln>
            <a:noFill/>
          </a:ln>
        </p:spPr>
      </p:pic>
      <p:pic>
        <p:nvPicPr>
          <p:cNvPr id="1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336" y="1473361"/>
            <a:ext cx="3092789" cy="455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19936" y="1015702"/>
            <a:ext cx="2733675" cy="558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Выноска-облако 23"/>
          <p:cNvSpPr/>
          <p:nvPr/>
        </p:nvSpPr>
        <p:spPr>
          <a:xfrm>
            <a:off x="7493977" y="688898"/>
            <a:ext cx="2042349" cy="1022517"/>
          </a:xfrm>
          <a:prstGeom prst="cloudCallout">
            <a:avLst>
              <a:gd name="adj1" fmla="val -18730"/>
              <a:gd name="adj2" fmla="val 24991"/>
            </a:avLst>
          </a:prstGeom>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lIns="91380" tIns="45692" rIns="91380" bIns="45692" rtlCol="0" anchor="ctr"/>
          <a:lstStyle/>
          <a:p>
            <a:pPr algn="ctr"/>
            <a:r>
              <a:rPr lang="en-US"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Worldwide NICA Collaboration</a:t>
            </a:r>
            <a:endParaRPr lang="ru-RU"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cxnSp>
        <p:nvCxnSpPr>
          <p:cNvPr id="25" name="Прямая со стрелкой 24"/>
          <p:cNvCxnSpPr/>
          <p:nvPr/>
        </p:nvCxnSpPr>
        <p:spPr>
          <a:xfrm flipV="1">
            <a:off x="6585237" y="1413292"/>
            <a:ext cx="950923" cy="596861"/>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cxnSp>
        <p:nvCxnSpPr>
          <p:cNvPr id="26" name="Прямая со стрелкой 25"/>
          <p:cNvCxnSpPr/>
          <p:nvPr/>
        </p:nvCxnSpPr>
        <p:spPr>
          <a:xfrm flipV="1">
            <a:off x="7650293" y="1710326"/>
            <a:ext cx="294738" cy="299828"/>
          </a:xfrm>
          <a:prstGeom prst="straightConnector1">
            <a:avLst/>
          </a:prstGeom>
          <a:ln>
            <a:headEnd type="arrow"/>
            <a:tailEnd type="arrow"/>
          </a:ln>
        </p:spPr>
        <p:style>
          <a:lnRef idx="3">
            <a:schemeClr val="accent2"/>
          </a:lnRef>
          <a:fillRef idx="0">
            <a:schemeClr val="accent2"/>
          </a:fillRef>
          <a:effectRef idx="2">
            <a:schemeClr val="accent2"/>
          </a:effectRef>
          <a:fontRef idx="minor">
            <a:schemeClr val="tx1"/>
          </a:fontRef>
        </p:style>
      </p:cxnSp>
      <p:grpSp>
        <p:nvGrpSpPr>
          <p:cNvPr id="31" name="Группа 30"/>
          <p:cNvGrpSpPr/>
          <p:nvPr/>
        </p:nvGrpSpPr>
        <p:grpSpPr>
          <a:xfrm rot="1674154">
            <a:off x="2964590" y="2343581"/>
            <a:ext cx="1296809" cy="276999"/>
            <a:chOff x="2847975" y="849449"/>
            <a:chExt cx="1296809" cy="276999"/>
          </a:xfrm>
        </p:grpSpPr>
        <p:cxnSp>
          <p:nvCxnSpPr>
            <p:cNvPr id="29" name="Прямая со стрелкой 28"/>
            <p:cNvCxnSpPr/>
            <p:nvPr/>
          </p:nvCxnSpPr>
          <p:spPr>
            <a:xfrm>
              <a:off x="2847975" y="1092171"/>
              <a:ext cx="1296809" cy="0"/>
            </a:xfrm>
            <a:prstGeom prst="straightConnector1">
              <a:avLst/>
            </a:prstGeom>
            <a:ln w="22225">
              <a:solidFill>
                <a:srgbClr val="000066"/>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061879" y="849449"/>
              <a:ext cx="980355" cy="276999"/>
            </a:xfrm>
            <a:prstGeom prst="rect">
              <a:avLst/>
            </a:prstGeom>
            <a:noFill/>
          </p:spPr>
          <p:txBody>
            <a:bodyPr wrap="square" rtlCol="0">
              <a:spAutoFit/>
            </a:bodyPr>
            <a:lstStyle/>
            <a:p>
              <a:r>
                <a:rPr lang="en-US" sz="1200" dirty="0"/>
                <a:t>400 </a:t>
              </a:r>
              <a:r>
                <a:rPr lang="en-US" sz="1200" dirty="0" err="1"/>
                <a:t>Gbps</a:t>
              </a:r>
              <a:endParaRPr lang="ru-RU" sz="1200" dirty="0"/>
            </a:p>
          </p:txBody>
        </p:sp>
      </p:grpSp>
      <p:grpSp>
        <p:nvGrpSpPr>
          <p:cNvPr id="32" name="Группа 31"/>
          <p:cNvGrpSpPr/>
          <p:nvPr/>
        </p:nvGrpSpPr>
        <p:grpSpPr>
          <a:xfrm rot="19868627">
            <a:off x="2739001" y="4578717"/>
            <a:ext cx="1524942" cy="276999"/>
            <a:chOff x="2847975" y="849449"/>
            <a:chExt cx="1296809" cy="276999"/>
          </a:xfrm>
        </p:grpSpPr>
        <p:cxnSp>
          <p:nvCxnSpPr>
            <p:cNvPr id="33" name="Прямая со стрелкой 32"/>
            <p:cNvCxnSpPr/>
            <p:nvPr/>
          </p:nvCxnSpPr>
          <p:spPr>
            <a:xfrm>
              <a:off x="2847975" y="1092171"/>
              <a:ext cx="1296809" cy="0"/>
            </a:xfrm>
            <a:prstGeom prst="straightConnector1">
              <a:avLst/>
            </a:prstGeom>
            <a:ln w="22225">
              <a:solidFill>
                <a:srgbClr val="000066"/>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061879" y="849449"/>
              <a:ext cx="980355" cy="276999"/>
            </a:xfrm>
            <a:prstGeom prst="rect">
              <a:avLst/>
            </a:prstGeom>
            <a:noFill/>
          </p:spPr>
          <p:txBody>
            <a:bodyPr wrap="square" rtlCol="0">
              <a:spAutoFit/>
            </a:bodyPr>
            <a:lstStyle/>
            <a:p>
              <a:r>
                <a:rPr lang="en-US" sz="1200" dirty="0"/>
                <a:t>400 </a:t>
              </a:r>
              <a:r>
                <a:rPr lang="en-US" sz="1200" dirty="0" err="1"/>
                <a:t>Gbps</a:t>
              </a:r>
              <a:endParaRPr lang="ru-RU" sz="1200" dirty="0"/>
            </a:p>
          </p:txBody>
        </p:sp>
      </p:grpSp>
      <p:grpSp>
        <p:nvGrpSpPr>
          <p:cNvPr id="35" name="Группа 34"/>
          <p:cNvGrpSpPr/>
          <p:nvPr/>
        </p:nvGrpSpPr>
        <p:grpSpPr>
          <a:xfrm rot="21426011">
            <a:off x="2782454" y="3695820"/>
            <a:ext cx="872652" cy="276999"/>
            <a:chOff x="2847975" y="852098"/>
            <a:chExt cx="1296809" cy="276999"/>
          </a:xfrm>
        </p:grpSpPr>
        <p:cxnSp>
          <p:nvCxnSpPr>
            <p:cNvPr id="36" name="Прямая со стрелкой 35"/>
            <p:cNvCxnSpPr/>
            <p:nvPr/>
          </p:nvCxnSpPr>
          <p:spPr>
            <a:xfrm>
              <a:off x="2847975" y="1092171"/>
              <a:ext cx="1296809" cy="0"/>
            </a:xfrm>
            <a:prstGeom prst="straightConnector1">
              <a:avLst/>
            </a:prstGeom>
            <a:ln w="22225">
              <a:solidFill>
                <a:srgbClr val="000066"/>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2867126" y="852098"/>
              <a:ext cx="1245683" cy="276999"/>
            </a:xfrm>
            <a:prstGeom prst="rect">
              <a:avLst/>
            </a:prstGeom>
            <a:noFill/>
          </p:spPr>
          <p:txBody>
            <a:bodyPr wrap="square" rtlCol="0">
              <a:spAutoFit/>
            </a:bodyPr>
            <a:lstStyle/>
            <a:p>
              <a:r>
                <a:rPr lang="en-US" sz="1200" dirty="0"/>
                <a:t>400 </a:t>
              </a:r>
              <a:r>
                <a:rPr lang="en-US" sz="1200" dirty="0" err="1"/>
                <a:t>Gbps</a:t>
              </a:r>
              <a:endParaRPr lang="ru-RU" sz="1200" dirty="0"/>
            </a:p>
          </p:txBody>
        </p:sp>
      </p:grpSp>
      <p:grpSp>
        <p:nvGrpSpPr>
          <p:cNvPr id="38" name="Группа 37"/>
          <p:cNvGrpSpPr/>
          <p:nvPr/>
        </p:nvGrpSpPr>
        <p:grpSpPr>
          <a:xfrm rot="591418">
            <a:off x="2942288" y="2863040"/>
            <a:ext cx="839321" cy="276999"/>
            <a:chOff x="2847975" y="852098"/>
            <a:chExt cx="1296809" cy="276999"/>
          </a:xfrm>
        </p:grpSpPr>
        <p:cxnSp>
          <p:nvCxnSpPr>
            <p:cNvPr id="39" name="Прямая со стрелкой 38"/>
            <p:cNvCxnSpPr/>
            <p:nvPr/>
          </p:nvCxnSpPr>
          <p:spPr>
            <a:xfrm>
              <a:off x="2847975" y="1092171"/>
              <a:ext cx="1296809" cy="0"/>
            </a:xfrm>
            <a:prstGeom prst="straightConnector1">
              <a:avLst/>
            </a:prstGeom>
            <a:ln w="22225">
              <a:solidFill>
                <a:srgbClr val="000066"/>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867126" y="852098"/>
              <a:ext cx="1245683" cy="276999"/>
            </a:xfrm>
            <a:prstGeom prst="rect">
              <a:avLst/>
            </a:prstGeom>
            <a:noFill/>
          </p:spPr>
          <p:txBody>
            <a:bodyPr wrap="square" rtlCol="0">
              <a:spAutoFit/>
            </a:bodyPr>
            <a:lstStyle/>
            <a:p>
              <a:r>
                <a:rPr lang="en-US" sz="1200" dirty="0"/>
                <a:t>400 </a:t>
              </a:r>
              <a:r>
                <a:rPr lang="en-US" sz="1200" dirty="0" err="1"/>
                <a:t>Gbps</a:t>
              </a:r>
              <a:endParaRPr lang="ru-RU" sz="1200" dirty="0"/>
            </a:p>
          </p:txBody>
        </p:sp>
      </p:grpSp>
      <p:grpSp>
        <p:nvGrpSpPr>
          <p:cNvPr id="41" name="Группа 40"/>
          <p:cNvGrpSpPr/>
          <p:nvPr/>
        </p:nvGrpSpPr>
        <p:grpSpPr>
          <a:xfrm>
            <a:off x="5084741" y="3399220"/>
            <a:ext cx="752963" cy="261610"/>
            <a:chOff x="2847975" y="852098"/>
            <a:chExt cx="1296809" cy="261610"/>
          </a:xfrm>
        </p:grpSpPr>
        <p:cxnSp>
          <p:nvCxnSpPr>
            <p:cNvPr id="42" name="Прямая со стрелкой 41"/>
            <p:cNvCxnSpPr/>
            <p:nvPr/>
          </p:nvCxnSpPr>
          <p:spPr>
            <a:xfrm>
              <a:off x="2847975" y="1092171"/>
              <a:ext cx="1296809" cy="0"/>
            </a:xfrm>
            <a:prstGeom prst="straightConnector1">
              <a:avLst/>
            </a:prstGeom>
            <a:ln w="22225">
              <a:solidFill>
                <a:srgbClr val="000066"/>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2867127" y="852098"/>
              <a:ext cx="1245683" cy="261610"/>
            </a:xfrm>
            <a:prstGeom prst="rect">
              <a:avLst/>
            </a:prstGeom>
            <a:noFill/>
          </p:spPr>
          <p:txBody>
            <a:bodyPr wrap="square" rtlCol="0">
              <a:spAutoFit/>
            </a:bodyPr>
            <a:lstStyle/>
            <a:p>
              <a:r>
                <a:rPr lang="en-US" sz="1100" dirty="0"/>
                <a:t>400 </a:t>
              </a:r>
              <a:r>
                <a:rPr lang="en-US" sz="1100" dirty="0" err="1"/>
                <a:t>Gbps</a:t>
              </a:r>
              <a:endParaRPr lang="ru-RU" sz="1100" dirty="0"/>
            </a:p>
          </p:txBody>
        </p:sp>
      </p:grpSp>
      <p:grpSp>
        <p:nvGrpSpPr>
          <p:cNvPr id="44" name="Группа 43"/>
          <p:cNvGrpSpPr/>
          <p:nvPr/>
        </p:nvGrpSpPr>
        <p:grpSpPr>
          <a:xfrm rot="19950321">
            <a:off x="4830243" y="2687384"/>
            <a:ext cx="973498" cy="276999"/>
            <a:chOff x="2847975" y="852098"/>
            <a:chExt cx="1296809" cy="276999"/>
          </a:xfrm>
        </p:grpSpPr>
        <p:cxnSp>
          <p:nvCxnSpPr>
            <p:cNvPr id="45" name="Прямая со стрелкой 44"/>
            <p:cNvCxnSpPr/>
            <p:nvPr/>
          </p:nvCxnSpPr>
          <p:spPr>
            <a:xfrm>
              <a:off x="2847975" y="1092171"/>
              <a:ext cx="1296809" cy="0"/>
            </a:xfrm>
            <a:prstGeom prst="straightConnector1">
              <a:avLst/>
            </a:prstGeom>
            <a:ln w="22225">
              <a:solidFill>
                <a:srgbClr val="000066"/>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2867126" y="852098"/>
              <a:ext cx="1245683" cy="276999"/>
            </a:xfrm>
            <a:prstGeom prst="rect">
              <a:avLst/>
            </a:prstGeom>
            <a:noFill/>
          </p:spPr>
          <p:txBody>
            <a:bodyPr wrap="square" rtlCol="0">
              <a:spAutoFit/>
            </a:bodyPr>
            <a:lstStyle/>
            <a:p>
              <a:r>
                <a:rPr lang="en-US" sz="1200" dirty="0"/>
                <a:t>400 </a:t>
              </a:r>
              <a:r>
                <a:rPr lang="en-US" sz="1200" dirty="0" err="1"/>
                <a:t>Gbps</a:t>
              </a:r>
              <a:endParaRPr lang="ru-RU" sz="1200" dirty="0"/>
            </a:p>
          </p:txBody>
        </p:sp>
      </p:grpSp>
      <p:grpSp>
        <p:nvGrpSpPr>
          <p:cNvPr id="47" name="Группа 46"/>
          <p:cNvGrpSpPr/>
          <p:nvPr/>
        </p:nvGrpSpPr>
        <p:grpSpPr>
          <a:xfrm rot="1749251">
            <a:off x="4917690" y="4236649"/>
            <a:ext cx="839321" cy="276999"/>
            <a:chOff x="2847975" y="852098"/>
            <a:chExt cx="1296809" cy="276999"/>
          </a:xfrm>
        </p:grpSpPr>
        <p:cxnSp>
          <p:nvCxnSpPr>
            <p:cNvPr id="48" name="Прямая со стрелкой 47"/>
            <p:cNvCxnSpPr/>
            <p:nvPr/>
          </p:nvCxnSpPr>
          <p:spPr>
            <a:xfrm>
              <a:off x="2847975" y="1092171"/>
              <a:ext cx="1296809" cy="0"/>
            </a:xfrm>
            <a:prstGeom prst="straightConnector1">
              <a:avLst/>
            </a:prstGeom>
            <a:ln w="22225">
              <a:solidFill>
                <a:srgbClr val="000066"/>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rot="21546348">
              <a:off x="2867126" y="852098"/>
              <a:ext cx="1245683" cy="276999"/>
            </a:xfrm>
            <a:prstGeom prst="rect">
              <a:avLst/>
            </a:prstGeom>
            <a:noFill/>
          </p:spPr>
          <p:txBody>
            <a:bodyPr wrap="square" rtlCol="0">
              <a:spAutoFit/>
            </a:bodyPr>
            <a:lstStyle/>
            <a:p>
              <a:r>
                <a:rPr lang="en-US" sz="1200" dirty="0"/>
                <a:t>400 </a:t>
              </a:r>
              <a:r>
                <a:rPr lang="en-US" sz="1200" dirty="0" err="1"/>
                <a:t>Gbps</a:t>
              </a:r>
              <a:endParaRPr lang="ru-RU" sz="1200" dirty="0"/>
            </a:p>
          </p:txBody>
        </p:sp>
      </p:grpSp>
      <p:pic>
        <p:nvPicPr>
          <p:cNvPr id="50" name="Рисунок 49"/>
          <p:cNvPicPr>
            <a:picLocks noChangeAspect="1"/>
          </p:cNvPicPr>
          <p:nvPr/>
        </p:nvPicPr>
        <p:blipFill>
          <a:blip r:embed="rId9"/>
          <a:stretch>
            <a:fillRect/>
          </a:stretch>
        </p:blipFill>
        <p:spPr>
          <a:xfrm>
            <a:off x="10166721" y="951125"/>
            <a:ext cx="1782736" cy="1064708"/>
          </a:xfrm>
          <a:prstGeom prst="rect">
            <a:avLst/>
          </a:prstGeom>
        </p:spPr>
      </p:pic>
      <p:pic>
        <p:nvPicPr>
          <p:cNvPr id="51" name="Рисунок 50"/>
          <p:cNvPicPr>
            <a:picLocks noChangeAspect="1"/>
          </p:cNvPicPr>
          <p:nvPr/>
        </p:nvPicPr>
        <p:blipFill rotWithShape="1">
          <a:blip r:embed="rId10"/>
          <a:srcRect b="23194"/>
          <a:stretch/>
        </p:blipFill>
        <p:spPr>
          <a:xfrm>
            <a:off x="9212844" y="2500707"/>
            <a:ext cx="1696546" cy="977761"/>
          </a:xfrm>
          <a:prstGeom prst="rect">
            <a:avLst/>
          </a:prstGeom>
        </p:spPr>
      </p:pic>
      <p:cxnSp>
        <p:nvCxnSpPr>
          <p:cNvPr id="58" name="Соединительная линия уступом 57"/>
          <p:cNvCxnSpPr/>
          <p:nvPr/>
        </p:nvCxnSpPr>
        <p:spPr>
          <a:xfrm rot="5400000">
            <a:off x="5608216" y="3509761"/>
            <a:ext cx="4574476" cy="1062787"/>
          </a:xfrm>
          <a:prstGeom prst="bentConnector3">
            <a:avLst>
              <a:gd name="adj1" fmla="val 99973"/>
            </a:avLst>
          </a:prstGeom>
          <a:ln>
            <a:headEnd type="arrow"/>
            <a:tailEnd type="arrow"/>
          </a:ln>
        </p:spPr>
        <p:style>
          <a:lnRef idx="3">
            <a:schemeClr val="accent2"/>
          </a:lnRef>
          <a:fillRef idx="0">
            <a:schemeClr val="accent2"/>
          </a:fillRef>
          <a:effectRef idx="2">
            <a:schemeClr val="accent2"/>
          </a:effectRef>
          <a:fontRef idx="minor">
            <a:schemeClr val="tx1"/>
          </a:fontRef>
        </p:style>
      </p:cxnSp>
      <p:sp>
        <p:nvSpPr>
          <p:cNvPr id="59" name="CustomShape 10"/>
          <p:cNvSpPr/>
          <p:nvPr/>
        </p:nvSpPr>
        <p:spPr>
          <a:xfrm rot="15223573">
            <a:off x="9221514" y="1293767"/>
            <a:ext cx="154533" cy="1672484"/>
          </a:xfrm>
          <a:prstGeom prst="upArrow">
            <a:avLst>
              <a:gd name="adj1" fmla="val 50000"/>
              <a:gd name="adj2" fmla="val 59983"/>
            </a:avLst>
          </a:prstGeom>
          <a:solidFill>
            <a:srgbClr val="CFE7F5"/>
          </a:solidFill>
          <a:ln w="9360">
            <a:solidFill>
              <a:srgbClr val="3465A4"/>
            </a:solidFill>
            <a:round/>
          </a:ln>
        </p:spPr>
        <p:style>
          <a:lnRef idx="0">
            <a:scrgbClr r="0" g="0" b="0"/>
          </a:lnRef>
          <a:fillRef idx="0">
            <a:scrgbClr r="0" g="0" b="0"/>
          </a:fillRef>
          <a:effectRef idx="0">
            <a:scrgbClr r="0" g="0" b="0"/>
          </a:effectRef>
          <a:fontRef idx="minor"/>
        </p:style>
      </p:sp>
      <p:cxnSp>
        <p:nvCxnSpPr>
          <p:cNvPr id="61" name="Прямая со стрелкой 60"/>
          <p:cNvCxnSpPr/>
          <p:nvPr/>
        </p:nvCxnSpPr>
        <p:spPr>
          <a:xfrm>
            <a:off x="6179648" y="2828105"/>
            <a:ext cx="11603" cy="345351"/>
          </a:xfrm>
          <a:prstGeom prst="straightConnector1">
            <a:avLst/>
          </a:prstGeom>
          <a:ln w="15875">
            <a:solidFill>
              <a:srgbClr val="00006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 name="Прямая со стрелкой 61"/>
          <p:cNvCxnSpPr/>
          <p:nvPr/>
        </p:nvCxnSpPr>
        <p:spPr>
          <a:xfrm flipH="1">
            <a:off x="6281433" y="4192841"/>
            <a:ext cx="9525" cy="313534"/>
          </a:xfrm>
          <a:prstGeom prst="straightConnector1">
            <a:avLst/>
          </a:prstGeom>
          <a:ln w="15875">
            <a:solidFill>
              <a:srgbClr val="000066"/>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134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2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Прямоугольник 68">
            <a:extLst>
              <a:ext uri="{FF2B5EF4-FFF2-40B4-BE49-F238E27FC236}">
                <a16:creationId xmlns:a16="http://schemas.microsoft.com/office/drawing/2014/main" id="{9FD0EAF8-C73D-48F5-A9FC-1F6379D78F80}"/>
              </a:ext>
            </a:extLst>
          </p:cNvPr>
          <p:cNvSpPr/>
          <p:nvPr/>
        </p:nvSpPr>
        <p:spPr>
          <a:xfrm flipH="1">
            <a:off x="14513" y="11246"/>
            <a:ext cx="12192000" cy="859502"/>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en-US" sz="2400" b="1" dirty="0">
              <a:solidFill>
                <a:prstClr val="white"/>
              </a:solidFill>
            </a:endParaRPr>
          </a:p>
        </p:txBody>
      </p:sp>
      <p:sp>
        <p:nvSpPr>
          <p:cNvPr id="68" name="Rectangle 2"/>
          <p:cNvSpPr txBox="1">
            <a:spLocks noChangeArrowheads="1"/>
          </p:cNvSpPr>
          <p:nvPr/>
        </p:nvSpPr>
        <p:spPr bwMode="auto">
          <a:xfrm>
            <a:off x="2192148" y="11207"/>
            <a:ext cx="7820346" cy="802830"/>
          </a:xfrm>
          <a:prstGeom prst="rect">
            <a:avLst/>
          </a:prstGeom>
          <a:noFill/>
          <a:ln>
            <a:noFill/>
          </a:ln>
          <a:effectLst>
            <a:outerShdw blurRad="50800" dist="50800" dir="54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algn="ctr">
              <a:lnSpc>
                <a:spcPct val="120000"/>
              </a:lnSpc>
              <a:spcBef>
                <a:spcPct val="0"/>
              </a:spcBef>
              <a:buClrTx/>
              <a:buSzTx/>
              <a:buFont typeface="Symbol" pitchFamily="18" charset="2"/>
              <a:buNone/>
            </a:pPr>
            <a:endParaRPr lang="ru-RU" altLang="ru-RU" b="1" dirty="0">
              <a:solidFill>
                <a:prstClr val="white"/>
              </a:solidFill>
              <a:effectLst>
                <a:outerShdw blurRad="38100" dist="38100" dir="2700000" algn="tl">
                  <a:srgbClr val="000000">
                    <a:alpha val="43137"/>
                  </a:srgbClr>
                </a:outerShdw>
              </a:effectLst>
              <a:latin typeface="Calibri" panose="020F0502020204030204"/>
            </a:endParaRPr>
          </a:p>
        </p:txBody>
      </p:sp>
      <p:pic>
        <p:nvPicPr>
          <p:cNvPr id="50" name="Рисунок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7526" y="93271"/>
            <a:ext cx="971768" cy="677069"/>
          </a:xfrm>
          <a:prstGeom prst="rect">
            <a:avLst/>
          </a:prstGeom>
        </p:spPr>
      </p:pic>
      <p:sp>
        <p:nvSpPr>
          <p:cNvPr id="4" name="Прямоугольник 3"/>
          <p:cNvSpPr/>
          <p:nvPr/>
        </p:nvSpPr>
        <p:spPr>
          <a:xfrm>
            <a:off x="2192148" y="151828"/>
            <a:ext cx="7820346" cy="523220"/>
          </a:xfrm>
          <a:prstGeom prst="rect">
            <a:avLst/>
          </a:prstGeom>
          <a:effectLst>
            <a:outerShdw blurRad="50800" dist="38100" dir="2700000" algn="tl" rotWithShape="0">
              <a:schemeClr val="tx1">
                <a:alpha val="40000"/>
              </a:schemeClr>
            </a:outerShdw>
          </a:effectLst>
        </p:spPr>
        <p:txBody>
          <a:bodyPr wrap="none">
            <a:spAutoFit/>
          </a:bodyPr>
          <a:lstStyle/>
          <a:p>
            <a:r>
              <a:rPr lang="en-US" sz="2800" b="1" kern="50" dirty="0">
                <a:solidFill>
                  <a:schemeClr val="bg1"/>
                </a:solidFill>
                <a:effectLst>
                  <a:outerShdw blurRad="38100" dist="38100" dir="2700000" algn="tl">
                    <a:srgbClr val="000000">
                      <a:alpha val="43137"/>
                    </a:srgbClr>
                  </a:outerShdw>
                </a:effectLst>
                <a:ea typeface="Times New Roman" panose="02020603050405020304" pitchFamily="18" charset="0"/>
                <a:cs typeface="Liberation Serif"/>
              </a:rPr>
              <a:t>Heterogeneous </a:t>
            </a:r>
            <a:r>
              <a:rPr lang="en-US" sz="2800" b="1" dirty="0">
                <a:solidFill>
                  <a:schemeClr val="bg1"/>
                </a:solidFill>
                <a:effectLst>
                  <a:outerShdw blurRad="38100" dist="38100" dir="2700000" algn="tl">
                    <a:srgbClr val="000000">
                      <a:alpha val="43137"/>
                    </a:srgbClr>
                  </a:outerShdw>
                </a:effectLst>
              </a:rPr>
              <a:t>distributed</a:t>
            </a:r>
            <a:r>
              <a:rPr lang="ru-RU" sz="2800" b="1" dirty="0">
                <a:solidFill>
                  <a:schemeClr val="bg1"/>
                </a:solidFill>
                <a:effectLst>
                  <a:outerShdw blurRad="38100" dist="38100" dir="2700000" algn="tl">
                    <a:srgbClr val="000000">
                      <a:alpha val="43137"/>
                    </a:srgbClr>
                  </a:outerShdw>
                </a:effectLst>
              </a:rPr>
              <a:t> </a:t>
            </a:r>
            <a:r>
              <a:rPr lang="en-US" sz="2800" b="1" kern="50" dirty="0">
                <a:solidFill>
                  <a:schemeClr val="bg1"/>
                </a:solidFill>
                <a:effectLst>
                  <a:outerShdw blurRad="38100" dist="38100" dir="2700000" algn="tl">
                    <a:srgbClr val="000000">
                      <a:alpha val="43137"/>
                    </a:srgbClr>
                  </a:outerShdw>
                </a:effectLst>
                <a:ea typeface="Times New Roman" panose="02020603050405020304" pitchFamily="18" charset="0"/>
                <a:cs typeface="Liberation Serif"/>
              </a:rPr>
              <a:t>computing environment</a:t>
            </a:r>
            <a:endParaRPr lang="ru-RU" sz="2800" b="1" dirty="0">
              <a:solidFill>
                <a:schemeClr val="bg1"/>
              </a:solidFill>
              <a:effectLst>
                <a:outerShdw blurRad="38100" dist="38100" dir="2700000" algn="tl">
                  <a:srgbClr val="000000">
                    <a:alpha val="43137"/>
                  </a:srgbClr>
                </a:outerShdw>
              </a:effectLst>
            </a:endParaRPr>
          </a:p>
        </p:txBody>
      </p:sp>
      <p:sp>
        <p:nvSpPr>
          <p:cNvPr id="15" name="Прямоугольник 14"/>
          <p:cNvSpPr/>
          <p:nvPr/>
        </p:nvSpPr>
        <p:spPr>
          <a:xfrm>
            <a:off x="115614" y="886230"/>
            <a:ext cx="11913680" cy="1831271"/>
          </a:xfrm>
          <a:prstGeom prst="rect">
            <a:avLst/>
          </a:prstGeom>
        </p:spPr>
        <p:txBody>
          <a:bodyPr wrap="square">
            <a:spAutoFit/>
          </a:bodyPr>
          <a:lstStyle/>
          <a:p>
            <a:pPr indent="226695" algn="just">
              <a:spcBef>
                <a:spcPts val="600"/>
              </a:spcBef>
            </a:pPr>
            <a:r>
              <a:rPr lang="en-US" kern="50" dirty="0">
                <a:solidFill>
                  <a:srgbClr val="C00000"/>
                </a:solidFill>
                <a:latin typeface="Arial" panose="020B0604020202020204" pitchFamily="34" charset="0"/>
                <a:ea typeface="Times New Roman" panose="02020603050405020304" pitchFamily="18" charset="0"/>
                <a:cs typeface="Arial" panose="020B0604020202020204" pitchFamily="34" charset="0"/>
              </a:rPr>
              <a:t>A heterogeneous computing environment</a:t>
            </a:r>
            <a:r>
              <a:rPr lang="en-US" kern="50" dirty="0">
                <a:latin typeface="Arial" panose="020B0604020202020204" pitchFamily="34" charset="0"/>
                <a:ea typeface="Times New Roman" panose="02020603050405020304" pitchFamily="18" charset="0"/>
                <a:cs typeface="Arial" panose="020B0604020202020204" pitchFamily="34" charset="0"/>
              </a:rPr>
              <a:t>, based on the DIRAC platform, was created </a:t>
            </a:r>
            <a:r>
              <a:rPr lang="en-US" kern="50" dirty="0">
                <a:solidFill>
                  <a:srgbClr val="C00000"/>
                </a:solidFill>
                <a:latin typeface="Arial" panose="020B0604020202020204" pitchFamily="34" charset="0"/>
                <a:ea typeface="Times New Roman" panose="02020603050405020304" pitchFamily="18" charset="0"/>
                <a:cs typeface="Arial" panose="020B0604020202020204" pitchFamily="34" charset="0"/>
              </a:rPr>
              <a:t>for processing and storing data</a:t>
            </a:r>
            <a:r>
              <a:rPr lang="en-US" kern="50" dirty="0">
                <a:solidFill>
                  <a:srgbClr val="000066"/>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a:t>
            </a:r>
            <a:r>
              <a:rPr lang="en-US" kern="50" dirty="0">
                <a:latin typeface="Arial" panose="020B0604020202020204" pitchFamily="34" charset="0"/>
                <a:ea typeface="Times New Roman" panose="02020603050405020304" pitchFamily="18" charset="0"/>
                <a:cs typeface="Arial" panose="020B0604020202020204" pitchFamily="34" charset="0"/>
              </a:rPr>
              <a:t>of the experiments conducted at JINR. </a:t>
            </a:r>
            <a:r>
              <a:rPr lang="en-US" dirty="0">
                <a:latin typeface="Arial" panose="020B0604020202020204" pitchFamily="34" charset="0"/>
                <a:ea typeface="Times New Roman" panose="02020603050405020304" pitchFamily="18" charset="0"/>
                <a:cs typeface="Arial" panose="020B0604020202020204" pitchFamily="34" charset="0"/>
              </a:rPr>
              <a:t>By the end of 2021, Tier1, Tier2, the “</a:t>
            </a:r>
            <a:r>
              <a:rPr lang="en-US" dirty="0" err="1">
                <a:latin typeface="Arial" panose="020B0604020202020204" pitchFamily="34" charset="0"/>
                <a:ea typeface="Times New Roman" panose="02020603050405020304" pitchFamily="18" charset="0"/>
                <a:cs typeface="Arial" panose="020B0604020202020204" pitchFamily="34" charset="0"/>
              </a:rPr>
              <a:t>Govorun</a:t>
            </a:r>
            <a:r>
              <a:rPr lang="en-US" dirty="0">
                <a:latin typeface="Arial" panose="020B0604020202020204" pitchFamily="34" charset="0"/>
                <a:ea typeface="Times New Roman" panose="02020603050405020304" pitchFamily="18" charset="0"/>
                <a:cs typeface="Arial" panose="020B0604020202020204" pitchFamily="34" charset="0"/>
              </a:rPr>
              <a:t>” supercomputer, the clouds of the JINR Member States, the NICA cluster, as well as the cluster of the National Autonomous University of Mexico (NAUM, within the cooperation on the MPD project), were integrated into DIRAC.</a:t>
            </a:r>
            <a:r>
              <a:rPr lang="ru-RU" dirty="0">
                <a:latin typeface="Arial" panose="020B0604020202020204" pitchFamily="34" charset="0"/>
                <a:ea typeface="Times New Roman" panose="02020603050405020304" pitchFamily="18" charset="0"/>
                <a:cs typeface="Arial" panose="020B0604020202020204" pitchFamily="34" charset="0"/>
              </a:rPr>
              <a:t> </a:t>
            </a:r>
            <a:r>
              <a:rPr lang="en-US" kern="50" dirty="0">
                <a:latin typeface="Arial" panose="020B0604020202020204" pitchFamily="34" charset="0"/>
                <a:ea typeface="Times New Roman" panose="02020603050405020304" pitchFamily="18" charset="0"/>
                <a:cs typeface="Arial" panose="020B0604020202020204" pitchFamily="34" charset="0"/>
              </a:rPr>
              <a:t>For the time being, the distributed infrastructure is used by the following experiments: </a:t>
            </a:r>
            <a:r>
              <a:rPr lang="en-US" kern="50" dirty="0">
                <a:solidFill>
                  <a:srgbClr val="C00000"/>
                </a:solidFill>
                <a:latin typeface="Arial" panose="020B0604020202020204" pitchFamily="34" charset="0"/>
                <a:ea typeface="Times New Roman" panose="02020603050405020304" pitchFamily="18" charset="0"/>
                <a:cs typeface="Arial" panose="020B0604020202020204" pitchFamily="34" charset="0"/>
              </a:rPr>
              <a:t>MPD, Baikal-GVD, BM@N, SPD</a:t>
            </a:r>
            <a:r>
              <a:rPr lang="en-US" kern="50" dirty="0">
                <a:latin typeface="Arial" panose="020B0604020202020204" pitchFamily="34" charset="0"/>
                <a:ea typeface="Times New Roman" panose="02020603050405020304" pitchFamily="18" charset="0"/>
                <a:cs typeface="Arial" panose="020B0604020202020204" pitchFamily="34" charset="0"/>
              </a:rPr>
              <a:t>. </a:t>
            </a:r>
            <a:endParaRPr lang="ru-RU" kern="50" dirty="0">
              <a:latin typeface="Arial" panose="020B0604020202020204" pitchFamily="34" charset="0"/>
              <a:ea typeface="Times New Roman" panose="02020603050405020304" pitchFamily="18" charset="0"/>
              <a:cs typeface="Arial" panose="020B0604020202020204" pitchFamily="34" charset="0"/>
            </a:endParaRPr>
          </a:p>
          <a:p>
            <a:pPr indent="226695" algn="just">
              <a:spcBef>
                <a:spcPts val="600"/>
              </a:spcBef>
            </a:pPr>
            <a:endParaRPr lang="ru-RU" dirty="0">
              <a:solidFill>
                <a:srgbClr val="000066"/>
              </a:solidFill>
              <a:latin typeface="Arial" panose="020B0604020202020204" pitchFamily="34" charset="0"/>
              <a:cs typeface="Arial" panose="020B0604020202020204" pitchFamily="34" charset="0"/>
            </a:endParaRPr>
          </a:p>
        </p:txBody>
      </p:sp>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9729" y="2333297"/>
            <a:ext cx="9857189" cy="4513457"/>
          </a:xfrm>
          <a:prstGeom prst="rect">
            <a:avLst/>
          </a:prstGeom>
        </p:spPr>
      </p:pic>
      <p:sp>
        <p:nvSpPr>
          <p:cNvPr id="21" name="Прямоугольник 20"/>
          <p:cNvSpPr/>
          <p:nvPr/>
        </p:nvSpPr>
        <p:spPr>
          <a:xfrm>
            <a:off x="745646" y="3882142"/>
            <a:ext cx="6096000" cy="369332"/>
          </a:xfrm>
          <a:prstGeom prst="rect">
            <a:avLst/>
          </a:prstGeom>
        </p:spPr>
        <p:txBody>
          <a:bodyPr>
            <a:spAutoFit/>
          </a:bodyPr>
          <a:lstStyle/>
          <a:p>
            <a:endParaRPr lang="ru-RU" dirty="0"/>
          </a:p>
        </p:txBody>
      </p:sp>
    </p:spTree>
    <p:extLst>
      <p:ext uri="{BB962C8B-B14F-4D97-AF65-F5344CB8AC3E}">
        <p14:creationId xmlns:p14="http://schemas.microsoft.com/office/powerpoint/2010/main" val="36953918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9FD0EAF8-C73D-48F5-A9FC-1F6379D78F80}"/>
              </a:ext>
            </a:extLst>
          </p:cNvPr>
          <p:cNvSpPr/>
          <p:nvPr/>
        </p:nvSpPr>
        <p:spPr>
          <a:xfrm flipH="1">
            <a:off x="14513" y="-43"/>
            <a:ext cx="12192000" cy="858000"/>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en-US" sz="2400" b="1" dirty="0">
              <a:solidFill>
                <a:prstClr val="white"/>
              </a:solidFill>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1775" y="93271"/>
            <a:ext cx="1097519" cy="764685"/>
          </a:xfrm>
          <a:prstGeom prst="rect">
            <a:avLst/>
          </a:prstGeom>
        </p:spPr>
      </p:pic>
      <p:sp>
        <p:nvSpPr>
          <p:cNvPr id="7" name="Прямоугольник 6"/>
          <p:cNvSpPr/>
          <p:nvPr/>
        </p:nvSpPr>
        <p:spPr>
          <a:xfrm>
            <a:off x="2435796" y="-17319"/>
            <a:ext cx="7393434" cy="892552"/>
          </a:xfrm>
          <a:prstGeom prst="rect">
            <a:avLst/>
          </a:prstGeom>
          <a:effectLst>
            <a:outerShdw blurRad="50800" dist="38100" dir="2700000" algn="tl" rotWithShape="0">
              <a:schemeClr val="tx1">
                <a:alpha val="40000"/>
              </a:schemeClr>
            </a:outerShdw>
          </a:effectLst>
        </p:spPr>
        <p:txBody>
          <a:bodyPr wrap="none">
            <a:spAutoFit/>
          </a:bodyPr>
          <a:lstStyle/>
          <a:p>
            <a:r>
              <a:rPr lang="en-US" sz="2600" b="1" kern="50" dirty="0">
                <a:solidFill>
                  <a:schemeClr val="bg1"/>
                </a:solidFill>
                <a:effectLst>
                  <a:outerShdw blurRad="38100" dist="38100" dir="2700000" algn="tl">
                    <a:srgbClr val="000000">
                      <a:alpha val="43137"/>
                    </a:srgbClr>
                  </a:outerShdw>
                </a:effectLst>
                <a:ea typeface="Times New Roman" panose="02020603050405020304" pitchFamily="18" charset="0"/>
                <a:cs typeface="Liberation Serif"/>
              </a:rPr>
              <a:t>Heterogeneous </a:t>
            </a:r>
            <a:r>
              <a:rPr lang="en-US" sz="2600" b="1" dirty="0">
                <a:solidFill>
                  <a:schemeClr val="bg1"/>
                </a:solidFill>
                <a:effectLst>
                  <a:outerShdw blurRad="38100" dist="38100" dir="2700000" algn="tl">
                    <a:srgbClr val="000000">
                      <a:alpha val="43137"/>
                    </a:srgbClr>
                  </a:outerShdw>
                </a:effectLst>
              </a:rPr>
              <a:t>distributed</a:t>
            </a:r>
            <a:r>
              <a:rPr lang="ru-RU" sz="2600" b="1" dirty="0">
                <a:solidFill>
                  <a:schemeClr val="bg1"/>
                </a:solidFill>
                <a:effectLst>
                  <a:outerShdw blurRad="38100" dist="38100" dir="2700000" algn="tl">
                    <a:srgbClr val="000000">
                      <a:alpha val="43137"/>
                    </a:srgbClr>
                  </a:outerShdw>
                </a:effectLst>
              </a:rPr>
              <a:t> </a:t>
            </a:r>
            <a:r>
              <a:rPr lang="en-US" sz="2600" b="1" kern="50" dirty="0">
                <a:solidFill>
                  <a:schemeClr val="bg1"/>
                </a:solidFill>
                <a:effectLst>
                  <a:outerShdw blurRad="38100" dist="38100" dir="2700000" algn="tl">
                    <a:srgbClr val="000000">
                      <a:alpha val="43137"/>
                    </a:srgbClr>
                  </a:outerShdw>
                </a:effectLst>
                <a:ea typeface="Times New Roman" panose="02020603050405020304" pitchFamily="18" charset="0"/>
                <a:cs typeface="Liberation Serif"/>
              </a:rPr>
              <a:t>computing environment </a:t>
            </a:r>
          </a:p>
          <a:p>
            <a:pPr algn="ctr"/>
            <a:r>
              <a:rPr lang="en-US" sz="2600" b="1" kern="50" dirty="0">
                <a:solidFill>
                  <a:schemeClr val="bg1"/>
                </a:solidFill>
                <a:effectLst>
                  <a:outerShdw blurRad="38100" dist="38100" dir="2700000" algn="tl">
                    <a:srgbClr val="000000">
                      <a:alpha val="43137"/>
                    </a:srgbClr>
                  </a:outerShdw>
                </a:effectLst>
                <a:ea typeface="Times New Roman" panose="02020603050405020304" pitchFamily="18" charset="0"/>
                <a:cs typeface="Liberation Serif"/>
              </a:rPr>
              <a:t>for the MPD experiment</a:t>
            </a:r>
            <a:endParaRPr lang="ru-RU" sz="2600" b="1" dirty="0">
              <a:solidFill>
                <a:schemeClr val="bg1"/>
              </a:solidFill>
              <a:effectLst>
                <a:outerShdw blurRad="38100" dist="38100" dir="2700000" algn="tl">
                  <a:srgbClr val="000000">
                    <a:alpha val="43137"/>
                  </a:srgbClr>
                </a:outerShdw>
              </a:effectLst>
            </a:endParaRPr>
          </a:p>
        </p:txBody>
      </p:sp>
      <p:sp>
        <p:nvSpPr>
          <p:cNvPr id="23" name="Прямоугольник 22"/>
          <p:cNvSpPr/>
          <p:nvPr/>
        </p:nvSpPr>
        <p:spPr>
          <a:xfrm>
            <a:off x="6130892" y="931138"/>
            <a:ext cx="4579139" cy="646331"/>
          </a:xfrm>
          <a:prstGeom prst="rect">
            <a:avLst/>
          </a:prstGeom>
        </p:spPr>
        <p:txBody>
          <a:bodyPr wrap="none">
            <a:spAutoFit/>
          </a:bodyPr>
          <a:lstStyle/>
          <a:p>
            <a:pPr>
              <a:tabLst>
                <a:tab pos="4032250" algn="l"/>
              </a:tabLst>
            </a:pPr>
            <a:r>
              <a:rPr lang="en-US" dirty="0">
                <a:solidFill>
                  <a:srgbClr val="000066"/>
                </a:solidFill>
                <a:latin typeface="Arial" panose="020B0604020202020204" pitchFamily="34" charset="0"/>
                <a:cs typeface="Arial" panose="020B0604020202020204" pitchFamily="34" charset="0"/>
              </a:rPr>
              <a:t>Available</a:t>
            </a:r>
            <a:r>
              <a:rPr lang="ru-RU" dirty="0">
                <a:solidFill>
                  <a:srgbClr val="000066"/>
                </a:solidFill>
                <a:latin typeface="Arial" panose="020B0604020202020204" pitchFamily="34" charset="0"/>
                <a:cs typeface="Arial" panose="020B0604020202020204" pitchFamily="34" charset="0"/>
              </a:rPr>
              <a:t> </a:t>
            </a:r>
            <a:r>
              <a:rPr lang="en-US" dirty="0">
                <a:solidFill>
                  <a:srgbClr val="000066"/>
                </a:solidFill>
                <a:latin typeface="Arial" panose="020B0604020202020204" pitchFamily="34" charset="0"/>
                <a:cs typeface="Arial" panose="020B0604020202020204" pitchFamily="34" charset="0"/>
              </a:rPr>
              <a:t>resources of the DIRAC platform </a:t>
            </a:r>
          </a:p>
          <a:p>
            <a:pPr>
              <a:tabLst>
                <a:tab pos="4032250" algn="l"/>
              </a:tabLst>
            </a:pPr>
            <a:r>
              <a:rPr lang="en-US" dirty="0">
                <a:solidFill>
                  <a:srgbClr val="000066"/>
                </a:solidFill>
                <a:latin typeface="Arial" panose="020B0604020202020204" pitchFamily="34" charset="0"/>
                <a:cs typeface="Arial" panose="020B0604020202020204" pitchFamily="34" charset="0"/>
              </a:rPr>
              <a:t>for the MPD experiment: </a:t>
            </a:r>
          </a:p>
        </p:txBody>
      </p:sp>
      <p:pic>
        <p:nvPicPr>
          <p:cNvPr id="24" name="Объект 5">
            <a:extLst>
              <a:ext uri="{FF2B5EF4-FFF2-40B4-BE49-F238E27FC236}">
                <a16:creationId xmlns:a16="http://schemas.microsoft.com/office/drawing/2014/main" id="{C1FCBD55-E716-4D08-A6D4-B9C069538B24}"/>
              </a:ext>
            </a:extLst>
          </p:cNvPr>
          <p:cNvPicPr>
            <a:picLocks noGrp="1" noChangeAspect="1"/>
          </p:cNvPicPr>
          <p:nvPr>
            <p:ph idx="1"/>
          </p:nvPr>
        </p:nvPicPr>
        <p:blipFill rotWithShape="1">
          <a:blip r:embed="rId4"/>
          <a:srcRect l="2271" t="8706" r="64308" b="9674"/>
          <a:stretch/>
        </p:blipFill>
        <p:spPr>
          <a:xfrm>
            <a:off x="2034891" y="1045515"/>
            <a:ext cx="3487835" cy="2613142"/>
          </a:xfrm>
        </p:spPr>
      </p:pic>
      <p:pic>
        <p:nvPicPr>
          <p:cNvPr id="27" name="Рисунок 26"/>
          <p:cNvPicPr>
            <a:picLocks noChangeAspect="1"/>
          </p:cNvPicPr>
          <p:nvPr/>
        </p:nvPicPr>
        <p:blipFill>
          <a:blip r:embed="rId5"/>
          <a:stretch>
            <a:fillRect/>
          </a:stretch>
        </p:blipFill>
        <p:spPr>
          <a:xfrm>
            <a:off x="257015" y="3429000"/>
            <a:ext cx="2142850" cy="1873266"/>
          </a:xfrm>
          <a:prstGeom prst="rect">
            <a:avLst/>
          </a:prstGeom>
        </p:spPr>
      </p:pic>
      <mc:AlternateContent xmlns:mc="http://schemas.openxmlformats.org/markup-compatibility/2006" xmlns:a14="http://schemas.microsoft.com/office/drawing/2010/main">
        <mc:Choice Requires="a14">
          <p:sp>
            <p:nvSpPr>
              <p:cNvPr id="28" name="Прямоугольник 27"/>
              <p:cNvSpPr/>
              <p:nvPr/>
            </p:nvSpPr>
            <p:spPr>
              <a:xfrm>
                <a:off x="117733" y="1223851"/>
                <a:ext cx="2228859" cy="1754326"/>
              </a:xfrm>
              <a:prstGeom prst="rect">
                <a:avLst/>
              </a:prstGeom>
              <a:ln>
                <a:noFill/>
              </a:ln>
            </p:spPr>
            <p:txBody>
              <a:bodyPr wrap="square">
                <a:spAutoFit/>
              </a:bodyPr>
              <a:lstStyle/>
              <a:p>
                <a:pPr>
                  <a:buFont typeface="Wingdings" pitchFamily="2" charset="2"/>
                  <a:buChar char="ü"/>
                </a:pPr>
                <a:r>
                  <a:rPr lang="en-US" dirty="0">
                    <a:solidFill>
                      <a:srgbClr val="99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1076</a:t>
                </a:r>
                <a14:m>
                  <m:oMath xmlns:m="http://schemas.openxmlformats.org/officeDocument/2006/math">
                    <m:sSup>
                      <m:sSupPr>
                        <m:ctrlPr>
                          <a:rPr lang="ru-RU" i="1">
                            <a:solidFill>
                              <a:srgbClr val="990000"/>
                            </a:solidFill>
                            <a:effectLst>
                              <a:outerShdw blurRad="38100" dist="38100" dir="2700000" algn="tl">
                                <a:srgbClr val="000000">
                                  <a:alpha val="43137"/>
                                </a:srgbClr>
                              </a:outerShdw>
                            </a:effectLst>
                            <a:latin typeface="Cambria Math" panose="02040503050406030204" pitchFamily="18" charset="0"/>
                          </a:rPr>
                        </m:ctrlPr>
                      </m:sSupPr>
                      <m:e>
                        <m:r>
                          <a:rPr lang="en-US" i="1">
                            <a:solidFill>
                              <a:srgbClr val="990000"/>
                            </a:solidFill>
                            <a:effectLst>
                              <a:outerShdw blurRad="38100" dist="38100" dir="2700000" algn="tl">
                                <a:srgbClr val="000000">
                                  <a:alpha val="43137"/>
                                </a:srgbClr>
                              </a:outerShdw>
                            </a:effectLst>
                            <a:latin typeface="Cambria Math" panose="02040503050406030204" pitchFamily="18" charset="0"/>
                          </a:rPr>
                          <m:t>∗</m:t>
                        </m:r>
                        <m:r>
                          <a:rPr lang="ru-RU" i="1">
                            <a:solidFill>
                              <a:srgbClr val="990000"/>
                            </a:solidFill>
                            <a:effectLst>
                              <a:outerShdw blurRad="38100" dist="38100" dir="2700000" algn="tl">
                                <a:srgbClr val="000000">
                                  <a:alpha val="43137"/>
                                </a:srgbClr>
                              </a:outerShdw>
                            </a:effectLst>
                            <a:latin typeface="Cambria Math" panose="02040503050406030204" pitchFamily="18" charset="0"/>
                          </a:rPr>
                          <m:t>10</m:t>
                        </m:r>
                      </m:e>
                      <m:sup>
                        <m:r>
                          <a:rPr lang="ru-RU" i="1">
                            <a:solidFill>
                              <a:srgbClr val="990000"/>
                            </a:solidFill>
                            <a:effectLst>
                              <a:outerShdw blurRad="38100" dist="38100" dir="2700000" algn="tl">
                                <a:srgbClr val="000000">
                                  <a:alpha val="43137"/>
                                </a:srgbClr>
                              </a:outerShdw>
                            </a:effectLst>
                            <a:latin typeface="Cambria Math" panose="02040503050406030204" pitchFamily="18" charset="0"/>
                          </a:rPr>
                          <m:t>6</m:t>
                        </m:r>
                      </m:sup>
                    </m:sSup>
                  </m:oMath>
                </a14:m>
                <a:r>
                  <a:rPr lang="en-US" dirty="0">
                    <a:solidFill>
                      <a:srgbClr val="99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events </a:t>
                </a:r>
                <a:r>
                  <a:rPr lang="en-US" dirty="0">
                    <a:latin typeface="Arial" panose="020B0604020202020204" pitchFamily="34" charset="0"/>
                    <a:cs typeface="Arial" panose="020B0604020202020204" pitchFamily="34" charset="0"/>
                  </a:rPr>
                  <a:t>were generated using </a:t>
                </a:r>
                <a:r>
                  <a:rPr lang="en-US" i="1" dirty="0" err="1">
                    <a:latin typeface="Arial" panose="020B0604020202020204" pitchFamily="34" charset="0"/>
                    <a:cs typeface="Arial" panose="020B0604020202020204" pitchFamily="34" charset="0"/>
                  </a:rPr>
                  <a:t>UrQMD</a:t>
                </a:r>
                <a:r>
                  <a:rPr lang="en-US" i="1" dirty="0">
                    <a:latin typeface="Arial" panose="020B0604020202020204" pitchFamily="34" charset="0"/>
                    <a:cs typeface="Arial" panose="020B0604020202020204" pitchFamily="34" charset="0"/>
                  </a:rPr>
                  <a:t>, LAQGSM, PHSD </a:t>
                </a:r>
                <a:r>
                  <a:rPr lang="en-US" dirty="0">
                    <a:latin typeface="Arial" panose="020B0604020202020204" pitchFamily="34" charset="0"/>
                    <a:cs typeface="Arial" panose="020B0604020202020204" pitchFamily="34" charset="0"/>
                  </a:rPr>
                  <a:t>and other models</a:t>
                </a:r>
              </a:p>
              <a:p>
                <a:pPr algn="just">
                  <a:buFont typeface="Wingdings" pitchFamily="2" charset="2"/>
                  <a:buChar char="ü"/>
                </a:pPr>
                <a:endParaRPr lang="ru-RU" dirty="0">
                  <a:solidFill>
                    <a:srgbClr val="002060"/>
                  </a:solidFill>
                  <a:latin typeface="Arial" panose="020B0604020202020204" pitchFamily="34" charset="0"/>
                  <a:cs typeface="Arial" panose="020B0604020202020204" pitchFamily="34" charset="0"/>
                </a:endParaRPr>
              </a:p>
            </p:txBody>
          </p:sp>
        </mc:Choice>
        <mc:Fallback xmlns="">
          <p:sp>
            <p:nvSpPr>
              <p:cNvPr id="28" name="Прямоугольник 27"/>
              <p:cNvSpPr>
                <a:spLocks noRot="1" noChangeAspect="1" noMove="1" noResize="1" noEditPoints="1" noAdjustHandles="1" noChangeArrowheads="1" noChangeShapeType="1" noTextEdit="1"/>
              </p:cNvSpPr>
              <p:nvPr/>
            </p:nvSpPr>
            <p:spPr>
              <a:xfrm>
                <a:off x="117733" y="1223851"/>
                <a:ext cx="2228859" cy="1754326"/>
              </a:xfrm>
              <a:prstGeom prst="rect">
                <a:avLst/>
              </a:prstGeom>
              <a:blipFill rotWithShape="0">
                <a:blip r:embed="rId6"/>
                <a:stretch>
                  <a:fillRect l="-2186" t="-2083"/>
                </a:stretch>
              </a:blipFill>
              <a:ln>
                <a:noFill/>
              </a:ln>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9" name="Прямоугольник 15"/>
              <p:cNvSpPr/>
              <p:nvPr/>
            </p:nvSpPr>
            <p:spPr>
              <a:xfrm>
                <a:off x="224352" y="5370280"/>
                <a:ext cx="2015619" cy="923330"/>
              </a:xfrm>
              <a:prstGeom prst="rect">
                <a:avLst/>
              </a:prstGeom>
              <a:ln>
                <a:noFill/>
              </a:ln>
            </p:spPr>
            <p:txBody>
              <a:bodyPr wrap="square">
                <a:spAutoFit/>
              </a:bodyPr>
              <a:lstStyle/>
              <a:p>
                <a:pPr>
                  <a:buFont typeface="Wingdings" pitchFamily="2" charset="2"/>
                  <a:buChar char="ü"/>
                </a:pPr>
                <a14:m>
                  <m:oMath xmlns:m="http://schemas.openxmlformats.org/officeDocument/2006/math">
                    <m:r>
                      <m:rPr>
                        <m:nor/>
                      </m:rPr>
                      <a:rPr lang="en-US" smtClean="0">
                        <a:solidFill>
                          <a:srgbClr val="99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m:t>242</m:t>
                    </m:r>
                    <m:r>
                      <m:rPr>
                        <m:nor/>
                      </m:rPr>
                      <a:rPr lang="en-US" dirty="0" smtClean="0">
                        <a:solidFill>
                          <a:srgbClr val="99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m:t>∗</m:t>
                    </m:r>
                    <m:sSup>
                      <m:sSupPr>
                        <m:ctrlPr>
                          <a:rPr lang="ru-RU" i="1">
                            <a:solidFill>
                              <a:srgbClr val="990000"/>
                            </a:solidFill>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ctrlPr>
                      </m:sSupPr>
                      <m:e>
                        <m:r>
                          <a:rPr lang="ru-RU" i="0">
                            <a:solidFill>
                              <a:srgbClr val="990000"/>
                            </a:solidFill>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t>10</m:t>
                        </m:r>
                      </m:e>
                      <m:sup>
                        <m:r>
                          <a:rPr lang="ru-RU" i="0">
                            <a:solidFill>
                              <a:srgbClr val="990000"/>
                            </a:solidFill>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t>6</m:t>
                        </m:r>
                      </m:sup>
                    </m:sSup>
                  </m:oMath>
                </a14:m>
                <a:r>
                  <a:rPr lang="en-US" dirty="0">
                    <a:solidFill>
                      <a:srgbClr val="99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events </a:t>
                </a:r>
                <a:r>
                  <a:rPr lang="en-US" dirty="0">
                    <a:latin typeface="Arial" panose="020B0604020202020204" pitchFamily="34" charset="0"/>
                    <a:cs typeface="Arial" panose="020B0604020202020204" pitchFamily="34" charset="0"/>
                  </a:rPr>
                  <a:t>were reconstructed</a:t>
                </a:r>
                <a:endParaRPr lang="ru-RU" i="1" dirty="0">
                  <a:latin typeface="Arial" panose="020B0604020202020204" pitchFamily="34" charset="0"/>
                  <a:cs typeface="Arial" panose="020B0604020202020204" pitchFamily="34" charset="0"/>
                </a:endParaRPr>
              </a:p>
            </p:txBody>
          </p:sp>
        </mc:Choice>
        <mc:Fallback xmlns="">
          <p:sp>
            <p:nvSpPr>
              <p:cNvPr id="29" name="Прямоугольник 15"/>
              <p:cNvSpPr>
                <a:spLocks noRot="1" noChangeAspect="1" noMove="1" noResize="1" noEditPoints="1" noAdjustHandles="1" noChangeArrowheads="1" noChangeShapeType="1" noTextEdit="1"/>
              </p:cNvSpPr>
              <p:nvPr/>
            </p:nvSpPr>
            <p:spPr>
              <a:xfrm>
                <a:off x="224352" y="5370280"/>
                <a:ext cx="2015619" cy="923330"/>
              </a:xfrm>
              <a:prstGeom prst="rect">
                <a:avLst/>
              </a:prstGeom>
              <a:blipFill rotWithShape="0">
                <a:blip r:embed="rId7"/>
                <a:stretch>
                  <a:fillRect l="-2727" t="-3974" r="-909" b="-9934"/>
                </a:stretch>
              </a:blipFill>
              <a:ln>
                <a:noFill/>
              </a:ln>
            </p:spPr>
            <p:txBody>
              <a:bodyPr/>
              <a:lstStyle/>
              <a:p>
                <a:r>
                  <a:rPr lang="ru-RU">
                    <a:noFill/>
                  </a:rPr>
                  <a:t> </a:t>
                </a:r>
              </a:p>
            </p:txBody>
          </p:sp>
        </mc:Fallback>
      </mc:AlternateContent>
      <p:sp>
        <p:nvSpPr>
          <p:cNvPr id="30" name="Объект 5">
            <a:extLst>
              <a:ext uri="{FF2B5EF4-FFF2-40B4-BE49-F238E27FC236}">
                <a16:creationId xmlns:a16="http://schemas.microsoft.com/office/drawing/2014/main" id="{5AB3F554-90BD-4C8C-B49E-0C4B6C25B6B0}"/>
              </a:ext>
            </a:extLst>
          </p:cNvPr>
          <p:cNvSpPr txBox="1">
            <a:spLocks/>
          </p:cNvSpPr>
          <p:nvPr/>
        </p:nvSpPr>
        <p:spPr>
          <a:xfrm>
            <a:off x="6068292" y="1633305"/>
            <a:ext cx="5852223" cy="34930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000066"/>
                </a:solidFill>
                <a:latin typeface="Arial" panose="020B0604020202020204" pitchFamily="34" charset="0"/>
                <a:cs typeface="Arial" panose="020B0604020202020204" pitchFamily="34" charset="0"/>
              </a:rPr>
              <a:t>“</a:t>
            </a:r>
            <a:r>
              <a:rPr lang="en-US" sz="1800" dirty="0" err="1">
                <a:solidFill>
                  <a:srgbClr val="00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Govorun</a:t>
            </a:r>
            <a:r>
              <a:rPr lang="en-US" sz="1800" dirty="0">
                <a:solidFill>
                  <a:srgbClr val="000066"/>
                </a:solidFill>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 supercomputer: up to </a:t>
            </a:r>
            <a:r>
              <a:rPr lang="en-US" sz="1800" dirty="0">
                <a:solidFill>
                  <a:srgbClr val="00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1,586</a:t>
            </a:r>
            <a:r>
              <a:rPr lang="en-US" sz="1800" dirty="0">
                <a:latin typeface="Arial" panose="020B0604020202020204" pitchFamily="34" charset="0"/>
                <a:cs typeface="Arial" panose="020B0604020202020204" pitchFamily="34" charset="0"/>
              </a:rPr>
              <a:t> cores in the latest production</a:t>
            </a:r>
          </a:p>
          <a:p>
            <a:r>
              <a:rPr lang="en-US" sz="1800" dirty="0">
                <a:solidFill>
                  <a:srgbClr val="00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Tier1</a:t>
            </a:r>
            <a:r>
              <a:rPr lang="en-US" sz="1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800" dirty="0">
                <a:solidFill>
                  <a:srgbClr val="00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920</a:t>
            </a:r>
            <a:r>
              <a:rPr lang="en-US" sz="1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cores</a:t>
            </a:r>
          </a:p>
          <a:p>
            <a:r>
              <a:rPr lang="en-US" sz="1800" dirty="0">
                <a:solidFill>
                  <a:srgbClr val="00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Tier2</a:t>
            </a:r>
            <a:r>
              <a:rPr lang="en-US" sz="1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800" dirty="0">
                <a:solidFill>
                  <a:srgbClr val="00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1,000</a:t>
            </a:r>
            <a:r>
              <a:rPr lang="en-US" sz="1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cores</a:t>
            </a:r>
          </a:p>
          <a:p>
            <a:r>
              <a:rPr lang="en-US" sz="1800" dirty="0">
                <a:solidFill>
                  <a:srgbClr val="00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Clouds</a:t>
            </a:r>
            <a:r>
              <a:rPr lang="en-US" sz="1800" dirty="0">
                <a:solidFill>
                  <a:srgbClr val="000066"/>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(JINR and JINR Member States): </a:t>
            </a:r>
            <a:r>
              <a:rPr lang="en-US" sz="1800" dirty="0">
                <a:solidFill>
                  <a:srgbClr val="00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70</a:t>
            </a:r>
            <a:r>
              <a:rPr lang="en-US" sz="1800" dirty="0">
                <a:latin typeface="Arial" panose="020B0604020202020204" pitchFamily="34" charset="0"/>
                <a:cs typeface="Arial" panose="020B0604020202020204" pitchFamily="34" charset="0"/>
              </a:rPr>
              <a:t> cores</a:t>
            </a:r>
          </a:p>
          <a:p>
            <a:r>
              <a:rPr lang="en-US" sz="1800" dirty="0">
                <a:solidFill>
                  <a:srgbClr val="00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NICA offline cluster</a:t>
            </a:r>
            <a:r>
              <a:rPr lang="en-US" sz="1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800" dirty="0">
                <a:solidFill>
                  <a:srgbClr val="00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250</a:t>
            </a:r>
            <a:r>
              <a:rPr lang="en-US" sz="1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cores (limit for users)</a:t>
            </a:r>
          </a:p>
          <a:p>
            <a:r>
              <a:rPr lang="en-US" sz="1800" dirty="0">
                <a:solidFill>
                  <a:srgbClr val="00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UNAM</a:t>
            </a:r>
            <a:r>
              <a:rPr lang="en-US" sz="1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(Mexico University): </a:t>
            </a:r>
            <a:r>
              <a:rPr lang="en-US" sz="1800" dirty="0">
                <a:solidFill>
                  <a:srgbClr val="00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100</a:t>
            </a:r>
            <a:r>
              <a:rPr lang="en-US" sz="1800" dirty="0">
                <a:solidFill>
                  <a:srgbClr val="000066"/>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cores</a:t>
            </a:r>
          </a:p>
          <a:p>
            <a:r>
              <a:rPr lang="en-US" sz="1800" dirty="0">
                <a:latin typeface="Arial" panose="020B0604020202020204" pitchFamily="34" charset="0"/>
                <a:cs typeface="Arial" panose="020B0604020202020204" pitchFamily="34" charset="0"/>
              </a:rPr>
              <a:t>National Research Computer Network of Russia (</a:t>
            </a:r>
            <a:r>
              <a:rPr lang="en-US" sz="1800" dirty="0">
                <a:solidFill>
                  <a:srgbClr val="00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NIKS</a:t>
            </a:r>
            <a:r>
              <a:rPr lang="en-US" sz="1800" dirty="0">
                <a:latin typeface="Arial" panose="020B0604020202020204" pitchFamily="34" charset="0"/>
                <a:cs typeface="Arial" panose="020B0604020202020204" pitchFamily="34" charset="0"/>
              </a:rPr>
              <a:t>, now resources from SPBTU and JSCC):  </a:t>
            </a:r>
            <a:r>
              <a:rPr lang="en-US" sz="1800" dirty="0">
                <a:solidFill>
                  <a:srgbClr val="00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672 </a:t>
            </a:r>
            <a:r>
              <a:rPr lang="en-US" sz="1800" dirty="0">
                <a:latin typeface="Arial" panose="020B0604020202020204" pitchFamily="34" charset="0"/>
                <a:cs typeface="Arial" panose="020B0604020202020204" pitchFamily="34" charset="0"/>
              </a:rPr>
              <a:t>cores – New resource, added in 12.2021.</a:t>
            </a:r>
          </a:p>
        </p:txBody>
      </p:sp>
      <p:sp>
        <p:nvSpPr>
          <p:cNvPr id="31" name="Прямоугольник 30"/>
          <p:cNvSpPr/>
          <p:nvPr/>
        </p:nvSpPr>
        <p:spPr>
          <a:xfrm>
            <a:off x="6132513" y="4901529"/>
            <a:ext cx="5203844" cy="646331"/>
          </a:xfrm>
          <a:prstGeom prst="rect">
            <a:avLst/>
          </a:prstGeom>
        </p:spPr>
        <p:txBody>
          <a:bodyPr wrap="square">
            <a:spAutoFit/>
          </a:bodyPr>
          <a:lstStyle/>
          <a:p>
            <a:r>
              <a:rPr lang="en-US" dirty="0">
                <a:latin typeface="Arial" panose="020B0604020202020204" pitchFamily="34" charset="0"/>
                <a:cs typeface="Arial" panose="020B0604020202020204" pitchFamily="34" charset="0"/>
              </a:rPr>
              <a:t>The mass production </a:t>
            </a:r>
            <a:r>
              <a:rPr lang="en-US" dirty="0">
                <a:solidFill>
                  <a:srgbClr val="00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storages</a:t>
            </a:r>
            <a:r>
              <a:rPr lang="ru-RU"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integrated into the Dirac File Catalog</a:t>
            </a:r>
            <a:r>
              <a:rPr lang="ru-RU"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are </a:t>
            </a:r>
            <a:r>
              <a:rPr lang="en-US" dirty="0">
                <a:solidFill>
                  <a:srgbClr val="0000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1.5 PB </a:t>
            </a:r>
            <a:r>
              <a:rPr lang="en-US" dirty="0">
                <a:latin typeface="Arial" panose="020B0604020202020204" pitchFamily="34" charset="0"/>
                <a:cs typeface="Arial" panose="020B0604020202020204" pitchFamily="34" charset="0"/>
              </a:rPr>
              <a:t>in size.</a:t>
            </a:r>
            <a:endParaRPr lang="ru-RU" dirty="0">
              <a:latin typeface="Arial" panose="020B0604020202020204" pitchFamily="34" charset="0"/>
              <a:cs typeface="Arial" panose="020B0604020202020204" pitchFamily="34" charset="0"/>
            </a:endParaRPr>
          </a:p>
        </p:txBody>
      </p:sp>
      <p:pic>
        <p:nvPicPr>
          <p:cNvPr id="32" name="Рисунок 31">
            <a:extLst>
              <a:ext uri="{FF2B5EF4-FFF2-40B4-BE49-F238E27FC236}">
                <a16:creationId xmlns:a16="http://schemas.microsoft.com/office/drawing/2014/main" id="{A9095789-5DB7-4A09-9F01-31139BC78F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513" y="144335"/>
            <a:ext cx="1622464" cy="331278"/>
          </a:xfrm>
          <a:prstGeom prst="rect">
            <a:avLst/>
          </a:prstGeom>
        </p:spPr>
      </p:pic>
      <p:sp>
        <p:nvSpPr>
          <p:cNvPr id="15" name="Прямоугольник 14">
            <a:extLst>
              <a:ext uri="{FF2B5EF4-FFF2-40B4-BE49-F238E27FC236}">
                <a16:creationId xmlns:a16="http://schemas.microsoft.com/office/drawing/2014/main" id="{49DE1CD9-2E0D-4F7E-BFF1-C6E127796168}"/>
              </a:ext>
            </a:extLst>
          </p:cNvPr>
          <p:cNvSpPr/>
          <p:nvPr/>
        </p:nvSpPr>
        <p:spPr>
          <a:xfrm>
            <a:off x="6483185" y="5738294"/>
            <a:ext cx="5025324" cy="923330"/>
          </a:xfrm>
          <a:prstGeom prst="rect">
            <a:avLst/>
          </a:prstGeom>
        </p:spPr>
        <p:txBody>
          <a:bodyPr wrap="square">
            <a:spAutoFit/>
          </a:bodyPr>
          <a:lstStyle/>
          <a:p>
            <a:r>
              <a:rPr lang="en-US" dirty="0">
                <a:latin typeface="Arial" panose="020B0604020202020204" pitchFamily="34" charset="0"/>
                <a:cs typeface="Arial" panose="020B0604020202020204" pitchFamily="34" charset="0"/>
              </a:rPr>
              <a:t>The histogram illustrates the accounting data from the centers. The metric shown is Sum CPU Work, grouped by center and year.</a:t>
            </a:r>
          </a:p>
        </p:txBody>
      </p:sp>
      <p:pic>
        <p:nvPicPr>
          <p:cNvPr id="5" name="Рисунок 4">
            <a:extLst>
              <a:ext uri="{FF2B5EF4-FFF2-40B4-BE49-F238E27FC236}">
                <a16:creationId xmlns:a16="http://schemas.microsoft.com/office/drawing/2014/main" id="{65A5C89F-5927-4D72-BD43-2E5387FE93C2}"/>
              </a:ext>
            </a:extLst>
          </p:cNvPr>
          <p:cNvPicPr>
            <a:picLocks noChangeAspect="1"/>
          </p:cNvPicPr>
          <p:nvPr/>
        </p:nvPicPr>
        <p:blipFill>
          <a:blip r:embed="rId9"/>
          <a:stretch>
            <a:fillRect/>
          </a:stretch>
        </p:blipFill>
        <p:spPr>
          <a:xfrm>
            <a:off x="2627308" y="3916680"/>
            <a:ext cx="3334364" cy="2742579"/>
          </a:xfrm>
          <a:prstGeom prst="rect">
            <a:avLst/>
          </a:prstGeom>
        </p:spPr>
      </p:pic>
      <p:sp>
        <p:nvSpPr>
          <p:cNvPr id="8" name="Стрелка: влево 7">
            <a:extLst>
              <a:ext uri="{FF2B5EF4-FFF2-40B4-BE49-F238E27FC236}">
                <a16:creationId xmlns:a16="http://schemas.microsoft.com/office/drawing/2014/main" id="{44FAA16C-38F5-4678-BCAB-58E24E23CA04}"/>
              </a:ext>
            </a:extLst>
          </p:cNvPr>
          <p:cNvSpPr/>
          <p:nvPr/>
        </p:nvSpPr>
        <p:spPr>
          <a:xfrm>
            <a:off x="5907797" y="5541919"/>
            <a:ext cx="5458690" cy="1316081"/>
          </a:xfrm>
          <a:prstGeom prst="leftArrow">
            <a:avLst>
              <a:gd name="adj1" fmla="val 75265"/>
              <a:gd name="adj2" fmla="val 58704"/>
            </a:avLst>
          </a:prstGeom>
          <a:noFill/>
          <a:ln w="28575">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8857975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3" name="Рисунок 4"/>
          <p:cNvPicPr/>
          <p:nvPr/>
        </p:nvPicPr>
        <p:blipFill>
          <a:blip r:embed="rId2"/>
          <a:stretch/>
        </p:blipFill>
        <p:spPr>
          <a:xfrm>
            <a:off x="512280" y="806400"/>
            <a:ext cx="7180560" cy="5828400"/>
          </a:xfrm>
          <a:prstGeom prst="rect">
            <a:avLst/>
          </a:prstGeom>
          <a:ln>
            <a:noFill/>
          </a:ln>
        </p:spPr>
      </p:pic>
      <p:sp>
        <p:nvSpPr>
          <p:cNvPr id="814" name="CustomShape 1"/>
          <p:cNvSpPr/>
          <p:nvPr/>
        </p:nvSpPr>
        <p:spPr>
          <a:xfrm flipH="1">
            <a:off x="-720" y="0"/>
            <a:ext cx="12172680" cy="806040"/>
          </a:xfrm>
          <a:prstGeom prst="rect">
            <a:avLst/>
          </a:prstGeom>
          <a:gradFill rotWithShape="0">
            <a:gsLst>
              <a:gs pos="82000">
                <a:srgbClr val="005582"/>
              </a:gs>
              <a:gs pos="100000">
                <a:schemeClr val="bg1">
                  <a:lumMod val="95000"/>
                </a:schemeClr>
              </a:gs>
              <a:gs pos="100000">
                <a:schemeClr val="bg1"/>
              </a:gs>
            </a:gsLst>
            <a:lin ang="0"/>
          </a:gradFill>
          <a:ln>
            <a:noFill/>
          </a:ln>
        </p:spPr>
        <p:style>
          <a:lnRef idx="2">
            <a:schemeClr val="accent1">
              <a:shade val="50000"/>
            </a:schemeClr>
          </a:lnRef>
          <a:fillRef idx="1">
            <a:schemeClr val="accent1"/>
          </a:fillRef>
          <a:effectRef idx="0">
            <a:schemeClr val="accent1"/>
          </a:effectRef>
          <a:fontRef idx="minor"/>
        </p:style>
      </p:sp>
      <p:pic>
        <p:nvPicPr>
          <p:cNvPr id="815" name="Рисунок 6"/>
          <p:cNvPicPr/>
          <p:nvPr/>
        </p:nvPicPr>
        <p:blipFill>
          <a:blip r:embed="rId3"/>
          <a:stretch/>
        </p:blipFill>
        <p:spPr>
          <a:xfrm>
            <a:off x="11080440" y="37800"/>
            <a:ext cx="1047960" cy="730080"/>
          </a:xfrm>
          <a:prstGeom prst="rect">
            <a:avLst/>
          </a:prstGeom>
          <a:ln>
            <a:noFill/>
          </a:ln>
        </p:spPr>
      </p:pic>
      <p:sp>
        <p:nvSpPr>
          <p:cNvPr id="816" name="CustomShape 2"/>
          <p:cNvSpPr/>
          <p:nvPr/>
        </p:nvSpPr>
        <p:spPr>
          <a:xfrm>
            <a:off x="3183120" y="174240"/>
            <a:ext cx="5806080" cy="419400"/>
          </a:xfrm>
          <a:prstGeom prst="rect">
            <a:avLst/>
          </a:prstGeom>
          <a:noFill/>
          <a:ln>
            <a:noFill/>
          </a:ln>
          <a:effectLst>
            <a:outerShdw blurRad="50800" dist="50760" dir="5400000" algn="ctr" rotWithShape="0">
              <a:schemeClr val="tx1"/>
            </a:outerShdw>
          </a:effectLst>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90000"/>
              </a:lnSpc>
            </a:pPr>
            <a:r>
              <a:rPr lang="ru-RU" sz="2400" b="1" strike="noStrike" spc="-1">
                <a:solidFill>
                  <a:srgbClr val="FFFFFF"/>
                </a:solidFill>
                <a:latin typeface="Calibri"/>
              </a:rPr>
              <a:t>MICC Unified Resource Management System</a:t>
            </a:r>
            <a:endParaRPr lang="ru-RU" sz="2400" b="0" strike="noStrike" spc="-1">
              <a:latin typeface="Arial"/>
            </a:endParaRPr>
          </a:p>
        </p:txBody>
      </p:sp>
      <p:sp>
        <p:nvSpPr>
          <p:cNvPr id="817" name="CustomShape 3"/>
          <p:cNvSpPr/>
          <p:nvPr/>
        </p:nvSpPr>
        <p:spPr>
          <a:xfrm>
            <a:off x="7922340" y="1526220"/>
            <a:ext cx="4020120" cy="415353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Aft>
                <a:spcPts val="601"/>
              </a:spcAft>
            </a:pPr>
            <a:r>
              <a:rPr lang="ru-RU" sz="1800" b="0" strike="noStrike" spc="-1" dirty="0">
                <a:solidFill>
                  <a:srgbClr val="C00000"/>
                </a:solidFill>
                <a:latin typeface="Times New Roman"/>
              </a:rPr>
              <a:t>The </a:t>
            </a:r>
            <a:r>
              <a:rPr lang="ru-RU" sz="1800" b="0" strike="noStrike" spc="-1" dirty="0" err="1">
                <a:solidFill>
                  <a:srgbClr val="C00000"/>
                </a:solidFill>
                <a:latin typeface="Times New Roman"/>
              </a:rPr>
              <a:t>main</a:t>
            </a:r>
            <a:r>
              <a:rPr lang="ru-RU" sz="1800" b="0" strike="noStrike" spc="-1" dirty="0">
                <a:solidFill>
                  <a:srgbClr val="C00000"/>
                </a:solidFill>
                <a:latin typeface="Times New Roman"/>
              </a:rPr>
              <a:t> </a:t>
            </a:r>
            <a:r>
              <a:rPr lang="ru-RU" sz="1800" b="0" strike="noStrike" spc="-1" dirty="0" err="1">
                <a:solidFill>
                  <a:srgbClr val="C00000"/>
                </a:solidFill>
                <a:latin typeface="Times New Roman"/>
              </a:rPr>
              <a:t>objectives</a:t>
            </a:r>
            <a:r>
              <a:rPr lang="ru-RU" sz="1800" b="0" strike="noStrike" spc="-1" dirty="0">
                <a:solidFill>
                  <a:srgbClr val="C00000"/>
                </a:solidFill>
                <a:latin typeface="Times New Roman"/>
              </a:rPr>
              <a:t> </a:t>
            </a:r>
            <a:r>
              <a:rPr lang="ru-RU" sz="1800" b="0" strike="noStrike" spc="-1" dirty="0" err="1">
                <a:solidFill>
                  <a:srgbClr val="C00000"/>
                </a:solidFill>
                <a:latin typeface="Times New Roman"/>
              </a:rPr>
              <a:t>of</a:t>
            </a:r>
            <a:r>
              <a:rPr lang="ru-RU" sz="1800" b="0" strike="noStrike" spc="-1" dirty="0">
                <a:solidFill>
                  <a:srgbClr val="C00000"/>
                </a:solidFill>
                <a:latin typeface="Times New Roman"/>
              </a:rPr>
              <a:t> </a:t>
            </a:r>
            <a:r>
              <a:rPr lang="en-US" sz="1800" b="0" strike="noStrike" spc="-1" dirty="0">
                <a:solidFill>
                  <a:srgbClr val="C00000"/>
                </a:solidFill>
                <a:latin typeface="Times New Roman"/>
              </a:rPr>
              <a:t>the</a:t>
            </a:r>
            <a:r>
              <a:rPr lang="ru-RU" sz="1800" b="0" strike="noStrike" spc="-1" dirty="0">
                <a:solidFill>
                  <a:srgbClr val="C00000"/>
                </a:solidFill>
                <a:latin typeface="Times New Roman"/>
              </a:rPr>
              <a:t> </a:t>
            </a:r>
            <a:r>
              <a:rPr lang="ru-RU" sz="1800" b="0" strike="noStrike" spc="-1" dirty="0" err="1">
                <a:solidFill>
                  <a:srgbClr val="C00000"/>
                </a:solidFill>
                <a:latin typeface="Times New Roman"/>
              </a:rPr>
              <a:t>unified</a:t>
            </a:r>
            <a:r>
              <a:rPr lang="ru-RU" sz="1800" b="0" strike="noStrike" spc="-1" dirty="0">
                <a:solidFill>
                  <a:srgbClr val="C00000"/>
                </a:solidFill>
                <a:latin typeface="Times New Roman"/>
              </a:rPr>
              <a:t> </a:t>
            </a:r>
            <a:r>
              <a:rPr lang="ru-RU" sz="1800" b="0" strike="noStrike" spc="-1" dirty="0" err="1">
                <a:solidFill>
                  <a:srgbClr val="C00000"/>
                </a:solidFill>
                <a:latin typeface="Times New Roman"/>
              </a:rPr>
              <a:t>resource</a:t>
            </a:r>
            <a:r>
              <a:rPr lang="ru-RU" sz="1800" b="0" strike="noStrike" spc="-1" dirty="0">
                <a:solidFill>
                  <a:srgbClr val="C00000"/>
                </a:solidFill>
                <a:latin typeface="Times New Roman"/>
              </a:rPr>
              <a:t> </a:t>
            </a:r>
            <a:r>
              <a:rPr lang="ru-RU" sz="1800" b="0" strike="noStrike" spc="-1" dirty="0" err="1">
                <a:solidFill>
                  <a:srgbClr val="C00000"/>
                </a:solidFill>
                <a:latin typeface="Times New Roman"/>
              </a:rPr>
              <a:t>management</a:t>
            </a:r>
            <a:r>
              <a:rPr lang="ru-RU" sz="1800" b="0" strike="noStrike" spc="-1" dirty="0">
                <a:solidFill>
                  <a:srgbClr val="C00000"/>
                </a:solidFill>
                <a:latin typeface="Times New Roman"/>
              </a:rPr>
              <a:t> </a:t>
            </a:r>
            <a:r>
              <a:rPr lang="ru-RU" sz="1800" b="0" strike="noStrike" spc="-1" dirty="0" err="1">
                <a:solidFill>
                  <a:srgbClr val="C00000"/>
                </a:solidFill>
                <a:latin typeface="Times New Roman"/>
              </a:rPr>
              <a:t>system</a:t>
            </a:r>
            <a:r>
              <a:rPr lang="ru-RU" sz="1800" b="0" strike="noStrike" spc="-1" dirty="0">
                <a:solidFill>
                  <a:srgbClr val="C00000"/>
                </a:solidFill>
                <a:latin typeface="Times New Roman"/>
              </a:rPr>
              <a:t> </a:t>
            </a:r>
            <a:r>
              <a:rPr lang="ru-RU" sz="1800" b="0" strike="noStrike" spc="-1" dirty="0" err="1">
                <a:solidFill>
                  <a:srgbClr val="C00000"/>
                </a:solidFill>
                <a:latin typeface="Times New Roman"/>
              </a:rPr>
              <a:t>are</a:t>
            </a:r>
            <a:r>
              <a:rPr lang="en-US" spc="-1" dirty="0">
                <a:solidFill>
                  <a:srgbClr val="C00000"/>
                </a:solidFill>
                <a:latin typeface="Times New Roman"/>
              </a:rPr>
              <a:t>:</a:t>
            </a:r>
            <a:endParaRPr lang="ru-RU" sz="1800" b="0" strike="noStrike" spc="-1" dirty="0">
              <a:latin typeface="Arial"/>
            </a:endParaRPr>
          </a:p>
          <a:p>
            <a:pPr marL="285840" indent="-285480">
              <a:lnSpc>
                <a:spcPct val="100000"/>
              </a:lnSpc>
              <a:spcAft>
                <a:spcPts val="601"/>
              </a:spcAft>
              <a:buClr>
                <a:srgbClr val="000000"/>
              </a:buClr>
              <a:buFont typeface="Wingdings" charset="2"/>
              <a:buChar char=""/>
            </a:pPr>
            <a:r>
              <a:rPr lang="ru-RU" sz="1800" b="0" strike="noStrike" spc="-1" dirty="0" err="1">
                <a:solidFill>
                  <a:srgbClr val="000066"/>
                </a:solidFill>
                <a:latin typeface="Times New Roman"/>
              </a:rPr>
              <a:t>to</a:t>
            </a:r>
            <a:r>
              <a:rPr lang="ru-RU" sz="1800" b="0" strike="noStrike" spc="-1" dirty="0">
                <a:solidFill>
                  <a:srgbClr val="000066"/>
                </a:solidFill>
                <a:latin typeface="Times New Roman"/>
              </a:rPr>
              <a:t> </a:t>
            </a:r>
            <a:r>
              <a:rPr lang="ru-RU" sz="1800" b="0" strike="noStrike" spc="-1" dirty="0" err="1">
                <a:solidFill>
                  <a:srgbClr val="000066"/>
                </a:solidFill>
                <a:latin typeface="Times New Roman"/>
              </a:rPr>
              <a:t>provide</a:t>
            </a:r>
            <a:r>
              <a:rPr lang="ru-RU" sz="1800" b="0" strike="noStrike" spc="-1" dirty="0">
                <a:solidFill>
                  <a:srgbClr val="000066"/>
                </a:solidFill>
                <a:latin typeface="Times New Roman"/>
              </a:rPr>
              <a:t> </a:t>
            </a:r>
            <a:r>
              <a:rPr lang="ru-RU" sz="1800" b="0" strike="noStrike" spc="-1" dirty="0" err="1">
                <a:solidFill>
                  <a:srgbClr val="000066"/>
                </a:solidFill>
                <a:latin typeface="Times New Roman"/>
              </a:rPr>
              <a:t>the</a:t>
            </a:r>
            <a:r>
              <a:rPr lang="ru-RU" sz="1800" b="0" strike="noStrike" spc="-1" dirty="0">
                <a:solidFill>
                  <a:srgbClr val="000066"/>
                </a:solidFill>
                <a:latin typeface="Times New Roman"/>
              </a:rPr>
              <a:t> </a:t>
            </a:r>
            <a:r>
              <a:rPr lang="ru-RU" sz="1800" b="0" strike="noStrike" spc="-1" dirty="0" err="1">
                <a:solidFill>
                  <a:srgbClr val="000066"/>
                </a:solidFill>
                <a:latin typeface="Times New Roman"/>
              </a:rPr>
              <a:t>ability</a:t>
            </a:r>
            <a:r>
              <a:rPr lang="ru-RU" sz="1800" b="0" strike="noStrike" spc="-1" dirty="0">
                <a:solidFill>
                  <a:srgbClr val="000066"/>
                </a:solidFill>
                <a:latin typeface="Times New Roman"/>
              </a:rPr>
              <a:t> </a:t>
            </a:r>
            <a:r>
              <a:rPr lang="ru-RU" sz="1800" b="0" strike="noStrike" spc="-1" dirty="0" err="1">
                <a:solidFill>
                  <a:srgbClr val="000066"/>
                </a:solidFill>
                <a:latin typeface="Times New Roman"/>
              </a:rPr>
              <a:t>to</a:t>
            </a:r>
            <a:r>
              <a:rPr lang="ru-RU" sz="1800" b="0" strike="noStrike" spc="-1" dirty="0">
                <a:solidFill>
                  <a:srgbClr val="000066"/>
                </a:solidFill>
                <a:latin typeface="Times New Roman"/>
              </a:rPr>
              <a:t> </a:t>
            </a:r>
            <a:r>
              <a:rPr lang="ru-RU" sz="1800" b="0" strike="noStrike" spc="-1" dirty="0" err="1">
                <a:solidFill>
                  <a:srgbClr val="000066"/>
                </a:solidFill>
                <a:latin typeface="Times New Roman"/>
              </a:rPr>
              <a:t>process</a:t>
            </a:r>
            <a:r>
              <a:rPr lang="ru-RU" sz="1800" b="0" strike="noStrike" spc="-1" dirty="0">
                <a:solidFill>
                  <a:srgbClr val="000066"/>
                </a:solidFill>
                <a:latin typeface="Times New Roman"/>
              </a:rPr>
              <a:t> </a:t>
            </a:r>
            <a:r>
              <a:rPr lang="ru-RU" sz="1800" b="0" strike="noStrike" spc="-1" dirty="0" err="1">
                <a:solidFill>
                  <a:srgbClr val="000066"/>
                </a:solidFill>
                <a:latin typeface="Times New Roman"/>
              </a:rPr>
              <a:t>large</a:t>
            </a:r>
            <a:r>
              <a:rPr lang="ru-RU" sz="1800" b="0" strike="noStrike" spc="-1" dirty="0">
                <a:solidFill>
                  <a:srgbClr val="000066"/>
                </a:solidFill>
                <a:latin typeface="Times New Roman"/>
              </a:rPr>
              <a:t> </a:t>
            </a:r>
            <a:r>
              <a:rPr lang="ru-RU" sz="1800" b="0" strike="noStrike" spc="-1" dirty="0" err="1">
                <a:solidFill>
                  <a:srgbClr val="000066"/>
                </a:solidFill>
                <a:latin typeface="Times New Roman"/>
              </a:rPr>
              <a:t>amounts</a:t>
            </a:r>
            <a:r>
              <a:rPr lang="ru-RU" sz="1800" b="0" strike="noStrike" spc="-1" dirty="0">
                <a:solidFill>
                  <a:srgbClr val="000066"/>
                </a:solidFill>
                <a:latin typeface="Times New Roman"/>
              </a:rPr>
              <a:t> </a:t>
            </a:r>
            <a:r>
              <a:rPr lang="ru-RU" sz="1800" b="0" strike="noStrike" spc="-1" dirty="0" err="1">
                <a:solidFill>
                  <a:srgbClr val="000066"/>
                </a:solidFill>
                <a:latin typeface="Times New Roman"/>
              </a:rPr>
              <a:t>of</a:t>
            </a:r>
            <a:r>
              <a:rPr lang="ru-RU" sz="1800" b="0" strike="noStrike" spc="-1" dirty="0">
                <a:solidFill>
                  <a:srgbClr val="000066"/>
                </a:solidFill>
                <a:latin typeface="Times New Roman"/>
              </a:rPr>
              <a:t> </a:t>
            </a:r>
            <a:r>
              <a:rPr lang="ru-RU" sz="1800" b="0" strike="noStrike" spc="-1" dirty="0" err="1">
                <a:solidFill>
                  <a:srgbClr val="000066"/>
                </a:solidFill>
                <a:latin typeface="Times New Roman"/>
              </a:rPr>
              <a:t>data</a:t>
            </a:r>
            <a:endParaRPr lang="ru-RU" sz="1800" b="0" strike="noStrike" spc="-1" dirty="0">
              <a:solidFill>
                <a:srgbClr val="000066"/>
              </a:solidFill>
              <a:latin typeface="Arial"/>
            </a:endParaRPr>
          </a:p>
          <a:p>
            <a:pPr marL="285840" indent="-285480">
              <a:lnSpc>
                <a:spcPct val="100000"/>
              </a:lnSpc>
              <a:spcAft>
                <a:spcPts val="601"/>
              </a:spcAft>
              <a:buClr>
                <a:srgbClr val="000000"/>
              </a:buClr>
              <a:buFont typeface="Wingdings" charset="2"/>
              <a:buChar char=""/>
            </a:pPr>
            <a:r>
              <a:rPr lang="ru-RU" sz="1800" b="0" strike="noStrike" spc="-1" dirty="0" err="1">
                <a:solidFill>
                  <a:srgbClr val="000066"/>
                </a:solidFill>
                <a:latin typeface="Times New Roman"/>
              </a:rPr>
              <a:t>to</a:t>
            </a:r>
            <a:r>
              <a:rPr lang="en-US" spc="-1" dirty="0">
                <a:solidFill>
                  <a:srgbClr val="000066"/>
                </a:solidFill>
                <a:latin typeface="Times New Roman"/>
              </a:rPr>
              <a:t> enable the</a:t>
            </a:r>
            <a:r>
              <a:rPr lang="ru-RU" sz="1800" b="0" strike="noStrike" spc="-1" dirty="0">
                <a:solidFill>
                  <a:srgbClr val="000066"/>
                </a:solidFill>
                <a:latin typeface="Times New Roman"/>
              </a:rPr>
              <a:t> </a:t>
            </a:r>
            <a:r>
              <a:rPr lang="ru-RU" sz="1800" b="0" strike="noStrike" spc="-1" dirty="0" err="1">
                <a:solidFill>
                  <a:srgbClr val="000066"/>
                </a:solidFill>
                <a:latin typeface="Times New Roman"/>
              </a:rPr>
              <a:t>organiz</a:t>
            </a:r>
            <a:r>
              <a:rPr lang="en-US" sz="1800" b="0" strike="noStrike" spc="-1" dirty="0" err="1">
                <a:solidFill>
                  <a:srgbClr val="000066"/>
                </a:solidFill>
                <a:latin typeface="Times New Roman"/>
              </a:rPr>
              <a:t>ation</a:t>
            </a:r>
            <a:r>
              <a:rPr lang="en-US" sz="1800" b="0" strike="noStrike" spc="-1" dirty="0">
                <a:solidFill>
                  <a:srgbClr val="000066"/>
                </a:solidFill>
                <a:latin typeface="Times New Roman"/>
              </a:rPr>
              <a:t> of</a:t>
            </a:r>
            <a:r>
              <a:rPr lang="ru-RU" sz="1800" b="0" strike="noStrike" spc="-1" dirty="0">
                <a:solidFill>
                  <a:srgbClr val="000066"/>
                </a:solidFill>
                <a:latin typeface="Times New Roman"/>
              </a:rPr>
              <a:t> </a:t>
            </a:r>
            <a:r>
              <a:rPr lang="ru-RU" sz="1800" b="0" strike="noStrike" spc="-1" dirty="0" err="1">
                <a:solidFill>
                  <a:srgbClr val="000066"/>
                </a:solidFill>
                <a:latin typeface="Times New Roman"/>
              </a:rPr>
              <a:t>massive</a:t>
            </a:r>
            <a:r>
              <a:rPr lang="ru-RU" sz="1800" b="0" strike="noStrike" spc="-1" dirty="0">
                <a:solidFill>
                  <a:srgbClr val="000066"/>
                </a:solidFill>
                <a:latin typeface="Times New Roman"/>
              </a:rPr>
              <a:t> </a:t>
            </a:r>
            <a:r>
              <a:rPr lang="ru-RU" sz="1800" b="0" strike="noStrike" spc="-1" dirty="0" err="1">
                <a:solidFill>
                  <a:srgbClr val="000066"/>
                </a:solidFill>
                <a:latin typeface="Times New Roman"/>
              </a:rPr>
              <a:t>computing</a:t>
            </a:r>
            <a:r>
              <a:rPr lang="ru-RU" sz="1800" b="0" strike="noStrike" spc="-1" dirty="0">
                <a:solidFill>
                  <a:srgbClr val="000066"/>
                </a:solidFill>
                <a:latin typeface="Times New Roman"/>
              </a:rPr>
              <a:t> </a:t>
            </a:r>
            <a:r>
              <a:rPr lang="ru-RU" sz="1800" b="0" strike="noStrike" spc="-1" dirty="0" err="1">
                <a:solidFill>
                  <a:srgbClr val="000066"/>
                </a:solidFill>
                <a:latin typeface="Times New Roman"/>
              </a:rPr>
              <a:t>tasks</a:t>
            </a:r>
            <a:endParaRPr lang="ru-RU" sz="1800" b="0" strike="noStrike" spc="-1" dirty="0">
              <a:solidFill>
                <a:srgbClr val="000066"/>
              </a:solidFill>
              <a:latin typeface="Arial"/>
            </a:endParaRPr>
          </a:p>
          <a:p>
            <a:pPr marL="285840" indent="-285480">
              <a:lnSpc>
                <a:spcPct val="100000"/>
              </a:lnSpc>
              <a:spcAft>
                <a:spcPts val="601"/>
              </a:spcAft>
              <a:buClr>
                <a:srgbClr val="000000"/>
              </a:buClr>
              <a:buFont typeface="Wingdings" charset="2"/>
              <a:buChar char=""/>
            </a:pPr>
            <a:r>
              <a:rPr lang="ru-RU" sz="1800" b="0" strike="noStrike" spc="-1" dirty="0" err="1">
                <a:solidFill>
                  <a:srgbClr val="000066"/>
                </a:solidFill>
                <a:latin typeface="Times New Roman"/>
              </a:rPr>
              <a:t>to</a:t>
            </a:r>
            <a:r>
              <a:rPr lang="ru-RU" sz="1800" b="0" strike="noStrike" spc="-1" dirty="0">
                <a:solidFill>
                  <a:srgbClr val="000066"/>
                </a:solidFill>
                <a:latin typeface="Times New Roman"/>
              </a:rPr>
              <a:t> </a:t>
            </a:r>
            <a:r>
              <a:rPr lang="ru-RU" sz="1800" b="0" strike="noStrike" spc="-1" dirty="0" err="1">
                <a:solidFill>
                  <a:srgbClr val="000066"/>
                </a:solidFill>
                <a:latin typeface="Times New Roman"/>
              </a:rPr>
              <a:t>optimize</a:t>
            </a:r>
            <a:r>
              <a:rPr lang="ru-RU" sz="1800" b="0" strike="noStrike" spc="-1" dirty="0">
                <a:solidFill>
                  <a:srgbClr val="000066"/>
                </a:solidFill>
                <a:latin typeface="Times New Roman"/>
              </a:rPr>
              <a:t> </a:t>
            </a:r>
            <a:r>
              <a:rPr lang="ru-RU" sz="1800" b="0" strike="noStrike" spc="-1" dirty="0" err="1">
                <a:solidFill>
                  <a:srgbClr val="000066"/>
                </a:solidFill>
                <a:latin typeface="Times New Roman"/>
              </a:rPr>
              <a:t>the</a:t>
            </a:r>
            <a:r>
              <a:rPr lang="ru-RU" sz="1800" b="0" strike="noStrike" spc="-1" dirty="0">
                <a:solidFill>
                  <a:srgbClr val="000066"/>
                </a:solidFill>
                <a:latin typeface="Times New Roman"/>
              </a:rPr>
              <a:t> </a:t>
            </a:r>
            <a:r>
              <a:rPr lang="ru-RU" sz="1800" b="0" strike="noStrike" spc="-1" dirty="0" err="1">
                <a:solidFill>
                  <a:srgbClr val="000066"/>
                </a:solidFill>
                <a:latin typeface="Times New Roman"/>
              </a:rPr>
              <a:t>efficiency</a:t>
            </a:r>
            <a:r>
              <a:rPr lang="ru-RU" sz="1800" b="0" strike="noStrike" spc="-1" dirty="0">
                <a:solidFill>
                  <a:srgbClr val="000066"/>
                </a:solidFill>
                <a:latin typeface="Times New Roman"/>
              </a:rPr>
              <a:t> </a:t>
            </a:r>
            <a:r>
              <a:rPr lang="ru-RU" sz="1800" b="0" strike="noStrike" spc="-1" dirty="0" err="1">
                <a:solidFill>
                  <a:srgbClr val="000066"/>
                </a:solidFill>
                <a:latin typeface="Times New Roman"/>
              </a:rPr>
              <a:t>of</a:t>
            </a:r>
            <a:r>
              <a:rPr lang="ru-RU" sz="1800" b="0" strike="noStrike" spc="-1" dirty="0">
                <a:solidFill>
                  <a:srgbClr val="000066"/>
                </a:solidFill>
                <a:latin typeface="Times New Roman"/>
              </a:rPr>
              <a:t> </a:t>
            </a:r>
            <a:r>
              <a:rPr lang="en-US" spc="-1" dirty="0">
                <a:solidFill>
                  <a:srgbClr val="000066"/>
                </a:solidFill>
                <a:latin typeface="Times New Roman"/>
              </a:rPr>
              <a:t>using</a:t>
            </a:r>
            <a:r>
              <a:rPr lang="ru-RU" sz="1800" b="0" strike="noStrike" spc="-1" dirty="0">
                <a:solidFill>
                  <a:srgbClr val="000066"/>
                </a:solidFill>
                <a:latin typeface="Times New Roman"/>
              </a:rPr>
              <a:t> </a:t>
            </a:r>
            <a:r>
              <a:rPr lang="ru-RU" sz="1800" b="0" strike="noStrike" spc="-1" dirty="0" err="1">
                <a:solidFill>
                  <a:srgbClr val="000066"/>
                </a:solidFill>
                <a:latin typeface="Times New Roman"/>
              </a:rPr>
              <a:t>computing</a:t>
            </a:r>
            <a:r>
              <a:rPr lang="ru-RU" sz="1800" b="0" strike="noStrike" spc="-1" dirty="0">
                <a:solidFill>
                  <a:srgbClr val="000066"/>
                </a:solidFill>
                <a:latin typeface="Times New Roman"/>
              </a:rPr>
              <a:t> </a:t>
            </a:r>
            <a:r>
              <a:rPr lang="ru-RU" sz="1800" b="0" strike="noStrike" spc="-1" dirty="0" err="1">
                <a:solidFill>
                  <a:srgbClr val="000066"/>
                </a:solidFill>
                <a:latin typeface="Times New Roman"/>
              </a:rPr>
              <a:t>and</a:t>
            </a:r>
            <a:r>
              <a:rPr lang="ru-RU" sz="1800" b="0" strike="noStrike" spc="-1" dirty="0">
                <a:solidFill>
                  <a:srgbClr val="000066"/>
                </a:solidFill>
                <a:latin typeface="Times New Roman"/>
              </a:rPr>
              <a:t> </a:t>
            </a:r>
            <a:r>
              <a:rPr lang="ru-RU" sz="1800" b="0" strike="noStrike" spc="-1" dirty="0" err="1">
                <a:solidFill>
                  <a:srgbClr val="000066"/>
                </a:solidFill>
                <a:latin typeface="Times New Roman"/>
              </a:rPr>
              <a:t>storage</a:t>
            </a:r>
            <a:r>
              <a:rPr lang="ru-RU" sz="1800" b="0" strike="noStrike" spc="-1" dirty="0">
                <a:solidFill>
                  <a:srgbClr val="000066"/>
                </a:solidFill>
                <a:latin typeface="Times New Roman"/>
              </a:rPr>
              <a:t> </a:t>
            </a:r>
            <a:r>
              <a:rPr lang="ru-RU" sz="1800" b="0" strike="noStrike" spc="-1" dirty="0" err="1">
                <a:solidFill>
                  <a:srgbClr val="000066"/>
                </a:solidFill>
                <a:latin typeface="Times New Roman"/>
              </a:rPr>
              <a:t>resources</a:t>
            </a:r>
            <a:endParaRPr lang="ru-RU" sz="1800" b="0" strike="noStrike" spc="-1" dirty="0">
              <a:solidFill>
                <a:srgbClr val="000066"/>
              </a:solidFill>
              <a:latin typeface="Arial"/>
            </a:endParaRPr>
          </a:p>
          <a:p>
            <a:pPr marL="285840" indent="-285480">
              <a:lnSpc>
                <a:spcPct val="100000"/>
              </a:lnSpc>
              <a:spcAft>
                <a:spcPts val="601"/>
              </a:spcAft>
              <a:buClr>
                <a:srgbClr val="000000"/>
              </a:buClr>
              <a:buFont typeface="Wingdings" charset="2"/>
              <a:buChar char=""/>
            </a:pPr>
            <a:r>
              <a:rPr lang="ru-RU" sz="1800" b="0" strike="noStrike" spc="-1" dirty="0" err="1">
                <a:solidFill>
                  <a:srgbClr val="000066"/>
                </a:solidFill>
                <a:latin typeface="Times New Roman"/>
              </a:rPr>
              <a:t>to</a:t>
            </a:r>
            <a:r>
              <a:rPr lang="ru-RU" sz="1800" b="0" strike="noStrike" spc="-1" dirty="0">
                <a:solidFill>
                  <a:srgbClr val="000066"/>
                </a:solidFill>
                <a:latin typeface="Times New Roman"/>
              </a:rPr>
              <a:t> </a:t>
            </a:r>
            <a:r>
              <a:rPr lang="ru-RU" sz="1800" b="0" strike="noStrike" spc="-1" dirty="0" err="1">
                <a:solidFill>
                  <a:srgbClr val="000066"/>
                </a:solidFill>
                <a:latin typeface="Times New Roman"/>
              </a:rPr>
              <a:t>effectively</a:t>
            </a:r>
            <a:r>
              <a:rPr lang="ru-RU" sz="1800" b="0" strike="noStrike" spc="-1" dirty="0">
                <a:solidFill>
                  <a:srgbClr val="000066"/>
                </a:solidFill>
                <a:latin typeface="Times New Roman"/>
              </a:rPr>
              <a:t> </a:t>
            </a:r>
            <a:r>
              <a:rPr lang="ru-RU" sz="1800" b="0" strike="noStrike" spc="-1" dirty="0" err="1">
                <a:solidFill>
                  <a:srgbClr val="000066"/>
                </a:solidFill>
                <a:latin typeface="Times New Roman"/>
              </a:rPr>
              <a:t>monitor</a:t>
            </a:r>
            <a:r>
              <a:rPr lang="ru-RU" sz="1800" b="0" strike="noStrike" spc="-1" dirty="0">
                <a:solidFill>
                  <a:srgbClr val="000066"/>
                </a:solidFill>
                <a:latin typeface="Times New Roman"/>
              </a:rPr>
              <a:t> </a:t>
            </a:r>
            <a:r>
              <a:rPr lang="ru-RU" sz="1800" b="0" strike="noStrike" spc="-1" dirty="0" err="1">
                <a:solidFill>
                  <a:srgbClr val="000066"/>
                </a:solidFill>
                <a:latin typeface="Times New Roman"/>
              </a:rPr>
              <a:t>resource</a:t>
            </a:r>
            <a:r>
              <a:rPr lang="ru-RU" sz="1800" b="0" strike="noStrike" spc="-1" dirty="0">
                <a:solidFill>
                  <a:srgbClr val="000066"/>
                </a:solidFill>
                <a:latin typeface="Times New Roman"/>
              </a:rPr>
              <a:t> </a:t>
            </a:r>
            <a:r>
              <a:rPr lang="ru-RU" sz="1800" b="0" strike="noStrike" spc="-1" dirty="0" err="1">
                <a:solidFill>
                  <a:srgbClr val="000066"/>
                </a:solidFill>
                <a:latin typeface="Times New Roman"/>
              </a:rPr>
              <a:t>loading</a:t>
            </a:r>
            <a:endParaRPr lang="ru-RU" sz="1800" b="0" strike="noStrike" spc="-1" dirty="0">
              <a:solidFill>
                <a:srgbClr val="000066"/>
              </a:solidFill>
              <a:latin typeface="Arial"/>
            </a:endParaRPr>
          </a:p>
          <a:p>
            <a:pPr marL="285840" indent="-285480">
              <a:lnSpc>
                <a:spcPct val="100000"/>
              </a:lnSpc>
              <a:spcAft>
                <a:spcPts val="601"/>
              </a:spcAft>
              <a:buClr>
                <a:srgbClr val="000000"/>
              </a:buClr>
              <a:buFont typeface="Wingdings" charset="2"/>
              <a:buChar char=""/>
            </a:pPr>
            <a:r>
              <a:rPr lang="ru-RU" sz="1800" b="0" strike="noStrike" spc="-1" dirty="0" err="1">
                <a:solidFill>
                  <a:srgbClr val="000066"/>
                </a:solidFill>
                <a:latin typeface="Times New Roman"/>
              </a:rPr>
              <a:t>to</a:t>
            </a:r>
            <a:r>
              <a:rPr lang="ru-RU" sz="1800" b="0" strike="noStrike" spc="-1" dirty="0">
                <a:solidFill>
                  <a:srgbClr val="000066"/>
                </a:solidFill>
                <a:latin typeface="Times New Roman"/>
              </a:rPr>
              <a:t> </a:t>
            </a:r>
            <a:r>
              <a:rPr lang="ru-RU" sz="1800" b="0" strike="noStrike" spc="-1" dirty="0" err="1">
                <a:solidFill>
                  <a:srgbClr val="000066"/>
                </a:solidFill>
                <a:latin typeface="Times New Roman"/>
              </a:rPr>
              <a:t>consolidate</a:t>
            </a:r>
            <a:r>
              <a:rPr lang="ru-RU" sz="1800" b="0" strike="noStrike" spc="-1" dirty="0">
                <a:solidFill>
                  <a:srgbClr val="000066"/>
                </a:solidFill>
                <a:latin typeface="Times New Roman"/>
              </a:rPr>
              <a:t> </a:t>
            </a:r>
            <a:r>
              <a:rPr lang="en-US" spc="-1" dirty="0">
                <a:solidFill>
                  <a:srgbClr val="000066"/>
                </a:solidFill>
                <a:latin typeface="Times New Roman"/>
              </a:rPr>
              <a:t>resource</a:t>
            </a:r>
            <a:r>
              <a:rPr lang="ru-RU" sz="1800" b="0" strike="noStrike" spc="-1" dirty="0">
                <a:solidFill>
                  <a:srgbClr val="000066"/>
                </a:solidFill>
                <a:latin typeface="Times New Roman"/>
              </a:rPr>
              <a:t> </a:t>
            </a:r>
            <a:r>
              <a:rPr lang="ru-RU" sz="1800" b="0" strike="noStrike" spc="-1" dirty="0" err="1">
                <a:solidFill>
                  <a:srgbClr val="000066"/>
                </a:solidFill>
                <a:latin typeface="Times New Roman"/>
              </a:rPr>
              <a:t>accounting</a:t>
            </a:r>
            <a:endParaRPr lang="ru-RU" sz="1800" b="0" strike="noStrike" spc="-1" dirty="0">
              <a:solidFill>
                <a:srgbClr val="000066"/>
              </a:solidFill>
              <a:latin typeface="Arial"/>
            </a:endParaRPr>
          </a:p>
          <a:p>
            <a:pPr marL="285840" indent="-285480">
              <a:lnSpc>
                <a:spcPct val="100000"/>
              </a:lnSpc>
              <a:spcAft>
                <a:spcPts val="601"/>
              </a:spcAft>
              <a:buClr>
                <a:srgbClr val="000000"/>
              </a:buClr>
              <a:buFont typeface="Wingdings" charset="2"/>
              <a:buChar char=""/>
            </a:pPr>
            <a:r>
              <a:rPr lang="ru-RU" sz="1800" b="0" strike="noStrike" spc="-1" dirty="0" err="1">
                <a:solidFill>
                  <a:srgbClr val="000066"/>
                </a:solidFill>
                <a:latin typeface="Times New Roman"/>
              </a:rPr>
              <a:t>to</a:t>
            </a:r>
            <a:r>
              <a:rPr lang="ru-RU" sz="1800" b="0" strike="noStrike" spc="-1" dirty="0">
                <a:solidFill>
                  <a:srgbClr val="000066"/>
                </a:solidFill>
                <a:latin typeface="Times New Roman"/>
              </a:rPr>
              <a:t> </a:t>
            </a:r>
            <a:r>
              <a:rPr lang="ru-RU" sz="1800" b="0" strike="noStrike" spc="-1" dirty="0" err="1">
                <a:solidFill>
                  <a:srgbClr val="000066"/>
                </a:solidFill>
                <a:latin typeface="Times New Roman"/>
              </a:rPr>
              <a:t>provide</a:t>
            </a:r>
            <a:r>
              <a:rPr lang="ru-RU" sz="1800" b="0" strike="noStrike" spc="-1" dirty="0">
                <a:solidFill>
                  <a:srgbClr val="000066"/>
                </a:solidFill>
                <a:latin typeface="Times New Roman"/>
              </a:rPr>
              <a:t> a </a:t>
            </a:r>
            <a:r>
              <a:rPr lang="ru-RU" sz="1800" b="0" strike="noStrike" spc="-1" dirty="0" err="1">
                <a:solidFill>
                  <a:srgbClr val="000066"/>
                </a:solidFill>
                <a:latin typeface="Times New Roman"/>
              </a:rPr>
              <a:t>unified</a:t>
            </a:r>
            <a:r>
              <a:rPr lang="ru-RU" sz="1800" b="0" strike="noStrike" spc="-1" dirty="0">
                <a:solidFill>
                  <a:srgbClr val="000066"/>
                </a:solidFill>
                <a:latin typeface="Times New Roman"/>
              </a:rPr>
              <a:t> </a:t>
            </a:r>
            <a:r>
              <a:rPr lang="ru-RU" sz="1800" b="0" strike="noStrike" spc="-1" dirty="0" err="1">
                <a:solidFill>
                  <a:srgbClr val="000066"/>
                </a:solidFill>
                <a:latin typeface="Times New Roman"/>
              </a:rPr>
              <a:t>interface</a:t>
            </a:r>
            <a:r>
              <a:rPr lang="ru-RU" sz="1800" b="0" strike="noStrike" spc="-1" dirty="0">
                <a:solidFill>
                  <a:srgbClr val="000066"/>
                </a:solidFill>
                <a:latin typeface="Times New Roman"/>
              </a:rPr>
              <a:t> </a:t>
            </a:r>
            <a:r>
              <a:rPr lang="en-US" spc="-1" dirty="0">
                <a:solidFill>
                  <a:srgbClr val="000066"/>
                </a:solidFill>
                <a:latin typeface="Times New Roman"/>
              </a:rPr>
              <a:t>for</a:t>
            </a:r>
            <a:r>
              <a:rPr lang="ru-RU" sz="1800" b="0" strike="noStrike" spc="-1" dirty="0">
                <a:solidFill>
                  <a:srgbClr val="000066"/>
                </a:solidFill>
                <a:latin typeface="Times New Roman"/>
              </a:rPr>
              <a:t> </a:t>
            </a:r>
            <a:r>
              <a:rPr lang="ru-RU" sz="1800" b="0" strike="noStrike" spc="-1" dirty="0" err="1">
                <a:solidFill>
                  <a:srgbClr val="000066"/>
                </a:solidFill>
                <a:latin typeface="Times New Roman"/>
              </a:rPr>
              <a:t>access</a:t>
            </a:r>
            <a:r>
              <a:rPr lang="en-US" spc="-1" dirty="0" err="1">
                <a:solidFill>
                  <a:srgbClr val="000066"/>
                </a:solidFill>
                <a:latin typeface="Times New Roman"/>
              </a:rPr>
              <a:t>ing</a:t>
            </a:r>
            <a:r>
              <a:rPr lang="ru-RU" sz="1800" b="0" strike="noStrike" spc="-1" dirty="0">
                <a:solidFill>
                  <a:srgbClr val="000066"/>
                </a:solidFill>
                <a:latin typeface="Times New Roman"/>
              </a:rPr>
              <a:t> </a:t>
            </a:r>
            <a:r>
              <a:rPr lang="ru-RU" sz="1800" b="0" strike="noStrike" spc="-1" dirty="0" err="1">
                <a:solidFill>
                  <a:srgbClr val="000066"/>
                </a:solidFill>
                <a:latin typeface="Times New Roman"/>
              </a:rPr>
              <a:t>resources</a:t>
            </a:r>
            <a:endParaRPr lang="ru-RU" sz="1800" b="0" strike="noStrike" spc="-1" dirty="0">
              <a:solidFill>
                <a:srgbClr val="000066"/>
              </a:solidFill>
              <a:latin typeface="Arial"/>
            </a:endParaRPr>
          </a:p>
        </p:txBody>
      </p:sp>
    </p:spTree>
    <p:extLst>
      <p:ext uri="{BB962C8B-B14F-4D97-AF65-F5344CB8AC3E}">
        <p14:creationId xmlns:p14="http://schemas.microsoft.com/office/powerpoint/2010/main" val="6494446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9FD0EAF8-C73D-48F5-A9FC-1F6379D78F80}"/>
              </a:ext>
            </a:extLst>
          </p:cNvPr>
          <p:cNvSpPr/>
          <p:nvPr/>
        </p:nvSpPr>
        <p:spPr>
          <a:xfrm flipH="1">
            <a:off x="14513" y="11246"/>
            <a:ext cx="12192000" cy="859502"/>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en-US" sz="2400" b="1" dirty="0">
              <a:solidFill>
                <a:prstClr val="white"/>
              </a:solidFill>
            </a:endParaRPr>
          </a:p>
        </p:txBody>
      </p:sp>
      <p:sp>
        <p:nvSpPr>
          <p:cNvPr id="2" name="Text Box 8"/>
          <p:cNvSpPr txBox="1">
            <a:spLocks noChangeArrowheads="1"/>
          </p:cNvSpPr>
          <p:nvPr/>
        </p:nvSpPr>
        <p:spPr bwMode="auto">
          <a:xfrm>
            <a:off x="1442564" y="144424"/>
            <a:ext cx="8785225" cy="523220"/>
          </a:xfrm>
          <a:prstGeom prst="rect">
            <a:avLst/>
          </a:prstGeom>
          <a:noFill/>
          <a:ln>
            <a:headEnd/>
            <a:tailEnd/>
          </a:ln>
          <a:effectLst>
            <a:outerShdw blurRad="50800" dist="50800" dir="5400000" algn="ctr" rotWithShape="0">
              <a:schemeClr val="tx1"/>
            </a:outerShdw>
          </a:effectLst>
          <a:scene3d>
            <a:camera prst="orthographicFront">
              <a:rot lat="0" lon="0" rev="0"/>
            </a:camera>
            <a:lightRig rig="threePt" dir="t">
              <a:rot lat="0" lon="0" rev="1200000"/>
            </a:lightRig>
          </a:scene3d>
          <a:sp3d>
            <a:bevelT w="63500" h="25400" prst="relaxedInset"/>
          </a:sp3d>
        </p:spPr>
        <p:style>
          <a:lnRef idx="0">
            <a:schemeClr val="accent3"/>
          </a:lnRef>
          <a:fillRef idx="3">
            <a:schemeClr val="accent3"/>
          </a:fillRef>
          <a:effectRef idx="3">
            <a:schemeClr val="accent3"/>
          </a:effectRef>
          <a:fontRef idx="minor">
            <a:schemeClr val="lt1"/>
          </a:fontRef>
        </p:style>
        <p:txBody>
          <a:bodyPr>
            <a:spAutoFit/>
          </a:bodyPr>
          <a:lstStyle>
            <a:lvl1pPr algn="l" eaLnBrk="0" hangingPunct="0">
              <a:defRPr sz="2400">
                <a:solidFill>
                  <a:schemeClr val="bg1"/>
                </a:solidFill>
                <a:latin typeface="Times New Roman" pitchFamily="18" charset="0"/>
              </a:defRPr>
            </a:lvl1pPr>
            <a:lvl2pPr marL="742950" indent="-285750" algn="l" eaLnBrk="0" hangingPunct="0">
              <a:defRPr sz="2400">
                <a:solidFill>
                  <a:schemeClr val="bg1"/>
                </a:solidFill>
                <a:latin typeface="Times New Roman" pitchFamily="18" charset="0"/>
              </a:defRPr>
            </a:lvl2pPr>
            <a:lvl3pPr marL="1143000" indent="-228600" algn="l" eaLnBrk="0" hangingPunct="0">
              <a:defRPr sz="2400">
                <a:solidFill>
                  <a:schemeClr val="bg1"/>
                </a:solidFill>
                <a:latin typeface="Times New Roman" pitchFamily="18" charset="0"/>
              </a:defRPr>
            </a:lvl3pPr>
            <a:lvl4pPr marL="1600200" indent="-228600" algn="l" eaLnBrk="0" hangingPunct="0">
              <a:defRPr sz="2400">
                <a:solidFill>
                  <a:schemeClr val="bg1"/>
                </a:solidFill>
                <a:latin typeface="Times New Roman" pitchFamily="18" charset="0"/>
              </a:defRPr>
            </a:lvl4pPr>
            <a:lvl5pPr marL="2057400" indent="-228600" algn="l" eaLnBrk="0" hangingPunct="0">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fontAlgn="auto" hangingPunct="1">
              <a:spcBef>
                <a:spcPts val="0"/>
              </a:spcBef>
              <a:spcAft>
                <a:spcPts val="0"/>
              </a:spcAft>
              <a:defRPr/>
            </a:pPr>
            <a:r>
              <a:rPr lang="en-US" altLang="en-US" sz="2800" b="1" dirty="0">
                <a:effectLst>
                  <a:outerShdw blurRad="38100" dist="38100" dir="2700000" algn="tl">
                    <a:srgbClr val="000000">
                      <a:alpha val="43137"/>
                    </a:srgbClr>
                  </a:outerShdw>
                </a:effectLst>
                <a:latin typeface="+mn-lt"/>
              </a:rPr>
              <a:t>Methods, Algorithms and Software</a:t>
            </a:r>
            <a:endParaRPr lang="ru-RU" altLang="en-US" sz="2800" b="1" dirty="0">
              <a:effectLst>
                <a:outerShdw blurRad="38100" dist="38100" dir="2700000" algn="tl">
                  <a:srgbClr val="000000">
                    <a:alpha val="43137"/>
                  </a:srgbClr>
                </a:outerShdw>
              </a:effectLst>
              <a:latin typeface="+mn-lt"/>
            </a:endParaRPr>
          </a:p>
        </p:txBody>
      </p:sp>
      <p:pic>
        <p:nvPicPr>
          <p:cNvPr id="10" name="Рисунок 9"/>
          <p:cNvPicPr>
            <a:picLocks noChangeAspect="1"/>
          </p:cNvPicPr>
          <p:nvPr/>
        </p:nvPicPr>
        <p:blipFill rotWithShape="1">
          <a:blip r:embed="rId3"/>
          <a:srcRect t="25594"/>
          <a:stretch/>
        </p:blipFill>
        <p:spPr>
          <a:xfrm>
            <a:off x="4377836" y="4724706"/>
            <a:ext cx="4099073" cy="2064787"/>
          </a:xfrm>
          <a:prstGeom prst="rect">
            <a:avLst/>
          </a:prstGeom>
          <a:ln>
            <a:noFill/>
          </a:ln>
          <a:effectLst>
            <a:softEdge rad="112500"/>
          </a:effectLst>
        </p:spPr>
      </p:pic>
      <p:pic>
        <p:nvPicPr>
          <p:cNvPr id="13" name="Рисунок 12"/>
          <p:cNvPicPr/>
          <p:nvPr/>
        </p:nvPicPr>
        <p:blipFill>
          <a:blip r:embed="rId4" cstate="print">
            <a:extLst>
              <a:ext uri="{28A0092B-C50C-407E-A947-70E740481C1C}">
                <a14:useLocalDpi xmlns:a14="http://schemas.microsoft.com/office/drawing/2010/main" val="0"/>
              </a:ext>
            </a:extLst>
          </a:blip>
          <a:stretch>
            <a:fillRect/>
          </a:stretch>
        </p:blipFill>
        <p:spPr>
          <a:xfrm>
            <a:off x="69865" y="5253890"/>
            <a:ext cx="3724950" cy="1592864"/>
          </a:xfrm>
          <a:prstGeom prst="rect">
            <a:avLst/>
          </a:prstGeom>
          <a:ln>
            <a:noFill/>
          </a:ln>
          <a:effectLst>
            <a:softEdge rad="112500"/>
          </a:effectLst>
        </p:spPr>
      </p:pic>
      <p:pic>
        <p:nvPicPr>
          <p:cNvPr id="14" name="Picture 4"/>
          <p:cNvPicPr/>
          <p:nvPr/>
        </p:nvPicPr>
        <p:blipFill>
          <a:blip r:embed="rId5" cstate="print">
            <a:extLst>
              <a:ext uri="{28A0092B-C50C-407E-A947-70E740481C1C}">
                <a14:useLocalDpi xmlns:a14="http://schemas.microsoft.com/office/drawing/2010/main" val="0"/>
              </a:ext>
            </a:extLst>
          </a:blip>
          <a:stretch>
            <a:fillRect/>
          </a:stretch>
        </p:blipFill>
        <p:spPr>
          <a:xfrm>
            <a:off x="161206" y="971542"/>
            <a:ext cx="2833076" cy="2185386"/>
          </a:xfrm>
          <a:prstGeom prst="rect">
            <a:avLst/>
          </a:prstGeom>
        </p:spPr>
      </p:pic>
      <p:pic>
        <p:nvPicPr>
          <p:cNvPr id="15" name="Рисунок 14"/>
          <p:cNvPicPr/>
          <p:nvPr/>
        </p:nvPicPr>
        <p:blipFill>
          <a:blip r:embed="rId6">
            <a:extLst>
              <a:ext uri="{28A0092B-C50C-407E-A947-70E740481C1C}">
                <a14:useLocalDpi xmlns:a14="http://schemas.microsoft.com/office/drawing/2010/main" val="0"/>
              </a:ext>
            </a:extLst>
          </a:blip>
          <a:stretch>
            <a:fillRect/>
          </a:stretch>
        </p:blipFill>
        <p:spPr>
          <a:xfrm>
            <a:off x="2571139" y="4817698"/>
            <a:ext cx="3565994" cy="2323812"/>
          </a:xfrm>
          <a:prstGeom prst="rect">
            <a:avLst/>
          </a:prstGeom>
          <a:ln>
            <a:noFill/>
          </a:ln>
          <a:effectLst>
            <a:softEdge rad="112500"/>
          </a:effectLst>
        </p:spPr>
      </p:pic>
      <p:pic>
        <p:nvPicPr>
          <p:cNvPr id="1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31573" y="1013234"/>
            <a:ext cx="3578709" cy="33797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0282" y="971542"/>
            <a:ext cx="2788005" cy="20499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Pages from PhysRevLett.116.073201т"/>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865" y="3364790"/>
            <a:ext cx="3987962" cy="21398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Content Placeholder 4">
            <a:extLst>
              <a:ext uri="{FF2B5EF4-FFF2-40B4-BE49-F238E27FC236}">
                <a16:creationId xmlns:a16="http://schemas.microsoft.com/office/drawing/2014/main" id="{0307766F-DFB1-DF4A-BD90-713EAC7EFBC0}"/>
              </a:ext>
            </a:extLst>
          </p:cNvPr>
          <p:cNvPicPr/>
          <p:nvPr/>
        </p:nvPicPr>
        <p:blipFill>
          <a:blip r:embed="rId10"/>
          <a:stretch>
            <a:fillRect/>
          </a:stretch>
        </p:blipFill>
        <p:spPr>
          <a:xfrm>
            <a:off x="3658401" y="2264469"/>
            <a:ext cx="2829159" cy="1956933"/>
          </a:xfrm>
          <a:prstGeom prst="rect">
            <a:avLst/>
          </a:prstGeom>
          <a:ln>
            <a:noFill/>
          </a:ln>
          <a:effectLst>
            <a:softEdge rad="112500"/>
          </a:effectLst>
        </p:spPr>
      </p:pic>
      <p:pic>
        <p:nvPicPr>
          <p:cNvPr id="20" name="Рисунок 19"/>
          <p:cNvPicPr/>
          <p:nvPr/>
        </p:nvPicPr>
        <p:blipFill>
          <a:blip r:embed="rId11" cstate="print">
            <a:extLst>
              <a:ext uri="{28A0092B-C50C-407E-A947-70E740481C1C}">
                <a14:useLocalDpi xmlns:a14="http://schemas.microsoft.com/office/drawing/2010/main" val="0"/>
              </a:ext>
            </a:extLst>
          </a:blip>
          <a:stretch>
            <a:fillRect/>
          </a:stretch>
        </p:blipFill>
        <p:spPr>
          <a:xfrm>
            <a:off x="38413" y="3089206"/>
            <a:ext cx="2355378" cy="1270210"/>
          </a:xfrm>
          <a:prstGeom prst="rect">
            <a:avLst/>
          </a:prstGeom>
          <a:ln>
            <a:noFill/>
          </a:ln>
          <a:effectLst>
            <a:softEdge rad="112500"/>
          </a:effectLst>
        </p:spPr>
      </p:pic>
      <p:pic>
        <p:nvPicPr>
          <p:cNvPr id="21" name="Рисунок 20"/>
          <p:cNvPicPr>
            <a:picLocks noChangeAspect="1"/>
          </p:cNvPicPr>
          <p:nvPr/>
        </p:nvPicPr>
        <p:blipFill>
          <a:blip r:embed="rId12"/>
          <a:stretch>
            <a:fillRect/>
          </a:stretch>
        </p:blipFill>
        <p:spPr>
          <a:xfrm>
            <a:off x="3576609" y="3628569"/>
            <a:ext cx="3695268" cy="2201292"/>
          </a:xfrm>
          <a:prstGeom prst="rect">
            <a:avLst/>
          </a:prstGeom>
          <a:ln>
            <a:noFill/>
          </a:ln>
          <a:effectLst>
            <a:softEdge rad="112500"/>
          </a:effectLst>
        </p:spPr>
      </p:pic>
      <p:pic>
        <p:nvPicPr>
          <p:cNvPr id="22" name="Рисунок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080686" y="11829"/>
            <a:ext cx="971768" cy="677069"/>
          </a:xfrm>
          <a:prstGeom prst="rect">
            <a:avLst/>
          </a:prstGeom>
        </p:spPr>
      </p:pic>
      <p:pic>
        <p:nvPicPr>
          <p:cNvPr id="4" name="Рисунок 3">
            <a:extLst>
              <a:ext uri="{FF2B5EF4-FFF2-40B4-BE49-F238E27FC236}">
                <a16:creationId xmlns:a16="http://schemas.microsoft.com/office/drawing/2014/main" id="{401D2FCA-489A-881B-BF71-C7B6C765407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923022" y="870748"/>
            <a:ext cx="4274810" cy="5950537"/>
          </a:xfrm>
          <a:prstGeom prst="rect">
            <a:avLst/>
          </a:prstGeom>
        </p:spPr>
      </p:pic>
      <p:pic>
        <p:nvPicPr>
          <p:cNvPr id="12" name="Picture 7" descr="Рис"/>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041093" y="2792715"/>
            <a:ext cx="2557715" cy="20771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25912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Прямоугольник 37">
            <a:extLst>
              <a:ext uri="{FF2B5EF4-FFF2-40B4-BE49-F238E27FC236}">
                <a16:creationId xmlns:a16="http://schemas.microsoft.com/office/drawing/2014/main" id="{C3833F5C-EDE2-4E6E-80F2-F8DBFABA50CF}"/>
              </a:ext>
            </a:extLst>
          </p:cNvPr>
          <p:cNvSpPr/>
          <p:nvPr/>
        </p:nvSpPr>
        <p:spPr>
          <a:xfrm flipH="1">
            <a:off x="0" y="-14124"/>
            <a:ext cx="12192000" cy="772669"/>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ru-RU" sz="2400" b="1" dirty="0">
              <a:solidFill>
                <a:prstClr val="white"/>
              </a:solidFill>
            </a:endParaRPr>
          </a:p>
        </p:txBody>
      </p:sp>
      <p:pic>
        <p:nvPicPr>
          <p:cNvPr id="7" name="Рисунок 6">
            <a:extLst>
              <a:ext uri="{FF2B5EF4-FFF2-40B4-BE49-F238E27FC236}">
                <a16:creationId xmlns:a16="http://schemas.microsoft.com/office/drawing/2014/main" id="{9E8F4217-0A17-4E51-978E-E60E5BC893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94338" y="59454"/>
            <a:ext cx="971768" cy="677069"/>
          </a:xfrm>
          <a:prstGeom prst="rect">
            <a:avLst/>
          </a:prstGeom>
        </p:spPr>
      </p:pic>
      <p:pic>
        <p:nvPicPr>
          <p:cNvPr id="8" name="Рисунок 7">
            <a:extLst>
              <a:ext uri="{FF2B5EF4-FFF2-40B4-BE49-F238E27FC236}">
                <a16:creationId xmlns:a16="http://schemas.microsoft.com/office/drawing/2014/main" id="{4AB727C6-EEF1-4F12-BA4D-8B78EB0C01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94" y="31056"/>
            <a:ext cx="897867" cy="705467"/>
          </a:xfrm>
          <a:prstGeom prst="rect">
            <a:avLst/>
          </a:prstGeom>
          <a:solidFill>
            <a:schemeClr val="bg1"/>
          </a:solidFill>
        </p:spPr>
      </p:pic>
      <p:sp>
        <p:nvSpPr>
          <p:cNvPr id="9" name="Прямоугольник 8"/>
          <p:cNvSpPr/>
          <p:nvPr/>
        </p:nvSpPr>
        <p:spPr>
          <a:xfrm>
            <a:off x="1269468" y="7190"/>
            <a:ext cx="9372499" cy="757130"/>
          </a:xfrm>
          <a:prstGeom prst="rect">
            <a:avLst/>
          </a:prstGeom>
          <a:effectLst>
            <a:outerShdw blurRad="50800" dist="50800" dir="5400000" algn="ctr" rotWithShape="0">
              <a:schemeClr val="tx1"/>
            </a:outerShdw>
          </a:effectLst>
        </p:spPr>
        <p:txBody>
          <a:bodyPr wrap="square">
            <a:spAutoFit/>
          </a:bodyPr>
          <a:lstStyle/>
          <a:p>
            <a:pPr algn="ctr" defTabSz="404131">
              <a:lnSpc>
                <a:spcPct val="90000"/>
              </a:lnSpc>
              <a:buClr>
                <a:srgbClr val="000000"/>
              </a:buClr>
              <a:buSzPct val="100000"/>
              <a:defRPr/>
            </a:pPr>
            <a:r>
              <a:rPr lang="en-US" sz="2400" b="1" dirty="0">
                <a:solidFill>
                  <a:schemeClr val="bg1"/>
                </a:solidFill>
              </a:rPr>
              <a:t>Information System for the tasks of Radiation Biology</a:t>
            </a:r>
          </a:p>
          <a:p>
            <a:pPr algn="ctr" defTabSz="404131">
              <a:lnSpc>
                <a:spcPct val="90000"/>
              </a:lnSpc>
              <a:buClr>
                <a:srgbClr val="000000"/>
              </a:buClr>
              <a:buSzPct val="100000"/>
              <a:defRPr/>
            </a:pPr>
            <a:r>
              <a:rPr lang="en-US" sz="2400" b="1" dirty="0">
                <a:solidFill>
                  <a:schemeClr val="bg1"/>
                </a:solidFill>
              </a:rPr>
              <a:t>https://bio.jinr.ru</a:t>
            </a:r>
            <a:endParaRPr lang="ru-RU" sz="2400" b="1" dirty="0">
              <a:solidFill>
                <a:schemeClr val="bg1"/>
              </a:solidFill>
            </a:endParaRPr>
          </a:p>
        </p:txBody>
      </p:sp>
      <p:grpSp>
        <p:nvGrpSpPr>
          <p:cNvPr id="10" name="Группа 9">
            <a:extLst>
              <a:ext uri="{FF2B5EF4-FFF2-40B4-BE49-F238E27FC236}">
                <a16:creationId xmlns:a16="http://schemas.microsoft.com/office/drawing/2014/main" id="{25EA8EA6-F77E-949B-120B-223713EB461B}"/>
              </a:ext>
            </a:extLst>
          </p:cNvPr>
          <p:cNvGrpSpPr/>
          <p:nvPr/>
        </p:nvGrpSpPr>
        <p:grpSpPr>
          <a:xfrm>
            <a:off x="2003194" y="3873014"/>
            <a:ext cx="4447923" cy="2872860"/>
            <a:chOff x="490818" y="1304383"/>
            <a:chExt cx="4679576" cy="2729753"/>
          </a:xfrm>
          <a:solidFill>
            <a:schemeClr val="bg1"/>
          </a:solidFill>
        </p:grpSpPr>
        <p:sp>
          <p:nvSpPr>
            <p:cNvPr id="12" name="TextBox 11">
              <a:extLst>
                <a:ext uri="{FF2B5EF4-FFF2-40B4-BE49-F238E27FC236}">
                  <a16:creationId xmlns:a16="http://schemas.microsoft.com/office/drawing/2014/main" id="{72871A79-5071-987F-3C5E-52E38068F6F6}"/>
                </a:ext>
              </a:extLst>
            </p:cNvPr>
            <p:cNvSpPr txBox="1"/>
            <p:nvPr/>
          </p:nvSpPr>
          <p:spPr>
            <a:xfrm>
              <a:off x="576031" y="1340960"/>
              <a:ext cx="4442920" cy="559214"/>
            </a:xfrm>
            <a:prstGeom prst="rect">
              <a:avLst/>
            </a:prstGeom>
            <a:grpFill/>
          </p:spPr>
          <p:txBody>
            <a:bodyPr wrap="square" rtlCol="0">
              <a:spAutoFit/>
            </a:bodyPr>
            <a:lstStyle/>
            <a:p>
              <a:pPr algn="ctr"/>
              <a:r>
                <a:rPr lang="en-US" sz="1600" dirty="0">
                  <a:solidFill>
                    <a:srgbClr val="002060"/>
                  </a:solidFill>
                </a:rPr>
                <a:t>Machine and deep learning methods, computer vision and neural network approaches</a:t>
              </a:r>
              <a:endParaRPr lang="ru-RU" sz="1600" dirty="0">
                <a:solidFill>
                  <a:srgbClr val="002060"/>
                </a:solidFill>
              </a:endParaRPr>
            </a:p>
          </p:txBody>
        </p:sp>
        <p:grpSp>
          <p:nvGrpSpPr>
            <p:cNvPr id="13" name="Group 96">
              <a:extLst>
                <a:ext uri="{FF2B5EF4-FFF2-40B4-BE49-F238E27FC236}">
                  <a16:creationId xmlns:a16="http://schemas.microsoft.com/office/drawing/2014/main" id="{5B586984-919B-C97E-4A3C-C9FA0794F111}"/>
                </a:ext>
              </a:extLst>
            </p:cNvPr>
            <p:cNvGrpSpPr/>
            <p:nvPr/>
          </p:nvGrpSpPr>
          <p:grpSpPr>
            <a:xfrm>
              <a:off x="576031" y="1914625"/>
              <a:ext cx="1806339" cy="2023127"/>
              <a:chOff x="124387" y="1419411"/>
              <a:chExt cx="2395623" cy="2426919"/>
            </a:xfrm>
            <a:grpFill/>
          </p:grpSpPr>
          <p:pic>
            <p:nvPicPr>
              <p:cNvPr id="17" name="Picture 16" descr="GitHub - bokeh/bokeh: Interactive Data Visualization in the ...">
                <a:extLst>
                  <a:ext uri="{FF2B5EF4-FFF2-40B4-BE49-F238E27FC236}">
                    <a16:creationId xmlns:a16="http://schemas.microsoft.com/office/drawing/2014/main" id="{93C67750-A884-ABB0-3561-4345B595AB3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854" y="2380459"/>
                <a:ext cx="816292" cy="232672"/>
              </a:xfrm>
              <a:prstGeom prst="rect">
                <a:avLst/>
              </a:prstGeom>
              <a:grpFill/>
            </p:spPr>
          </p:pic>
          <p:pic>
            <p:nvPicPr>
              <p:cNvPr id="18" name="Picture 10" descr="Keras: the Python deep learning API">
                <a:extLst>
                  <a:ext uri="{FF2B5EF4-FFF2-40B4-BE49-F238E27FC236}">
                    <a16:creationId xmlns:a16="http://schemas.microsoft.com/office/drawing/2014/main" id="{5B999B49-484C-F920-F1BE-5A9C6E5B1C5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071" y="3391646"/>
                <a:ext cx="1038889" cy="301278"/>
              </a:xfrm>
              <a:prstGeom prst="rect">
                <a:avLst/>
              </a:prstGeom>
              <a:grpFill/>
            </p:spPr>
          </p:pic>
          <p:pic>
            <p:nvPicPr>
              <p:cNvPr id="19" name="Picture 6" descr="TensorFlow — Википедия">
                <a:extLst>
                  <a:ext uri="{FF2B5EF4-FFF2-40B4-BE49-F238E27FC236}">
                    <a16:creationId xmlns:a16="http://schemas.microsoft.com/office/drawing/2014/main" id="{80D0723A-5B6E-5571-A118-E4B2870372F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7720" y="2116971"/>
                <a:ext cx="868680" cy="723900"/>
              </a:xfrm>
              <a:prstGeom prst="rect">
                <a:avLst/>
              </a:prstGeom>
              <a:grpFill/>
            </p:spPr>
          </p:pic>
          <p:pic>
            <p:nvPicPr>
              <p:cNvPr id="20" name="Picture 8" descr="How to shrink NumPy, SciPy, Pandas, and Matplotlib for your data ...">
                <a:extLst>
                  <a:ext uri="{FF2B5EF4-FFF2-40B4-BE49-F238E27FC236}">
                    <a16:creationId xmlns:a16="http://schemas.microsoft.com/office/drawing/2014/main" id="{65719A05-A084-59CC-2DDA-C860873EB90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7229" y="2870871"/>
                <a:ext cx="1505902" cy="492451"/>
              </a:xfrm>
              <a:prstGeom prst="rect">
                <a:avLst/>
              </a:prstGeom>
              <a:grpFill/>
            </p:spPr>
          </p:pic>
          <p:pic>
            <p:nvPicPr>
              <p:cNvPr id="21" name="Picture 4" descr="Python — Википедия">
                <a:extLst>
                  <a:ext uri="{FF2B5EF4-FFF2-40B4-BE49-F238E27FC236}">
                    <a16:creationId xmlns:a16="http://schemas.microsoft.com/office/drawing/2014/main" id="{195C6444-2E2F-FF30-2F05-DB34389D28C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4387" y="1441919"/>
                <a:ext cx="756820" cy="756820"/>
              </a:xfrm>
              <a:prstGeom prst="rect">
                <a:avLst/>
              </a:prstGeom>
              <a:grpFill/>
            </p:spPr>
          </p:pic>
          <p:pic>
            <p:nvPicPr>
              <p:cNvPr id="22" name="Picture 12" descr="Введение в Scikit-learn">
                <a:extLst>
                  <a:ext uri="{FF2B5EF4-FFF2-40B4-BE49-F238E27FC236}">
                    <a16:creationId xmlns:a16="http://schemas.microsoft.com/office/drawing/2014/main" id="{DD50B754-74E4-A1F7-19DA-9412FAE95D2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23131" y="3210660"/>
                <a:ext cx="796879" cy="428987"/>
              </a:xfrm>
              <a:prstGeom prst="rect">
                <a:avLst/>
              </a:prstGeom>
              <a:grpFill/>
            </p:spPr>
          </p:pic>
          <p:pic>
            <p:nvPicPr>
              <p:cNvPr id="23" name="Picture 14" descr="Настраиваем Python для машинного обучения на Windows">
                <a:extLst>
                  <a:ext uri="{FF2B5EF4-FFF2-40B4-BE49-F238E27FC236}">
                    <a16:creationId xmlns:a16="http://schemas.microsoft.com/office/drawing/2014/main" id="{A4CB97C6-828D-3161-3D19-58AEB6687DA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1207" y="3339600"/>
                <a:ext cx="1013460" cy="506730"/>
              </a:xfrm>
              <a:prstGeom prst="rect">
                <a:avLst/>
              </a:prstGeom>
              <a:grpFill/>
            </p:spPr>
          </p:pic>
          <p:pic>
            <p:nvPicPr>
              <p:cNvPr id="24" name="Picture 22" descr="OpenCV — Википедия">
                <a:extLst>
                  <a:ext uri="{FF2B5EF4-FFF2-40B4-BE49-F238E27FC236}">
                    <a16:creationId xmlns:a16="http://schemas.microsoft.com/office/drawing/2014/main" id="{7B8CB0F6-585E-A660-0FFA-863ED94827E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69293" y="1419411"/>
                <a:ext cx="688681" cy="848332"/>
              </a:xfrm>
              <a:prstGeom prst="rect">
                <a:avLst/>
              </a:prstGeom>
              <a:grpFill/>
            </p:spPr>
          </p:pic>
        </p:grpSp>
        <p:pic>
          <p:nvPicPr>
            <p:cNvPr id="14" name="Рисунок 9">
              <a:extLst>
                <a:ext uri="{FF2B5EF4-FFF2-40B4-BE49-F238E27FC236}">
                  <a16:creationId xmlns:a16="http://schemas.microsoft.com/office/drawing/2014/main" id="{91645305-6E1D-FA7D-21E4-9BFD89B2DFC3}"/>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55088" y="2021767"/>
              <a:ext cx="1427034" cy="989248"/>
            </a:xfrm>
            <a:prstGeom prst="rect">
              <a:avLst/>
            </a:prstGeom>
            <a:grpFill/>
            <a:ln>
              <a:noFill/>
            </a:ln>
            <a:effectLst>
              <a:softEdge rad="112500"/>
            </a:effectLst>
          </p:spPr>
        </p:pic>
        <p:pic>
          <p:nvPicPr>
            <p:cNvPr id="15" name="Рисунок 20">
              <a:extLst>
                <a:ext uri="{FF2B5EF4-FFF2-40B4-BE49-F238E27FC236}">
                  <a16:creationId xmlns:a16="http://schemas.microsoft.com/office/drawing/2014/main" id="{A34DD2E8-1CED-BF9C-5ECB-970FC292DCA1}"/>
                </a:ext>
              </a:extLst>
            </p:cNvPr>
            <p:cNvPicPr>
              <a:picLocks noChangeAspect="1"/>
            </p:cNvPicPr>
            <p:nvPr/>
          </p:nvPicPr>
          <p:blipFill>
            <a:blip r:embed="rId13"/>
            <a:stretch>
              <a:fillRect/>
            </a:stretch>
          </p:blipFill>
          <p:spPr>
            <a:xfrm>
              <a:off x="2851254" y="2976794"/>
              <a:ext cx="1589207" cy="1028558"/>
            </a:xfrm>
            <a:prstGeom prst="rect">
              <a:avLst/>
            </a:prstGeom>
            <a:grpFill/>
            <a:ln>
              <a:noFill/>
            </a:ln>
            <a:effectLst>
              <a:softEdge rad="112500"/>
            </a:effectLst>
          </p:spPr>
        </p:pic>
        <p:pic>
          <p:nvPicPr>
            <p:cNvPr id="16" name="Рисунок 15">
              <a:extLst>
                <a:ext uri="{FF2B5EF4-FFF2-40B4-BE49-F238E27FC236}">
                  <a16:creationId xmlns:a16="http://schemas.microsoft.com/office/drawing/2014/main" id="{1DA10EAB-7C37-0288-8E16-1DF08C9F4DD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29702" y="1944142"/>
              <a:ext cx="1589250" cy="1139116"/>
            </a:xfrm>
            <a:prstGeom prst="rect">
              <a:avLst/>
            </a:prstGeom>
            <a:grpFill/>
            <a:ln>
              <a:noFill/>
            </a:ln>
            <a:effectLst>
              <a:softEdge rad="112500"/>
            </a:effectLst>
          </p:spPr>
        </p:pic>
        <p:sp>
          <p:nvSpPr>
            <p:cNvPr id="11" name="Прямоугольник: скругленные углы 23">
              <a:extLst>
                <a:ext uri="{FF2B5EF4-FFF2-40B4-BE49-F238E27FC236}">
                  <a16:creationId xmlns:a16="http://schemas.microsoft.com/office/drawing/2014/main" id="{3BE7D522-7547-7288-40E6-F9456BE59B94}"/>
                </a:ext>
              </a:extLst>
            </p:cNvPr>
            <p:cNvSpPr/>
            <p:nvPr/>
          </p:nvSpPr>
          <p:spPr>
            <a:xfrm>
              <a:off x="490818" y="1304383"/>
              <a:ext cx="4679576" cy="2729753"/>
            </a:xfrm>
            <a:prstGeom prst="roundRect">
              <a:avLst>
                <a:gd name="adj" fmla="val 775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grpSp>
        <p:nvGrpSpPr>
          <p:cNvPr id="25" name="Группа 24">
            <a:extLst>
              <a:ext uri="{FF2B5EF4-FFF2-40B4-BE49-F238E27FC236}">
                <a16:creationId xmlns:a16="http://schemas.microsoft.com/office/drawing/2014/main" id="{ED2D0675-637B-7B2D-AA9C-842268962D12}"/>
              </a:ext>
            </a:extLst>
          </p:cNvPr>
          <p:cNvGrpSpPr/>
          <p:nvPr/>
        </p:nvGrpSpPr>
        <p:grpSpPr>
          <a:xfrm>
            <a:off x="4846419" y="855643"/>
            <a:ext cx="4873021" cy="2880858"/>
            <a:chOff x="6860454" y="1343006"/>
            <a:chExt cx="4019227" cy="2729753"/>
          </a:xfrm>
          <a:solidFill>
            <a:schemeClr val="bg1"/>
          </a:solidFill>
        </p:grpSpPr>
        <p:sp>
          <p:nvSpPr>
            <p:cNvPr id="26" name="Прямоугольник: скругленные углы 38">
              <a:extLst>
                <a:ext uri="{FF2B5EF4-FFF2-40B4-BE49-F238E27FC236}">
                  <a16:creationId xmlns:a16="http://schemas.microsoft.com/office/drawing/2014/main" id="{29B65588-50FB-E682-5C68-32E2C4AEA70E}"/>
                </a:ext>
              </a:extLst>
            </p:cNvPr>
            <p:cNvSpPr/>
            <p:nvPr/>
          </p:nvSpPr>
          <p:spPr>
            <a:xfrm>
              <a:off x="6860454" y="1343006"/>
              <a:ext cx="4019227" cy="2729753"/>
            </a:xfrm>
            <a:prstGeom prst="roundRect">
              <a:avLst>
                <a:gd name="adj" fmla="val 7759"/>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7" name="TextBox 26">
              <a:extLst>
                <a:ext uri="{FF2B5EF4-FFF2-40B4-BE49-F238E27FC236}">
                  <a16:creationId xmlns:a16="http://schemas.microsoft.com/office/drawing/2014/main" id="{C52C851D-E072-4353-E312-1C3B4B8196FC}"/>
                </a:ext>
              </a:extLst>
            </p:cNvPr>
            <p:cNvSpPr txBox="1"/>
            <p:nvPr/>
          </p:nvSpPr>
          <p:spPr>
            <a:xfrm>
              <a:off x="7080034" y="1359444"/>
              <a:ext cx="3685446" cy="554103"/>
            </a:xfrm>
            <a:prstGeom prst="rect">
              <a:avLst/>
            </a:prstGeom>
            <a:grpFill/>
          </p:spPr>
          <p:txBody>
            <a:bodyPr wrap="square" rtlCol="0">
              <a:spAutoFit/>
            </a:bodyPr>
            <a:lstStyle/>
            <a:p>
              <a:pPr algn="ctr"/>
              <a:r>
                <a:rPr lang="en-US" sz="1600" dirty="0">
                  <a:solidFill>
                    <a:srgbClr val="002060"/>
                  </a:solidFill>
                </a:rPr>
                <a:t>Web services for </a:t>
              </a:r>
              <a:r>
                <a:rPr lang="en-US" sz="1600" dirty="0" err="1">
                  <a:solidFill>
                    <a:srgbClr val="002060"/>
                  </a:solidFill>
                </a:rPr>
                <a:t>morphofunctional</a:t>
              </a:r>
              <a:r>
                <a:rPr lang="en-US" sz="1600" dirty="0">
                  <a:solidFill>
                    <a:srgbClr val="002060"/>
                  </a:solidFill>
                </a:rPr>
                <a:t> changes in the CNS and DNA damage analysis</a:t>
              </a:r>
              <a:endParaRPr lang="ru-RU" sz="1600" b="1" dirty="0">
                <a:solidFill>
                  <a:srgbClr val="002060"/>
                </a:solidFill>
                <a:latin typeface="Calibri" panose="020F0502020204030204" pitchFamily="34" charset="0"/>
                <a:cs typeface="Calibri" panose="020F0502020204030204" pitchFamily="34" charset="0"/>
              </a:endParaRPr>
            </a:p>
          </p:txBody>
        </p:sp>
        <p:pic>
          <p:nvPicPr>
            <p:cNvPr id="28" name="Рисунок 27">
              <a:extLst>
                <a:ext uri="{FF2B5EF4-FFF2-40B4-BE49-F238E27FC236}">
                  <a16:creationId xmlns:a16="http://schemas.microsoft.com/office/drawing/2014/main" id="{ACAE801A-DC27-8968-E047-A0A7E82E61B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126872" y="1920444"/>
              <a:ext cx="3406981" cy="2139457"/>
            </a:xfrm>
            <a:prstGeom prst="rect">
              <a:avLst/>
            </a:prstGeom>
            <a:grpFill/>
          </p:spPr>
        </p:pic>
      </p:grpSp>
      <p:grpSp>
        <p:nvGrpSpPr>
          <p:cNvPr id="29" name="Группа 28">
            <a:extLst>
              <a:ext uri="{FF2B5EF4-FFF2-40B4-BE49-F238E27FC236}">
                <a16:creationId xmlns:a16="http://schemas.microsoft.com/office/drawing/2014/main" id="{2E25AD64-CBB2-4517-0259-2E10FDC331BB}"/>
              </a:ext>
            </a:extLst>
          </p:cNvPr>
          <p:cNvGrpSpPr/>
          <p:nvPr/>
        </p:nvGrpSpPr>
        <p:grpSpPr>
          <a:xfrm>
            <a:off x="7234791" y="3873014"/>
            <a:ext cx="4679576" cy="2872860"/>
            <a:chOff x="3147190" y="4002648"/>
            <a:chExt cx="4679576" cy="2729753"/>
          </a:xfrm>
          <a:noFill/>
        </p:grpSpPr>
        <p:sp>
          <p:nvSpPr>
            <p:cNvPr id="31" name="TextBox 30">
              <a:extLst>
                <a:ext uri="{FF2B5EF4-FFF2-40B4-BE49-F238E27FC236}">
                  <a16:creationId xmlns:a16="http://schemas.microsoft.com/office/drawing/2014/main" id="{773FB738-37B5-1897-11A5-5DD93B363C25}"/>
                </a:ext>
              </a:extLst>
            </p:cNvPr>
            <p:cNvSpPr txBox="1"/>
            <p:nvPr/>
          </p:nvSpPr>
          <p:spPr>
            <a:xfrm>
              <a:off x="3189085" y="4057469"/>
              <a:ext cx="4552814" cy="584775"/>
            </a:xfrm>
            <a:prstGeom prst="rect">
              <a:avLst/>
            </a:prstGeom>
            <a:grpFill/>
          </p:spPr>
          <p:txBody>
            <a:bodyPr wrap="square" rtlCol="0">
              <a:spAutoFit/>
            </a:bodyPr>
            <a:lstStyle/>
            <a:p>
              <a:pPr algn="ctr"/>
              <a:r>
                <a:rPr lang="en-US" sz="1600" dirty="0">
                  <a:solidFill>
                    <a:srgbClr val="002060"/>
                  </a:solidFill>
                </a:rPr>
                <a:t>Computing resources and hierarchical storage system based on the “</a:t>
              </a:r>
              <a:r>
                <a:rPr lang="en-US" sz="1600" dirty="0" err="1">
                  <a:solidFill>
                    <a:srgbClr val="002060"/>
                  </a:solidFill>
                </a:rPr>
                <a:t>Govorun</a:t>
              </a:r>
              <a:r>
                <a:rPr lang="en-US" sz="1600" dirty="0">
                  <a:solidFill>
                    <a:srgbClr val="002060"/>
                  </a:solidFill>
                </a:rPr>
                <a:t>”</a:t>
              </a:r>
              <a:r>
                <a:rPr lang="en-GB" sz="1600" dirty="0">
                  <a:solidFill>
                    <a:srgbClr val="002060"/>
                  </a:solidFill>
                </a:rPr>
                <a:t> SC</a:t>
              </a:r>
              <a:r>
                <a:rPr lang="en-US" sz="1600" dirty="0">
                  <a:solidFill>
                    <a:srgbClr val="002060"/>
                  </a:solidFill>
                </a:rPr>
                <a:t> </a:t>
              </a:r>
              <a:endParaRPr lang="ru-RU" sz="1600" b="1" dirty="0">
                <a:solidFill>
                  <a:srgbClr val="002060"/>
                </a:solidFill>
                <a:latin typeface="Calibri" panose="020F0502020204030204" pitchFamily="34" charset="0"/>
                <a:cs typeface="Calibri" panose="020F0502020204030204" pitchFamily="34" charset="0"/>
              </a:endParaRPr>
            </a:p>
          </p:txBody>
        </p:sp>
        <p:pic>
          <p:nvPicPr>
            <p:cNvPr id="32" name="Picture 55">
              <a:extLst>
                <a:ext uri="{FF2B5EF4-FFF2-40B4-BE49-F238E27FC236}">
                  <a16:creationId xmlns:a16="http://schemas.microsoft.com/office/drawing/2014/main" id="{993A1DD1-15C9-DDEC-8EB9-4D6D4B8A320E}"/>
                </a:ext>
              </a:extLst>
            </p:cNvPr>
            <p:cNvPicPr>
              <a:picLocks noChangeAspect="1"/>
            </p:cNvPicPr>
            <p:nvPr/>
          </p:nvPicPr>
          <p:blipFill>
            <a:blip r:embed="rId16"/>
            <a:stretch>
              <a:fillRect/>
            </a:stretch>
          </p:blipFill>
          <p:spPr>
            <a:xfrm>
              <a:off x="5559944" y="4630558"/>
              <a:ext cx="1693151" cy="1625803"/>
            </a:xfrm>
            <a:prstGeom prst="rect">
              <a:avLst/>
            </a:prstGeom>
            <a:grpFill/>
          </p:spPr>
        </p:pic>
        <p:pic>
          <p:nvPicPr>
            <p:cNvPr id="33" name="Рисунок 13">
              <a:extLst>
                <a:ext uri="{FF2B5EF4-FFF2-40B4-BE49-F238E27FC236}">
                  <a16:creationId xmlns:a16="http://schemas.microsoft.com/office/drawing/2014/main" id="{93F0CE8A-A4F6-D1E9-B43F-9B90F8F38F75}"/>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t="28463"/>
            <a:stretch/>
          </p:blipFill>
          <p:spPr>
            <a:xfrm>
              <a:off x="6674762" y="5272630"/>
              <a:ext cx="1102648" cy="1419455"/>
            </a:xfrm>
            <a:prstGeom prst="rect">
              <a:avLst/>
            </a:prstGeom>
            <a:grpFill/>
          </p:spPr>
        </p:pic>
        <p:pic>
          <p:nvPicPr>
            <p:cNvPr id="34" name="Рисунок 33">
              <a:extLst>
                <a:ext uri="{FF2B5EF4-FFF2-40B4-BE49-F238E27FC236}">
                  <a16:creationId xmlns:a16="http://schemas.microsoft.com/office/drawing/2014/main" id="{B3C6C50A-0C7C-7360-4C08-F0513E071903}"/>
                </a:ext>
              </a:extLst>
            </p:cNvPr>
            <p:cNvPicPr>
              <a:picLocks noChangeAspect="1"/>
            </p:cNvPicPr>
            <p:nvPr/>
          </p:nvPicPr>
          <p:blipFill>
            <a:blip r:embed="rId18"/>
            <a:stretch>
              <a:fillRect/>
            </a:stretch>
          </p:blipFill>
          <p:spPr>
            <a:xfrm>
              <a:off x="3273952" y="4784851"/>
              <a:ext cx="2191540" cy="1865660"/>
            </a:xfrm>
            <a:prstGeom prst="rect">
              <a:avLst/>
            </a:prstGeom>
            <a:grpFill/>
          </p:spPr>
        </p:pic>
        <p:sp>
          <p:nvSpPr>
            <p:cNvPr id="30" name="Прямоугольник: скругленные углы 42">
              <a:extLst>
                <a:ext uri="{FF2B5EF4-FFF2-40B4-BE49-F238E27FC236}">
                  <a16:creationId xmlns:a16="http://schemas.microsoft.com/office/drawing/2014/main" id="{CB3BB6F3-F662-CB09-FBDF-D7C37D694AE7}"/>
                </a:ext>
              </a:extLst>
            </p:cNvPr>
            <p:cNvSpPr/>
            <p:nvPr/>
          </p:nvSpPr>
          <p:spPr>
            <a:xfrm>
              <a:off x="3147190" y="4002648"/>
              <a:ext cx="4679576" cy="2729753"/>
            </a:xfrm>
            <a:prstGeom prst="roundRect">
              <a:avLst>
                <a:gd name="adj" fmla="val 7759"/>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
        <p:nvSpPr>
          <p:cNvPr id="2" name="Google Shape;92;p1">
            <a:extLst>
              <a:ext uri="{FF2B5EF4-FFF2-40B4-BE49-F238E27FC236}">
                <a16:creationId xmlns:a16="http://schemas.microsoft.com/office/drawing/2014/main" id="{097AD3CE-2634-E127-C898-DDAEA8FDA0AF}"/>
              </a:ext>
            </a:extLst>
          </p:cNvPr>
          <p:cNvSpPr txBox="1"/>
          <p:nvPr/>
        </p:nvSpPr>
        <p:spPr>
          <a:xfrm>
            <a:off x="273483" y="855558"/>
            <a:ext cx="3894741" cy="2954625"/>
          </a:xfrm>
          <a:prstGeom prst="rect">
            <a:avLst/>
          </a:prstGeom>
          <a:noFill/>
          <a:ln>
            <a:noFill/>
          </a:ln>
        </p:spPr>
        <p:txBody>
          <a:bodyPr spcFirstLastPara="1" wrap="square" lIns="91425" tIns="91425" rIns="91425" bIns="91425" anchor="t" anchorCtr="0">
            <a:spAutoFit/>
          </a:bodyPr>
          <a:lstStyle/>
          <a:p>
            <a:pPr algn="just">
              <a:buClr>
                <a:srgbClr val="000000"/>
              </a:buClr>
            </a:pPr>
            <a:r>
              <a:rPr lang="en-US" dirty="0">
                <a:solidFill>
                  <a:prstClr val="black"/>
                </a:solidFill>
                <a:latin typeface="Times New Roman" panose="02020603050405020304" pitchFamily="18" charset="0"/>
                <a:cs typeface="Times New Roman" panose="02020603050405020304" pitchFamily="18" charset="0"/>
              </a:rPr>
              <a:t>The </a:t>
            </a:r>
            <a:r>
              <a:rPr lang="en-US" dirty="0">
                <a:solidFill>
                  <a:srgbClr val="0000FF"/>
                </a:solidFill>
                <a:latin typeface="Times New Roman" panose="02020603050405020304" pitchFamily="18" charset="0"/>
                <a:cs typeface="Times New Roman" panose="02020603050405020304" pitchFamily="18" charset="0"/>
              </a:rPr>
              <a:t>joint project of LIT and LRB</a:t>
            </a:r>
            <a:r>
              <a:rPr lang="en-US" dirty="0">
                <a:solidFill>
                  <a:prstClr val="black"/>
                </a:solidFill>
                <a:latin typeface="Times New Roman" panose="02020603050405020304" pitchFamily="18" charset="0"/>
                <a:cs typeface="Times New Roman" panose="02020603050405020304" pitchFamily="18" charset="0"/>
              </a:rPr>
              <a:t> is focused on creating an Information</a:t>
            </a:r>
            <a:r>
              <a:rPr lang="ru-RU" dirty="0">
                <a:solidFill>
                  <a:prstClr val="black"/>
                </a:solidFill>
                <a:latin typeface="Times New Roman" panose="02020603050405020304" pitchFamily="18" charset="0"/>
                <a:cs typeface="Times New Roman" panose="02020603050405020304" pitchFamily="18" charset="0"/>
              </a:rPr>
              <a:t> </a:t>
            </a:r>
            <a:r>
              <a:rPr lang="en-US" dirty="0">
                <a:solidFill>
                  <a:prstClr val="black"/>
                </a:solidFill>
                <a:latin typeface="Times New Roman" panose="02020603050405020304" pitchFamily="18" charset="0"/>
                <a:cs typeface="Times New Roman" panose="02020603050405020304" pitchFamily="18" charset="0"/>
              </a:rPr>
              <a:t> System (IS)</a:t>
            </a:r>
            <a:r>
              <a:rPr lang="ru-RU" dirty="0">
                <a:solidFill>
                  <a:prstClr val="black"/>
                </a:solidFill>
                <a:latin typeface="Times New Roman" panose="02020603050405020304" pitchFamily="18" charset="0"/>
                <a:cs typeface="Times New Roman" panose="02020603050405020304" pitchFamily="18" charset="0"/>
              </a:rPr>
              <a:t>. </a:t>
            </a:r>
            <a:r>
              <a:rPr lang="en-US" kern="0" dirty="0">
                <a:solidFill>
                  <a:srgbClr val="000000"/>
                </a:solidFill>
                <a:latin typeface="Times New Roman" panose="02020603050405020304" pitchFamily="18" charset="0"/>
                <a:ea typeface="Calibri"/>
                <a:cs typeface="Times New Roman" panose="02020603050405020304" pitchFamily="18" charset="0"/>
                <a:sym typeface="Calibri"/>
              </a:rPr>
              <a:t>The IS allows one to store, quickly access and process data using a stack of </a:t>
            </a:r>
            <a:r>
              <a:rPr lang="en-US" kern="0" dirty="0">
                <a:solidFill>
                  <a:srgbClr val="0000FF"/>
                </a:solidFill>
                <a:latin typeface="Times New Roman" panose="02020603050405020304" pitchFamily="18" charset="0"/>
                <a:ea typeface="Calibri"/>
                <a:cs typeface="Times New Roman" panose="02020603050405020304" pitchFamily="18" charset="0"/>
                <a:sym typeface="Calibri"/>
              </a:rPr>
              <a:t>neural network and classical algorithms of computer vision</a:t>
            </a:r>
            <a:r>
              <a:rPr lang="en-US" kern="0" dirty="0">
                <a:solidFill>
                  <a:srgbClr val="000000"/>
                </a:solidFill>
                <a:latin typeface="Times New Roman" panose="02020603050405020304" pitchFamily="18" charset="0"/>
                <a:ea typeface="Calibri"/>
                <a:cs typeface="Times New Roman" panose="02020603050405020304" pitchFamily="18" charset="0"/>
                <a:sym typeface="Calibri"/>
              </a:rPr>
              <a:t>, providing a wide range of possibilities for automating routine tasks. It gives an increase in productivity, quality and speed of obtaining results.</a:t>
            </a:r>
            <a:endParaRPr sz="1500" b="1" kern="0" dirty="0">
              <a:solidFill>
                <a:srgbClr val="000000"/>
              </a:solidFill>
              <a:latin typeface="Times New Roman" panose="02020603050405020304" pitchFamily="18" charset="0"/>
              <a:ea typeface="Calibri"/>
              <a:cs typeface="Times New Roman" panose="02020603050405020304" pitchFamily="18" charset="0"/>
              <a:sym typeface="Calibri"/>
            </a:endParaRPr>
          </a:p>
        </p:txBody>
      </p:sp>
      <p:sp>
        <p:nvSpPr>
          <p:cNvPr id="5" name="Стрелка: влево-вверх 4">
            <a:extLst>
              <a:ext uri="{FF2B5EF4-FFF2-40B4-BE49-F238E27FC236}">
                <a16:creationId xmlns:a16="http://schemas.microsoft.com/office/drawing/2014/main" id="{9B8D8A23-5FFA-7EA7-52E5-4C7534B7852F}"/>
              </a:ext>
            </a:extLst>
          </p:cNvPr>
          <p:cNvSpPr/>
          <p:nvPr/>
        </p:nvSpPr>
        <p:spPr>
          <a:xfrm flipH="1" flipV="1">
            <a:off x="4420530" y="2026426"/>
            <a:ext cx="370489" cy="1755350"/>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Стрелка: влево-вверх 38">
            <a:extLst>
              <a:ext uri="{FF2B5EF4-FFF2-40B4-BE49-F238E27FC236}">
                <a16:creationId xmlns:a16="http://schemas.microsoft.com/office/drawing/2014/main" id="{59E80BFB-7EC9-622D-7814-93AC3D98328E}"/>
              </a:ext>
            </a:extLst>
          </p:cNvPr>
          <p:cNvSpPr/>
          <p:nvPr/>
        </p:nvSpPr>
        <p:spPr>
          <a:xfrm flipV="1">
            <a:off x="9774840" y="1981150"/>
            <a:ext cx="370489" cy="1799475"/>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Стрелка: влево-вправо 39">
            <a:extLst>
              <a:ext uri="{FF2B5EF4-FFF2-40B4-BE49-F238E27FC236}">
                <a16:creationId xmlns:a16="http://schemas.microsoft.com/office/drawing/2014/main" id="{6252792D-B1DA-FD81-65A8-88FB11428EE3}"/>
              </a:ext>
            </a:extLst>
          </p:cNvPr>
          <p:cNvSpPr/>
          <p:nvPr/>
        </p:nvSpPr>
        <p:spPr>
          <a:xfrm>
            <a:off x="6471504" y="5158198"/>
            <a:ext cx="731467" cy="23116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0668828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a:extLst>
              <a:ext uri="{FF2B5EF4-FFF2-40B4-BE49-F238E27FC236}">
                <a16:creationId xmlns:a16="http://schemas.microsoft.com/office/drawing/2014/main" id="{C3833F5C-EDE2-4E6E-80F2-F8DBFABA50CF}"/>
              </a:ext>
            </a:extLst>
          </p:cNvPr>
          <p:cNvSpPr/>
          <p:nvPr/>
        </p:nvSpPr>
        <p:spPr>
          <a:xfrm flipH="1">
            <a:off x="0" y="-14124"/>
            <a:ext cx="12192000" cy="772669"/>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ru-RU" sz="2400" b="1" dirty="0">
              <a:solidFill>
                <a:prstClr val="white"/>
              </a:solidFill>
            </a:endParaRPr>
          </a:p>
        </p:txBody>
      </p:sp>
      <p:sp>
        <p:nvSpPr>
          <p:cNvPr id="7" name="Прямоугольник 6"/>
          <p:cNvSpPr/>
          <p:nvPr/>
        </p:nvSpPr>
        <p:spPr>
          <a:xfrm>
            <a:off x="2454726" y="68817"/>
            <a:ext cx="9873574" cy="523220"/>
          </a:xfrm>
          <a:prstGeom prst="rect">
            <a:avLst/>
          </a:prstGeom>
          <a:effectLst>
            <a:outerShdw blurRad="50800" dist="50800" dir="5400000" algn="ctr" rotWithShape="0">
              <a:schemeClr val="tx1"/>
            </a:outerShdw>
          </a:effectLst>
        </p:spPr>
        <p:txBody>
          <a:bodyPr wrap="square">
            <a:spAutoFit/>
          </a:bodyPr>
          <a:lstStyle/>
          <a:p>
            <a:r>
              <a:rPr lang="en-US" sz="2800" b="1" dirty="0">
                <a:solidFill>
                  <a:prstClr val="white"/>
                </a:solidFill>
                <a:effectLst>
                  <a:outerShdw blurRad="38100" dist="38100" dir="2700000" algn="tl">
                    <a:srgbClr val="000000">
                      <a:alpha val="43137"/>
                    </a:srgbClr>
                  </a:outerShdw>
                </a:effectLst>
                <a:cs typeface="Calibri" panose="020F0502020204030204" pitchFamily="34" charset="0"/>
              </a:rPr>
              <a:t>Intelligent Environmental Monitoring Platform</a:t>
            </a:r>
            <a:endParaRPr lang="ru-RU" sz="2800" b="1" dirty="0">
              <a:solidFill>
                <a:prstClr val="white"/>
              </a:solidFill>
              <a:effectLst>
                <a:outerShdw blurRad="38100" dist="38100" dir="2700000" algn="tl">
                  <a:srgbClr val="000000">
                    <a:alpha val="43137"/>
                  </a:srgbClr>
                </a:outerShdw>
              </a:effectLst>
              <a:cs typeface="Calibri" panose="020F0502020204030204" pitchFamily="34" charset="0"/>
            </a:endParaRPr>
          </a:p>
        </p:txBody>
      </p:sp>
      <p:pic>
        <p:nvPicPr>
          <p:cNvPr id="8" name="Рисунок 7"/>
          <p:cNvPicPr>
            <a:picLocks noChangeAspect="1"/>
          </p:cNvPicPr>
          <p:nvPr/>
        </p:nvPicPr>
        <p:blipFill>
          <a:blip r:embed="rId3"/>
          <a:stretch>
            <a:fillRect/>
          </a:stretch>
        </p:blipFill>
        <p:spPr>
          <a:xfrm>
            <a:off x="93692" y="2646440"/>
            <a:ext cx="8607505" cy="4013612"/>
          </a:xfrm>
          <a:prstGeom prst="rect">
            <a:avLst/>
          </a:prstGeom>
        </p:spPr>
      </p:pic>
      <p:pic>
        <p:nvPicPr>
          <p:cNvPr id="9" name="Рисунок 8">
            <a:extLst>
              <a:ext uri="{FF2B5EF4-FFF2-40B4-BE49-F238E27FC236}">
                <a16:creationId xmlns:a16="http://schemas.microsoft.com/office/drawing/2014/main" id="{6B455F12-FEEB-4808-805F-3E0A3A8E90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8782" y="50741"/>
            <a:ext cx="971768" cy="677069"/>
          </a:xfrm>
          <a:prstGeom prst="rect">
            <a:avLst/>
          </a:prstGeom>
        </p:spPr>
      </p:pic>
      <p:sp>
        <p:nvSpPr>
          <p:cNvPr id="10" name="TextBox 9">
            <a:extLst>
              <a:ext uri="{FF2B5EF4-FFF2-40B4-BE49-F238E27FC236}">
                <a16:creationId xmlns:a16="http://schemas.microsoft.com/office/drawing/2014/main" id="{97C87EEB-9DBE-4869-8F90-592FEA4A7598}"/>
              </a:ext>
            </a:extLst>
          </p:cNvPr>
          <p:cNvSpPr txBox="1"/>
          <p:nvPr/>
        </p:nvSpPr>
        <p:spPr>
          <a:xfrm>
            <a:off x="156754" y="832972"/>
            <a:ext cx="11667384" cy="1200329"/>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Within the framework of </a:t>
            </a:r>
            <a:r>
              <a:rPr lang="en-US" dirty="0">
                <a:solidFill>
                  <a:srgbClr val="0000FF"/>
                </a:solidFill>
                <a:latin typeface="Times New Roman" panose="02020603050405020304" pitchFamily="18" charset="0"/>
                <a:cs typeface="Times New Roman" panose="02020603050405020304" pitchFamily="18" charset="0"/>
              </a:rPr>
              <a:t>cooperation between MLIT and FLNP</a:t>
            </a:r>
            <a:r>
              <a:rPr lang="en-US" dirty="0">
                <a:latin typeface="Times New Roman" panose="02020603050405020304" pitchFamily="18" charset="0"/>
                <a:cs typeface="Times New Roman" panose="02020603050405020304" pitchFamily="18" charset="0"/>
              </a:rPr>
              <a:t>, the work on the </a:t>
            </a:r>
            <a:r>
              <a:rPr lang="en-US" dirty="0">
                <a:solidFill>
                  <a:srgbClr val="000066"/>
                </a:solidFill>
                <a:latin typeface="Times New Roman" panose="02020603050405020304" pitchFamily="18" charset="0"/>
                <a:cs typeface="Times New Roman" panose="02020603050405020304" pitchFamily="18" charset="0"/>
              </a:rPr>
              <a:t>prediction of air pollution </a:t>
            </a:r>
            <a:r>
              <a:rPr lang="en-US" dirty="0">
                <a:latin typeface="Times New Roman" panose="02020603050405020304" pitchFamily="18" charset="0"/>
                <a:cs typeface="Times New Roman" panose="02020603050405020304" pitchFamily="18" charset="0"/>
              </a:rPr>
              <a:t>by heavy metals using biomonitoring data, satellite imagery and different IT technologies is in progress. </a:t>
            </a:r>
          </a:p>
          <a:p>
            <a:pPr algn="just"/>
            <a:endParaRPr lang="en-US" dirty="0">
              <a:solidFill>
                <a:prstClr val="black"/>
              </a:solidFill>
              <a:latin typeface="Times New Roman" panose="02020603050405020304" pitchFamily="18" charset="0"/>
              <a:cs typeface="Times New Roman" panose="02020603050405020304" pitchFamily="18" charset="0"/>
            </a:endParaRPr>
          </a:p>
          <a:p>
            <a:pPr algn="just"/>
            <a:endParaRPr lang="en-US" dirty="0">
              <a:solidFill>
                <a:prstClr val="black"/>
              </a:solidFill>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156754" y="1446111"/>
            <a:ext cx="11603987" cy="1200329"/>
          </a:xfrm>
          <a:prstGeom prst="rect">
            <a:avLst/>
          </a:prstGeom>
        </p:spPr>
        <p:txBody>
          <a:bodyPr wrap="square">
            <a:spAutoFit/>
          </a:bodyPr>
          <a:lstStyle/>
          <a:p>
            <a:pPr algn="just"/>
            <a:r>
              <a:rPr lang="en-US" dirty="0">
                <a:latin typeface="Times New Roman" panose="02020603050405020304" pitchFamily="18" charset="0"/>
                <a:cs typeface="Times New Roman" panose="02020603050405020304" pitchFamily="18" charset="0"/>
              </a:rPr>
              <a:t>On the MLIT cloud platform, a </a:t>
            </a:r>
            <a:r>
              <a:rPr lang="en-US" dirty="0">
                <a:solidFill>
                  <a:srgbClr val="0000FF"/>
                </a:solidFill>
                <a:latin typeface="Times New Roman" panose="02020603050405020304" pitchFamily="18" charset="0"/>
                <a:cs typeface="Times New Roman" panose="02020603050405020304" pitchFamily="18" charset="0"/>
              </a:rPr>
              <a:t>Data Management System (DMS) </a:t>
            </a:r>
            <a:r>
              <a:rPr lang="en-US" dirty="0">
                <a:latin typeface="Times New Roman" panose="02020603050405020304" pitchFamily="18" charset="0"/>
                <a:cs typeface="Times New Roman" panose="02020603050405020304" pitchFamily="18" charset="0"/>
              </a:rPr>
              <a:t>of the UNECE ICP Vegetation was created.</a:t>
            </a:r>
            <a:r>
              <a:rPr lang="en-US" dirty="0">
                <a:solidFill>
                  <a:prstClr val="black"/>
                </a:solidFill>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DMS </a:t>
            </a:r>
            <a:r>
              <a:rPr lang="ru-RU" dirty="0" err="1">
                <a:latin typeface="Times New Roman" panose="02020603050405020304" pitchFamily="18" charset="0"/>
                <a:cs typeface="Times New Roman" panose="02020603050405020304" pitchFamily="18" charset="0"/>
              </a:rPr>
              <a:t>is</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intended</a:t>
            </a:r>
            <a:r>
              <a:rPr lang="ru-RU" dirty="0">
                <a:latin typeface="Times New Roman" panose="02020603050405020304" pitchFamily="18" charset="0"/>
                <a:cs typeface="Times New Roman" panose="02020603050405020304" pitchFamily="18" charset="0"/>
              </a:rPr>
              <a:t> to </a:t>
            </a:r>
            <a:r>
              <a:rPr lang="ru-RU" dirty="0" err="1">
                <a:latin typeface="Times New Roman" panose="02020603050405020304" pitchFamily="18" charset="0"/>
                <a:cs typeface="Times New Roman" panose="02020603050405020304" pitchFamily="18" charset="0"/>
              </a:rPr>
              <a:t>provide</a:t>
            </a:r>
            <a:r>
              <a:rPr lang="ru-RU" dirty="0">
                <a:latin typeface="Times New Roman" panose="02020603050405020304" pitchFamily="18" charset="0"/>
                <a:cs typeface="Times New Roman" panose="02020603050405020304" pitchFamily="18" charset="0"/>
              </a:rPr>
              <a:t> its </a:t>
            </a:r>
            <a:r>
              <a:rPr lang="ru-RU" dirty="0" err="1">
                <a:latin typeface="Times New Roman" panose="02020603050405020304" pitchFamily="18" charset="0"/>
                <a:cs typeface="Times New Roman" panose="02020603050405020304" pitchFamily="18" charset="0"/>
              </a:rPr>
              <a:t>participants</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with</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 </a:t>
            </a:r>
            <a:r>
              <a:rPr lang="ru-RU" dirty="0" err="1">
                <a:solidFill>
                  <a:srgbClr val="0000FF"/>
                </a:solidFill>
                <a:latin typeface="Times New Roman" panose="02020603050405020304" pitchFamily="18" charset="0"/>
                <a:cs typeface="Times New Roman" panose="02020603050405020304" pitchFamily="18" charset="0"/>
              </a:rPr>
              <a:t>modern</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unified</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system</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of</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collecting</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analyzing</a:t>
            </a:r>
            <a:r>
              <a:rPr lang="ru-RU" dirty="0">
                <a:solidFill>
                  <a:srgbClr val="0000FF"/>
                </a:solidFill>
                <a:latin typeface="Times New Roman" panose="02020603050405020304" pitchFamily="18" charset="0"/>
                <a:cs typeface="Times New Roman" panose="02020603050405020304" pitchFamily="18" charset="0"/>
              </a:rPr>
              <a:t> and </a:t>
            </a:r>
            <a:r>
              <a:rPr lang="ru-RU" dirty="0" err="1">
                <a:solidFill>
                  <a:srgbClr val="0000FF"/>
                </a:solidFill>
                <a:latin typeface="Times New Roman" panose="02020603050405020304" pitchFamily="18" charset="0"/>
                <a:cs typeface="Times New Roman" panose="02020603050405020304" pitchFamily="18" charset="0"/>
              </a:rPr>
              <a:t>processing</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biological</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monitoring</a:t>
            </a:r>
            <a:r>
              <a:rPr lang="ru-RU" dirty="0">
                <a:solidFill>
                  <a:srgbClr val="0000FF"/>
                </a:solidFill>
                <a:latin typeface="Times New Roman" panose="02020603050405020304" pitchFamily="18" charset="0"/>
                <a:cs typeface="Times New Roman" panose="02020603050405020304" pitchFamily="18" charset="0"/>
              </a:rPr>
              <a:t> </a:t>
            </a:r>
            <a:r>
              <a:rPr lang="ru-RU" dirty="0" err="1">
                <a:solidFill>
                  <a:srgbClr val="0000FF"/>
                </a:solidFill>
                <a:latin typeface="Times New Roman" panose="02020603050405020304" pitchFamily="18" charset="0"/>
                <a:cs typeface="Times New Roman" panose="02020603050405020304" pitchFamily="18" charset="0"/>
              </a:rPr>
              <a:t>data</a:t>
            </a:r>
            <a:r>
              <a:rPr lang="ru-RU"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 combination of satellite data, biomonitoring measurements, and different </a:t>
            </a:r>
            <a:r>
              <a:rPr lang="en-US" dirty="0">
                <a:solidFill>
                  <a:srgbClr val="0000FF"/>
                </a:solidFill>
                <a:latin typeface="Times New Roman" panose="02020603050405020304" pitchFamily="18" charset="0"/>
                <a:cs typeface="Times New Roman" panose="02020603050405020304" pitchFamily="18" charset="0"/>
              </a:rPr>
              <a:t>machine and deep learning technologies</a:t>
            </a:r>
            <a:r>
              <a:rPr lang="en-US" dirty="0">
                <a:solidFill>
                  <a:srgbClr val="000066"/>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was used to predict potentially toxic elements</a:t>
            </a:r>
            <a:r>
              <a:rPr lang="en-US" dirty="0">
                <a:solidFill>
                  <a:srgbClr val="92D050"/>
                </a:solidFill>
                <a:latin typeface="Times New Roman" panose="02020603050405020304" pitchFamily="18" charset="0"/>
                <a:cs typeface="Times New Roman" panose="02020603050405020304" pitchFamily="18" charset="0"/>
              </a:rPr>
              <a:t>.</a:t>
            </a:r>
            <a:r>
              <a:rPr lang="en-US" dirty="0">
                <a:solidFill>
                  <a:prstClr val="black"/>
                </a:solidFill>
                <a:latin typeface="Times New Roman" panose="02020603050405020304" pitchFamily="18" charset="0"/>
                <a:cs typeface="Times New Roman" panose="02020603050405020304" pitchFamily="18" charset="0"/>
              </a:rPr>
              <a:t> </a:t>
            </a:r>
            <a:endParaRPr lang="ru-RU" dirty="0">
              <a:solidFill>
                <a:prstClr val="black"/>
              </a:solidFill>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8587333" y="5276585"/>
            <a:ext cx="3490802" cy="1015663"/>
          </a:xfrm>
          <a:prstGeom prst="rect">
            <a:avLst/>
          </a:prstGeom>
        </p:spPr>
        <p:txBody>
          <a:bodyPr wrap="square">
            <a:spAutoFit/>
          </a:bodyPr>
          <a:lstStyle/>
          <a:p>
            <a:pPr marL="228600" indent="-228600">
              <a:buAutoNum type="alphaUcPeriod"/>
            </a:pPr>
            <a:r>
              <a:rPr lang="en-US" sz="1200" dirty="0" err="1">
                <a:latin typeface="Times New Roman" panose="02020603050405020304" pitchFamily="18" charset="0"/>
                <a:cs typeface="Times New Roman" panose="02020603050405020304" pitchFamily="18" charset="0"/>
              </a:rPr>
              <a:t>Uzhinskiy</a:t>
            </a:r>
            <a:r>
              <a:rPr lang="en-US" sz="1200" dirty="0">
                <a:latin typeface="Times New Roman" panose="02020603050405020304" pitchFamily="18" charset="0"/>
                <a:cs typeface="Times New Roman" panose="02020603050405020304" pitchFamily="18" charset="0"/>
              </a:rPr>
              <a:t>, M. </a:t>
            </a:r>
            <a:r>
              <a:rPr lang="en-US" sz="1200" dirty="0" err="1">
                <a:latin typeface="Times New Roman" panose="02020603050405020304" pitchFamily="18" charset="0"/>
                <a:cs typeface="Times New Roman" panose="02020603050405020304" pitchFamily="18" charset="0"/>
              </a:rPr>
              <a:t>Aničić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Urošević</a:t>
            </a:r>
            <a:r>
              <a:rPr lang="en-US" sz="1200" dirty="0">
                <a:latin typeface="Times New Roman" panose="02020603050405020304" pitchFamily="18" charset="0"/>
                <a:cs typeface="Times New Roman" panose="02020603050405020304" pitchFamily="18" charset="0"/>
              </a:rPr>
              <a:t>, M. </a:t>
            </a:r>
            <a:r>
              <a:rPr lang="en-US" sz="1200" dirty="0" err="1">
                <a:latin typeface="Times New Roman" panose="02020603050405020304" pitchFamily="18" charset="0"/>
                <a:cs typeface="Times New Roman" panose="02020603050405020304" pitchFamily="18" charset="0"/>
              </a:rPr>
              <a:t>Frontasyeva</a:t>
            </a:r>
            <a:r>
              <a:rPr lang="en-US" sz="1200" dirty="0">
                <a:latin typeface="Times New Roman" panose="02020603050405020304" pitchFamily="18" charset="0"/>
                <a:cs typeface="Times New Roman" panose="02020603050405020304" pitchFamily="18" charset="0"/>
              </a:rPr>
              <a:t>. Prediction of air pollution by potentially toxic elements over urban area by combining satellite imagery, Moss Biomonitoring Data and Machine Learning.  </a:t>
            </a:r>
            <a:r>
              <a:rPr lang="en-US" sz="1200" dirty="0" err="1">
                <a:latin typeface="Times New Roman" panose="02020603050405020304" pitchFamily="18" charset="0"/>
                <a:cs typeface="Times New Roman" panose="02020603050405020304" pitchFamily="18" charset="0"/>
              </a:rPr>
              <a:t>Ciencia</a:t>
            </a:r>
            <a:r>
              <a:rPr lang="en-US" sz="1200" dirty="0">
                <a:latin typeface="Times New Roman" panose="02020603050405020304" pitchFamily="18" charset="0"/>
                <a:cs typeface="Times New Roman" panose="02020603050405020304" pitchFamily="18" charset="0"/>
              </a:rPr>
              <a:t> e </a:t>
            </a:r>
            <a:r>
              <a:rPr lang="en-US" sz="1200" dirty="0" err="1">
                <a:latin typeface="Times New Roman" panose="02020603050405020304" pitchFamily="18" charset="0"/>
                <a:cs typeface="Times New Roman" panose="02020603050405020304" pitchFamily="18" charset="0"/>
              </a:rPr>
              <a:t>Tecnica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Vitivinicola</a:t>
            </a:r>
            <a:r>
              <a:rPr lang="en-US" sz="1200" dirty="0">
                <a:latin typeface="Times New Roman" panose="02020603050405020304" pitchFamily="18" charset="0"/>
                <a:cs typeface="Times New Roman" panose="02020603050405020304" pitchFamily="18" charset="0"/>
              </a:rPr>
              <a:t> Journal</a:t>
            </a:r>
            <a:endParaRPr lang="ru-RU" sz="12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58128" y="2836643"/>
            <a:ext cx="3263075" cy="234144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122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a:extLst>
              <a:ext uri="{FF2B5EF4-FFF2-40B4-BE49-F238E27FC236}">
                <a16:creationId xmlns:a16="http://schemas.microsoft.com/office/drawing/2014/main" id="{4B6AC8FD-2206-4DFF-B70F-BEEDD18B33C8}"/>
              </a:ext>
            </a:extLst>
          </p:cNvPr>
          <p:cNvGraphicFramePr>
            <a:graphicFrameLocks noGrp="1"/>
          </p:cNvGraphicFramePr>
          <p:nvPr>
            <p:extLst>
              <p:ext uri="{D42A27DB-BD31-4B8C-83A1-F6EECF244321}">
                <p14:modId xmlns:p14="http://schemas.microsoft.com/office/powerpoint/2010/main" val="1653547577"/>
              </p:ext>
            </p:extLst>
          </p:nvPr>
        </p:nvGraphicFramePr>
        <p:xfrm>
          <a:off x="87086" y="413396"/>
          <a:ext cx="12017828" cy="2612020"/>
        </p:xfrm>
        <a:graphic>
          <a:graphicData uri="http://schemas.openxmlformats.org/drawingml/2006/table">
            <a:tbl>
              <a:tblPr/>
              <a:tblGrid>
                <a:gridCol w="370187">
                  <a:extLst>
                    <a:ext uri="{9D8B030D-6E8A-4147-A177-3AD203B41FA5}">
                      <a16:colId xmlns:a16="http://schemas.microsoft.com/office/drawing/2014/main" val="2786086312"/>
                    </a:ext>
                  </a:extLst>
                </a:gridCol>
                <a:gridCol w="6330188">
                  <a:extLst>
                    <a:ext uri="{9D8B030D-6E8A-4147-A177-3AD203B41FA5}">
                      <a16:colId xmlns:a16="http://schemas.microsoft.com/office/drawing/2014/main" val="3603902273"/>
                    </a:ext>
                  </a:extLst>
                </a:gridCol>
                <a:gridCol w="982326">
                  <a:extLst>
                    <a:ext uri="{9D8B030D-6E8A-4147-A177-3AD203B41FA5}">
                      <a16:colId xmlns:a16="http://schemas.microsoft.com/office/drawing/2014/main" val="2671696232"/>
                    </a:ext>
                  </a:extLst>
                </a:gridCol>
                <a:gridCol w="1264485">
                  <a:extLst>
                    <a:ext uri="{9D8B030D-6E8A-4147-A177-3AD203B41FA5}">
                      <a16:colId xmlns:a16="http://schemas.microsoft.com/office/drawing/2014/main" val="689977120"/>
                    </a:ext>
                  </a:extLst>
                </a:gridCol>
                <a:gridCol w="1149531">
                  <a:extLst>
                    <a:ext uri="{9D8B030D-6E8A-4147-A177-3AD203B41FA5}">
                      <a16:colId xmlns:a16="http://schemas.microsoft.com/office/drawing/2014/main" val="984901880"/>
                    </a:ext>
                  </a:extLst>
                </a:gridCol>
                <a:gridCol w="1921111">
                  <a:extLst>
                    <a:ext uri="{9D8B030D-6E8A-4147-A177-3AD203B41FA5}">
                      <a16:colId xmlns:a16="http://schemas.microsoft.com/office/drawing/2014/main" val="4187332238"/>
                    </a:ext>
                  </a:extLst>
                </a:gridCol>
              </a:tblGrid>
              <a:tr h="128503">
                <a:tc>
                  <a:txBody>
                    <a:bodyPr/>
                    <a:lstStyle/>
                    <a:p>
                      <a:r>
                        <a:rPr lang="en-US" sz="1400"/>
                        <a:t>Rank</a:t>
                      </a:r>
                    </a:p>
                  </a:txBody>
                  <a:tcPr marL="28627" marR="28627" marT="14314" marB="14314" anchor="ctr">
                    <a:lnL>
                      <a:noFill/>
                    </a:lnL>
                    <a:lnR>
                      <a:noFill/>
                    </a:lnR>
                    <a:lnT>
                      <a:noFill/>
                    </a:lnT>
                    <a:lnB>
                      <a:noFill/>
                    </a:lnB>
                  </a:tcPr>
                </a:tc>
                <a:tc>
                  <a:txBody>
                    <a:bodyPr/>
                    <a:lstStyle/>
                    <a:p>
                      <a:r>
                        <a:rPr lang="en-US" sz="1800" b="1" dirty="0"/>
                        <a:t>System</a:t>
                      </a:r>
                    </a:p>
                  </a:txBody>
                  <a:tcPr marL="28627" marR="28627" marT="14314" marB="14314" anchor="ctr">
                    <a:lnL>
                      <a:noFill/>
                    </a:lnL>
                    <a:lnR>
                      <a:noFill/>
                    </a:lnR>
                    <a:lnT>
                      <a:noFill/>
                    </a:lnT>
                    <a:lnB>
                      <a:noFill/>
                    </a:lnB>
                  </a:tcPr>
                </a:tc>
                <a:tc>
                  <a:txBody>
                    <a:bodyPr/>
                    <a:lstStyle/>
                    <a:p>
                      <a:r>
                        <a:rPr lang="en-US" sz="1800" b="1" dirty="0"/>
                        <a:t>              Cores</a:t>
                      </a:r>
                    </a:p>
                  </a:txBody>
                  <a:tcPr marL="28627" marR="28627" marT="14314" marB="14314" anchor="ctr">
                    <a:lnL>
                      <a:noFill/>
                    </a:lnL>
                    <a:lnR>
                      <a:noFill/>
                    </a:lnR>
                    <a:lnT>
                      <a:noFill/>
                    </a:lnT>
                    <a:lnB>
                      <a:noFill/>
                    </a:lnB>
                  </a:tcPr>
                </a:tc>
                <a:tc>
                  <a:txBody>
                    <a:bodyPr/>
                    <a:lstStyle/>
                    <a:p>
                      <a:r>
                        <a:rPr lang="en-US" sz="1800" b="1" dirty="0" err="1"/>
                        <a:t>Rmax</a:t>
                      </a:r>
                      <a:r>
                        <a:rPr lang="en-US" sz="1800" b="1" dirty="0"/>
                        <a:t> (</a:t>
                      </a:r>
                      <a:r>
                        <a:rPr lang="en-US" sz="1800" b="1" dirty="0" err="1"/>
                        <a:t>PFlop</a:t>
                      </a:r>
                      <a:r>
                        <a:rPr lang="en-US" sz="1800" b="1" dirty="0"/>
                        <a:t>/s)</a:t>
                      </a:r>
                    </a:p>
                  </a:txBody>
                  <a:tcPr marL="28627" marR="28627" marT="14314" marB="14314" anchor="ctr">
                    <a:lnL>
                      <a:noFill/>
                    </a:lnL>
                    <a:lnR>
                      <a:noFill/>
                    </a:lnR>
                    <a:lnT>
                      <a:noFill/>
                    </a:lnT>
                    <a:lnB>
                      <a:noFill/>
                    </a:lnB>
                  </a:tcPr>
                </a:tc>
                <a:tc>
                  <a:txBody>
                    <a:bodyPr/>
                    <a:lstStyle/>
                    <a:p>
                      <a:r>
                        <a:rPr lang="en-US" sz="1800" b="1" dirty="0" err="1"/>
                        <a:t>Rpeak</a:t>
                      </a:r>
                      <a:r>
                        <a:rPr lang="en-US" sz="1800" b="1" dirty="0"/>
                        <a:t> (</a:t>
                      </a:r>
                      <a:r>
                        <a:rPr lang="en-US" sz="1800" b="1" dirty="0" err="1"/>
                        <a:t>PFlop</a:t>
                      </a:r>
                      <a:r>
                        <a:rPr lang="en-US" sz="1800" b="1" dirty="0"/>
                        <a:t>/s)</a:t>
                      </a:r>
                    </a:p>
                  </a:txBody>
                  <a:tcPr marL="28627" marR="28627" marT="14314" marB="14314" anchor="ctr">
                    <a:lnL>
                      <a:noFill/>
                    </a:lnL>
                    <a:lnR>
                      <a:noFill/>
                    </a:lnR>
                    <a:lnT>
                      <a:noFill/>
                    </a:lnT>
                    <a:lnB>
                      <a:noFill/>
                    </a:lnB>
                  </a:tcPr>
                </a:tc>
                <a:tc>
                  <a:txBody>
                    <a:bodyPr/>
                    <a:lstStyle/>
                    <a:p>
                      <a:r>
                        <a:rPr lang="en-US" sz="1800" b="1" dirty="0"/>
                        <a:t>Power (kW)</a:t>
                      </a:r>
                    </a:p>
                  </a:txBody>
                  <a:tcPr marL="28627" marR="28627" marT="14314" marB="14314" anchor="ctr">
                    <a:lnL>
                      <a:noFill/>
                    </a:lnL>
                    <a:lnR>
                      <a:noFill/>
                    </a:lnR>
                    <a:lnT>
                      <a:noFill/>
                    </a:lnT>
                    <a:lnB>
                      <a:noFill/>
                    </a:lnB>
                  </a:tcPr>
                </a:tc>
                <a:extLst>
                  <a:ext uri="{0D108BD9-81ED-4DB2-BD59-A6C34878D82A}">
                    <a16:rowId xmlns:a16="http://schemas.microsoft.com/office/drawing/2014/main" val="3709195257"/>
                  </a:ext>
                </a:extLst>
              </a:tr>
              <a:tr h="419782">
                <a:tc>
                  <a:txBody>
                    <a:bodyPr/>
                    <a:lstStyle/>
                    <a:p>
                      <a:r>
                        <a:rPr lang="ru-RU" sz="1400" dirty="0"/>
                        <a:t>1</a:t>
                      </a:r>
                    </a:p>
                  </a:txBody>
                  <a:tcPr marL="28627" marR="28627" marT="14314" marB="14314" anchor="ctr">
                    <a:lnL>
                      <a:noFill/>
                    </a:lnL>
                    <a:lnR>
                      <a:noFill/>
                    </a:lnR>
                    <a:lnT>
                      <a:noFill/>
                    </a:lnT>
                    <a:lnB>
                      <a:noFill/>
                    </a:lnB>
                  </a:tcPr>
                </a:tc>
                <a:tc>
                  <a:txBody>
                    <a:bodyPr/>
                    <a:lstStyle/>
                    <a:p>
                      <a:r>
                        <a:rPr lang="en-US" sz="1400" b="1" dirty="0">
                          <a:hlinkClick r:id="rId2"/>
                        </a:rPr>
                        <a:t>Frontier</a:t>
                      </a:r>
                      <a:r>
                        <a:rPr lang="en-US" sz="1400" dirty="0">
                          <a:hlinkClick r:id="rId2"/>
                        </a:rPr>
                        <a:t> - HPE Cray EX235a, AMD Optimized 3rd Generation EPYC 64C 2GHz, AMD Instinct MI250X, Slingshot-11, </a:t>
                      </a:r>
                      <a:r>
                        <a:rPr lang="en-US" sz="1400" dirty="0"/>
                        <a:t>HPE </a:t>
                      </a:r>
                      <a:r>
                        <a:rPr lang="en-US" sz="1400" dirty="0">
                          <a:hlinkClick r:id="rId3"/>
                        </a:rPr>
                        <a:t>DOE/SC/Oak Ridge National Laboratory</a:t>
                      </a:r>
                      <a:r>
                        <a:rPr lang="en-US" sz="1400" dirty="0"/>
                        <a:t> US </a:t>
                      </a:r>
                    </a:p>
                  </a:txBody>
                  <a:tcPr marL="28627" marR="28627" marT="14314" marB="14314" anchor="ctr">
                    <a:lnL>
                      <a:noFill/>
                    </a:lnL>
                    <a:lnR>
                      <a:noFill/>
                    </a:lnR>
                    <a:lnT>
                      <a:noFill/>
                    </a:lnT>
                    <a:lnB>
                      <a:noFill/>
                    </a:lnB>
                  </a:tcPr>
                </a:tc>
                <a:tc>
                  <a:txBody>
                    <a:bodyPr/>
                    <a:lstStyle/>
                    <a:p>
                      <a:pPr algn="r"/>
                      <a:r>
                        <a:rPr lang="ru-RU" sz="1400" dirty="0">
                          <a:effectLst/>
                        </a:rPr>
                        <a:t>8,730,112</a:t>
                      </a:r>
                    </a:p>
                  </a:txBody>
                  <a:tcPr marL="28627" marR="28627" marT="14314" marB="14314" anchor="ctr">
                    <a:lnL>
                      <a:noFill/>
                    </a:lnL>
                    <a:lnR>
                      <a:noFill/>
                    </a:lnR>
                    <a:lnT>
                      <a:noFill/>
                    </a:lnT>
                    <a:lnB>
                      <a:noFill/>
                    </a:lnB>
                  </a:tcPr>
                </a:tc>
                <a:tc>
                  <a:txBody>
                    <a:bodyPr/>
                    <a:lstStyle/>
                    <a:p>
                      <a:pPr algn="r"/>
                      <a:r>
                        <a:rPr lang="ru-RU" sz="1400" b="1" dirty="0">
                          <a:effectLst/>
                        </a:rPr>
                        <a:t>1,102.00</a:t>
                      </a:r>
                    </a:p>
                  </a:txBody>
                  <a:tcPr marL="28627" marR="28627" marT="14314" marB="14314" anchor="ctr">
                    <a:lnL>
                      <a:noFill/>
                    </a:lnL>
                    <a:lnR>
                      <a:noFill/>
                    </a:lnR>
                    <a:lnT>
                      <a:noFill/>
                    </a:lnT>
                    <a:lnB>
                      <a:noFill/>
                    </a:lnB>
                  </a:tcPr>
                </a:tc>
                <a:tc>
                  <a:txBody>
                    <a:bodyPr/>
                    <a:lstStyle/>
                    <a:p>
                      <a:pPr algn="r"/>
                      <a:r>
                        <a:rPr lang="ru-RU" sz="1400" dirty="0">
                          <a:effectLst/>
                        </a:rPr>
                        <a:t>1,685.65</a:t>
                      </a:r>
                    </a:p>
                  </a:txBody>
                  <a:tcPr marL="28627" marR="28627" marT="14314" marB="14314" anchor="ctr">
                    <a:lnL>
                      <a:noFill/>
                    </a:lnL>
                    <a:lnR>
                      <a:noFill/>
                    </a:lnR>
                    <a:lnT>
                      <a:noFill/>
                    </a:lnT>
                    <a:lnB>
                      <a:noFill/>
                    </a:lnB>
                  </a:tcPr>
                </a:tc>
                <a:tc>
                  <a:txBody>
                    <a:bodyPr/>
                    <a:lstStyle/>
                    <a:p>
                      <a:r>
                        <a:rPr lang="en-US" sz="1400" dirty="0"/>
                        <a:t>     </a:t>
                      </a:r>
                      <a:r>
                        <a:rPr lang="ru-RU" sz="1400" dirty="0"/>
                        <a:t>21,100</a:t>
                      </a:r>
                    </a:p>
                  </a:txBody>
                  <a:tcPr marL="28627" marR="28627" marT="14314" marB="14314" anchor="ctr">
                    <a:lnL>
                      <a:noFill/>
                    </a:lnL>
                    <a:lnR>
                      <a:noFill/>
                    </a:lnR>
                    <a:lnT>
                      <a:noFill/>
                    </a:lnT>
                    <a:lnB>
                      <a:noFill/>
                    </a:lnB>
                  </a:tcPr>
                </a:tc>
                <a:extLst>
                  <a:ext uri="{0D108BD9-81ED-4DB2-BD59-A6C34878D82A}">
                    <a16:rowId xmlns:a16="http://schemas.microsoft.com/office/drawing/2014/main" val="3571894144"/>
                  </a:ext>
                </a:extLst>
              </a:tr>
              <a:tr h="143024">
                <a:tc>
                  <a:txBody>
                    <a:bodyPr/>
                    <a:lstStyle/>
                    <a:p>
                      <a:r>
                        <a:rPr lang="ru-RU" sz="1400"/>
                        <a:t>2</a:t>
                      </a:r>
                    </a:p>
                  </a:txBody>
                  <a:tcPr marL="28627" marR="28627" marT="14314" marB="14314" anchor="ctr">
                    <a:lnL>
                      <a:noFill/>
                    </a:lnL>
                    <a:lnR>
                      <a:noFill/>
                    </a:lnR>
                    <a:lnT>
                      <a:noFill/>
                    </a:lnT>
                    <a:lnB>
                      <a:noFill/>
                    </a:lnB>
                  </a:tcPr>
                </a:tc>
                <a:tc>
                  <a:txBody>
                    <a:bodyPr/>
                    <a:lstStyle/>
                    <a:p>
                      <a:r>
                        <a:rPr lang="en-US" sz="1400" b="1" dirty="0">
                          <a:hlinkClick r:id="rId4"/>
                        </a:rPr>
                        <a:t>Supercomputer </a:t>
                      </a:r>
                      <a:r>
                        <a:rPr lang="en-US" sz="1400" b="1" dirty="0" err="1">
                          <a:hlinkClick r:id="rId4"/>
                        </a:rPr>
                        <a:t>Fugaku</a:t>
                      </a:r>
                      <a:r>
                        <a:rPr lang="en-US" sz="1400" dirty="0">
                          <a:hlinkClick r:id="rId4"/>
                        </a:rPr>
                        <a:t> - Supercomputer </a:t>
                      </a:r>
                      <a:r>
                        <a:rPr lang="en-US" sz="1400" dirty="0" err="1">
                          <a:hlinkClick r:id="rId4"/>
                        </a:rPr>
                        <a:t>Fugaku</a:t>
                      </a:r>
                      <a:r>
                        <a:rPr lang="en-US" sz="1400" dirty="0">
                          <a:hlinkClick r:id="rId4"/>
                        </a:rPr>
                        <a:t>, A64FX 48C 2.2GHz, Tofu interconnect D, </a:t>
                      </a:r>
                      <a:r>
                        <a:rPr lang="en-US" sz="1400" dirty="0"/>
                        <a:t>Fujitsu </a:t>
                      </a:r>
                      <a:r>
                        <a:rPr lang="en-US" sz="1400" dirty="0">
                          <a:hlinkClick r:id="rId5"/>
                        </a:rPr>
                        <a:t>RIKEN Center for Computational Science</a:t>
                      </a:r>
                      <a:r>
                        <a:rPr lang="en-US" sz="1400" dirty="0"/>
                        <a:t> Japan </a:t>
                      </a:r>
                    </a:p>
                  </a:txBody>
                  <a:tcPr marL="28627" marR="28627" marT="14314" marB="14314" anchor="ctr">
                    <a:lnL>
                      <a:noFill/>
                    </a:lnL>
                    <a:lnR>
                      <a:noFill/>
                    </a:lnR>
                    <a:lnT>
                      <a:noFill/>
                    </a:lnT>
                    <a:lnB>
                      <a:noFill/>
                    </a:lnB>
                  </a:tcPr>
                </a:tc>
                <a:tc>
                  <a:txBody>
                    <a:bodyPr/>
                    <a:lstStyle/>
                    <a:p>
                      <a:pPr algn="r"/>
                      <a:r>
                        <a:rPr lang="ru-RU" sz="1400">
                          <a:effectLst/>
                        </a:rPr>
                        <a:t>7,630,848</a:t>
                      </a:r>
                    </a:p>
                  </a:txBody>
                  <a:tcPr marL="28627" marR="28627" marT="14314" marB="14314" anchor="ctr">
                    <a:lnL>
                      <a:noFill/>
                    </a:lnL>
                    <a:lnR>
                      <a:noFill/>
                    </a:lnR>
                    <a:lnT>
                      <a:noFill/>
                    </a:lnT>
                    <a:lnB>
                      <a:noFill/>
                    </a:lnB>
                  </a:tcPr>
                </a:tc>
                <a:tc>
                  <a:txBody>
                    <a:bodyPr/>
                    <a:lstStyle/>
                    <a:p>
                      <a:pPr algn="r"/>
                      <a:r>
                        <a:rPr lang="ru-RU" sz="1400" b="1" dirty="0">
                          <a:effectLst/>
                        </a:rPr>
                        <a:t>442.01</a:t>
                      </a:r>
                    </a:p>
                  </a:txBody>
                  <a:tcPr marL="28627" marR="28627" marT="14314" marB="14314" anchor="ctr">
                    <a:lnL>
                      <a:noFill/>
                    </a:lnL>
                    <a:lnR>
                      <a:noFill/>
                    </a:lnR>
                    <a:lnT>
                      <a:noFill/>
                    </a:lnT>
                    <a:lnB>
                      <a:noFill/>
                    </a:lnB>
                  </a:tcPr>
                </a:tc>
                <a:tc>
                  <a:txBody>
                    <a:bodyPr/>
                    <a:lstStyle/>
                    <a:p>
                      <a:pPr algn="r"/>
                      <a:r>
                        <a:rPr lang="ru-RU" sz="1400">
                          <a:effectLst/>
                        </a:rPr>
                        <a:t>537.21</a:t>
                      </a:r>
                    </a:p>
                  </a:txBody>
                  <a:tcPr marL="28627" marR="28627" marT="14314" marB="14314" anchor="ctr">
                    <a:lnL>
                      <a:noFill/>
                    </a:lnL>
                    <a:lnR>
                      <a:noFill/>
                    </a:lnR>
                    <a:lnT>
                      <a:noFill/>
                    </a:lnT>
                    <a:lnB>
                      <a:noFill/>
                    </a:lnB>
                  </a:tcPr>
                </a:tc>
                <a:tc>
                  <a:txBody>
                    <a:bodyPr/>
                    <a:lstStyle/>
                    <a:p>
                      <a:r>
                        <a:rPr lang="en-US" sz="1400" dirty="0"/>
                        <a:t>     </a:t>
                      </a:r>
                      <a:r>
                        <a:rPr lang="ru-RU" sz="1400" dirty="0"/>
                        <a:t>29,899</a:t>
                      </a:r>
                    </a:p>
                  </a:txBody>
                  <a:tcPr marL="28627" marR="28627" marT="14314" marB="14314" anchor="ctr">
                    <a:lnL>
                      <a:noFill/>
                    </a:lnL>
                    <a:lnR>
                      <a:noFill/>
                    </a:lnR>
                    <a:lnT>
                      <a:noFill/>
                    </a:lnT>
                    <a:lnB>
                      <a:noFill/>
                    </a:lnB>
                  </a:tcPr>
                </a:tc>
                <a:extLst>
                  <a:ext uri="{0D108BD9-81ED-4DB2-BD59-A6C34878D82A}">
                    <a16:rowId xmlns:a16="http://schemas.microsoft.com/office/drawing/2014/main" val="1770687226"/>
                  </a:ext>
                </a:extLst>
              </a:tr>
              <a:tr h="368965">
                <a:tc>
                  <a:txBody>
                    <a:bodyPr/>
                    <a:lstStyle/>
                    <a:p>
                      <a:r>
                        <a:rPr lang="ru-RU" sz="1400"/>
                        <a:t>3</a:t>
                      </a:r>
                    </a:p>
                  </a:txBody>
                  <a:tcPr marL="28627" marR="28627" marT="14314" marB="14314" anchor="ctr">
                    <a:lnL>
                      <a:noFill/>
                    </a:lnL>
                    <a:lnR>
                      <a:noFill/>
                    </a:lnR>
                    <a:lnT>
                      <a:noFill/>
                    </a:lnT>
                    <a:lnB>
                      <a:noFill/>
                    </a:lnB>
                  </a:tcPr>
                </a:tc>
                <a:tc>
                  <a:txBody>
                    <a:bodyPr/>
                    <a:lstStyle/>
                    <a:p>
                      <a:r>
                        <a:rPr lang="en-US" sz="1400" b="1" dirty="0">
                          <a:hlinkClick r:id="rId6"/>
                        </a:rPr>
                        <a:t>LUMI</a:t>
                      </a:r>
                      <a:r>
                        <a:rPr lang="en-US" sz="1400" dirty="0">
                          <a:hlinkClick r:id="rId6"/>
                        </a:rPr>
                        <a:t> - HPE Cray EX235a, AMD Optimized 3rd Generation EPYC 64C 2GHz, AMD Instinct MI250X, Slingshot-11, </a:t>
                      </a:r>
                      <a:r>
                        <a:rPr lang="en-US" sz="1400" dirty="0"/>
                        <a:t>HPE </a:t>
                      </a:r>
                      <a:r>
                        <a:rPr lang="en-US" sz="1400" dirty="0" err="1">
                          <a:hlinkClick r:id="rId7"/>
                        </a:rPr>
                        <a:t>EuroHPC</a:t>
                      </a:r>
                      <a:r>
                        <a:rPr lang="en-US" sz="1400" dirty="0">
                          <a:hlinkClick r:id="rId7"/>
                        </a:rPr>
                        <a:t>/CSC</a:t>
                      </a:r>
                      <a:r>
                        <a:rPr lang="en-US" sz="1400" dirty="0"/>
                        <a:t> Finland </a:t>
                      </a:r>
                    </a:p>
                  </a:txBody>
                  <a:tcPr marL="28627" marR="28627" marT="14314" marB="14314" anchor="ctr">
                    <a:lnL>
                      <a:noFill/>
                    </a:lnL>
                    <a:lnR>
                      <a:noFill/>
                    </a:lnR>
                    <a:lnT>
                      <a:noFill/>
                    </a:lnT>
                    <a:lnB>
                      <a:noFill/>
                    </a:lnB>
                  </a:tcPr>
                </a:tc>
                <a:tc>
                  <a:txBody>
                    <a:bodyPr/>
                    <a:lstStyle/>
                    <a:p>
                      <a:pPr algn="r"/>
                      <a:r>
                        <a:rPr lang="ru-RU" sz="1400">
                          <a:effectLst/>
                        </a:rPr>
                        <a:t>2,220,288</a:t>
                      </a:r>
                    </a:p>
                  </a:txBody>
                  <a:tcPr marL="28627" marR="28627" marT="14314" marB="14314" anchor="ctr">
                    <a:lnL>
                      <a:noFill/>
                    </a:lnL>
                    <a:lnR>
                      <a:noFill/>
                    </a:lnR>
                    <a:lnT>
                      <a:noFill/>
                    </a:lnT>
                    <a:lnB>
                      <a:noFill/>
                    </a:lnB>
                  </a:tcPr>
                </a:tc>
                <a:tc>
                  <a:txBody>
                    <a:bodyPr/>
                    <a:lstStyle/>
                    <a:p>
                      <a:pPr algn="r"/>
                      <a:r>
                        <a:rPr lang="ru-RU" sz="1400" b="1" dirty="0">
                          <a:effectLst/>
                        </a:rPr>
                        <a:t>309.10</a:t>
                      </a:r>
                    </a:p>
                  </a:txBody>
                  <a:tcPr marL="28627" marR="28627" marT="14314" marB="14314" anchor="ctr">
                    <a:lnL>
                      <a:noFill/>
                    </a:lnL>
                    <a:lnR>
                      <a:noFill/>
                    </a:lnR>
                    <a:lnT>
                      <a:noFill/>
                    </a:lnT>
                    <a:lnB>
                      <a:noFill/>
                    </a:lnB>
                  </a:tcPr>
                </a:tc>
                <a:tc>
                  <a:txBody>
                    <a:bodyPr/>
                    <a:lstStyle/>
                    <a:p>
                      <a:pPr algn="r"/>
                      <a:r>
                        <a:rPr lang="ru-RU" sz="1400" dirty="0">
                          <a:effectLst/>
                        </a:rPr>
                        <a:t>428.70</a:t>
                      </a:r>
                    </a:p>
                  </a:txBody>
                  <a:tcPr marL="28627" marR="28627" marT="14314" marB="14314" anchor="ctr">
                    <a:lnL>
                      <a:noFill/>
                    </a:lnL>
                    <a:lnR>
                      <a:noFill/>
                    </a:lnR>
                    <a:lnT>
                      <a:noFill/>
                    </a:lnT>
                    <a:lnB>
                      <a:noFill/>
                    </a:lnB>
                  </a:tcPr>
                </a:tc>
                <a:tc>
                  <a:txBody>
                    <a:bodyPr/>
                    <a:lstStyle/>
                    <a:p>
                      <a:r>
                        <a:rPr lang="en-US" sz="1400" dirty="0"/>
                        <a:t>      </a:t>
                      </a:r>
                      <a:r>
                        <a:rPr lang="ru-RU" sz="1400" dirty="0"/>
                        <a:t>6,016</a:t>
                      </a:r>
                    </a:p>
                  </a:txBody>
                  <a:tcPr marL="28627" marR="28627" marT="14314" marB="14314" anchor="ctr">
                    <a:lnL>
                      <a:noFill/>
                    </a:lnL>
                    <a:lnR>
                      <a:noFill/>
                    </a:lnR>
                    <a:lnT>
                      <a:noFill/>
                    </a:lnT>
                    <a:lnB>
                      <a:noFill/>
                    </a:lnB>
                  </a:tcPr>
                </a:tc>
                <a:extLst>
                  <a:ext uri="{0D108BD9-81ED-4DB2-BD59-A6C34878D82A}">
                    <a16:rowId xmlns:a16="http://schemas.microsoft.com/office/drawing/2014/main" val="3745954545"/>
                  </a:ext>
                </a:extLst>
              </a:tr>
              <a:tr h="504058">
                <a:tc>
                  <a:txBody>
                    <a:bodyPr/>
                    <a:lstStyle/>
                    <a:p>
                      <a:r>
                        <a:rPr lang="ru-RU" sz="1400"/>
                        <a:t>4</a:t>
                      </a:r>
                    </a:p>
                  </a:txBody>
                  <a:tcPr marL="28627" marR="28627" marT="14314" marB="14314" anchor="ctr">
                    <a:lnL>
                      <a:noFill/>
                    </a:lnL>
                    <a:lnR>
                      <a:noFill/>
                    </a:lnR>
                    <a:lnT>
                      <a:noFill/>
                    </a:lnT>
                    <a:lnB>
                      <a:noFill/>
                    </a:lnB>
                  </a:tcPr>
                </a:tc>
                <a:tc>
                  <a:txBody>
                    <a:bodyPr/>
                    <a:lstStyle/>
                    <a:p>
                      <a:r>
                        <a:rPr lang="en-US" sz="1400" b="1" dirty="0">
                          <a:hlinkClick r:id="rId8"/>
                        </a:rPr>
                        <a:t>Leonardo</a:t>
                      </a:r>
                      <a:r>
                        <a:rPr lang="en-US" sz="1400" dirty="0">
                          <a:hlinkClick r:id="rId8"/>
                        </a:rPr>
                        <a:t> - </a:t>
                      </a:r>
                      <a:r>
                        <a:rPr lang="en-US" sz="1400" dirty="0" err="1">
                          <a:hlinkClick r:id="rId8"/>
                        </a:rPr>
                        <a:t>BullSequana</a:t>
                      </a:r>
                      <a:r>
                        <a:rPr lang="en-US" sz="1400" dirty="0">
                          <a:hlinkClick r:id="rId8"/>
                        </a:rPr>
                        <a:t> XH2000, Xeon Platinum 8358 32C 2.6GHz, NVIDIA A100 SXM4 64 GB, Quad-rail NVIDIA HDR100 </a:t>
                      </a:r>
                      <a:r>
                        <a:rPr lang="en-US" sz="1400" dirty="0" err="1">
                          <a:hlinkClick r:id="rId8"/>
                        </a:rPr>
                        <a:t>Infiniband</a:t>
                      </a:r>
                      <a:r>
                        <a:rPr lang="en-US" sz="1400" dirty="0">
                          <a:hlinkClick r:id="rId8"/>
                        </a:rPr>
                        <a:t>, </a:t>
                      </a:r>
                      <a:r>
                        <a:rPr lang="en-US" sz="1400" dirty="0"/>
                        <a:t>Atos </a:t>
                      </a:r>
                      <a:r>
                        <a:rPr lang="en-US" sz="1400" dirty="0" err="1">
                          <a:hlinkClick r:id="rId9"/>
                        </a:rPr>
                        <a:t>EuroHPC</a:t>
                      </a:r>
                      <a:r>
                        <a:rPr lang="en-US" sz="1400" dirty="0">
                          <a:hlinkClick r:id="rId9"/>
                        </a:rPr>
                        <a:t>/CINECA</a:t>
                      </a:r>
                      <a:r>
                        <a:rPr lang="en-US" sz="1400" dirty="0"/>
                        <a:t>  Italy </a:t>
                      </a:r>
                    </a:p>
                    <a:p>
                      <a:endParaRPr lang="en-US" sz="1400" dirty="0"/>
                    </a:p>
                  </a:txBody>
                  <a:tcPr marL="28627" marR="28627" marT="14314" marB="14314" anchor="ctr">
                    <a:lnL>
                      <a:noFill/>
                    </a:lnL>
                    <a:lnR>
                      <a:noFill/>
                    </a:lnR>
                    <a:lnT>
                      <a:noFill/>
                    </a:lnT>
                    <a:lnB>
                      <a:noFill/>
                    </a:lnB>
                  </a:tcPr>
                </a:tc>
                <a:tc>
                  <a:txBody>
                    <a:bodyPr/>
                    <a:lstStyle/>
                    <a:p>
                      <a:pPr algn="r"/>
                      <a:r>
                        <a:rPr lang="ru-RU" sz="1400">
                          <a:effectLst/>
                        </a:rPr>
                        <a:t>1,463,616</a:t>
                      </a:r>
                    </a:p>
                  </a:txBody>
                  <a:tcPr marL="28627" marR="28627" marT="14314" marB="14314" anchor="ctr">
                    <a:lnL>
                      <a:noFill/>
                    </a:lnL>
                    <a:lnR>
                      <a:noFill/>
                    </a:lnR>
                    <a:lnT>
                      <a:noFill/>
                    </a:lnT>
                    <a:lnB>
                      <a:noFill/>
                    </a:lnB>
                  </a:tcPr>
                </a:tc>
                <a:tc>
                  <a:txBody>
                    <a:bodyPr/>
                    <a:lstStyle/>
                    <a:p>
                      <a:pPr algn="r"/>
                      <a:r>
                        <a:rPr lang="ru-RU" sz="1400" b="1" dirty="0">
                          <a:effectLst/>
                        </a:rPr>
                        <a:t>174.70</a:t>
                      </a:r>
                    </a:p>
                  </a:txBody>
                  <a:tcPr marL="28627" marR="28627" marT="14314" marB="14314" anchor="ctr">
                    <a:lnL>
                      <a:noFill/>
                    </a:lnL>
                    <a:lnR>
                      <a:noFill/>
                    </a:lnR>
                    <a:lnT>
                      <a:noFill/>
                    </a:lnT>
                    <a:lnB>
                      <a:noFill/>
                    </a:lnB>
                  </a:tcPr>
                </a:tc>
                <a:tc>
                  <a:txBody>
                    <a:bodyPr/>
                    <a:lstStyle/>
                    <a:p>
                      <a:pPr algn="r"/>
                      <a:r>
                        <a:rPr lang="ru-RU" sz="1400" dirty="0">
                          <a:effectLst/>
                        </a:rPr>
                        <a:t>255.75</a:t>
                      </a:r>
                    </a:p>
                  </a:txBody>
                  <a:tcPr marL="28627" marR="28627" marT="14314" marB="14314" anchor="ctr">
                    <a:lnL>
                      <a:noFill/>
                    </a:lnL>
                    <a:lnR>
                      <a:noFill/>
                    </a:lnR>
                    <a:lnT>
                      <a:noFill/>
                    </a:lnT>
                    <a:lnB>
                      <a:noFill/>
                    </a:lnB>
                  </a:tcPr>
                </a:tc>
                <a:tc>
                  <a:txBody>
                    <a:bodyPr/>
                    <a:lstStyle/>
                    <a:p>
                      <a:r>
                        <a:rPr lang="en-US" sz="1400" dirty="0"/>
                        <a:t>      </a:t>
                      </a:r>
                      <a:r>
                        <a:rPr lang="ru-RU" sz="1400" dirty="0"/>
                        <a:t>5,610</a:t>
                      </a:r>
                    </a:p>
                  </a:txBody>
                  <a:tcPr marL="28627" marR="28627" marT="14314" marB="14314" anchor="ctr">
                    <a:lnL>
                      <a:noFill/>
                    </a:lnL>
                    <a:lnR>
                      <a:noFill/>
                    </a:lnR>
                    <a:lnT>
                      <a:noFill/>
                    </a:lnT>
                    <a:lnB>
                      <a:noFill/>
                    </a:lnB>
                  </a:tcPr>
                </a:tc>
                <a:extLst>
                  <a:ext uri="{0D108BD9-81ED-4DB2-BD59-A6C34878D82A}">
                    <a16:rowId xmlns:a16="http://schemas.microsoft.com/office/drawing/2014/main" val="916423455"/>
                  </a:ext>
                </a:extLst>
              </a:tr>
            </a:tbl>
          </a:graphicData>
        </a:graphic>
      </p:graphicFrame>
      <p:graphicFrame>
        <p:nvGraphicFramePr>
          <p:cNvPr id="4" name="Таблица 3">
            <a:extLst>
              <a:ext uri="{FF2B5EF4-FFF2-40B4-BE49-F238E27FC236}">
                <a16:creationId xmlns:a16="http://schemas.microsoft.com/office/drawing/2014/main" id="{92B87B63-6843-4650-8506-010719C9A66C}"/>
              </a:ext>
            </a:extLst>
          </p:cNvPr>
          <p:cNvGraphicFramePr>
            <a:graphicFrameLocks noGrp="1"/>
          </p:cNvGraphicFramePr>
          <p:nvPr>
            <p:extLst>
              <p:ext uri="{D42A27DB-BD31-4B8C-83A1-F6EECF244321}">
                <p14:modId xmlns:p14="http://schemas.microsoft.com/office/powerpoint/2010/main" val="1194876746"/>
              </p:ext>
            </p:extLst>
          </p:nvPr>
        </p:nvGraphicFramePr>
        <p:xfrm>
          <a:off x="87085" y="2951733"/>
          <a:ext cx="11915066" cy="2534623"/>
        </p:xfrm>
        <a:graphic>
          <a:graphicData uri="http://schemas.openxmlformats.org/drawingml/2006/table">
            <a:tbl>
              <a:tblPr/>
              <a:tblGrid>
                <a:gridCol w="356606">
                  <a:extLst>
                    <a:ext uri="{9D8B030D-6E8A-4147-A177-3AD203B41FA5}">
                      <a16:colId xmlns:a16="http://schemas.microsoft.com/office/drawing/2014/main" val="3148515744"/>
                    </a:ext>
                  </a:extLst>
                </a:gridCol>
                <a:gridCol w="6129539">
                  <a:extLst>
                    <a:ext uri="{9D8B030D-6E8A-4147-A177-3AD203B41FA5}">
                      <a16:colId xmlns:a16="http://schemas.microsoft.com/office/drawing/2014/main" val="2368993144"/>
                    </a:ext>
                  </a:extLst>
                </a:gridCol>
                <a:gridCol w="1212889">
                  <a:extLst>
                    <a:ext uri="{9D8B030D-6E8A-4147-A177-3AD203B41FA5}">
                      <a16:colId xmlns:a16="http://schemas.microsoft.com/office/drawing/2014/main" val="46393639"/>
                    </a:ext>
                  </a:extLst>
                </a:gridCol>
                <a:gridCol w="1258603">
                  <a:extLst>
                    <a:ext uri="{9D8B030D-6E8A-4147-A177-3AD203B41FA5}">
                      <a16:colId xmlns:a16="http://schemas.microsoft.com/office/drawing/2014/main" val="1942544235"/>
                    </a:ext>
                  </a:extLst>
                </a:gridCol>
                <a:gridCol w="1034212">
                  <a:extLst>
                    <a:ext uri="{9D8B030D-6E8A-4147-A177-3AD203B41FA5}">
                      <a16:colId xmlns:a16="http://schemas.microsoft.com/office/drawing/2014/main" val="334538348"/>
                    </a:ext>
                  </a:extLst>
                </a:gridCol>
                <a:gridCol w="1923217">
                  <a:extLst>
                    <a:ext uri="{9D8B030D-6E8A-4147-A177-3AD203B41FA5}">
                      <a16:colId xmlns:a16="http://schemas.microsoft.com/office/drawing/2014/main" val="33552138"/>
                    </a:ext>
                  </a:extLst>
                </a:gridCol>
              </a:tblGrid>
              <a:tr h="611814">
                <a:tc>
                  <a:txBody>
                    <a:bodyPr/>
                    <a:lstStyle/>
                    <a:p>
                      <a:r>
                        <a:rPr lang="ru-RU" sz="1400" dirty="0"/>
                        <a:t>5</a:t>
                      </a:r>
                    </a:p>
                  </a:txBody>
                  <a:tcPr marL="24309" marR="24309" marT="12155" marB="12155" anchor="ctr">
                    <a:lnL>
                      <a:noFill/>
                    </a:lnL>
                    <a:lnR>
                      <a:noFill/>
                    </a:lnR>
                    <a:lnT>
                      <a:noFill/>
                    </a:lnT>
                    <a:lnB>
                      <a:noFill/>
                    </a:lnB>
                  </a:tcPr>
                </a:tc>
                <a:tc>
                  <a:txBody>
                    <a:bodyPr/>
                    <a:lstStyle/>
                    <a:p>
                      <a:r>
                        <a:rPr lang="en-US" sz="1400" b="1" dirty="0">
                          <a:hlinkClick r:id="rId10"/>
                        </a:rPr>
                        <a:t>Summit</a:t>
                      </a:r>
                      <a:r>
                        <a:rPr lang="en-US" sz="1400" dirty="0">
                          <a:hlinkClick r:id="rId10"/>
                        </a:rPr>
                        <a:t> - IBM Power System AC922, IBM POWER9 22C 3.07GHz, NVIDIA Volta GV100, Dual-rail Mellanox EDR </a:t>
                      </a:r>
                      <a:r>
                        <a:rPr lang="en-US" sz="1400" dirty="0" err="1">
                          <a:hlinkClick r:id="rId10"/>
                        </a:rPr>
                        <a:t>Infiniband</a:t>
                      </a:r>
                      <a:r>
                        <a:rPr lang="en-US" sz="1400" dirty="0">
                          <a:hlinkClick r:id="rId10"/>
                        </a:rPr>
                        <a:t>, </a:t>
                      </a:r>
                      <a:r>
                        <a:rPr lang="en-US" sz="1400" dirty="0"/>
                        <a:t>IBM </a:t>
                      </a:r>
                      <a:r>
                        <a:rPr lang="en-US" sz="1400" dirty="0">
                          <a:hlinkClick r:id="rId3"/>
                        </a:rPr>
                        <a:t>DOE/SC/Oak Ridge National Laboratory</a:t>
                      </a:r>
                      <a:r>
                        <a:rPr lang="en-US" sz="1400" dirty="0"/>
                        <a:t> US </a:t>
                      </a:r>
                    </a:p>
                  </a:txBody>
                  <a:tcPr marL="24309" marR="24309" marT="12155" marB="12155" anchor="ctr">
                    <a:lnL>
                      <a:noFill/>
                    </a:lnL>
                    <a:lnR>
                      <a:noFill/>
                    </a:lnR>
                    <a:lnT>
                      <a:noFill/>
                    </a:lnT>
                    <a:lnB>
                      <a:noFill/>
                    </a:lnB>
                  </a:tcPr>
                </a:tc>
                <a:tc>
                  <a:txBody>
                    <a:bodyPr/>
                    <a:lstStyle/>
                    <a:p>
                      <a:pPr algn="r"/>
                      <a:r>
                        <a:rPr lang="ru-RU" sz="1400" dirty="0">
                          <a:effectLst/>
                        </a:rPr>
                        <a:t>2,414,592</a:t>
                      </a:r>
                    </a:p>
                  </a:txBody>
                  <a:tcPr marL="24309" marR="24309" marT="12155" marB="12155" anchor="ctr">
                    <a:lnL>
                      <a:noFill/>
                    </a:lnL>
                    <a:lnR>
                      <a:noFill/>
                    </a:lnR>
                    <a:lnT>
                      <a:noFill/>
                    </a:lnT>
                    <a:lnB>
                      <a:noFill/>
                    </a:lnB>
                  </a:tcPr>
                </a:tc>
                <a:tc>
                  <a:txBody>
                    <a:bodyPr/>
                    <a:lstStyle/>
                    <a:p>
                      <a:pPr algn="r"/>
                      <a:r>
                        <a:rPr lang="ru-RU" sz="1400" b="1" dirty="0">
                          <a:effectLst/>
                        </a:rPr>
                        <a:t>148.60</a:t>
                      </a:r>
                    </a:p>
                  </a:txBody>
                  <a:tcPr marL="24309" marR="24309" marT="12155" marB="12155" anchor="ctr">
                    <a:lnL>
                      <a:noFill/>
                    </a:lnL>
                    <a:lnR>
                      <a:noFill/>
                    </a:lnR>
                    <a:lnT>
                      <a:noFill/>
                    </a:lnT>
                    <a:lnB>
                      <a:noFill/>
                    </a:lnB>
                  </a:tcPr>
                </a:tc>
                <a:tc>
                  <a:txBody>
                    <a:bodyPr/>
                    <a:lstStyle/>
                    <a:p>
                      <a:pPr algn="r"/>
                      <a:r>
                        <a:rPr lang="ru-RU" sz="1400" dirty="0">
                          <a:effectLst/>
                        </a:rPr>
                        <a:t>200.79</a:t>
                      </a:r>
                    </a:p>
                  </a:txBody>
                  <a:tcPr marL="24309" marR="24309" marT="12155" marB="12155" anchor="ctr">
                    <a:lnL>
                      <a:noFill/>
                    </a:lnL>
                    <a:lnR>
                      <a:noFill/>
                    </a:lnR>
                    <a:lnT>
                      <a:noFill/>
                    </a:lnT>
                    <a:lnB>
                      <a:noFill/>
                    </a:lnB>
                  </a:tcPr>
                </a:tc>
                <a:tc>
                  <a:txBody>
                    <a:bodyPr/>
                    <a:lstStyle/>
                    <a:p>
                      <a:r>
                        <a:rPr lang="en-US" sz="1400" dirty="0"/>
                        <a:t>       </a:t>
                      </a:r>
                      <a:r>
                        <a:rPr lang="ru-RU" sz="1400" dirty="0"/>
                        <a:t>10,096</a:t>
                      </a:r>
                    </a:p>
                  </a:txBody>
                  <a:tcPr marL="24309" marR="24309" marT="12155" marB="12155" anchor="ctr">
                    <a:lnL>
                      <a:noFill/>
                    </a:lnL>
                    <a:lnR>
                      <a:noFill/>
                    </a:lnR>
                    <a:lnT>
                      <a:noFill/>
                    </a:lnT>
                    <a:lnB>
                      <a:noFill/>
                    </a:lnB>
                  </a:tcPr>
                </a:tc>
                <a:extLst>
                  <a:ext uri="{0D108BD9-81ED-4DB2-BD59-A6C34878D82A}">
                    <a16:rowId xmlns:a16="http://schemas.microsoft.com/office/drawing/2014/main" val="3329424656"/>
                  </a:ext>
                </a:extLst>
              </a:tr>
              <a:tr h="402012">
                <a:tc>
                  <a:txBody>
                    <a:bodyPr/>
                    <a:lstStyle/>
                    <a:p>
                      <a:r>
                        <a:rPr lang="ru-RU" sz="1400" dirty="0"/>
                        <a:t>6</a:t>
                      </a:r>
                    </a:p>
                  </a:txBody>
                  <a:tcPr marL="24309" marR="24309" marT="12155" marB="12155" anchor="ctr">
                    <a:lnL>
                      <a:noFill/>
                    </a:lnL>
                    <a:lnR>
                      <a:noFill/>
                    </a:lnR>
                    <a:lnT>
                      <a:noFill/>
                    </a:lnT>
                    <a:lnB>
                      <a:noFill/>
                    </a:lnB>
                  </a:tcPr>
                </a:tc>
                <a:tc>
                  <a:txBody>
                    <a:bodyPr/>
                    <a:lstStyle/>
                    <a:p>
                      <a:r>
                        <a:rPr lang="en-US" sz="1400" b="1" dirty="0">
                          <a:hlinkClick r:id="rId11"/>
                        </a:rPr>
                        <a:t>Sierra</a:t>
                      </a:r>
                      <a:r>
                        <a:rPr lang="en-US" sz="1400" dirty="0">
                          <a:hlinkClick r:id="rId11"/>
                        </a:rPr>
                        <a:t> - IBM Power System AC922, IBM POWER9 22C 3.1GHz, NVIDIA Volta GV100, Dual-rail Mellanox EDR </a:t>
                      </a:r>
                      <a:r>
                        <a:rPr lang="en-US" sz="1400" dirty="0" err="1">
                          <a:hlinkClick r:id="rId11"/>
                        </a:rPr>
                        <a:t>Infiniband</a:t>
                      </a:r>
                      <a:r>
                        <a:rPr lang="en-US" sz="1400" dirty="0">
                          <a:hlinkClick r:id="rId11"/>
                        </a:rPr>
                        <a:t>, </a:t>
                      </a:r>
                      <a:r>
                        <a:rPr lang="en-US" sz="1400" dirty="0"/>
                        <a:t>IBM / NVIDIA / Mellanox </a:t>
                      </a:r>
                      <a:r>
                        <a:rPr lang="en-US" sz="1400" dirty="0">
                          <a:hlinkClick r:id="rId12"/>
                        </a:rPr>
                        <a:t>DOE/NNSA/LLNL</a:t>
                      </a:r>
                      <a:r>
                        <a:rPr lang="en-US" sz="1400" dirty="0"/>
                        <a:t> US </a:t>
                      </a:r>
                    </a:p>
                  </a:txBody>
                  <a:tcPr marL="24309" marR="24309" marT="12155" marB="12155" anchor="ctr">
                    <a:lnL>
                      <a:noFill/>
                    </a:lnL>
                    <a:lnR>
                      <a:noFill/>
                    </a:lnR>
                    <a:lnT>
                      <a:noFill/>
                    </a:lnT>
                    <a:lnB>
                      <a:noFill/>
                    </a:lnB>
                  </a:tcPr>
                </a:tc>
                <a:tc>
                  <a:txBody>
                    <a:bodyPr/>
                    <a:lstStyle/>
                    <a:p>
                      <a:pPr algn="r"/>
                      <a:r>
                        <a:rPr lang="ru-RU" sz="1400">
                          <a:effectLst/>
                        </a:rPr>
                        <a:t>1,572,480</a:t>
                      </a:r>
                    </a:p>
                  </a:txBody>
                  <a:tcPr marL="24309" marR="24309" marT="12155" marB="12155" anchor="ctr">
                    <a:lnL>
                      <a:noFill/>
                    </a:lnL>
                    <a:lnR>
                      <a:noFill/>
                    </a:lnR>
                    <a:lnT>
                      <a:noFill/>
                    </a:lnT>
                    <a:lnB>
                      <a:noFill/>
                    </a:lnB>
                  </a:tcPr>
                </a:tc>
                <a:tc>
                  <a:txBody>
                    <a:bodyPr/>
                    <a:lstStyle/>
                    <a:p>
                      <a:pPr algn="r"/>
                      <a:r>
                        <a:rPr lang="ru-RU" sz="1400" b="1" dirty="0">
                          <a:effectLst/>
                        </a:rPr>
                        <a:t>94.64</a:t>
                      </a:r>
                    </a:p>
                  </a:txBody>
                  <a:tcPr marL="24309" marR="24309" marT="12155" marB="12155" anchor="ctr">
                    <a:lnL>
                      <a:noFill/>
                    </a:lnL>
                    <a:lnR>
                      <a:noFill/>
                    </a:lnR>
                    <a:lnT>
                      <a:noFill/>
                    </a:lnT>
                    <a:lnB>
                      <a:noFill/>
                    </a:lnB>
                  </a:tcPr>
                </a:tc>
                <a:tc>
                  <a:txBody>
                    <a:bodyPr/>
                    <a:lstStyle/>
                    <a:p>
                      <a:pPr algn="r"/>
                      <a:r>
                        <a:rPr lang="ru-RU" sz="1400" dirty="0">
                          <a:effectLst/>
                        </a:rPr>
                        <a:t>125.71</a:t>
                      </a:r>
                    </a:p>
                  </a:txBody>
                  <a:tcPr marL="24309" marR="24309" marT="12155" marB="12155" anchor="ctr">
                    <a:lnL>
                      <a:noFill/>
                    </a:lnL>
                    <a:lnR>
                      <a:noFill/>
                    </a:lnR>
                    <a:lnT>
                      <a:noFill/>
                    </a:lnT>
                    <a:lnB>
                      <a:noFill/>
                    </a:lnB>
                  </a:tcPr>
                </a:tc>
                <a:tc>
                  <a:txBody>
                    <a:bodyPr/>
                    <a:lstStyle/>
                    <a:p>
                      <a:r>
                        <a:rPr lang="en-US" sz="1400" dirty="0"/>
                        <a:t>       </a:t>
                      </a:r>
                      <a:r>
                        <a:rPr lang="ru-RU" sz="1400" dirty="0"/>
                        <a:t>7,438</a:t>
                      </a:r>
                    </a:p>
                  </a:txBody>
                  <a:tcPr marL="24309" marR="24309" marT="12155" marB="12155" anchor="ctr">
                    <a:lnL>
                      <a:noFill/>
                    </a:lnL>
                    <a:lnR>
                      <a:noFill/>
                    </a:lnR>
                    <a:lnT>
                      <a:noFill/>
                    </a:lnT>
                    <a:lnB>
                      <a:noFill/>
                    </a:lnB>
                  </a:tcPr>
                </a:tc>
                <a:extLst>
                  <a:ext uri="{0D108BD9-81ED-4DB2-BD59-A6C34878D82A}">
                    <a16:rowId xmlns:a16="http://schemas.microsoft.com/office/drawing/2014/main" val="118111678"/>
                  </a:ext>
                </a:extLst>
              </a:tr>
              <a:tr h="302115">
                <a:tc>
                  <a:txBody>
                    <a:bodyPr/>
                    <a:lstStyle/>
                    <a:p>
                      <a:r>
                        <a:rPr lang="ru-RU" sz="1400" dirty="0"/>
                        <a:t>7</a:t>
                      </a:r>
                    </a:p>
                  </a:txBody>
                  <a:tcPr marL="24309" marR="24309" marT="12155" marB="12155" anchor="ctr">
                    <a:lnL>
                      <a:noFill/>
                    </a:lnL>
                    <a:lnR>
                      <a:noFill/>
                    </a:lnR>
                    <a:lnT>
                      <a:noFill/>
                    </a:lnT>
                    <a:lnB>
                      <a:noFill/>
                    </a:lnB>
                  </a:tcPr>
                </a:tc>
                <a:tc>
                  <a:txBody>
                    <a:bodyPr/>
                    <a:lstStyle/>
                    <a:p>
                      <a:r>
                        <a:rPr lang="en-US" sz="1400" b="1" dirty="0">
                          <a:hlinkClick r:id="rId13"/>
                        </a:rPr>
                        <a:t>Sunway </a:t>
                      </a:r>
                      <a:r>
                        <a:rPr lang="en-US" sz="1400" b="1" dirty="0" err="1">
                          <a:hlinkClick r:id="rId13"/>
                        </a:rPr>
                        <a:t>TaihuLight</a:t>
                      </a:r>
                      <a:r>
                        <a:rPr lang="en-US" sz="1400" dirty="0">
                          <a:hlinkClick r:id="rId13"/>
                        </a:rPr>
                        <a:t> - Sunway MPP, Sunway SW26010 260C 1.45GHz, Sunway, </a:t>
                      </a:r>
                      <a:r>
                        <a:rPr lang="en-US" sz="1400" dirty="0"/>
                        <a:t>NRCPC </a:t>
                      </a:r>
                      <a:r>
                        <a:rPr lang="en-US" sz="1400" dirty="0">
                          <a:hlinkClick r:id="rId14"/>
                        </a:rPr>
                        <a:t>National Supercomputing Center in Wuxi</a:t>
                      </a:r>
                      <a:r>
                        <a:rPr lang="en-US" sz="1400" dirty="0"/>
                        <a:t>  China </a:t>
                      </a:r>
                    </a:p>
                  </a:txBody>
                  <a:tcPr marL="24309" marR="24309" marT="12155" marB="12155" anchor="ctr">
                    <a:lnL>
                      <a:noFill/>
                    </a:lnL>
                    <a:lnR>
                      <a:noFill/>
                    </a:lnR>
                    <a:lnT>
                      <a:noFill/>
                    </a:lnT>
                    <a:lnB>
                      <a:noFill/>
                    </a:lnB>
                  </a:tcPr>
                </a:tc>
                <a:tc>
                  <a:txBody>
                    <a:bodyPr/>
                    <a:lstStyle/>
                    <a:p>
                      <a:pPr algn="r"/>
                      <a:r>
                        <a:rPr lang="ru-RU" sz="1400">
                          <a:effectLst/>
                        </a:rPr>
                        <a:t>10,649,600</a:t>
                      </a:r>
                    </a:p>
                  </a:txBody>
                  <a:tcPr marL="24309" marR="24309" marT="12155" marB="12155" anchor="ctr">
                    <a:lnL>
                      <a:noFill/>
                    </a:lnL>
                    <a:lnR>
                      <a:noFill/>
                    </a:lnR>
                    <a:lnT>
                      <a:noFill/>
                    </a:lnT>
                    <a:lnB>
                      <a:noFill/>
                    </a:lnB>
                  </a:tcPr>
                </a:tc>
                <a:tc>
                  <a:txBody>
                    <a:bodyPr/>
                    <a:lstStyle/>
                    <a:p>
                      <a:pPr algn="r"/>
                      <a:r>
                        <a:rPr lang="ru-RU" sz="1400" b="1" dirty="0">
                          <a:effectLst/>
                        </a:rPr>
                        <a:t>93.01</a:t>
                      </a:r>
                    </a:p>
                  </a:txBody>
                  <a:tcPr marL="24309" marR="24309" marT="12155" marB="12155" anchor="ctr">
                    <a:lnL>
                      <a:noFill/>
                    </a:lnL>
                    <a:lnR>
                      <a:noFill/>
                    </a:lnR>
                    <a:lnT>
                      <a:noFill/>
                    </a:lnT>
                    <a:lnB>
                      <a:noFill/>
                    </a:lnB>
                  </a:tcPr>
                </a:tc>
                <a:tc>
                  <a:txBody>
                    <a:bodyPr/>
                    <a:lstStyle/>
                    <a:p>
                      <a:pPr algn="r"/>
                      <a:r>
                        <a:rPr lang="ru-RU" sz="1400">
                          <a:effectLst/>
                        </a:rPr>
                        <a:t>125.44</a:t>
                      </a:r>
                    </a:p>
                  </a:txBody>
                  <a:tcPr marL="24309" marR="24309" marT="12155" marB="12155" anchor="ctr">
                    <a:lnL>
                      <a:noFill/>
                    </a:lnL>
                    <a:lnR>
                      <a:noFill/>
                    </a:lnR>
                    <a:lnT>
                      <a:noFill/>
                    </a:lnT>
                    <a:lnB>
                      <a:noFill/>
                    </a:lnB>
                  </a:tcPr>
                </a:tc>
                <a:tc>
                  <a:txBody>
                    <a:bodyPr/>
                    <a:lstStyle/>
                    <a:p>
                      <a:r>
                        <a:rPr lang="en-US" sz="1400" dirty="0"/>
                        <a:t>     </a:t>
                      </a:r>
                      <a:r>
                        <a:rPr lang="ru-RU" sz="1400" dirty="0"/>
                        <a:t>15,371</a:t>
                      </a:r>
                    </a:p>
                  </a:txBody>
                  <a:tcPr marL="24309" marR="24309" marT="12155" marB="12155" anchor="ctr">
                    <a:lnL>
                      <a:noFill/>
                    </a:lnL>
                    <a:lnR>
                      <a:noFill/>
                    </a:lnR>
                    <a:lnT>
                      <a:noFill/>
                    </a:lnT>
                    <a:lnB>
                      <a:noFill/>
                    </a:lnB>
                  </a:tcPr>
                </a:tc>
                <a:extLst>
                  <a:ext uri="{0D108BD9-81ED-4DB2-BD59-A6C34878D82A}">
                    <a16:rowId xmlns:a16="http://schemas.microsoft.com/office/drawing/2014/main" val="4233936544"/>
                  </a:ext>
                </a:extLst>
              </a:tr>
              <a:tr h="517143">
                <a:tc>
                  <a:txBody>
                    <a:bodyPr/>
                    <a:lstStyle/>
                    <a:p>
                      <a:r>
                        <a:rPr lang="ru-RU" sz="1400" dirty="0"/>
                        <a:t>8</a:t>
                      </a:r>
                    </a:p>
                  </a:txBody>
                  <a:tcPr marL="24309" marR="24309" marT="12155" marB="12155" anchor="ctr">
                    <a:lnL>
                      <a:noFill/>
                    </a:lnL>
                    <a:lnR>
                      <a:noFill/>
                    </a:lnR>
                    <a:lnT>
                      <a:noFill/>
                    </a:lnT>
                    <a:lnB>
                      <a:noFill/>
                    </a:lnB>
                  </a:tcPr>
                </a:tc>
                <a:tc>
                  <a:txBody>
                    <a:bodyPr/>
                    <a:lstStyle/>
                    <a:p>
                      <a:r>
                        <a:rPr lang="en-US" sz="1400" b="1" dirty="0">
                          <a:hlinkClick r:id="rId15"/>
                        </a:rPr>
                        <a:t>Perlmutter</a:t>
                      </a:r>
                      <a:r>
                        <a:rPr lang="en-US" sz="1400" dirty="0">
                          <a:hlinkClick r:id="rId15"/>
                        </a:rPr>
                        <a:t> - HPE Cray EX235n, AMD EPYC 7763 64C 2.45GHz, NVIDIA A100 SXM4 40 GB, Slingshot-10, </a:t>
                      </a:r>
                      <a:r>
                        <a:rPr lang="en-US" sz="1400" dirty="0"/>
                        <a:t>HPE </a:t>
                      </a:r>
                      <a:r>
                        <a:rPr lang="en-US" sz="1400" dirty="0">
                          <a:hlinkClick r:id="rId16"/>
                        </a:rPr>
                        <a:t>DOE/SC/LBNL/NERSC</a:t>
                      </a:r>
                      <a:r>
                        <a:rPr lang="en-US" sz="1400" dirty="0"/>
                        <a:t>   US </a:t>
                      </a:r>
                    </a:p>
                  </a:txBody>
                  <a:tcPr marL="24309" marR="24309" marT="12155" marB="12155" anchor="ctr">
                    <a:lnL>
                      <a:noFill/>
                    </a:lnL>
                    <a:lnR>
                      <a:noFill/>
                    </a:lnR>
                    <a:lnT>
                      <a:noFill/>
                    </a:lnT>
                    <a:lnB>
                      <a:noFill/>
                    </a:lnB>
                  </a:tcPr>
                </a:tc>
                <a:tc>
                  <a:txBody>
                    <a:bodyPr/>
                    <a:lstStyle/>
                    <a:p>
                      <a:pPr algn="r"/>
                      <a:r>
                        <a:rPr lang="ru-RU" sz="1400" dirty="0">
                          <a:effectLst/>
                        </a:rPr>
                        <a:t>761,856</a:t>
                      </a:r>
                    </a:p>
                  </a:txBody>
                  <a:tcPr marL="24309" marR="24309" marT="12155" marB="12155" anchor="ctr">
                    <a:lnL>
                      <a:noFill/>
                    </a:lnL>
                    <a:lnR>
                      <a:noFill/>
                    </a:lnR>
                    <a:lnT>
                      <a:noFill/>
                    </a:lnT>
                    <a:lnB>
                      <a:noFill/>
                    </a:lnB>
                  </a:tcPr>
                </a:tc>
                <a:tc>
                  <a:txBody>
                    <a:bodyPr/>
                    <a:lstStyle/>
                    <a:p>
                      <a:pPr algn="r"/>
                      <a:r>
                        <a:rPr lang="ru-RU" sz="1400" b="1" dirty="0">
                          <a:effectLst/>
                        </a:rPr>
                        <a:t>70.87</a:t>
                      </a:r>
                    </a:p>
                  </a:txBody>
                  <a:tcPr marL="24309" marR="24309" marT="12155" marB="12155" anchor="ctr">
                    <a:lnL>
                      <a:noFill/>
                    </a:lnL>
                    <a:lnR>
                      <a:noFill/>
                    </a:lnR>
                    <a:lnT>
                      <a:noFill/>
                    </a:lnT>
                    <a:lnB>
                      <a:noFill/>
                    </a:lnB>
                  </a:tcPr>
                </a:tc>
                <a:tc>
                  <a:txBody>
                    <a:bodyPr/>
                    <a:lstStyle/>
                    <a:p>
                      <a:pPr algn="r"/>
                      <a:r>
                        <a:rPr lang="ru-RU" sz="1400">
                          <a:effectLst/>
                        </a:rPr>
                        <a:t>93.75</a:t>
                      </a:r>
                    </a:p>
                  </a:txBody>
                  <a:tcPr marL="24309" marR="24309" marT="12155" marB="12155" anchor="ctr">
                    <a:lnL>
                      <a:noFill/>
                    </a:lnL>
                    <a:lnR>
                      <a:noFill/>
                    </a:lnR>
                    <a:lnT>
                      <a:noFill/>
                    </a:lnT>
                    <a:lnB>
                      <a:noFill/>
                    </a:lnB>
                  </a:tcPr>
                </a:tc>
                <a:tc>
                  <a:txBody>
                    <a:bodyPr/>
                    <a:lstStyle/>
                    <a:p>
                      <a:r>
                        <a:rPr lang="en-US" sz="1400" dirty="0"/>
                        <a:t>        </a:t>
                      </a:r>
                      <a:r>
                        <a:rPr lang="ru-RU" sz="1400" dirty="0"/>
                        <a:t>2,589</a:t>
                      </a:r>
                    </a:p>
                  </a:txBody>
                  <a:tcPr marL="24309" marR="24309" marT="12155" marB="12155" anchor="ctr">
                    <a:lnL>
                      <a:noFill/>
                    </a:lnL>
                    <a:lnR>
                      <a:noFill/>
                    </a:lnR>
                    <a:lnT>
                      <a:noFill/>
                    </a:lnT>
                    <a:lnB>
                      <a:noFill/>
                    </a:lnB>
                  </a:tcPr>
                </a:tc>
                <a:extLst>
                  <a:ext uri="{0D108BD9-81ED-4DB2-BD59-A6C34878D82A}">
                    <a16:rowId xmlns:a16="http://schemas.microsoft.com/office/drawing/2014/main" val="2607869956"/>
                  </a:ext>
                </a:extLst>
              </a:tr>
              <a:tr h="171633">
                <a:tc>
                  <a:txBody>
                    <a:bodyPr/>
                    <a:lstStyle/>
                    <a:p>
                      <a:r>
                        <a:rPr lang="ru-RU" sz="1400"/>
                        <a:t>9</a:t>
                      </a:r>
                    </a:p>
                  </a:txBody>
                  <a:tcPr marL="24309" marR="24309" marT="12155" marB="12155" anchor="ctr">
                    <a:lnL>
                      <a:noFill/>
                    </a:lnL>
                    <a:lnR>
                      <a:noFill/>
                    </a:lnR>
                    <a:lnT>
                      <a:noFill/>
                    </a:lnT>
                    <a:lnB>
                      <a:noFill/>
                    </a:lnB>
                  </a:tcPr>
                </a:tc>
                <a:tc>
                  <a:txBody>
                    <a:bodyPr/>
                    <a:lstStyle/>
                    <a:p>
                      <a:r>
                        <a:rPr lang="en-US" sz="1400" b="1" dirty="0">
                          <a:hlinkClick r:id="rId17"/>
                        </a:rPr>
                        <a:t>Selene</a:t>
                      </a:r>
                      <a:r>
                        <a:rPr lang="en-US" sz="1400" dirty="0">
                          <a:hlinkClick r:id="rId17"/>
                        </a:rPr>
                        <a:t> - NVIDIA DGX A100, AMD EPYC 7742 64C 2.25GHz, NVIDIA A100, Mellanox HDR </a:t>
                      </a:r>
                      <a:r>
                        <a:rPr lang="en-US" sz="1400" dirty="0" err="1">
                          <a:hlinkClick r:id="rId17"/>
                        </a:rPr>
                        <a:t>Infiniband</a:t>
                      </a:r>
                      <a:r>
                        <a:rPr lang="en-US" sz="1400" dirty="0">
                          <a:hlinkClick r:id="rId17"/>
                        </a:rPr>
                        <a:t>, </a:t>
                      </a:r>
                      <a:r>
                        <a:rPr lang="en-US" sz="1400" dirty="0"/>
                        <a:t>Nvidia </a:t>
                      </a:r>
                      <a:r>
                        <a:rPr lang="en-US" sz="1400" dirty="0" err="1">
                          <a:hlinkClick r:id="rId18"/>
                        </a:rPr>
                        <a:t>NVIDIA</a:t>
                      </a:r>
                      <a:r>
                        <a:rPr lang="en-US" sz="1400" dirty="0">
                          <a:hlinkClick r:id="rId18"/>
                        </a:rPr>
                        <a:t> Corporation</a:t>
                      </a:r>
                      <a:r>
                        <a:rPr lang="en-US" sz="1400" dirty="0"/>
                        <a:t> US </a:t>
                      </a:r>
                    </a:p>
                  </a:txBody>
                  <a:tcPr marL="24309" marR="24309" marT="12155" marB="12155" anchor="ctr">
                    <a:lnL>
                      <a:noFill/>
                    </a:lnL>
                    <a:lnR>
                      <a:noFill/>
                    </a:lnR>
                    <a:lnT>
                      <a:noFill/>
                    </a:lnT>
                    <a:lnB>
                      <a:noFill/>
                    </a:lnB>
                  </a:tcPr>
                </a:tc>
                <a:tc>
                  <a:txBody>
                    <a:bodyPr/>
                    <a:lstStyle/>
                    <a:p>
                      <a:pPr algn="r"/>
                      <a:r>
                        <a:rPr lang="ru-RU" sz="1400" dirty="0">
                          <a:effectLst/>
                        </a:rPr>
                        <a:t>555,520</a:t>
                      </a:r>
                    </a:p>
                  </a:txBody>
                  <a:tcPr marL="24309" marR="24309" marT="12155" marB="12155" anchor="ctr">
                    <a:lnL>
                      <a:noFill/>
                    </a:lnL>
                    <a:lnR>
                      <a:noFill/>
                    </a:lnR>
                    <a:lnT>
                      <a:noFill/>
                    </a:lnT>
                    <a:lnB>
                      <a:noFill/>
                    </a:lnB>
                  </a:tcPr>
                </a:tc>
                <a:tc>
                  <a:txBody>
                    <a:bodyPr/>
                    <a:lstStyle/>
                    <a:p>
                      <a:pPr algn="r"/>
                      <a:r>
                        <a:rPr lang="ru-RU" sz="1400" b="1" dirty="0">
                          <a:effectLst/>
                        </a:rPr>
                        <a:t>63.46</a:t>
                      </a:r>
                    </a:p>
                  </a:txBody>
                  <a:tcPr marL="24309" marR="24309" marT="12155" marB="12155" anchor="ctr">
                    <a:lnL>
                      <a:noFill/>
                    </a:lnL>
                    <a:lnR>
                      <a:noFill/>
                    </a:lnR>
                    <a:lnT>
                      <a:noFill/>
                    </a:lnT>
                    <a:lnB>
                      <a:noFill/>
                    </a:lnB>
                  </a:tcPr>
                </a:tc>
                <a:tc>
                  <a:txBody>
                    <a:bodyPr/>
                    <a:lstStyle/>
                    <a:p>
                      <a:pPr algn="r"/>
                      <a:r>
                        <a:rPr lang="ru-RU" sz="1400" dirty="0">
                          <a:effectLst/>
                        </a:rPr>
                        <a:t>79.22</a:t>
                      </a:r>
                    </a:p>
                  </a:txBody>
                  <a:tcPr marL="24309" marR="24309" marT="12155" marB="12155" anchor="ctr">
                    <a:lnL>
                      <a:noFill/>
                    </a:lnL>
                    <a:lnR>
                      <a:noFill/>
                    </a:lnR>
                    <a:lnT>
                      <a:noFill/>
                    </a:lnT>
                    <a:lnB>
                      <a:noFill/>
                    </a:lnB>
                  </a:tcPr>
                </a:tc>
                <a:tc>
                  <a:txBody>
                    <a:bodyPr/>
                    <a:lstStyle/>
                    <a:p>
                      <a:r>
                        <a:rPr lang="en-US" sz="1400" dirty="0"/>
                        <a:t>        </a:t>
                      </a:r>
                      <a:r>
                        <a:rPr lang="ru-RU" sz="1400" dirty="0"/>
                        <a:t>2,646</a:t>
                      </a:r>
                    </a:p>
                  </a:txBody>
                  <a:tcPr marL="24309" marR="24309" marT="12155" marB="12155" anchor="ctr">
                    <a:lnL>
                      <a:noFill/>
                    </a:lnL>
                    <a:lnR>
                      <a:noFill/>
                    </a:lnR>
                    <a:lnT>
                      <a:noFill/>
                    </a:lnT>
                    <a:lnB>
                      <a:noFill/>
                    </a:lnB>
                  </a:tcPr>
                </a:tc>
                <a:extLst>
                  <a:ext uri="{0D108BD9-81ED-4DB2-BD59-A6C34878D82A}">
                    <a16:rowId xmlns:a16="http://schemas.microsoft.com/office/drawing/2014/main" val="734414522"/>
                  </a:ext>
                </a:extLst>
              </a:tr>
            </a:tbl>
          </a:graphicData>
        </a:graphic>
      </p:graphicFrame>
      <p:graphicFrame>
        <p:nvGraphicFramePr>
          <p:cNvPr id="5" name="Таблица 4">
            <a:extLst>
              <a:ext uri="{FF2B5EF4-FFF2-40B4-BE49-F238E27FC236}">
                <a16:creationId xmlns:a16="http://schemas.microsoft.com/office/drawing/2014/main" id="{5F99E47E-313D-4180-B4CA-CE061273A6FA}"/>
              </a:ext>
            </a:extLst>
          </p:cNvPr>
          <p:cNvGraphicFramePr>
            <a:graphicFrameLocks noGrp="1"/>
          </p:cNvGraphicFramePr>
          <p:nvPr>
            <p:extLst>
              <p:ext uri="{D42A27DB-BD31-4B8C-83A1-F6EECF244321}">
                <p14:modId xmlns:p14="http://schemas.microsoft.com/office/powerpoint/2010/main" val="22683841"/>
              </p:ext>
            </p:extLst>
          </p:nvPr>
        </p:nvGraphicFramePr>
        <p:xfrm>
          <a:off x="0" y="5486356"/>
          <a:ext cx="11547568" cy="518160"/>
        </p:xfrm>
        <a:graphic>
          <a:graphicData uri="http://schemas.openxmlformats.org/drawingml/2006/table">
            <a:tbl>
              <a:tblPr/>
              <a:tblGrid>
                <a:gridCol w="337675">
                  <a:extLst>
                    <a:ext uri="{9D8B030D-6E8A-4147-A177-3AD203B41FA5}">
                      <a16:colId xmlns:a16="http://schemas.microsoft.com/office/drawing/2014/main" val="3767288672"/>
                    </a:ext>
                  </a:extLst>
                </a:gridCol>
                <a:gridCol w="6418437">
                  <a:extLst>
                    <a:ext uri="{9D8B030D-6E8A-4147-A177-3AD203B41FA5}">
                      <a16:colId xmlns:a16="http://schemas.microsoft.com/office/drawing/2014/main" val="3743483887"/>
                    </a:ext>
                  </a:extLst>
                </a:gridCol>
                <a:gridCol w="1170432">
                  <a:extLst>
                    <a:ext uri="{9D8B030D-6E8A-4147-A177-3AD203B41FA5}">
                      <a16:colId xmlns:a16="http://schemas.microsoft.com/office/drawing/2014/main" val="2075551397"/>
                    </a:ext>
                  </a:extLst>
                </a:gridCol>
                <a:gridCol w="1149532">
                  <a:extLst>
                    <a:ext uri="{9D8B030D-6E8A-4147-A177-3AD203B41FA5}">
                      <a16:colId xmlns:a16="http://schemas.microsoft.com/office/drawing/2014/main" val="3213469948"/>
                    </a:ext>
                  </a:extLst>
                </a:gridCol>
                <a:gridCol w="1081604">
                  <a:extLst>
                    <a:ext uri="{9D8B030D-6E8A-4147-A177-3AD203B41FA5}">
                      <a16:colId xmlns:a16="http://schemas.microsoft.com/office/drawing/2014/main" val="2240218883"/>
                    </a:ext>
                  </a:extLst>
                </a:gridCol>
                <a:gridCol w="1389888">
                  <a:extLst>
                    <a:ext uri="{9D8B030D-6E8A-4147-A177-3AD203B41FA5}">
                      <a16:colId xmlns:a16="http://schemas.microsoft.com/office/drawing/2014/main" val="1337817494"/>
                    </a:ext>
                  </a:extLst>
                </a:gridCol>
              </a:tblGrid>
              <a:tr h="0">
                <a:tc>
                  <a:txBody>
                    <a:bodyPr/>
                    <a:lstStyle/>
                    <a:p>
                      <a:r>
                        <a:rPr lang="ru-RU" sz="1400" dirty="0"/>
                        <a:t>10</a:t>
                      </a:r>
                    </a:p>
                  </a:txBody>
                  <a:tcPr anchor="ctr">
                    <a:lnL>
                      <a:noFill/>
                    </a:lnL>
                    <a:lnR>
                      <a:noFill/>
                    </a:lnR>
                    <a:lnT>
                      <a:noFill/>
                    </a:lnT>
                    <a:lnB>
                      <a:noFill/>
                    </a:lnB>
                  </a:tcPr>
                </a:tc>
                <a:tc>
                  <a:txBody>
                    <a:bodyPr/>
                    <a:lstStyle/>
                    <a:p>
                      <a:r>
                        <a:rPr lang="en-US" sz="1400" b="1" dirty="0">
                          <a:hlinkClick r:id="rId19"/>
                        </a:rPr>
                        <a:t>Tianhe-2A</a:t>
                      </a:r>
                      <a:r>
                        <a:rPr lang="en-US" sz="1400" dirty="0">
                          <a:hlinkClick r:id="rId19"/>
                        </a:rPr>
                        <a:t> - TH-IVB-FEP Cluster, Intel Xeon E5-2692v2 12C 2.2GHz, TH Express-2, Matrix-2000, </a:t>
                      </a:r>
                      <a:r>
                        <a:rPr lang="en-US" sz="1400" dirty="0"/>
                        <a:t>NUDT </a:t>
                      </a:r>
                      <a:r>
                        <a:rPr lang="en-US" sz="1400" dirty="0">
                          <a:hlinkClick r:id="rId20"/>
                        </a:rPr>
                        <a:t>National Super Computer Center in Guangzhou</a:t>
                      </a:r>
                      <a:r>
                        <a:rPr lang="en-US" sz="1400" dirty="0"/>
                        <a:t> China </a:t>
                      </a:r>
                    </a:p>
                  </a:txBody>
                  <a:tcPr anchor="ctr">
                    <a:lnL>
                      <a:noFill/>
                    </a:lnL>
                    <a:lnR>
                      <a:noFill/>
                    </a:lnR>
                    <a:lnT>
                      <a:noFill/>
                    </a:lnT>
                    <a:lnB>
                      <a:noFill/>
                    </a:lnB>
                  </a:tcPr>
                </a:tc>
                <a:tc>
                  <a:txBody>
                    <a:bodyPr/>
                    <a:lstStyle/>
                    <a:p>
                      <a:pPr algn="r"/>
                      <a:r>
                        <a:rPr lang="en-US" sz="1400" dirty="0">
                          <a:effectLst/>
                        </a:rPr>
                        <a:t> </a:t>
                      </a:r>
                      <a:r>
                        <a:rPr lang="ru-RU" sz="1400" dirty="0">
                          <a:effectLst/>
                        </a:rPr>
                        <a:t>4,981,760</a:t>
                      </a:r>
                    </a:p>
                  </a:txBody>
                  <a:tcPr anchor="ctr">
                    <a:lnL>
                      <a:noFill/>
                    </a:lnL>
                    <a:lnR>
                      <a:noFill/>
                    </a:lnR>
                    <a:lnT>
                      <a:noFill/>
                    </a:lnT>
                    <a:lnB>
                      <a:noFill/>
                    </a:lnB>
                  </a:tcPr>
                </a:tc>
                <a:tc>
                  <a:txBody>
                    <a:bodyPr/>
                    <a:lstStyle/>
                    <a:p>
                      <a:pPr algn="r"/>
                      <a:r>
                        <a:rPr lang="ru-RU" sz="1400" b="1" dirty="0">
                          <a:effectLst/>
                        </a:rPr>
                        <a:t>61.44</a:t>
                      </a:r>
                    </a:p>
                  </a:txBody>
                  <a:tcPr anchor="ctr">
                    <a:lnL>
                      <a:noFill/>
                    </a:lnL>
                    <a:lnR>
                      <a:noFill/>
                    </a:lnR>
                    <a:lnT>
                      <a:noFill/>
                    </a:lnT>
                    <a:lnB>
                      <a:noFill/>
                    </a:lnB>
                  </a:tcPr>
                </a:tc>
                <a:tc>
                  <a:txBody>
                    <a:bodyPr/>
                    <a:lstStyle/>
                    <a:p>
                      <a:pPr algn="r"/>
                      <a:r>
                        <a:rPr lang="ru-RU" sz="1400" dirty="0">
                          <a:effectLst/>
                        </a:rPr>
                        <a:t>100.68</a:t>
                      </a:r>
                    </a:p>
                  </a:txBody>
                  <a:tcPr anchor="ctr">
                    <a:lnL>
                      <a:noFill/>
                    </a:lnL>
                    <a:lnR>
                      <a:noFill/>
                    </a:lnR>
                    <a:lnT>
                      <a:noFill/>
                    </a:lnT>
                    <a:lnB>
                      <a:noFill/>
                    </a:lnB>
                  </a:tcPr>
                </a:tc>
                <a:tc>
                  <a:txBody>
                    <a:bodyPr/>
                    <a:lstStyle/>
                    <a:p>
                      <a:r>
                        <a:rPr lang="en-US" sz="1400" dirty="0"/>
                        <a:t>    </a:t>
                      </a:r>
                      <a:r>
                        <a:rPr lang="ru-RU" sz="1400" dirty="0"/>
                        <a:t>18,482</a:t>
                      </a:r>
                    </a:p>
                  </a:txBody>
                  <a:tcPr anchor="ctr">
                    <a:lnL>
                      <a:noFill/>
                    </a:lnL>
                    <a:lnR>
                      <a:noFill/>
                    </a:lnR>
                    <a:lnT>
                      <a:noFill/>
                    </a:lnT>
                    <a:lnB>
                      <a:noFill/>
                    </a:lnB>
                  </a:tcPr>
                </a:tc>
                <a:extLst>
                  <a:ext uri="{0D108BD9-81ED-4DB2-BD59-A6C34878D82A}">
                    <a16:rowId xmlns:a16="http://schemas.microsoft.com/office/drawing/2014/main" val="1603045581"/>
                  </a:ext>
                </a:extLst>
              </a:tr>
            </a:tbl>
          </a:graphicData>
        </a:graphic>
      </p:graphicFrame>
      <p:sp>
        <p:nvSpPr>
          <p:cNvPr id="6" name="Прямоугольник 5">
            <a:extLst>
              <a:ext uri="{FF2B5EF4-FFF2-40B4-BE49-F238E27FC236}">
                <a16:creationId xmlns:a16="http://schemas.microsoft.com/office/drawing/2014/main" id="{1FB713A5-4DEB-401D-B4E7-266EF85B945B}"/>
              </a:ext>
            </a:extLst>
          </p:cNvPr>
          <p:cNvSpPr/>
          <p:nvPr/>
        </p:nvSpPr>
        <p:spPr>
          <a:xfrm>
            <a:off x="4710438" y="88348"/>
            <a:ext cx="3318216" cy="369332"/>
          </a:xfrm>
          <a:prstGeom prst="rect">
            <a:avLst/>
          </a:prstGeom>
        </p:spPr>
        <p:txBody>
          <a:bodyPr wrap="none">
            <a:spAutoFit/>
          </a:bodyPr>
          <a:lstStyle/>
          <a:p>
            <a:pPr lvl="0"/>
            <a:r>
              <a:rPr lang="en-US" altLang="en-US" b="1" dirty="0">
                <a:solidFill>
                  <a:srgbClr val="3333CC"/>
                </a:solidFill>
                <a:latin typeface="Times New Roman" panose="02020603050405020304" pitchFamily="18" charset="0"/>
                <a:cs typeface="Times New Roman" panose="02020603050405020304" pitchFamily="18" charset="0"/>
              </a:rPr>
              <a:t>TOP500 List – November</a:t>
            </a:r>
            <a:r>
              <a:rPr lang="en-US" altLang="ru-RU" b="1" dirty="0">
                <a:solidFill>
                  <a:srgbClr val="3333CC"/>
                </a:solidFill>
                <a:latin typeface="Times New Roman" panose="02020603050405020304" pitchFamily="18" charset="0"/>
                <a:cs typeface="Times New Roman" panose="02020603050405020304" pitchFamily="18" charset="0"/>
              </a:rPr>
              <a:t> 20</a:t>
            </a:r>
            <a:r>
              <a:rPr lang="ru-RU" altLang="ru-RU" b="1" dirty="0">
                <a:solidFill>
                  <a:srgbClr val="3333CC"/>
                </a:solidFill>
                <a:latin typeface="Times New Roman" panose="02020603050405020304" pitchFamily="18" charset="0"/>
                <a:cs typeface="Times New Roman" panose="02020603050405020304" pitchFamily="18" charset="0"/>
              </a:rPr>
              <a:t>22</a:t>
            </a:r>
            <a:endParaRPr lang="en-US" altLang="ru-RU" b="1" dirty="0">
              <a:solidFill>
                <a:srgbClr val="3333CC"/>
              </a:solidFill>
              <a:latin typeface="Times New Roman" panose="02020603050405020304" pitchFamily="18" charset="0"/>
              <a:cs typeface="Times New Roman" panose="02020603050405020304" pitchFamily="18" charset="0"/>
            </a:endParaRPr>
          </a:p>
        </p:txBody>
      </p:sp>
      <p:graphicFrame>
        <p:nvGraphicFramePr>
          <p:cNvPr id="8" name="Таблица 7">
            <a:extLst>
              <a:ext uri="{FF2B5EF4-FFF2-40B4-BE49-F238E27FC236}">
                <a16:creationId xmlns:a16="http://schemas.microsoft.com/office/drawing/2014/main" id="{D55EF872-2C6B-49C9-97F2-0A7621710286}"/>
              </a:ext>
            </a:extLst>
          </p:cNvPr>
          <p:cNvGraphicFramePr>
            <a:graphicFrameLocks noGrp="1"/>
          </p:cNvGraphicFramePr>
          <p:nvPr>
            <p:extLst>
              <p:ext uri="{D42A27DB-BD31-4B8C-83A1-F6EECF244321}">
                <p14:modId xmlns:p14="http://schemas.microsoft.com/office/powerpoint/2010/main" val="292412559"/>
              </p:ext>
            </p:extLst>
          </p:nvPr>
        </p:nvGraphicFramePr>
        <p:xfrm>
          <a:off x="87085" y="6126480"/>
          <a:ext cx="12017827" cy="518160"/>
        </p:xfrm>
        <a:graphic>
          <a:graphicData uri="http://schemas.openxmlformats.org/drawingml/2006/table">
            <a:tbl>
              <a:tblPr/>
              <a:tblGrid>
                <a:gridCol w="383178">
                  <a:extLst>
                    <a:ext uri="{9D8B030D-6E8A-4147-A177-3AD203B41FA5}">
                      <a16:colId xmlns:a16="http://schemas.microsoft.com/office/drawing/2014/main" val="2259374516"/>
                    </a:ext>
                  </a:extLst>
                </a:gridCol>
                <a:gridCol w="6076841">
                  <a:extLst>
                    <a:ext uri="{9D8B030D-6E8A-4147-A177-3AD203B41FA5}">
                      <a16:colId xmlns:a16="http://schemas.microsoft.com/office/drawing/2014/main" val="2550788013"/>
                    </a:ext>
                  </a:extLst>
                </a:gridCol>
                <a:gridCol w="1316736">
                  <a:extLst>
                    <a:ext uri="{9D8B030D-6E8A-4147-A177-3AD203B41FA5}">
                      <a16:colId xmlns:a16="http://schemas.microsoft.com/office/drawing/2014/main" val="3990515118"/>
                    </a:ext>
                  </a:extLst>
                </a:gridCol>
                <a:gridCol w="1154757">
                  <a:extLst>
                    <a:ext uri="{9D8B030D-6E8A-4147-A177-3AD203B41FA5}">
                      <a16:colId xmlns:a16="http://schemas.microsoft.com/office/drawing/2014/main" val="1214275798"/>
                    </a:ext>
                  </a:extLst>
                </a:gridCol>
                <a:gridCol w="1264484">
                  <a:extLst>
                    <a:ext uri="{9D8B030D-6E8A-4147-A177-3AD203B41FA5}">
                      <a16:colId xmlns:a16="http://schemas.microsoft.com/office/drawing/2014/main" val="1424948949"/>
                    </a:ext>
                  </a:extLst>
                </a:gridCol>
                <a:gridCol w="1821831">
                  <a:extLst>
                    <a:ext uri="{9D8B030D-6E8A-4147-A177-3AD203B41FA5}">
                      <a16:colId xmlns:a16="http://schemas.microsoft.com/office/drawing/2014/main" val="2990519260"/>
                    </a:ext>
                  </a:extLst>
                </a:gridCol>
              </a:tblGrid>
              <a:tr h="0">
                <a:tc>
                  <a:txBody>
                    <a:bodyPr/>
                    <a:lstStyle/>
                    <a:p>
                      <a:r>
                        <a:rPr lang="ru-RU" sz="1400" dirty="0"/>
                        <a:t>25</a:t>
                      </a:r>
                    </a:p>
                  </a:txBody>
                  <a:tcPr anchor="ctr">
                    <a:lnL>
                      <a:noFill/>
                    </a:lnL>
                    <a:lnR>
                      <a:noFill/>
                    </a:lnR>
                    <a:lnT>
                      <a:noFill/>
                    </a:lnT>
                    <a:lnB>
                      <a:noFill/>
                    </a:lnB>
                  </a:tcPr>
                </a:tc>
                <a:tc>
                  <a:txBody>
                    <a:bodyPr/>
                    <a:lstStyle/>
                    <a:p>
                      <a:r>
                        <a:rPr lang="en-US" sz="1400" b="1" dirty="0" err="1">
                          <a:hlinkClick r:id="rId21"/>
                        </a:rPr>
                        <a:t>Chervonenkis</a:t>
                      </a:r>
                      <a:r>
                        <a:rPr lang="en-US" sz="1400" dirty="0">
                          <a:hlinkClick r:id="rId21"/>
                        </a:rPr>
                        <a:t> - YANDEX Y4N-GA1-TY25-ZB0, AMD EPYC 7702 64C 2GHz, NVIDIA A100 80GB​, </a:t>
                      </a:r>
                      <a:r>
                        <a:rPr lang="en-US" sz="1400" dirty="0" err="1">
                          <a:hlinkClick r:id="rId21"/>
                        </a:rPr>
                        <a:t>Infiniband</a:t>
                      </a:r>
                      <a:r>
                        <a:rPr lang="en-US" sz="1400" dirty="0">
                          <a:hlinkClick r:id="rId21"/>
                        </a:rPr>
                        <a:t>, </a:t>
                      </a:r>
                      <a:r>
                        <a:rPr lang="en-US" sz="1400" dirty="0"/>
                        <a:t>YANDEX, NVIDIA </a:t>
                      </a:r>
                      <a:r>
                        <a:rPr lang="en-US" sz="1400" dirty="0">
                          <a:hlinkClick r:id="rId22"/>
                        </a:rPr>
                        <a:t>Yandex</a:t>
                      </a:r>
                      <a:r>
                        <a:rPr lang="en-US" sz="1400" dirty="0"/>
                        <a:t>  Russia </a:t>
                      </a:r>
                    </a:p>
                  </a:txBody>
                  <a:tcPr anchor="ctr">
                    <a:lnL>
                      <a:noFill/>
                    </a:lnL>
                    <a:lnR>
                      <a:noFill/>
                    </a:lnR>
                    <a:lnT>
                      <a:noFill/>
                    </a:lnT>
                    <a:lnB>
                      <a:noFill/>
                    </a:lnB>
                  </a:tcPr>
                </a:tc>
                <a:tc>
                  <a:txBody>
                    <a:bodyPr/>
                    <a:lstStyle/>
                    <a:p>
                      <a:pPr algn="r"/>
                      <a:r>
                        <a:rPr lang="ru-RU" sz="1400" dirty="0">
                          <a:effectLst/>
                        </a:rPr>
                        <a:t>193,440</a:t>
                      </a:r>
                    </a:p>
                  </a:txBody>
                  <a:tcPr anchor="ctr">
                    <a:lnL>
                      <a:noFill/>
                    </a:lnL>
                    <a:lnR>
                      <a:noFill/>
                    </a:lnR>
                    <a:lnT>
                      <a:noFill/>
                    </a:lnT>
                    <a:lnB>
                      <a:noFill/>
                    </a:lnB>
                  </a:tcPr>
                </a:tc>
                <a:tc>
                  <a:txBody>
                    <a:bodyPr/>
                    <a:lstStyle/>
                    <a:p>
                      <a:pPr algn="r"/>
                      <a:r>
                        <a:rPr lang="ru-RU" sz="1400" dirty="0">
                          <a:effectLst/>
                        </a:rPr>
                        <a:t>21.53</a:t>
                      </a:r>
                    </a:p>
                  </a:txBody>
                  <a:tcPr anchor="ctr">
                    <a:lnL>
                      <a:noFill/>
                    </a:lnL>
                    <a:lnR>
                      <a:noFill/>
                    </a:lnR>
                    <a:lnT>
                      <a:noFill/>
                    </a:lnT>
                    <a:lnB>
                      <a:noFill/>
                    </a:lnB>
                  </a:tcPr>
                </a:tc>
                <a:tc>
                  <a:txBody>
                    <a:bodyPr/>
                    <a:lstStyle/>
                    <a:p>
                      <a:pPr algn="r"/>
                      <a:r>
                        <a:rPr lang="ru-RU" sz="1400" dirty="0">
                          <a:effectLst/>
                        </a:rPr>
                        <a:t>29.42</a:t>
                      </a:r>
                    </a:p>
                  </a:txBody>
                  <a:tcPr anchor="ctr">
                    <a:lnL>
                      <a:noFill/>
                    </a:lnL>
                    <a:lnR>
                      <a:noFill/>
                    </a:lnR>
                    <a:lnT>
                      <a:noFill/>
                    </a:lnT>
                    <a:lnB>
                      <a:noFill/>
                    </a:lnB>
                  </a:tcPr>
                </a:tc>
                <a:tc>
                  <a:txBody>
                    <a:bodyPr/>
                    <a:lstStyle/>
                    <a:p>
                      <a:endParaRPr lang="ru-RU" dirty="0"/>
                    </a:p>
                  </a:txBody>
                  <a:tcPr anchor="ctr">
                    <a:lnL>
                      <a:noFill/>
                    </a:lnL>
                    <a:lnR>
                      <a:noFill/>
                    </a:lnR>
                    <a:lnT>
                      <a:noFill/>
                    </a:lnT>
                    <a:lnB>
                      <a:noFill/>
                    </a:lnB>
                  </a:tcPr>
                </a:tc>
                <a:extLst>
                  <a:ext uri="{0D108BD9-81ED-4DB2-BD59-A6C34878D82A}">
                    <a16:rowId xmlns:a16="http://schemas.microsoft.com/office/drawing/2014/main" val="1433222317"/>
                  </a:ext>
                </a:extLst>
              </a:tr>
            </a:tbl>
          </a:graphicData>
        </a:graphic>
      </p:graphicFrame>
    </p:spTree>
    <p:extLst>
      <p:ext uri="{BB962C8B-B14F-4D97-AF65-F5344CB8AC3E}">
        <p14:creationId xmlns:p14="http://schemas.microsoft.com/office/powerpoint/2010/main" val="11476224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Рисунок 26">
            <a:extLst>
              <a:ext uri="{FF2B5EF4-FFF2-40B4-BE49-F238E27FC236}">
                <a16:creationId xmlns:a16="http://schemas.microsoft.com/office/drawing/2014/main" id="{807B3F7F-DC59-481D-8F00-5003205EF5F4}"/>
              </a:ext>
            </a:extLst>
          </p:cNvPr>
          <p:cNvPicPr>
            <a:picLocks noChangeAspect="1"/>
          </p:cNvPicPr>
          <p:nvPr/>
        </p:nvPicPr>
        <p:blipFill>
          <a:blip r:embed="rId3"/>
          <a:stretch>
            <a:fillRect/>
          </a:stretch>
        </p:blipFill>
        <p:spPr>
          <a:xfrm>
            <a:off x="191988" y="2834042"/>
            <a:ext cx="1983549" cy="556648"/>
          </a:xfrm>
          <a:prstGeom prst="rect">
            <a:avLst/>
          </a:prstGeom>
        </p:spPr>
      </p:pic>
      <p:sp>
        <p:nvSpPr>
          <p:cNvPr id="19" name="Прямоугольник 18">
            <a:extLst>
              <a:ext uri="{FF2B5EF4-FFF2-40B4-BE49-F238E27FC236}">
                <a16:creationId xmlns:a16="http://schemas.microsoft.com/office/drawing/2014/main" id="{5AB75060-D97C-4B56-B9F0-2385E344C1F2}"/>
              </a:ext>
            </a:extLst>
          </p:cNvPr>
          <p:cNvSpPr/>
          <p:nvPr/>
        </p:nvSpPr>
        <p:spPr>
          <a:xfrm flipH="1">
            <a:off x="0" y="-14824"/>
            <a:ext cx="12192000" cy="772669"/>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marL="0" marR="0" lvl="0" indent="0" algn="ctr" defTabSz="404131" rtl="0" eaLnBrk="1" fontAlgn="auto" latinLnBrk="0" hangingPunct="1">
              <a:lnSpc>
                <a:spcPct val="90000"/>
              </a:lnSpc>
              <a:spcBef>
                <a:spcPts val="0"/>
              </a:spcBef>
              <a:spcAft>
                <a:spcPts val="0"/>
              </a:spcAft>
              <a:buClr>
                <a:srgbClr val="000000"/>
              </a:buClr>
              <a:buSzPct val="100000"/>
              <a:buFontTx/>
              <a:buNone/>
              <a:tabLst/>
              <a:defRPr/>
            </a:pPr>
            <a:endParaRPr kumimoji="0" lang="ru-RU"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Скругленный прямоугольник 8">
            <a:extLst>
              <a:ext uri="{FF2B5EF4-FFF2-40B4-BE49-F238E27FC236}">
                <a16:creationId xmlns:a16="http://schemas.microsoft.com/office/drawing/2014/main" id="{3B24033F-6F8C-487C-8BA3-C3A5D8486888}"/>
              </a:ext>
            </a:extLst>
          </p:cNvPr>
          <p:cNvSpPr/>
          <p:nvPr/>
        </p:nvSpPr>
        <p:spPr>
          <a:xfrm>
            <a:off x="7482114" y="1528846"/>
            <a:ext cx="4510438" cy="4857440"/>
          </a:xfrm>
          <a:prstGeom prst="roundRect">
            <a:avLst/>
          </a:prstGeom>
          <a:solidFill>
            <a:schemeClr val="bg1"/>
          </a:solid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Заголовок 1"/>
          <p:cNvSpPr>
            <a:spLocks noGrp="1"/>
          </p:cNvSpPr>
          <p:nvPr>
            <p:ph type="title"/>
          </p:nvPr>
        </p:nvSpPr>
        <p:spPr>
          <a:xfrm>
            <a:off x="410491" y="34364"/>
            <a:ext cx="10625809" cy="660674"/>
          </a:xfrm>
          <a:effectLst>
            <a:outerShdw blurRad="50800" dist="38100" dir="2700000" algn="tl" rotWithShape="0">
              <a:schemeClr val="tx1">
                <a:lumMod val="95000"/>
                <a:lumOff val="5000"/>
              </a:schemeClr>
            </a:outerShdw>
          </a:effectLst>
        </p:spPr>
        <p:txBody>
          <a:bodyPr>
            <a:noAutofit/>
          </a:bodyPr>
          <a:lstStyle/>
          <a:p>
            <a:pPr algn="ctr"/>
            <a:r>
              <a:rPr lang="en-US" sz="2800" b="1" dirty="0">
                <a:solidFill>
                  <a:schemeClr val="bg1"/>
                </a:solidFill>
                <a:effectLst>
                  <a:outerShdw blurRad="38100" dist="38100" dir="2700000" algn="tl">
                    <a:srgbClr val="000000">
                      <a:alpha val="43137"/>
                    </a:srgbClr>
                  </a:outerShdw>
                </a:effectLst>
                <a:latin typeface="+mn-lt"/>
                <a:ea typeface="+mn-ea"/>
                <a:cs typeface="+mn-cs"/>
              </a:rPr>
              <a:t>Quantum computing and quantum algorithms</a:t>
            </a:r>
            <a:endParaRPr lang="ru-RU" sz="2800" b="1" dirty="0">
              <a:solidFill>
                <a:schemeClr val="bg1"/>
              </a:solidFill>
              <a:effectLst>
                <a:outerShdw blurRad="38100" dist="38100" dir="2700000" algn="tl">
                  <a:srgbClr val="000000">
                    <a:alpha val="43137"/>
                  </a:srgbClr>
                </a:outerShdw>
              </a:effectLst>
              <a:latin typeface="+mn-lt"/>
              <a:ea typeface="+mn-ea"/>
              <a:cs typeface="+mn-cs"/>
            </a:endParaRPr>
          </a:p>
        </p:txBody>
      </p:sp>
      <p:sp>
        <p:nvSpPr>
          <p:cNvPr id="14" name="TextBox 13"/>
          <p:cNvSpPr txBox="1"/>
          <p:nvPr/>
        </p:nvSpPr>
        <p:spPr>
          <a:xfrm>
            <a:off x="1178753" y="762123"/>
            <a:ext cx="1003815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2060"/>
                </a:solidFill>
                <a:latin typeface="Times New Roman" panose="02020603050405020304" pitchFamily="18" charset="0"/>
                <a:cs typeface="Times New Roman" panose="02020603050405020304" pitchFamily="18" charset="0"/>
              </a:rPr>
              <a:t>Objective</a:t>
            </a:r>
            <a:r>
              <a:rPr lang="ru-RU" dirty="0">
                <a:solidFill>
                  <a:srgbClr val="002060"/>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development of quantum algorithms (QAs) to calculate complex atomic and molecular systems, taking into account the limiting capabilities of available computing resources</a:t>
            </a:r>
            <a:r>
              <a:rPr lang="ru-RU" dirty="0">
                <a:latin typeface="Times New Roman" panose="02020603050405020304" pitchFamily="18" charset="0"/>
                <a:cs typeface="Times New Roman" panose="02020603050405020304" pitchFamily="18" charset="0"/>
              </a:rPr>
              <a:t>.</a:t>
            </a:r>
            <a:endParaRPr kumimoji="0" lang="ru-RU"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16" name="Рисунок 15"/>
          <p:cNvPicPr>
            <a:picLocks noChangeAspect="1"/>
          </p:cNvPicPr>
          <p:nvPr/>
        </p:nvPicPr>
        <p:blipFill rotWithShape="1">
          <a:blip r:embed="rId4"/>
          <a:srcRect t="-1" b="1638"/>
          <a:stretch/>
        </p:blipFill>
        <p:spPr>
          <a:xfrm>
            <a:off x="310707" y="3695482"/>
            <a:ext cx="1792901" cy="914678"/>
          </a:xfrm>
          <a:prstGeom prst="rect">
            <a:avLst/>
          </a:prstGeom>
        </p:spPr>
      </p:pic>
      <p:pic>
        <p:nvPicPr>
          <p:cNvPr id="3" name="Рисунок 2">
            <a:extLst>
              <a:ext uri="{FF2B5EF4-FFF2-40B4-BE49-F238E27FC236}">
                <a16:creationId xmlns:a16="http://schemas.microsoft.com/office/drawing/2014/main" id="{C73B5F89-C697-4767-94B6-8BB8D962456D}"/>
              </a:ext>
            </a:extLst>
          </p:cNvPr>
          <p:cNvPicPr>
            <a:picLocks noChangeAspect="1"/>
          </p:cNvPicPr>
          <p:nvPr/>
        </p:nvPicPr>
        <p:blipFill>
          <a:blip r:embed="rId5"/>
          <a:stretch>
            <a:fillRect/>
          </a:stretch>
        </p:blipFill>
        <p:spPr>
          <a:xfrm>
            <a:off x="522087" y="4859844"/>
            <a:ext cx="1144532" cy="1374511"/>
          </a:xfrm>
          <a:prstGeom prst="rect">
            <a:avLst/>
          </a:prstGeom>
        </p:spPr>
      </p:pic>
      <p:sp>
        <p:nvSpPr>
          <p:cNvPr id="13" name="TextBox 12">
            <a:extLst>
              <a:ext uri="{FF2B5EF4-FFF2-40B4-BE49-F238E27FC236}">
                <a16:creationId xmlns:a16="http://schemas.microsoft.com/office/drawing/2014/main" id="{F71C7D51-2B39-4BD0-A606-14074D025AD5}"/>
              </a:ext>
            </a:extLst>
          </p:cNvPr>
          <p:cNvSpPr txBox="1"/>
          <p:nvPr/>
        </p:nvSpPr>
        <p:spPr>
          <a:xfrm>
            <a:off x="441254" y="4637953"/>
            <a:ext cx="147499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SC “</a:t>
            </a:r>
            <a:r>
              <a:rPr kumimoji="0" lang="en-US" sz="1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Govorun</a:t>
            </a: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endParaRPr kumimoji="0" lang="ru-RU"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2" name="Прямоугольник 11">
            <a:extLst>
              <a:ext uri="{FF2B5EF4-FFF2-40B4-BE49-F238E27FC236}">
                <a16:creationId xmlns:a16="http://schemas.microsoft.com/office/drawing/2014/main" id="{1F88262F-7856-46B3-AC70-FDA8230DD0DE}"/>
              </a:ext>
            </a:extLst>
          </p:cNvPr>
          <p:cNvSpPr/>
          <p:nvPr/>
        </p:nvSpPr>
        <p:spPr>
          <a:xfrm>
            <a:off x="7627049" y="1599839"/>
            <a:ext cx="4220567" cy="284693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Current result</a:t>
            </a:r>
            <a:endParaRPr kumimoji="0" lang="ru-RU" sz="17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lvl="0" algn="just">
              <a:defRPr/>
            </a:pPr>
            <a:r>
              <a:rPr kumimoji="0" lang="en-US"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The limiting computing capacities of the “</a:t>
            </a:r>
            <a:r>
              <a:rPr kumimoji="0" lang="en-US"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Govorun</a:t>
            </a:r>
            <a:r>
              <a:rPr kumimoji="0" lang="en-US"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supercomputer are </a:t>
            </a:r>
            <a:r>
              <a:rPr lang="en-US" dirty="0">
                <a:latin typeface="Times New Roman" panose="02020603050405020304" pitchFamily="18" charset="0"/>
                <a:cs typeface="Times New Roman" panose="02020603050405020304" pitchFamily="18" charset="0"/>
              </a:rPr>
              <a:t>revealed on the example of simulating quantum algorithms (quantum Fourier transform, quantum phase estimation, Grover’s algorithm, test synthetic algorithm) using a different class of quantum circuits for the following simulators: </a:t>
            </a:r>
            <a:r>
              <a:rPr lang="en-US" dirty="0" err="1">
                <a:latin typeface="Times New Roman" panose="02020603050405020304" pitchFamily="18" charset="0"/>
                <a:cs typeface="Times New Roman" panose="02020603050405020304" pitchFamily="18" charset="0"/>
              </a:rPr>
              <a:t>QuEST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Qiskit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CuQuantum</a:t>
            </a:r>
            <a:r>
              <a:rPr lang="ru-RU" dirty="0">
                <a:latin typeface="Times New Roman" panose="02020603050405020304" pitchFamily="18" charset="0"/>
                <a:cs typeface="Times New Roman" panose="02020603050405020304" pitchFamily="18" charset="0"/>
              </a:rPr>
              <a:t>.</a:t>
            </a:r>
            <a:endParaRPr kumimoji="0" lang="ru-RU"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20" name="Рисунок 19">
            <a:extLst>
              <a:ext uri="{FF2B5EF4-FFF2-40B4-BE49-F238E27FC236}">
                <a16:creationId xmlns:a16="http://schemas.microsoft.com/office/drawing/2014/main" id="{C28886CF-4776-4420-A688-EBA2BC2231CF}"/>
              </a:ext>
            </a:extLst>
          </p:cNvPr>
          <p:cNvPicPr>
            <a:picLocks noChangeAspect="1"/>
          </p:cNvPicPr>
          <p:nvPr/>
        </p:nvPicPr>
        <p:blipFill>
          <a:blip r:embed="rId6"/>
          <a:stretch>
            <a:fillRect/>
          </a:stretch>
        </p:blipFill>
        <p:spPr>
          <a:xfrm>
            <a:off x="11159835" y="49903"/>
            <a:ext cx="1005927" cy="695004"/>
          </a:xfrm>
          <a:prstGeom prst="rect">
            <a:avLst/>
          </a:prstGeom>
        </p:spPr>
      </p:pic>
      <p:graphicFrame>
        <p:nvGraphicFramePr>
          <p:cNvPr id="6" name="Схема 5">
            <a:extLst>
              <a:ext uri="{FF2B5EF4-FFF2-40B4-BE49-F238E27FC236}">
                <a16:creationId xmlns:a16="http://schemas.microsoft.com/office/drawing/2014/main" id="{520121AB-CC71-49DC-AEC7-F1DA348E0E18}"/>
              </a:ext>
            </a:extLst>
          </p:cNvPr>
          <p:cNvGraphicFramePr/>
          <p:nvPr/>
        </p:nvGraphicFramePr>
        <p:xfrm>
          <a:off x="2325695" y="1675676"/>
          <a:ext cx="5584240" cy="435133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TextBox 6">
            <a:extLst>
              <a:ext uri="{FF2B5EF4-FFF2-40B4-BE49-F238E27FC236}">
                <a16:creationId xmlns:a16="http://schemas.microsoft.com/office/drawing/2014/main" id="{DA64398A-B520-4DD0-8376-D1EAF9C30677}"/>
              </a:ext>
            </a:extLst>
          </p:cNvPr>
          <p:cNvSpPr txBox="1"/>
          <p:nvPr/>
        </p:nvSpPr>
        <p:spPr>
          <a:xfrm>
            <a:off x="2552698" y="3184407"/>
            <a:ext cx="344905" cy="1477328"/>
          </a:xfrm>
          <a:prstGeom prst="rect">
            <a:avLst/>
          </a:prstGeom>
          <a:noFill/>
        </p:spPr>
        <p:txBody>
          <a:bodyPr wrap="square" rtlCol="0">
            <a:spAutoFit/>
          </a:bodyPr>
          <a:lstStyle/>
          <a:p>
            <a:r>
              <a:rPr lang="en-US" b="1" dirty="0">
                <a:solidFill>
                  <a:srgbClr val="002060"/>
                </a:solidFill>
                <a:latin typeface="Times New Roman" panose="02020603050405020304" pitchFamily="18" charset="0"/>
                <a:cs typeface="Times New Roman" panose="02020603050405020304" pitchFamily="18" charset="0"/>
              </a:rPr>
              <a:t>TASKS</a:t>
            </a:r>
            <a:endParaRPr lang="ru-RU" b="1" dirty="0">
              <a:solidFill>
                <a:srgbClr val="002060"/>
              </a:solidFill>
              <a:latin typeface="Times New Roman" panose="02020603050405020304" pitchFamily="18" charset="0"/>
              <a:cs typeface="Times New Roman" panose="02020603050405020304" pitchFamily="18" charset="0"/>
            </a:endParaRPr>
          </a:p>
        </p:txBody>
      </p:sp>
      <p:pic>
        <p:nvPicPr>
          <p:cNvPr id="28" name="Рисунок 27">
            <a:extLst>
              <a:ext uri="{FF2B5EF4-FFF2-40B4-BE49-F238E27FC236}">
                <a16:creationId xmlns:a16="http://schemas.microsoft.com/office/drawing/2014/main" id="{6C2F7CD1-F380-4E06-BFAF-3CDAEFB633E4}"/>
              </a:ext>
            </a:extLst>
          </p:cNvPr>
          <p:cNvPicPr>
            <a:picLocks noChangeAspect="1"/>
          </p:cNvPicPr>
          <p:nvPr/>
        </p:nvPicPr>
        <p:blipFill>
          <a:blip r:embed="rId12"/>
          <a:stretch>
            <a:fillRect/>
          </a:stretch>
        </p:blipFill>
        <p:spPr>
          <a:xfrm>
            <a:off x="134066" y="1955940"/>
            <a:ext cx="1532553" cy="691279"/>
          </a:xfrm>
          <a:prstGeom prst="rect">
            <a:avLst/>
          </a:prstGeom>
        </p:spPr>
      </p:pic>
      <p:sp>
        <p:nvSpPr>
          <p:cNvPr id="5" name="TextBox 4">
            <a:extLst>
              <a:ext uri="{FF2B5EF4-FFF2-40B4-BE49-F238E27FC236}">
                <a16:creationId xmlns:a16="http://schemas.microsoft.com/office/drawing/2014/main" id="{2E16BD1A-7FF8-A023-8525-DB22ECC7C65B}"/>
              </a:ext>
            </a:extLst>
          </p:cNvPr>
          <p:cNvSpPr txBox="1"/>
          <p:nvPr/>
        </p:nvSpPr>
        <p:spPr>
          <a:xfrm>
            <a:off x="358690" y="3461126"/>
            <a:ext cx="1709690" cy="276999"/>
          </a:xfrm>
          <a:prstGeom prst="rect">
            <a:avLst/>
          </a:prstGeom>
          <a:noFill/>
        </p:spPr>
        <p:txBody>
          <a:bodyPr wrap="square">
            <a:spAutoFit/>
          </a:bodyPr>
          <a:lstStyle/>
          <a:p>
            <a:r>
              <a:rPr lang="en-US" sz="1200" b="1" dirty="0">
                <a:solidFill>
                  <a:srgbClr val="002060"/>
                </a:solidFill>
                <a:latin typeface="Arial" panose="020B0604020202020204" pitchFamily="34" charset="0"/>
                <a:cs typeface="Arial" panose="020B0604020202020204" pitchFamily="34" charset="0"/>
              </a:rPr>
              <a:t>Quantum simulators</a:t>
            </a:r>
            <a:endParaRPr lang="ru-RU" sz="1200" b="1" dirty="0">
              <a:solidFill>
                <a:srgbClr val="002060"/>
              </a:solidFill>
              <a:latin typeface="Arial" panose="020B0604020202020204" pitchFamily="34" charset="0"/>
              <a:cs typeface="Arial" panose="020B0604020202020204" pitchFamily="34" charset="0"/>
            </a:endParaRPr>
          </a:p>
        </p:txBody>
      </p:sp>
      <p:pic>
        <p:nvPicPr>
          <p:cNvPr id="26" name="Рисунок 25">
            <a:extLst>
              <a:ext uri="{FF2B5EF4-FFF2-40B4-BE49-F238E27FC236}">
                <a16:creationId xmlns:a16="http://schemas.microsoft.com/office/drawing/2014/main" id="{7A5F22AB-0D67-4B0A-A4C8-516E2645F757}"/>
              </a:ext>
            </a:extLst>
          </p:cNvPr>
          <p:cNvPicPr>
            <a:picLocks noChangeAspect="1"/>
          </p:cNvPicPr>
          <p:nvPr/>
        </p:nvPicPr>
        <p:blipFill>
          <a:blip r:embed="rId13"/>
          <a:stretch>
            <a:fillRect/>
          </a:stretch>
        </p:blipFill>
        <p:spPr>
          <a:xfrm>
            <a:off x="1001736" y="2352868"/>
            <a:ext cx="1679717" cy="613991"/>
          </a:xfrm>
          <a:prstGeom prst="rect">
            <a:avLst/>
          </a:prstGeom>
        </p:spPr>
      </p:pic>
      <p:pic>
        <p:nvPicPr>
          <p:cNvPr id="10" name="Рисунок 9">
            <a:extLst>
              <a:ext uri="{FF2B5EF4-FFF2-40B4-BE49-F238E27FC236}">
                <a16:creationId xmlns:a16="http://schemas.microsoft.com/office/drawing/2014/main" id="{0ECB703B-A1B5-FD3C-8A85-3DDE8DBCCD23}"/>
              </a:ext>
            </a:extLst>
          </p:cNvPr>
          <p:cNvPicPr>
            <a:picLocks noChangeAspect="1"/>
          </p:cNvPicPr>
          <p:nvPr/>
        </p:nvPicPr>
        <p:blipFill>
          <a:blip r:embed="rId14"/>
          <a:stretch>
            <a:fillRect/>
          </a:stretch>
        </p:blipFill>
        <p:spPr>
          <a:xfrm>
            <a:off x="8931977" y="4123324"/>
            <a:ext cx="2102754" cy="1306256"/>
          </a:xfrm>
          <a:prstGeom prst="rect">
            <a:avLst/>
          </a:prstGeom>
        </p:spPr>
      </p:pic>
      <p:sp>
        <p:nvSpPr>
          <p:cNvPr id="8" name="TextBox 7">
            <a:extLst>
              <a:ext uri="{FF2B5EF4-FFF2-40B4-BE49-F238E27FC236}">
                <a16:creationId xmlns:a16="http://schemas.microsoft.com/office/drawing/2014/main" id="{3D3D8CC3-9C10-4E2E-AFDE-A6F29451B2CB}"/>
              </a:ext>
            </a:extLst>
          </p:cNvPr>
          <p:cNvSpPr txBox="1"/>
          <p:nvPr/>
        </p:nvSpPr>
        <p:spPr>
          <a:xfrm>
            <a:off x="7627050" y="5429580"/>
            <a:ext cx="4178392" cy="738664"/>
          </a:xfrm>
          <a:prstGeom prst="rect">
            <a:avLst/>
          </a:prstGeom>
          <a:noFill/>
        </p:spPr>
        <p:txBody>
          <a:bodyPr wrap="square" rtlCol="0">
            <a:spAutoFit/>
          </a:bodyPr>
          <a:lstStyle/>
          <a:p>
            <a:pPr algn="ctr"/>
            <a:r>
              <a:rPr lang="en-US" sz="1400" dirty="0">
                <a:solidFill>
                  <a:srgbClr val="002060"/>
                </a:solidFill>
                <a:latin typeface="Times New Roman" panose="02020603050405020304" pitchFamily="18" charset="0"/>
                <a:cs typeface="Times New Roman" panose="02020603050405020304" pitchFamily="18" charset="0"/>
              </a:rPr>
              <a:t>According to modern concepts, from 30 to 50 </a:t>
            </a:r>
            <a:r>
              <a:rPr lang="en-US" sz="1400" dirty="0" err="1">
                <a:solidFill>
                  <a:srgbClr val="002060"/>
                </a:solidFill>
                <a:latin typeface="Times New Roman" panose="02020603050405020304" pitchFamily="18" charset="0"/>
                <a:cs typeface="Times New Roman" panose="02020603050405020304" pitchFamily="18" charset="0"/>
              </a:rPr>
              <a:t>qubits</a:t>
            </a:r>
            <a:r>
              <a:rPr lang="en-US" sz="1400" dirty="0">
                <a:solidFill>
                  <a:srgbClr val="002060"/>
                </a:solidFill>
                <a:latin typeface="Times New Roman" panose="02020603050405020304" pitchFamily="18" charset="0"/>
                <a:cs typeface="Times New Roman" panose="02020603050405020304" pitchFamily="18" charset="0"/>
              </a:rPr>
              <a:t> are sufficient for the exact solution of most practically significant problems of quantum chemistry</a:t>
            </a:r>
            <a:endParaRPr lang="ru-RU" sz="1400" dirty="0">
              <a:solidFill>
                <a:srgbClr val="00206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5CD8C506-B74A-6B7C-0A42-B61D5F0EF1C1}"/>
              </a:ext>
            </a:extLst>
          </p:cNvPr>
          <p:cNvSpPr txBox="1"/>
          <p:nvPr/>
        </p:nvSpPr>
        <p:spPr>
          <a:xfrm>
            <a:off x="216267" y="1690914"/>
            <a:ext cx="1709690" cy="276999"/>
          </a:xfrm>
          <a:prstGeom prst="rect">
            <a:avLst/>
          </a:prstGeom>
          <a:noFill/>
        </p:spPr>
        <p:txBody>
          <a:bodyPr wrap="square">
            <a:spAutoFit/>
          </a:bodyPr>
          <a:lstStyle/>
          <a:p>
            <a:r>
              <a:rPr lang="en-US" sz="1200" b="1" dirty="0">
                <a:solidFill>
                  <a:srgbClr val="002060"/>
                </a:solidFill>
                <a:latin typeface="Arial" panose="020B0604020202020204" pitchFamily="34" charset="0"/>
                <a:cs typeface="Arial" panose="020B0604020202020204" pitchFamily="34" charset="0"/>
              </a:rPr>
              <a:t>Quantum algorithms</a:t>
            </a:r>
            <a:endParaRPr lang="ru-RU" sz="12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61564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688D054A-8CCA-C8E5-7997-055E530A1106}"/>
              </a:ext>
            </a:extLst>
          </p:cNvPr>
          <p:cNvSpPr/>
          <p:nvPr/>
        </p:nvSpPr>
        <p:spPr>
          <a:xfrm flipH="1">
            <a:off x="0" y="0"/>
            <a:ext cx="12192000" cy="758316"/>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marL="0" marR="0" lvl="0" indent="0" algn="ctr" defTabSz="404131" rtl="0" eaLnBrk="1" fontAlgn="auto" latinLnBrk="0" hangingPunct="1">
              <a:lnSpc>
                <a:spcPct val="90000"/>
              </a:lnSpc>
              <a:spcBef>
                <a:spcPts val="0"/>
              </a:spcBef>
              <a:spcAft>
                <a:spcPts val="0"/>
              </a:spcAft>
              <a:buClr>
                <a:srgbClr val="000000"/>
              </a:buClr>
              <a:buSzPct val="100000"/>
              <a:buFontTx/>
              <a:buNone/>
              <a:tabLst/>
              <a:defRPr/>
            </a:pPr>
            <a:endParaRPr kumimoji="0" lang="ru-RU"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Рисунок 6">
            <a:extLst>
              <a:ext uri="{FF2B5EF4-FFF2-40B4-BE49-F238E27FC236}">
                <a16:creationId xmlns:a16="http://schemas.microsoft.com/office/drawing/2014/main" id="{63FEB69E-1C44-A601-5472-3B3E0922810F}"/>
              </a:ext>
            </a:extLst>
          </p:cNvPr>
          <p:cNvPicPr>
            <a:picLocks noChangeAspect="1"/>
          </p:cNvPicPr>
          <p:nvPr/>
        </p:nvPicPr>
        <p:blipFill>
          <a:blip r:embed="rId3"/>
          <a:stretch>
            <a:fillRect/>
          </a:stretch>
        </p:blipFill>
        <p:spPr>
          <a:xfrm>
            <a:off x="11159835" y="49903"/>
            <a:ext cx="1005927" cy="695004"/>
          </a:xfrm>
          <a:prstGeom prst="rect">
            <a:avLst/>
          </a:prstGeom>
        </p:spPr>
      </p:pic>
      <p:pic>
        <p:nvPicPr>
          <p:cNvPr id="11" name="Объект 1">
            <a:extLst>
              <a:ext uri="{FF2B5EF4-FFF2-40B4-BE49-F238E27FC236}">
                <a16:creationId xmlns:a16="http://schemas.microsoft.com/office/drawing/2014/main" id="{29140283-4064-4F22-B596-DCBECDCB9490}"/>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4880" y="1506391"/>
            <a:ext cx="4138220" cy="300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4B5096FD-8527-7E76-0F59-8F2D4C3A0AFC}"/>
              </a:ext>
            </a:extLst>
          </p:cNvPr>
          <p:cNvSpPr txBox="1"/>
          <p:nvPr/>
        </p:nvSpPr>
        <p:spPr>
          <a:xfrm>
            <a:off x="791231" y="88911"/>
            <a:ext cx="10369318" cy="523220"/>
          </a:xfrm>
          <a:prstGeom prst="rect">
            <a:avLst/>
          </a:prstGeom>
          <a:noFill/>
          <a:effectLst>
            <a:outerShdw blurRad="50800" dist="38100" dir="2700000" algn="tl" rotWithShape="0">
              <a:schemeClr val="tx1">
                <a:lumMod val="95000"/>
                <a:lumOff val="5000"/>
                <a:alpha val="40000"/>
              </a:schemeClr>
            </a:outerShdw>
          </a:effectLst>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rPr>
              <a:t>Quantum intelligent control</a:t>
            </a:r>
            <a:endParaRPr lang="ru-RU" sz="2800" b="1" dirty="0">
              <a:solidFill>
                <a:schemeClr val="bg1"/>
              </a:solidFill>
              <a:effectLst>
                <a:outerShdw blurRad="38100" dist="38100" dir="2700000" algn="tl">
                  <a:srgbClr val="000000">
                    <a:alpha val="43137"/>
                  </a:srgbClr>
                </a:outerShdw>
              </a:effectLst>
            </a:endParaRPr>
          </a:p>
        </p:txBody>
      </p:sp>
      <p:sp>
        <p:nvSpPr>
          <p:cNvPr id="10" name="TextBox 9">
            <a:extLst>
              <a:ext uri="{FF2B5EF4-FFF2-40B4-BE49-F238E27FC236}">
                <a16:creationId xmlns:a16="http://schemas.microsoft.com/office/drawing/2014/main" id="{5C9EA514-6177-4893-E745-360ECBEEC29A}"/>
              </a:ext>
            </a:extLst>
          </p:cNvPr>
          <p:cNvSpPr txBox="1"/>
          <p:nvPr/>
        </p:nvSpPr>
        <p:spPr>
          <a:xfrm>
            <a:off x="10469944" y="2383216"/>
            <a:ext cx="1507786" cy="1569660"/>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Control of the process of reaching a predetermined pressure level in cooling mode</a:t>
            </a:r>
            <a:endParaRPr lang="ru-RU" sz="16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984414A5-F4E7-22CE-844B-EDE221A207EB}"/>
              </a:ext>
            </a:extLst>
          </p:cNvPr>
          <p:cNvSpPr txBox="1"/>
          <p:nvPr/>
        </p:nvSpPr>
        <p:spPr>
          <a:xfrm>
            <a:off x="229939" y="6052969"/>
            <a:ext cx="10600051" cy="369332"/>
          </a:xfrm>
          <a:prstGeom prst="rect">
            <a:avLst/>
          </a:prstGeom>
          <a:noFill/>
        </p:spPr>
        <p:txBody>
          <a:bodyPr wrap="square" rtlCol="0">
            <a:spAutoFit/>
          </a:bodyPr>
          <a:lstStyle/>
          <a:p>
            <a:pPr marL="285750" indent="-285750" algn="just">
              <a:buFont typeface="Arial" panose="020B0604020202020204" pitchFamily="34" charset="0"/>
              <a:buChar char="•"/>
            </a:pPr>
            <a:r>
              <a:rPr lang="en-US" dirty="0">
                <a:solidFill>
                  <a:srgbClr val="0000CC"/>
                </a:solidFill>
                <a:latin typeface="Times New Roman" panose="02020603050405020304" pitchFamily="18" charset="0"/>
              </a:rPr>
              <a:t>Automatic control </a:t>
            </a:r>
            <a:r>
              <a:rPr lang="en-US" dirty="0">
                <a:solidFill>
                  <a:srgbClr val="000000"/>
                </a:solidFill>
                <a:latin typeface="Times New Roman" panose="02020603050405020304" pitchFamily="18" charset="0"/>
              </a:rPr>
              <a:t>based on the </a:t>
            </a:r>
            <a:r>
              <a:rPr lang="en-US" dirty="0">
                <a:latin typeface="Times New Roman" panose="02020603050405020304" pitchFamily="18" charset="0"/>
                <a:ea typeface="Times New Roman" panose="02020603050405020304" pitchFamily="18" charset="0"/>
              </a:rPr>
              <a:t>quantum controller </a:t>
            </a:r>
            <a:r>
              <a:rPr lang="en-US" dirty="0">
                <a:solidFill>
                  <a:srgbClr val="0000CC"/>
                </a:solidFill>
                <a:latin typeface="Times New Roman" panose="02020603050405020304" pitchFamily="18" charset="0"/>
              </a:rPr>
              <a:t>reduces nitrogen consumption by </a:t>
            </a:r>
            <a:r>
              <a:rPr lang="en-US" dirty="0">
                <a:solidFill>
                  <a:srgbClr val="0000CC"/>
                </a:solidFill>
                <a:latin typeface="Times New Roman" panose="02020603050405020304" pitchFamily="18" charset="0"/>
                <a:ea typeface="Times New Roman" panose="02020603050405020304" pitchFamily="18" charset="0"/>
              </a:rPr>
              <a:t>53%</a:t>
            </a:r>
            <a:r>
              <a:rPr lang="en-US" dirty="0">
                <a:solidFill>
                  <a:srgbClr val="000000"/>
                </a:solidFill>
                <a:latin typeface="Times New Roman" panose="02020603050405020304" pitchFamily="18" charset="0"/>
              </a:rPr>
              <a:t>.</a:t>
            </a:r>
            <a:endParaRPr lang="ru-RU" dirty="0">
              <a:solidFill>
                <a:srgbClr val="000000"/>
              </a:solidFill>
              <a:latin typeface="Times New Roman" panose="02020603050405020304" pitchFamily="18" charset="0"/>
            </a:endParaRPr>
          </a:p>
        </p:txBody>
      </p:sp>
      <p:sp>
        <p:nvSpPr>
          <p:cNvPr id="14" name="TextBox 13">
            <a:extLst>
              <a:ext uri="{FF2B5EF4-FFF2-40B4-BE49-F238E27FC236}">
                <a16:creationId xmlns:a16="http://schemas.microsoft.com/office/drawing/2014/main" id="{29B1563B-15CC-666A-BEE8-07E0D095F7B1}"/>
              </a:ext>
            </a:extLst>
          </p:cNvPr>
          <p:cNvSpPr txBox="1"/>
          <p:nvPr/>
        </p:nvSpPr>
        <p:spPr>
          <a:xfrm>
            <a:off x="229939" y="5401293"/>
            <a:ext cx="11719175" cy="646331"/>
          </a:xfrm>
          <a:prstGeom prst="rect">
            <a:avLst/>
          </a:prstGeom>
          <a:noFill/>
        </p:spPr>
        <p:txBody>
          <a:bodyPr wrap="square" rtlCol="0">
            <a:spAutoFit/>
          </a:bodyPr>
          <a:lstStyle/>
          <a:p>
            <a:pPr marL="285750" indent="-285750" algn="just">
              <a:buFont typeface="Arial" panose="020B0604020202020204" pitchFamily="34" charset="0"/>
              <a:buChar char="•"/>
            </a:pPr>
            <a:r>
              <a:rPr lang="en-US" dirty="0">
                <a:solidFill>
                  <a:srgbClr val="000000"/>
                </a:solidFill>
                <a:latin typeface="Times New Roman" panose="02020603050405020304" pitchFamily="18" charset="0"/>
              </a:rPr>
              <a:t>The </a:t>
            </a:r>
            <a:r>
              <a:rPr lang="en-US" dirty="0">
                <a:latin typeface="Times New Roman" panose="02020603050405020304" pitchFamily="18" charset="0"/>
                <a:ea typeface="Times New Roman" panose="02020603050405020304" pitchFamily="18" charset="0"/>
              </a:rPr>
              <a:t>quantum controller</a:t>
            </a:r>
            <a:r>
              <a:rPr lang="en-US" dirty="0">
                <a:latin typeface="Times New Roman" panose="02020603050405020304" pitchFamily="18" charset="0"/>
              </a:rPr>
              <a:t> </a:t>
            </a:r>
            <a:r>
              <a:rPr lang="en-GB" dirty="0">
                <a:solidFill>
                  <a:srgbClr val="000000"/>
                </a:solidFill>
                <a:latin typeface="Times New Roman" panose="02020603050405020304" pitchFamily="18" charset="0"/>
              </a:rPr>
              <a:t>demonstrates</a:t>
            </a:r>
            <a:r>
              <a:rPr lang="en-US" dirty="0">
                <a:solidFill>
                  <a:srgbClr val="000000"/>
                </a:solidFill>
                <a:latin typeface="Times New Roman" panose="02020603050405020304" pitchFamily="18" charset="0"/>
              </a:rPr>
              <a:t> </a:t>
            </a:r>
            <a:r>
              <a:rPr lang="en-US" dirty="0">
                <a:solidFill>
                  <a:srgbClr val="0000CC"/>
                </a:solidFill>
                <a:latin typeface="Times New Roman" panose="02020603050405020304" pitchFamily="18" charset="0"/>
              </a:rPr>
              <a:t>low overshoot and accuracy in achieving the control goal</a:t>
            </a:r>
            <a:r>
              <a:rPr lang="en-US" dirty="0">
                <a:solidFill>
                  <a:srgbClr val="000000"/>
                </a:solidFill>
                <a:latin typeface="Times New Roman" panose="02020603050405020304" pitchFamily="18" charset="0"/>
              </a:rPr>
              <a:t> compared to other types of controllers.</a:t>
            </a:r>
            <a:endParaRPr lang="ru-RU" dirty="0">
              <a:solidFill>
                <a:srgbClr val="000000"/>
              </a:solidFill>
              <a:latin typeface="Times New Roman" panose="02020603050405020304" pitchFamily="18" charset="0"/>
            </a:endParaRPr>
          </a:p>
        </p:txBody>
      </p:sp>
      <p:sp>
        <p:nvSpPr>
          <p:cNvPr id="21" name="Стрелка: вниз 20">
            <a:extLst>
              <a:ext uri="{FF2B5EF4-FFF2-40B4-BE49-F238E27FC236}">
                <a16:creationId xmlns:a16="http://schemas.microsoft.com/office/drawing/2014/main" id="{59F61A5C-EDC5-D0C2-D92C-25A1202B8D18}"/>
              </a:ext>
            </a:extLst>
          </p:cNvPr>
          <p:cNvSpPr/>
          <p:nvPr/>
        </p:nvSpPr>
        <p:spPr>
          <a:xfrm rot="5400000">
            <a:off x="9796915" y="7767135"/>
            <a:ext cx="397059" cy="355260"/>
          </a:xfrm>
          <a:prstGeom prst="downArrow">
            <a:avLst/>
          </a:prstGeom>
          <a:solidFill>
            <a:srgbClr val="FF0000">
              <a:alpha val="3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TextBox 18">
            <a:extLst>
              <a:ext uri="{FF2B5EF4-FFF2-40B4-BE49-F238E27FC236}">
                <a16:creationId xmlns:a16="http://schemas.microsoft.com/office/drawing/2014/main" id="{1D7D071D-53E3-A715-AE7A-89D6E2E2B8EE}"/>
              </a:ext>
            </a:extLst>
          </p:cNvPr>
          <p:cNvSpPr txBox="1"/>
          <p:nvPr/>
        </p:nvSpPr>
        <p:spPr>
          <a:xfrm>
            <a:off x="141661" y="808219"/>
            <a:ext cx="11836069" cy="923330"/>
          </a:xfrm>
          <a:prstGeom prst="rect">
            <a:avLst/>
          </a:prstGeom>
          <a:noFill/>
        </p:spPr>
        <p:txBody>
          <a:bodyPr wrap="square">
            <a:spAutoFit/>
          </a:bodyPr>
          <a:lstStyle/>
          <a:p>
            <a:pPr algn="just"/>
            <a:r>
              <a:rPr lang="en-US" dirty="0">
                <a:solidFill>
                  <a:srgbClr val="000000"/>
                </a:solidFill>
                <a:latin typeface="Times New Roman" panose="02020603050405020304" pitchFamily="18" charset="0"/>
              </a:rPr>
              <a:t>Tests of an </a:t>
            </a:r>
            <a:r>
              <a:rPr lang="en-US" b="1" dirty="0">
                <a:solidFill>
                  <a:srgbClr val="0000CC"/>
                </a:solidFill>
                <a:latin typeface="Times New Roman" panose="02020603050405020304" pitchFamily="18" charset="0"/>
                <a:cs typeface="Times New Roman" panose="02020603050405020304" pitchFamily="18" charset="0"/>
              </a:rPr>
              <a:t>intelligent automatic control system for the nitrogen collector </a:t>
            </a:r>
            <a:r>
              <a:rPr lang="en-US" dirty="0">
                <a:solidFill>
                  <a:srgbClr val="000000"/>
                </a:solidFill>
                <a:latin typeface="Times New Roman" panose="02020603050405020304" pitchFamily="18" charset="0"/>
              </a:rPr>
              <a:t>of the satellite helium refrigerator </a:t>
            </a:r>
            <a:r>
              <a:rPr lang="en-US" dirty="0">
                <a:latin typeface="Times New Roman" panose="02020603050405020304" pitchFamily="18" charset="0"/>
                <a:cs typeface="Times New Roman" panose="02020603050405020304" pitchFamily="18" charset="0"/>
              </a:rPr>
              <a:t>#</a:t>
            </a:r>
            <a:r>
              <a:rPr lang="en-US" dirty="0">
                <a:solidFill>
                  <a:srgbClr val="000000"/>
                </a:solidFill>
                <a:latin typeface="Times New Roman" panose="02020603050405020304" pitchFamily="18" charset="0"/>
              </a:rPr>
              <a:t>1 at the site of the cryogenic testing of superconducting magnets at VBLHEP </a:t>
            </a:r>
            <a:r>
              <a:rPr lang="en-US" b="1" dirty="0">
                <a:solidFill>
                  <a:srgbClr val="0000CC"/>
                </a:solidFill>
                <a:latin typeface="Times New Roman" panose="02020603050405020304" pitchFamily="18" charset="0"/>
                <a:cs typeface="Times New Roman" panose="02020603050405020304" pitchFamily="18" charset="0"/>
              </a:rPr>
              <a:t>on the basis of quantum algorithms </a:t>
            </a:r>
            <a:r>
              <a:rPr lang="ru-RU"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QFI</a:t>
            </a:r>
            <a:r>
              <a:rPr lang="ru-RU" dirty="0">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rPr>
              <a:t>are successfully completed. </a:t>
            </a:r>
            <a:endParaRPr lang="ru-RU" dirty="0">
              <a:solidFill>
                <a:srgbClr val="000000"/>
              </a:solidFill>
              <a:latin typeface="Times New Roman" panose="02020603050405020304" pitchFamily="18" charset="0"/>
            </a:endParaRPr>
          </a:p>
        </p:txBody>
      </p:sp>
      <p:grpSp>
        <p:nvGrpSpPr>
          <p:cNvPr id="15" name="Группа 14">
            <a:extLst>
              <a:ext uri="{FF2B5EF4-FFF2-40B4-BE49-F238E27FC236}">
                <a16:creationId xmlns:a16="http://schemas.microsoft.com/office/drawing/2014/main" id="{79E69916-2FC0-C809-217F-D0E22FF965A7}"/>
              </a:ext>
            </a:extLst>
          </p:cNvPr>
          <p:cNvGrpSpPr/>
          <p:nvPr/>
        </p:nvGrpSpPr>
        <p:grpSpPr>
          <a:xfrm>
            <a:off x="5428178" y="1527164"/>
            <a:ext cx="5448303" cy="3107445"/>
            <a:chOff x="3695697" y="1365943"/>
            <a:chExt cx="5448303" cy="3107445"/>
          </a:xfrm>
        </p:grpSpPr>
        <p:pic>
          <p:nvPicPr>
            <p:cNvPr id="17" name="Picture 2">
              <a:extLst>
                <a:ext uri="{FF2B5EF4-FFF2-40B4-BE49-F238E27FC236}">
                  <a16:creationId xmlns:a16="http://schemas.microsoft.com/office/drawing/2014/main" id="{DD49403E-060E-C111-B40D-5863C0C7C4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5697" y="1365943"/>
              <a:ext cx="5448303" cy="3107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Прямая соединительная линия 19">
              <a:extLst>
                <a:ext uri="{FF2B5EF4-FFF2-40B4-BE49-F238E27FC236}">
                  <a16:creationId xmlns:a16="http://schemas.microsoft.com/office/drawing/2014/main" id="{7540873D-31FC-273E-2B04-8ACCE78274F2}"/>
                </a:ext>
              </a:extLst>
            </p:cNvPr>
            <p:cNvCxnSpPr>
              <a:cxnSpLocks/>
            </p:cNvCxnSpPr>
            <p:nvPr/>
          </p:nvCxnSpPr>
          <p:spPr>
            <a:xfrm>
              <a:off x="4419811" y="2105323"/>
              <a:ext cx="4159413" cy="0"/>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a:extLst>
                <a:ext uri="{FF2B5EF4-FFF2-40B4-BE49-F238E27FC236}">
                  <a16:creationId xmlns:a16="http://schemas.microsoft.com/office/drawing/2014/main" id="{87F6DA40-5178-20BA-722E-D709D6194438}"/>
                </a:ext>
              </a:extLst>
            </p:cNvPr>
            <p:cNvCxnSpPr>
              <a:cxnSpLocks/>
            </p:cNvCxnSpPr>
            <p:nvPr/>
          </p:nvCxnSpPr>
          <p:spPr>
            <a:xfrm flipV="1">
              <a:off x="5904000" y="2112987"/>
              <a:ext cx="385766" cy="146913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09557B6D-7440-B44E-2689-EBF9A78FA327}"/>
              </a:ext>
            </a:extLst>
          </p:cNvPr>
          <p:cNvSpPr txBox="1"/>
          <p:nvPr/>
        </p:nvSpPr>
        <p:spPr>
          <a:xfrm>
            <a:off x="6698902" y="3691266"/>
            <a:ext cx="1863271" cy="523220"/>
          </a:xfrm>
          <a:prstGeom prst="rect">
            <a:avLst/>
          </a:prstGeom>
          <a:noFill/>
        </p:spPr>
        <p:txBody>
          <a:bodyPr wrap="square">
            <a:spAutoFit/>
          </a:bodyPr>
          <a:lstStyle/>
          <a:p>
            <a:pPr algn="ctr"/>
            <a:r>
              <a:rPr lang="en-US" sz="1400" dirty="0">
                <a:solidFill>
                  <a:srgbClr val="7030A0"/>
                </a:solidFill>
                <a:latin typeface="Times New Roman" panose="02020603050405020304" pitchFamily="18" charset="0"/>
                <a:cs typeface="Times New Roman" panose="02020603050405020304" pitchFamily="18" charset="0"/>
              </a:rPr>
              <a:t>Target pressure value</a:t>
            </a:r>
            <a:endParaRPr lang="ru-RU" sz="1400" dirty="0">
              <a:solidFill>
                <a:srgbClr val="7030A0"/>
              </a:solidFill>
              <a:latin typeface="Times New Roman" panose="02020603050405020304" pitchFamily="18" charset="0"/>
              <a:cs typeface="Times New Roman" panose="02020603050405020304" pitchFamily="18" charset="0"/>
            </a:endParaRPr>
          </a:p>
          <a:p>
            <a:pPr algn="ctr"/>
            <a:r>
              <a:rPr lang="ru-RU" sz="1400" dirty="0">
                <a:solidFill>
                  <a:srgbClr val="7030A0"/>
                </a:solidFill>
                <a:latin typeface="Times New Roman" panose="02020603050405020304" pitchFamily="18" charset="0"/>
                <a:cs typeface="Times New Roman" panose="02020603050405020304" pitchFamily="18" charset="0"/>
              </a:rPr>
              <a:t>1</a:t>
            </a:r>
            <a:r>
              <a:rPr lang="en-GB" sz="1400" dirty="0">
                <a:solidFill>
                  <a:srgbClr val="7030A0"/>
                </a:solidFill>
                <a:latin typeface="Times New Roman" panose="02020603050405020304" pitchFamily="18" charset="0"/>
                <a:cs typeface="Times New Roman" panose="02020603050405020304" pitchFamily="18" charset="0"/>
              </a:rPr>
              <a:t>.2 Bar</a:t>
            </a:r>
            <a:endParaRPr lang="ru-RU" sz="1400" dirty="0">
              <a:solidFill>
                <a:srgbClr val="7030A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403A2D1A-84D8-EA5E-CEA9-A78A5EFA32E5}"/>
              </a:ext>
            </a:extLst>
          </p:cNvPr>
          <p:cNvSpPr txBox="1"/>
          <p:nvPr/>
        </p:nvSpPr>
        <p:spPr>
          <a:xfrm>
            <a:off x="0" y="6545218"/>
            <a:ext cx="12285477" cy="369332"/>
          </a:xfrm>
          <a:prstGeom prst="rect">
            <a:avLst/>
          </a:prstGeom>
          <a:solidFill>
            <a:schemeClr val="accent1">
              <a:lumMod val="20000"/>
              <a:lumOff val="80000"/>
            </a:schemeClr>
          </a:solidFill>
        </p:spPr>
        <p:txBody>
          <a:bodyPr wrap="square">
            <a:spAutoFit/>
          </a:bodyPr>
          <a:lstStyle/>
          <a:p>
            <a:pPr algn="ctr"/>
            <a:r>
              <a:rPr lang="en-US" dirty="0">
                <a:solidFill>
                  <a:srgbClr val="000000"/>
                </a:solidFill>
                <a:latin typeface="Times New Roman" panose="02020603050405020304" pitchFamily="18" charset="0"/>
              </a:rPr>
              <a:t>In the future, the system will be put into operation, and its regular operation will start.</a:t>
            </a:r>
            <a:endParaRPr lang="ru-RU" dirty="0"/>
          </a:p>
        </p:txBody>
      </p:sp>
      <p:sp>
        <p:nvSpPr>
          <p:cNvPr id="28" name="TextBox 27">
            <a:extLst>
              <a:ext uri="{FF2B5EF4-FFF2-40B4-BE49-F238E27FC236}">
                <a16:creationId xmlns:a16="http://schemas.microsoft.com/office/drawing/2014/main" id="{FCFCE3AA-1690-AF40-0AF9-331014E751AE}"/>
              </a:ext>
            </a:extLst>
          </p:cNvPr>
          <p:cNvSpPr txBox="1"/>
          <p:nvPr/>
        </p:nvSpPr>
        <p:spPr>
          <a:xfrm>
            <a:off x="229939" y="4700638"/>
            <a:ext cx="11836069" cy="646331"/>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000000"/>
                </a:solidFill>
                <a:latin typeface="Times New Roman" panose="02020603050405020304" pitchFamily="18" charset="0"/>
              </a:rPr>
              <a:t>The quantum controller (blue curve) is </a:t>
            </a:r>
            <a:r>
              <a:rPr lang="en-US" dirty="0">
                <a:solidFill>
                  <a:srgbClr val="0000CC"/>
                </a:solidFill>
                <a:latin typeface="Times New Roman" panose="02020603050405020304" pitchFamily="18" charset="0"/>
              </a:rPr>
              <a:t>almost 5 times faster in reaching the target value </a:t>
            </a:r>
            <a:r>
              <a:rPr lang="en-US" dirty="0">
                <a:solidFill>
                  <a:srgbClr val="000000"/>
                </a:solidFill>
                <a:latin typeface="Times New Roman" panose="02020603050405020304" pitchFamily="18" charset="0"/>
              </a:rPr>
              <a:t>than the closest controller on soft computing (green curve), while the PID-controller (red curve) does not reach the target value.</a:t>
            </a:r>
            <a:endParaRPr lang="ru-RU" dirty="0">
              <a:solidFill>
                <a:srgbClr val="000000"/>
              </a:solidFill>
              <a:latin typeface="Times New Roman" panose="02020603050405020304" pitchFamily="18" charset="0"/>
            </a:endParaRPr>
          </a:p>
        </p:txBody>
      </p:sp>
      <p:sp>
        <p:nvSpPr>
          <p:cNvPr id="29" name="Прямоугольник 28">
            <a:extLst>
              <a:ext uri="{FF2B5EF4-FFF2-40B4-BE49-F238E27FC236}">
                <a16:creationId xmlns:a16="http://schemas.microsoft.com/office/drawing/2014/main" id="{F3E45CB2-3868-615C-DD04-0E7F802D873E}"/>
              </a:ext>
            </a:extLst>
          </p:cNvPr>
          <p:cNvSpPr/>
          <p:nvPr/>
        </p:nvSpPr>
        <p:spPr>
          <a:xfrm>
            <a:off x="1493134" y="2642558"/>
            <a:ext cx="1261640" cy="540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TextBox 30">
            <a:extLst>
              <a:ext uri="{FF2B5EF4-FFF2-40B4-BE49-F238E27FC236}">
                <a16:creationId xmlns:a16="http://schemas.microsoft.com/office/drawing/2014/main" id="{20ACBCD5-1E4A-72B4-F04A-74C74490A747}"/>
              </a:ext>
            </a:extLst>
          </p:cNvPr>
          <p:cNvSpPr txBox="1"/>
          <p:nvPr/>
        </p:nvSpPr>
        <p:spPr>
          <a:xfrm>
            <a:off x="1543125" y="2600013"/>
            <a:ext cx="1234154" cy="584775"/>
          </a:xfrm>
          <a:prstGeom prst="rect">
            <a:avLst/>
          </a:prstGeom>
          <a:noFill/>
        </p:spPr>
        <p:txBody>
          <a:bodyPr wrap="square">
            <a:spAutoFit/>
          </a:bodyPr>
          <a:lstStyle/>
          <a:p>
            <a:pPr algn="ctr"/>
            <a:r>
              <a:rPr lang="ru-RU" sz="1600" dirty="0" err="1">
                <a:latin typeface="Times New Roman" panose="02020603050405020304" pitchFamily="18" charset="0"/>
                <a:cs typeface="Times New Roman" panose="02020603050405020304" pitchFamily="18" charset="0"/>
              </a:rPr>
              <a:t>Nitrogen</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tank</a:t>
            </a:r>
            <a:endParaRPr lang="ru-RU" sz="1600" dirty="0">
              <a:latin typeface="Times New Roman" panose="02020603050405020304" pitchFamily="18" charset="0"/>
              <a:cs typeface="Times New Roman" panose="02020603050405020304" pitchFamily="18" charset="0"/>
            </a:endParaRPr>
          </a:p>
        </p:txBody>
      </p:sp>
      <p:sp>
        <p:nvSpPr>
          <p:cNvPr id="32" name="Прямоугольник 31">
            <a:extLst>
              <a:ext uri="{FF2B5EF4-FFF2-40B4-BE49-F238E27FC236}">
                <a16:creationId xmlns:a16="http://schemas.microsoft.com/office/drawing/2014/main" id="{D1DD554E-FA26-3336-1B69-99B11632207A}"/>
              </a:ext>
            </a:extLst>
          </p:cNvPr>
          <p:cNvSpPr/>
          <p:nvPr/>
        </p:nvSpPr>
        <p:spPr>
          <a:xfrm>
            <a:off x="2804765" y="3674963"/>
            <a:ext cx="1292673" cy="5395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TextBox 33">
            <a:extLst>
              <a:ext uri="{FF2B5EF4-FFF2-40B4-BE49-F238E27FC236}">
                <a16:creationId xmlns:a16="http://schemas.microsoft.com/office/drawing/2014/main" id="{137E76D8-F55E-7D52-59C6-D0AA3CF0B2EB}"/>
              </a:ext>
            </a:extLst>
          </p:cNvPr>
          <p:cNvSpPr txBox="1"/>
          <p:nvPr/>
        </p:nvSpPr>
        <p:spPr>
          <a:xfrm>
            <a:off x="2834098" y="3629710"/>
            <a:ext cx="1292673" cy="584775"/>
          </a:xfrm>
          <a:prstGeom prst="rect">
            <a:avLst/>
          </a:prstGeom>
          <a:noFill/>
        </p:spPr>
        <p:txBody>
          <a:bodyPr wrap="square">
            <a:spAutoFit/>
          </a:bodyPr>
          <a:lstStyle/>
          <a:p>
            <a:pPr algn="ctr"/>
            <a:r>
              <a:rPr lang="ru-RU" sz="1600" dirty="0" err="1">
                <a:latin typeface="Times New Roman" panose="02020603050405020304" pitchFamily="18" charset="0"/>
                <a:cs typeface="Times New Roman" panose="02020603050405020304" pitchFamily="18" charset="0"/>
              </a:rPr>
              <a:t>Nitrogen</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filling</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valve</a:t>
            </a:r>
            <a:endParaRPr lang="ru-RU" sz="1600" dirty="0">
              <a:latin typeface="Times New Roman" panose="02020603050405020304" pitchFamily="18" charset="0"/>
              <a:cs typeface="Times New Roman" panose="02020603050405020304" pitchFamily="18" charset="0"/>
            </a:endParaRPr>
          </a:p>
        </p:txBody>
      </p:sp>
      <p:sp>
        <p:nvSpPr>
          <p:cNvPr id="35" name="Прямоугольник 34">
            <a:extLst>
              <a:ext uri="{FF2B5EF4-FFF2-40B4-BE49-F238E27FC236}">
                <a16:creationId xmlns:a16="http://schemas.microsoft.com/office/drawing/2014/main" id="{C2E54574-C812-2737-DB52-404C99BA66E3}"/>
              </a:ext>
            </a:extLst>
          </p:cNvPr>
          <p:cNvSpPr/>
          <p:nvPr/>
        </p:nvSpPr>
        <p:spPr>
          <a:xfrm>
            <a:off x="3020992" y="1967696"/>
            <a:ext cx="1105779" cy="7340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TextBox 36">
            <a:extLst>
              <a:ext uri="{FF2B5EF4-FFF2-40B4-BE49-F238E27FC236}">
                <a16:creationId xmlns:a16="http://schemas.microsoft.com/office/drawing/2014/main" id="{C3CE4E54-4A93-DA80-DDF4-C099970CAC82}"/>
              </a:ext>
            </a:extLst>
          </p:cNvPr>
          <p:cNvSpPr txBox="1"/>
          <p:nvPr/>
        </p:nvSpPr>
        <p:spPr>
          <a:xfrm>
            <a:off x="3079381" y="1927710"/>
            <a:ext cx="1033059" cy="830997"/>
          </a:xfrm>
          <a:prstGeom prst="rect">
            <a:avLst/>
          </a:prstGeom>
          <a:noFill/>
        </p:spPr>
        <p:txBody>
          <a:bodyPr wrap="square">
            <a:spAutoFit/>
          </a:bodyPr>
          <a:lstStyle/>
          <a:p>
            <a:pPr algn="ctr"/>
            <a:r>
              <a:rPr lang="ru-RU" sz="1600" dirty="0" err="1">
                <a:latin typeface="Times New Roman" panose="02020603050405020304" pitchFamily="18" charset="0"/>
                <a:cs typeface="Times New Roman" panose="02020603050405020304" pitchFamily="18" charset="0"/>
              </a:rPr>
              <a:t>Pressure</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regulating</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valve</a:t>
            </a: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32623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793831BD-38B2-C9AF-83D5-371761F767F7}"/>
              </a:ext>
            </a:extLst>
          </p:cNvPr>
          <p:cNvPicPr>
            <a:picLocks noChangeAspect="1"/>
          </p:cNvPicPr>
          <p:nvPr/>
        </p:nvPicPr>
        <p:blipFill rotWithShape="1">
          <a:blip r:embed="rId3">
            <a:extLst>
              <a:ext uri="{28A0092B-C50C-407E-A947-70E740481C1C}">
                <a14:useLocalDpi xmlns:a14="http://schemas.microsoft.com/office/drawing/2010/main" val="0"/>
              </a:ext>
            </a:extLst>
          </a:blip>
          <a:srcRect l="14635" t="32487" r="18468" b="3268"/>
          <a:stretch/>
        </p:blipFill>
        <p:spPr>
          <a:xfrm>
            <a:off x="5406700" y="2505668"/>
            <a:ext cx="6453076" cy="4262895"/>
          </a:xfrm>
          <a:prstGeom prst="rect">
            <a:avLst/>
          </a:prstGeom>
        </p:spPr>
      </p:pic>
      <p:sp>
        <p:nvSpPr>
          <p:cNvPr id="7" name="Прямоугольник 7">
            <a:extLst>
              <a:ext uri="{FF2B5EF4-FFF2-40B4-BE49-F238E27FC236}">
                <a16:creationId xmlns:a16="http://schemas.microsoft.com/office/drawing/2014/main" id="{5A6425CE-0933-B8D7-B299-12FFD437BCFA}"/>
              </a:ext>
            </a:extLst>
          </p:cNvPr>
          <p:cNvSpPr/>
          <p:nvPr/>
        </p:nvSpPr>
        <p:spPr>
          <a:xfrm flipH="1">
            <a:off x="0" y="-12296"/>
            <a:ext cx="12192000" cy="808487"/>
          </a:xfrm>
          <a:prstGeom prst="rect">
            <a:avLst/>
          </a:prstGeom>
          <a:gradFill rotWithShape="0">
            <a:gsLst>
              <a:gs pos="82000">
                <a:srgbClr val="005582"/>
              </a:gs>
              <a:gs pos="100000">
                <a:srgbClr val="F2F2F2"/>
              </a:gs>
            </a:gsLst>
            <a:lin ang="0"/>
          </a:gradFill>
          <a:ln>
            <a:noFill/>
          </a:ln>
        </p:spPr>
        <p:style>
          <a:lnRef idx="2">
            <a:schemeClr val="accent1">
              <a:shade val="50000"/>
            </a:schemeClr>
          </a:lnRef>
          <a:fillRef idx="1">
            <a:schemeClr val="accent1"/>
          </a:fillRef>
          <a:effectRef idx="0">
            <a:schemeClr val="accent1"/>
          </a:effectRef>
          <a:fontRef idx="minor"/>
        </p:style>
      </p:sp>
      <p:pic>
        <p:nvPicPr>
          <p:cNvPr id="9" name="Рисунок 4">
            <a:extLst>
              <a:ext uri="{FF2B5EF4-FFF2-40B4-BE49-F238E27FC236}">
                <a16:creationId xmlns:a16="http://schemas.microsoft.com/office/drawing/2014/main" id="{506A6A41-39A5-8757-8C9D-07C63BD55EC8}"/>
              </a:ext>
            </a:extLst>
          </p:cNvPr>
          <p:cNvPicPr/>
          <p:nvPr/>
        </p:nvPicPr>
        <p:blipFill>
          <a:blip r:embed="rId4"/>
          <a:stretch/>
        </p:blipFill>
        <p:spPr>
          <a:xfrm>
            <a:off x="11169599" y="72682"/>
            <a:ext cx="960330" cy="694478"/>
          </a:xfrm>
          <a:prstGeom prst="rect">
            <a:avLst/>
          </a:prstGeom>
          <a:ln w="0">
            <a:noFill/>
          </a:ln>
        </p:spPr>
      </p:pic>
      <p:sp>
        <p:nvSpPr>
          <p:cNvPr id="12" name="TextBox 11">
            <a:extLst>
              <a:ext uri="{FF2B5EF4-FFF2-40B4-BE49-F238E27FC236}">
                <a16:creationId xmlns:a16="http://schemas.microsoft.com/office/drawing/2014/main" id="{B3A6F4A0-6A0A-A803-0050-AAEC3173891A}"/>
              </a:ext>
            </a:extLst>
          </p:cNvPr>
          <p:cNvSpPr txBox="1"/>
          <p:nvPr/>
        </p:nvSpPr>
        <p:spPr>
          <a:xfrm>
            <a:off x="3967827" y="89437"/>
            <a:ext cx="5735361" cy="523220"/>
          </a:xfrm>
          <a:prstGeom prst="rect">
            <a:avLst/>
          </a:prstGeom>
          <a:noFill/>
          <a:effectLst>
            <a:outerShdw blurRad="50800" dist="38100" dir="2700000" algn="tl" rotWithShape="0">
              <a:prstClr val="black">
                <a:alpha val="40000"/>
              </a:prstClr>
            </a:outerShdw>
          </a:effectLst>
        </p:spPr>
        <p:txBody>
          <a:bodyPr wrap="square">
            <a:spAutoFit/>
          </a:bodyPr>
          <a:lstStyle/>
          <a:p>
            <a:r>
              <a:rPr lang="en-US" sz="2800" b="1" dirty="0">
                <a:solidFill>
                  <a:prstClr val="white"/>
                </a:solidFill>
                <a:effectLst>
                  <a:outerShdw blurRad="38100" dist="38100" dir="2700000" algn="tl">
                    <a:srgbClr val="000000">
                      <a:alpha val="43137"/>
                    </a:srgbClr>
                  </a:outerShdw>
                </a:effectLst>
                <a:cs typeface="Calibri" panose="020F0502020204030204" pitchFamily="34" charset="0"/>
              </a:rPr>
              <a:t>JINR Digital </a:t>
            </a:r>
            <a:r>
              <a:rPr lang="en-US" sz="2800" b="1" dirty="0" err="1">
                <a:solidFill>
                  <a:prstClr val="white"/>
                </a:solidFill>
                <a:effectLst>
                  <a:outerShdw blurRad="38100" dist="38100" dir="2700000" algn="tl">
                    <a:srgbClr val="000000">
                      <a:alpha val="43137"/>
                    </a:srgbClr>
                  </a:outerShdw>
                </a:effectLst>
                <a:cs typeface="Calibri" panose="020F0502020204030204" pitchFamily="34" charset="0"/>
              </a:rPr>
              <a:t>EcoSystem</a:t>
            </a:r>
            <a:r>
              <a:rPr lang="en-US" sz="2800" b="1" dirty="0">
                <a:solidFill>
                  <a:prstClr val="white"/>
                </a:solidFill>
                <a:effectLst>
                  <a:outerShdw blurRad="38100" dist="38100" dir="2700000" algn="tl">
                    <a:srgbClr val="000000">
                      <a:alpha val="43137"/>
                    </a:srgbClr>
                  </a:outerShdw>
                </a:effectLst>
                <a:cs typeface="Calibri" panose="020F0502020204030204" pitchFamily="34" charset="0"/>
              </a:rPr>
              <a:t>  </a:t>
            </a:r>
            <a:endParaRPr lang="ru-RU" sz="2800" b="1" dirty="0">
              <a:solidFill>
                <a:prstClr val="white"/>
              </a:solidFill>
              <a:effectLst>
                <a:outerShdw blurRad="38100" dist="38100" dir="2700000" algn="tl">
                  <a:srgbClr val="000000">
                    <a:alpha val="43137"/>
                  </a:srgbClr>
                </a:outerShdw>
              </a:effectLst>
              <a:cs typeface="Calibri" panose="020F0502020204030204" pitchFamily="34" charset="0"/>
            </a:endParaRPr>
          </a:p>
        </p:txBody>
      </p:sp>
      <p:sp>
        <p:nvSpPr>
          <p:cNvPr id="17" name="TextBox 16">
            <a:extLst>
              <a:ext uri="{FF2B5EF4-FFF2-40B4-BE49-F238E27FC236}">
                <a16:creationId xmlns:a16="http://schemas.microsoft.com/office/drawing/2014/main" id="{888F36FE-6A6B-1DC5-56E0-6C80CAA9D11D}"/>
              </a:ext>
            </a:extLst>
          </p:cNvPr>
          <p:cNvSpPr txBox="1"/>
          <p:nvPr/>
        </p:nvSpPr>
        <p:spPr>
          <a:xfrm>
            <a:off x="519751" y="906860"/>
            <a:ext cx="9954543" cy="646331"/>
          </a:xfrm>
          <a:prstGeom prst="rect">
            <a:avLst/>
          </a:prstGeom>
          <a:noFill/>
        </p:spPr>
        <p:txBody>
          <a:bodyPr wrap="square">
            <a:spAutoFit/>
          </a:bodyPr>
          <a:lstStyle/>
          <a:p>
            <a:r>
              <a:rPr lang="en-US" dirty="0">
                <a:latin typeface="Times New Roman" panose="02020603050405020304" pitchFamily="18" charset="0"/>
                <a:ea typeface="Calibri" panose="020F0502020204030204" pitchFamily="34" charset="0"/>
                <a:cs typeface="Times New Roman" panose="02020603050405020304" pitchFamily="18" charset="0"/>
              </a:rPr>
              <a:t>The digital platform </a:t>
            </a:r>
            <a:r>
              <a:rPr lang="en-US"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“JINR Digital </a:t>
            </a:r>
            <a:r>
              <a:rPr lang="en-US"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EcoSystem</a:t>
            </a:r>
            <a:r>
              <a:rPr lang="en-US"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dirty="0">
                <a:latin typeface="Times New Roman" panose="02020603050405020304" pitchFamily="18" charset="0"/>
                <a:ea typeface="Calibri" panose="020F0502020204030204" pitchFamily="34" charset="0"/>
                <a:cs typeface="Times New Roman" panose="02020603050405020304" pitchFamily="18" charset="0"/>
              </a:rPr>
              <a:t>integrates existing and future services </a:t>
            </a:r>
          </a:p>
          <a:p>
            <a:endParaRPr lang="ru-RU" dirty="0">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a16="http://schemas.microsoft.com/office/drawing/2014/main" id="{B89DF7E8-27E5-C5F5-27A8-C56F563F2867}"/>
              </a:ext>
            </a:extLst>
          </p:cNvPr>
          <p:cNvPicPr>
            <a:picLocks noChangeAspect="1"/>
          </p:cNvPicPr>
          <p:nvPr/>
        </p:nvPicPr>
        <p:blipFill rotWithShape="1">
          <a:blip r:embed="rId5">
            <a:extLst>
              <a:ext uri="{28A0092B-C50C-407E-A947-70E740481C1C}">
                <a14:useLocalDpi xmlns:a14="http://schemas.microsoft.com/office/drawing/2010/main" val="0"/>
              </a:ext>
            </a:extLst>
          </a:blip>
          <a:srcRect l="55710" t="97" r="34610" b="85090"/>
          <a:stretch/>
        </p:blipFill>
        <p:spPr>
          <a:xfrm>
            <a:off x="9820429" y="2047869"/>
            <a:ext cx="709046" cy="748859"/>
          </a:xfrm>
          <a:prstGeom prst="rect">
            <a:avLst/>
          </a:prstGeom>
        </p:spPr>
      </p:pic>
      <p:pic>
        <p:nvPicPr>
          <p:cNvPr id="15" name="Рисунок 14">
            <a:extLst>
              <a:ext uri="{FF2B5EF4-FFF2-40B4-BE49-F238E27FC236}">
                <a16:creationId xmlns:a16="http://schemas.microsoft.com/office/drawing/2014/main" id="{BD07C58A-6B1D-D9C7-9876-49B5AE31AD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83392" y="4491597"/>
            <a:ext cx="1776384" cy="1502199"/>
          </a:xfrm>
          <a:prstGeom prst="rect">
            <a:avLst/>
          </a:prstGeom>
        </p:spPr>
      </p:pic>
      <p:sp>
        <p:nvSpPr>
          <p:cNvPr id="18" name="TextBox 17">
            <a:extLst>
              <a:ext uri="{FF2B5EF4-FFF2-40B4-BE49-F238E27FC236}">
                <a16:creationId xmlns:a16="http://schemas.microsoft.com/office/drawing/2014/main" id="{A895B44F-BD60-0F51-A583-B32DE086C7CE}"/>
              </a:ext>
            </a:extLst>
          </p:cNvPr>
          <p:cNvSpPr txBox="1"/>
          <p:nvPr/>
        </p:nvSpPr>
        <p:spPr>
          <a:xfrm>
            <a:off x="1469341" y="1230025"/>
            <a:ext cx="5884054" cy="2862322"/>
          </a:xfrm>
          <a:prstGeom prst="rect">
            <a:avLst/>
          </a:prstGeom>
          <a:noFill/>
        </p:spPr>
        <p:txBody>
          <a:bodyPr wrap="square">
            <a:spAutoFit/>
          </a:bodyPr>
          <a:lstStyle/>
          <a:p>
            <a: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to support </a:t>
            </a:r>
          </a:p>
          <a:p>
            <a:pPr lvl="1"/>
            <a:r>
              <a:rPr lang="en-US" dirty="0">
                <a:latin typeface="Times New Roman" panose="02020603050405020304" pitchFamily="18" charset="0"/>
                <a:ea typeface="Calibri" panose="020F0502020204030204" pitchFamily="34" charset="0"/>
                <a:cs typeface="Times New Roman" panose="02020603050405020304" pitchFamily="18" charset="0"/>
              </a:rPr>
              <a:t>scientific, </a:t>
            </a:r>
          </a:p>
          <a:p>
            <a:pPr lvl="1"/>
            <a:r>
              <a:rPr lang="en-US" dirty="0">
                <a:latin typeface="Times New Roman" panose="02020603050405020304" pitchFamily="18" charset="0"/>
                <a:ea typeface="Calibri" panose="020F0502020204030204" pitchFamily="34" charset="0"/>
                <a:cs typeface="Times New Roman" panose="02020603050405020304" pitchFamily="18" charset="0"/>
              </a:rPr>
              <a:t>administrative and social activities, </a:t>
            </a:r>
          </a:p>
          <a:p>
            <a:pPr lvl="1"/>
            <a:r>
              <a:rPr lang="en-US" dirty="0">
                <a:latin typeface="Times New Roman" panose="02020603050405020304" pitchFamily="18" charset="0"/>
                <a:ea typeface="Calibri" panose="020F0502020204030204" pitchFamily="34" charset="0"/>
                <a:cs typeface="Times New Roman" panose="02020603050405020304" pitchFamily="18" charset="0"/>
              </a:rPr>
              <a:t>maintenance of the engineering and IT infrastructures</a:t>
            </a:r>
          </a:p>
          <a:p>
            <a: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to provide </a:t>
            </a:r>
          </a:p>
          <a:p>
            <a:pPr lvl="1"/>
            <a:r>
              <a:rPr lang="en-US" dirty="0">
                <a:latin typeface="Times New Roman" panose="02020603050405020304" pitchFamily="18" charset="0"/>
                <a:ea typeface="Calibri" panose="020F0502020204030204" pitchFamily="34" charset="0"/>
                <a:cs typeface="Times New Roman" panose="02020603050405020304" pitchFamily="18" charset="0"/>
              </a:rPr>
              <a:t>reliable and secure access to various types of data </a:t>
            </a:r>
          </a:p>
          <a:p>
            <a: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to enable </a:t>
            </a:r>
          </a:p>
          <a:p>
            <a:pPr lvl="1"/>
            <a:r>
              <a:rPr lang="en-US" dirty="0">
                <a:latin typeface="Times New Roman" panose="02020603050405020304" pitchFamily="18" charset="0"/>
                <a:ea typeface="Calibri" panose="020F0502020204030204" pitchFamily="34" charset="0"/>
                <a:cs typeface="Times New Roman" panose="02020603050405020304" pitchFamily="18" charset="0"/>
              </a:rPr>
              <a:t>a comprehensive analysis of information </a:t>
            </a:r>
          </a:p>
          <a:p>
            <a:r>
              <a:rPr lang="en-US"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using </a:t>
            </a:r>
          </a:p>
          <a:p>
            <a:pPr lvl="1"/>
            <a:r>
              <a:rPr lang="en-US" dirty="0">
                <a:latin typeface="Times New Roman" panose="02020603050405020304" pitchFamily="18" charset="0"/>
                <a:ea typeface="Calibri" panose="020F0502020204030204" pitchFamily="34" charset="0"/>
                <a:cs typeface="Times New Roman" panose="02020603050405020304" pitchFamily="18" charset="0"/>
              </a:rPr>
              <a:t>modern </a:t>
            </a:r>
            <a:r>
              <a:rPr lang="en-US" dirty="0">
                <a:solidFill>
                  <a:srgbClr val="000066"/>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Big Data technologies and artificial intelligence</a:t>
            </a: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1876819-CE33-DE8E-BB84-435017C1AF22}"/>
              </a:ext>
            </a:extLst>
          </p:cNvPr>
          <p:cNvSpPr txBox="1"/>
          <p:nvPr/>
        </p:nvSpPr>
        <p:spPr>
          <a:xfrm>
            <a:off x="9471311" y="6032833"/>
            <a:ext cx="2490951" cy="623109"/>
          </a:xfrm>
          <a:prstGeom prst="rect">
            <a:avLst/>
          </a:prstGeom>
          <a:noFill/>
        </p:spPr>
        <p:txBody>
          <a:bodyPr wrap="square">
            <a:spAutoFit/>
          </a:bodyPr>
          <a:lstStyle/>
          <a:p>
            <a:pPr algn="ctr"/>
            <a:r>
              <a:rPr lang="en-US" sz="1735" b="1" dirty="0">
                <a:solidFill>
                  <a:srgbClr val="000066"/>
                </a:solidFill>
              </a:rPr>
              <a:t>Single access point to all services</a:t>
            </a:r>
            <a:endParaRPr lang="ru-RU" sz="1735" dirty="0">
              <a:solidFill>
                <a:srgbClr val="000066"/>
              </a:solidFill>
            </a:endParaRPr>
          </a:p>
        </p:txBody>
      </p:sp>
      <p:pic>
        <p:nvPicPr>
          <p:cNvPr id="2" name="Рисунок 1">
            <a:extLst>
              <a:ext uri="{FF2B5EF4-FFF2-40B4-BE49-F238E27FC236}">
                <a16:creationId xmlns:a16="http://schemas.microsoft.com/office/drawing/2014/main" id="{4F999BED-29BD-85D6-5063-CC6485FE4A8D}"/>
              </a:ext>
            </a:extLst>
          </p:cNvPr>
          <p:cNvPicPr>
            <a:picLocks noChangeAspect="1"/>
          </p:cNvPicPr>
          <p:nvPr/>
        </p:nvPicPr>
        <p:blipFill>
          <a:blip r:embed="rId7"/>
          <a:stretch>
            <a:fillRect/>
          </a:stretch>
        </p:blipFill>
        <p:spPr>
          <a:xfrm>
            <a:off x="279912" y="4193665"/>
            <a:ext cx="5816088" cy="1560711"/>
          </a:xfrm>
          <a:prstGeom prst="rect">
            <a:avLst/>
          </a:prstGeom>
        </p:spPr>
      </p:pic>
      <p:pic>
        <p:nvPicPr>
          <p:cNvPr id="4" name="Рисунок 3">
            <a:extLst>
              <a:ext uri="{FF2B5EF4-FFF2-40B4-BE49-F238E27FC236}">
                <a16:creationId xmlns:a16="http://schemas.microsoft.com/office/drawing/2014/main" id="{36EF1E39-1592-44B4-F923-D3B1464E6F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22124" y="1300603"/>
            <a:ext cx="1663782" cy="771992"/>
          </a:xfrm>
          <a:prstGeom prst="rect">
            <a:avLst/>
          </a:prstGeom>
        </p:spPr>
      </p:pic>
    </p:spTree>
    <p:extLst>
      <p:ext uri="{BB962C8B-B14F-4D97-AF65-F5344CB8AC3E}">
        <p14:creationId xmlns:p14="http://schemas.microsoft.com/office/powerpoint/2010/main" val="27823618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a:extLst>
              <a:ext uri="{FF2B5EF4-FFF2-40B4-BE49-F238E27FC236}">
                <a16:creationId xmlns:a16="http://schemas.microsoft.com/office/drawing/2014/main" id="{C3833F5C-EDE2-4E6E-80F2-F8DBFABA50CF}"/>
              </a:ext>
            </a:extLst>
          </p:cNvPr>
          <p:cNvSpPr/>
          <p:nvPr/>
        </p:nvSpPr>
        <p:spPr>
          <a:xfrm flipH="1">
            <a:off x="0" y="-14124"/>
            <a:ext cx="12192000" cy="772669"/>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algn="ctr" defTabSz="404131">
              <a:lnSpc>
                <a:spcPct val="90000"/>
              </a:lnSpc>
              <a:buClr>
                <a:srgbClr val="000000"/>
              </a:buClr>
              <a:buSzPct val="100000"/>
              <a:defRPr/>
            </a:pPr>
            <a:endParaRPr lang="ru-RU" sz="2400" b="1" dirty="0">
              <a:solidFill>
                <a:prstClr val="white"/>
              </a:solidFill>
            </a:endParaRPr>
          </a:p>
        </p:txBody>
      </p:sp>
      <p:pic>
        <p:nvPicPr>
          <p:cNvPr id="7" name="Рисунок 6">
            <a:extLst>
              <a:ext uri="{FF2B5EF4-FFF2-40B4-BE49-F238E27FC236}">
                <a16:creationId xmlns:a16="http://schemas.microsoft.com/office/drawing/2014/main" id="{5F94D410-BF06-4A3E-8CCF-AE86421A80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8065" y="52735"/>
            <a:ext cx="1000808" cy="697302"/>
          </a:xfrm>
          <a:prstGeom prst="rect">
            <a:avLst/>
          </a:prstGeom>
        </p:spPr>
      </p:pic>
      <p:sp>
        <p:nvSpPr>
          <p:cNvPr id="8" name="Прямоугольник 7"/>
          <p:cNvSpPr/>
          <p:nvPr/>
        </p:nvSpPr>
        <p:spPr>
          <a:xfrm>
            <a:off x="347881" y="96398"/>
            <a:ext cx="11522694" cy="523220"/>
          </a:xfrm>
          <a:prstGeom prst="rect">
            <a:avLst/>
          </a:prstGeom>
          <a:effectLst>
            <a:outerShdw blurRad="50800" dist="38100" dir="5400000" algn="t" rotWithShape="0">
              <a:prstClr val="black">
                <a:alpha val="40000"/>
              </a:prstClr>
            </a:outerShdw>
          </a:effectLst>
        </p:spPr>
        <p:txBody>
          <a:bodyPr wrap="square">
            <a:spAutoFit/>
          </a:bodyPr>
          <a:lstStyle/>
          <a:p>
            <a:pPr algn="ctr"/>
            <a:r>
              <a:rPr lang="en-US" sz="2800" b="1" dirty="0">
                <a:solidFill>
                  <a:schemeClr val="bg1"/>
                </a:solidFill>
                <a:effectLst>
                  <a:outerShdw blurRad="38100" dist="38100" dir="2700000" algn="tl">
                    <a:srgbClr val="000000">
                      <a:alpha val="43137"/>
                    </a:srgbClr>
                  </a:outerShdw>
                </a:effectLst>
              </a:rPr>
              <a:t>JINR Big Data Analytical Platform</a:t>
            </a:r>
          </a:p>
        </p:txBody>
      </p:sp>
      <p:sp>
        <p:nvSpPr>
          <p:cNvPr id="9" name="Прямоугольник 8"/>
          <p:cNvSpPr/>
          <p:nvPr/>
        </p:nvSpPr>
        <p:spPr>
          <a:xfrm>
            <a:off x="2940270" y="802208"/>
            <a:ext cx="7914400" cy="646331"/>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Bringing best of Big Data approaches</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to JINR practices</a:t>
            </a:r>
            <a:endParaRPr lang="ru-RU"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Providing the Big Data infrastructure for users</a:t>
            </a:r>
            <a:endParaRPr lang="ru-RU" dirty="0">
              <a:latin typeface="Times New Roman" panose="02020603050405020304" pitchFamily="18" charset="0"/>
              <a:cs typeface="Times New Roman" panose="02020603050405020304" pitchFamily="18" charset="0"/>
            </a:endParaRPr>
          </a:p>
        </p:txBody>
      </p:sp>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0001" y="1492202"/>
            <a:ext cx="8641614" cy="5269400"/>
          </a:xfrm>
          <a:prstGeom prst="rect">
            <a:avLst/>
          </a:prstGeom>
        </p:spPr>
      </p:pic>
    </p:spTree>
    <p:extLst>
      <p:ext uri="{BB962C8B-B14F-4D97-AF65-F5344CB8AC3E}">
        <p14:creationId xmlns:p14="http://schemas.microsoft.com/office/powerpoint/2010/main" val="28105156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12" descr="https://am3pap001files.storage.live.com/y4m5ZsphrtRapYi5DRGWFW8VKLgRoERwaOiPbEXZa7P_UhWWPkfYXY6d32g2ifhr4FDf_R_w10b4I447dTCytzN1Rauo9SKz6vRTc-ekIl_wPtW5WNgqYg-8fI7mVriSuAjxHub7NEIQmg4h7IJG0qBVWR1LVZILc2dFr0WINeRcxadAVxFXBb_R9YU9-sZ-ytpeCuh0wxp9Ku66iybHcMboA/it-s-2019-26.jpg?psid=1&amp;width=1731&amp;height=115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63749" y="860009"/>
            <a:ext cx="4592027" cy="2565778"/>
          </a:xfrm>
          <a:prstGeom prst="rect">
            <a:avLst/>
          </a:prstGeom>
          <a:ln>
            <a:noFill/>
          </a:ln>
          <a:effectLst>
            <a:softEdge rad="558800"/>
          </a:effectLst>
          <a:extLst>
            <a:ext uri="{909E8E84-426E-40DD-AFC4-6F175D3DCCD1}">
              <a14:hiddenFill xmlns:a14="http://schemas.microsoft.com/office/drawing/2010/main">
                <a:solidFill>
                  <a:srgbClr val="FFFFFF"/>
                </a:solidFill>
              </a14:hiddenFill>
            </a:ext>
          </a:extLst>
        </p:spPr>
      </p:pic>
      <p:pic>
        <p:nvPicPr>
          <p:cNvPr id="41" name="Picture 10" descr="https://am3pap001files.storage.live.com/y4mHaW1rst_5ME0JwSY11oi-vsLsujnfUvPVqO3nYF9dsQOtvBSn4f4plVYW5vyTfxoXvzm1assftVNfy6AZqK_V58tbXJs7zmmY32UdLoRaNx_fX5PrvUuGxsNs-OKZmLdxadLEMXDsjARcTJl3qKtXX6ilFolVliGIcb19w914MSXFtPPl_Ytojl4MNhd_gtPEAxkTZtC29xQagkKcnIvFQ/it-s-2019-23.jpg?psid=1&amp;width=1731&amp;height=115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1610" y="763448"/>
            <a:ext cx="3913975" cy="2442867"/>
          </a:xfrm>
          <a:prstGeom prst="rect">
            <a:avLst/>
          </a:prstGeom>
          <a:ln>
            <a:noFill/>
          </a:ln>
          <a:effectLst>
            <a:softEdge rad="266700"/>
          </a:effectLst>
          <a:extLst>
            <a:ext uri="{909E8E84-426E-40DD-AFC4-6F175D3DCCD1}">
              <a14:hiddenFill xmlns:a14="http://schemas.microsoft.com/office/drawing/2010/main">
                <a:solidFill>
                  <a:srgbClr val="FFFFFF"/>
                </a:solidFill>
              </a14:hiddenFill>
            </a:ext>
          </a:extLst>
        </p:spPr>
      </p:pic>
      <p:pic>
        <p:nvPicPr>
          <p:cNvPr id="40" name="Picture 10">
            <a:extLst>
              <a:ext uri="{FF2B5EF4-FFF2-40B4-BE49-F238E27FC236}">
                <a16:creationId xmlns:a16="http://schemas.microsoft.com/office/drawing/2014/main" id="{962EC53E-1BEB-4E13-A129-08ACFD33DB92}"/>
              </a:ext>
            </a:extLst>
          </p:cNvPr>
          <p:cNvPicPr>
            <a:picLocks noChangeAspect="1" noChangeArrowheads="1"/>
          </p:cNvPicPr>
          <p:nvPr/>
        </p:nvPicPr>
        <p:blipFill rotWithShape="1">
          <a:blip r:embed="rId4"/>
          <a:srcRect l="5773"/>
          <a:stretch/>
        </p:blipFill>
        <p:spPr bwMode="auto">
          <a:xfrm>
            <a:off x="-373626" y="750222"/>
            <a:ext cx="6199644" cy="2508522"/>
          </a:xfrm>
          <a:prstGeom prst="rect">
            <a:avLst/>
          </a:prstGeom>
          <a:ln>
            <a:noFill/>
          </a:ln>
          <a:effectLst>
            <a:softEdge rad="558800"/>
          </a:effectLst>
        </p:spPr>
      </p:pic>
      <p:sp>
        <p:nvSpPr>
          <p:cNvPr id="4" name="Прямоугольник 3"/>
          <p:cNvSpPr/>
          <p:nvPr/>
        </p:nvSpPr>
        <p:spPr>
          <a:xfrm flipH="1">
            <a:off x="0" y="2745"/>
            <a:ext cx="12192000" cy="983560"/>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047" eaLnBrk="1" fontAlgn="auto" hangingPunct="1">
              <a:lnSpc>
                <a:spcPct val="90000"/>
              </a:lnSpc>
              <a:spcBef>
                <a:spcPts val="0"/>
              </a:spcBef>
              <a:spcAft>
                <a:spcPts val="0"/>
              </a:spcAft>
              <a:buClr>
                <a:srgbClr val="000000"/>
              </a:buClr>
              <a:buSzPct val="100000"/>
              <a:defRPr/>
            </a:pPr>
            <a:endParaRPr lang="en-US" sz="2400" b="1" dirty="0"/>
          </a:p>
        </p:txBody>
      </p:sp>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01350" y="10962"/>
            <a:ext cx="1317779" cy="918148"/>
          </a:xfrm>
          <a:prstGeom prst="rect">
            <a:avLst/>
          </a:prstGeom>
        </p:spPr>
      </p:pic>
      <p:sp>
        <p:nvSpPr>
          <p:cNvPr id="2" name="Прямоугольник 1"/>
          <p:cNvSpPr/>
          <p:nvPr/>
        </p:nvSpPr>
        <p:spPr>
          <a:xfrm>
            <a:off x="771525" y="116580"/>
            <a:ext cx="11420475" cy="812530"/>
          </a:xfrm>
          <a:prstGeom prst="rect">
            <a:avLst/>
          </a:prstGeom>
          <a:effectLst>
            <a:outerShdw blurRad="50800" dist="50800" dir="5400000" algn="ctr" rotWithShape="0">
              <a:schemeClr val="bg2">
                <a:lumMod val="10000"/>
              </a:schemeClr>
            </a:outerShdw>
          </a:effectLst>
        </p:spPr>
        <p:txBody>
          <a:bodyPr wrap="square">
            <a:spAutoFit/>
          </a:bodyPr>
          <a:lstStyle/>
          <a:p>
            <a:pPr algn="ctr">
              <a:lnSpc>
                <a:spcPct val="90000"/>
              </a:lnSpc>
            </a:pPr>
            <a:r>
              <a:rPr lang="en-US" sz="2600" b="1" dirty="0">
                <a:solidFill>
                  <a:schemeClr val="bg1"/>
                </a:solidFill>
                <a:effectLst>
                  <a:outerShdw blurRad="38100" dist="38100" dir="2700000" algn="tl">
                    <a:srgbClr val="000000">
                      <a:alpha val="43137"/>
                    </a:srgbClr>
                  </a:outerShdw>
                </a:effectLst>
                <a:latin typeface="Calibri (Основной текст)"/>
              </a:rPr>
              <a:t>Development of the system for training and </a:t>
            </a:r>
          </a:p>
          <a:p>
            <a:pPr algn="ctr">
              <a:lnSpc>
                <a:spcPct val="90000"/>
              </a:lnSpc>
            </a:pPr>
            <a:r>
              <a:rPr lang="en-US" sz="2600" b="1" dirty="0">
                <a:solidFill>
                  <a:schemeClr val="bg1"/>
                </a:solidFill>
                <a:effectLst>
                  <a:outerShdw blurRad="38100" dist="38100" dir="2700000" algn="tl">
                    <a:srgbClr val="000000">
                      <a:alpha val="43137"/>
                    </a:srgbClr>
                  </a:outerShdw>
                </a:effectLst>
                <a:latin typeface="Calibri (Основной текст)"/>
              </a:rPr>
              <a:t>retraining IT specialists </a:t>
            </a:r>
          </a:p>
        </p:txBody>
      </p:sp>
      <p:grpSp>
        <p:nvGrpSpPr>
          <p:cNvPr id="6" name="Группа 5"/>
          <p:cNvGrpSpPr/>
          <p:nvPr/>
        </p:nvGrpSpPr>
        <p:grpSpPr>
          <a:xfrm>
            <a:off x="301210" y="2922505"/>
            <a:ext cx="11375889" cy="3762426"/>
            <a:chOff x="371608" y="2175100"/>
            <a:chExt cx="8665008" cy="3762426"/>
          </a:xfrm>
        </p:grpSpPr>
        <p:grpSp>
          <p:nvGrpSpPr>
            <p:cNvPr id="7" name="Группа 6"/>
            <p:cNvGrpSpPr/>
            <p:nvPr/>
          </p:nvGrpSpPr>
          <p:grpSpPr>
            <a:xfrm>
              <a:off x="371609" y="3093181"/>
              <a:ext cx="6680615" cy="2844345"/>
              <a:chOff x="55440" y="2800634"/>
              <a:chExt cx="6680615" cy="2844345"/>
            </a:xfrm>
          </p:grpSpPr>
          <p:grpSp>
            <p:nvGrpSpPr>
              <p:cNvPr id="18" name="Группа 17"/>
              <p:cNvGrpSpPr/>
              <p:nvPr/>
            </p:nvGrpSpPr>
            <p:grpSpPr>
              <a:xfrm>
                <a:off x="55440" y="2800634"/>
                <a:ext cx="1953176" cy="2844345"/>
                <a:chOff x="623280" y="1252714"/>
                <a:chExt cx="1971146" cy="2844345"/>
              </a:xfrm>
            </p:grpSpPr>
            <p:sp>
              <p:nvSpPr>
                <p:cNvPr id="32" name="Скругленный прямоугольник 31"/>
                <p:cNvSpPr/>
                <p:nvPr/>
              </p:nvSpPr>
              <p:spPr>
                <a:xfrm>
                  <a:off x="623280" y="1252714"/>
                  <a:ext cx="1971146" cy="2844345"/>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a:solidFill>
                        <a:srgbClr val="002060"/>
                      </a:solidFill>
                      <a:latin typeface="Corbel" panose="020B0503020204020204" pitchFamily="34" charset="0"/>
                    </a:rPr>
                    <a:t>Parallel programming technologies</a:t>
                  </a:r>
                  <a:endParaRPr lang="ru-RU"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p:txBody>
            </p:sp>
            <p:pic>
              <p:nvPicPr>
                <p:cNvPr id="33" name="Рисунок 32" descr="logo_m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52099" y="2942404"/>
                  <a:ext cx="1241288" cy="333150"/>
                </a:xfrm>
                <a:prstGeom prst="rect">
                  <a:avLst/>
                </a:prstGeom>
                <a:noFill/>
                <a:ln>
                  <a:noFill/>
                </a:ln>
              </p:spPr>
            </p:pic>
            <p:pic>
              <p:nvPicPr>
                <p:cNvPr id="34" name="Рисунок 33" descr="logo_openmp"/>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8967" y="2524177"/>
                  <a:ext cx="1237156" cy="329051"/>
                </a:xfrm>
                <a:prstGeom prst="rect">
                  <a:avLst/>
                </a:prstGeom>
                <a:noFill/>
                <a:ln>
                  <a:noFill/>
                </a:ln>
              </p:spPr>
            </p:pic>
            <p:pic>
              <p:nvPicPr>
                <p:cNvPr id="35" name="Рисунок 34" descr="logo_cuda"/>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9112" y="3419382"/>
                  <a:ext cx="964274" cy="474715"/>
                </a:xfrm>
                <a:prstGeom prst="rect">
                  <a:avLst/>
                </a:prstGeom>
                <a:noFill/>
                <a:ln>
                  <a:noFill/>
                </a:ln>
              </p:spPr>
            </p:pic>
            <p:pic>
              <p:nvPicPr>
                <p:cNvPr id="36" name="Рисунок 35" descr="logo_opencl"/>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7728" y="3308938"/>
                  <a:ext cx="610344" cy="589863"/>
                </a:xfrm>
                <a:prstGeom prst="rect">
                  <a:avLst/>
                </a:prstGeom>
                <a:noFill/>
                <a:ln>
                  <a:noFill/>
                </a:ln>
              </p:spPr>
            </p:pic>
          </p:grpSp>
          <p:grpSp>
            <p:nvGrpSpPr>
              <p:cNvPr id="19" name="Группа 18"/>
              <p:cNvGrpSpPr/>
              <p:nvPr/>
            </p:nvGrpSpPr>
            <p:grpSpPr>
              <a:xfrm>
                <a:off x="2105186" y="2821290"/>
                <a:ext cx="2491120" cy="1113817"/>
                <a:chOff x="2101015" y="1322602"/>
                <a:chExt cx="2360854" cy="1113817"/>
              </a:xfrm>
            </p:grpSpPr>
            <p:sp>
              <p:nvSpPr>
                <p:cNvPr id="30" name="Скругленный прямоугольник 29"/>
                <p:cNvSpPr/>
                <p:nvPr/>
              </p:nvSpPr>
              <p:spPr>
                <a:xfrm>
                  <a:off x="2101015" y="1322602"/>
                  <a:ext cx="2360854" cy="1113817"/>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spcBef>
                      <a:spcPts val="1200"/>
                    </a:spcBef>
                  </a:pPr>
                  <a:r>
                    <a:rPr lang="en-US" sz="1600" b="1" dirty="0">
                      <a:solidFill>
                        <a:srgbClr val="002060"/>
                      </a:solidFill>
                      <a:latin typeface="Corbel" panose="020B0503020204020204" pitchFamily="34" charset="0"/>
                    </a:rPr>
                    <a:t>Tools for debugging and </a:t>
                  </a:r>
                  <a:br>
                    <a:rPr lang="en-US" sz="1600" b="1" dirty="0">
                      <a:solidFill>
                        <a:srgbClr val="002060"/>
                      </a:solidFill>
                      <a:latin typeface="Corbel" panose="020B0503020204020204" pitchFamily="34" charset="0"/>
                    </a:rPr>
                  </a:br>
                  <a:r>
                    <a:rPr lang="en-US" sz="1600" b="1" dirty="0">
                      <a:solidFill>
                        <a:srgbClr val="002060"/>
                      </a:solidFill>
                      <a:latin typeface="Corbel" panose="020B0503020204020204" pitchFamily="34" charset="0"/>
                    </a:rPr>
                    <a:t>profiling parallel </a:t>
                  </a:r>
                  <a:br>
                    <a:rPr lang="en-US" sz="1600" b="1" dirty="0">
                      <a:solidFill>
                        <a:srgbClr val="002060"/>
                      </a:solidFill>
                      <a:latin typeface="Corbel" panose="020B0503020204020204" pitchFamily="34" charset="0"/>
                    </a:rPr>
                  </a:br>
                  <a:r>
                    <a:rPr lang="en-US" sz="1600" b="1" dirty="0">
                      <a:solidFill>
                        <a:srgbClr val="002060"/>
                      </a:solidFill>
                      <a:latin typeface="Corbel" panose="020B0503020204020204" pitchFamily="34" charset="0"/>
                    </a:rPr>
                    <a:t>applications</a:t>
                  </a: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p:txBody>
            </p:sp>
            <p:pic>
              <p:nvPicPr>
                <p:cNvPr id="31" name="Рисунок 30" descr="logo_IntelClusterStudio"/>
                <p:cNvPicPr/>
                <p:nvPr/>
              </p:nvPicPr>
              <p:blipFill rotWithShape="1">
                <a:blip r:embed="rId10" cstate="print">
                  <a:extLst>
                    <a:ext uri="{28A0092B-C50C-407E-A947-70E740481C1C}">
                      <a14:useLocalDpi xmlns:a14="http://schemas.microsoft.com/office/drawing/2010/main" val="0"/>
                    </a:ext>
                  </a:extLst>
                </a:blip>
                <a:srcRect l="13935" r="11916"/>
                <a:stretch/>
              </p:blipFill>
              <p:spPr bwMode="auto">
                <a:xfrm>
                  <a:off x="3685582" y="1700738"/>
                  <a:ext cx="625045" cy="713881"/>
                </a:xfrm>
                <a:prstGeom prst="rect">
                  <a:avLst/>
                </a:prstGeom>
                <a:ln>
                  <a:noFill/>
                </a:ln>
              </p:spPr>
              <p:style>
                <a:lnRef idx="2">
                  <a:schemeClr val="accent3"/>
                </a:lnRef>
                <a:fillRef idx="1">
                  <a:schemeClr val="lt1"/>
                </a:fillRef>
                <a:effectRef idx="0">
                  <a:schemeClr val="accent3"/>
                </a:effectRef>
                <a:fontRef idx="minor">
                  <a:schemeClr val="dk1"/>
                </a:fontRef>
              </p:style>
            </p:pic>
          </p:grpSp>
          <p:grpSp>
            <p:nvGrpSpPr>
              <p:cNvPr id="20" name="Группа 19"/>
              <p:cNvGrpSpPr/>
              <p:nvPr/>
            </p:nvGrpSpPr>
            <p:grpSpPr>
              <a:xfrm>
                <a:off x="4745945" y="2805889"/>
                <a:ext cx="1990110" cy="2839090"/>
                <a:chOff x="4035089" y="2400231"/>
                <a:chExt cx="2100379" cy="2839090"/>
              </a:xfrm>
            </p:grpSpPr>
            <p:sp>
              <p:nvSpPr>
                <p:cNvPr id="21" name="Скругленный прямоугольник 20"/>
                <p:cNvSpPr/>
                <p:nvPr/>
              </p:nvSpPr>
              <p:spPr>
                <a:xfrm>
                  <a:off x="4035089" y="2400231"/>
                  <a:ext cx="2100379" cy="28390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002060"/>
                      </a:solidFill>
                      <a:latin typeface="Corbel" panose="020B0503020204020204" pitchFamily="34" charset="0"/>
                    </a:rPr>
                    <a:t>Frameworks and tools for ML/DL tasks</a:t>
                  </a:r>
                </a:p>
                <a:p>
                  <a:pPr algn="ctr"/>
                  <a:endParaRPr lang="ru-RU"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p:txBody>
            </p:sp>
            <p:grpSp>
              <p:nvGrpSpPr>
                <p:cNvPr id="22" name="Группа 21"/>
                <p:cNvGrpSpPr/>
                <p:nvPr/>
              </p:nvGrpSpPr>
              <p:grpSpPr>
                <a:xfrm>
                  <a:off x="4156188" y="3506657"/>
                  <a:ext cx="1795114" cy="1688457"/>
                  <a:chOff x="4156188" y="3506657"/>
                  <a:chExt cx="1795114" cy="1688457"/>
                </a:xfrm>
              </p:grpSpPr>
              <p:pic>
                <p:nvPicPr>
                  <p:cNvPr id="23" name="Picture 33"/>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3728" t="16199" r="13363" b="12325"/>
                  <a:stretch/>
                </p:blipFill>
                <p:spPr bwMode="auto">
                  <a:xfrm>
                    <a:off x="4201864" y="4025533"/>
                    <a:ext cx="654356" cy="359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13" descr="Log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95292" y="4417816"/>
                    <a:ext cx="668797" cy="2424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scipy"/>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20397" y="4751422"/>
                    <a:ext cx="443693" cy="44369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descr="matplotlib"/>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56188" y="4722251"/>
                    <a:ext cx="420511" cy="42050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1" descr="pandas badg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59057" y="4722251"/>
                    <a:ext cx="432885" cy="43288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567611" y="3506657"/>
                    <a:ext cx="852064" cy="496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3" descr="NumPy"/>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264090" y="4125794"/>
                    <a:ext cx="687212" cy="232889"/>
                  </a:xfrm>
                  <a:prstGeom prst="rect">
                    <a:avLst/>
                  </a:prstGeom>
                  <a:noFill/>
                  <a:extLst>
                    <a:ext uri="{909E8E84-426E-40DD-AFC4-6F175D3DCCD1}">
                      <a14:hiddenFill xmlns:a14="http://schemas.microsoft.com/office/drawing/2010/main">
                        <a:solidFill>
                          <a:srgbClr val="FFFFFF"/>
                        </a:solidFill>
                      </a14:hiddenFill>
                    </a:ext>
                  </a:extLst>
                </p:spPr>
              </p:pic>
            </p:grpSp>
          </p:grpSp>
        </p:grpSp>
        <p:sp>
          <p:nvSpPr>
            <p:cNvPr id="8" name="Скругленный прямоугольник 7"/>
            <p:cNvSpPr/>
            <p:nvPr/>
          </p:nvSpPr>
          <p:spPr>
            <a:xfrm>
              <a:off x="371608" y="2175100"/>
              <a:ext cx="4461068" cy="777587"/>
            </a:xfrm>
            <a:prstGeom prst="roundRect">
              <a:avLst/>
            </a:prstGeom>
            <a:solidFill>
              <a:schemeClr val="accent1">
                <a:lumMod val="40000"/>
                <a:lumOff val="6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solidFill>
                    <a:prstClr val="black"/>
                  </a:solidFill>
                  <a:latin typeface="Times New Roman" panose="02020603050405020304" pitchFamily="18" charset="0"/>
                  <a:cs typeface="Times New Roman" panose="02020603050405020304" pitchFamily="18" charset="0"/>
                </a:rPr>
                <a:t>MLIT staff</a:t>
              </a:r>
              <a:r>
                <a:rPr lang="ru-RU" b="1" dirty="0">
                  <a:solidFill>
                    <a:prstClr val="black"/>
                  </a:solidFill>
                  <a:latin typeface="Times New Roman" panose="02020603050405020304" pitchFamily="18" charset="0"/>
                  <a:cs typeface="Times New Roman" panose="02020603050405020304" pitchFamily="18" charset="0"/>
                </a:rPr>
                <a:t> </a:t>
              </a:r>
              <a:r>
                <a:rPr lang="en-US" b="1" dirty="0">
                  <a:solidFill>
                    <a:prstClr val="black"/>
                  </a:solidFill>
                  <a:latin typeface="Times New Roman" panose="02020603050405020304" pitchFamily="18" charset="0"/>
                  <a:cs typeface="Times New Roman" panose="02020603050405020304" pitchFamily="18" charset="0"/>
                </a:rPr>
                <a:t>and</a:t>
              </a:r>
              <a:endParaRPr lang="ru-RU" b="1" dirty="0">
                <a:solidFill>
                  <a:prstClr val="black"/>
                </a:solidFill>
                <a:latin typeface="Times New Roman" panose="02020603050405020304" pitchFamily="18" charset="0"/>
                <a:cs typeface="Times New Roman" panose="02020603050405020304" pitchFamily="18" charset="0"/>
              </a:endParaRPr>
            </a:p>
            <a:p>
              <a:pPr algn="ctr"/>
              <a:r>
                <a:rPr lang="en-US" b="1" dirty="0">
                  <a:solidFill>
                    <a:prstClr val="black"/>
                  </a:solidFill>
                  <a:latin typeface="Times New Roman" panose="02020603050405020304" pitchFamily="18" charset="0"/>
                  <a:cs typeface="Times New Roman" panose="02020603050405020304" pitchFamily="18" charset="0"/>
                </a:rPr>
                <a:t>leading scientists from JINR and its Member States</a:t>
              </a:r>
              <a:endParaRPr lang="ru-RU" b="1" dirty="0">
                <a:solidFill>
                  <a:prstClr val="black"/>
                </a:solidFill>
                <a:latin typeface="Times New Roman" panose="02020603050405020304" pitchFamily="18" charset="0"/>
                <a:cs typeface="Times New Roman" panose="02020603050405020304" pitchFamily="18" charset="0"/>
              </a:endParaRPr>
            </a:p>
          </p:txBody>
        </p:sp>
        <p:sp>
          <p:nvSpPr>
            <p:cNvPr id="9" name="Скругленный прямоугольник 8"/>
            <p:cNvSpPr/>
            <p:nvPr/>
          </p:nvSpPr>
          <p:spPr>
            <a:xfrm>
              <a:off x="4912475" y="2175100"/>
              <a:ext cx="4124141" cy="7775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Times New Roman" panose="02020603050405020304" pitchFamily="18" charset="0"/>
                  <a:cs typeface="Times New Roman" panose="02020603050405020304" pitchFamily="18" charset="0"/>
                </a:rPr>
                <a:t>Leading manufacturers of modern computing architectures and software</a:t>
              </a:r>
              <a:endParaRPr lang="ru-RU" b="1" dirty="0">
                <a:solidFill>
                  <a:prstClr val="white"/>
                </a:solidFill>
                <a:latin typeface="Times New Roman" panose="02020603050405020304" pitchFamily="18" charset="0"/>
                <a:cs typeface="Times New Roman" panose="02020603050405020304" pitchFamily="18" charset="0"/>
              </a:endParaRPr>
            </a:p>
          </p:txBody>
        </p:sp>
        <p:sp>
          <p:nvSpPr>
            <p:cNvPr id="10" name="Скругленный прямоугольник 9"/>
            <p:cNvSpPr/>
            <p:nvPr/>
          </p:nvSpPr>
          <p:spPr>
            <a:xfrm>
              <a:off x="2428287" y="4337012"/>
              <a:ext cx="2511336" cy="160051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r>
                <a:rPr lang="en-US" sz="1600" b="1" dirty="0">
                  <a:solidFill>
                    <a:srgbClr val="002060"/>
                  </a:solidFill>
                  <a:latin typeface="Corbel" panose="020B0503020204020204" pitchFamily="34" charset="0"/>
                </a:rPr>
                <a:t>Work with applied software packages</a:t>
              </a:r>
              <a:endParaRPr lang="ru-RU" sz="1600" b="1" dirty="0">
                <a:solidFill>
                  <a:srgbClr val="002060"/>
                </a:solidFill>
                <a:latin typeface="Corbel" panose="020B0503020204020204" pitchFamily="34" charset="0"/>
              </a:endParaRPr>
            </a:p>
            <a:p>
              <a:pPr algn="ctr"/>
              <a:endParaRPr lang="ru-RU" sz="1600" b="1" dirty="0">
                <a:solidFill>
                  <a:srgbClr val="002060"/>
                </a:solidFill>
                <a:latin typeface="Corbel" panose="020B0503020204020204" pitchFamily="34" charset="0"/>
              </a:endParaRPr>
            </a:p>
            <a:p>
              <a:pPr algn="ctr"/>
              <a:endParaRPr lang="ru-RU" sz="16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a:p>
              <a:pPr algn="ctr"/>
              <a:endParaRPr lang="ru-RU" sz="2000" b="1" dirty="0">
                <a:solidFill>
                  <a:srgbClr val="002060"/>
                </a:solidFill>
                <a:latin typeface="Corbel" panose="020B0503020204020204" pitchFamily="34" charset="0"/>
              </a:endParaRPr>
            </a:p>
          </p:txBody>
        </p:sp>
        <p:grpSp>
          <p:nvGrpSpPr>
            <p:cNvPr id="11" name="Группа 10"/>
            <p:cNvGrpSpPr/>
            <p:nvPr/>
          </p:nvGrpSpPr>
          <p:grpSpPr>
            <a:xfrm>
              <a:off x="2454168" y="4976851"/>
              <a:ext cx="2378508" cy="864114"/>
              <a:chOff x="2340650" y="4299648"/>
              <a:chExt cx="2554484" cy="941812"/>
            </a:xfrm>
          </p:grpSpPr>
          <p:pic>
            <p:nvPicPr>
              <p:cNvPr id="14" name="Picture 4" descr="http://hlit.jinr.ru/wp-content/uploads/2018/07/Maple_2015_logo-1.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600240" y="4957200"/>
                <a:ext cx="891301" cy="2842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hlit.jinr.ru/wp-content/uploads/2016/12/Matlab.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397796" y="4529659"/>
                <a:ext cx="497338" cy="47373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ttp://hlit.jinr.ru/wp-content/uploads/2018/07/COMSOL-1.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340650" y="4299648"/>
                <a:ext cx="1205875" cy="2854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http://hlit.jinr.ru/wp-content/uploads/2018/07/Wolfram-web-banner-1.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512901" y="4377449"/>
                <a:ext cx="1217681" cy="3044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http://hlit.jinr.ru/wp-content/uploads/2018/07/generic-logo-color-plustext-512-e1532076981908.pn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901659" y="4653584"/>
                <a:ext cx="952500" cy="2667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2" descr="http://hlit.jinr.ru/wp-content/uploads/2018/07/43-Geant4-bannerV9-e1532077005464.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629865" y="5550245"/>
              <a:ext cx="819120" cy="245736"/>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Рисунок 36">
            <a:extLst>
              <a:ext uri="{FF2B5EF4-FFF2-40B4-BE49-F238E27FC236}">
                <a16:creationId xmlns:a16="http://schemas.microsoft.com/office/drawing/2014/main" id="{D7B328A8-EF8A-4C1B-B327-BC0973EFDA9B}"/>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19623" t="7946" r="13625"/>
          <a:stretch/>
        </p:blipFill>
        <p:spPr>
          <a:xfrm>
            <a:off x="0" y="2745"/>
            <a:ext cx="1008743" cy="983560"/>
          </a:xfrm>
          <a:prstGeom prst="rect">
            <a:avLst/>
          </a:prstGeom>
          <a:solidFill>
            <a:schemeClr val="bg1"/>
          </a:solidFill>
          <a:ln>
            <a:solidFill>
              <a:schemeClr val="accent1">
                <a:lumMod val="50000"/>
              </a:schemeClr>
            </a:solidFill>
          </a:ln>
        </p:spPr>
      </p:pic>
      <p:sp>
        <p:nvSpPr>
          <p:cNvPr id="39" name="Прямоугольник 38"/>
          <p:cNvSpPr/>
          <p:nvPr/>
        </p:nvSpPr>
        <p:spPr>
          <a:xfrm>
            <a:off x="3142644" y="2364236"/>
            <a:ext cx="5816655" cy="461665"/>
          </a:xfrm>
          <a:prstGeom prst="rect">
            <a:avLst/>
          </a:prstGeom>
          <a:solidFill>
            <a:schemeClr val="bg1"/>
          </a:solidFill>
        </p:spPr>
        <p:txBody>
          <a:bodyPr wrap="square">
            <a:spAutoFit/>
          </a:bodyPr>
          <a:lstStyle/>
          <a:p>
            <a:r>
              <a:rPr lang="en-US" sz="2400" b="1" dirty="0">
                <a:solidFill>
                  <a:srgbClr val="000066"/>
                </a:solidFill>
              </a:rPr>
              <a:t>Training courses, master classes and lectures</a:t>
            </a:r>
            <a:endParaRPr lang="ru-RU" sz="2400" dirty="0">
              <a:solidFill>
                <a:srgbClr val="000066"/>
              </a:solidFill>
            </a:endParaRPr>
          </a:p>
        </p:txBody>
      </p:sp>
      <p:sp>
        <p:nvSpPr>
          <p:cNvPr id="44" name="Скругленный прямоугольник 43"/>
          <p:cNvSpPr/>
          <p:nvPr/>
        </p:nvSpPr>
        <p:spPr>
          <a:xfrm>
            <a:off x="9257232" y="3840639"/>
            <a:ext cx="2419867" cy="28390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002060"/>
                </a:solidFill>
                <a:latin typeface="Corbel" panose="020B0503020204020204" pitchFamily="34" charset="0"/>
              </a:rPr>
              <a:t>Quantum algorithms, </a:t>
            </a:r>
          </a:p>
          <a:p>
            <a:pPr algn="ctr"/>
            <a:r>
              <a:rPr lang="en-US" b="1" dirty="0">
                <a:solidFill>
                  <a:srgbClr val="002060"/>
                </a:solidFill>
                <a:latin typeface="Corbel" panose="020B0503020204020204" pitchFamily="34" charset="0"/>
              </a:rPr>
              <a:t>quantum programming and quantum control</a:t>
            </a:r>
            <a:endParaRPr lang="en-US" sz="2000" b="1" dirty="0">
              <a:solidFill>
                <a:srgbClr val="002060"/>
              </a:solidFill>
              <a:latin typeface="Corbel" panose="020B0503020204020204" pitchFamily="34" charset="0"/>
            </a:endParaRPr>
          </a:p>
          <a:p>
            <a:pPr algn="ctr"/>
            <a:endParaRPr lang="en-US" sz="2000" b="1" dirty="0">
              <a:solidFill>
                <a:srgbClr val="002060"/>
              </a:solidFill>
              <a:latin typeface="Corbel" panose="020B0503020204020204" pitchFamily="34" charset="0"/>
            </a:endParaRPr>
          </a:p>
          <a:p>
            <a:pPr algn="ctr"/>
            <a:endParaRPr lang="en-US" sz="2000" b="1" dirty="0">
              <a:solidFill>
                <a:srgbClr val="002060"/>
              </a:solidFill>
              <a:latin typeface="Corbel" panose="020B0503020204020204" pitchFamily="34" charset="0"/>
            </a:endParaRPr>
          </a:p>
          <a:p>
            <a:pPr algn="ctr"/>
            <a:endParaRPr lang="en-US" sz="2000" b="1" dirty="0">
              <a:solidFill>
                <a:srgbClr val="002060"/>
              </a:solidFill>
              <a:latin typeface="Corbel" panose="020B0503020204020204" pitchFamily="34" charset="0"/>
            </a:endParaRPr>
          </a:p>
          <a:p>
            <a:pPr algn="ctr"/>
            <a:endParaRPr lang="ru-RU" b="1" dirty="0">
              <a:solidFill>
                <a:srgbClr val="002060"/>
              </a:solidFill>
              <a:latin typeface="Corbel" panose="020B0503020204020204" pitchFamily="34" charset="0"/>
            </a:endParaRPr>
          </a:p>
        </p:txBody>
      </p:sp>
      <p:pic>
        <p:nvPicPr>
          <p:cNvPr id="45" name="Рисунок 44">
            <a:extLst>
              <a:ext uri="{FF2B5EF4-FFF2-40B4-BE49-F238E27FC236}">
                <a16:creationId xmlns:a16="http://schemas.microsoft.com/office/drawing/2014/main" id="{F45E70BE-86F7-447E-B700-FFFD537FFF62}"/>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375025" y="5984698"/>
            <a:ext cx="2200258" cy="507317"/>
          </a:xfrm>
          <a:prstGeom prst="rect">
            <a:avLst/>
          </a:prstGeom>
        </p:spPr>
      </p:pic>
    </p:spTree>
    <p:extLst>
      <p:ext uri="{BB962C8B-B14F-4D97-AF65-F5344CB8AC3E}">
        <p14:creationId xmlns:p14="http://schemas.microsoft.com/office/powerpoint/2010/main" val="22123416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6085446" y="3543525"/>
            <a:ext cx="6078775" cy="3258947"/>
          </a:xfrm>
          <a:prstGeom prst="rect">
            <a:avLst/>
          </a:prstGeom>
          <a:solidFill>
            <a:schemeClr val="accent2">
              <a:lumMod val="40000"/>
              <a:lumOff val="60000"/>
              <a:alpha val="9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3" name="Рисунок 10"/>
          <p:cNvPicPr>
            <a:picLocks noChangeAspect="1"/>
          </p:cNvPicPr>
          <p:nvPr/>
        </p:nvPicPr>
        <p:blipFill rotWithShape="1">
          <a:blip r:embed="rId3" cstate="print">
            <a:extLst>
              <a:ext uri="{28A0092B-C50C-407E-A947-70E740481C1C}">
                <a14:useLocalDpi xmlns:a14="http://schemas.microsoft.com/office/drawing/2010/main" val="0"/>
              </a:ext>
            </a:extLst>
          </a:blip>
          <a:srcRect l="6064" t="32276" b="29533"/>
          <a:stretch/>
        </p:blipFill>
        <p:spPr bwMode="auto">
          <a:xfrm>
            <a:off x="6085446" y="3838772"/>
            <a:ext cx="5134151" cy="15647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Прямоугольник 14"/>
          <p:cNvSpPr/>
          <p:nvPr/>
        </p:nvSpPr>
        <p:spPr>
          <a:xfrm>
            <a:off x="5949120" y="0"/>
            <a:ext cx="6215102" cy="3491373"/>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6672" y="3266073"/>
            <a:ext cx="6005244" cy="3502590"/>
          </a:xfrm>
          <a:prstGeom prst="rect">
            <a:avLst/>
          </a:prstGeom>
          <a:solidFill>
            <a:schemeClr val="accent1">
              <a:lumMod val="20000"/>
              <a:lumOff val="80000"/>
              <a:alpha val="9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9206" y="0"/>
            <a:ext cx="5908118" cy="321257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Picture 9" descr="C:\Users\kerenkov\Documents\grid2016\photos\IMG_8622gr.jpg">
            <a:extLst>
              <a:ext uri="{FF2B5EF4-FFF2-40B4-BE49-F238E27FC236}">
                <a16:creationId xmlns:a16="http://schemas.microsoft.com/office/drawing/2014/main" id="{5B6998AB-A183-4E79-B1BD-5553F190B819}"/>
              </a:ext>
            </a:extLst>
          </p:cNvPr>
          <p:cNvPicPr>
            <a:picLocks noChangeAspect="1" noChangeArrowheads="1"/>
          </p:cNvPicPr>
          <p:nvPr/>
        </p:nvPicPr>
        <p:blipFill>
          <a:blip r:embed="rId4"/>
          <a:srcRect/>
          <a:stretch>
            <a:fillRect/>
          </a:stretch>
        </p:blipFill>
        <p:spPr bwMode="auto">
          <a:xfrm>
            <a:off x="48712" y="1398316"/>
            <a:ext cx="3692971" cy="1782862"/>
          </a:xfrm>
          <a:prstGeom prst="rect">
            <a:avLst/>
          </a:prstGeom>
          <a:noFill/>
          <a:ln w="9525">
            <a:noFill/>
            <a:miter lim="800000"/>
            <a:headEnd/>
            <a:tailEnd/>
          </a:ln>
        </p:spPr>
      </p:pic>
      <p:pic>
        <p:nvPicPr>
          <p:cNvPr id="5" name="Рисунок 4"/>
          <p:cNvPicPr>
            <a:picLocks noChangeAspect="1"/>
          </p:cNvPicPr>
          <p:nvPr/>
        </p:nvPicPr>
        <p:blipFill rotWithShape="1">
          <a:blip r:embed="rId5"/>
          <a:srcRect b="25804"/>
          <a:stretch/>
        </p:blipFill>
        <p:spPr>
          <a:xfrm>
            <a:off x="0" y="42040"/>
            <a:ext cx="3741683" cy="935422"/>
          </a:xfrm>
          <a:prstGeom prst="rect">
            <a:avLst/>
          </a:prstGeom>
        </p:spPr>
      </p:pic>
      <p:sp>
        <p:nvSpPr>
          <p:cNvPr id="6" name="Rectangle 1"/>
          <p:cNvSpPr>
            <a:spLocks noChangeArrowheads="1"/>
          </p:cNvSpPr>
          <p:nvPr/>
        </p:nvSpPr>
        <p:spPr bwMode="auto">
          <a:xfrm>
            <a:off x="3773479" y="194181"/>
            <a:ext cx="2229229" cy="287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lang="ru-RU" altLang="ru-RU" sz="1300" dirty="0" err="1">
                <a:solidFill>
                  <a:srgbClr val="002060"/>
                </a:solidFill>
                <a:latin typeface="Cambria" panose="02040503050406030204" pitchFamily="18" charset="0"/>
              </a:rPr>
              <a:t>Distributed</a:t>
            </a:r>
            <a:r>
              <a:rPr lang="ru-RU" altLang="ru-RU" sz="1300" dirty="0">
                <a:solidFill>
                  <a:srgbClr val="002060"/>
                </a:solidFill>
                <a:latin typeface="Cambria" panose="02040503050406030204" pitchFamily="18" charset="0"/>
              </a:rPr>
              <a:t> </a:t>
            </a:r>
            <a:r>
              <a:rPr lang="ru-RU" altLang="ru-RU" sz="1300" dirty="0" err="1">
                <a:solidFill>
                  <a:srgbClr val="002060"/>
                </a:solidFill>
                <a:latin typeface="Cambria" panose="02040503050406030204" pitchFamily="18" charset="0"/>
              </a:rPr>
              <a:t>computing</a:t>
            </a:r>
            <a:r>
              <a:rPr lang="ru-RU" altLang="ru-RU" sz="1300" dirty="0">
                <a:solidFill>
                  <a:srgbClr val="002060"/>
                </a:solidFill>
                <a:latin typeface="Cambria" panose="02040503050406030204" pitchFamily="18" charset="0"/>
              </a:rPr>
              <a:t> </a:t>
            </a:r>
            <a:r>
              <a:rPr lang="ru-RU" altLang="ru-RU" sz="1300" dirty="0" err="1">
                <a:solidFill>
                  <a:srgbClr val="002060"/>
                </a:solidFill>
                <a:latin typeface="Cambria" panose="02040503050406030204" pitchFamily="18" charset="0"/>
              </a:rPr>
              <a:t>systems</a:t>
            </a:r>
            <a:r>
              <a:rPr lang="ru-RU" altLang="ru-RU" sz="1300" dirty="0">
                <a:solidFill>
                  <a:srgbClr val="002060"/>
                </a:solidFill>
                <a:latin typeface="Cambria" panose="02040503050406030204" pitchFamily="18" charset="0"/>
              </a:rPr>
              <a:t> </a:t>
            </a:r>
            <a:endParaRPr lang="en-US" altLang="ru-RU" sz="1300" dirty="0">
              <a:solidFill>
                <a:srgbClr val="002060"/>
              </a:solidFill>
              <a:latin typeface="Cambria" panose="020405030504060302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lang="ru-RU" altLang="ru-RU" sz="1300" dirty="0" err="1">
                <a:solidFill>
                  <a:srgbClr val="002060"/>
                </a:solidFill>
                <a:latin typeface="Cambria" panose="02040503050406030204" pitchFamily="18" charset="0"/>
              </a:rPr>
              <a:t>Computing</a:t>
            </a:r>
            <a:r>
              <a:rPr lang="ru-RU" altLang="ru-RU" sz="1300" dirty="0">
                <a:solidFill>
                  <a:srgbClr val="002060"/>
                </a:solidFill>
                <a:latin typeface="Cambria" panose="02040503050406030204" pitchFamily="18" charset="0"/>
              </a:rPr>
              <a:t> </a:t>
            </a:r>
            <a:r>
              <a:rPr lang="ru-RU" altLang="ru-RU" sz="1300" dirty="0" err="1">
                <a:solidFill>
                  <a:srgbClr val="002060"/>
                </a:solidFill>
                <a:latin typeface="Cambria" panose="02040503050406030204" pitchFamily="18" charset="0"/>
              </a:rPr>
              <a:t>for</a:t>
            </a:r>
            <a:r>
              <a:rPr lang="ru-RU" altLang="ru-RU" sz="1300" dirty="0">
                <a:solidFill>
                  <a:srgbClr val="002060"/>
                </a:solidFill>
                <a:latin typeface="Cambria" panose="02040503050406030204" pitchFamily="18" charset="0"/>
              </a:rPr>
              <a:t> </a:t>
            </a:r>
            <a:r>
              <a:rPr lang="ru-RU" altLang="ru-RU" sz="1300" dirty="0" err="1">
                <a:solidFill>
                  <a:srgbClr val="002060"/>
                </a:solidFill>
                <a:latin typeface="Cambria" panose="02040503050406030204" pitchFamily="18" charset="0"/>
              </a:rPr>
              <a:t>MegaScience</a:t>
            </a:r>
            <a:r>
              <a:rPr lang="ru-RU" altLang="ru-RU" sz="1300" dirty="0">
                <a:solidFill>
                  <a:srgbClr val="002060"/>
                </a:solidFill>
                <a:latin typeface="Cambria" panose="02040503050406030204" pitchFamily="18" charset="0"/>
              </a:rPr>
              <a:t> </a:t>
            </a:r>
            <a:r>
              <a:rPr lang="ru-RU" altLang="ru-RU" sz="1300" dirty="0" err="1">
                <a:solidFill>
                  <a:srgbClr val="002060"/>
                </a:solidFill>
                <a:latin typeface="Cambria" panose="02040503050406030204" pitchFamily="18" charset="0"/>
              </a:rPr>
              <a:t>Projects</a:t>
            </a:r>
            <a:r>
              <a:rPr lang="ru-RU" altLang="ru-RU" sz="1300" dirty="0">
                <a:solidFill>
                  <a:srgbClr val="002060"/>
                </a:solidFill>
                <a:latin typeface="Cambria" panose="02040503050406030204" pitchFamily="18" charset="0"/>
              </a:rPr>
              <a:t> </a:t>
            </a:r>
            <a:endParaRPr lang="en-US" altLang="ru-RU" sz="1300" dirty="0">
              <a:solidFill>
                <a:srgbClr val="002060"/>
              </a:solidFill>
              <a:latin typeface="Cambria" panose="020405030504060302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lang="ru-RU" altLang="ru-RU" sz="1300" dirty="0" err="1">
                <a:solidFill>
                  <a:srgbClr val="002060"/>
                </a:solidFill>
                <a:latin typeface="Cambria" panose="02040503050406030204" pitchFamily="18" charset="0"/>
              </a:rPr>
              <a:t>Distributed</a:t>
            </a:r>
            <a:r>
              <a:rPr lang="ru-RU" altLang="ru-RU" sz="1300" dirty="0">
                <a:solidFill>
                  <a:srgbClr val="002060"/>
                </a:solidFill>
                <a:latin typeface="Cambria" panose="02040503050406030204" pitchFamily="18" charset="0"/>
              </a:rPr>
              <a:t> </a:t>
            </a:r>
            <a:r>
              <a:rPr lang="ru-RU" altLang="ru-RU" sz="1300" dirty="0" err="1">
                <a:solidFill>
                  <a:srgbClr val="002060"/>
                </a:solidFill>
                <a:latin typeface="Cambria" panose="02040503050406030204" pitchFamily="18" charset="0"/>
              </a:rPr>
              <a:t>computing</a:t>
            </a:r>
            <a:r>
              <a:rPr lang="ru-RU" altLang="ru-RU" sz="1300" dirty="0">
                <a:solidFill>
                  <a:srgbClr val="002060"/>
                </a:solidFill>
                <a:latin typeface="Cambria" panose="02040503050406030204" pitchFamily="18" charset="0"/>
              </a:rPr>
              <a:t> </a:t>
            </a:r>
            <a:r>
              <a:rPr lang="ru-RU" altLang="ru-RU" sz="1300" dirty="0" err="1">
                <a:solidFill>
                  <a:srgbClr val="002060"/>
                </a:solidFill>
                <a:latin typeface="Cambria" panose="02040503050406030204" pitchFamily="18" charset="0"/>
              </a:rPr>
              <a:t>applications</a:t>
            </a:r>
            <a:r>
              <a:rPr lang="ru-RU" altLang="ru-RU" sz="1300" dirty="0">
                <a:solidFill>
                  <a:srgbClr val="002060"/>
                </a:solidFill>
                <a:latin typeface="Cambria" panose="02040503050406030204" pitchFamily="18" charset="0"/>
              </a:rPr>
              <a:t> </a:t>
            </a:r>
            <a:endParaRPr lang="en-US" altLang="ru-RU" sz="1300" dirty="0">
              <a:solidFill>
                <a:srgbClr val="002060"/>
              </a:solidFill>
              <a:latin typeface="Cambria" panose="020405030504060302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lang="ru-RU" altLang="ru-RU" sz="1300" dirty="0" err="1">
                <a:solidFill>
                  <a:srgbClr val="002060"/>
                </a:solidFill>
                <a:latin typeface="Cambria" panose="02040503050406030204" pitchFamily="18" charset="0"/>
              </a:rPr>
              <a:t>Data</a:t>
            </a:r>
            <a:r>
              <a:rPr lang="ru-RU" altLang="ru-RU" sz="1300" dirty="0">
                <a:solidFill>
                  <a:srgbClr val="002060"/>
                </a:solidFill>
                <a:latin typeface="Cambria" panose="02040503050406030204" pitchFamily="18" charset="0"/>
              </a:rPr>
              <a:t> </a:t>
            </a:r>
            <a:r>
              <a:rPr lang="ru-RU" altLang="ru-RU" sz="1300" dirty="0" err="1">
                <a:solidFill>
                  <a:srgbClr val="002060"/>
                </a:solidFill>
                <a:latin typeface="Cambria" panose="02040503050406030204" pitchFamily="18" charset="0"/>
              </a:rPr>
              <a:t>Management</a:t>
            </a:r>
            <a:r>
              <a:rPr lang="ru-RU" altLang="ru-RU" sz="1300" dirty="0">
                <a:solidFill>
                  <a:srgbClr val="002060"/>
                </a:solidFill>
                <a:latin typeface="Cambria" panose="02040503050406030204" pitchFamily="18" charset="0"/>
              </a:rPr>
              <a:t>, </a:t>
            </a:r>
            <a:r>
              <a:rPr lang="ru-RU" altLang="ru-RU" sz="1300" dirty="0" err="1">
                <a:solidFill>
                  <a:srgbClr val="002060"/>
                </a:solidFill>
                <a:latin typeface="Cambria" panose="02040503050406030204" pitchFamily="18" charset="0"/>
              </a:rPr>
              <a:t>Organisation</a:t>
            </a:r>
            <a:r>
              <a:rPr lang="ru-RU" altLang="ru-RU" sz="1300" dirty="0">
                <a:solidFill>
                  <a:srgbClr val="002060"/>
                </a:solidFill>
                <a:latin typeface="Cambria" panose="02040503050406030204" pitchFamily="18" charset="0"/>
              </a:rPr>
              <a:t> and</a:t>
            </a:r>
            <a:r>
              <a:rPr lang="en-US" altLang="ru-RU" sz="1300" dirty="0">
                <a:solidFill>
                  <a:srgbClr val="002060"/>
                </a:solidFill>
                <a:latin typeface="Cambria" panose="02040503050406030204" pitchFamily="18" charset="0"/>
              </a:rPr>
              <a:t> </a:t>
            </a:r>
            <a:r>
              <a:rPr lang="ru-RU" altLang="ru-RU" sz="1300" dirty="0" err="1">
                <a:solidFill>
                  <a:srgbClr val="002060"/>
                </a:solidFill>
                <a:latin typeface="Cambria" panose="02040503050406030204" pitchFamily="18" charset="0"/>
              </a:rPr>
              <a:t>Access</a:t>
            </a:r>
            <a:endParaRPr lang="en-US" altLang="ru-RU" sz="1300" dirty="0">
              <a:solidFill>
                <a:srgbClr val="002060"/>
              </a:solidFill>
              <a:latin typeface="Cambria" panose="02040503050406030204" pitchFamily="18" charset="0"/>
            </a:endParaRPr>
          </a:p>
          <a:p>
            <a:pPr marL="171450" lvl="0" indent="-171450" defTabSz="914400" eaLnBrk="0" fontAlgn="base" hangingPunct="0">
              <a:spcBef>
                <a:spcPct val="0"/>
              </a:spcBef>
              <a:spcAft>
                <a:spcPct val="0"/>
              </a:spcAft>
              <a:buFont typeface="Wingdings" panose="05000000000000000000" pitchFamily="2" charset="2"/>
              <a:buChar char="§"/>
            </a:pPr>
            <a:r>
              <a:rPr lang="en-US" altLang="ru-RU" sz="1300" dirty="0">
                <a:solidFill>
                  <a:srgbClr val="002060"/>
                </a:solidFill>
                <a:latin typeface="Cambria" panose="02040503050406030204" pitchFamily="18" charset="0"/>
              </a:rPr>
              <a:t>HPC</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lang="ru-RU" altLang="ru-RU" sz="1300" dirty="0" err="1">
                <a:solidFill>
                  <a:srgbClr val="002060"/>
                </a:solidFill>
                <a:latin typeface="Cambria" panose="02040503050406030204" pitchFamily="18" charset="0"/>
              </a:rPr>
              <a:t>Virtualization</a:t>
            </a:r>
            <a:r>
              <a:rPr lang="ru-RU" altLang="ru-RU" sz="1300" dirty="0">
                <a:solidFill>
                  <a:srgbClr val="002060"/>
                </a:solidFill>
                <a:latin typeface="Cambria" panose="02040503050406030204" pitchFamily="18" charset="0"/>
              </a:rPr>
              <a:t> </a:t>
            </a:r>
            <a:endParaRPr lang="en-US" altLang="ru-RU" sz="1300" dirty="0">
              <a:solidFill>
                <a:srgbClr val="002060"/>
              </a:solidFill>
              <a:latin typeface="Cambria" panose="020405030504060302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lang="ru-RU" altLang="ru-RU" sz="1300" dirty="0" err="1">
                <a:solidFill>
                  <a:srgbClr val="002060"/>
                </a:solidFill>
                <a:latin typeface="Cambria" panose="02040503050406030204" pitchFamily="18" charset="0"/>
              </a:rPr>
              <a:t>Big</a:t>
            </a:r>
            <a:r>
              <a:rPr lang="ru-RU" altLang="ru-RU" sz="1300" dirty="0">
                <a:solidFill>
                  <a:srgbClr val="002060"/>
                </a:solidFill>
                <a:latin typeface="Cambria" panose="02040503050406030204" pitchFamily="18" charset="0"/>
              </a:rPr>
              <a:t> </a:t>
            </a:r>
            <a:r>
              <a:rPr lang="ru-RU" altLang="ru-RU" sz="1300" dirty="0" err="1">
                <a:solidFill>
                  <a:srgbClr val="002060"/>
                </a:solidFill>
                <a:latin typeface="Cambria" panose="02040503050406030204" pitchFamily="18" charset="0"/>
              </a:rPr>
              <a:t>data</a:t>
            </a:r>
            <a:r>
              <a:rPr lang="ru-RU" altLang="ru-RU" sz="1300" dirty="0">
                <a:solidFill>
                  <a:srgbClr val="002060"/>
                </a:solidFill>
                <a:latin typeface="Cambria" panose="02040503050406030204" pitchFamily="18" charset="0"/>
              </a:rPr>
              <a:t> </a:t>
            </a:r>
            <a:r>
              <a:rPr lang="ru-RU" altLang="ru-RU" sz="1300" dirty="0" err="1">
                <a:solidFill>
                  <a:srgbClr val="002060"/>
                </a:solidFill>
                <a:latin typeface="Cambria" panose="02040503050406030204" pitchFamily="18" charset="0"/>
              </a:rPr>
              <a:t>Analytics</a:t>
            </a:r>
            <a:r>
              <a:rPr lang="ru-RU" altLang="ru-RU" sz="1300" dirty="0">
                <a:solidFill>
                  <a:srgbClr val="002060"/>
                </a:solidFill>
                <a:latin typeface="Cambria" panose="02040503050406030204" pitchFamily="18" charset="0"/>
              </a:rPr>
              <a:t> and </a:t>
            </a:r>
            <a:r>
              <a:rPr lang="ru-RU" altLang="ru-RU" sz="1300" dirty="0" err="1">
                <a:solidFill>
                  <a:srgbClr val="002060"/>
                </a:solidFill>
                <a:latin typeface="Cambria" panose="02040503050406030204" pitchFamily="18" charset="0"/>
              </a:rPr>
              <a:t>Machine</a:t>
            </a:r>
            <a:r>
              <a:rPr lang="ru-RU" altLang="ru-RU" sz="1300" dirty="0">
                <a:solidFill>
                  <a:srgbClr val="002060"/>
                </a:solidFill>
                <a:latin typeface="Cambria" panose="02040503050406030204" pitchFamily="18" charset="0"/>
              </a:rPr>
              <a:t> </a:t>
            </a:r>
            <a:r>
              <a:rPr lang="ru-RU" altLang="ru-RU" sz="1300" dirty="0" err="1">
                <a:solidFill>
                  <a:srgbClr val="002060"/>
                </a:solidFill>
                <a:latin typeface="Cambria" panose="02040503050406030204" pitchFamily="18" charset="0"/>
              </a:rPr>
              <a:t>learning</a:t>
            </a:r>
            <a:r>
              <a:rPr lang="ru-RU" altLang="ru-RU" sz="1300" dirty="0">
                <a:solidFill>
                  <a:srgbClr val="002060"/>
                </a:solidFill>
                <a:latin typeface="Cambria" panose="02040503050406030204" pitchFamily="18" charset="0"/>
              </a:rPr>
              <a:t> </a:t>
            </a:r>
            <a:endParaRPr lang="en-US" altLang="ru-RU" sz="1300" dirty="0">
              <a:solidFill>
                <a:srgbClr val="002060"/>
              </a:solidFill>
              <a:latin typeface="Cambria" panose="02040503050406030204" pitchFamily="18" charset="0"/>
            </a:endParaRPr>
          </a:p>
          <a:p>
            <a:pPr marL="171450" indent="-171450" defTabSz="914400" eaLnBrk="0" fontAlgn="base" hangingPunct="0">
              <a:spcBef>
                <a:spcPct val="0"/>
              </a:spcBef>
              <a:spcAft>
                <a:spcPct val="0"/>
              </a:spcAft>
              <a:buFont typeface="Wingdings" panose="05000000000000000000" pitchFamily="2" charset="2"/>
              <a:buChar char="§"/>
            </a:pPr>
            <a:r>
              <a:rPr lang="ru-RU" altLang="ru-RU" sz="1300" dirty="0" err="1">
                <a:solidFill>
                  <a:srgbClr val="002060"/>
                </a:solidFill>
                <a:latin typeface="Cambria" panose="02040503050406030204" pitchFamily="18" charset="0"/>
              </a:rPr>
              <a:t>Research</a:t>
            </a:r>
            <a:r>
              <a:rPr lang="ru-RU" altLang="ru-RU" sz="1300" dirty="0">
                <a:solidFill>
                  <a:srgbClr val="002060"/>
                </a:solidFill>
                <a:latin typeface="Cambria" panose="02040503050406030204" pitchFamily="18" charset="0"/>
              </a:rPr>
              <a:t> </a:t>
            </a:r>
            <a:r>
              <a:rPr lang="ru-RU" altLang="ru-RU" sz="1300" dirty="0" err="1">
                <a:solidFill>
                  <a:srgbClr val="002060"/>
                </a:solidFill>
                <a:latin typeface="Cambria" panose="02040503050406030204" pitchFamily="18" charset="0"/>
              </a:rPr>
              <a:t>infrastructure</a:t>
            </a:r>
            <a:r>
              <a:rPr lang="ru-RU" altLang="ru-RU" sz="1300" dirty="0">
                <a:solidFill>
                  <a:srgbClr val="002060"/>
                </a:solidFill>
                <a:latin typeface="Cambria" panose="02040503050406030204" pitchFamily="18" charset="0"/>
              </a:rPr>
              <a:t> </a:t>
            </a:r>
            <a:endParaRPr lang="en-US" altLang="ru-RU" sz="1300" dirty="0">
              <a:solidFill>
                <a:srgbClr val="002060"/>
              </a:solidFill>
              <a:latin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tabLst/>
            </a:pPr>
            <a:endParaRPr lang="en-US" altLang="ru-RU" sz="1200" dirty="0">
              <a:solidFill>
                <a:srgbClr val="002060"/>
              </a:solidFill>
              <a:latin typeface="Cambria" panose="02040503050406030204" pitchFamily="18" charset="0"/>
            </a:endParaRPr>
          </a:p>
        </p:txBody>
      </p:sp>
      <p:pic>
        <p:nvPicPr>
          <p:cNvPr id="8" name="Picture 4">
            <a:extLst>
              <a:ext uri="{FF2B5EF4-FFF2-40B4-BE49-F238E27FC236}">
                <a16:creationId xmlns:a16="http://schemas.microsoft.com/office/drawing/2014/main" id="{0A5C723C-A9F7-8E45-9104-490C5032504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3301" t="6892" r="5103"/>
          <a:stretch/>
        </p:blipFill>
        <p:spPr>
          <a:xfrm>
            <a:off x="119061" y="4429507"/>
            <a:ext cx="3499945" cy="1917400"/>
          </a:xfrm>
          <a:prstGeom prst="rect">
            <a:avLst/>
          </a:prstGeom>
        </p:spPr>
      </p:pic>
      <p:pic>
        <p:nvPicPr>
          <p:cNvPr id="9" name="Рисунок 8"/>
          <p:cNvPicPr>
            <a:picLocks noChangeAspect="1"/>
          </p:cNvPicPr>
          <p:nvPr/>
        </p:nvPicPr>
        <p:blipFill>
          <a:blip r:embed="rId7"/>
          <a:stretch>
            <a:fillRect/>
          </a:stretch>
        </p:blipFill>
        <p:spPr>
          <a:xfrm>
            <a:off x="126123" y="3361337"/>
            <a:ext cx="3427015" cy="1029739"/>
          </a:xfrm>
          <a:prstGeom prst="rect">
            <a:avLst/>
          </a:prstGeom>
        </p:spPr>
      </p:pic>
      <p:sp>
        <p:nvSpPr>
          <p:cNvPr id="10" name="Прямоугольник 9"/>
          <p:cNvSpPr/>
          <p:nvPr/>
        </p:nvSpPr>
        <p:spPr>
          <a:xfrm>
            <a:off x="3626069" y="3309208"/>
            <a:ext cx="2385847" cy="3493264"/>
          </a:xfrm>
          <a:prstGeom prst="rect">
            <a:avLst/>
          </a:prstGeom>
        </p:spPr>
        <p:txBody>
          <a:bodyPr wrap="square">
            <a:spAutoFit/>
          </a:bodyPr>
          <a:lstStyle/>
          <a:p>
            <a:pPr marL="84138" indent="-84138">
              <a:buFont typeface="Wingdings" panose="05000000000000000000" pitchFamily="2" charset="2"/>
              <a:buChar char="q"/>
            </a:pPr>
            <a:r>
              <a:rPr lang="en-US" sz="1300" dirty="0">
                <a:solidFill>
                  <a:srgbClr val="002060"/>
                </a:solidFill>
                <a:latin typeface="Cambria" panose="02040503050406030204" pitchFamily="18" charset="0"/>
              </a:rPr>
              <a:t>methods, software and program packages for data processing  and analysis; </a:t>
            </a:r>
          </a:p>
          <a:p>
            <a:pPr marL="84138" indent="-84138">
              <a:buFont typeface="Wingdings" panose="05000000000000000000" pitchFamily="2" charset="2"/>
              <a:buChar char="q"/>
            </a:pPr>
            <a:r>
              <a:rPr lang="en-US" sz="1300" dirty="0">
                <a:solidFill>
                  <a:srgbClr val="002060"/>
                </a:solidFill>
                <a:latin typeface="Cambria" panose="02040503050406030204" pitchFamily="18" charset="0"/>
              </a:rPr>
              <a:t>mathematical methods and tools for  modeling complex physical and technical systems, computational biochemistry and bioinformatics;</a:t>
            </a:r>
          </a:p>
          <a:p>
            <a:pPr marL="84138" indent="-84138">
              <a:buFont typeface="Wingdings" panose="05000000000000000000" pitchFamily="2" charset="2"/>
              <a:buChar char="q"/>
            </a:pPr>
            <a:r>
              <a:rPr lang="en-US" sz="1300" dirty="0">
                <a:solidFill>
                  <a:srgbClr val="002060"/>
                </a:solidFill>
                <a:latin typeface="Cambria" panose="02040503050406030204" pitchFamily="18" charset="0"/>
              </a:rPr>
              <a:t>methods of computer algebra, quantum computing and quantum information processing;</a:t>
            </a:r>
          </a:p>
          <a:p>
            <a:pPr marL="84138" indent="-84138">
              <a:buFont typeface="Wingdings" panose="05000000000000000000" pitchFamily="2" charset="2"/>
              <a:buChar char="q"/>
            </a:pPr>
            <a:r>
              <a:rPr lang="en-US" sz="1300" dirty="0">
                <a:solidFill>
                  <a:srgbClr val="002060"/>
                </a:solidFill>
                <a:latin typeface="Cambria" panose="02040503050406030204" pitchFamily="18" charset="0"/>
              </a:rPr>
              <a:t> machine learning and big data analytics;</a:t>
            </a:r>
          </a:p>
          <a:p>
            <a:pPr marL="84138" indent="-84138">
              <a:buFont typeface="Wingdings" panose="05000000000000000000" pitchFamily="2" charset="2"/>
              <a:buChar char="q"/>
            </a:pPr>
            <a:r>
              <a:rPr lang="en-US" sz="1300" dirty="0">
                <a:solidFill>
                  <a:srgbClr val="002060"/>
                </a:solidFill>
                <a:latin typeface="Cambria" panose="02040503050406030204" pitchFamily="18" charset="0"/>
              </a:rPr>
              <a:t> algorithms for parallel and hybrid calculations.</a:t>
            </a:r>
          </a:p>
        </p:txBody>
      </p:sp>
      <p:pic>
        <p:nvPicPr>
          <p:cNvPr id="13" name="Рисунок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002708" y="565185"/>
            <a:ext cx="6182795" cy="1582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Прямоугольник 13"/>
          <p:cNvSpPr/>
          <p:nvPr/>
        </p:nvSpPr>
        <p:spPr>
          <a:xfrm>
            <a:off x="5949120" y="2106378"/>
            <a:ext cx="6170878" cy="1384995"/>
          </a:xfrm>
          <a:prstGeom prst="rect">
            <a:avLst/>
          </a:prstGeom>
        </p:spPr>
        <p:txBody>
          <a:bodyPr wrap="square" numCol="2">
            <a:spAutoFit/>
          </a:bodyPr>
          <a:lstStyle/>
          <a:p>
            <a:pPr marL="179388" indent="-179388">
              <a:buClr>
                <a:srgbClr val="000000"/>
              </a:buClr>
              <a:buFont typeface="Wingdings" panose="05000000000000000000" pitchFamily="2" charset="2"/>
              <a:buChar char="§"/>
              <a:defRPr/>
            </a:pPr>
            <a:r>
              <a:rPr lang="ru-RU" sz="1200" dirty="0" err="1">
                <a:solidFill>
                  <a:srgbClr val="002060"/>
                </a:solidFill>
                <a:latin typeface="Cambria" panose="02040503050406030204" pitchFamily="18" charset="0"/>
              </a:rPr>
              <a:t>Detector</a:t>
            </a:r>
            <a:r>
              <a:rPr lang="ru-RU" sz="1200" dirty="0">
                <a:solidFill>
                  <a:srgbClr val="002060"/>
                </a:solidFill>
                <a:latin typeface="Cambria" panose="02040503050406030204" pitchFamily="18" charset="0"/>
              </a:rPr>
              <a:t> &amp; </a:t>
            </a:r>
            <a:r>
              <a:rPr lang="ru-RU" sz="1200" dirty="0" err="1">
                <a:solidFill>
                  <a:srgbClr val="002060"/>
                </a:solidFill>
                <a:latin typeface="Cambria" panose="02040503050406030204" pitchFamily="18" charset="0"/>
              </a:rPr>
              <a:t>Nuclear</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Electronics</a:t>
            </a:r>
            <a:endParaRPr lang="en-US" sz="1200" dirty="0">
              <a:solidFill>
                <a:srgbClr val="002060"/>
              </a:solidFill>
              <a:latin typeface="Cambria" panose="02040503050406030204" pitchFamily="18" charset="0"/>
            </a:endParaRPr>
          </a:p>
          <a:p>
            <a:pPr marL="179388" indent="-179388">
              <a:buClr>
                <a:srgbClr val="000000"/>
              </a:buClr>
              <a:buFont typeface="Wingdings" panose="05000000000000000000" pitchFamily="2" charset="2"/>
              <a:buChar char="§"/>
              <a:defRPr/>
            </a:pPr>
            <a:r>
              <a:rPr lang="ru-RU" sz="1200" dirty="0" err="1">
                <a:solidFill>
                  <a:srgbClr val="002060"/>
                </a:solidFill>
                <a:latin typeface="Cambria" panose="02040503050406030204" pitchFamily="18" charset="0"/>
              </a:rPr>
              <a:t>Triggering</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Data</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Acquisition</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Control</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Systems</a:t>
            </a:r>
            <a:endParaRPr lang="en-US" sz="1200" dirty="0">
              <a:solidFill>
                <a:srgbClr val="002060"/>
              </a:solidFill>
              <a:latin typeface="Cambria" panose="02040503050406030204" pitchFamily="18" charset="0"/>
            </a:endParaRPr>
          </a:p>
          <a:p>
            <a:pPr marL="179388" indent="-179388">
              <a:buClr>
                <a:srgbClr val="000000"/>
              </a:buClr>
              <a:buFont typeface="Wingdings" panose="05000000000000000000" pitchFamily="2" charset="2"/>
              <a:buChar char="§"/>
              <a:defRPr/>
            </a:pPr>
            <a:r>
              <a:rPr lang="ru-RU" sz="1200" dirty="0" err="1">
                <a:solidFill>
                  <a:srgbClr val="002060"/>
                </a:solidFill>
                <a:latin typeface="Cambria" panose="02040503050406030204" pitchFamily="18" charset="0"/>
              </a:rPr>
              <a:t>Distributed</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Computing</a:t>
            </a:r>
            <a:r>
              <a:rPr lang="en-US" sz="1200" dirty="0">
                <a:solidFill>
                  <a:srgbClr val="002060"/>
                </a:solidFill>
                <a:latin typeface="Cambria" panose="02040503050406030204" pitchFamily="18" charset="0"/>
              </a:rPr>
              <a:t>,</a:t>
            </a:r>
            <a:r>
              <a:rPr lang="ru-RU" sz="1200" dirty="0">
                <a:solidFill>
                  <a:srgbClr val="002060"/>
                </a:solidFill>
                <a:latin typeface="Cambria" panose="02040503050406030204" pitchFamily="18" charset="0"/>
              </a:rPr>
              <a:t> GRID </a:t>
            </a:r>
            <a:r>
              <a:rPr lang="en-US" sz="1200" dirty="0">
                <a:solidFill>
                  <a:srgbClr val="002060"/>
                </a:solidFill>
                <a:latin typeface="Cambria" panose="02040503050406030204" pitchFamily="18" charset="0"/>
              </a:rPr>
              <a:t>and</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Cloud</a:t>
            </a:r>
            <a:r>
              <a:rPr lang="ru-RU" sz="1200" dirty="0">
                <a:solidFill>
                  <a:srgbClr val="002060"/>
                </a:solidFill>
                <a:latin typeface="Cambria" panose="02040503050406030204" pitchFamily="18" charset="0"/>
              </a:rPr>
              <a:t> </a:t>
            </a:r>
            <a:r>
              <a:rPr lang="en-US" sz="1200" dirty="0">
                <a:solidFill>
                  <a:srgbClr val="002060"/>
                </a:solidFill>
                <a:latin typeface="Cambria" panose="02040503050406030204" pitchFamily="18" charset="0"/>
              </a:rPr>
              <a:t>C</a:t>
            </a:r>
            <a:r>
              <a:rPr lang="ru-RU" sz="1200" dirty="0" err="1">
                <a:solidFill>
                  <a:srgbClr val="002060"/>
                </a:solidFill>
                <a:latin typeface="Cambria" panose="02040503050406030204" pitchFamily="18" charset="0"/>
              </a:rPr>
              <a:t>omputing</a:t>
            </a:r>
            <a:endParaRPr lang="en-US" sz="1200" dirty="0">
              <a:solidFill>
                <a:srgbClr val="002060"/>
              </a:solidFill>
              <a:latin typeface="Cambria" panose="02040503050406030204" pitchFamily="18" charset="0"/>
            </a:endParaRPr>
          </a:p>
          <a:p>
            <a:pPr marL="179388" indent="-179388">
              <a:buClr>
                <a:srgbClr val="000000"/>
              </a:buClr>
              <a:buFont typeface="Wingdings" panose="05000000000000000000" pitchFamily="2" charset="2"/>
              <a:buChar char="§"/>
              <a:defRPr/>
            </a:pPr>
            <a:r>
              <a:rPr lang="ru-RU" sz="1200" dirty="0" err="1">
                <a:solidFill>
                  <a:srgbClr val="002060"/>
                </a:solidFill>
                <a:latin typeface="Cambria" panose="02040503050406030204" pitchFamily="18" charset="0"/>
              </a:rPr>
              <a:t>Machine</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Learning</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Algorithms</a:t>
            </a:r>
            <a:r>
              <a:rPr lang="ru-RU" sz="1200" dirty="0">
                <a:solidFill>
                  <a:srgbClr val="002060"/>
                </a:solidFill>
                <a:latin typeface="Cambria" panose="02040503050406030204" pitchFamily="18" charset="0"/>
              </a:rPr>
              <a:t> and </a:t>
            </a:r>
            <a:r>
              <a:rPr lang="ru-RU" sz="1200" dirty="0" err="1">
                <a:solidFill>
                  <a:srgbClr val="002060"/>
                </a:solidFill>
                <a:latin typeface="Cambria" panose="02040503050406030204" pitchFamily="18" charset="0"/>
              </a:rPr>
              <a:t>Big</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Data</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Analytics</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new</a:t>
            </a:r>
            <a:r>
              <a:rPr lang="ru-RU" sz="1200" dirty="0">
                <a:solidFill>
                  <a:srgbClr val="002060"/>
                </a:solidFill>
                <a:latin typeface="Cambria" panose="02040503050406030204" pitchFamily="18" charset="0"/>
              </a:rPr>
              <a:t>!</a:t>
            </a:r>
            <a:endParaRPr lang="en-US" sz="1200" dirty="0">
              <a:solidFill>
                <a:srgbClr val="002060"/>
              </a:solidFill>
              <a:latin typeface="Cambria" panose="02040503050406030204" pitchFamily="18" charset="0"/>
            </a:endParaRPr>
          </a:p>
          <a:p>
            <a:pPr marL="179388" indent="-179388">
              <a:buClr>
                <a:srgbClr val="000000"/>
              </a:buClr>
              <a:buFont typeface="Wingdings" panose="05000000000000000000" pitchFamily="2" charset="2"/>
              <a:buChar char="§"/>
              <a:defRPr/>
            </a:pPr>
            <a:r>
              <a:rPr lang="ru-RU" sz="1200" dirty="0" err="1">
                <a:solidFill>
                  <a:srgbClr val="002060"/>
                </a:solidFill>
                <a:latin typeface="Cambria" panose="02040503050406030204" pitchFamily="18" charset="0"/>
              </a:rPr>
              <a:t>Research</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Data</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Infrastructures</a:t>
            </a:r>
            <a:endParaRPr lang="en-US" sz="1200" dirty="0">
              <a:solidFill>
                <a:srgbClr val="002060"/>
              </a:solidFill>
              <a:latin typeface="Cambria" panose="02040503050406030204" pitchFamily="18" charset="0"/>
            </a:endParaRPr>
          </a:p>
          <a:p>
            <a:pPr marL="179388" indent="-179388">
              <a:buClr>
                <a:srgbClr val="000000"/>
              </a:buClr>
              <a:buFont typeface="Wingdings" panose="05000000000000000000" pitchFamily="2" charset="2"/>
              <a:buChar char="§"/>
              <a:defRPr/>
            </a:pPr>
            <a:r>
              <a:rPr lang="ru-RU" sz="1200" dirty="0" err="1">
                <a:solidFill>
                  <a:srgbClr val="002060"/>
                </a:solidFill>
                <a:latin typeface="Cambria" panose="02040503050406030204" pitchFamily="18" charset="0"/>
              </a:rPr>
              <a:t>Computations</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with</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Hybrid</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Systems</a:t>
            </a:r>
            <a:r>
              <a:rPr lang="ru-RU" sz="1200" dirty="0">
                <a:solidFill>
                  <a:srgbClr val="002060"/>
                </a:solidFill>
                <a:latin typeface="Cambria" panose="02040503050406030204" pitchFamily="18" charset="0"/>
              </a:rPr>
              <a:t> (CPU, GPU, </a:t>
            </a:r>
            <a:r>
              <a:rPr lang="ru-RU" sz="1200" dirty="0" err="1">
                <a:solidFill>
                  <a:srgbClr val="002060"/>
                </a:solidFill>
                <a:latin typeface="Cambria" panose="02040503050406030204" pitchFamily="18" charset="0"/>
              </a:rPr>
              <a:t>coprocessors</a:t>
            </a:r>
            <a:r>
              <a:rPr lang="ru-RU" sz="1200" dirty="0">
                <a:solidFill>
                  <a:srgbClr val="002060"/>
                </a:solidFill>
                <a:latin typeface="Cambria" panose="02040503050406030204" pitchFamily="18" charset="0"/>
              </a:rPr>
              <a:t>)</a:t>
            </a:r>
            <a:endParaRPr lang="en-US" sz="1200" dirty="0">
              <a:solidFill>
                <a:srgbClr val="002060"/>
              </a:solidFill>
              <a:latin typeface="Cambria" panose="02040503050406030204" pitchFamily="18" charset="0"/>
            </a:endParaRPr>
          </a:p>
          <a:p>
            <a:pPr marL="179388" indent="-179388">
              <a:buClr>
                <a:srgbClr val="000000"/>
              </a:buClr>
              <a:buFont typeface="Wingdings" panose="05000000000000000000" pitchFamily="2" charset="2"/>
              <a:buChar char="§"/>
              <a:defRPr/>
            </a:pPr>
            <a:r>
              <a:rPr lang="ru-RU" sz="1200" dirty="0" err="1">
                <a:solidFill>
                  <a:srgbClr val="002060"/>
                </a:solidFill>
                <a:latin typeface="Cambria" panose="02040503050406030204" pitchFamily="18" charset="0"/>
              </a:rPr>
              <a:t>Computing</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for</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Large</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Scale</a:t>
            </a:r>
            <a:r>
              <a:rPr lang="ru-RU" sz="1200" dirty="0">
                <a:solidFill>
                  <a:srgbClr val="002060"/>
                </a:solidFill>
                <a:latin typeface="Cambria" panose="02040503050406030204" pitchFamily="18" charset="0"/>
              </a:rPr>
              <a:t> </a:t>
            </a:r>
            <a:r>
              <a:rPr lang="ru-RU" sz="1200" dirty="0" err="1">
                <a:solidFill>
                  <a:srgbClr val="002060"/>
                </a:solidFill>
                <a:latin typeface="Cambria" panose="02040503050406030204" pitchFamily="18" charset="0"/>
              </a:rPr>
              <a:t>Facilities</a:t>
            </a:r>
            <a:r>
              <a:rPr lang="ru-RU" sz="1200" dirty="0">
                <a:solidFill>
                  <a:srgbClr val="002060"/>
                </a:solidFill>
                <a:latin typeface="Cambria" panose="02040503050406030204" pitchFamily="18" charset="0"/>
              </a:rPr>
              <a:t> (LHC, FAIR, NICA, </a:t>
            </a:r>
            <a:endParaRPr lang="en-US" sz="1200" dirty="0">
              <a:solidFill>
                <a:srgbClr val="002060"/>
              </a:solidFill>
              <a:latin typeface="Cambria" panose="02040503050406030204" pitchFamily="18" charset="0"/>
            </a:endParaRPr>
          </a:p>
          <a:p>
            <a:pPr>
              <a:buClr>
                <a:srgbClr val="000000"/>
              </a:buClr>
              <a:defRPr/>
            </a:pPr>
            <a:r>
              <a:rPr lang="en-US" sz="1200" dirty="0">
                <a:solidFill>
                  <a:srgbClr val="002060"/>
                </a:solidFill>
                <a:latin typeface="Cambria" panose="02040503050406030204" pitchFamily="18" charset="0"/>
              </a:rPr>
              <a:t>      </a:t>
            </a:r>
            <a:r>
              <a:rPr lang="ru-RU" sz="1200" dirty="0">
                <a:solidFill>
                  <a:srgbClr val="002060"/>
                </a:solidFill>
                <a:latin typeface="Cambria" panose="02040503050406030204" pitchFamily="18" charset="0"/>
              </a:rPr>
              <a:t>SKA, </a:t>
            </a:r>
            <a:r>
              <a:rPr lang="en-US" sz="1200" dirty="0">
                <a:solidFill>
                  <a:srgbClr val="002060"/>
                </a:solidFill>
                <a:latin typeface="Cambria" panose="02040503050406030204" pitchFamily="18" charset="0"/>
              </a:rPr>
              <a:t>PIC, XFEL, ELI, </a:t>
            </a:r>
            <a:r>
              <a:rPr lang="ru-RU" sz="1200" dirty="0" err="1">
                <a:solidFill>
                  <a:srgbClr val="002060"/>
                </a:solidFill>
                <a:latin typeface="Cambria" panose="02040503050406030204" pitchFamily="18" charset="0"/>
              </a:rPr>
              <a:t>etc</a:t>
            </a:r>
            <a:r>
              <a:rPr lang="ru-RU" sz="1200" dirty="0">
                <a:solidFill>
                  <a:srgbClr val="002060"/>
                </a:solidFill>
                <a:latin typeface="Cambria" panose="02040503050406030204" pitchFamily="18" charset="0"/>
              </a:rPr>
              <a:t>.)</a:t>
            </a:r>
            <a:endParaRPr lang="en-US" sz="1200" dirty="0">
              <a:solidFill>
                <a:srgbClr val="002060"/>
              </a:solidFill>
              <a:latin typeface="Cambria" panose="02040503050406030204" pitchFamily="18" charset="0"/>
            </a:endParaRPr>
          </a:p>
          <a:p>
            <a:pPr marL="179388" indent="-179388">
              <a:buClr>
                <a:srgbClr val="000000"/>
              </a:buClr>
              <a:buFont typeface="Wingdings" panose="05000000000000000000" pitchFamily="2" charset="2"/>
              <a:buChar char="§"/>
              <a:defRPr/>
            </a:pPr>
            <a:r>
              <a:rPr lang="ru-RU" sz="1200" dirty="0" err="1">
                <a:solidFill>
                  <a:srgbClr val="002060"/>
                </a:solidFill>
                <a:latin typeface="Cambria" panose="02040503050406030204" pitchFamily="18" charset="0"/>
              </a:rPr>
              <a:t>Innovative</a:t>
            </a:r>
            <a:r>
              <a:rPr lang="ru-RU" sz="1200" dirty="0">
                <a:solidFill>
                  <a:srgbClr val="002060"/>
                </a:solidFill>
                <a:latin typeface="Cambria" panose="02040503050406030204" pitchFamily="18" charset="0"/>
              </a:rPr>
              <a:t> IT </a:t>
            </a:r>
            <a:r>
              <a:rPr lang="ru-RU" sz="1200" dirty="0" err="1">
                <a:solidFill>
                  <a:srgbClr val="002060"/>
                </a:solidFill>
                <a:latin typeface="Cambria" panose="02040503050406030204" pitchFamily="18" charset="0"/>
              </a:rPr>
              <a:t>Education</a:t>
            </a:r>
            <a:endParaRPr lang="en-US" sz="1200" dirty="0">
              <a:solidFill>
                <a:srgbClr val="002060"/>
              </a:solidFill>
              <a:latin typeface="Cambria" panose="02040503050406030204" pitchFamily="18" charset="0"/>
            </a:endParaRPr>
          </a:p>
        </p:txBody>
      </p:sp>
      <p:pic>
        <p:nvPicPr>
          <p:cNvPr id="12" name="Рисунок 5"/>
          <p:cNvPicPr>
            <a:picLocks noChangeAspect="1"/>
          </p:cNvPicPr>
          <p:nvPr/>
        </p:nvPicPr>
        <p:blipFill>
          <a:blip r:embed="rId9"/>
          <a:stretch/>
        </p:blipFill>
        <p:spPr>
          <a:xfrm>
            <a:off x="6011916" y="17191"/>
            <a:ext cx="2508511" cy="948755"/>
          </a:xfrm>
          <a:prstGeom prst="rect">
            <a:avLst/>
          </a:prstGeom>
          <a:ln>
            <a:noFill/>
          </a:ln>
          <a:effectLst>
            <a:reflection blurRad="12700" endPos="0" dist="5000" dir="5400000" sy="-100000" algn="bl" rotWithShape="0"/>
          </a:effectLst>
        </p:spPr>
      </p:pic>
      <p:sp>
        <p:nvSpPr>
          <p:cNvPr id="16" name="Прямоугольник 15"/>
          <p:cNvSpPr/>
          <p:nvPr/>
        </p:nvSpPr>
        <p:spPr>
          <a:xfrm>
            <a:off x="8520427" y="-10187"/>
            <a:ext cx="3643795" cy="523220"/>
          </a:xfrm>
          <a:prstGeom prst="rect">
            <a:avLst/>
          </a:prstGeom>
        </p:spPr>
        <p:txBody>
          <a:bodyPr wrap="square">
            <a:spAutoFit/>
          </a:bodyPr>
          <a:lstStyle/>
          <a:p>
            <a:pPr algn="ctr"/>
            <a:r>
              <a:rPr lang="en-US" sz="1400" b="1" dirty="0">
                <a:solidFill>
                  <a:srgbClr val="C00000"/>
                </a:solidFill>
              </a:rPr>
              <a:t>The International Symposium Nuclear Electronics and Computing</a:t>
            </a:r>
          </a:p>
        </p:txBody>
      </p:sp>
      <p:sp>
        <p:nvSpPr>
          <p:cNvPr id="17" name="Прямоугольник 16"/>
          <p:cNvSpPr/>
          <p:nvPr/>
        </p:nvSpPr>
        <p:spPr>
          <a:xfrm>
            <a:off x="-52823" y="926279"/>
            <a:ext cx="3899608" cy="492443"/>
          </a:xfrm>
          <a:prstGeom prst="rect">
            <a:avLst/>
          </a:prstGeom>
        </p:spPr>
        <p:txBody>
          <a:bodyPr wrap="square">
            <a:spAutoFit/>
          </a:bodyPr>
          <a:lstStyle/>
          <a:p>
            <a:pPr algn="ctr"/>
            <a:r>
              <a:rPr lang="en-US" sz="1300" b="1" dirty="0">
                <a:solidFill>
                  <a:srgbClr val="003300"/>
                </a:solidFill>
              </a:rPr>
              <a:t>The International Conference "Distributed Computing and Grid Technologies in Science and Education"</a:t>
            </a:r>
          </a:p>
        </p:txBody>
      </p:sp>
      <p:pic>
        <p:nvPicPr>
          <p:cNvPr id="18" name="Рисунок 17"/>
          <p:cNvPicPr>
            <a:picLocks noChangeAspect="1"/>
          </p:cNvPicPr>
          <p:nvPr/>
        </p:nvPicPr>
        <p:blipFill>
          <a:blip r:embed="rId10"/>
          <a:stretch>
            <a:fillRect/>
          </a:stretch>
        </p:blipFill>
        <p:spPr>
          <a:xfrm>
            <a:off x="8806022" y="3571355"/>
            <a:ext cx="3313976" cy="2120899"/>
          </a:xfrm>
          <a:prstGeom prst="rect">
            <a:avLst/>
          </a:prstGeom>
          <a:ln>
            <a:noFill/>
          </a:ln>
          <a:effectLst>
            <a:softEdge rad="112500"/>
          </a:effectLst>
        </p:spPr>
      </p:pic>
      <p:pic>
        <p:nvPicPr>
          <p:cNvPr id="20" name="Рисунок 19"/>
          <p:cNvPicPr>
            <a:picLocks noChangeAspect="1"/>
          </p:cNvPicPr>
          <p:nvPr/>
        </p:nvPicPr>
        <p:blipFill rotWithShape="1">
          <a:blip r:embed="rId11"/>
          <a:srcRect t="34256"/>
          <a:stretch/>
        </p:blipFill>
        <p:spPr>
          <a:xfrm>
            <a:off x="9094105" y="5337810"/>
            <a:ext cx="3104385" cy="1480118"/>
          </a:xfrm>
          <a:prstGeom prst="rect">
            <a:avLst/>
          </a:prstGeom>
          <a:ln>
            <a:noFill/>
          </a:ln>
          <a:effectLst>
            <a:softEdge rad="112500"/>
          </a:effectLst>
        </p:spPr>
      </p:pic>
      <p:pic>
        <p:nvPicPr>
          <p:cNvPr id="21" name="Picture 13">
            <a:extLst>
              <a:ext uri="{FF2B5EF4-FFF2-40B4-BE49-F238E27FC236}">
                <a16:creationId xmlns:a16="http://schemas.microsoft.com/office/drawing/2014/main" id="{4855B981-DFB8-4EE0-82C1-14FBE7ACC7D5}"/>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6099572" y="5217942"/>
            <a:ext cx="3421618" cy="1550721"/>
          </a:xfrm>
          <a:prstGeom prst="rect">
            <a:avLst/>
          </a:prstGeom>
          <a:ln>
            <a:noFill/>
          </a:ln>
          <a:effectLst>
            <a:softEdge rad="112500"/>
          </a:effectLst>
        </p:spPr>
      </p:pic>
      <p:sp>
        <p:nvSpPr>
          <p:cNvPr id="22" name="Прямоугольник 21"/>
          <p:cNvSpPr/>
          <p:nvPr/>
        </p:nvSpPr>
        <p:spPr>
          <a:xfrm>
            <a:off x="6131368" y="3543525"/>
            <a:ext cx="1469962" cy="369332"/>
          </a:xfrm>
          <a:prstGeom prst="rect">
            <a:avLst/>
          </a:prstGeom>
        </p:spPr>
        <p:txBody>
          <a:bodyPr wrap="square">
            <a:spAutoFit/>
          </a:bodyPr>
          <a:lstStyle/>
          <a:p>
            <a:pPr algn="ctr"/>
            <a:r>
              <a:rPr lang="en-US" b="1" dirty="0">
                <a:solidFill>
                  <a:srgbClr val="000066"/>
                </a:solidFill>
              </a:rPr>
              <a:t>MLIT Schools</a:t>
            </a:r>
          </a:p>
        </p:txBody>
      </p:sp>
    </p:spTree>
    <p:extLst>
      <p:ext uri="{BB962C8B-B14F-4D97-AF65-F5344CB8AC3E}">
        <p14:creationId xmlns:p14="http://schemas.microsoft.com/office/powerpoint/2010/main" val="33733436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60" name="Google Shape;1363;p44">
            <a:extLst>
              <a:ext uri="{FF2B5EF4-FFF2-40B4-BE49-F238E27FC236}">
                <a16:creationId xmlns:a16="http://schemas.microsoft.com/office/drawing/2014/main" id="{94756F78-DE91-0849-B56E-806170784C48}"/>
              </a:ext>
            </a:extLst>
          </p:cNvPr>
          <p:cNvSpPr/>
          <p:nvPr/>
        </p:nvSpPr>
        <p:spPr>
          <a:xfrm>
            <a:off x="3583787" y="1069876"/>
            <a:ext cx="735250" cy="735225"/>
          </a:xfrm>
          <a:custGeom>
            <a:avLst/>
            <a:gdLst/>
            <a:ahLst/>
            <a:cxnLst/>
            <a:rect l="l" t="t" r="r" b="b"/>
            <a:pathLst>
              <a:path w="29410" h="29409" extrusionOk="0">
                <a:moveTo>
                  <a:pt x="14705" y="0"/>
                </a:moveTo>
                <a:cubicBezTo>
                  <a:pt x="6585" y="0"/>
                  <a:pt x="1" y="6584"/>
                  <a:pt x="1" y="14704"/>
                </a:cubicBezTo>
                <a:cubicBezTo>
                  <a:pt x="1" y="22824"/>
                  <a:pt x="6585" y="29409"/>
                  <a:pt x="14705" y="29409"/>
                </a:cubicBezTo>
                <a:cubicBezTo>
                  <a:pt x="22825" y="29409"/>
                  <a:pt x="29409" y="22824"/>
                  <a:pt x="29409" y="14704"/>
                </a:cubicBezTo>
                <a:cubicBezTo>
                  <a:pt x="29409" y="6584"/>
                  <a:pt x="22825" y="0"/>
                  <a:pt x="14705" y="0"/>
                </a:cubicBezTo>
                <a:close/>
              </a:path>
            </a:pathLst>
          </a:custGeom>
          <a:solidFill>
            <a:srgbClr val="FFFFFF"/>
          </a:solid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363;p44">
            <a:extLst>
              <a:ext uri="{FF2B5EF4-FFF2-40B4-BE49-F238E27FC236}">
                <a16:creationId xmlns:a16="http://schemas.microsoft.com/office/drawing/2014/main" id="{8FE65A78-412D-A64B-8DE9-08965D56C009}"/>
              </a:ext>
            </a:extLst>
          </p:cNvPr>
          <p:cNvSpPr/>
          <p:nvPr/>
        </p:nvSpPr>
        <p:spPr>
          <a:xfrm>
            <a:off x="85769" y="1068698"/>
            <a:ext cx="735250" cy="735225"/>
          </a:xfrm>
          <a:custGeom>
            <a:avLst/>
            <a:gdLst/>
            <a:ahLst/>
            <a:cxnLst/>
            <a:rect l="l" t="t" r="r" b="b"/>
            <a:pathLst>
              <a:path w="29410" h="29409" extrusionOk="0">
                <a:moveTo>
                  <a:pt x="14705" y="0"/>
                </a:moveTo>
                <a:cubicBezTo>
                  <a:pt x="6585" y="0"/>
                  <a:pt x="1" y="6584"/>
                  <a:pt x="1" y="14704"/>
                </a:cubicBezTo>
                <a:cubicBezTo>
                  <a:pt x="1" y="22824"/>
                  <a:pt x="6585" y="29409"/>
                  <a:pt x="14705" y="29409"/>
                </a:cubicBezTo>
                <a:cubicBezTo>
                  <a:pt x="22825" y="29409"/>
                  <a:pt x="29409" y="22824"/>
                  <a:pt x="29409" y="14704"/>
                </a:cubicBezTo>
                <a:cubicBezTo>
                  <a:pt x="29409" y="6584"/>
                  <a:pt x="22825" y="0"/>
                  <a:pt x="14705" y="0"/>
                </a:cubicBezTo>
                <a:close/>
              </a:path>
            </a:pathLst>
          </a:custGeom>
          <a:solidFill>
            <a:srgbClr val="FFFFFF"/>
          </a:solidFill>
          <a:ln>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 name="Рисунок 26">
            <a:extLst>
              <a:ext uri="{FF2B5EF4-FFF2-40B4-BE49-F238E27FC236}">
                <a16:creationId xmlns:a16="http://schemas.microsoft.com/office/drawing/2014/main" id="{6CC3A64B-ABCA-814C-8BEC-6A5E7A693A15}"/>
              </a:ext>
            </a:extLst>
          </p:cNvPr>
          <p:cNvPicPr>
            <a:picLocks noChangeAspect="1"/>
          </p:cNvPicPr>
          <p:nvPr/>
        </p:nvPicPr>
        <p:blipFill rotWithShape="1">
          <a:blip r:embed="rId3"/>
          <a:srcRect t="10085" r="20167" b="10919"/>
          <a:stretch/>
        </p:blipFill>
        <p:spPr>
          <a:xfrm>
            <a:off x="6246319" y="884643"/>
            <a:ext cx="5945681" cy="5973357"/>
          </a:xfrm>
          <a:prstGeom prst="rect">
            <a:avLst/>
          </a:prstGeom>
        </p:spPr>
      </p:pic>
      <p:sp>
        <p:nvSpPr>
          <p:cNvPr id="187" name="Google Shape;187;p1"/>
          <p:cNvSpPr/>
          <p:nvPr/>
        </p:nvSpPr>
        <p:spPr>
          <a:xfrm flipH="1">
            <a:off x="0" y="6550"/>
            <a:ext cx="12192000" cy="878100"/>
          </a:xfrm>
          <a:prstGeom prst="rect">
            <a:avLst/>
          </a:prstGeom>
          <a:gradFill>
            <a:gsLst>
              <a:gs pos="0">
                <a:srgbClr val="F6B26B"/>
              </a:gs>
              <a:gs pos="82000">
                <a:srgbClr val="F6B26B"/>
              </a:gs>
              <a:gs pos="100000">
                <a:srgbClr val="F2F2F2"/>
              </a:gs>
            </a:gsLst>
            <a:lin ang="10800025" scaled="0"/>
          </a:gradFill>
          <a:ln>
            <a:noFill/>
          </a:ln>
        </p:spPr>
        <p:txBody>
          <a:bodyPr spcFirstLastPara="1" wrap="square" lIns="82275" tIns="41125" rIns="82275" bIns="41125" anchor="ctr" anchorCtr="0">
            <a:noAutofit/>
          </a:bodyPr>
          <a:lstStyle/>
          <a:p>
            <a:pPr marL="0" marR="0" lvl="0" indent="0" algn="ctr" rtl="0">
              <a:lnSpc>
                <a:spcPct val="90000"/>
              </a:lnSpc>
              <a:spcBef>
                <a:spcPts val="0"/>
              </a:spcBef>
              <a:spcAft>
                <a:spcPts val="0"/>
              </a:spcAft>
              <a:buNone/>
            </a:pPr>
            <a:endParaRPr sz="2400" b="1" i="0" u="none" strike="noStrike" cap="none">
              <a:solidFill>
                <a:srgbClr val="FFFFFF"/>
              </a:solidFill>
              <a:latin typeface="Calibri"/>
              <a:ea typeface="Calibri"/>
              <a:cs typeface="Calibri"/>
              <a:sym typeface="Calibri"/>
            </a:endParaRPr>
          </a:p>
        </p:txBody>
      </p:sp>
      <p:pic>
        <p:nvPicPr>
          <p:cNvPr id="188" name="Google Shape;188;p1"/>
          <p:cNvPicPr preferRelativeResize="0"/>
          <p:nvPr/>
        </p:nvPicPr>
        <p:blipFill rotWithShape="1">
          <a:blip r:embed="rId4">
            <a:alphaModFix/>
          </a:blip>
          <a:srcRect/>
          <a:stretch/>
        </p:blipFill>
        <p:spPr>
          <a:xfrm>
            <a:off x="11144815" y="122093"/>
            <a:ext cx="928622" cy="647007"/>
          </a:xfrm>
          <a:prstGeom prst="rect">
            <a:avLst/>
          </a:prstGeom>
          <a:noFill/>
          <a:ln>
            <a:noFill/>
          </a:ln>
        </p:spPr>
      </p:pic>
      <p:sp>
        <p:nvSpPr>
          <p:cNvPr id="189" name="Google Shape;189;p1"/>
          <p:cNvSpPr/>
          <p:nvPr/>
        </p:nvSpPr>
        <p:spPr>
          <a:xfrm>
            <a:off x="261480" y="161690"/>
            <a:ext cx="11224500" cy="584735"/>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lvl="0" algn="ctr"/>
            <a:r>
              <a:rPr lang="en" sz="3200" b="1" dirty="0">
                <a:solidFill>
                  <a:schemeClr val="bg1"/>
                </a:solidFill>
                <a:latin typeface="Calibri" panose="020F0502020204030204" pitchFamily="34" charset="0"/>
                <a:cs typeface="Calibri" panose="020F0502020204030204" pitchFamily="34" charset="0"/>
              </a:rPr>
              <a:t>JINR School of Information Technology </a:t>
            </a:r>
            <a:r>
              <a:rPr lang="en-US" sz="3200" b="1" dirty="0">
                <a:solidFill>
                  <a:schemeClr val="bg1"/>
                </a:solidFill>
                <a:latin typeface="Calibri" panose="020F0502020204030204" pitchFamily="34" charset="0"/>
                <a:cs typeface="Calibri" panose="020F0502020204030204" pitchFamily="34" charset="0"/>
                <a:sym typeface="Calibri"/>
              </a:rPr>
              <a:t>2022</a:t>
            </a:r>
            <a:endParaRPr sz="3200" b="1" i="0" u="none" strike="noStrike" cap="none" dirty="0">
              <a:solidFill>
                <a:schemeClr val="bg1"/>
              </a:solidFill>
              <a:latin typeface="Calibri" panose="020F0502020204030204" pitchFamily="34" charset="0"/>
              <a:ea typeface="Calibri"/>
              <a:cs typeface="Calibri" panose="020F0502020204030204" pitchFamily="34" charset="0"/>
              <a:sym typeface="Calibri"/>
            </a:endParaRPr>
          </a:p>
        </p:txBody>
      </p:sp>
      <p:pic>
        <p:nvPicPr>
          <p:cNvPr id="191" name="Google Shape;191;p1"/>
          <p:cNvPicPr preferRelativeResize="0"/>
          <p:nvPr/>
        </p:nvPicPr>
        <p:blipFill>
          <a:blip r:embed="rId5">
            <a:alphaModFix/>
          </a:blip>
          <a:stretch>
            <a:fillRect/>
          </a:stretch>
        </p:blipFill>
        <p:spPr>
          <a:xfrm>
            <a:off x="85769" y="243413"/>
            <a:ext cx="1724025" cy="514350"/>
          </a:xfrm>
          <a:prstGeom prst="rect">
            <a:avLst/>
          </a:prstGeom>
          <a:noFill/>
          <a:ln>
            <a:noFill/>
          </a:ln>
        </p:spPr>
      </p:pic>
      <p:pic>
        <p:nvPicPr>
          <p:cNvPr id="192" name="Google Shape;192;p1"/>
          <p:cNvPicPr preferRelativeResize="0"/>
          <p:nvPr/>
        </p:nvPicPr>
        <p:blipFill rotWithShape="1">
          <a:blip r:embed="rId6">
            <a:alphaModFix/>
          </a:blip>
          <a:srcRect l="60403" r="3474" b="63263"/>
          <a:stretch/>
        </p:blipFill>
        <p:spPr>
          <a:xfrm rot="10800000">
            <a:off x="0" y="4596373"/>
            <a:ext cx="1573375" cy="2261627"/>
          </a:xfrm>
          <a:prstGeom prst="rect">
            <a:avLst/>
          </a:prstGeom>
          <a:noFill/>
          <a:ln>
            <a:noFill/>
          </a:ln>
        </p:spPr>
      </p:pic>
      <p:graphicFrame>
        <p:nvGraphicFramePr>
          <p:cNvPr id="3" name="Схема 2">
            <a:extLst>
              <a:ext uri="{FF2B5EF4-FFF2-40B4-BE49-F238E27FC236}">
                <a16:creationId xmlns:a16="http://schemas.microsoft.com/office/drawing/2014/main" id="{FE65DDA9-0638-3D4D-A546-AC59E0D34017}"/>
              </a:ext>
            </a:extLst>
          </p:cNvPr>
          <p:cNvGraphicFramePr/>
          <p:nvPr>
            <p:extLst/>
          </p:nvPr>
        </p:nvGraphicFramePr>
        <p:xfrm>
          <a:off x="7756755" y="1181100"/>
          <a:ext cx="4435245" cy="544545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Прямоугольник 5">
            <a:extLst>
              <a:ext uri="{FF2B5EF4-FFF2-40B4-BE49-F238E27FC236}">
                <a16:creationId xmlns:a16="http://schemas.microsoft.com/office/drawing/2014/main" id="{F34F8A25-2334-D945-8E41-711403DD1CDE}"/>
              </a:ext>
            </a:extLst>
          </p:cNvPr>
          <p:cNvSpPr>
            <a:spLocks noChangeArrowheads="1"/>
          </p:cNvSpPr>
          <p:nvPr/>
        </p:nvSpPr>
        <p:spPr bwMode="auto">
          <a:xfrm>
            <a:off x="-1099313" y="1069876"/>
            <a:ext cx="91440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r>
              <a:rPr lang="ru-RU" altLang="en-US" sz="3800" b="1" dirty="0">
                <a:solidFill>
                  <a:schemeClr val="accent2"/>
                </a:solidFill>
                <a:latin typeface="Calibri" panose="020F0502020204030204" pitchFamily="34" charset="0"/>
                <a:cs typeface="Calibri" panose="020F0502020204030204" pitchFamily="34" charset="0"/>
              </a:rPr>
              <a:t>60  </a:t>
            </a:r>
            <a:r>
              <a:rPr lang="en-US" altLang="en-US" sz="3800" b="1" dirty="0">
                <a:solidFill>
                  <a:schemeClr val="accent2"/>
                </a:solidFill>
                <a:latin typeface="Calibri" panose="020F0502020204030204" pitchFamily="34" charset="0"/>
                <a:cs typeface="Calibri" panose="020F0502020204030204" pitchFamily="34" charset="0"/>
              </a:rPr>
              <a:t>students </a:t>
            </a:r>
            <a:r>
              <a:rPr lang="en-US" altLang="en-US" sz="2800" b="1" dirty="0">
                <a:solidFill>
                  <a:schemeClr val="accent2"/>
                </a:solidFill>
                <a:latin typeface="Calibri" panose="020F0502020204030204" pitchFamily="34" charset="0"/>
                <a:cs typeface="Calibri" panose="020F0502020204030204" pitchFamily="34" charset="0"/>
              </a:rPr>
              <a:t>from</a:t>
            </a:r>
            <a:r>
              <a:rPr lang="ru-RU" altLang="en-US" sz="2800" b="1" dirty="0">
                <a:solidFill>
                  <a:schemeClr val="accent2"/>
                </a:solidFill>
                <a:latin typeface="Calibri" panose="020F0502020204030204" pitchFamily="34" charset="0"/>
                <a:cs typeface="Calibri" panose="020F0502020204030204" pitchFamily="34" charset="0"/>
              </a:rPr>
              <a:t> </a:t>
            </a:r>
            <a:r>
              <a:rPr lang="en-US" altLang="en-US" sz="2800" b="1" dirty="0">
                <a:solidFill>
                  <a:schemeClr val="accent2"/>
                </a:solidFill>
                <a:latin typeface="Calibri" panose="020F0502020204030204" pitchFamily="34" charset="0"/>
                <a:cs typeface="Calibri" panose="020F0502020204030204" pitchFamily="34" charset="0"/>
              </a:rPr>
              <a:t>  </a:t>
            </a:r>
            <a:r>
              <a:rPr lang="en-US" altLang="en-US" sz="3800" b="1" dirty="0">
                <a:solidFill>
                  <a:schemeClr val="accent2"/>
                </a:solidFill>
                <a:latin typeface="Calibri" panose="020F0502020204030204" pitchFamily="34" charset="0"/>
                <a:cs typeface="Calibri" panose="020F0502020204030204" pitchFamily="34" charset="0"/>
              </a:rPr>
              <a:t>1</a:t>
            </a:r>
            <a:r>
              <a:rPr lang="ru-RU" altLang="en-US" sz="3800" b="1" dirty="0">
                <a:solidFill>
                  <a:schemeClr val="accent2"/>
                </a:solidFill>
                <a:latin typeface="Calibri" panose="020F0502020204030204" pitchFamily="34" charset="0"/>
                <a:cs typeface="Calibri" panose="020F0502020204030204" pitchFamily="34" charset="0"/>
              </a:rPr>
              <a:t>3</a:t>
            </a:r>
            <a:r>
              <a:rPr lang="en-US" altLang="en-US" sz="3800" b="1" dirty="0">
                <a:solidFill>
                  <a:schemeClr val="accent2"/>
                </a:solidFill>
                <a:latin typeface="Calibri" panose="020F0502020204030204" pitchFamily="34" charset="0"/>
                <a:cs typeface="Calibri" panose="020F0502020204030204" pitchFamily="34" charset="0"/>
              </a:rPr>
              <a:t>  universities</a:t>
            </a:r>
          </a:p>
        </p:txBody>
      </p:sp>
      <p:sp>
        <p:nvSpPr>
          <p:cNvPr id="16" name="Овал 15">
            <a:extLst>
              <a:ext uri="{FF2B5EF4-FFF2-40B4-BE49-F238E27FC236}">
                <a16:creationId xmlns:a16="http://schemas.microsoft.com/office/drawing/2014/main" id="{5442997F-3CA0-D247-8C82-F89E834551E1}"/>
              </a:ext>
            </a:extLst>
          </p:cNvPr>
          <p:cNvSpPr/>
          <p:nvPr/>
        </p:nvSpPr>
        <p:spPr>
          <a:xfrm>
            <a:off x="197790" y="3699510"/>
            <a:ext cx="1375586" cy="1375477"/>
          </a:xfrm>
          <a:prstGeom prst="ellipse">
            <a:avLst/>
          </a:prstGeom>
          <a:blipFill rotWithShape="1">
            <a:blip r:embed="rId12" cstate="print"/>
            <a:srcRect/>
            <a:stretch>
              <a:fillRect l="-16000" r="-16000"/>
            </a:stretch>
          </a:blipFill>
          <a:ln>
            <a:solidFill>
              <a:schemeClr val="accent2"/>
            </a:solidFill>
          </a:ln>
        </p:spPr>
        <p:style>
          <a:lnRef idx="1">
            <a:schemeClr val="lt1">
              <a:hueOff val="0"/>
              <a:satOff val="0"/>
              <a:lumOff val="0"/>
              <a:alphaOff val="0"/>
            </a:schemeClr>
          </a:lnRef>
          <a:fillRef idx="1">
            <a:scrgbClr r="0" g="0" b="0"/>
          </a:fillRef>
          <a:effectRef idx="1">
            <a:schemeClr val="accent3">
              <a:tint val="50000"/>
              <a:hueOff val="2074236"/>
              <a:satOff val="100000"/>
              <a:lumOff val="1983"/>
              <a:alphaOff val="0"/>
            </a:schemeClr>
          </a:effectRef>
          <a:fontRef idx="minor">
            <a:schemeClr val="lt1">
              <a:hueOff val="0"/>
              <a:satOff val="0"/>
              <a:lumOff val="0"/>
              <a:alphaOff val="0"/>
            </a:schemeClr>
          </a:fontRef>
        </p:style>
      </p:sp>
      <p:sp>
        <p:nvSpPr>
          <p:cNvPr id="18" name="Овал 17">
            <a:extLst>
              <a:ext uri="{FF2B5EF4-FFF2-40B4-BE49-F238E27FC236}">
                <a16:creationId xmlns:a16="http://schemas.microsoft.com/office/drawing/2014/main" id="{F731B99E-997C-F144-99F4-815915A6B000}"/>
              </a:ext>
            </a:extLst>
          </p:cNvPr>
          <p:cNvSpPr/>
          <p:nvPr/>
        </p:nvSpPr>
        <p:spPr>
          <a:xfrm>
            <a:off x="197790" y="5241372"/>
            <a:ext cx="1375586" cy="1375477"/>
          </a:xfrm>
          <a:prstGeom prst="ellipse">
            <a:avLst/>
          </a:prstGeom>
          <a:blipFill rotWithShape="1">
            <a:blip r:embed="rId13">
              <a:extLst>
                <a:ext uri="{28A0092B-C50C-407E-A947-70E740481C1C}">
                  <a14:useLocalDpi xmlns:a14="http://schemas.microsoft.com/office/drawing/2010/main" val="0"/>
                </a:ext>
              </a:extLst>
            </a:blip>
            <a:srcRect/>
            <a:stretch>
              <a:fillRect/>
            </a:stretch>
          </a:blipFill>
          <a:ln>
            <a:solidFill>
              <a:schemeClr val="accent2"/>
            </a:solidFill>
          </a:ln>
        </p:spPr>
        <p:style>
          <a:lnRef idx="1">
            <a:schemeClr val="lt1">
              <a:hueOff val="0"/>
              <a:satOff val="0"/>
              <a:lumOff val="0"/>
              <a:alphaOff val="0"/>
            </a:schemeClr>
          </a:lnRef>
          <a:fillRef idx="1">
            <a:scrgbClr r="0" g="0" b="0"/>
          </a:fillRef>
          <a:effectRef idx="1">
            <a:schemeClr val="accent3">
              <a:tint val="50000"/>
              <a:hueOff val="2074236"/>
              <a:satOff val="100000"/>
              <a:lumOff val="1983"/>
              <a:alphaOff val="0"/>
            </a:schemeClr>
          </a:effectRef>
          <a:fontRef idx="minor">
            <a:schemeClr val="lt1">
              <a:hueOff val="0"/>
              <a:satOff val="0"/>
              <a:lumOff val="0"/>
              <a:alphaOff val="0"/>
            </a:schemeClr>
          </a:fontRef>
        </p:style>
        <p:txBody>
          <a:bodyPr/>
          <a:lstStyle/>
          <a:p>
            <a:endParaRPr lang="ru-RU" dirty="0"/>
          </a:p>
        </p:txBody>
      </p:sp>
      <p:sp>
        <p:nvSpPr>
          <p:cNvPr id="20" name="Овал 19">
            <a:extLst>
              <a:ext uri="{FF2B5EF4-FFF2-40B4-BE49-F238E27FC236}">
                <a16:creationId xmlns:a16="http://schemas.microsoft.com/office/drawing/2014/main" id="{AB9D231E-F051-BF40-B83A-C0BDB7EAB207}"/>
              </a:ext>
            </a:extLst>
          </p:cNvPr>
          <p:cNvSpPr/>
          <p:nvPr/>
        </p:nvSpPr>
        <p:spPr>
          <a:xfrm>
            <a:off x="1739182" y="3699510"/>
            <a:ext cx="1375586" cy="1375477"/>
          </a:xfrm>
          <a:prstGeom prst="ellipse">
            <a:avLst/>
          </a:prstGeom>
          <a:blipFill rotWithShape="1">
            <a:blip r:embed="rId14"/>
            <a:srcRect/>
            <a:stretch>
              <a:fillRect/>
            </a:stretch>
          </a:blipFill>
          <a:ln>
            <a:solidFill>
              <a:schemeClr val="accent2"/>
            </a:solidFill>
          </a:ln>
        </p:spPr>
        <p:style>
          <a:lnRef idx="1">
            <a:schemeClr val="lt1">
              <a:hueOff val="0"/>
              <a:satOff val="0"/>
              <a:lumOff val="0"/>
              <a:alphaOff val="0"/>
            </a:schemeClr>
          </a:lnRef>
          <a:fillRef idx="1">
            <a:scrgbClr r="0" g="0" b="0"/>
          </a:fillRef>
          <a:effectRef idx="1">
            <a:schemeClr val="accent3">
              <a:tint val="50000"/>
              <a:hueOff val="2074236"/>
              <a:satOff val="100000"/>
              <a:lumOff val="1983"/>
              <a:alphaOff val="0"/>
            </a:schemeClr>
          </a:effectRef>
          <a:fontRef idx="minor">
            <a:schemeClr val="lt1">
              <a:hueOff val="0"/>
              <a:satOff val="0"/>
              <a:lumOff val="0"/>
              <a:alphaOff val="0"/>
            </a:schemeClr>
          </a:fontRef>
        </p:style>
      </p:sp>
      <p:sp>
        <p:nvSpPr>
          <p:cNvPr id="22" name="Овал 21">
            <a:extLst>
              <a:ext uri="{FF2B5EF4-FFF2-40B4-BE49-F238E27FC236}">
                <a16:creationId xmlns:a16="http://schemas.microsoft.com/office/drawing/2014/main" id="{38E0AB7E-E33B-4F43-920A-EE5170FB6896}"/>
              </a:ext>
            </a:extLst>
          </p:cNvPr>
          <p:cNvSpPr/>
          <p:nvPr/>
        </p:nvSpPr>
        <p:spPr>
          <a:xfrm>
            <a:off x="197790" y="2108332"/>
            <a:ext cx="1375586" cy="1375477"/>
          </a:xfrm>
          <a:prstGeom prst="ellipse">
            <a:avLst/>
          </a:prstGeom>
          <a:blipFill rotWithShape="1">
            <a:blip r:embed="rId15"/>
            <a:srcRect/>
            <a:stretch>
              <a:fillRect t="-12000" b="-12000"/>
            </a:stretch>
          </a:blipFill>
          <a:ln>
            <a:solidFill>
              <a:schemeClr val="accent2"/>
            </a:solidFill>
          </a:ln>
        </p:spPr>
        <p:style>
          <a:lnRef idx="1">
            <a:schemeClr val="lt1">
              <a:hueOff val="0"/>
              <a:satOff val="0"/>
              <a:lumOff val="0"/>
              <a:alphaOff val="0"/>
            </a:schemeClr>
          </a:lnRef>
          <a:fillRef idx="1">
            <a:scrgbClr r="0" g="0" b="0"/>
          </a:fillRef>
          <a:effectRef idx="1">
            <a:schemeClr val="accent3">
              <a:tint val="50000"/>
              <a:hueOff val="2074236"/>
              <a:satOff val="100000"/>
              <a:lumOff val="1983"/>
              <a:alphaOff val="0"/>
            </a:schemeClr>
          </a:effectRef>
          <a:fontRef idx="minor">
            <a:schemeClr val="lt1">
              <a:hueOff val="0"/>
              <a:satOff val="0"/>
              <a:lumOff val="0"/>
              <a:alphaOff val="0"/>
            </a:schemeClr>
          </a:fontRef>
        </p:style>
      </p:sp>
      <p:sp>
        <p:nvSpPr>
          <p:cNvPr id="24" name="Овал 23">
            <a:extLst>
              <a:ext uri="{FF2B5EF4-FFF2-40B4-BE49-F238E27FC236}">
                <a16:creationId xmlns:a16="http://schemas.microsoft.com/office/drawing/2014/main" id="{EE817E07-5136-9D45-A536-4BEA0FD0F4F4}"/>
              </a:ext>
            </a:extLst>
          </p:cNvPr>
          <p:cNvSpPr/>
          <p:nvPr/>
        </p:nvSpPr>
        <p:spPr>
          <a:xfrm>
            <a:off x="3277259" y="2108332"/>
            <a:ext cx="1375586" cy="1375477"/>
          </a:xfrm>
          <a:prstGeom prst="ellipse">
            <a:avLst/>
          </a:prstGeom>
          <a:blipFill rotWithShape="1">
            <a:blip r:embed="rId16" cstate="print">
              <a:extLst>
                <a:ext uri="{28A0092B-C50C-407E-A947-70E740481C1C}">
                  <a14:useLocalDpi xmlns:a14="http://schemas.microsoft.com/office/drawing/2010/main" val="0"/>
                </a:ext>
              </a:extLst>
            </a:blip>
            <a:srcRect/>
            <a:stretch>
              <a:fillRect/>
            </a:stretch>
          </a:blipFill>
          <a:ln>
            <a:solidFill>
              <a:schemeClr val="accent2"/>
            </a:solidFill>
          </a:ln>
        </p:spPr>
        <p:style>
          <a:lnRef idx="1">
            <a:schemeClr val="lt1">
              <a:hueOff val="0"/>
              <a:satOff val="0"/>
              <a:lumOff val="0"/>
              <a:alphaOff val="0"/>
            </a:schemeClr>
          </a:lnRef>
          <a:fillRef idx="1">
            <a:scrgbClr r="0" g="0" b="0"/>
          </a:fillRef>
          <a:effectRef idx="1">
            <a:schemeClr val="accent3">
              <a:tint val="50000"/>
              <a:hueOff val="2074236"/>
              <a:satOff val="100000"/>
              <a:lumOff val="1983"/>
              <a:alphaOff val="0"/>
            </a:schemeClr>
          </a:effectRef>
          <a:fontRef idx="minor">
            <a:schemeClr val="lt1">
              <a:hueOff val="0"/>
              <a:satOff val="0"/>
              <a:lumOff val="0"/>
              <a:alphaOff val="0"/>
            </a:schemeClr>
          </a:fontRef>
        </p:style>
      </p:sp>
      <p:sp>
        <p:nvSpPr>
          <p:cNvPr id="25" name="Овал 24">
            <a:extLst>
              <a:ext uri="{FF2B5EF4-FFF2-40B4-BE49-F238E27FC236}">
                <a16:creationId xmlns:a16="http://schemas.microsoft.com/office/drawing/2014/main" id="{B74BED00-3E50-3949-9E9C-2F76DA03263C}"/>
              </a:ext>
            </a:extLst>
          </p:cNvPr>
          <p:cNvSpPr/>
          <p:nvPr/>
        </p:nvSpPr>
        <p:spPr>
          <a:xfrm>
            <a:off x="3313381" y="3699510"/>
            <a:ext cx="1375586" cy="1375477"/>
          </a:xfrm>
          <a:prstGeom prst="ellipse">
            <a:avLst/>
          </a:prstGeom>
          <a:blipFill rotWithShape="1">
            <a:blip r:embed="rId17">
              <a:extLst>
                <a:ext uri="{28A0092B-C50C-407E-A947-70E740481C1C}">
                  <a14:useLocalDpi xmlns:a14="http://schemas.microsoft.com/office/drawing/2010/main" val="0"/>
                </a:ext>
              </a:extLst>
            </a:blip>
            <a:srcRect/>
            <a:stretch>
              <a:fillRect t="-1000" b="-1000"/>
            </a:stretch>
          </a:blipFill>
          <a:ln>
            <a:solidFill>
              <a:schemeClr val="accent2"/>
            </a:solidFill>
          </a:ln>
        </p:spPr>
        <p:style>
          <a:lnRef idx="1">
            <a:schemeClr val="lt1">
              <a:hueOff val="0"/>
              <a:satOff val="0"/>
              <a:lumOff val="0"/>
              <a:alphaOff val="0"/>
            </a:schemeClr>
          </a:lnRef>
          <a:fillRef idx="1">
            <a:scrgbClr r="0" g="0" b="0"/>
          </a:fillRef>
          <a:effectRef idx="1">
            <a:schemeClr val="accent3">
              <a:tint val="50000"/>
              <a:hueOff val="2074236"/>
              <a:satOff val="100000"/>
              <a:lumOff val="1983"/>
              <a:alphaOff val="0"/>
            </a:schemeClr>
          </a:effectRef>
          <a:fontRef idx="minor">
            <a:schemeClr val="lt1">
              <a:hueOff val="0"/>
              <a:satOff val="0"/>
              <a:lumOff val="0"/>
              <a:alphaOff val="0"/>
            </a:schemeClr>
          </a:fontRef>
        </p:style>
      </p:sp>
      <p:sp>
        <p:nvSpPr>
          <p:cNvPr id="26" name="Овал 25">
            <a:extLst>
              <a:ext uri="{FF2B5EF4-FFF2-40B4-BE49-F238E27FC236}">
                <a16:creationId xmlns:a16="http://schemas.microsoft.com/office/drawing/2014/main" id="{067DE64A-E952-734E-8623-26A5600CDDAD}"/>
              </a:ext>
            </a:extLst>
          </p:cNvPr>
          <p:cNvSpPr/>
          <p:nvPr/>
        </p:nvSpPr>
        <p:spPr>
          <a:xfrm>
            <a:off x="3309202" y="5251355"/>
            <a:ext cx="1375586" cy="1375477"/>
          </a:xfrm>
          <a:prstGeom prst="ellipse">
            <a:avLst/>
          </a:prstGeom>
          <a:blipFill>
            <a:blip r:embed="rId18" cstate="print">
              <a:extLst>
                <a:ext uri="{28A0092B-C50C-407E-A947-70E740481C1C}">
                  <a14:useLocalDpi xmlns:a14="http://schemas.microsoft.com/office/drawing/2010/main" val="0"/>
                </a:ext>
              </a:extLst>
            </a:blip>
            <a:srcRect/>
            <a:stretch>
              <a:fillRect/>
            </a:stretch>
          </a:blipFill>
          <a:ln>
            <a:solidFill>
              <a:schemeClr val="accent2"/>
            </a:solidFill>
          </a:ln>
        </p:spPr>
        <p:style>
          <a:lnRef idx="1">
            <a:schemeClr val="lt1">
              <a:hueOff val="0"/>
              <a:satOff val="0"/>
              <a:lumOff val="0"/>
              <a:alphaOff val="0"/>
            </a:schemeClr>
          </a:lnRef>
          <a:fillRef idx="1">
            <a:scrgbClr r="0" g="0" b="0"/>
          </a:fillRef>
          <a:effectRef idx="1">
            <a:schemeClr val="accent3">
              <a:tint val="50000"/>
              <a:hueOff val="2074236"/>
              <a:satOff val="100000"/>
              <a:lumOff val="1983"/>
              <a:alphaOff val="0"/>
            </a:schemeClr>
          </a:effectRef>
          <a:fontRef idx="minor">
            <a:schemeClr val="lt1">
              <a:hueOff val="0"/>
              <a:satOff val="0"/>
              <a:lumOff val="0"/>
              <a:alphaOff val="0"/>
            </a:schemeClr>
          </a:fontRef>
        </p:style>
      </p:sp>
      <p:sp>
        <p:nvSpPr>
          <p:cNvPr id="29" name="Овал 28">
            <a:extLst>
              <a:ext uri="{FF2B5EF4-FFF2-40B4-BE49-F238E27FC236}">
                <a16:creationId xmlns:a16="http://schemas.microsoft.com/office/drawing/2014/main" id="{EC3165AC-F9C1-D045-8D2A-B7B306576972}"/>
              </a:ext>
            </a:extLst>
          </p:cNvPr>
          <p:cNvSpPr/>
          <p:nvPr/>
        </p:nvSpPr>
        <p:spPr>
          <a:xfrm>
            <a:off x="4823817" y="2108332"/>
            <a:ext cx="1375586" cy="1375477"/>
          </a:xfrm>
          <a:prstGeom prst="ellipse">
            <a:avLst/>
          </a:prstGeom>
          <a:blipFill>
            <a:blip r:embed="rId19">
              <a:extLst>
                <a:ext uri="{28A0092B-C50C-407E-A947-70E740481C1C}">
                  <a14:useLocalDpi xmlns:a14="http://schemas.microsoft.com/office/drawing/2010/main" val="0"/>
                </a:ext>
              </a:extLst>
            </a:blip>
            <a:srcRect/>
            <a:stretch>
              <a:fillRect l="-11000" r="-11000"/>
            </a:stretch>
          </a:blipFill>
          <a:ln>
            <a:solidFill>
              <a:schemeClr val="accent2"/>
            </a:solidFill>
          </a:ln>
        </p:spPr>
        <p:style>
          <a:lnRef idx="1">
            <a:schemeClr val="lt1">
              <a:hueOff val="0"/>
              <a:satOff val="0"/>
              <a:lumOff val="0"/>
              <a:alphaOff val="0"/>
            </a:schemeClr>
          </a:lnRef>
          <a:fillRef idx="1">
            <a:scrgbClr r="0" g="0" b="0"/>
          </a:fillRef>
          <a:effectRef idx="1">
            <a:schemeClr val="accent3">
              <a:tint val="50000"/>
              <a:hueOff val="2074236"/>
              <a:satOff val="100000"/>
              <a:lumOff val="1983"/>
              <a:alphaOff val="0"/>
            </a:schemeClr>
          </a:effectRef>
          <a:fontRef idx="minor">
            <a:schemeClr val="lt1">
              <a:hueOff val="0"/>
              <a:satOff val="0"/>
              <a:lumOff val="0"/>
              <a:alphaOff val="0"/>
            </a:schemeClr>
          </a:fontRef>
        </p:style>
      </p:sp>
      <p:sp>
        <p:nvSpPr>
          <p:cNvPr id="31" name="Овал 30">
            <a:extLst>
              <a:ext uri="{FF2B5EF4-FFF2-40B4-BE49-F238E27FC236}">
                <a16:creationId xmlns:a16="http://schemas.microsoft.com/office/drawing/2014/main" id="{F0659DFA-9656-7541-93F7-C80FE1971A63}"/>
              </a:ext>
            </a:extLst>
          </p:cNvPr>
          <p:cNvSpPr/>
          <p:nvPr/>
        </p:nvSpPr>
        <p:spPr>
          <a:xfrm>
            <a:off x="4823817" y="3708892"/>
            <a:ext cx="1375586" cy="1375477"/>
          </a:xfrm>
          <a:prstGeom prst="ellipse">
            <a:avLst/>
          </a:prstGeom>
          <a:blipFill>
            <a:blip r:embed="rId20" cstate="print">
              <a:extLst>
                <a:ext uri="{28A0092B-C50C-407E-A947-70E740481C1C}">
                  <a14:useLocalDpi xmlns:a14="http://schemas.microsoft.com/office/drawing/2010/main" val="0"/>
                </a:ext>
              </a:extLst>
            </a:blip>
            <a:srcRect/>
            <a:stretch>
              <a:fillRect l="-5000" r="-5000"/>
            </a:stretch>
          </a:blipFill>
          <a:ln>
            <a:solidFill>
              <a:schemeClr val="accent2"/>
            </a:solidFill>
          </a:ln>
        </p:spPr>
        <p:style>
          <a:lnRef idx="1">
            <a:schemeClr val="lt1">
              <a:hueOff val="0"/>
              <a:satOff val="0"/>
              <a:lumOff val="0"/>
              <a:alphaOff val="0"/>
            </a:schemeClr>
          </a:lnRef>
          <a:fillRef idx="1">
            <a:scrgbClr r="0" g="0" b="0"/>
          </a:fillRef>
          <a:effectRef idx="1">
            <a:schemeClr val="accent3">
              <a:tint val="50000"/>
              <a:hueOff val="2074236"/>
              <a:satOff val="100000"/>
              <a:lumOff val="1983"/>
              <a:alphaOff val="0"/>
            </a:schemeClr>
          </a:effectRef>
          <a:fontRef idx="minor">
            <a:schemeClr val="lt1">
              <a:hueOff val="0"/>
              <a:satOff val="0"/>
              <a:lumOff val="0"/>
              <a:alphaOff val="0"/>
            </a:schemeClr>
          </a:fontRef>
        </p:style>
      </p:sp>
      <p:sp>
        <p:nvSpPr>
          <p:cNvPr id="32" name="Овал 31">
            <a:extLst>
              <a:ext uri="{FF2B5EF4-FFF2-40B4-BE49-F238E27FC236}">
                <a16:creationId xmlns:a16="http://schemas.microsoft.com/office/drawing/2014/main" id="{D4271E3D-354A-0A4F-B6AB-64B31FBEDA5F}"/>
              </a:ext>
            </a:extLst>
          </p:cNvPr>
          <p:cNvSpPr/>
          <p:nvPr/>
        </p:nvSpPr>
        <p:spPr>
          <a:xfrm>
            <a:off x="4823817" y="5251355"/>
            <a:ext cx="1375586" cy="1375477"/>
          </a:xfrm>
          <a:prstGeom prst="ellipse">
            <a:avLst/>
          </a:prstGeom>
          <a:blipFill>
            <a:blip r:embed="rId21" cstate="print">
              <a:extLst>
                <a:ext uri="{28A0092B-C50C-407E-A947-70E740481C1C}">
                  <a14:useLocalDpi xmlns:a14="http://schemas.microsoft.com/office/drawing/2010/main" val="0"/>
                </a:ext>
              </a:extLst>
            </a:blip>
            <a:srcRect/>
            <a:stretch>
              <a:fillRect/>
            </a:stretch>
          </a:blipFill>
          <a:ln>
            <a:solidFill>
              <a:schemeClr val="accent2"/>
            </a:solidFill>
          </a:ln>
        </p:spPr>
        <p:style>
          <a:lnRef idx="1">
            <a:schemeClr val="lt1">
              <a:hueOff val="0"/>
              <a:satOff val="0"/>
              <a:lumOff val="0"/>
              <a:alphaOff val="0"/>
            </a:schemeClr>
          </a:lnRef>
          <a:fillRef idx="1">
            <a:scrgbClr r="0" g="0" b="0"/>
          </a:fillRef>
          <a:effectRef idx="1">
            <a:schemeClr val="accent3">
              <a:tint val="50000"/>
              <a:hueOff val="2074236"/>
              <a:satOff val="100000"/>
              <a:lumOff val="1983"/>
              <a:alphaOff val="0"/>
            </a:schemeClr>
          </a:effectRef>
          <a:fontRef idx="minor">
            <a:schemeClr val="lt1">
              <a:hueOff val="0"/>
              <a:satOff val="0"/>
              <a:lumOff val="0"/>
              <a:alphaOff val="0"/>
            </a:schemeClr>
          </a:fontRef>
        </p:style>
        <p:txBody>
          <a:bodyPr/>
          <a:lstStyle/>
          <a:p>
            <a:endParaRPr lang="ru-RU" dirty="0"/>
          </a:p>
        </p:txBody>
      </p:sp>
      <p:sp>
        <p:nvSpPr>
          <p:cNvPr id="37" name="Овал 36">
            <a:extLst>
              <a:ext uri="{FF2B5EF4-FFF2-40B4-BE49-F238E27FC236}">
                <a16:creationId xmlns:a16="http://schemas.microsoft.com/office/drawing/2014/main" id="{15F39A2E-70D8-6642-BB17-83738F156C7D}"/>
              </a:ext>
            </a:extLst>
          </p:cNvPr>
          <p:cNvSpPr/>
          <p:nvPr/>
        </p:nvSpPr>
        <p:spPr>
          <a:xfrm>
            <a:off x="1739568" y="5251355"/>
            <a:ext cx="1375200" cy="1375201"/>
          </a:xfrm>
          <a:prstGeom prst="ellipse">
            <a:avLst/>
          </a:prstGeom>
          <a:blipFill rotWithShape="1">
            <a:blip r:embed="rId22" cstate="print"/>
            <a:srcRect/>
            <a:stretch>
              <a:fillRect l="-21000" r="-21000"/>
            </a:stretch>
          </a:blipFill>
          <a:ln>
            <a:solidFill>
              <a:schemeClr val="accent2"/>
            </a:solidFill>
          </a:ln>
        </p:spPr>
        <p:style>
          <a:lnRef idx="1">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38" name="Овал 37">
            <a:extLst>
              <a:ext uri="{FF2B5EF4-FFF2-40B4-BE49-F238E27FC236}">
                <a16:creationId xmlns:a16="http://schemas.microsoft.com/office/drawing/2014/main" id="{C9BA899F-E3AE-954F-8DE5-A015047DC19E}"/>
              </a:ext>
            </a:extLst>
          </p:cNvPr>
          <p:cNvSpPr/>
          <p:nvPr/>
        </p:nvSpPr>
        <p:spPr>
          <a:xfrm>
            <a:off x="6338432" y="5241372"/>
            <a:ext cx="1375192" cy="1375196"/>
          </a:xfrm>
          <a:prstGeom prst="ellipse">
            <a:avLst/>
          </a:prstGeom>
          <a:blipFill>
            <a:blip r:embed="rId23">
              <a:extLst>
                <a:ext uri="{28A0092B-C50C-407E-A947-70E740481C1C}">
                  <a14:useLocalDpi xmlns:a14="http://schemas.microsoft.com/office/drawing/2010/main" val="0"/>
                </a:ext>
              </a:extLst>
            </a:blip>
            <a:srcRect/>
            <a:stretch>
              <a:fillRect l="-3000" r="-3000"/>
            </a:stretch>
          </a:blipFill>
          <a:ln>
            <a:solidFill>
              <a:schemeClr val="accent2"/>
            </a:solidFill>
          </a:ln>
        </p:spPr>
        <p:style>
          <a:lnRef idx="1">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28" name="Овал 27">
            <a:extLst>
              <a:ext uri="{FF2B5EF4-FFF2-40B4-BE49-F238E27FC236}">
                <a16:creationId xmlns:a16="http://schemas.microsoft.com/office/drawing/2014/main" id="{028BE4A1-5E95-6E45-97DA-F2C9F90A7088}"/>
              </a:ext>
            </a:extLst>
          </p:cNvPr>
          <p:cNvSpPr/>
          <p:nvPr/>
        </p:nvSpPr>
        <p:spPr>
          <a:xfrm>
            <a:off x="1737718" y="2108332"/>
            <a:ext cx="1375199" cy="1375199"/>
          </a:xfrm>
          <a:prstGeom prst="ellipse">
            <a:avLst/>
          </a:prstGeom>
          <a:blipFill>
            <a:blip r:embed="rId24" cstate="print">
              <a:extLst>
                <a:ext uri="{28A0092B-C50C-407E-A947-70E740481C1C}">
                  <a14:useLocalDpi xmlns:a14="http://schemas.microsoft.com/office/drawing/2010/main" val="0"/>
                </a:ext>
              </a:extLst>
            </a:blip>
            <a:srcRect/>
            <a:stretch>
              <a:fillRect/>
            </a:stretch>
          </a:blipFill>
          <a:ln>
            <a:solidFill>
              <a:schemeClr val="accent2"/>
            </a:solidFill>
          </a:ln>
        </p:spPr>
        <p:style>
          <a:lnRef idx="1">
            <a:scrgbClr r="0" g="0" b="0"/>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9306390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1" name="Рисунок 1050">
            <a:extLst>
              <a:ext uri="{FF2B5EF4-FFF2-40B4-BE49-F238E27FC236}">
                <a16:creationId xmlns:a16="http://schemas.microsoft.com/office/drawing/2014/main" id="{F03EB545-1B9D-49F0-AB51-C69E4582CC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2545" y="3382332"/>
            <a:ext cx="2600785" cy="1773863"/>
          </a:xfrm>
          <a:prstGeom prst="rect">
            <a:avLst/>
          </a:prstGeom>
          <a:ln>
            <a:noFill/>
          </a:ln>
          <a:effectLst>
            <a:softEdge rad="112500"/>
          </a:effectLst>
        </p:spPr>
      </p:pic>
      <p:pic>
        <p:nvPicPr>
          <p:cNvPr id="1042" name="Рисунок 1041">
            <a:extLst>
              <a:ext uri="{FF2B5EF4-FFF2-40B4-BE49-F238E27FC236}">
                <a16:creationId xmlns:a16="http://schemas.microsoft.com/office/drawing/2014/main" id="{5195BF80-8DA0-8FA4-1C06-2475698C8E86}"/>
              </a:ext>
            </a:extLst>
          </p:cNvPr>
          <p:cNvPicPr>
            <a:picLocks noChangeAspect="1"/>
          </p:cNvPicPr>
          <p:nvPr/>
        </p:nvPicPr>
        <p:blipFill rotWithShape="1">
          <a:blip r:embed="rId4">
            <a:extLst>
              <a:ext uri="{28A0092B-C50C-407E-A947-70E740481C1C}">
                <a14:useLocalDpi xmlns:a14="http://schemas.microsoft.com/office/drawing/2010/main" val="0"/>
              </a:ext>
            </a:extLst>
          </a:blip>
          <a:srcRect l="9516" t="48675" r="66937" b="10944"/>
          <a:stretch/>
        </p:blipFill>
        <p:spPr>
          <a:xfrm>
            <a:off x="6714613" y="1259928"/>
            <a:ext cx="2153104" cy="2769309"/>
          </a:xfrm>
          <a:prstGeom prst="rect">
            <a:avLst/>
          </a:prstGeom>
          <a:ln>
            <a:noFill/>
          </a:ln>
          <a:effectLst>
            <a:softEdge rad="112500"/>
          </a:effectLst>
        </p:spPr>
      </p:pic>
      <p:pic>
        <p:nvPicPr>
          <p:cNvPr id="40" name="Рисунок 39">
            <a:extLst>
              <a:ext uri="{FF2B5EF4-FFF2-40B4-BE49-F238E27FC236}">
                <a16:creationId xmlns:a16="http://schemas.microsoft.com/office/drawing/2014/main" id="{BC43C4D6-A9D9-B6DF-F37E-4AB19A99F91C}"/>
              </a:ext>
            </a:extLst>
          </p:cNvPr>
          <p:cNvPicPr>
            <a:picLocks noChangeAspect="1"/>
          </p:cNvPicPr>
          <p:nvPr/>
        </p:nvPicPr>
        <p:blipFill>
          <a:blip r:embed="rId5"/>
          <a:stretch>
            <a:fillRect/>
          </a:stretch>
        </p:blipFill>
        <p:spPr>
          <a:xfrm>
            <a:off x="0" y="12153"/>
            <a:ext cx="12192000" cy="1247775"/>
          </a:xfrm>
          <a:prstGeom prst="rect">
            <a:avLst/>
          </a:prstGeom>
        </p:spPr>
      </p:pic>
      <p:pic>
        <p:nvPicPr>
          <p:cNvPr id="11" name="Picture 10" descr="MlitJINR">
            <a:extLst>
              <a:ext uri="{FF2B5EF4-FFF2-40B4-BE49-F238E27FC236}">
                <a16:creationId xmlns:a16="http://schemas.microsoft.com/office/drawing/2014/main" id="{A2BA8144-AC4E-4E46-D95D-FE3D22FF62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53810" y="108045"/>
            <a:ext cx="1332217" cy="92820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3">
            <a:extLst>
              <a:ext uri="{FF2B5EF4-FFF2-40B4-BE49-F238E27FC236}">
                <a16:creationId xmlns:a16="http://schemas.microsoft.com/office/drawing/2014/main" id="{4E6AE761-50D6-2704-D055-701D29D0F942}"/>
              </a:ext>
            </a:extLst>
          </p:cNvPr>
          <p:cNvSpPr>
            <a:spLocks noChangeArrowheads="1"/>
          </p:cNvSpPr>
          <p:nvPr/>
        </p:nvSpPr>
        <p:spPr bwMode="auto">
          <a:xfrm>
            <a:off x="0" y="-6650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031" name="Рисунок 1">
            <a:extLst>
              <a:ext uri="{FF2B5EF4-FFF2-40B4-BE49-F238E27FC236}">
                <a16:creationId xmlns:a16="http://schemas.microsoft.com/office/drawing/2014/main" id="{C003AC67-7B0A-7C61-C149-C7C93C261D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7878425"/>
            <a:ext cx="4381500" cy="29051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Рисунок 2">
            <a:extLst>
              <a:ext uri="{FF2B5EF4-FFF2-40B4-BE49-F238E27FC236}">
                <a16:creationId xmlns:a16="http://schemas.microsoft.com/office/drawing/2014/main" id="{3502E79D-CF84-9DC7-0D24-8ADBB908233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1240750"/>
            <a:ext cx="4533900" cy="301942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3">
            <a:extLst>
              <a:ext uri="{FF2B5EF4-FFF2-40B4-BE49-F238E27FC236}">
                <a16:creationId xmlns:a16="http://schemas.microsoft.com/office/drawing/2014/main" id="{9DBEB016-1782-DF86-26F9-738F1A55F8A1}"/>
              </a:ext>
            </a:extLst>
          </p:cNvPr>
          <p:cNvSpPr>
            <a:spLocks noChangeArrowheads="1"/>
          </p:cNvSpPr>
          <p:nvPr/>
        </p:nvSpPr>
        <p:spPr bwMode="auto">
          <a:xfrm>
            <a:off x="0" y="-6650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0" name="Rectangle 16">
            <a:extLst>
              <a:ext uri="{FF2B5EF4-FFF2-40B4-BE49-F238E27FC236}">
                <a16:creationId xmlns:a16="http://schemas.microsoft.com/office/drawing/2014/main" id="{C8030D3B-2ACD-8317-ECCA-7003E49D299C}"/>
              </a:ext>
            </a:extLst>
          </p:cNvPr>
          <p:cNvSpPr>
            <a:spLocks noChangeArrowheads="1"/>
          </p:cNvSpPr>
          <p:nvPr/>
        </p:nvSpPr>
        <p:spPr bwMode="auto">
          <a:xfrm>
            <a:off x="0" y="95345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1" name="Rectangle 17">
            <a:extLst>
              <a:ext uri="{FF2B5EF4-FFF2-40B4-BE49-F238E27FC236}">
                <a16:creationId xmlns:a16="http://schemas.microsoft.com/office/drawing/2014/main" id="{84AF5519-DE87-505D-A8FA-9734A8419974}"/>
              </a:ext>
            </a:extLst>
          </p:cNvPr>
          <p:cNvSpPr>
            <a:spLocks noChangeArrowheads="1"/>
          </p:cNvSpPr>
          <p:nvPr/>
        </p:nvSpPr>
        <p:spPr bwMode="auto">
          <a:xfrm>
            <a:off x="0" y="130111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2" name="Rectangle 18">
            <a:extLst>
              <a:ext uri="{FF2B5EF4-FFF2-40B4-BE49-F238E27FC236}">
                <a16:creationId xmlns:a16="http://schemas.microsoft.com/office/drawing/2014/main" id="{9CB1A9AF-28CD-F11A-5B69-F4EF2BDF1FF1}"/>
              </a:ext>
            </a:extLst>
          </p:cNvPr>
          <p:cNvSpPr>
            <a:spLocks noChangeArrowheads="1"/>
          </p:cNvSpPr>
          <p:nvPr/>
        </p:nvSpPr>
        <p:spPr bwMode="auto">
          <a:xfrm>
            <a:off x="0" y="174212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3" name="Rectangle 19">
            <a:extLst>
              <a:ext uri="{FF2B5EF4-FFF2-40B4-BE49-F238E27FC236}">
                <a16:creationId xmlns:a16="http://schemas.microsoft.com/office/drawing/2014/main" id="{68737631-1247-4DCF-3B6D-FB81DA07E994}"/>
              </a:ext>
            </a:extLst>
          </p:cNvPr>
          <p:cNvSpPr>
            <a:spLocks noChangeArrowheads="1"/>
          </p:cNvSpPr>
          <p:nvPr/>
        </p:nvSpPr>
        <p:spPr bwMode="auto">
          <a:xfrm>
            <a:off x="0" y="207835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4" name="Rectangle 20">
            <a:extLst>
              <a:ext uri="{FF2B5EF4-FFF2-40B4-BE49-F238E27FC236}">
                <a16:creationId xmlns:a16="http://schemas.microsoft.com/office/drawing/2014/main" id="{16E8C931-7E1C-6C9E-2035-63DFDE446963}"/>
              </a:ext>
            </a:extLst>
          </p:cNvPr>
          <p:cNvSpPr>
            <a:spLocks noChangeArrowheads="1"/>
          </p:cNvSpPr>
          <p:nvPr/>
        </p:nvSpPr>
        <p:spPr bwMode="auto">
          <a:xfrm>
            <a:off x="0" y="242601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5" name="Rectangle 23">
            <a:extLst>
              <a:ext uri="{FF2B5EF4-FFF2-40B4-BE49-F238E27FC236}">
                <a16:creationId xmlns:a16="http://schemas.microsoft.com/office/drawing/2014/main" id="{E64B5790-023B-D98B-B789-3C760C27E294}"/>
              </a:ext>
            </a:extLst>
          </p:cNvPr>
          <p:cNvSpPr>
            <a:spLocks noChangeArrowheads="1"/>
          </p:cNvSpPr>
          <p:nvPr/>
        </p:nvSpPr>
        <p:spPr bwMode="auto">
          <a:xfrm>
            <a:off x="0" y="-6650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7" name="Rectangle 25">
            <a:extLst>
              <a:ext uri="{FF2B5EF4-FFF2-40B4-BE49-F238E27FC236}">
                <a16:creationId xmlns:a16="http://schemas.microsoft.com/office/drawing/2014/main" id="{421ECCF8-30BF-9E89-2961-F6B80C5D1BCC}"/>
              </a:ext>
            </a:extLst>
          </p:cNvPr>
          <p:cNvSpPr>
            <a:spLocks noChangeArrowheads="1"/>
          </p:cNvSpPr>
          <p:nvPr/>
        </p:nvSpPr>
        <p:spPr bwMode="auto">
          <a:xfrm>
            <a:off x="0" y="68389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6" name="TextBox 35">
            <a:extLst>
              <a:ext uri="{FF2B5EF4-FFF2-40B4-BE49-F238E27FC236}">
                <a16:creationId xmlns:a16="http://schemas.microsoft.com/office/drawing/2014/main" id="{75633FCA-CE57-0CF2-C618-B6930D8A566A}"/>
              </a:ext>
            </a:extLst>
          </p:cNvPr>
          <p:cNvSpPr txBox="1"/>
          <p:nvPr/>
        </p:nvSpPr>
        <p:spPr>
          <a:xfrm>
            <a:off x="2394064" y="254596"/>
            <a:ext cx="7739149" cy="584775"/>
          </a:xfrm>
          <a:prstGeom prst="rect">
            <a:avLst/>
          </a:prstGeom>
          <a:noFill/>
          <a:effectLst/>
        </p:spPr>
        <p:txBody>
          <a:bodyPr wrap="square">
            <a:spAutoFit/>
          </a:bodyPr>
          <a:lstStyle/>
          <a:p>
            <a:pPr lvl="0" algn="ctr"/>
            <a:r>
              <a:rPr lang="en-US" sz="3200" b="1" dirty="0">
                <a:solidFill>
                  <a:srgbClr val="000066"/>
                </a:solidFill>
                <a:latin typeface="Calibri" panose="020F0502020204030204" pitchFamily="34" charset="0"/>
                <a:cs typeface="Calibri" panose="020F0502020204030204" pitchFamily="34" charset="0"/>
              </a:rPr>
              <a:t>JINR School of Information Technology </a:t>
            </a:r>
            <a:r>
              <a:rPr lang="en-US" sz="3200" b="1" dirty="0">
                <a:solidFill>
                  <a:srgbClr val="000066"/>
                </a:solidFill>
                <a:latin typeface="Calibri" panose="020F0502020204030204" pitchFamily="34" charset="0"/>
                <a:cs typeface="Calibri" panose="020F0502020204030204" pitchFamily="34" charset="0"/>
                <a:sym typeface="Calibri"/>
              </a:rPr>
              <a:t>2022</a:t>
            </a:r>
            <a:endParaRPr lang="en-US" sz="3200" b="1" i="0" u="none" strike="noStrike" cap="none" dirty="0">
              <a:solidFill>
                <a:srgbClr val="000066"/>
              </a:solidFill>
              <a:latin typeface="Calibri" panose="020F0502020204030204" pitchFamily="34" charset="0"/>
              <a:ea typeface="Calibri"/>
              <a:cs typeface="Calibri" panose="020F0502020204030204" pitchFamily="34" charset="0"/>
              <a:sym typeface="Calibri"/>
            </a:endParaRPr>
          </a:p>
        </p:txBody>
      </p:sp>
      <p:sp>
        <p:nvSpPr>
          <p:cNvPr id="43" name="Прямоугольник 5">
            <a:extLst>
              <a:ext uri="{FF2B5EF4-FFF2-40B4-BE49-F238E27FC236}">
                <a16:creationId xmlns:a16="http://schemas.microsoft.com/office/drawing/2014/main" id="{6731F9B8-5EA0-9D3C-E5E2-B8E2712064CC}"/>
              </a:ext>
            </a:extLst>
          </p:cNvPr>
          <p:cNvSpPr>
            <a:spLocks noChangeArrowheads="1"/>
          </p:cNvSpPr>
          <p:nvPr/>
        </p:nvSpPr>
        <p:spPr bwMode="auto">
          <a:xfrm>
            <a:off x="3458873" y="750539"/>
            <a:ext cx="57200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r>
              <a:rPr lang="ru-RU" altLang="en-US" sz="2400" b="1" dirty="0">
                <a:solidFill>
                  <a:schemeClr val="accent2"/>
                </a:solidFill>
                <a:latin typeface="Calibri" panose="020F0502020204030204" pitchFamily="34" charset="0"/>
                <a:cs typeface="Calibri" panose="020F0502020204030204" pitchFamily="34" charset="0"/>
              </a:rPr>
              <a:t>60  </a:t>
            </a:r>
            <a:r>
              <a:rPr lang="en-US" altLang="en-US" sz="2400" b="1" dirty="0">
                <a:solidFill>
                  <a:schemeClr val="accent2"/>
                </a:solidFill>
                <a:latin typeface="Calibri" panose="020F0502020204030204" pitchFamily="34" charset="0"/>
                <a:cs typeface="Calibri" panose="020F0502020204030204" pitchFamily="34" charset="0"/>
              </a:rPr>
              <a:t>students from</a:t>
            </a:r>
            <a:r>
              <a:rPr lang="ru-RU" altLang="en-US" sz="2400" b="1" dirty="0">
                <a:solidFill>
                  <a:schemeClr val="accent2"/>
                </a:solidFill>
                <a:latin typeface="Calibri" panose="020F0502020204030204" pitchFamily="34" charset="0"/>
                <a:cs typeface="Calibri" panose="020F0502020204030204" pitchFamily="34" charset="0"/>
              </a:rPr>
              <a:t> </a:t>
            </a:r>
            <a:r>
              <a:rPr lang="en-US" altLang="en-US" sz="2400" b="1" dirty="0">
                <a:solidFill>
                  <a:schemeClr val="accent2"/>
                </a:solidFill>
                <a:latin typeface="Calibri" panose="020F0502020204030204" pitchFamily="34" charset="0"/>
                <a:cs typeface="Calibri" panose="020F0502020204030204" pitchFamily="34" charset="0"/>
              </a:rPr>
              <a:t>1</a:t>
            </a:r>
            <a:r>
              <a:rPr lang="ru-RU" altLang="en-US" sz="2400" b="1" dirty="0">
                <a:solidFill>
                  <a:schemeClr val="accent2"/>
                </a:solidFill>
                <a:latin typeface="Calibri" panose="020F0502020204030204" pitchFamily="34" charset="0"/>
                <a:cs typeface="Calibri" panose="020F0502020204030204" pitchFamily="34" charset="0"/>
              </a:rPr>
              <a:t>3</a:t>
            </a:r>
            <a:r>
              <a:rPr lang="en-US" altLang="en-US" sz="2400" b="1" dirty="0">
                <a:solidFill>
                  <a:schemeClr val="accent2"/>
                </a:solidFill>
                <a:latin typeface="Calibri" panose="020F0502020204030204" pitchFamily="34" charset="0"/>
                <a:cs typeface="Calibri" panose="020F0502020204030204" pitchFamily="34" charset="0"/>
              </a:rPr>
              <a:t>  Russian universities</a:t>
            </a:r>
          </a:p>
        </p:txBody>
      </p:sp>
      <p:pic>
        <p:nvPicPr>
          <p:cNvPr id="8" name="Рисунок 7">
            <a:extLst>
              <a:ext uri="{FF2B5EF4-FFF2-40B4-BE49-F238E27FC236}">
                <a16:creationId xmlns:a16="http://schemas.microsoft.com/office/drawing/2014/main" id="{A92BE28C-37DB-6BCE-5D8E-6347A48931D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30898"/>
          <a:stretch/>
        </p:blipFill>
        <p:spPr>
          <a:xfrm>
            <a:off x="1445437" y="2733478"/>
            <a:ext cx="6414384" cy="2805471"/>
          </a:xfrm>
          <a:prstGeom prst="rect">
            <a:avLst/>
          </a:prstGeom>
          <a:ln>
            <a:noFill/>
          </a:ln>
          <a:effectLst>
            <a:softEdge rad="112500"/>
          </a:effectLst>
        </p:spPr>
      </p:pic>
      <p:pic>
        <p:nvPicPr>
          <p:cNvPr id="61" name="Рисунок 60">
            <a:extLst>
              <a:ext uri="{FF2B5EF4-FFF2-40B4-BE49-F238E27FC236}">
                <a16:creationId xmlns:a16="http://schemas.microsoft.com/office/drawing/2014/main" id="{C17B5390-C670-CD10-2F78-4E42A74715A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51923" y="1292419"/>
            <a:ext cx="2708603" cy="1934552"/>
          </a:xfrm>
          <a:prstGeom prst="rect">
            <a:avLst/>
          </a:prstGeom>
          <a:ln>
            <a:noFill/>
          </a:ln>
          <a:effectLst>
            <a:softEdge rad="112500"/>
          </a:effectLst>
        </p:spPr>
      </p:pic>
      <p:pic>
        <p:nvPicPr>
          <p:cNvPr id="57" name="Рисунок 56">
            <a:extLst>
              <a:ext uri="{FF2B5EF4-FFF2-40B4-BE49-F238E27FC236}">
                <a16:creationId xmlns:a16="http://schemas.microsoft.com/office/drawing/2014/main" id="{2DCFA08E-1CAA-B86A-0066-8434F26134E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46557"/>
          <a:stretch/>
        </p:blipFill>
        <p:spPr>
          <a:xfrm>
            <a:off x="-139811" y="2793228"/>
            <a:ext cx="1921563" cy="2397515"/>
          </a:xfrm>
          <a:prstGeom prst="rect">
            <a:avLst/>
          </a:prstGeom>
          <a:ln>
            <a:noFill/>
          </a:ln>
          <a:effectLst>
            <a:softEdge rad="112500"/>
          </a:effectLst>
        </p:spPr>
      </p:pic>
      <p:pic>
        <p:nvPicPr>
          <p:cNvPr id="51" name="Рисунок 50">
            <a:extLst>
              <a:ext uri="{FF2B5EF4-FFF2-40B4-BE49-F238E27FC236}">
                <a16:creationId xmlns:a16="http://schemas.microsoft.com/office/drawing/2014/main" id="{485CC3DD-EA5D-A04A-3A9A-A637F9C999A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240" y="1137147"/>
            <a:ext cx="2730925" cy="1815221"/>
          </a:xfrm>
          <a:prstGeom prst="rect">
            <a:avLst/>
          </a:prstGeom>
          <a:ln>
            <a:noFill/>
          </a:ln>
          <a:effectLst>
            <a:softEdge rad="112500"/>
          </a:effectLst>
        </p:spPr>
      </p:pic>
      <p:pic>
        <p:nvPicPr>
          <p:cNvPr id="55" name="Рисунок 54">
            <a:extLst>
              <a:ext uri="{FF2B5EF4-FFF2-40B4-BE49-F238E27FC236}">
                <a16:creationId xmlns:a16="http://schemas.microsoft.com/office/drawing/2014/main" id="{32630297-2DF7-85CD-77D1-2B488D448FA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69876" y="1120629"/>
            <a:ext cx="2634055" cy="1749717"/>
          </a:xfrm>
          <a:prstGeom prst="rect">
            <a:avLst/>
          </a:prstGeom>
          <a:ln>
            <a:noFill/>
          </a:ln>
          <a:effectLst>
            <a:softEdge rad="112500"/>
          </a:effectLst>
        </p:spPr>
      </p:pic>
      <p:pic>
        <p:nvPicPr>
          <p:cNvPr id="1040" name="Рисунок 1039">
            <a:extLst>
              <a:ext uri="{FF2B5EF4-FFF2-40B4-BE49-F238E27FC236}">
                <a16:creationId xmlns:a16="http://schemas.microsoft.com/office/drawing/2014/main" id="{5AC1F399-3DED-F209-91AD-9F38624EB7C5}"/>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4539" b="10945"/>
          <a:stretch/>
        </p:blipFill>
        <p:spPr>
          <a:xfrm>
            <a:off x="9416128" y="1267189"/>
            <a:ext cx="2877202" cy="2248665"/>
          </a:xfrm>
          <a:prstGeom prst="rect">
            <a:avLst/>
          </a:prstGeom>
          <a:ln>
            <a:noFill/>
          </a:ln>
          <a:effectLst>
            <a:softEdge rad="112500"/>
          </a:effectLst>
        </p:spPr>
      </p:pic>
      <p:pic>
        <p:nvPicPr>
          <p:cNvPr id="1044" name="Рисунок 1043">
            <a:extLst>
              <a:ext uri="{FF2B5EF4-FFF2-40B4-BE49-F238E27FC236}">
                <a16:creationId xmlns:a16="http://schemas.microsoft.com/office/drawing/2014/main" id="{772CA2FE-CD22-5B8B-2F04-E337E230C0D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911435" y="4939290"/>
            <a:ext cx="3280565" cy="2062506"/>
          </a:xfrm>
          <a:prstGeom prst="rect">
            <a:avLst/>
          </a:prstGeom>
          <a:ln>
            <a:noFill/>
          </a:ln>
          <a:effectLst>
            <a:softEdge rad="112500"/>
          </a:effectLst>
        </p:spPr>
      </p:pic>
      <p:pic>
        <p:nvPicPr>
          <p:cNvPr id="1029" name="Рисунок 1028">
            <a:extLst>
              <a:ext uri="{FF2B5EF4-FFF2-40B4-BE49-F238E27FC236}">
                <a16:creationId xmlns:a16="http://schemas.microsoft.com/office/drawing/2014/main" id="{ABEB8FC0-574F-EDF3-497B-C0B0A11F70A7}"/>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r="10010"/>
          <a:stretch/>
        </p:blipFill>
        <p:spPr>
          <a:xfrm>
            <a:off x="7401745" y="3136338"/>
            <a:ext cx="2941096" cy="2165467"/>
          </a:xfrm>
          <a:prstGeom prst="rect">
            <a:avLst/>
          </a:prstGeom>
          <a:ln>
            <a:noFill/>
          </a:ln>
          <a:effectLst>
            <a:softEdge rad="112500"/>
          </a:effectLst>
        </p:spPr>
      </p:pic>
      <p:pic>
        <p:nvPicPr>
          <p:cNvPr id="15" name="Рисунок 14">
            <a:extLst>
              <a:ext uri="{FF2B5EF4-FFF2-40B4-BE49-F238E27FC236}">
                <a16:creationId xmlns:a16="http://schemas.microsoft.com/office/drawing/2014/main" id="{5D139722-E3A1-84CF-0642-338658B4816C}"/>
              </a:ext>
            </a:extLst>
          </p:cNvPr>
          <p:cNvPicPr>
            <a:picLocks noChangeAspect="1"/>
          </p:cNvPicPr>
          <p:nvPr/>
        </p:nvPicPr>
        <p:blipFill rotWithShape="1">
          <a:blip r:embed="rId17">
            <a:extLst>
              <a:ext uri="{28A0092B-C50C-407E-A947-70E740481C1C}">
                <a14:useLocalDpi xmlns:a14="http://schemas.microsoft.com/office/drawing/2010/main" val="0"/>
              </a:ext>
            </a:extLst>
          </a:blip>
          <a:srcRect l="8319" t="33910"/>
          <a:stretch/>
        </p:blipFill>
        <p:spPr>
          <a:xfrm>
            <a:off x="-81240" y="4949884"/>
            <a:ext cx="3619199" cy="2011838"/>
          </a:xfrm>
          <a:prstGeom prst="rect">
            <a:avLst/>
          </a:prstGeom>
          <a:ln>
            <a:noFill/>
          </a:ln>
          <a:effectLst>
            <a:softEdge rad="112500"/>
          </a:effectLst>
        </p:spPr>
      </p:pic>
      <p:pic>
        <p:nvPicPr>
          <p:cNvPr id="1047" name="Рисунок 1046">
            <a:extLst>
              <a:ext uri="{FF2B5EF4-FFF2-40B4-BE49-F238E27FC236}">
                <a16:creationId xmlns:a16="http://schemas.microsoft.com/office/drawing/2014/main" id="{F7138D2C-4015-CFAD-03C2-D1B1788BC5EB}"/>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r="39727"/>
          <a:stretch/>
        </p:blipFill>
        <p:spPr>
          <a:xfrm>
            <a:off x="7014712" y="5106824"/>
            <a:ext cx="2098011" cy="2001274"/>
          </a:xfrm>
          <a:prstGeom prst="rect">
            <a:avLst/>
          </a:prstGeom>
          <a:ln>
            <a:noFill/>
          </a:ln>
          <a:effectLst>
            <a:softEdge rad="112500"/>
          </a:effectLst>
        </p:spPr>
      </p:pic>
      <p:pic>
        <p:nvPicPr>
          <p:cNvPr id="1053" name="Рисунок 1052">
            <a:extLst>
              <a:ext uri="{FF2B5EF4-FFF2-40B4-BE49-F238E27FC236}">
                <a16:creationId xmlns:a16="http://schemas.microsoft.com/office/drawing/2014/main" id="{54F8FB0E-AD38-D9E2-2E31-2DDA9D10996B}"/>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656458" y="1158393"/>
            <a:ext cx="2394225" cy="1768807"/>
          </a:xfrm>
          <a:prstGeom prst="rect">
            <a:avLst/>
          </a:prstGeom>
          <a:ln>
            <a:noFill/>
          </a:ln>
          <a:effectLst>
            <a:softEdge rad="112500"/>
          </a:effectLst>
        </p:spPr>
      </p:pic>
      <p:pic>
        <p:nvPicPr>
          <p:cNvPr id="2" name="Рисунок 1">
            <a:extLst>
              <a:ext uri="{FF2B5EF4-FFF2-40B4-BE49-F238E27FC236}">
                <a16:creationId xmlns:a16="http://schemas.microsoft.com/office/drawing/2014/main" id="{3A37D1F9-B464-476A-9A75-030F3A80AB65}"/>
              </a:ext>
            </a:extLst>
          </p:cNvPr>
          <p:cNvPicPr>
            <a:picLocks noChangeAspect="1"/>
          </p:cNvPicPr>
          <p:nvPr/>
        </p:nvPicPr>
        <p:blipFill>
          <a:blip r:embed="rId20"/>
          <a:stretch>
            <a:fillRect/>
          </a:stretch>
        </p:blipFill>
        <p:spPr>
          <a:xfrm rot="10800000" flipV="1">
            <a:off x="2553040" y="5301804"/>
            <a:ext cx="4620017" cy="1647591"/>
          </a:xfrm>
          <a:prstGeom prst="rect">
            <a:avLst/>
          </a:prstGeom>
        </p:spPr>
      </p:pic>
      <p:pic>
        <p:nvPicPr>
          <p:cNvPr id="3" name="Рисунок 2">
            <a:extLst>
              <a:ext uri="{FF2B5EF4-FFF2-40B4-BE49-F238E27FC236}">
                <a16:creationId xmlns:a16="http://schemas.microsoft.com/office/drawing/2014/main" id="{B55A6918-13B8-4BCD-9DF4-9BBF225DE698}"/>
              </a:ext>
            </a:extLst>
          </p:cNvPr>
          <p:cNvPicPr>
            <a:picLocks noChangeAspect="1"/>
          </p:cNvPicPr>
          <p:nvPr/>
        </p:nvPicPr>
        <p:blipFill>
          <a:blip r:embed="rId21"/>
          <a:stretch>
            <a:fillRect/>
          </a:stretch>
        </p:blipFill>
        <p:spPr>
          <a:xfrm>
            <a:off x="6875592" y="3018556"/>
            <a:ext cx="1500417" cy="2191891"/>
          </a:xfrm>
          <a:prstGeom prst="rect">
            <a:avLst/>
          </a:prstGeom>
        </p:spPr>
      </p:pic>
    </p:spTree>
    <p:extLst>
      <p:ext uri="{BB962C8B-B14F-4D97-AF65-F5344CB8AC3E}">
        <p14:creationId xmlns:p14="http://schemas.microsoft.com/office/powerpoint/2010/main" val="3771238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a:extLst>
              <a:ext uri="{FF2B5EF4-FFF2-40B4-BE49-F238E27FC236}">
                <a16:creationId xmlns:a16="http://schemas.microsoft.com/office/drawing/2014/main" id="{F2A6EEBA-994D-478A-975D-9769B96CA0BA}"/>
              </a:ext>
            </a:extLst>
          </p:cNvPr>
          <p:cNvSpPr txBox="1">
            <a:spLocks noChangeArrowheads="1"/>
          </p:cNvSpPr>
          <p:nvPr/>
        </p:nvSpPr>
        <p:spPr bwMode="auto">
          <a:xfrm>
            <a:off x="2949575" y="106838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grpSp>
        <p:nvGrpSpPr>
          <p:cNvPr id="25603" name="Group 3">
            <a:extLst>
              <a:ext uri="{FF2B5EF4-FFF2-40B4-BE49-F238E27FC236}">
                <a16:creationId xmlns:a16="http://schemas.microsoft.com/office/drawing/2014/main" id="{2DB5DA42-86AD-4409-9051-86EBDA6CEEDE}"/>
              </a:ext>
            </a:extLst>
          </p:cNvPr>
          <p:cNvGrpSpPr>
            <a:grpSpLocks/>
          </p:cNvGrpSpPr>
          <p:nvPr/>
        </p:nvGrpSpPr>
        <p:grpSpPr bwMode="auto">
          <a:xfrm>
            <a:off x="407097" y="1337792"/>
            <a:ext cx="8415170" cy="5206159"/>
            <a:chOff x="-250" y="0"/>
            <a:chExt cx="5353" cy="3554"/>
          </a:xfrm>
        </p:grpSpPr>
        <p:grpSp>
          <p:nvGrpSpPr>
            <p:cNvPr id="25605" name="Group 4">
              <a:extLst>
                <a:ext uri="{FF2B5EF4-FFF2-40B4-BE49-F238E27FC236}">
                  <a16:creationId xmlns:a16="http://schemas.microsoft.com/office/drawing/2014/main" id="{9A3D6850-52BB-4042-B0B0-8B68024C425D}"/>
                </a:ext>
              </a:extLst>
            </p:cNvPr>
            <p:cNvGrpSpPr>
              <a:grpSpLocks/>
            </p:cNvGrpSpPr>
            <p:nvPr/>
          </p:nvGrpSpPr>
          <p:grpSpPr bwMode="auto">
            <a:xfrm>
              <a:off x="-250" y="0"/>
              <a:ext cx="5198" cy="3554"/>
              <a:chOff x="278" y="527"/>
              <a:chExt cx="5198" cy="3554"/>
            </a:xfrm>
          </p:grpSpPr>
          <p:grpSp>
            <p:nvGrpSpPr>
              <p:cNvPr id="25607" name="Group 5">
                <a:extLst>
                  <a:ext uri="{FF2B5EF4-FFF2-40B4-BE49-F238E27FC236}">
                    <a16:creationId xmlns:a16="http://schemas.microsoft.com/office/drawing/2014/main" id="{2B10FF13-8FBB-406B-B032-41830717E9B9}"/>
                  </a:ext>
                </a:extLst>
              </p:cNvPr>
              <p:cNvGrpSpPr>
                <a:grpSpLocks/>
              </p:cNvGrpSpPr>
              <p:nvPr/>
            </p:nvGrpSpPr>
            <p:grpSpPr bwMode="auto">
              <a:xfrm>
                <a:off x="1632" y="527"/>
                <a:ext cx="816" cy="3264"/>
                <a:chOff x="2064" y="918"/>
                <a:chExt cx="1630" cy="2669"/>
              </a:xfrm>
            </p:grpSpPr>
            <p:grpSp>
              <p:nvGrpSpPr>
                <p:cNvPr id="25858" name="Group 6">
                  <a:extLst>
                    <a:ext uri="{FF2B5EF4-FFF2-40B4-BE49-F238E27FC236}">
                      <a16:creationId xmlns:a16="http://schemas.microsoft.com/office/drawing/2014/main" id="{805230B0-F6BE-438A-BBA9-BCA2C381B1CF}"/>
                    </a:ext>
                  </a:extLst>
                </p:cNvPr>
                <p:cNvGrpSpPr>
                  <a:grpSpLocks/>
                </p:cNvGrpSpPr>
                <p:nvPr/>
              </p:nvGrpSpPr>
              <p:grpSpPr bwMode="auto">
                <a:xfrm>
                  <a:off x="2096" y="941"/>
                  <a:ext cx="1567" cy="2646"/>
                  <a:chOff x="2096" y="941"/>
                  <a:chExt cx="1567" cy="2646"/>
                </a:xfrm>
              </p:grpSpPr>
              <p:sp>
                <p:nvSpPr>
                  <p:cNvPr id="25863" name="Rectangle 7">
                    <a:extLst>
                      <a:ext uri="{FF2B5EF4-FFF2-40B4-BE49-F238E27FC236}">
                        <a16:creationId xmlns:a16="http://schemas.microsoft.com/office/drawing/2014/main" id="{22EEB38F-6700-46AC-A741-9AEF068FDDD6}"/>
                      </a:ext>
                    </a:extLst>
                  </p:cNvPr>
                  <p:cNvSpPr>
                    <a:spLocks noChangeArrowheads="1"/>
                  </p:cNvSpPr>
                  <p:nvPr/>
                </p:nvSpPr>
                <p:spPr bwMode="auto">
                  <a:xfrm>
                    <a:off x="3061" y="1239"/>
                    <a:ext cx="580" cy="2348"/>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sp>
                <p:nvSpPr>
                  <p:cNvPr id="25864" name="Freeform 8">
                    <a:extLst>
                      <a:ext uri="{FF2B5EF4-FFF2-40B4-BE49-F238E27FC236}">
                        <a16:creationId xmlns:a16="http://schemas.microsoft.com/office/drawing/2014/main" id="{2C2BD548-1C12-479C-A5F1-8516699344B7}"/>
                      </a:ext>
                    </a:extLst>
                  </p:cNvPr>
                  <p:cNvSpPr>
                    <a:spLocks/>
                  </p:cNvSpPr>
                  <p:nvPr/>
                </p:nvSpPr>
                <p:spPr bwMode="auto">
                  <a:xfrm>
                    <a:off x="2117" y="941"/>
                    <a:ext cx="944" cy="2643"/>
                  </a:xfrm>
                  <a:custGeom>
                    <a:avLst/>
                    <a:gdLst>
                      <a:gd name="T0" fmla="*/ 0 w 944"/>
                      <a:gd name="T1" fmla="*/ 2010 h 2643"/>
                      <a:gd name="T2" fmla="*/ 944 w 944"/>
                      <a:gd name="T3" fmla="*/ 2643 h 2643"/>
                      <a:gd name="T4" fmla="*/ 944 w 944"/>
                      <a:gd name="T5" fmla="*/ 317 h 2643"/>
                      <a:gd name="T6" fmla="*/ 794 w 944"/>
                      <a:gd name="T7" fmla="*/ 204 h 2643"/>
                      <a:gd name="T8" fmla="*/ 0 w 944"/>
                      <a:gd name="T9" fmla="*/ 0 h 2643"/>
                      <a:gd name="T10" fmla="*/ 0 w 944"/>
                      <a:gd name="T11" fmla="*/ 2010 h 2643"/>
                      <a:gd name="T12" fmla="*/ 0 60000 65536"/>
                      <a:gd name="T13" fmla="*/ 0 60000 65536"/>
                      <a:gd name="T14" fmla="*/ 0 60000 65536"/>
                      <a:gd name="T15" fmla="*/ 0 60000 65536"/>
                      <a:gd name="T16" fmla="*/ 0 60000 65536"/>
                      <a:gd name="T17" fmla="*/ 0 60000 65536"/>
                      <a:gd name="T18" fmla="*/ 0 w 944"/>
                      <a:gd name="T19" fmla="*/ 0 h 2643"/>
                      <a:gd name="T20" fmla="*/ 944 w 944"/>
                      <a:gd name="T21" fmla="*/ 2643 h 2643"/>
                    </a:gdLst>
                    <a:ahLst/>
                    <a:cxnLst>
                      <a:cxn ang="T12">
                        <a:pos x="T0" y="T1"/>
                      </a:cxn>
                      <a:cxn ang="T13">
                        <a:pos x="T2" y="T3"/>
                      </a:cxn>
                      <a:cxn ang="T14">
                        <a:pos x="T4" y="T5"/>
                      </a:cxn>
                      <a:cxn ang="T15">
                        <a:pos x="T6" y="T7"/>
                      </a:cxn>
                      <a:cxn ang="T16">
                        <a:pos x="T8" y="T9"/>
                      </a:cxn>
                      <a:cxn ang="T17">
                        <a:pos x="T10" y="T11"/>
                      </a:cxn>
                    </a:cxnLst>
                    <a:rect l="T18" t="T19" r="T20" b="T21"/>
                    <a:pathLst>
                      <a:path w="944" h="2643">
                        <a:moveTo>
                          <a:pt x="0" y="2010"/>
                        </a:moveTo>
                        <a:lnTo>
                          <a:pt x="944" y="2643"/>
                        </a:lnTo>
                        <a:lnTo>
                          <a:pt x="944" y="317"/>
                        </a:lnTo>
                        <a:lnTo>
                          <a:pt x="794" y="204"/>
                        </a:lnTo>
                        <a:lnTo>
                          <a:pt x="0" y="0"/>
                        </a:lnTo>
                        <a:lnTo>
                          <a:pt x="0" y="201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865" name="Freeform 9">
                    <a:extLst>
                      <a:ext uri="{FF2B5EF4-FFF2-40B4-BE49-F238E27FC236}">
                        <a16:creationId xmlns:a16="http://schemas.microsoft.com/office/drawing/2014/main" id="{119C2C7F-9860-4DEC-BBA1-B36A67DE704B}"/>
                      </a:ext>
                    </a:extLst>
                  </p:cNvPr>
                  <p:cNvSpPr>
                    <a:spLocks/>
                  </p:cNvSpPr>
                  <p:nvPr/>
                </p:nvSpPr>
                <p:spPr bwMode="auto">
                  <a:xfrm>
                    <a:off x="3051" y="1239"/>
                    <a:ext cx="580" cy="267"/>
                  </a:xfrm>
                  <a:custGeom>
                    <a:avLst/>
                    <a:gdLst>
                      <a:gd name="T0" fmla="*/ 0 w 580"/>
                      <a:gd name="T1" fmla="*/ 0 h 267"/>
                      <a:gd name="T2" fmla="*/ 580 w 580"/>
                      <a:gd name="T3" fmla="*/ 0 h 267"/>
                      <a:gd name="T4" fmla="*/ 580 w 580"/>
                      <a:gd name="T5" fmla="*/ 267 h 267"/>
                      <a:gd name="T6" fmla="*/ 0 w 580"/>
                      <a:gd name="T7" fmla="*/ 126 h 267"/>
                      <a:gd name="T8" fmla="*/ 0 w 580"/>
                      <a:gd name="T9" fmla="*/ 0 h 267"/>
                      <a:gd name="T10" fmla="*/ 0 60000 65536"/>
                      <a:gd name="T11" fmla="*/ 0 60000 65536"/>
                      <a:gd name="T12" fmla="*/ 0 60000 65536"/>
                      <a:gd name="T13" fmla="*/ 0 60000 65536"/>
                      <a:gd name="T14" fmla="*/ 0 60000 65536"/>
                      <a:gd name="T15" fmla="*/ 0 w 580"/>
                      <a:gd name="T16" fmla="*/ 0 h 267"/>
                      <a:gd name="T17" fmla="*/ 580 w 580"/>
                      <a:gd name="T18" fmla="*/ 267 h 267"/>
                    </a:gdLst>
                    <a:ahLst/>
                    <a:cxnLst>
                      <a:cxn ang="T10">
                        <a:pos x="T0" y="T1"/>
                      </a:cxn>
                      <a:cxn ang="T11">
                        <a:pos x="T2" y="T3"/>
                      </a:cxn>
                      <a:cxn ang="T12">
                        <a:pos x="T4" y="T5"/>
                      </a:cxn>
                      <a:cxn ang="T13">
                        <a:pos x="T6" y="T7"/>
                      </a:cxn>
                      <a:cxn ang="T14">
                        <a:pos x="T8" y="T9"/>
                      </a:cxn>
                    </a:cxnLst>
                    <a:rect l="T15" t="T16" r="T17" b="T18"/>
                    <a:pathLst>
                      <a:path w="580" h="267">
                        <a:moveTo>
                          <a:pt x="0" y="0"/>
                        </a:moveTo>
                        <a:lnTo>
                          <a:pt x="580" y="0"/>
                        </a:lnTo>
                        <a:lnTo>
                          <a:pt x="580" y="267"/>
                        </a:lnTo>
                        <a:lnTo>
                          <a:pt x="0" y="126"/>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866" name="Rectangle 10">
                    <a:extLst>
                      <a:ext uri="{FF2B5EF4-FFF2-40B4-BE49-F238E27FC236}">
                        <a16:creationId xmlns:a16="http://schemas.microsoft.com/office/drawing/2014/main" id="{7EA564C1-96CD-4A9E-9586-4A9291C77200}"/>
                      </a:ext>
                    </a:extLst>
                  </p:cNvPr>
                  <p:cNvSpPr>
                    <a:spLocks noChangeArrowheads="1"/>
                  </p:cNvSpPr>
                  <p:nvPr/>
                </p:nvSpPr>
                <p:spPr bwMode="auto">
                  <a:xfrm>
                    <a:off x="3061" y="1584"/>
                    <a:ext cx="282" cy="135"/>
                  </a:xfrm>
                  <a:prstGeom prst="rect">
                    <a:avLst/>
                  </a:prstGeom>
                  <a:solidFill>
                    <a:srgbClr val="E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sp>
                <p:nvSpPr>
                  <p:cNvPr id="25867" name="Rectangle 11">
                    <a:extLst>
                      <a:ext uri="{FF2B5EF4-FFF2-40B4-BE49-F238E27FC236}">
                        <a16:creationId xmlns:a16="http://schemas.microsoft.com/office/drawing/2014/main" id="{A4D02183-FA6A-42AC-BDF5-D6FFE625E6AF}"/>
                      </a:ext>
                    </a:extLst>
                  </p:cNvPr>
                  <p:cNvSpPr>
                    <a:spLocks noChangeArrowheads="1"/>
                  </p:cNvSpPr>
                  <p:nvPr/>
                </p:nvSpPr>
                <p:spPr bwMode="auto">
                  <a:xfrm>
                    <a:off x="3365" y="1580"/>
                    <a:ext cx="292" cy="139"/>
                  </a:xfrm>
                  <a:prstGeom prst="rect">
                    <a:avLst/>
                  </a:prstGeom>
                  <a:solidFill>
                    <a:srgbClr val="E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sp>
                <p:nvSpPr>
                  <p:cNvPr id="25868" name="Rectangle 12">
                    <a:extLst>
                      <a:ext uri="{FF2B5EF4-FFF2-40B4-BE49-F238E27FC236}">
                        <a16:creationId xmlns:a16="http://schemas.microsoft.com/office/drawing/2014/main" id="{6B788748-2AD2-41D4-98F1-98DE02A6174B}"/>
                      </a:ext>
                    </a:extLst>
                  </p:cNvPr>
                  <p:cNvSpPr>
                    <a:spLocks noChangeArrowheads="1"/>
                  </p:cNvSpPr>
                  <p:nvPr/>
                </p:nvSpPr>
                <p:spPr bwMode="auto">
                  <a:xfrm>
                    <a:off x="3209" y="1425"/>
                    <a:ext cx="293" cy="134"/>
                  </a:xfrm>
                  <a:prstGeom prst="rect">
                    <a:avLst/>
                  </a:prstGeom>
                  <a:solidFill>
                    <a:srgbClr val="6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sp>
                <p:nvSpPr>
                  <p:cNvPr id="25869" name="Rectangle 13">
                    <a:extLst>
                      <a:ext uri="{FF2B5EF4-FFF2-40B4-BE49-F238E27FC236}">
                        <a16:creationId xmlns:a16="http://schemas.microsoft.com/office/drawing/2014/main" id="{E19E259A-5BE0-4D8B-A47E-641BA19330E3}"/>
                      </a:ext>
                    </a:extLst>
                  </p:cNvPr>
                  <p:cNvSpPr>
                    <a:spLocks noChangeArrowheads="1"/>
                  </p:cNvSpPr>
                  <p:nvPr/>
                </p:nvSpPr>
                <p:spPr bwMode="auto">
                  <a:xfrm>
                    <a:off x="3512" y="1424"/>
                    <a:ext cx="148" cy="135"/>
                  </a:xfrm>
                  <a:prstGeom prst="rect">
                    <a:avLst/>
                  </a:prstGeom>
                  <a:solidFill>
                    <a:srgbClr val="E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sp>
                <p:nvSpPr>
                  <p:cNvPr id="25870" name="Rectangle 14">
                    <a:extLst>
                      <a:ext uri="{FF2B5EF4-FFF2-40B4-BE49-F238E27FC236}">
                        <a16:creationId xmlns:a16="http://schemas.microsoft.com/office/drawing/2014/main" id="{6FD7F56C-CF8F-43BF-9F87-676B87C8AAD8}"/>
                      </a:ext>
                    </a:extLst>
                  </p:cNvPr>
                  <p:cNvSpPr>
                    <a:spLocks noChangeArrowheads="1"/>
                  </p:cNvSpPr>
                  <p:nvPr/>
                </p:nvSpPr>
                <p:spPr bwMode="auto">
                  <a:xfrm>
                    <a:off x="3044" y="1424"/>
                    <a:ext cx="149" cy="135"/>
                  </a:xfrm>
                  <a:prstGeom prst="rect">
                    <a:avLst/>
                  </a:prstGeom>
                  <a:solidFill>
                    <a:srgbClr val="E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sp>
                <p:nvSpPr>
                  <p:cNvPr id="25871" name="Rectangle 15">
                    <a:extLst>
                      <a:ext uri="{FF2B5EF4-FFF2-40B4-BE49-F238E27FC236}">
                        <a16:creationId xmlns:a16="http://schemas.microsoft.com/office/drawing/2014/main" id="{83A00B3A-AE1F-4F3B-8ADB-46D835D0C6E4}"/>
                      </a:ext>
                    </a:extLst>
                  </p:cNvPr>
                  <p:cNvSpPr>
                    <a:spLocks noChangeArrowheads="1"/>
                  </p:cNvSpPr>
                  <p:nvPr/>
                </p:nvSpPr>
                <p:spPr bwMode="auto">
                  <a:xfrm>
                    <a:off x="3060" y="1264"/>
                    <a:ext cx="290" cy="140"/>
                  </a:xfrm>
                  <a:prstGeom prst="rect">
                    <a:avLst/>
                  </a:prstGeom>
                  <a:solidFill>
                    <a:srgbClr val="E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sp>
                <p:nvSpPr>
                  <p:cNvPr id="25872" name="Rectangle 16">
                    <a:extLst>
                      <a:ext uri="{FF2B5EF4-FFF2-40B4-BE49-F238E27FC236}">
                        <a16:creationId xmlns:a16="http://schemas.microsoft.com/office/drawing/2014/main" id="{8362FBEC-D5E6-456E-A990-EA0E4F7AFD8E}"/>
                      </a:ext>
                    </a:extLst>
                  </p:cNvPr>
                  <p:cNvSpPr>
                    <a:spLocks noChangeArrowheads="1"/>
                  </p:cNvSpPr>
                  <p:nvPr/>
                </p:nvSpPr>
                <p:spPr bwMode="auto">
                  <a:xfrm>
                    <a:off x="3371" y="1268"/>
                    <a:ext cx="292" cy="138"/>
                  </a:xfrm>
                  <a:prstGeom prst="rect">
                    <a:avLst/>
                  </a:prstGeom>
                  <a:solidFill>
                    <a:srgbClr val="E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sp>
                <p:nvSpPr>
                  <p:cNvPr id="25873" name="Rectangle 17">
                    <a:extLst>
                      <a:ext uri="{FF2B5EF4-FFF2-40B4-BE49-F238E27FC236}">
                        <a16:creationId xmlns:a16="http://schemas.microsoft.com/office/drawing/2014/main" id="{91A7D844-00BB-4F80-A459-7E78E852BE17}"/>
                      </a:ext>
                    </a:extLst>
                  </p:cNvPr>
                  <p:cNvSpPr>
                    <a:spLocks noChangeArrowheads="1"/>
                  </p:cNvSpPr>
                  <p:nvPr/>
                </p:nvSpPr>
                <p:spPr bwMode="auto">
                  <a:xfrm>
                    <a:off x="3060" y="1896"/>
                    <a:ext cx="280" cy="134"/>
                  </a:xfrm>
                  <a:prstGeom prst="rect">
                    <a:avLst/>
                  </a:prstGeom>
                  <a:solidFill>
                    <a:srgbClr val="E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sp>
                <p:nvSpPr>
                  <p:cNvPr id="25874" name="Rectangle 18">
                    <a:extLst>
                      <a:ext uri="{FF2B5EF4-FFF2-40B4-BE49-F238E27FC236}">
                        <a16:creationId xmlns:a16="http://schemas.microsoft.com/office/drawing/2014/main" id="{ABED60A0-6B44-48A2-A294-9DAFD8E12C09}"/>
                      </a:ext>
                    </a:extLst>
                  </p:cNvPr>
                  <p:cNvSpPr>
                    <a:spLocks noChangeArrowheads="1"/>
                  </p:cNvSpPr>
                  <p:nvPr/>
                </p:nvSpPr>
                <p:spPr bwMode="auto">
                  <a:xfrm>
                    <a:off x="3361" y="1893"/>
                    <a:ext cx="293" cy="138"/>
                  </a:xfrm>
                  <a:prstGeom prst="rect">
                    <a:avLst/>
                  </a:prstGeom>
                  <a:solidFill>
                    <a:srgbClr val="E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sp>
                <p:nvSpPr>
                  <p:cNvPr id="25875" name="Rectangle 19">
                    <a:extLst>
                      <a:ext uri="{FF2B5EF4-FFF2-40B4-BE49-F238E27FC236}">
                        <a16:creationId xmlns:a16="http://schemas.microsoft.com/office/drawing/2014/main" id="{5C9EE54A-FE7B-45C2-97F4-93FE4AE527B9}"/>
                      </a:ext>
                    </a:extLst>
                  </p:cNvPr>
                  <p:cNvSpPr>
                    <a:spLocks noChangeArrowheads="1"/>
                  </p:cNvSpPr>
                  <p:nvPr/>
                </p:nvSpPr>
                <p:spPr bwMode="auto">
                  <a:xfrm>
                    <a:off x="3206" y="1739"/>
                    <a:ext cx="292" cy="132"/>
                  </a:xfrm>
                  <a:prstGeom prst="rect">
                    <a:avLst/>
                  </a:prstGeom>
                  <a:solidFill>
                    <a:srgbClr val="6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sp>
                <p:nvSpPr>
                  <p:cNvPr id="25876" name="Rectangle 20">
                    <a:extLst>
                      <a:ext uri="{FF2B5EF4-FFF2-40B4-BE49-F238E27FC236}">
                        <a16:creationId xmlns:a16="http://schemas.microsoft.com/office/drawing/2014/main" id="{EF816B9D-1D00-4C02-B6D6-9844D8C67D8B}"/>
                      </a:ext>
                    </a:extLst>
                  </p:cNvPr>
                  <p:cNvSpPr>
                    <a:spLocks noChangeArrowheads="1"/>
                  </p:cNvSpPr>
                  <p:nvPr/>
                </p:nvSpPr>
                <p:spPr bwMode="auto">
                  <a:xfrm>
                    <a:off x="3509" y="1738"/>
                    <a:ext cx="148" cy="133"/>
                  </a:xfrm>
                  <a:prstGeom prst="rect">
                    <a:avLst/>
                  </a:prstGeom>
                  <a:solidFill>
                    <a:srgbClr val="E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sp>
                <p:nvSpPr>
                  <p:cNvPr id="25877" name="Rectangle 21">
                    <a:extLst>
                      <a:ext uri="{FF2B5EF4-FFF2-40B4-BE49-F238E27FC236}">
                        <a16:creationId xmlns:a16="http://schemas.microsoft.com/office/drawing/2014/main" id="{8D73B3D3-28F1-4E16-850B-324F00F2098C}"/>
                      </a:ext>
                    </a:extLst>
                  </p:cNvPr>
                  <p:cNvSpPr>
                    <a:spLocks noChangeArrowheads="1"/>
                  </p:cNvSpPr>
                  <p:nvPr/>
                </p:nvSpPr>
                <p:spPr bwMode="auto">
                  <a:xfrm>
                    <a:off x="3061" y="1738"/>
                    <a:ext cx="127" cy="133"/>
                  </a:xfrm>
                  <a:prstGeom prst="rect">
                    <a:avLst/>
                  </a:prstGeom>
                  <a:solidFill>
                    <a:srgbClr val="E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sp>
                <p:nvSpPr>
                  <p:cNvPr id="25878" name="Rectangle 22">
                    <a:extLst>
                      <a:ext uri="{FF2B5EF4-FFF2-40B4-BE49-F238E27FC236}">
                        <a16:creationId xmlns:a16="http://schemas.microsoft.com/office/drawing/2014/main" id="{1D475432-F622-40DB-AD2D-A289F0465A9A}"/>
                      </a:ext>
                    </a:extLst>
                  </p:cNvPr>
                  <p:cNvSpPr>
                    <a:spLocks noChangeArrowheads="1"/>
                  </p:cNvSpPr>
                  <p:nvPr/>
                </p:nvSpPr>
                <p:spPr bwMode="auto">
                  <a:xfrm>
                    <a:off x="3056" y="2201"/>
                    <a:ext cx="284" cy="134"/>
                  </a:xfrm>
                  <a:prstGeom prst="rect">
                    <a:avLst/>
                  </a:prstGeom>
                  <a:solidFill>
                    <a:srgbClr val="E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sp>
                <p:nvSpPr>
                  <p:cNvPr id="25879" name="Rectangle 23">
                    <a:extLst>
                      <a:ext uri="{FF2B5EF4-FFF2-40B4-BE49-F238E27FC236}">
                        <a16:creationId xmlns:a16="http://schemas.microsoft.com/office/drawing/2014/main" id="{81D0B616-9436-4C56-83C2-3B82C621211B}"/>
                      </a:ext>
                    </a:extLst>
                  </p:cNvPr>
                  <p:cNvSpPr>
                    <a:spLocks noChangeArrowheads="1"/>
                  </p:cNvSpPr>
                  <p:nvPr/>
                </p:nvSpPr>
                <p:spPr bwMode="auto">
                  <a:xfrm>
                    <a:off x="3361" y="2197"/>
                    <a:ext cx="293" cy="139"/>
                  </a:xfrm>
                  <a:prstGeom prst="rect">
                    <a:avLst/>
                  </a:prstGeom>
                  <a:solidFill>
                    <a:srgbClr val="E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sp>
                <p:nvSpPr>
                  <p:cNvPr id="25880" name="Rectangle 24">
                    <a:extLst>
                      <a:ext uri="{FF2B5EF4-FFF2-40B4-BE49-F238E27FC236}">
                        <a16:creationId xmlns:a16="http://schemas.microsoft.com/office/drawing/2014/main" id="{3BC0A345-E57F-4000-9A61-B3F8F0BAF97D}"/>
                      </a:ext>
                    </a:extLst>
                  </p:cNvPr>
                  <p:cNvSpPr>
                    <a:spLocks noChangeArrowheads="1"/>
                  </p:cNvSpPr>
                  <p:nvPr/>
                </p:nvSpPr>
                <p:spPr bwMode="auto">
                  <a:xfrm>
                    <a:off x="3206" y="2044"/>
                    <a:ext cx="292" cy="132"/>
                  </a:xfrm>
                  <a:prstGeom prst="rect">
                    <a:avLst/>
                  </a:prstGeom>
                  <a:solidFill>
                    <a:srgbClr val="E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sp>
                <p:nvSpPr>
                  <p:cNvPr id="25881" name="Rectangle 25">
                    <a:extLst>
                      <a:ext uri="{FF2B5EF4-FFF2-40B4-BE49-F238E27FC236}">
                        <a16:creationId xmlns:a16="http://schemas.microsoft.com/office/drawing/2014/main" id="{D956312A-9D00-4D24-897C-5C700A80F8F3}"/>
                      </a:ext>
                    </a:extLst>
                  </p:cNvPr>
                  <p:cNvSpPr>
                    <a:spLocks noChangeArrowheads="1"/>
                  </p:cNvSpPr>
                  <p:nvPr/>
                </p:nvSpPr>
                <p:spPr bwMode="auto">
                  <a:xfrm>
                    <a:off x="3509" y="2042"/>
                    <a:ext cx="148" cy="134"/>
                  </a:xfrm>
                  <a:prstGeom prst="rect">
                    <a:avLst/>
                  </a:prstGeom>
                  <a:solidFill>
                    <a:srgbClr val="6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sp>
                <p:nvSpPr>
                  <p:cNvPr id="25882" name="Rectangle 26">
                    <a:extLst>
                      <a:ext uri="{FF2B5EF4-FFF2-40B4-BE49-F238E27FC236}">
                        <a16:creationId xmlns:a16="http://schemas.microsoft.com/office/drawing/2014/main" id="{706B81E1-48DF-4A10-89E5-96B37DD58C12}"/>
                      </a:ext>
                    </a:extLst>
                  </p:cNvPr>
                  <p:cNvSpPr>
                    <a:spLocks noChangeArrowheads="1"/>
                  </p:cNvSpPr>
                  <p:nvPr/>
                </p:nvSpPr>
                <p:spPr bwMode="auto">
                  <a:xfrm>
                    <a:off x="3058" y="2042"/>
                    <a:ext cx="130" cy="134"/>
                  </a:xfrm>
                  <a:prstGeom prst="rect">
                    <a:avLst/>
                  </a:prstGeom>
                  <a:solidFill>
                    <a:srgbClr val="E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sp>
                <p:nvSpPr>
                  <p:cNvPr id="25883" name="Rectangle 27">
                    <a:extLst>
                      <a:ext uri="{FF2B5EF4-FFF2-40B4-BE49-F238E27FC236}">
                        <a16:creationId xmlns:a16="http://schemas.microsoft.com/office/drawing/2014/main" id="{6024FF05-2F07-4E71-ADBC-F24293FEA1ED}"/>
                      </a:ext>
                    </a:extLst>
                  </p:cNvPr>
                  <p:cNvSpPr>
                    <a:spLocks noChangeArrowheads="1"/>
                  </p:cNvSpPr>
                  <p:nvPr/>
                </p:nvSpPr>
                <p:spPr bwMode="auto">
                  <a:xfrm>
                    <a:off x="3060" y="2515"/>
                    <a:ext cx="276" cy="132"/>
                  </a:xfrm>
                  <a:prstGeom prst="rect">
                    <a:avLst/>
                  </a:prstGeom>
                  <a:solidFill>
                    <a:srgbClr val="E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sp>
                <p:nvSpPr>
                  <p:cNvPr id="25884" name="Rectangle 28">
                    <a:extLst>
                      <a:ext uri="{FF2B5EF4-FFF2-40B4-BE49-F238E27FC236}">
                        <a16:creationId xmlns:a16="http://schemas.microsoft.com/office/drawing/2014/main" id="{331595EC-4DFE-4F5B-81A1-DF3D9E73AC97}"/>
                      </a:ext>
                    </a:extLst>
                  </p:cNvPr>
                  <p:cNvSpPr>
                    <a:spLocks noChangeArrowheads="1"/>
                  </p:cNvSpPr>
                  <p:nvPr/>
                </p:nvSpPr>
                <p:spPr bwMode="auto">
                  <a:xfrm>
                    <a:off x="3358" y="2511"/>
                    <a:ext cx="292" cy="137"/>
                  </a:xfrm>
                  <a:prstGeom prst="rect">
                    <a:avLst/>
                  </a:prstGeom>
                  <a:solidFill>
                    <a:srgbClr val="E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sp>
                <p:nvSpPr>
                  <p:cNvPr id="25885" name="Rectangle 29">
                    <a:extLst>
                      <a:ext uri="{FF2B5EF4-FFF2-40B4-BE49-F238E27FC236}">
                        <a16:creationId xmlns:a16="http://schemas.microsoft.com/office/drawing/2014/main" id="{9A11ABCC-66C8-4A11-A115-449313EEB41D}"/>
                      </a:ext>
                    </a:extLst>
                  </p:cNvPr>
                  <p:cNvSpPr>
                    <a:spLocks noChangeArrowheads="1"/>
                  </p:cNvSpPr>
                  <p:nvPr/>
                </p:nvSpPr>
                <p:spPr bwMode="auto">
                  <a:xfrm>
                    <a:off x="3203" y="2356"/>
                    <a:ext cx="292" cy="134"/>
                  </a:xfrm>
                  <a:prstGeom prst="rect">
                    <a:avLst/>
                  </a:prstGeom>
                  <a:solidFill>
                    <a:srgbClr val="6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sp>
                <p:nvSpPr>
                  <p:cNvPr id="25886" name="Rectangle 30">
                    <a:extLst>
                      <a:ext uri="{FF2B5EF4-FFF2-40B4-BE49-F238E27FC236}">
                        <a16:creationId xmlns:a16="http://schemas.microsoft.com/office/drawing/2014/main" id="{A9CEB9A5-3EBC-4179-BAA7-0D723CB2C95B}"/>
                      </a:ext>
                    </a:extLst>
                  </p:cNvPr>
                  <p:cNvSpPr>
                    <a:spLocks noChangeArrowheads="1"/>
                  </p:cNvSpPr>
                  <p:nvPr/>
                </p:nvSpPr>
                <p:spPr bwMode="auto">
                  <a:xfrm>
                    <a:off x="3505" y="2355"/>
                    <a:ext cx="149" cy="135"/>
                  </a:xfrm>
                  <a:prstGeom prst="rect">
                    <a:avLst/>
                  </a:prstGeom>
                  <a:solidFill>
                    <a:srgbClr val="E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sp>
                <p:nvSpPr>
                  <p:cNvPr id="25887" name="Rectangle 31">
                    <a:extLst>
                      <a:ext uri="{FF2B5EF4-FFF2-40B4-BE49-F238E27FC236}">
                        <a16:creationId xmlns:a16="http://schemas.microsoft.com/office/drawing/2014/main" id="{9BF95417-75CC-4BD4-A90F-F9DC36583972}"/>
                      </a:ext>
                    </a:extLst>
                  </p:cNvPr>
                  <p:cNvSpPr>
                    <a:spLocks noChangeArrowheads="1"/>
                  </p:cNvSpPr>
                  <p:nvPr/>
                </p:nvSpPr>
                <p:spPr bwMode="auto">
                  <a:xfrm>
                    <a:off x="3061" y="2355"/>
                    <a:ext cx="124" cy="135"/>
                  </a:xfrm>
                  <a:prstGeom prst="rect">
                    <a:avLst/>
                  </a:prstGeom>
                  <a:solidFill>
                    <a:srgbClr val="E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sp>
                <p:nvSpPr>
                  <p:cNvPr id="25888" name="Rectangle 32">
                    <a:extLst>
                      <a:ext uri="{FF2B5EF4-FFF2-40B4-BE49-F238E27FC236}">
                        <a16:creationId xmlns:a16="http://schemas.microsoft.com/office/drawing/2014/main" id="{A531A446-16A6-4BAD-B1DB-A50AE22C9609}"/>
                      </a:ext>
                    </a:extLst>
                  </p:cNvPr>
                  <p:cNvSpPr>
                    <a:spLocks noChangeArrowheads="1"/>
                  </p:cNvSpPr>
                  <p:nvPr/>
                </p:nvSpPr>
                <p:spPr bwMode="auto">
                  <a:xfrm>
                    <a:off x="3058" y="2823"/>
                    <a:ext cx="285" cy="131"/>
                  </a:xfrm>
                  <a:prstGeom prst="rect">
                    <a:avLst/>
                  </a:prstGeom>
                  <a:solidFill>
                    <a:srgbClr val="E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sp>
                <p:nvSpPr>
                  <p:cNvPr id="25889" name="Rectangle 33">
                    <a:extLst>
                      <a:ext uri="{FF2B5EF4-FFF2-40B4-BE49-F238E27FC236}">
                        <a16:creationId xmlns:a16="http://schemas.microsoft.com/office/drawing/2014/main" id="{94C2AEEB-A406-43E9-8125-DF7E10057A8D}"/>
                      </a:ext>
                    </a:extLst>
                  </p:cNvPr>
                  <p:cNvSpPr>
                    <a:spLocks noChangeArrowheads="1"/>
                  </p:cNvSpPr>
                  <p:nvPr/>
                </p:nvSpPr>
                <p:spPr bwMode="auto">
                  <a:xfrm>
                    <a:off x="3365" y="2819"/>
                    <a:ext cx="292" cy="139"/>
                  </a:xfrm>
                  <a:prstGeom prst="rect">
                    <a:avLst/>
                  </a:prstGeom>
                  <a:solidFill>
                    <a:srgbClr val="E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sp>
                <p:nvSpPr>
                  <p:cNvPr id="25890" name="Rectangle 34">
                    <a:extLst>
                      <a:ext uri="{FF2B5EF4-FFF2-40B4-BE49-F238E27FC236}">
                        <a16:creationId xmlns:a16="http://schemas.microsoft.com/office/drawing/2014/main" id="{7C283F8A-D48A-4E56-A4F9-13A615B00920}"/>
                      </a:ext>
                    </a:extLst>
                  </p:cNvPr>
                  <p:cNvSpPr>
                    <a:spLocks noChangeArrowheads="1"/>
                  </p:cNvSpPr>
                  <p:nvPr/>
                </p:nvSpPr>
                <p:spPr bwMode="auto">
                  <a:xfrm>
                    <a:off x="3209" y="2664"/>
                    <a:ext cx="293" cy="134"/>
                  </a:xfrm>
                  <a:prstGeom prst="rect">
                    <a:avLst/>
                  </a:prstGeom>
                  <a:solidFill>
                    <a:srgbClr val="E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sp>
                <p:nvSpPr>
                  <p:cNvPr id="25891" name="Rectangle 35">
                    <a:extLst>
                      <a:ext uri="{FF2B5EF4-FFF2-40B4-BE49-F238E27FC236}">
                        <a16:creationId xmlns:a16="http://schemas.microsoft.com/office/drawing/2014/main" id="{D62ADB26-F286-4956-A12E-19407F099D71}"/>
                      </a:ext>
                    </a:extLst>
                  </p:cNvPr>
                  <p:cNvSpPr>
                    <a:spLocks noChangeArrowheads="1"/>
                  </p:cNvSpPr>
                  <p:nvPr/>
                </p:nvSpPr>
                <p:spPr bwMode="auto">
                  <a:xfrm>
                    <a:off x="3512" y="2663"/>
                    <a:ext cx="148" cy="135"/>
                  </a:xfrm>
                  <a:prstGeom prst="rect">
                    <a:avLst/>
                  </a:prstGeom>
                  <a:solidFill>
                    <a:srgbClr val="E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sp>
                <p:nvSpPr>
                  <p:cNvPr id="25892" name="Rectangle 36">
                    <a:extLst>
                      <a:ext uri="{FF2B5EF4-FFF2-40B4-BE49-F238E27FC236}">
                        <a16:creationId xmlns:a16="http://schemas.microsoft.com/office/drawing/2014/main" id="{12B3BE5C-EC44-4559-87AB-2FEAC165CEB0}"/>
                      </a:ext>
                    </a:extLst>
                  </p:cNvPr>
                  <p:cNvSpPr>
                    <a:spLocks noChangeArrowheads="1"/>
                  </p:cNvSpPr>
                  <p:nvPr/>
                </p:nvSpPr>
                <p:spPr bwMode="auto">
                  <a:xfrm>
                    <a:off x="3056" y="3135"/>
                    <a:ext cx="284" cy="134"/>
                  </a:xfrm>
                  <a:prstGeom prst="rect">
                    <a:avLst/>
                  </a:prstGeom>
                  <a:solidFill>
                    <a:srgbClr val="6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sp>
                <p:nvSpPr>
                  <p:cNvPr id="25893" name="Rectangle 37">
                    <a:extLst>
                      <a:ext uri="{FF2B5EF4-FFF2-40B4-BE49-F238E27FC236}">
                        <a16:creationId xmlns:a16="http://schemas.microsoft.com/office/drawing/2014/main" id="{913EA224-A41F-4268-940F-2D5A6AA7B3B8}"/>
                      </a:ext>
                    </a:extLst>
                  </p:cNvPr>
                  <p:cNvSpPr>
                    <a:spLocks noChangeArrowheads="1"/>
                  </p:cNvSpPr>
                  <p:nvPr/>
                </p:nvSpPr>
                <p:spPr bwMode="auto">
                  <a:xfrm>
                    <a:off x="3361" y="3132"/>
                    <a:ext cx="293" cy="138"/>
                  </a:xfrm>
                  <a:prstGeom prst="rect">
                    <a:avLst/>
                  </a:prstGeom>
                  <a:solidFill>
                    <a:srgbClr val="E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sp>
                <p:nvSpPr>
                  <p:cNvPr id="25894" name="Rectangle 38">
                    <a:extLst>
                      <a:ext uri="{FF2B5EF4-FFF2-40B4-BE49-F238E27FC236}">
                        <a16:creationId xmlns:a16="http://schemas.microsoft.com/office/drawing/2014/main" id="{50E5082D-CA30-48DF-AB19-6D58EAC24752}"/>
                      </a:ext>
                    </a:extLst>
                  </p:cNvPr>
                  <p:cNvSpPr>
                    <a:spLocks noChangeArrowheads="1"/>
                  </p:cNvSpPr>
                  <p:nvPr/>
                </p:nvSpPr>
                <p:spPr bwMode="auto">
                  <a:xfrm>
                    <a:off x="3206" y="2977"/>
                    <a:ext cx="292" cy="133"/>
                  </a:xfrm>
                  <a:prstGeom prst="rect">
                    <a:avLst/>
                  </a:prstGeom>
                  <a:solidFill>
                    <a:srgbClr val="6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sp>
                <p:nvSpPr>
                  <p:cNvPr id="25895" name="Rectangle 39">
                    <a:extLst>
                      <a:ext uri="{FF2B5EF4-FFF2-40B4-BE49-F238E27FC236}">
                        <a16:creationId xmlns:a16="http://schemas.microsoft.com/office/drawing/2014/main" id="{08806B7B-F8FB-4266-AB37-8E9EEE6E655B}"/>
                      </a:ext>
                    </a:extLst>
                  </p:cNvPr>
                  <p:cNvSpPr>
                    <a:spLocks noChangeArrowheads="1"/>
                  </p:cNvSpPr>
                  <p:nvPr/>
                </p:nvSpPr>
                <p:spPr bwMode="auto">
                  <a:xfrm>
                    <a:off x="3509" y="2975"/>
                    <a:ext cx="148" cy="135"/>
                  </a:xfrm>
                  <a:prstGeom prst="rect">
                    <a:avLst/>
                  </a:prstGeom>
                  <a:solidFill>
                    <a:srgbClr val="E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sp>
                <p:nvSpPr>
                  <p:cNvPr id="25896" name="Rectangle 40">
                    <a:extLst>
                      <a:ext uri="{FF2B5EF4-FFF2-40B4-BE49-F238E27FC236}">
                        <a16:creationId xmlns:a16="http://schemas.microsoft.com/office/drawing/2014/main" id="{CF525576-278F-4E79-8806-6B27EDF78658}"/>
                      </a:ext>
                    </a:extLst>
                  </p:cNvPr>
                  <p:cNvSpPr>
                    <a:spLocks noChangeArrowheads="1"/>
                  </p:cNvSpPr>
                  <p:nvPr/>
                </p:nvSpPr>
                <p:spPr bwMode="auto">
                  <a:xfrm>
                    <a:off x="3061" y="2975"/>
                    <a:ext cx="127" cy="135"/>
                  </a:xfrm>
                  <a:prstGeom prst="rect">
                    <a:avLst/>
                  </a:prstGeom>
                  <a:solidFill>
                    <a:srgbClr val="E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sp>
                <p:nvSpPr>
                  <p:cNvPr id="25897" name="Rectangle 41">
                    <a:extLst>
                      <a:ext uri="{FF2B5EF4-FFF2-40B4-BE49-F238E27FC236}">
                        <a16:creationId xmlns:a16="http://schemas.microsoft.com/office/drawing/2014/main" id="{C4F6FA63-62D5-4508-8511-7C9B53DE5011}"/>
                      </a:ext>
                    </a:extLst>
                  </p:cNvPr>
                  <p:cNvSpPr>
                    <a:spLocks noChangeArrowheads="1"/>
                  </p:cNvSpPr>
                  <p:nvPr/>
                </p:nvSpPr>
                <p:spPr bwMode="auto">
                  <a:xfrm>
                    <a:off x="3060" y="3440"/>
                    <a:ext cx="280" cy="134"/>
                  </a:xfrm>
                  <a:prstGeom prst="rect">
                    <a:avLst/>
                  </a:prstGeom>
                  <a:solidFill>
                    <a:srgbClr val="E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sp>
                <p:nvSpPr>
                  <p:cNvPr id="25898" name="Rectangle 42">
                    <a:extLst>
                      <a:ext uri="{FF2B5EF4-FFF2-40B4-BE49-F238E27FC236}">
                        <a16:creationId xmlns:a16="http://schemas.microsoft.com/office/drawing/2014/main" id="{4697B3FB-1C52-45EA-BA35-26BB58B002B3}"/>
                      </a:ext>
                    </a:extLst>
                  </p:cNvPr>
                  <p:cNvSpPr>
                    <a:spLocks noChangeArrowheads="1"/>
                  </p:cNvSpPr>
                  <p:nvPr/>
                </p:nvSpPr>
                <p:spPr bwMode="auto">
                  <a:xfrm>
                    <a:off x="3361" y="3436"/>
                    <a:ext cx="293" cy="139"/>
                  </a:xfrm>
                  <a:prstGeom prst="rect">
                    <a:avLst/>
                  </a:prstGeom>
                  <a:solidFill>
                    <a:srgbClr val="4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sp>
                <p:nvSpPr>
                  <p:cNvPr id="25899" name="Rectangle 43">
                    <a:extLst>
                      <a:ext uri="{FF2B5EF4-FFF2-40B4-BE49-F238E27FC236}">
                        <a16:creationId xmlns:a16="http://schemas.microsoft.com/office/drawing/2014/main" id="{07DB77A9-1CA6-46C1-B39E-BA10A3B5CBDA}"/>
                      </a:ext>
                    </a:extLst>
                  </p:cNvPr>
                  <p:cNvSpPr>
                    <a:spLocks noChangeArrowheads="1"/>
                  </p:cNvSpPr>
                  <p:nvPr/>
                </p:nvSpPr>
                <p:spPr bwMode="auto">
                  <a:xfrm>
                    <a:off x="3206" y="3283"/>
                    <a:ext cx="292" cy="132"/>
                  </a:xfrm>
                  <a:prstGeom prst="rect">
                    <a:avLst/>
                  </a:prstGeom>
                  <a:solidFill>
                    <a:srgbClr val="6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sp>
                <p:nvSpPr>
                  <p:cNvPr id="25900" name="Rectangle 44">
                    <a:extLst>
                      <a:ext uri="{FF2B5EF4-FFF2-40B4-BE49-F238E27FC236}">
                        <a16:creationId xmlns:a16="http://schemas.microsoft.com/office/drawing/2014/main" id="{351F648D-9454-42A2-85AB-3FE0CFAE65D0}"/>
                      </a:ext>
                    </a:extLst>
                  </p:cNvPr>
                  <p:cNvSpPr>
                    <a:spLocks noChangeArrowheads="1"/>
                  </p:cNvSpPr>
                  <p:nvPr/>
                </p:nvSpPr>
                <p:spPr bwMode="auto">
                  <a:xfrm>
                    <a:off x="3509" y="3281"/>
                    <a:ext cx="148" cy="134"/>
                  </a:xfrm>
                  <a:prstGeom prst="rect">
                    <a:avLst/>
                  </a:prstGeom>
                  <a:solidFill>
                    <a:srgbClr val="E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sp>
                <p:nvSpPr>
                  <p:cNvPr id="25901" name="Rectangle 45">
                    <a:extLst>
                      <a:ext uri="{FF2B5EF4-FFF2-40B4-BE49-F238E27FC236}">
                        <a16:creationId xmlns:a16="http://schemas.microsoft.com/office/drawing/2014/main" id="{F902ED52-FD52-4B21-9F58-86FBC22C66BE}"/>
                      </a:ext>
                    </a:extLst>
                  </p:cNvPr>
                  <p:cNvSpPr>
                    <a:spLocks noChangeArrowheads="1"/>
                  </p:cNvSpPr>
                  <p:nvPr/>
                </p:nvSpPr>
                <p:spPr bwMode="auto">
                  <a:xfrm>
                    <a:off x="3058" y="3281"/>
                    <a:ext cx="130" cy="134"/>
                  </a:xfrm>
                  <a:prstGeom prst="rect">
                    <a:avLst/>
                  </a:prstGeom>
                  <a:solidFill>
                    <a:srgbClr val="E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sp>
                <p:nvSpPr>
                  <p:cNvPr id="25902" name="Freeform 46">
                    <a:extLst>
                      <a:ext uri="{FF2B5EF4-FFF2-40B4-BE49-F238E27FC236}">
                        <a16:creationId xmlns:a16="http://schemas.microsoft.com/office/drawing/2014/main" id="{A07B46A5-DA64-4C7F-BA77-84DCC765F0F4}"/>
                      </a:ext>
                    </a:extLst>
                  </p:cNvPr>
                  <p:cNvSpPr>
                    <a:spLocks/>
                  </p:cNvSpPr>
                  <p:nvPr/>
                </p:nvSpPr>
                <p:spPr bwMode="auto">
                  <a:xfrm>
                    <a:off x="2984" y="3396"/>
                    <a:ext cx="78" cy="169"/>
                  </a:xfrm>
                  <a:custGeom>
                    <a:avLst/>
                    <a:gdLst>
                      <a:gd name="T0" fmla="*/ 78 w 78"/>
                      <a:gd name="T1" fmla="*/ 44 h 169"/>
                      <a:gd name="T2" fmla="*/ 78 w 78"/>
                      <a:gd name="T3" fmla="*/ 169 h 169"/>
                      <a:gd name="T4" fmla="*/ 0 w 78"/>
                      <a:gd name="T5" fmla="*/ 121 h 169"/>
                      <a:gd name="T6" fmla="*/ 0 w 78"/>
                      <a:gd name="T7" fmla="*/ 0 h 169"/>
                      <a:gd name="T8" fmla="*/ 78 w 78"/>
                      <a:gd name="T9" fmla="*/ 44 h 169"/>
                      <a:gd name="T10" fmla="*/ 0 60000 65536"/>
                      <a:gd name="T11" fmla="*/ 0 60000 65536"/>
                      <a:gd name="T12" fmla="*/ 0 60000 65536"/>
                      <a:gd name="T13" fmla="*/ 0 60000 65536"/>
                      <a:gd name="T14" fmla="*/ 0 60000 65536"/>
                      <a:gd name="T15" fmla="*/ 0 w 78"/>
                      <a:gd name="T16" fmla="*/ 0 h 169"/>
                      <a:gd name="T17" fmla="*/ 78 w 78"/>
                      <a:gd name="T18" fmla="*/ 169 h 169"/>
                    </a:gdLst>
                    <a:ahLst/>
                    <a:cxnLst>
                      <a:cxn ang="T10">
                        <a:pos x="T0" y="T1"/>
                      </a:cxn>
                      <a:cxn ang="T11">
                        <a:pos x="T2" y="T3"/>
                      </a:cxn>
                      <a:cxn ang="T12">
                        <a:pos x="T4" y="T5"/>
                      </a:cxn>
                      <a:cxn ang="T13">
                        <a:pos x="T6" y="T7"/>
                      </a:cxn>
                      <a:cxn ang="T14">
                        <a:pos x="T8" y="T9"/>
                      </a:cxn>
                    </a:cxnLst>
                    <a:rect l="T15" t="T16" r="T17" b="T18"/>
                    <a:pathLst>
                      <a:path w="78" h="169">
                        <a:moveTo>
                          <a:pt x="78" y="44"/>
                        </a:moveTo>
                        <a:lnTo>
                          <a:pt x="78" y="169"/>
                        </a:lnTo>
                        <a:lnTo>
                          <a:pt x="0" y="121"/>
                        </a:lnTo>
                        <a:lnTo>
                          <a:pt x="0" y="0"/>
                        </a:lnTo>
                        <a:lnTo>
                          <a:pt x="78" y="44"/>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03" name="Freeform 47">
                    <a:extLst>
                      <a:ext uri="{FF2B5EF4-FFF2-40B4-BE49-F238E27FC236}">
                        <a16:creationId xmlns:a16="http://schemas.microsoft.com/office/drawing/2014/main" id="{AA851615-7EF4-46D9-8F88-EE300DE189BC}"/>
                      </a:ext>
                    </a:extLst>
                  </p:cNvPr>
                  <p:cNvSpPr>
                    <a:spLocks/>
                  </p:cNvSpPr>
                  <p:nvPr/>
                </p:nvSpPr>
                <p:spPr bwMode="auto">
                  <a:xfrm>
                    <a:off x="2728" y="3221"/>
                    <a:ext cx="240" cy="289"/>
                  </a:xfrm>
                  <a:custGeom>
                    <a:avLst/>
                    <a:gdLst>
                      <a:gd name="T0" fmla="*/ 240 w 240"/>
                      <a:gd name="T1" fmla="*/ 163 h 289"/>
                      <a:gd name="T2" fmla="*/ 240 w 240"/>
                      <a:gd name="T3" fmla="*/ 289 h 289"/>
                      <a:gd name="T4" fmla="*/ 0 w 240"/>
                      <a:gd name="T5" fmla="*/ 124 h 289"/>
                      <a:gd name="T6" fmla="*/ 0 w 240"/>
                      <a:gd name="T7" fmla="*/ 0 h 289"/>
                      <a:gd name="T8" fmla="*/ 240 w 240"/>
                      <a:gd name="T9" fmla="*/ 163 h 289"/>
                      <a:gd name="T10" fmla="*/ 0 60000 65536"/>
                      <a:gd name="T11" fmla="*/ 0 60000 65536"/>
                      <a:gd name="T12" fmla="*/ 0 60000 65536"/>
                      <a:gd name="T13" fmla="*/ 0 60000 65536"/>
                      <a:gd name="T14" fmla="*/ 0 60000 65536"/>
                      <a:gd name="T15" fmla="*/ 0 w 240"/>
                      <a:gd name="T16" fmla="*/ 0 h 289"/>
                      <a:gd name="T17" fmla="*/ 240 w 240"/>
                      <a:gd name="T18" fmla="*/ 289 h 289"/>
                    </a:gdLst>
                    <a:ahLst/>
                    <a:cxnLst>
                      <a:cxn ang="T10">
                        <a:pos x="T0" y="T1"/>
                      </a:cxn>
                      <a:cxn ang="T11">
                        <a:pos x="T2" y="T3"/>
                      </a:cxn>
                      <a:cxn ang="T12">
                        <a:pos x="T4" y="T5"/>
                      </a:cxn>
                      <a:cxn ang="T13">
                        <a:pos x="T6" y="T7"/>
                      </a:cxn>
                      <a:cxn ang="T14">
                        <a:pos x="T8" y="T9"/>
                      </a:cxn>
                    </a:cxnLst>
                    <a:rect l="T15" t="T16" r="T17" b="T18"/>
                    <a:pathLst>
                      <a:path w="240" h="289">
                        <a:moveTo>
                          <a:pt x="240" y="163"/>
                        </a:moveTo>
                        <a:lnTo>
                          <a:pt x="240" y="289"/>
                        </a:lnTo>
                        <a:lnTo>
                          <a:pt x="0" y="124"/>
                        </a:lnTo>
                        <a:lnTo>
                          <a:pt x="0" y="0"/>
                        </a:lnTo>
                        <a:lnTo>
                          <a:pt x="240" y="163"/>
                        </a:lnTo>
                        <a:close/>
                      </a:path>
                    </a:pathLst>
                  </a:cu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04" name="Freeform 48">
                    <a:extLst>
                      <a:ext uri="{FF2B5EF4-FFF2-40B4-BE49-F238E27FC236}">
                        <a16:creationId xmlns:a16="http://schemas.microsoft.com/office/drawing/2014/main" id="{4650B22C-0155-41F3-9A19-A37D7585DA99}"/>
                      </a:ext>
                    </a:extLst>
                  </p:cNvPr>
                  <p:cNvSpPr>
                    <a:spLocks/>
                  </p:cNvSpPr>
                  <p:nvPr/>
                </p:nvSpPr>
                <p:spPr bwMode="auto">
                  <a:xfrm>
                    <a:off x="2477" y="3059"/>
                    <a:ext cx="239" cy="277"/>
                  </a:xfrm>
                  <a:custGeom>
                    <a:avLst/>
                    <a:gdLst>
                      <a:gd name="T0" fmla="*/ 239 w 239"/>
                      <a:gd name="T1" fmla="*/ 160 h 277"/>
                      <a:gd name="T2" fmla="*/ 239 w 239"/>
                      <a:gd name="T3" fmla="*/ 277 h 277"/>
                      <a:gd name="T4" fmla="*/ 0 w 239"/>
                      <a:gd name="T5" fmla="*/ 117 h 277"/>
                      <a:gd name="T6" fmla="*/ 0 w 239"/>
                      <a:gd name="T7" fmla="*/ 0 h 277"/>
                      <a:gd name="T8" fmla="*/ 239 w 239"/>
                      <a:gd name="T9" fmla="*/ 160 h 277"/>
                      <a:gd name="T10" fmla="*/ 0 60000 65536"/>
                      <a:gd name="T11" fmla="*/ 0 60000 65536"/>
                      <a:gd name="T12" fmla="*/ 0 60000 65536"/>
                      <a:gd name="T13" fmla="*/ 0 60000 65536"/>
                      <a:gd name="T14" fmla="*/ 0 60000 65536"/>
                      <a:gd name="T15" fmla="*/ 0 w 239"/>
                      <a:gd name="T16" fmla="*/ 0 h 277"/>
                      <a:gd name="T17" fmla="*/ 239 w 239"/>
                      <a:gd name="T18" fmla="*/ 277 h 277"/>
                    </a:gdLst>
                    <a:ahLst/>
                    <a:cxnLst>
                      <a:cxn ang="T10">
                        <a:pos x="T0" y="T1"/>
                      </a:cxn>
                      <a:cxn ang="T11">
                        <a:pos x="T2" y="T3"/>
                      </a:cxn>
                      <a:cxn ang="T12">
                        <a:pos x="T4" y="T5"/>
                      </a:cxn>
                      <a:cxn ang="T13">
                        <a:pos x="T6" y="T7"/>
                      </a:cxn>
                      <a:cxn ang="T14">
                        <a:pos x="T8" y="T9"/>
                      </a:cxn>
                    </a:cxnLst>
                    <a:rect l="T15" t="T16" r="T17" b="T18"/>
                    <a:pathLst>
                      <a:path w="239" h="277">
                        <a:moveTo>
                          <a:pt x="239" y="160"/>
                        </a:moveTo>
                        <a:lnTo>
                          <a:pt x="239" y="277"/>
                        </a:lnTo>
                        <a:lnTo>
                          <a:pt x="0" y="117"/>
                        </a:lnTo>
                        <a:lnTo>
                          <a:pt x="0" y="0"/>
                        </a:lnTo>
                        <a:lnTo>
                          <a:pt x="239" y="160"/>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05" name="Freeform 49">
                    <a:extLst>
                      <a:ext uri="{FF2B5EF4-FFF2-40B4-BE49-F238E27FC236}">
                        <a16:creationId xmlns:a16="http://schemas.microsoft.com/office/drawing/2014/main" id="{1F9340CA-82BC-42E1-AC1B-616EF787BC26}"/>
                      </a:ext>
                    </a:extLst>
                  </p:cNvPr>
                  <p:cNvSpPr>
                    <a:spLocks/>
                  </p:cNvSpPr>
                  <p:nvPr/>
                </p:nvSpPr>
                <p:spPr bwMode="auto">
                  <a:xfrm>
                    <a:off x="2226" y="2895"/>
                    <a:ext cx="239" cy="272"/>
                  </a:xfrm>
                  <a:custGeom>
                    <a:avLst/>
                    <a:gdLst>
                      <a:gd name="T0" fmla="*/ 239 w 239"/>
                      <a:gd name="T1" fmla="*/ 156 h 272"/>
                      <a:gd name="T2" fmla="*/ 239 w 239"/>
                      <a:gd name="T3" fmla="*/ 272 h 272"/>
                      <a:gd name="T4" fmla="*/ 0 w 239"/>
                      <a:gd name="T5" fmla="*/ 115 h 272"/>
                      <a:gd name="T6" fmla="*/ 0 w 239"/>
                      <a:gd name="T7" fmla="*/ 0 h 272"/>
                      <a:gd name="T8" fmla="*/ 239 w 239"/>
                      <a:gd name="T9" fmla="*/ 156 h 272"/>
                      <a:gd name="T10" fmla="*/ 0 60000 65536"/>
                      <a:gd name="T11" fmla="*/ 0 60000 65536"/>
                      <a:gd name="T12" fmla="*/ 0 60000 65536"/>
                      <a:gd name="T13" fmla="*/ 0 60000 65536"/>
                      <a:gd name="T14" fmla="*/ 0 60000 65536"/>
                      <a:gd name="T15" fmla="*/ 0 w 239"/>
                      <a:gd name="T16" fmla="*/ 0 h 272"/>
                      <a:gd name="T17" fmla="*/ 239 w 239"/>
                      <a:gd name="T18" fmla="*/ 272 h 272"/>
                    </a:gdLst>
                    <a:ahLst/>
                    <a:cxnLst>
                      <a:cxn ang="T10">
                        <a:pos x="T0" y="T1"/>
                      </a:cxn>
                      <a:cxn ang="T11">
                        <a:pos x="T2" y="T3"/>
                      </a:cxn>
                      <a:cxn ang="T12">
                        <a:pos x="T4" y="T5"/>
                      </a:cxn>
                      <a:cxn ang="T13">
                        <a:pos x="T6" y="T7"/>
                      </a:cxn>
                      <a:cxn ang="T14">
                        <a:pos x="T8" y="T9"/>
                      </a:cxn>
                    </a:cxnLst>
                    <a:rect l="T15" t="T16" r="T17" b="T18"/>
                    <a:pathLst>
                      <a:path w="239" h="272">
                        <a:moveTo>
                          <a:pt x="239" y="156"/>
                        </a:moveTo>
                        <a:lnTo>
                          <a:pt x="239" y="272"/>
                        </a:lnTo>
                        <a:lnTo>
                          <a:pt x="0" y="115"/>
                        </a:lnTo>
                        <a:lnTo>
                          <a:pt x="0" y="0"/>
                        </a:lnTo>
                        <a:lnTo>
                          <a:pt x="239" y="156"/>
                        </a:lnTo>
                        <a:close/>
                      </a:path>
                    </a:pathLst>
                  </a:custGeom>
                  <a:solidFill>
                    <a:srgbClr val="6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06" name="Freeform 50">
                    <a:extLst>
                      <a:ext uri="{FF2B5EF4-FFF2-40B4-BE49-F238E27FC236}">
                        <a16:creationId xmlns:a16="http://schemas.microsoft.com/office/drawing/2014/main" id="{30560AF3-BDC1-47AC-BBE7-E66793FE3D03}"/>
                      </a:ext>
                    </a:extLst>
                  </p:cNvPr>
                  <p:cNvSpPr>
                    <a:spLocks/>
                  </p:cNvSpPr>
                  <p:nvPr/>
                </p:nvSpPr>
                <p:spPr bwMode="auto">
                  <a:xfrm>
                    <a:off x="2096" y="2808"/>
                    <a:ext cx="118" cy="193"/>
                  </a:xfrm>
                  <a:custGeom>
                    <a:avLst/>
                    <a:gdLst>
                      <a:gd name="T0" fmla="*/ 118 w 118"/>
                      <a:gd name="T1" fmla="*/ 78 h 193"/>
                      <a:gd name="T2" fmla="*/ 118 w 118"/>
                      <a:gd name="T3" fmla="*/ 193 h 193"/>
                      <a:gd name="T4" fmla="*/ 0 w 118"/>
                      <a:gd name="T5" fmla="*/ 110 h 193"/>
                      <a:gd name="T6" fmla="*/ 0 w 118"/>
                      <a:gd name="T7" fmla="*/ 0 h 193"/>
                      <a:gd name="T8" fmla="*/ 118 w 118"/>
                      <a:gd name="T9" fmla="*/ 78 h 193"/>
                      <a:gd name="T10" fmla="*/ 0 60000 65536"/>
                      <a:gd name="T11" fmla="*/ 0 60000 65536"/>
                      <a:gd name="T12" fmla="*/ 0 60000 65536"/>
                      <a:gd name="T13" fmla="*/ 0 60000 65536"/>
                      <a:gd name="T14" fmla="*/ 0 60000 65536"/>
                      <a:gd name="T15" fmla="*/ 0 w 118"/>
                      <a:gd name="T16" fmla="*/ 0 h 193"/>
                      <a:gd name="T17" fmla="*/ 118 w 118"/>
                      <a:gd name="T18" fmla="*/ 193 h 193"/>
                    </a:gdLst>
                    <a:ahLst/>
                    <a:cxnLst>
                      <a:cxn ang="T10">
                        <a:pos x="T0" y="T1"/>
                      </a:cxn>
                      <a:cxn ang="T11">
                        <a:pos x="T2" y="T3"/>
                      </a:cxn>
                      <a:cxn ang="T12">
                        <a:pos x="T4" y="T5"/>
                      </a:cxn>
                      <a:cxn ang="T13">
                        <a:pos x="T6" y="T7"/>
                      </a:cxn>
                      <a:cxn ang="T14">
                        <a:pos x="T8" y="T9"/>
                      </a:cxn>
                    </a:cxnLst>
                    <a:rect l="T15" t="T16" r="T17" b="T18"/>
                    <a:pathLst>
                      <a:path w="118" h="193">
                        <a:moveTo>
                          <a:pt x="118" y="78"/>
                        </a:moveTo>
                        <a:lnTo>
                          <a:pt x="118" y="193"/>
                        </a:lnTo>
                        <a:lnTo>
                          <a:pt x="0" y="110"/>
                        </a:lnTo>
                        <a:lnTo>
                          <a:pt x="0" y="0"/>
                        </a:lnTo>
                        <a:lnTo>
                          <a:pt x="118" y="78"/>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07" name="Freeform 51">
                    <a:extLst>
                      <a:ext uri="{FF2B5EF4-FFF2-40B4-BE49-F238E27FC236}">
                        <a16:creationId xmlns:a16="http://schemas.microsoft.com/office/drawing/2014/main" id="{BF3C027F-8E58-40A3-978C-9B266DB7E3D1}"/>
                      </a:ext>
                    </a:extLst>
                  </p:cNvPr>
                  <p:cNvSpPr>
                    <a:spLocks/>
                  </p:cNvSpPr>
                  <p:nvPr/>
                </p:nvSpPr>
                <p:spPr bwMode="auto">
                  <a:xfrm>
                    <a:off x="2984" y="1247"/>
                    <a:ext cx="78" cy="149"/>
                  </a:xfrm>
                  <a:custGeom>
                    <a:avLst/>
                    <a:gdLst>
                      <a:gd name="T0" fmla="*/ 78 w 78"/>
                      <a:gd name="T1" fmla="*/ 18 h 149"/>
                      <a:gd name="T2" fmla="*/ 78 w 78"/>
                      <a:gd name="T3" fmla="*/ 149 h 149"/>
                      <a:gd name="T4" fmla="*/ 0 w 78"/>
                      <a:gd name="T5" fmla="*/ 122 h 149"/>
                      <a:gd name="T6" fmla="*/ 0 w 78"/>
                      <a:gd name="T7" fmla="*/ 0 h 149"/>
                      <a:gd name="T8" fmla="*/ 78 w 78"/>
                      <a:gd name="T9" fmla="*/ 18 h 149"/>
                      <a:gd name="T10" fmla="*/ 0 60000 65536"/>
                      <a:gd name="T11" fmla="*/ 0 60000 65536"/>
                      <a:gd name="T12" fmla="*/ 0 60000 65536"/>
                      <a:gd name="T13" fmla="*/ 0 60000 65536"/>
                      <a:gd name="T14" fmla="*/ 0 60000 65536"/>
                      <a:gd name="T15" fmla="*/ 0 w 78"/>
                      <a:gd name="T16" fmla="*/ 0 h 149"/>
                      <a:gd name="T17" fmla="*/ 78 w 78"/>
                      <a:gd name="T18" fmla="*/ 149 h 149"/>
                    </a:gdLst>
                    <a:ahLst/>
                    <a:cxnLst>
                      <a:cxn ang="T10">
                        <a:pos x="T0" y="T1"/>
                      </a:cxn>
                      <a:cxn ang="T11">
                        <a:pos x="T2" y="T3"/>
                      </a:cxn>
                      <a:cxn ang="T12">
                        <a:pos x="T4" y="T5"/>
                      </a:cxn>
                      <a:cxn ang="T13">
                        <a:pos x="T6" y="T7"/>
                      </a:cxn>
                      <a:cxn ang="T14">
                        <a:pos x="T8" y="T9"/>
                      </a:cxn>
                    </a:cxnLst>
                    <a:rect l="T15" t="T16" r="T17" b="T18"/>
                    <a:pathLst>
                      <a:path w="78" h="149">
                        <a:moveTo>
                          <a:pt x="78" y="18"/>
                        </a:moveTo>
                        <a:lnTo>
                          <a:pt x="78" y="149"/>
                        </a:lnTo>
                        <a:lnTo>
                          <a:pt x="0" y="122"/>
                        </a:lnTo>
                        <a:lnTo>
                          <a:pt x="0" y="0"/>
                        </a:lnTo>
                        <a:lnTo>
                          <a:pt x="78" y="18"/>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08" name="Freeform 52">
                    <a:extLst>
                      <a:ext uri="{FF2B5EF4-FFF2-40B4-BE49-F238E27FC236}">
                        <a16:creationId xmlns:a16="http://schemas.microsoft.com/office/drawing/2014/main" id="{317CA6FA-74CD-4618-A87F-CBD8055724F5}"/>
                      </a:ext>
                    </a:extLst>
                  </p:cNvPr>
                  <p:cNvSpPr>
                    <a:spLocks/>
                  </p:cNvSpPr>
                  <p:nvPr/>
                </p:nvSpPr>
                <p:spPr bwMode="auto">
                  <a:xfrm>
                    <a:off x="2728" y="1162"/>
                    <a:ext cx="240" cy="202"/>
                  </a:xfrm>
                  <a:custGeom>
                    <a:avLst/>
                    <a:gdLst>
                      <a:gd name="T0" fmla="*/ 240 w 240"/>
                      <a:gd name="T1" fmla="*/ 78 h 202"/>
                      <a:gd name="T2" fmla="*/ 240 w 240"/>
                      <a:gd name="T3" fmla="*/ 202 h 202"/>
                      <a:gd name="T4" fmla="*/ 0 w 240"/>
                      <a:gd name="T5" fmla="*/ 122 h 202"/>
                      <a:gd name="T6" fmla="*/ 0 w 240"/>
                      <a:gd name="T7" fmla="*/ 0 h 202"/>
                      <a:gd name="T8" fmla="*/ 240 w 240"/>
                      <a:gd name="T9" fmla="*/ 78 h 202"/>
                      <a:gd name="T10" fmla="*/ 0 60000 65536"/>
                      <a:gd name="T11" fmla="*/ 0 60000 65536"/>
                      <a:gd name="T12" fmla="*/ 0 60000 65536"/>
                      <a:gd name="T13" fmla="*/ 0 60000 65536"/>
                      <a:gd name="T14" fmla="*/ 0 60000 65536"/>
                      <a:gd name="T15" fmla="*/ 0 w 240"/>
                      <a:gd name="T16" fmla="*/ 0 h 202"/>
                      <a:gd name="T17" fmla="*/ 240 w 240"/>
                      <a:gd name="T18" fmla="*/ 202 h 202"/>
                    </a:gdLst>
                    <a:ahLst/>
                    <a:cxnLst>
                      <a:cxn ang="T10">
                        <a:pos x="T0" y="T1"/>
                      </a:cxn>
                      <a:cxn ang="T11">
                        <a:pos x="T2" y="T3"/>
                      </a:cxn>
                      <a:cxn ang="T12">
                        <a:pos x="T4" y="T5"/>
                      </a:cxn>
                      <a:cxn ang="T13">
                        <a:pos x="T6" y="T7"/>
                      </a:cxn>
                      <a:cxn ang="T14">
                        <a:pos x="T8" y="T9"/>
                      </a:cxn>
                    </a:cxnLst>
                    <a:rect l="T15" t="T16" r="T17" b="T18"/>
                    <a:pathLst>
                      <a:path w="240" h="202">
                        <a:moveTo>
                          <a:pt x="240" y="78"/>
                        </a:moveTo>
                        <a:lnTo>
                          <a:pt x="240" y="202"/>
                        </a:lnTo>
                        <a:lnTo>
                          <a:pt x="0" y="122"/>
                        </a:lnTo>
                        <a:lnTo>
                          <a:pt x="0" y="0"/>
                        </a:lnTo>
                        <a:lnTo>
                          <a:pt x="240" y="78"/>
                        </a:lnTo>
                        <a:close/>
                      </a:path>
                    </a:pathLst>
                  </a:custGeom>
                  <a:solidFill>
                    <a:srgbClr val="6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09" name="Freeform 53">
                    <a:extLst>
                      <a:ext uri="{FF2B5EF4-FFF2-40B4-BE49-F238E27FC236}">
                        <a16:creationId xmlns:a16="http://schemas.microsoft.com/office/drawing/2014/main" id="{3F293F51-938A-4F33-A08E-9D952FA91FC2}"/>
                      </a:ext>
                    </a:extLst>
                  </p:cNvPr>
                  <p:cNvSpPr>
                    <a:spLocks/>
                  </p:cNvSpPr>
                  <p:nvPr/>
                </p:nvSpPr>
                <p:spPr bwMode="auto">
                  <a:xfrm>
                    <a:off x="2477" y="1079"/>
                    <a:ext cx="239" cy="197"/>
                  </a:xfrm>
                  <a:custGeom>
                    <a:avLst/>
                    <a:gdLst>
                      <a:gd name="T0" fmla="*/ 239 w 239"/>
                      <a:gd name="T1" fmla="*/ 78 h 197"/>
                      <a:gd name="T2" fmla="*/ 239 w 239"/>
                      <a:gd name="T3" fmla="*/ 197 h 197"/>
                      <a:gd name="T4" fmla="*/ 0 w 239"/>
                      <a:gd name="T5" fmla="*/ 117 h 197"/>
                      <a:gd name="T6" fmla="*/ 0 w 239"/>
                      <a:gd name="T7" fmla="*/ 0 h 197"/>
                      <a:gd name="T8" fmla="*/ 239 w 239"/>
                      <a:gd name="T9" fmla="*/ 78 h 197"/>
                      <a:gd name="T10" fmla="*/ 0 60000 65536"/>
                      <a:gd name="T11" fmla="*/ 0 60000 65536"/>
                      <a:gd name="T12" fmla="*/ 0 60000 65536"/>
                      <a:gd name="T13" fmla="*/ 0 60000 65536"/>
                      <a:gd name="T14" fmla="*/ 0 60000 65536"/>
                      <a:gd name="T15" fmla="*/ 0 w 239"/>
                      <a:gd name="T16" fmla="*/ 0 h 197"/>
                      <a:gd name="T17" fmla="*/ 239 w 239"/>
                      <a:gd name="T18" fmla="*/ 197 h 197"/>
                    </a:gdLst>
                    <a:ahLst/>
                    <a:cxnLst>
                      <a:cxn ang="T10">
                        <a:pos x="T0" y="T1"/>
                      </a:cxn>
                      <a:cxn ang="T11">
                        <a:pos x="T2" y="T3"/>
                      </a:cxn>
                      <a:cxn ang="T12">
                        <a:pos x="T4" y="T5"/>
                      </a:cxn>
                      <a:cxn ang="T13">
                        <a:pos x="T6" y="T7"/>
                      </a:cxn>
                      <a:cxn ang="T14">
                        <a:pos x="T8" y="T9"/>
                      </a:cxn>
                    </a:cxnLst>
                    <a:rect l="T15" t="T16" r="T17" b="T18"/>
                    <a:pathLst>
                      <a:path w="239" h="197">
                        <a:moveTo>
                          <a:pt x="239" y="78"/>
                        </a:moveTo>
                        <a:lnTo>
                          <a:pt x="239" y="197"/>
                        </a:lnTo>
                        <a:lnTo>
                          <a:pt x="0" y="117"/>
                        </a:lnTo>
                        <a:lnTo>
                          <a:pt x="0" y="0"/>
                        </a:lnTo>
                        <a:lnTo>
                          <a:pt x="239" y="78"/>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10" name="Freeform 54">
                    <a:extLst>
                      <a:ext uri="{FF2B5EF4-FFF2-40B4-BE49-F238E27FC236}">
                        <a16:creationId xmlns:a16="http://schemas.microsoft.com/office/drawing/2014/main" id="{A3FDF84A-B399-45C7-84DB-F4D11DDAE9D3}"/>
                      </a:ext>
                    </a:extLst>
                  </p:cNvPr>
                  <p:cNvSpPr>
                    <a:spLocks/>
                  </p:cNvSpPr>
                  <p:nvPr/>
                </p:nvSpPr>
                <p:spPr bwMode="auto">
                  <a:xfrm>
                    <a:off x="2226" y="996"/>
                    <a:ext cx="239" cy="194"/>
                  </a:xfrm>
                  <a:custGeom>
                    <a:avLst/>
                    <a:gdLst>
                      <a:gd name="T0" fmla="*/ 239 w 239"/>
                      <a:gd name="T1" fmla="*/ 78 h 194"/>
                      <a:gd name="T2" fmla="*/ 238 w 239"/>
                      <a:gd name="T3" fmla="*/ 194 h 194"/>
                      <a:gd name="T4" fmla="*/ 0 w 239"/>
                      <a:gd name="T5" fmla="*/ 117 h 194"/>
                      <a:gd name="T6" fmla="*/ 0 w 239"/>
                      <a:gd name="T7" fmla="*/ 0 h 194"/>
                      <a:gd name="T8" fmla="*/ 239 w 239"/>
                      <a:gd name="T9" fmla="*/ 78 h 194"/>
                      <a:gd name="T10" fmla="*/ 0 60000 65536"/>
                      <a:gd name="T11" fmla="*/ 0 60000 65536"/>
                      <a:gd name="T12" fmla="*/ 0 60000 65536"/>
                      <a:gd name="T13" fmla="*/ 0 60000 65536"/>
                      <a:gd name="T14" fmla="*/ 0 60000 65536"/>
                      <a:gd name="T15" fmla="*/ 0 w 239"/>
                      <a:gd name="T16" fmla="*/ 0 h 194"/>
                      <a:gd name="T17" fmla="*/ 239 w 239"/>
                      <a:gd name="T18" fmla="*/ 194 h 194"/>
                    </a:gdLst>
                    <a:ahLst/>
                    <a:cxnLst>
                      <a:cxn ang="T10">
                        <a:pos x="T0" y="T1"/>
                      </a:cxn>
                      <a:cxn ang="T11">
                        <a:pos x="T2" y="T3"/>
                      </a:cxn>
                      <a:cxn ang="T12">
                        <a:pos x="T4" y="T5"/>
                      </a:cxn>
                      <a:cxn ang="T13">
                        <a:pos x="T6" y="T7"/>
                      </a:cxn>
                      <a:cxn ang="T14">
                        <a:pos x="T8" y="T9"/>
                      </a:cxn>
                    </a:cxnLst>
                    <a:rect l="T15" t="T16" r="T17" b="T18"/>
                    <a:pathLst>
                      <a:path w="239" h="194">
                        <a:moveTo>
                          <a:pt x="239" y="78"/>
                        </a:moveTo>
                        <a:lnTo>
                          <a:pt x="238" y="194"/>
                        </a:lnTo>
                        <a:lnTo>
                          <a:pt x="0" y="117"/>
                        </a:lnTo>
                        <a:lnTo>
                          <a:pt x="0" y="0"/>
                        </a:lnTo>
                        <a:lnTo>
                          <a:pt x="239" y="78"/>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11" name="Freeform 55">
                    <a:extLst>
                      <a:ext uri="{FF2B5EF4-FFF2-40B4-BE49-F238E27FC236}">
                        <a16:creationId xmlns:a16="http://schemas.microsoft.com/office/drawing/2014/main" id="{FBA384B3-556F-44C8-9493-494C162CD767}"/>
                      </a:ext>
                    </a:extLst>
                  </p:cNvPr>
                  <p:cNvSpPr>
                    <a:spLocks/>
                  </p:cNvSpPr>
                  <p:nvPr/>
                </p:nvSpPr>
                <p:spPr bwMode="auto">
                  <a:xfrm>
                    <a:off x="2096" y="957"/>
                    <a:ext cx="118" cy="150"/>
                  </a:xfrm>
                  <a:custGeom>
                    <a:avLst/>
                    <a:gdLst>
                      <a:gd name="T0" fmla="*/ 118 w 118"/>
                      <a:gd name="T1" fmla="*/ 34 h 150"/>
                      <a:gd name="T2" fmla="*/ 118 w 118"/>
                      <a:gd name="T3" fmla="*/ 150 h 150"/>
                      <a:gd name="T4" fmla="*/ 0 w 118"/>
                      <a:gd name="T5" fmla="*/ 112 h 150"/>
                      <a:gd name="T6" fmla="*/ 0 w 118"/>
                      <a:gd name="T7" fmla="*/ 0 h 150"/>
                      <a:gd name="T8" fmla="*/ 118 w 118"/>
                      <a:gd name="T9" fmla="*/ 34 h 150"/>
                      <a:gd name="T10" fmla="*/ 0 60000 65536"/>
                      <a:gd name="T11" fmla="*/ 0 60000 65536"/>
                      <a:gd name="T12" fmla="*/ 0 60000 65536"/>
                      <a:gd name="T13" fmla="*/ 0 60000 65536"/>
                      <a:gd name="T14" fmla="*/ 0 60000 65536"/>
                      <a:gd name="T15" fmla="*/ 0 w 118"/>
                      <a:gd name="T16" fmla="*/ 0 h 150"/>
                      <a:gd name="T17" fmla="*/ 118 w 118"/>
                      <a:gd name="T18" fmla="*/ 150 h 150"/>
                    </a:gdLst>
                    <a:ahLst/>
                    <a:cxnLst>
                      <a:cxn ang="T10">
                        <a:pos x="T0" y="T1"/>
                      </a:cxn>
                      <a:cxn ang="T11">
                        <a:pos x="T2" y="T3"/>
                      </a:cxn>
                      <a:cxn ang="T12">
                        <a:pos x="T4" y="T5"/>
                      </a:cxn>
                      <a:cxn ang="T13">
                        <a:pos x="T6" y="T7"/>
                      </a:cxn>
                      <a:cxn ang="T14">
                        <a:pos x="T8" y="T9"/>
                      </a:cxn>
                    </a:cxnLst>
                    <a:rect l="T15" t="T16" r="T17" b="T18"/>
                    <a:pathLst>
                      <a:path w="118" h="150">
                        <a:moveTo>
                          <a:pt x="118" y="34"/>
                        </a:moveTo>
                        <a:lnTo>
                          <a:pt x="118" y="150"/>
                        </a:lnTo>
                        <a:lnTo>
                          <a:pt x="0" y="112"/>
                        </a:lnTo>
                        <a:lnTo>
                          <a:pt x="0" y="0"/>
                        </a:lnTo>
                        <a:lnTo>
                          <a:pt x="118" y="34"/>
                        </a:lnTo>
                        <a:close/>
                      </a:path>
                    </a:pathLst>
                  </a:cu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12" name="Freeform 56">
                    <a:extLst>
                      <a:ext uri="{FF2B5EF4-FFF2-40B4-BE49-F238E27FC236}">
                        <a16:creationId xmlns:a16="http://schemas.microsoft.com/office/drawing/2014/main" id="{9ABE94CA-43BC-4C9C-95A0-B08E664D33F3}"/>
                      </a:ext>
                    </a:extLst>
                  </p:cNvPr>
                  <p:cNvSpPr>
                    <a:spLocks/>
                  </p:cNvSpPr>
                  <p:nvPr/>
                </p:nvSpPr>
                <p:spPr bwMode="auto">
                  <a:xfrm>
                    <a:off x="2728" y="1454"/>
                    <a:ext cx="240" cy="217"/>
                  </a:xfrm>
                  <a:custGeom>
                    <a:avLst/>
                    <a:gdLst>
                      <a:gd name="T0" fmla="*/ 240 w 240"/>
                      <a:gd name="T1" fmla="*/ 91 h 217"/>
                      <a:gd name="T2" fmla="*/ 240 w 240"/>
                      <a:gd name="T3" fmla="*/ 217 h 217"/>
                      <a:gd name="T4" fmla="*/ 0 w 240"/>
                      <a:gd name="T5" fmla="*/ 122 h 217"/>
                      <a:gd name="T6" fmla="*/ 0 w 240"/>
                      <a:gd name="T7" fmla="*/ 0 h 217"/>
                      <a:gd name="T8" fmla="*/ 240 w 240"/>
                      <a:gd name="T9" fmla="*/ 91 h 217"/>
                      <a:gd name="T10" fmla="*/ 0 60000 65536"/>
                      <a:gd name="T11" fmla="*/ 0 60000 65536"/>
                      <a:gd name="T12" fmla="*/ 0 60000 65536"/>
                      <a:gd name="T13" fmla="*/ 0 60000 65536"/>
                      <a:gd name="T14" fmla="*/ 0 60000 65536"/>
                      <a:gd name="T15" fmla="*/ 0 w 240"/>
                      <a:gd name="T16" fmla="*/ 0 h 217"/>
                      <a:gd name="T17" fmla="*/ 240 w 240"/>
                      <a:gd name="T18" fmla="*/ 217 h 217"/>
                    </a:gdLst>
                    <a:ahLst/>
                    <a:cxnLst>
                      <a:cxn ang="T10">
                        <a:pos x="T0" y="T1"/>
                      </a:cxn>
                      <a:cxn ang="T11">
                        <a:pos x="T2" y="T3"/>
                      </a:cxn>
                      <a:cxn ang="T12">
                        <a:pos x="T4" y="T5"/>
                      </a:cxn>
                      <a:cxn ang="T13">
                        <a:pos x="T6" y="T7"/>
                      </a:cxn>
                      <a:cxn ang="T14">
                        <a:pos x="T8" y="T9"/>
                      </a:cxn>
                    </a:cxnLst>
                    <a:rect l="T15" t="T16" r="T17" b="T18"/>
                    <a:pathLst>
                      <a:path w="240" h="217">
                        <a:moveTo>
                          <a:pt x="240" y="91"/>
                        </a:moveTo>
                        <a:lnTo>
                          <a:pt x="240" y="217"/>
                        </a:lnTo>
                        <a:lnTo>
                          <a:pt x="0" y="122"/>
                        </a:lnTo>
                        <a:lnTo>
                          <a:pt x="0" y="0"/>
                        </a:lnTo>
                        <a:lnTo>
                          <a:pt x="240" y="91"/>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13" name="Freeform 57">
                    <a:extLst>
                      <a:ext uri="{FF2B5EF4-FFF2-40B4-BE49-F238E27FC236}">
                        <a16:creationId xmlns:a16="http://schemas.microsoft.com/office/drawing/2014/main" id="{D0188E09-09FA-467D-8D89-3F9D60B56D6F}"/>
                      </a:ext>
                    </a:extLst>
                  </p:cNvPr>
                  <p:cNvSpPr>
                    <a:spLocks/>
                  </p:cNvSpPr>
                  <p:nvPr/>
                </p:nvSpPr>
                <p:spPr bwMode="auto">
                  <a:xfrm>
                    <a:off x="2477" y="1363"/>
                    <a:ext cx="239" cy="209"/>
                  </a:xfrm>
                  <a:custGeom>
                    <a:avLst/>
                    <a:gdLst>
                      <a:gd name="T0" fmla="*/ 239 w 239"/>
                      <a:gd name="T1" fmla="*/ 91 h 209"/>
                      <a:gd name="T2" fmla="*/ 239 w 239"/>
                      <a:gd name="T3" fmla="*/ 209 h 209"/>
                      <a:gd name="T4" fmla="*/ 0 w 239"/>
                      <a:gd name="T5" fmla="*/ 118 h 209"/>
                      <a:gd name="T6" fmla="*/ 0 w 239"/>
                      <a:gd name="T7" fmla="*/ 0 h 209"/>
                      <a:gd name="T8" fmla="*/ 239 w 239"/>
                      <a:gd name="T9" fmla="*/ 91 h 209"/>
                      <a:gd name="T10" fmla="*/ 0 60000 65536"/>
                      <a:gd name="T11" fmla="*/ 0 60000 65536"/>
                      <a:gd name="T12" fmla="*/ 0 60000 65536"/>
                      <a:gd name="T13" fmla="*/ 0 60000 65536"/>
                      <a:gd name="T14" fmla="*/ 0 60000 65536"/>
                      <a:gd name="T15" fmla="*/ 0 w 239"/>
                      <a:gd name="T16" fmla="*/ 0 h 209"/>
                      <a:gd name="T17" fmla="*/ 239 w 239"/>
                      <a:gd name="T18" fmla="*/ 209 h 209"/>
                    </a:gdLst>
                    <a:ahLst/>
                    <a:cxnLst>
                      <a:cxn ang="T10">
                        <a:pos x="T0" y="T1"/>
                      </a:cxn>
                      <a:cxn ang="T11">
                        <a:pos x="T2" y="T3"/>
                      </a:cxn>
                      <a:cxn ang="T12">
                        <a:pos x="T4" y="T5"/>
                      </a:cxn>
                      <a:cxn ang="T13">
                        <a:pos x="T6" y="T7"/>
                      </a:cxn>
                      <a:cxn ang="T14">
                        <a:pos x="T8" y="T9"/>
                      </a:cxn>
                    </a:cxnLst>
                    <a:rect l="T15" t="T16" r="T17" b="T18"/>
                    <a:pathLst>
                      <a:path w="239" h="209">
                        <a:moveTo>
                          <a:pt x="239" y="91"/>
                        </a:moveTo>
                        <a:lnTo>
                          <a:pt x="239" y="209"/>
                        </a:lnTo>
                        <a:lnTo>
                          <a:pt x="0" y="118"/>
                        </a:lnTo>
                        <a:lnTo>
                          <a:pt x="0" y="0"/>
                        </a:lnTo>
                        <a:lnTo>
                          <a:pt x="239" y="91"/>
                        </a:lnTo>
                        <a:close/>
                      </a:path>
                    </a:pathLst>
                  </a:custGeom>
                  <a:solidFill>
                    <a:srgbClr val="6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14" name="Freeform 58">
                    <a:extLst>
                      <a:ext uri="{FF2B5EF4-FFF2-40B4-BE49-F238E27FC236}">
                        <a16:creationId xmlns:a16="http://schemas.microsoft.com/office/drawing/2014/main" id="{4678258E-082D-4CD7-9F57-4D4E242360E8}"/>
                      </a:ext>
                    </a:extLst>
                  </p:cNvPr>
                  <p:cNvSpPr>
                    <a:spLocks/>
                  </p:cNvSpPr>
                  <p:nvPr/>
                </p:nvSpPr>
                <p:spPr bwMode="auto">
                  <a:xfrm>
                    <a:off x="2226" y="1268"/>
                    <a:ext cx="239" cy="206"/>
                  </a:xfrm>
                  <a:custGeom>
                    <a:avLst/>
                    <a:gdLst>
                      <a:gd name="T0" fmla="*/ 239 w 239"/>
                      <a:gd name="T1" fmla="*/ 90 h 206"/>
                      <a:gd name="T2" fmla="*/ 239 w 239"/>
                      <a:gd name="T3" fmla="*/ 206 h 206"/>
                      <a:gd name="T4" fmla="*/ 0 w 239"/>
                      <a:gd name="T5" fmla="*/ 115 h 206"/>
                      <a:gd name="T6" fmla="*/ 0 w 239"/>
                      <a:gd name="T7" fmla="*/ 0 h 206"/>
                      <a:gd name="T8" fmla="*/ 239 w 239"/>
                      <a:gd name="T9" fmla="*/ 90 h 206"/>
                      <a:gd name="T10" fmla="*/ 0 60000 65536"/>
                      <a:gd name="T11" fmla="*/ 0 60000 65536"/>
                      <a:gd name="T12" fmla="*/ 0 60000 65536"/>
                      <a:gd name="T13" fmla="*/ 0 60000 65536"/>
                      <a:gd name="T14" fmla="*/ 0 60000 65536"/>
                      <a:gd name="T15" fmla="*/ 0 w 239"/>
                      <a:gd name="T16" fmla="*/ 0 h 206"/>
                      <a:gd name="T17" fmla="*/ 239 w 239"/>
                      <a:gd name="T18" fmla="*/ 206 h 206"/>
                    </a:gdLst>
                    <a:ahLst/>
                    <a:cxnLst>
                      <a:cxn ang="T10">
                        <a:pos x="T0" y="T1"/>
                      </a:cxn>
                      <a:cxn ang="T11">
                        <a:pos x="T2" y="T3"/>
                      </a:cxn>
                      <a:cxn ang="T12">
                        <a:pos x="T4" y="T5"/>
                      </a:cxn>
                      <a:cxn ang="T13">
                        <a:pos x="T6" y="T7"/>
                      </a:cxn>
                      <a:cxn ang="T14">
                        <a:pos x="T8" y="T9"/>
                      </a:cxn>
                    </a:cxnLst>
                    <a:rect l="T15" t="T16" r="T17" b="T18"/>
                    <a:pathLst>
                      <a:path w="239" h="206">
                        <a:moveTo>
                          <a:pt x="239" y="90"/>
                        </a:moveTo>
                        <a:lnTo>
                          <a:pt x="239" y="206"/>
                        </a:lnTo>
                        <a:lnTo>
                          <a:pt x="0" y="115"/>
                        </a:lnTo>
                        <a:lnTo>
                          <a:pt x="0" y="0"/>
                        </a:lnTo>
                        <a:lnTo>
                          <a:pt x="239" y="90"/>
                        </a:lnTo>
                        <a:close/>
                      </a:path>
                    </a:pathLst>
                  </a:cu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15" name="Freeform 59">
                    <a:extLst>
                      <a:ext uri="{FF2B5EF4-FFF2-40B4-BE49-F238E27FC236}">
                        <a16:creationId xmlns:a16="http://schemas.microsoft.com/office/drawing/2014/main" id="{566C3570-7903-4CC8-99CD-DC221564E490}"/>
                      </a:ext>
                    </a:extLst>
                  </p:cNvPr>
                  <p:cNvSpPr>
                    <a:spLocks/>
                  </p:cNvSpPr>
                  <p:nvPr/>
                </p:nvSpPr>
                <p:spPr bwMode="auto">
                  <a:xfrm>
                    <a:off x="2096" y="1223"/>
                    <a:ext cx="118" cy="156"/>
                  </a:xfrm>
                  <a:custGeom>
                    <a:avLst/>
                    <a:gdLst>
                      <a:gd name="T0" fmla="*/ 118 w 118"/>
                      <a:gd name="T1" fmla="*/ 42 h 156"/>
                      <a:gd name="T2" fmla="*/ 118 w 118"/>
                      <a:gd name="T3" fmla="*/ 156 h 156"/>
                      <a:gd name="T4" fmla="*/ 0 w 118"/>
                      <a:gd name="T5" fmla="*/ 111 h 156"/>
                      <a:gd name="T6" fmla="*/ 0 w 118"/>
                      <a:gd name="T7" fmla="*/ 0 h 156"/>
                      <a:gd name="T8" fmla="*/ 118 w 118"/>
                      <a:gd name="T9" fmla="*/ 42 h 156"/>
                      <a:gd name="T10" fmla="*/ 0 60000 65536"/>
                      <a:gd name="T11" fmla="*/ 0 60000 65536"/>
                      <a:gd name="T12" fmla="*/ 0 60000 65536"/>
                      <a:gd name="T13" fmla="*/ 0 60000 65536"/>
                      <a:gd name="T14" fmla="*/ 0 60000 65536"/>
                      <a:gd name="T15" fmla="*/ 0 w 118"/>
                      <a:gd name="T16" fmla="*/ 0 h 156"/>
                      <a:gd name="T17" fmla="*/ 118 w 118"/>
                      <a:gd name="T18" fmla="*/ 156 h 156"/>
                    </a:gdLst>
                    <a:ahLst/>
                    <a:cxnLst>
                      <a:cxn ang="T10">
                        <a:pos x="T0" y="T1"/>
                      </a:cxn>
                      <a:cxn ang="T11">
                        <a:pos x="T2" y="T3"/>
                      </a:cxn>
                      <a:cxn ang="T12">
                        <a:pos x="T4" y="T5"/>
                      </a:cxn>
                      <a:cxn ang="T13">
                        <a:pos x="T6" y="T7"/>
                      </a:cxn>
                      <a:cxn ang="T14">
                        <a:pos x="T8" y="T9"/>
                      </a:cxn>
                    </a:cxnLst>
                    <a:rect l="T15" t="T16" r="T17" b="T18"/>
                    <a:pathLst>
                      <a:path w="118" h="156">
                        <a:moveTo>
                          <a:pt x="118" y="42"/>
                        </a:moveTo>
                        <a:lnTo>
                          <a:pt x="118" y="156"/>
                        </a:lnTo>
                        <a:lnTo>
                          <a:pt x="0" y="111"/>
                        </a:lnTo>
                        <a:lnTo>
                          <a:pt x="0" y="0"/>
                        </a:lnTo>
                        <a:lnTo>
                          <a:pt x="118" y="42"/>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16" name="Freeform 60">
                    <a:extLst>
                      <a:ext uri="{FF2B5EF4-FFF2-40B4-BE49-F238E27FC236}">
                        <a16:creationId xmlns:a16="http://schemas.microsoft.com/office/drawing/2014/main" id="{6A6B857F-FE18-482D-AF2B-1D6C96CEB80B}"/>
                      </a:ext>
                    </a:extLst>
                  </p:cNvPr>
                  <p:cNvSpPr>
                    <a:spLocks/>
                  </p:cNvSpPr>
                  <p:nvPr/>
                </p:nvSpPr>
                <p:spPr bwMode="auto">
                  <a:xfrm>
                    <a:off x="2984" y="1862"/>
                    <a:ext cx="78" cy="159"/>
                  </a:xfrm>
                  <a:custGeom>
                    <a:avLst/>
                    <a:gdLst>
                      <a:gd name="T0" fmla="*/ 78 w 78"/>
                      <a:gd name="T1" fmla="*/ 30 h 159"/>
                      <a:gd name="T2" fmla="*/ 78 w 78"/>
                      <a:gd name="T3" fmla="*/ 159 h 159"/>
                      <a:gd name="T4" fmla="*/ 0 w 78"/>
                      <a:gd name="T5" fmla="*/ 124 h 159"/>
                      <a:gd name="T6" fmla="*/ 0 w 78"/>
                      <a:gd name="T7" fmla="*/ 0 h 159"/>
                      <a:gd name="T8" fmla="*/ 78 w 78"/>
                      <a:gd name="T9" fmla="*/ 30 h 159"/>
                      <a:gd name="T10" fmla="*/ 0 60000 65536"/>
                      <a:gd name="T11" fmla="*/ 0 60000 65536"/>
                      <a:gd name="T12" fmla="*/ 0 60000 65536"/>
                      <a:gd name="T13" fmla="*/ 0 60000 65536"/>
                      <a:gd name="T14" fmla="*/ 0 60000 65536"/>
                      <a:gd name="T15" fmla="*/ 0 w 78"/>
                      <a:gd name="T16" fmla="*/ 0 h 159"/>
                      <a:gd name="T17" fmla="*/ 78 w 78"/>
                      <a:gd name="T18" fmla="*/ 159 h 159"/>
                    </a:gdLst>
                    <a:ahLst/>
                    <a:cxnLst>
                      <a:cxn ang="T10">
                        <a:pos x="T0" y="T1"/>
                      </a:cxn>
                      <a:cxn ang="T11">
                        <a:pos x="T2" y="T3"/>
                      </a:cxn>
                      <a:cxn ang="T12">
                        <a:pos x="T4" y="T5"/>
                      </a:cxn>
                      <a:cxn ang="T13">
                        <a:pos x="T6" y="T7"/>
                      </a:cxn>
                      <a:cxn ang="T14">
                        <a:pos x="T8" y="T9"/>
                      </a:cxn>
                    </a:cxnLst>
                    <a:rect l="T15" t="T16" r="T17" b="T18"/>
                    <a:pathLst>
                      <a:path w="78" h="159">
                        <a:moveTo>
                          <a:pt x="78" y="30"/>
                        </a:moveTo>
                        <a:lnTo>
                          <a:pt x="78" y="159"/>
                        </a:lnTo>
                        <a:lnTo>
                          <a:pt x="0" y="124"/>
                        </a:lnTo>
                        <a:lnTo>
                          <a:pt x="0" y="0"/>
                        </a:lnTo>
                        <a:lnTo>
                          <a:pt x="78" y="30"/>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17" name="Freeform 61">
                    <a:extLst>
                      <a:ext uri="{FF2B5EF4-FFF2-40B4-BE49-F238E27FC236}">
                        <a16:creationId xmlns:a16="http://schemas.microsoft.com/office/drawing/2014/main" id="{65181FED-DB31-443C-9BF0-810FF2C318E7}"/>
                      </a:ext>
                    </a:extLst>
                  </p:cNvPr>
                  <p:cNvSpPr>
                    <a:spLocks/>
                  </p:cNvSpPr>
                  <p:nvPr/>
                </p:nvSpPr>
                <p:spPr bwMode="auto">
                  <a:xfrm>
                    <a:off x="2728" y="1750"/>
                    <a:ext cx="240" cy="227"/>
                  </a:xfrm>
                  <a:custGeom>
                    <a:avLst/>
                    <a:gdLst>
                      <a:gd name="T0" fmla="*/ 240 w 240"/>
                      <a:gd name="T1" fmla="*/ 101 h 227"/>
                      <a:gd name="T2" fmla="*/ 240 w 240"/>
                      <a:gd name="T3" fmla="*/ 227 h 227"/>
                      <a:gd name="T4" fmla="*/ 0 w 240"/>
                      <a:gd name="T5" fmla="*/ 122 h 227"/>
                      <a:gd name="T6" fmla="*/ 0 w 240"/>
                      <a:gd name="T7" fmla="*/ 0 h 227"/>
                      <a:gd name="T8" fmla="*/ 240 w 240"/>
                      <a:gd name="T9" fmla="*/ 101 h 227"/>
                      <a:gd name="T10" fmla="*/ 0 60000 65536"/>
                      <a:gd name="T11" fmla="*/ 0 60000 65536"/>
                      <a:gd name="T12" fmla="*/ 0 60000 65536"/>
                      <a:gd name="T13" fmla="*/ 0 60000 65536"/>
                      <a:gd name="T14" fmla="*/ 0 60000 65536"/>
                      <a:gd name="T15" fmla="*/ 0 w 240"/>
                      <a:gd name="T16" fmla="*/ 0 h 227"/>
                      <a:gd name="T17" fmla="*/ 240 w 240"/>
                      <a:gd name="T18" fmla="*/ 227 h 227"/>
                    </a:gdLst>
                    <a:ahLst/>
                    <a:cxnLst>
                      <a:cxn ang="T10">
                        <a:pos x="T0" y="T1"/>
                      </a:cxn>
                      <a:cxn ang="T11">
                        <a:pos x="T2" y="T3"/>
                      </a:cxn>
                      <a:cxn ang="T12">
                        <a:pos x="T4" y="T5"/>
                      </a:cxn>
                      <a:cxn ang="T13">
                        <a:pos x="T6" y="T7"/>
                      </a:cxn>
                      <a:cxn ang="T14">
                        <a:pos x="T8" y="T9"/>
                      </a:cxn>
                    </a:cxnLst>
                    <a:rect l="T15" t="T16" r="T17" b="T18"/>
                    <a:pathLst>
                      <a:path w="240" h="227">
                        <a:moveTo>
                          <a:pt x="240" y="101"/>
                        </a:moveTo>
                        <a:lnTo>
                          <a:pt x="240" y="227"/>
                        </a:lnTo>
                        <a:lnTo>
                          <a:pt x="0" y="122"/>
                        </a:lnTo>
                        <a:lnTo>
                          <a:pt x="0" y="0"/>
                        </a:lnTo>
                        <a:lnTo>
                          <a:pt x="240" y="101"/>
                        </a:lnTo>
                        <a:close/>
                      </a:path>
                    </a:pathLst>
                  </a:custGeom>
                  <a:solidFill>
                    <a:srgbClr val="6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18" name="Freeform 62">
                    <a:extLst>
                      <a:ext uri="{FF2B5EF4-FFF2-40B4-BE49-F238E27FC236}">
                        <a16:creationId xmlns:a16="http://schemas.microsoft.com/office/drawing/2014/main" id="{B0AF6787-B011-476F-A952-76F12EDC063D}"/>
                      </a:ext>
                    </a:extLst>
                  </p:cNvPr>
                  <p:cNvSpPr>
                    <a:spLocks/>
                  </p:cNvSpPr>
                  <p:nvPr/>
                </p:nvSpPr>
                <p:spPr bwMode="auto">
                  <a:xfrm>
                    <a:off x="2477" y="1642"/>
                    <a:ext cx="239" cy="223"/>
                  </a:xfrm>
                  <a:custGeom>
                    <a:avLst/>
                    <a:gdLst>
                      <a:gd name="T0" fmla="*/ 239 w 239"/>
                      <a:gd name="T1" fmla="*/ 106 h 223"/>
                      <a:gd name="T2" fmla="*/ 239 w 239"/>
                      <a:gd name="T3" fmla="*/ 223 h 223"/>
                      <a:gd name="T4" fmla="*/ 0 w 239"/>
                      <a:gd name="T5" fmla="*/ 117 h 223"/>
                      <a:gd name="T6" fmla="*/ 0 w 239"/>
                      <a:gd name="T7" fmla="*/ 0 h 223"/>
                      <a:gd name="T8" fmla="*/ 239 w 239"/>
                      <a:gd name="T9" fmla="*/ 106 h 223"/>
                      <a:gd name="T10" fmla="*/ 0 60000 65536"/>
                      <a:gd name="T11" fmla="*/ 0 60000 65536"/>
                      <a:gd name="T12" fmla="*/ 0 60000 65536"/>
                      <a:gd name="T13" fmla="*/ 0 60000 65536"/>
                      <a:gd name="T14" fmla="*/ 0 60000 65536"/>
                      <a:gd name="T15" fmla="*/ 0 w 239"/>
                      <a:gd name="T16" fmla="*/ 0 h 223"/>
                      <a:gd name="T17" fmla="*/ 239 w 239"/>
                      <a:gd name="T18" fmla="*/ 223 h 223"/>
                    </a:gdLst>
                    <a:ahLst/>
                    <a:cxnLst>
                      <a:cxn ang="T10">
                        <a:pos x="T0" y="T1"/>
                      </a:cxn>
                      <a:cxn ang="T11">
                        <a:pos x="T2" y="T3"/>
                      </a:cxn>
                      <a:cxn ang="T12">
                        <a:pos x="T4" y="T5"/>
                      </a:cxn>
                      <a:cxn ang="T13">
                        <a:pos x="T6" y="T7"/>
                      </a:cxn>
                      <a:cxn ang="T14">
                        <a:pos x="T8" y="T9"/>
                      </a:cxn>
                    </a:cxnLst>
                    <a:rect l="T15" t="T16" r="T17" b="T18"/>
                    <a:pathLst>
                      <a:path w="239" h="223">
                        <a:moveTo>
                          <a:pt x="239" y="106"/>
                        </a:moveTo>
                        <a:lnTo>
                          <a:pt x="239" y="223"/>
                        </a:lnTo>
                        <a:lnTo>
                          <a:pt x="0" y="117"/>
                        </a:lnTo>
                        <a:lnTo>
                          <a:pt x="0" y="0"/>
                        </a:lnTo>
                        <a:lnTo>
                          <a:pt x="239" y="106"/>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19" name="Freeform 63">
                    <a:extLst>
                      <a:ext uri="{FF2B5EF4-FFF2-40B4-BE49-F238E27FC236}">
                        <a16:creationId xmlns:a16="http://schemas.microsoft.com/office/drawing/2014/main" id="{F4A951A8-45F2-4718-8E75-ECF3622C7C54}"/>
                      </a:ext>
                    </a:extLst>
                  </p:cNvPr>
                  <p:cNvSpPr>
                    <a:spLocks/>
                  </p:cNvSpPr>
                  <p:nvPr/>
                </p:nvSpPr>
                <p:spPr bwMode="auto">
                  <a:xfrm>
                    <a:off x="2226" y="1538"/>
                    <a:ext cx="239" cy="219"/>
                  </a:xfrm>
                  <a:custGeom>
                    <a:avLst/>
                    <a:gdLst>
                      <a:gd name="T0" fmla="*/ 239 w 239"/>
                      <a:gd name="T1" fmla="*/ 104 h 219"/>
                      <a:gd name="T2" fmla="*/ 239 w 239"/>
                      <a:gd name="T3" fmla="*/ 219 h 219"/>
                      <a:gd name="T4" fmla="*/ 0 w 239"/>
                      <a:gd name="T5" fmla="*/ 117 h 219"/>
                      <a:gd name="T6" fmla="*/ 0 w 239"/>
                      <a:gd name="T7" fmla="*/ 0 h 219"/>
                      <a:gd name="T8" fmla="*/ 239 w 239"/>
                      <a:gd name="T9" fmla="*/ 104 h 219"/>
                      <a:gd name="T10" fmla="*/ 0 60000 65536"/>
                      <a:gd name="T11" fmla="*/ 0 60000 65536"/>
                      <a:gd name="T12" fmla="*/ 0 60000 65536"/>
                      <a:gd name="T13" fmla="*/ 0 60000 65536"/>
                      <a:gd name="T14" fmla="*/ 0 60000 65536"/>
                      <a:gd name="T15" fmla="*/ 0 w 239"/>
                      <a:gd name="T16" fmla="*/ 0 h 219"/>
                      <a:gd name="T17" fmla="*/ 239 w 239"/>
                      <a:gd name="T18" fmla="*/ 219 h 219"/>
                    </a:gdLst>
                    <a:ahLst/>
                    <a:cxnLst>
                      <a:cxn ang="T10">
                        <a:pos x="T0" y="T1"/>
                      </a:cxn>
                      <a:cxn ang="T11">
                        <a:pos x="T2" y="T3"/>
                      </a:cxn>
                      <a:cxn ang="T12">
                        <a:pos x="T4" y="T5"/>
                      </a:cxn>
                      <a:cxn ang="T13">
                        <a:pos x="T6" y="T7"/>
                      </a:cxn>
                      <a:cxn ang="T14">
                        <a:pos x="T8" y="T9"/>
                      </a:cxn>
                    </a:cxnLst>
                    <a:rect l="T15" t="T16" r="T17" b="T18"/>
                    <a:pathLst>
                      <a:path w="239" h="219">
                        <a:moveTo>
                          <a:pt x="239" y="104"/>
                        </a:moveTo>
                        <a:lnTo>
                          <a:pt x="239" y="219"/>
                        </a:lnTo>
                        <a:lnTo>
                          <a:pt x="0" y="117"/>
                        </a:lnTo>
                        <a:lnTo>
                          <a:pt x="0" y="0"/>
                        </a:lnTo>
                        <a:lnTo>
                          <a:pt x="239" y="104"/>
                        </a:lnTo>
                        <a:close/>
                      </a:path>
                    </a:pathLst>
                  </a:custGeom>
                  <a:solidFill>
                    <a:srgbClr val="6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20" name="Freeform 64">
                    <a:extLst>
                      <a:ext uri="{FF2B5EF4-FFF2-40B4-BE49-F238E27FC236}">
                        <a16:creationId xmlns:a16="http://schemas.microsoft.com/office/drawing/2014/main" id="{36DF3443-8111-4F56-AB8F-1153C575C8DF}"/>
                      </a:ext>
                    </a:extLst>
                  </p:cNvPr>
                  <p:cNvSpPr>
                    <a:spLocks/>
                  </p:cNvSpPr>
                  <p:nvPr/>
                </p:nvSpPr>
                <p:spPr bwMode="auto">
                  <a:xfrm>
                    <a:off x="2096" y="1486"/>
                    <a:ext cx="118" cy="163"/>
                  </a:xfrm>
                  <a:custGeom>
                    <a:avLst/>
                    <a:gdLst>
                      <a:gd name="T0" fmla="*/ 118 w 118"/>
                      <a:gd name="T1" fmla="*/ 47 h 163"/>
                      <a:gd name="T2" fmla="*/ 118 w 118"/>
                      <a:gd name="T3" fmla="*/ 163 h 163"/>
                      <a:gd name="T4" fmla="*/ 0 w 118"/>
                      <a:gd name="T5" fmla="*/ 111 h 163"/>
                      <a:gd name="T6" fmla="*/ 0 w 118"/>
                      <a:gd name="T7" fmla="*/ 0 h 163"/>
                      <a:gd name="T8" fmla="*/ 118 w 118"/>
                      <a:gd name="T9" fmla="*/ 47 h 163"/>
                      <a:gd name="T10" fmla="*/ 0 60000 65536"/>
                      <a:gd name="T11" fmla="*/ 0 60000 65536"/>
                      <a:gd name="T12" fmla="*/ 0 60000 65536"/>
                      <a:gd name="T13" fmla="*/ 0 60000 65536"/>
                      <a:gd name="T14" fmla="*/ 0 60000 65536"/>
                      <a:gd name="T15" fmla="*/ 0 w 118"/>
                      <a:gd name="T16" fmla="*/ 0 h 163"/>
                      <a:gd name="T17" fmla="*/ 118 w 118"/>
                      <a:gd name="T18" fmla="*/ 163 h 163"/>
                    </a:gdLst>
                    <a:ahLst/>
                    <a:cxnLst>
                      <a:cxn ang="T10">
                        <a:pos x="T0" y="T1"/>
                      </a:cxn>
                      <a:cxn ang="T11">
                        <a:pos x="T2" y="T3"/>
                      </a:cxn>
                      <a:cxn ang="T12">
                        <a:pos x="T4" y="T5"/>
                      </a:cxn>
                      <a:cxn ang="T13">
                        <a:pos x="T6" y="T7"/>
                      </a:cxn>
                      <a:cxn ang="T14">
                        <a:pos x="T8" y="T9"/>
                      </a:cxn>
                    </a:cxnLst>
                    <a:rect l="T15" t="T16" r="T17" b="T18"/>
                    <a:pathLst>
                      <a:path w="118" h="163">
                        <a:moveTo>
                          <a:pt x="118" y="47"/>
                        </a:moveTo>
                        <a:lnTo>
                          <a:pt x="118" y="163"/>
                        </a:lnTo>
                        <a:lnTo>
                          <a:pt x="0" y="111"/>
                        </a:lnTo>
                        <a:lnTo>
                          <a:pt x="0" y="0"/>
                        </a:lnTo>
                        <a:lnTo>
                          <a:pt x="118" y="47"/>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21" name="Freeform 65">
                    <a:extLst>
                      <a:ext uri="{FF2B5EF4-FFF2-40B4-BE49-F238E27FC236}">
                        <a16:creationId xmlns:a16="http://schemas.microsoft.com/office/drawing/2014/main" id="{9809F35D-7C95-4BBC-B95D-4C479858789A}"/>
                      </a:ext>
                    </a:extLst>
                  </p:cNvPr>
                  <p:cNvSpPr>
                    <a:spLocks/>
                  </p:cNvSpPr>
                  <p:nvPr/>
                </p:nvSpPr>
                <p:spPr bwMode="auto">
                  <a:xfrm>
                    <a:off x="2984" y="2162"/>
                    <a:ext cx="75" cy="164"/>
                  </a:xfrm>
                  <a:custGeom>
                    <a:avLst/>
                    <a:gdLst>
                      <a:gd name="T0" fmla="*/ 75 w 75"/>
                      <a:gd name="T1" fmla="*/ 39 h 164"/>
                      <a:gd name="T2" fmla="*/ 75 w 75"/>
                      <a:gd name="T3" fmla="*/ 164 h 164"/>
                      <a:gd name="T4" fmla="*/ 0 w 75"/>
                      <a:gd name="T5" fmla="*/ 129 h 164"/>
                      <a:gd name="T6" fmla="*/ 0 w 75"/>
                      <a:gd name="T7" fmla="*/ 0 h 164"/>
                      <a:gd name="T8" fmla="*/ 75 w 75"/>
                      <a:gd name="T9" fmla="*/ 39 h 164"/>
                      <a:gd name="T10" fmla="*/ 0 60000 65536"/>
                      <a:gd name="T11" fmla="*/ 0 60000 65536"/>
                      <a:gd name="T12" fmla="*/ 0 60000 65536"/>
                      <a:gd name="T13" fmla="*/ 0 60000 65536"/>
                      <a:gd name="T14" fmla="*/ 0 60000 65536"/>
                      <a:gd name="T15" fmla="*/ 0 w 75"/>
                      <a:gd name="T16" fmla="*/ 0 h 164"/>
                      <a:gd name="T17" fmla="*/ 75 w 75"/>
                      <a:gd name="T18" fmla="*/ 164 h 164"/>
                    </a:gdLst>
                    <a:ahLst/>
                    <a:cxnLst>
                      <a:cxn ang="T10">
                        <a:pos x="T0" y="T1"/>
                      </a:cxn>
                      <a:cxn ang="T11">
                        <a:pos x="T2" y="T3"/>
                      </a:cxn>
                      <a:cxn ang="T12">
                        <a:pos x="T4" y="T5"/>
                      </a:cxn>
                      <a:cxn ang="T13">
                        <a:pos x="T6" y="T7"/>
                      </a:cxn>
                      <a:cxn ang="T14">
                        <a:pos x="T8" y="T9"/>
                      </a:cxn>
                    </a:cxnLst>
                    <a:rect l="T15" t="T16" r="T17" b="T18"/>
                    <a:pathLst>
                      <a:path w="75" h="164">
                        <a:moveTo>
                          <a:pt x="75" y="39"/>
                        </a:moveTo>
                        <a:lnTo>
                          <a:pt x="75" y="164"/>
                        </a:lnTo>
                        <a:lnTo>
                          <a:pt x="0" y="129"/>
                        </a:lnTo>
                        <a:lnTo>
                          <a:pt x="0" y="0"/>
                        </a:lnTo>
                        <a:lnTo>
                          <a:pt x="75" y="39"/>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22" name="Freeform 66">
                    <a:extLst>
                      <a:ext uri="{FF2B5EF4-FFF2-40B4-BE49-F238E27FC236}">
                        <a16:creationId xmlns:a16="http://schemas.microsoft.com/office/drawing/2014/main" id="{651FD1DD-DD98-44BE-A059-60DA1EBDE26A}"/>
                      </a:ext>
                    </a:extLst>
                  </p:cNvPr>
                  <p:cNvSpPr>
                    <a:spLocks/>
                  </p:cNvSpPr>
                  <p:nvPr/>
                </p:nvSpPr>
                <p:spPr bwMode="auto">
                  <a:xfrm>
                    <a:off x="2728" y="2045"/>
                    <a:ext cx="240" cy="236"/>
                  </a:xfrm>
                  <a:custGeom>
                    <a:avLst/>
                    <a:gdLst>
                      <a:gd name="T0" fmla="*/ 240 w 240"/>
                      <a:gd name="T1" fmla="*/ 111 h 236"/>
                      <a:gd name="T2" fmla="*/ 240 w 240"/>
                      <a:gd name="T3" fmla="*/ 236 h 236"/>
                      <a:gd name="T4" fmla="*/ 0 w 240"/>
                      <a:gd name="T5" fmla="*/ 121 h 236"/>
                      <a:gd name="T6" fmla="*/ 0 w 240"/>
                      <a:gd name="T7" fmla="*/ 0 h 236"/>
                      <a:gd name="T8" fmla="*/ 240 w 240"/>
                      <a:gd name="T9" fmla="*/ 111 h 236"/>
                      <a:gd name="T10" fmla="*/ 0 60000 65536"/>
                      <a:gd name="T11" fmla="*/ 0 60000 65536"/>
                      <a:gd name="T12" fmla="*/ 0 60000 65536"/>
                      <a:gd name="T13" fmla="*/ 0 60000 65536"/>
                      <a:gd name="T14" fmla="*/ 0 60000 65536"/>
                      <a:gd name="T15" fmla="*/ 0 w 240"/>
                      <a:gd name="T16" fmla="*/ 0 h 236"/>
                      <a:gd name="T17" fmla="*/ 240 w 240"/>
                      <a:gd name="T18" fmla="*/ 236 h 236"/>
                    </a:gdLst>
                    <a:ahLst/>
                    <a:cxnLst>
                      <a:cxn ang="T10">
                        <a:pos x="T0" y="T1"/>
                      </a:cxn>
                      <a:cxn ang="T11">
                        <a:pos x="T2" y="T3"/>
                      </a:cxn>
                      <a:cxn ang="T12">
                        <a:pos x="T4" y="T5"/>
                      </a:cxn>
                      <a:cxn ang="T13">
                        <a:pos x="T6" y="T7"/>
                      </a:cxn>
                      <a:cxn ang="T14">
                        <a:pos x="T8" y="T9"/>
                      </a:cxn>
                    </a:cxnLst>
                    <a:rect l="T15" t="T16" r="T17" b="T18"/>
                    <a:pathLst>
                      <a:path w="240" h="236">
                        <a:moveTo>
                          <a:pt x="240" y="111"/>
                        </a:moveTo>
                        <a:lnTo>
                          <a:pt x="240" y="236"/>
                        </a:lnTo>
                        <a:lnTo>
                          <a:pt x="0" y="121"/>
                        </a:lnTo>
                        <a:lnTo>
                          <a:pt x="0" y="0"/>
                        </a:lnTo>
                        <a:lnTo>
                          <a:pt x="240" y="111"/>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23" name="Freeform 67">
                    <a:extLst>
                      <a:ext uri="{FF2B5EF4-FFF2-40B4-BE49-F238E27FC236}">
                        <a16:creationId xmlns:a16="http://schemas.microsoft.com/office/drawing/2014/main" id="{54B5F3C0-775D-42BB-B640-116AABB9E859}"/>
                      </a:ext>
                    </a:extLst>
                  </p:cNvPr>
                  <p:cNvSpPr>
                    <a:spLocks/>
                  </p:cNvSpPr>
                  <p:nvPr/>
                </p:nvSpPr>
                <p:spPr bwMode="auto">
                  <a:xfrm>
                    <a:off x="2477" y="1928"/>
                    <a:ext cx="239" cy="231"/>
                  </a:xfrm>
                  <a:custGeom>
                    <a:avLst/>
                    <a:gdLst>
                      <a:gd name="T0" fmla="*/ 239 w 239"/>
                      <a:gd name="T1" fmla="*/ 114 h 231"/>
                      <a:gd name="T2" fmla="*/ 239 w 239"/>
                      <a:gd name="T3" fmla="*/ 231 h 231"/>
                      <a:gd name="T4" fmla="*/ 0 w 239"/>
                      <a:gd name="T5" fmla="*/ 117 h 231"/>
                      <a:gd name="T6" fmla="*/ 0 w 239"/>
                      <a:gd name="T7" fmla="*/ 0 h 231"/>
                      <a:gd name="T8" fmla="*/ 239 w 239"/>
                      <a:gd name="T9" fmla="*/ 114 h 231"/>
                      <a:gd name="T10" fmla="*/ 0 60000 65536"/>
                      <a:gd name="T11" fmla="*/ 0 60000 65536"/>
                      <a:gd name="T12" fmla="*/ 0 60000 65536"/>
                      <a:gd name="T13" fmla="*/ 0 60000 65536"/>
                      <a:gd name="T14" fmla="*/ 0 60000 65536"/>
                      <a:gd name="T15" fmla="*/ 0 w 239"/>
                      <a:gd name="T16" fmla="*/ 0 h 231"/>
                      <a:gd name="T17" fmla="*/ 239 w 239"/>
                      <a:gd name="T18" fmla="*/ 231 h 231"/>
                    </a:gdLst>
                    <a:ahLst/>
                    <a:cxnLst>
                      <a:cxn ang="T10">
                        <a:pos x="T0" y="T1"/>
                      </a:cxn>
                      <a:cxn ang="T11">
                        <a:pos x="T2" y="T3"/>
                      </a:cxn>
                      <a:cxn ang="T12">
                        <a:pos x="T4" y="T5"/>
                      </a:cxn>
                      <a:cxn ang="T13">
                        <a:pos x="T6" y="T7"/>
                      </a:cxn>
                      <a:cxn ang="T14">
                        <a:pos x="T8" y="T9"/>
                      </a:cxn>
                    </a:cxnLst>
                    <a:rect l="T15" t="T16" r="T17" b="T18"/>
                    <a:pathLst>
                      <a:path w="239" h="231">
                        <a:moveTo>
                          <a:pt x="239" y="114"/>
                        </a:moveTo>
                        <a:lnTo>
                          <a:pt x="239" y="231"/>
                        </a:lnTo>
                        <a:lnTo>
                          <a:pt x="0" y="117"/>
                        </a:lnTo>
                        <a:lnTo>
                          <a:pt x="0" y="0"/>
                        </a:lnTo>
                        <a:lnTo>
                          <a:pt x="239" y="114"/>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24" name="Freeform 68">
                    <a:extLst>
                      <a:ext uri="{FF2B5EF4-FFF2-40B4-BE49-F238E27FC236}">
                        <a16:creationId xmlns:a16="http://schemas.microsoft.com/office/drawing/2014/main" id="{D7CD3E6C-D628-44B1-BBC9-D666E907A802}"/>
                      </a:ext>
                    </a:extLst>
                  </p:cNvPr>
                  <p:cNvSpPr>
                    <a:spLocks/>
                  </p:cNvSpPr>
                  <p:nvPr/>
                </p:nvSpPr>
                <p:spPr bwMode="auto">
                  <a:xfrm>
                    <a:off x="2226" y="1807"/>
                    <a:ext cx="239" cy="232"/>
                  </a:xfrm>
                  <a:custGeom>
                    <a:avLst/>
                    <a:gdLst>
                      <a:gd name="T0" fmla="*/ 239 w 239"/>
                      <a:gd name="T1" fmla="*/ 115 h 232"/>
                      <a:gd name="T2" fmla="*/ 239 w 239"/>
                      <a:gd name="T3" fmla="*/ 232 h 232"/>
                      <a:gd name="T4" fmla="*/ 0 w 239"/>
                      <a:gd name="T5" fmla="*/ 117 h 232"/>
                      <a:gd name="T6" fmla="*/ 0 w 239"/>
                      <a:gd name="T7" fmla="*/ 0 h 232"/>
                      <a:gd name="T8" fmla="*/ 239 w 239"/>
                      <a:gd name="T9" fmla="*/ 115 h 232"/>
                      <a:gd name="T10" fmla="*/ 0 60000 65536"/>
                      <a:gd name="T11" fmla="*/ 0 60000 65536"/>
                      <a:gd name="T12" fmla="*/ 0 60000 65536"/>
                      <a:gd name="T13" fmla="*/ 0 60000 65536"/>
                      <a:gd name="T14" fmla="*/ 0 60000 65536"/>
                      <a:gd name="T15" fmla="*/ 0 w 239"/>
                      <a:gd name="T16" fmla="*/ 0 h 232"/>
                      <a:gd name="T17" fmla="*/ 239 w 239"/>
                      <a:gd name="T18" fmla="*/ 232 h 232"/>
                    </a:gdLst>
                    <a:ahLst/>
                    <a:cxnLst>
                      <a:cxn ang="T10">
                        <a:pos x="T0" y="T1"/>
                      </a:cxn>
                      <a:cxn ang="T11">
                        <a:pos x="T2" y="T3"/>
                      </a:cxn>
                      <a:cxn ang="T12">
                        <a:pos x="T4" y="T5"/>
                      </a:cxn>
                      <a:cxn ang="T13">
                        <a:pos x="T6" y="T7"/>
                      </a:cxn>
                      <a:cxn ang="T14">
                        <a:pos x="T8" y="T9"/>
                      </a:cxn>
                    </a:cxnLst>
                    <a:rect l="T15" t="T16" r="T17" b="T18"/>
                    <a:pathLst>
                      <a:path w="239" h="232">
                        <a:moveTo>
                          <a:pt x="239" y="115"/>
                        </a:moveTo>
                        <a:lnTo>
                          <a:pt x="239" y="232"/>
                        </a:lnTo>
                        <a:lnTo>
                          <a:pt x="0" y="117"/>
                        </a:lnTo>
                        <a:lnTo>
                          <a:pt x="0" y="0"/>
                        </a:lnTo>
                        <a:lnTo>
                          <a:pt x="239" y="115"/>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25" name="Freeform 69">
                    <a:extLst>
                      <a:ext uri="{FF2B5EF4-FFF2-40B4-BE49-F238E27FC236}">
                        <a16:creationId xmlns:a16="http://schemas.microsoft.com/office/drawing/2014/main" id="{F9443DD1-F96B-4AB3-98E4-96B9FB0BFCE8}"/>
                      </a:ext>
                    </a:extLst>
                  </p:cNvPr>
                  <p:cNvSpPr>
                    <a:spLocks/>
                  </p:cNvSpPr>
                  <p:nvPr/>
                </p:nvSpPr>
                <p:spPr bwMode="auto">
                  <a:xfrm>
                    <a:off x="2096" y="1750"/>
                    <a:ext cx="118" cy="168"/>
                  </a:xfrm>
                  <a:custGeom>
                    <a:avLst/>
                    <a:gdLst>
                      <a:gd name="T0" fmla="*/ 118 w 118"/>
                      <a:gd name="T1" fmla="*/ 52 h 168"/>
                      <a:gd name="T2" fmla="*/ 118 w 118"/>
                      <a:gd name="T3" fmla="*/ 168 h 168"/>
                      <a:gd name="T4" fmla="*/ 0 w 118"/>
                      <a:gd name="T5" fmla="*/ 107 h 168"/>
                      <a:gd name="T6" fmla="*/ 0 w 118"/>
                      <a:gd name="T7" fmla="*/ 0 h 168"/>
                      <a:gd name="T8" fmla="*/ 118 w 118"/>
                      <a:gd name="T9" fmla="*/ 52 h 168"/>
                      <a:gd name="T10" fmla="*/ 0 60000 65536"/>
                      <a:gd name="T11" fmla="*/ 0 60000 65536"/>
                      <a:gd name="T12" fmla="*/ 0 60000 65536"/>
                      <a:gd name="T13" fmla="*/ 0 60000 65536"/>
                      <a:gd name="T14" fmla="*/ 0 60000 65536"/>
                      <a:gd name="T15" fmla="*/ 0 w 118"/>
                      <a:gd name="T16" fmla="*/ 0 h 168"/>
                      <a:gd name="T17" fmla="*/ 118 w 118"/>
                      <a:gd name="T18" fmla="*/ 168 h 168"/>
                    </a:gdLst>
                    <a:ahLst/>
                    <a:cxnLst>
                      <a:cxn ang="T10">
                        <a:pos x="T0" y="T1"/>
                      </a:cxn>
                      <a:cxn ang="T11">
                        <a:pos x="T2" y="T3"/>
                      </a:cxn>
                      <a:cxn ang="T12">
                        <a:pos x="T4" y="T5"/>
                      </a:cxn>
                      <a:cxn ang="T13">
                        <a:pos x="T6" y="T7"/>
                      </a:cxn>
                      <a:cxn ang="T14">
                        <a:pos x="T8" y="T9"/>
                      </a:cxn>
                    </a:cxnLst>
                    <a:rect l="T15" t="T16" r="T17" b="T18"/>
                    <a:pathLst>
                      <a:path w="118" h="168">
                        <a:moveTo>
                          <a:pt x="118" y="52"/>
                        </a:moveTo>
                        <a:lnTo>
                          <a:pt x="118" y="168"/>
                        </a:lnTo>
                        <a:lnTo>
                          <a:pt x="0" y="107"/>
                        </a:lnTo>
                        <a:lnTo>
                          <a:pt x="0" y="0"/>
                        </a:lnTo>
                        <a:lnTo>
                          <a:pt x="118" y="52"/>
                        </a:lnTo>
                        <a:close/>
                      </a:path>
                    </a:pathLst>
                  </a:cu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26" name="Freeform 70">
                    <a:extLst>
                      <a:ext uri="{FF2B5EF4-FFF2-40B4-BE49-F238E27FC236}">
                        <a16:creationId xmlns:a16="http://schemas.microsoft.com/office/drawing/2014/main" id="{F8828080-9CA0-4D51-B1B6-6A733DBB7A89}"/>
                      </a:ext>
                    </a:extLst>
                  </p:cNvPr>
                  <p:cNvSpPr>
                    <a:spLocks/>
                  </p:cNvSpPr>
                  <p:nvPr/>
                </p:nvSpPr>
                <p:spPr bwMode="auto">
                  <a:xfrm>
                    <a:off x="2984" y="2472"/>
                    <a:ext cx="78" cy="166"/>
                  </a:xfrm>
                  <a:custGeom>
                    <a:avLst/>
                    <a:gdLst>
                      <a:gd name="T0" fmla="*/ 78 w 78"/>
                      <a:gd name="T1" fmla="*/ 43 h 166"/>
                      <a:gd name="T2" fmla="*/ 78 w 78"/>
                      <a:gd name="T3" fmla="*/ 166 h 166"/>
                      <a:gd name="T4" fmla="*/ 0 w 78"/>
                      <a:gd name="T5" fmla="*/ 123 h 166"/>
                      <a:gd name="T6" fmla="*/ 0 w 78"/>
                      <a:gd name="T7" fmla="*/ 0 h 166"/>
                      <a:gd name="T8" fmla="*/ 78 w 78"/>
                      <a:gd name="T9" fmla="*/ 43 h 166"/>
                      <a:gd name="T10" fmla="*/ 0 60000 65536"/>
                      <a:gd name="T11" fmla="*/ 0 60000 65536"/>
                      <a:gd name="T12" fmla="*/ 0 60000 65536"/>
                      <a:gd name="T13" fmla="*/ 0 60000 65536"/>
                      <a:gd name="T14" fmla="*/ 0 60000 65536"/>
                      <a:gd name="T15" fmla="*/ 0 w 78"/>
                      <a:gd name="T16" fmla="*/ 0 h 166"/>
                      <a:gd name="T17" fmla="*/ 78 w 78"/>
                      <a:gd name="T18" fmla="*/ 166 h 166"/>
                    </a:gdLst>
                    <a:ahLst/>
                    <a:cxnLst>
                      <a:cxn ang="T10">
                        <a:pos x="T0" y="T1"/>
                      </a:cxn>
                      <a:cxn ang="T11">
                        <a:pos x="T2" y="T3"/>
                      </a:cxn>
                      <a:cxn ang="T12">
                        <a:pos x="T4" y="T5"/>
                      </a:cxn>
                      <a:cxn ang="T13">
                        <a:pos x="T6" y="T7"/>
                      </a:cxn>
                      <a:cxn ang="T14">
                        <a:pos x="T8" y="T9"/>
                      </a:cxn>
                    </a:cxnLst>
                    <a:rect l="T15" t="T16" r="T17" b="T18"/>
                    <a:pathLst>
                      <a:path w="78" h="166">
                        <a:moveTo>
                          <a:pt x="78" y="43"/>
                        </a:moveTo>
                        <a:lnTo>
                          <a:pt x="78" y="166"/>
                        </a:lnTo>
                        <a:lnTo>
                          <a:pt x="0" y="123"/>
                        </a:lnTo>
                        <a:lnTo>
                          <a:pt x="0" y="0"/>
                        </a:lnTo>
                        <a:lnTo>
                          <a:pt x="78" y="43"/>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27" name="Freeform 71">
                    <a:extLst>
                      <a:ext uri="{FF2B5EF4-FFF2-40B4-BE49-F238E27FC236}">
                        <a16:creationId xmlns:a16="http://schemas.microsoft.com/office/drawing/2014/main" id="{62FF3DE8-9E1E-4795-ABCB-71419E902F4E}"/>
                      </a:ext>
                    </a:extLst>
                  </p:cNvPr>
                  <p:cNvSpPr>
                    <a:spLocks/>
                  </p:cNvSpPr>
                  <p:nvPr/>
                </p:nvSpPr>
                <p:spPr bwMode="auto">
                  <a:xfrm>
                    <a:off x="2728" y="2338"/>
                    <a:ext cx="240" cy="245"/>
                  </a:xfrm>
                  <a:custGeom>
                    <a:avLst/>
                    <a:gdLst>
                      <a:gd name="T0" fmla="*/ 240 w 240"/>
                      <a:gd name="T1" fmla="*/ 121 h 245"/>
                      <a:gd name="T2" fmla="*/ 240 w 240"/>
                      <a:gd name="T3" fmla="*/ 245 h 245"/>
                      <a:gd name="T4" fmla="*/ 0 w 240"/>
                      <a:gd name="T5" fmla="*/ 124 h 245"/>
                      <a:gd name="T6" fmla="*/ 0 w 240"/>
                      <a:gd name="T7" fmla="*/ 0 h 245"/>
                      <a:gd name="T8" fmla="*/ 240 w 240"/>
                      <a:gd name="T9" fmla="*/ 121 h 245"/>
                      <a:gd name="T10" fmla="*/ 0 60000 65536"/>
                      <a:gd name="T11" fmla="*/ 0 60000 65536"/>
                      <a:gd name="T12" fmla="*/ 0 60000 65536"/>
                      <a:gd name="T13" fmla="*/ 0 60000 65536"/>
                      <a:gd name="T14" fmla="*/ 0 60000 65536"/>
                      <a:gd name="T15" fmla="*/ 0 w 240"/>
                      <a:gd name="T16" fmla="*/ 0 h 245"/>
                      <a:gd name="T17" fmla="*/ 240 w 240"/>
                      <a:gd name="T18" fmla="*/ 245 h 245"/>
                    </a:gdLst>
                    <a:ahLst/>
                    <a:cxnLst>
                      <a:cxn ang="T10">
                        <a:pos x="T0" y="T1"/>
                      </a:cxn>
                      <a:cxn ang="T11">
                        <a:pos x="T2" y="T3"/>
                      </a:cxn>
                      <a:cxn ang="T12">
                        <a:pos x="T4" y="T5"/>
                      </a:cxn>
                      <a:cxn ang="T13">
                        <a:pos x="T6" y="T7"/>
                      </a:cxn>
                      <a:cxn ang="T14">
                        <a:pos x="T8" y="T9"/>
                      </a:cxn>
                    </a:cxnLst>
                    <a:rect l="T15" t="T16" r="T17" b="T18"/>
                    <a:pathLst>
                      <a:path w="240" h="245">
                        <a:moveTo>
                          <a:pt x="240" y="121"/>
                        </a:moveTo>
                        <a:lnTo>
                          <a:pt x="240" y="245"/>
                        </a:lnTo>
                        <a:lnTo>
                          <a:pt x="0" y="124"/>
                        </a:lnTo>
                        <a:lnTo>
                          <a:pt x="0" y="0"/>
                        </a:lnTo>
                        <a:lnTo>
                          <a:pt x="240" y="121"/>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28" name="Freeform 72">
                    <a:extLst>
                      <a:ext uri="{FF2B5EF4-FFF2-40B4-BE49-F238E27FC236}">
                        <a16:creationId xmlns:a16="http://schemas.microsoft.com/office/drawing/2014/main" id="{0F51EFB8-BB88-4C07-8486-9D3AA2177048}"/>
                      </a:ext>
                    </a:extLst>
                  </p:cNvPr>
                  <p:cNvSpPr>
                    <a:spLocks/>
                  </p:cNvSpPr>
                  <p:nvPr/>
                </p:nvSpPr>
                <p:spPr bwMode="auto">
                  <a:xfrm>
                    <a:off x="2477" y="2210"/>
                    <a:ext cx="239" cy="243"/>
                  </a:xfrm>
                  <a:custGeom>
                    <a:avLst/>
                    <a:gdLst>
                      <a:gd name="T0" fmla="*/ 239 w 239"/>
                      <a:gd name="T1" fmla="*/ 126 h 243"/>
                      <a:gd name="T2" fmla="*/ 239 w 239"/>
                      <a:gd name="T3" fmla="*/ 243 h 243"/>
                      <a:gd name="T4" fmla="*/ 0 w 239"/>
                      <a:gd name="T5" fmla="*/ 117 h 243"/>
                      <a:gd name="T6" fmla="*/ 0 w 239"/>
                      <a:gd name="T7" fmla="*/ 0 h 243"/>
                      <a:gd name="T8" fmla="*/ 239 w 239"/>
                      <a:gd name="T9" fmla="*/ 126 h 243"/>
                      <a:gd name="T10" fmla="*/ 0 60000 65536"/>
                      <a:gd name="T11" fmla="*/ 0 60000 65536"/>
                      <a:gd name="T12" fmla="*/ 0 60000 65536"/>
                      <a:gd name="T13" fmla="*/ 0 60000 65536"/>
                      <a:gd name="T14" fmla="*/ 0 60000 65536"/>
                      <a:gd name="T15" fmla="*/ 0 w 239"/>
                      <a:gd name="T16" fmla="*/ 0 h 243"/>
                      <a:gd name="T17" fmla="*/ 239 w 239"/>
                      <a:gd name="T18" fmla="*/ 243 h 243"/>
                    </a:gdLst>
                    <a:ahLst/>
                    <a:cxnLst>
                      <a:cxn ang="T10">
                        <a:pos x="T0" y="T1"/>
                      </a:cxn>
                      <a:cxn ang="T11">
                        <a:pos x="T2" y="T3"/>
                      </a:cxn>
                      <a:cxn ang="T12">
                        <a:pos x="T4" y="T5"/>
                      </a:cxn>
                      <a:cxn ang="T13">
                        <a:pos x="T6" y="T7"/>
                      </a:cxn>
                      <a:cxn ang="T14">
                        <a:pos x="T8" y="T9"/>
                      </a:cxn>
                    </a:cxnLst>
                    <a:rect l="T15" t="T16" r="T17" b="T18"/>
                    <a:pathLst>
                      <a:path w="239" h="243">
                        <a:moveTo>
                          <a:pt x="239" y="126"/>
                        </a:moveTo>
                        <a:lnTo>
                          <a:pt x="239" y="243"/>
                        </a:lnTo>
                        <a:lnTo>
                          <a:pt x="0" y="117"/>
                        </a:lnTo>
                        <a:lnTo>
                          <a:pt x="0" y="0"/>
                        </a:lnTo>
                        <a:lnTo>
                          <a:pt x="239" y="126"/>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29" name="Freeform 73">
                    <a:extLst>
                      <a:ext uri="{FF2B5EF4-FFF2-40B4-BE49-F238E27FC236}">
                        <a16:creationId xmlns:a16="http://schemas.microsoft.com/office/drawing/2014/main" id="{7A92AF5B-34D6-4BFD-8D19-F18802474C32}"/>
                      </a:ext>
                    </a:extLst>
                  </p:cNvPr>
                  <p:cNvSpPr>
                    <a:spLocks/>
                  </p:cNvSpPr>
                  <p:nvPr/>
                </p:nvSpPr>
                <p:spPr bwMode="auto">
                  <a:xfrm>
                    <a:off x="2226" y="2079"/>
                    <a:ext cx="239" cy="241"/>
                  </a:xfrm>
                  <a:custGeom>
                    <a:avLst/>
                    <a:gdLst>
                      <a:gd name="T0" fmla="*/ 239 w 239"/>
                      <a:gd name="T1" fmla="*/ 124 h 241"/>
                      <a:gd name="T2" fmla="*/ 239 w 239"/>
                      <a:gd name="T3" fmla="*/ 241 h 241"/>
                      <a:gd name="T4" fmla="*/ 0 w 239"/>
                      <a:gd name="T5" fmla="*/ 117 h 241"/>
                      <a:gd name="T6" fmla="*/ 0 w 239"/>
                      <a:gd name="T7" fmla="*/ 0 h 241"/>
                      <a:gd name="T8" fmla="*/ 239 w 239"/>
                      <a:gd name="T9" fmla="*/ 124 h 241"/>
                      <a:gd name="T10" fmla="*/ 0 60000 65536"/>
                      <a:gd name="T11" fmla="*/ 0 60000 65536"/>
                      <a:gd name="T12" fmla="*/ 0 60000 65536"/>
                      <a:gd name="T13" fmla="*/ 0 60000 65536"/>
                      <a:gd name="T14" fmla="*/ 0 60000 65536"/>
                      <a:gd name="T15" fmla="*/ 0 w 239"/>
                      <a:gd name="T16" fmla="*/ 0 h 241"/>
                      <a:gd name="T17" fmla="*/ 239 w 239"/>
                      <a:gd name="T18" fmla="*/ 241 h 241"/>
                    </a:gdLst>
                    <a:ahLst/>
                    <a:cxnLst>
                      <a:cxn ang="T10">
                        <a:pos x="T0" y="T1"/>
                      </a:cxn>
                      <a:cxn ang="T11">
                        <a:pos x="T2" y="T3"/>
                      </a:cxn>
                      <a:cxn ang="T12">
                        <a:pos x="T4" y="T5"/>
                      </a:cxn>
                      <a:cxn ang="T13">
                        <a:pos x="T6" y="T7"/>
                      </a:cxn>
                      <a:cxn ang="T14">
                        <a:pos x="T8" y="T9"/>
                      </a:cxn>
                    </a:cxnLst>
                    <a:rect l="T15" t="T16" r="T17" b="T18"/>
                    <a:pathLst>
                      <a:path w="239" h="241">
                        <a:moveTo>
                          <a:pt x="239" y="124"/>
                        </a:moveTo>
                        <a:lnTo>
                          <a:pt x="239" y="241"/>
                        </a:lnTo>
                        <a:lnTo>
                          <a:pt x="0" y="117"/>
                        </a:lnTo>
                        <a:lnTo>
                          <a:pt x="0" y="0"/>
                        </a:lnTo>
                        <a:lnTo>
                          <a:pt x="239" y="124"/>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30" name="Freeform 74">
                    <a:extLst>
                      <a:ext uri="{FF2B5EF4-FFF2-40B4-BE49-F238E27FC236}">
                        <a16:creationId xmlns:a16="http://schemas.microsoft.com/office/drawing/2014/main" id="{5C996DB3-C18E-47BB-A6EE-59306029E65A}"/>
                      </a:ext>
                    </a:extLst>
                  </p:cNvPr>
                  <p:cNvSpPr>
                    <a:spLocks/>
                  </p:cNvSpPr>
                  <p:nvPr/>
                </p:nvSpPr>
                <p:spPr bwMode="auto">
                  <a:xfrm>
                    <a:off x="2096" y="2015"/>
                    <a:ext cx="118" cy="173"/>
                  </a:xfrm>
                  <a:custGeom>
                    <a:avLst/>
                    <a:gdLst>
                      <a:gd name="T0" fmla="*/ 118 w 118"/>
                      <a:gd name="T1" fmla="*/ 58 h 173"/>
                      <a:gd name="T2" fmla="*/ 118 w 118"/>
                      <a:gd name="T3" fmla="*/ 173 h 173"/>
                      <a:gd name="T4" fmla="*/ 0 w 118"/>
                      <a:gd name="T5" fmla="*/ 110 h 173"/>
                      <a:gd name="T6" fmla="*/ 0 w 118"/>
                      <a:gd name="T7" fmla="*/ 0 h 173"/>
                      <a:gd name="T8" fmla="*/ 118 w 118"/>
                      <a:gd name="T9" fmla="*/ 58 h 173"/>
                      <a:gd name="T10" fmla="*/ 0 60000 65536"/>
                      <a:gd name="T11" fmla="*/ 0 60000 65536"/>
                      <a:gd name="T12" fmla="*/ 0 60000 65536"/>
                      <a:gd name="T13" fmla="*/ 0 60000 65536"/>
                      <a:gd name="T14" fmla="*/ 0 60000 65536"/>
                      <a:gd name="T15" fmla="*/ 0 w 118"/>
                      <a:gd name="T16" fmla="*/ 0 h 173"/>
                      <a:gd name="T17" fmla="*/ 118 w 118"/>
                      <a:gd name="T18" fmla="*/ 173 h 173"/>
                    </a:gdLst>
                    <a:ahLst/>
                    <a:cxnLst>
                      <a:cxn ang="T10">
                        <a:pos x="T0" y="T1"/>
                      </a:cxn>
                      <a:cxn ang="T11">
                        <a:pos x="T2" y="T3"/>
                      </a:cxn>
                      <a:cxn ang="T12">
                        <a:pos x="T4" y="T5"/>
                      </a:cxn>
                      <a:cxn ang="T13">
                        <a:pos x="T6" y="T7"/>
                      </a:cxn>
                      <a:cxn ang="T14">
                        <a:pos x="T8" y="T9"/>
                      </a:cxn>
                    </a:cxnLst>
                    <a:rect l="T15" t="T16" r="T17" b="T18"/>
                    <a:pathLst>
                      <a:path w="118" h="173">
                        <a:moveTo>
                          <a:pt x="118" y="58"/>
                        </a:moveTo>
                        <a:lnTo>
                          <a:pt x="118" y="173"/>
                        </a:lnTo>
                        <a:lnTo>
                          <a:pt x="0" y="110"/>
                        </a:lnTo>
                        <a:lnTo>
                          <a:pt x="0" y="0"/>
                        </a:lnTo>
                        <a:lnTo>
                          <a:pt x="118" y="58"/>
                        </a:lnTo>
                        <a:close/>
                      </a:path>
                    </a:pathLst>
                  </a:custGeom>
                  <a:solidFill>
                    <a:srgbClr val="6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31" name="Freeform 75">
                    <a:extLst>
                      <a:ext uri="{FF2B5EF4-FFF2-40B4-BE49-F238E27FC236}">
                        <a16:creationId xmlns:a16="http://schemas.microsoft.com/office/drawing/2014/main" id="{047A3786-FDC4-4770-912C-FB1427076762}"/>
                      </a:ext>
                    </a:extLst>
                  </p:cNvPr>
                  <p:cNvSpPr>
                    <a:spLocks/>
                  </p:cNvSpPr>
                  <p:nvPr/>
                </p:nvSpPr>
                <p:spPr bwMode="auto">
                  <a:xfrm>
                    <a:off x="2981" y="2785"/>
                    <a:ext cx="78" cy="159"/>
                  </a:xfrm>
                  <a:custGeom>
                    <a:avLst/>
                    <a:gdLst>
                      <a:gd name="T0" fmla="*/ 78 w 78"/>
                      <a:gd name="T1" fmla="*/ 34 h 159"/>
                      <a:gd name="T2" fmla="*/ 78 w 78"/>
                      <a:gd name="T3" fmla="*/ 159 h 159"/>
                      <a:gd name="T4" fmla="*/ 0 w 78"/>
                      <a:gd name="T5" fmla="*/ 110 h 159"/>
                      <a:gd name="T6" fmla="*/ 0 w 78"/>
                      <a:gd name="T7" fmla="*/ 0 h 159"/>
                      <a:gd name="T8" fmla="*/ 78 w 78"/>
                      <a:gd name="T9" fmla="*/ 34 h 159"/>
                      <a:gd name="T10" fmla="*/ 0 60000 65536"/>
                      <a:gd name="T11" fmla="*/ 0 60000 65536"/>
                      <a:gd name="T12" fmla="*/ 0 60000 65536"/>
                      <a:gd name="T13" fmla="*/ 0 60000 65536"/>
                      <a:gd name="T14" fmla="*/ 0 60000 65536"/>
                      <a:gd name="T15" fmla="*/ 0 w 78"/>
                      <a:gd name="T16" fmla="*/ 0 h 159"/>
                      <a:gd name="T17" fmla="*/ 78 w 78"/>
                      <a:gd name="T18" fmla="*/ 159 h 159"/>
                    </a:gdLst>
                    <a:ahLst/>
                    <a:cxnLst>
                      <a:cxn ang="T10">
                        <a:pos x="T0" y="T1"/>
                      </a:cxn>
                      <a:cxn ang="T11">
                        <a:pos x="T2" y="T3"/>
                      </a:cxn>
                      <a:cxn ang="T12">
                        <a:pos x="T4" y="T5"/>
                      </a:cxn>
                      <a:cxn ang="T13">
                        <a:pos x="T6" y="T7"/>
                      </a:cxn>
                      <a:cxn ang="T14">
                        <a:pos x="T8" y="T9"/>
                      </a:cxn>
                    </a:cxnLst>
                    <a:rect l="T15" t="T16" r="T17" b="T18"/>
                    <a:pathLst>
                      <a:path w="78" h="159">
                        <a:moveTo>
                          <a:pt x="78" y="34"/>
                        </a:moveTo>
                        <a:lnTo>
                          <a:pt x="78" y="159"/>
                        </a:lnTo>
                        <a:lnTo>
                          <a:pt x="0" y="110"/>
                        </a:lnTo>
                        <a:lnTo>
                          <a:pt x="0" y="0"/>
                        </a:lnTo>
                        <a:lnTo>
                          <a:pt x="78" y="34"/>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32" name="Freeform 76">
                    <a:extLst>
                      <a:ext uri="{FF2B5EF4-FFF2-40B4-BE49-F238E27FC236}">
                        <a16:creationId xmlns:a16="http://schemas.microsoft.com/office/drawing/2014/main" id="{27F81267-47B6-47C9-8CE5-DA1FE8DA3C28}"/>
                      </a:ext>
                    </a:extLst>
                  </p:cNvPr>
                  <p:cNvSpPr>
                    <a:spLocks/>
                  </p:cNvSpPr>
                  <p:nvPr/>
                </p:nvSpPr>
                <p:spPr bwMode="auto">
                  <a:xfrm>
                    <a:off x="2728" y="2633"/>
                    <a:ext cx="240" cy="262"/>
                  </a:xfrm>
                  <a:custGeom>
                    <a:avLst/>
                    <a:gdLst>
                      <a:gd name="T0" fmla="*/ 240 w 240"/>
                      <a:gd name="T1" fmla="*/ 136 h 262"/>
                      <a:gd name="T2" fmla="*/ 240 w 240"/>
                      <a:gd name="T3" fmla="*/ 262 h 262"/>
                      <a:gd name="T4" fmla="*/ 0 w 240"/>
                      <a:gd name="T5" fmla="*/ 122 h 262"/>
                      <a:gd name="T6" fmla="*/ 0 w 240"/>
                      <a:gd name="T7" fmla="*/ 0 h 262"/>
                      <a:gd name="T8" fmla="*/ 240 w 240"/>
                      <a:gd name="T9" fmla="*/ 136 h 262"/>
                      <a:gd name="T10" fmla="*/ 0 60000 65536"/>
                      <a:gd name="T11" fmla="*/ 0 60000 65536"/>
                      <a:gd name="T12" fmla="*/ 0 60000 65536"/>
                      <a:gd name="T13" fmla="*/ 0 60000 65536"/>
                      <a:gd name="T14" fmla="*/ 0 60000 65536"/>
                      <a:gd name="T15" fmla="*/ 0 w 240"/>
                      <a:gd name="T16" fmla="*/ 0 h 262"/>
                      <a:gd name="T17" fmla="*/ 240 w 240"/>
                      <a:gd name="T18" fmla="*/ 262 h 262"/>
                    </a:gdLst>
                    <a:ahLst/>
                    <a:cxnLst>
                      <a:cxn ang="T10">
                        <a:pos x="T0" y="T1"/>
                      </a:cxn>
                      <a:cxn ang="T11">
                        <a:pos x="T2" y="T3"/>
                      </a:cxn>
                      <a:cxn ang="T12">
                        <a:pos x="T4" y="T5"/>
                      </a:cxn>
                      <a:cxn ang="T13">
                        <a:pos x="T6" y="T7"/>
                      </a:cxn>
                      <a:cxn ang="T14">
                        <a:pos x="T8" y="T9"/>
                      </a:cxn>
                    </a:cxnLst>
                    <a:rect l="T15" t="T16" r="T17" b="T18"/>
                    <a:pathLst>
                      <a:path w="240" h="262">
                        <a:moveTo>
                          <a:pt x="240" y="136"/>
                        </a:moveTo>
                        <a:lnTo>
                          <a:pt x="240" y="262"/>
                        </a:lnTo>
                        <a:lnTo>
                          <a:pt x="0" y="122"/>
                        </a:lnTo>
                        <a:lnTo>
                          <a:pt x="0" y="0"/>
                        </a:lnTo>
                        <a:lnTo>
                          <a:pt x="240" y="136"/>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33" name="Freeform 77">
                    <a:extLst>
                      <a:ext uri="{FF2B5EF4-FFF2-40B4-BE49-F238E27FC236}">
                        <a16:creationId xmlns:a16="http://schemas.microsoft.com/office/drawing/2014/main" id="{226F0800-71E5-4C19-A6FE-3449FD4BAC09}"/>
                      </a:ext>
                    </a:extLst>
                  </p:cNvPr>
                  <p:cNvSpPr>
                    <a:spLocks/>
                  </p:cNvSpPr>
                  <p:nvPr/>
                </p:nvSpPr>
                <p:spPr bwMode="auto">
                  <a:xfrm>
                    <a:off x="2477" y="2492"/>
                    <a:ext cx="239" cy="255"/>
                  </a:xfrm>
                  <a:custGeom>
                    <a:avLst/>
                    <a:gdLst>
                      <a:gd name="T0" fmla="*/ 239 w 239"/>
                      <a:gd name="T1" fmla="*/ 136 h 255"/>
                      <a:gd name="T2" fmla="*/ 239 w 239"/>
                      <a:gd name="T3" fmla="*/ 255 h 255"/>
                      <a:gd name="T4" fmla="*/ 0 w 239"/>
                      <a:gd name="T5" fmla="*/ 116 h 255"/>
                      <a:gd name="T6" fmla="*/ 0 w 239"/>
                      <a:gd name="T7" fmla="*/ 0 h 255"/>
                      <a:gd name="T8" fmla="*/ 239 w 239"/>
                      <a:gd name="T9" fmla="*/ 136 h 255"/>
                      <a:gd name="T10" fmla="*/ 0 60000 65536"/>
                      <a:gd name="T11" fmla="*/ 0 60000 65536"/>
                      <a:gd name="T12" fmla="*/ 0 60000 65536"/>
                      <a:gd name="T13" fmla="*/ 0 60000 65536"/>
                      <a:gd name="T14" fmla="*/ 0 60000 65536"/>
                      <a:gd name="T15" fmla="*/ 0 w 239"/>
                      <a:gd name="T16" fmla="*/ 0 h 255"/>
                      <a:gd name="T17" fmla="*/ 239 w 239"/>
                      <a:gd name="T18" fmla="*/ 255 h 255"/>
                    </a:gdLst>
                    <a:ahLst/>
                    <a:cxnLst>
                      <a:cxn ang="T10">
                        <a:pos x="T0" y="T1"/>
                      </a:cxn>
                      <a:cxn ang="T11">
                        <a:pos x="T2" y="T3"/>
                      </a:cxn>
                      <a:cxn ang="T12">
                        <a:pos x="T4" y="T5"/>
                      </a:cxn>
                      <a:cxn ang="T13">
                        <a:pos x="T6" y="T7"/>
                      </a:cxn>
                      <a:cxn ang="T14">
                        <a:pos x="T8" y="T9"/>
                      </a:cxn>
                    </a:cxnLst>
                    <a:rect l="T15" t="T16" r="T17" b="T18"/>
                    <a:pathLst>
                      <a:path w="239" h="255">
                        <a:moveTo>
                          <a:pt x="239" y="136"/>
                        </a:moveTo>
                        <a:lnTo>
                          <a:pt x="239" y="255"/>
                        </a:lnTo>
                        <a:lnTo>
                          <a:pt x="0" y="116"/>
                        </a:lnTo>
                        <a:lnTo>
                          <a:pt x="0" y="0"/>
                        </a:lnTo>
                        <a:lnTo>
                          <a:pt x="239" y="136"/>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34" name="Freeform 78">
                    <a:extLst>
                      <a:ext uri="{FF2B5EF4-FFF2-40B4-BE49-F238E27FC236}">
                        <a16:creationId xmlns:a16="http://schemas.microsoft.com/office/drawing/2014/main" id="{E487CD16-7393-46C4-B960-11F5C613DE3B}"/>
                      </a:ext>
                    </a:extLst>
                  </p:cNvPr>
                  <p:cNvSpPr>
                    <a:spLocks/>
                  </p:cNvSpPr>
                  <p:nvPr/>
                </p:nvSpPr>
                <p:spPr bwMode="auto">
                  <a:xfrm>
                    <a:off x="2223" y="2346"/>
                    <a:ext cx="242" cy="256"/>
                  </a:xfrm>
                  <a:custGeom>
                    <a:avLst/>
                    <a:gdLst>
                      <a:gd name="T0" fmla="*/ 242 w 242"/>
                      <a:gd name="T1" fmla="*/ 141 h 256"/>
                      <a:gd name="T2" fmla="*/ 242 w 242"/>
                      <a:gd name="T3" fmla="*/ 256 h 256"/>
                      <a:gd name="T4" fmla="*/ 0 w 242"/>
                      <a:gd name="T5" fmla="*/ 117 h 256"/>
                      <a:gd name="T6" fmla="*/ 0 w 242"/>
                      <a:gd name="T7" fmla="*/ 0 h 256"/>
                      <a:gd name="T8" fmla="*/ 242 w 242"/>
                      <a:gd name="T9" fmla="*/ 141 h 256"/>
                      <a:gd name="T10" fmla="*/ 0 60000 65536"/>
                      <a:gd name="T11" fmla="*/ 0 60000 65536"/>
                      <a:gd name="T12" fmla="*/ 0 60000 65536"/>
                      <a:gd name="T13" fmla="*/ 0 60000 65536"/>
                      <a:gd name="T14" fmla="*/ 0 60000 65536"/>
                      <a:gd name="T15" fmla="*/ 0 w 242"/>
                      <a:gd name="T16" fmla="*/ 0 h 256"/>
                      <a:gd name="T17" fmla="*/ 242 w 242"/>
                      <a:gd name="T18" fmla="*/ 256 h 256"/>
                    </a:gdLst>
                    <a:ahLst/>
                    <a:cxnLst>
                      <a:cxn ang="T10">
                        <a:pos x="T0" y="T1"/>
                      </a:cxn>
                      <a:cxn ang="T11">
                        <a:pos x="T2" y="T3"/>
                      </a:cxn>
                      <a:cxn ang="T12">
                        <a:pos x="T4" y="T5"/>
                      </a:cxn>
                      <a:cxn ang="T13">
                        <a:pos x="T6" y="T7"/>
                      </a:cxn>
                      <a:cxn ang="T14">
                        <a:pos x="T8" y="T9"/>
                      </a:cxn>
                    </a:cxnLst>
                    <a:rect l="T15" t="T16" r="T17" b="T18"/>
                    <a:pathLst>
                      <a:path w="242" h="256">
                        <a:moveTo>
                          <a:pt x="242" y="141"/>
                        </a:moveTo>
                        <a:lnTo>
                          <a:pt x="242" y="256"/>
                        </a:lnTo>
                        <a:lnTo>
                          <a:pt x="0" y="117"/>
                        </a:lnTo>
                        <a:lnTo>
                          <a:pt x="0" y="0"/>
                        </a:lnTo>
                        <a:lnTo>
                          <a:pt x="242" y="141"/>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35" name="Freeform 79">
                    <a:extLst>
                      <a:ext uri="{FF2B5EF4-FFF2-40B4-BE49-F238E27FC236}">
                        <a16:creationId xmlns:a16="http://schemas.microsoft.com/office/drawing/2014/main" id="{2002CE53-FDAD-451E-AB0D-37A1BA021F27}"/>
                      </a:ext>
                    </a:extLst>
                  </p:cNvPr>
                  <p:cNvSpPr>
                    <a:spLocks/>
                  </p:cNvSpPr>
                  <p:nvPr/>
                </p:nvSpPr>
                <p:spPr bwMode="auto">
                  <a:xfrm>
                    <a:off x="2096" y="2280"/>
                    <a:ext cx="118" cy="177"/>
                  </a:xfrm>
                  <a:custGeom>
                    <a:avLst/>
                    <a:gdLst>
                      <a:gd name="T0" fmla="*/ 118 w 118"/>
                      <a:gd name="T1" fmla="*/ 61 h 177"/>
                      <a:gd name="T2" fmla="*/ 118 w 118"/>
                      <a:gd name="T3" fmla="*/ 177 h 177"/>
                      <a:gd name="T4" fmla="*/ 0 w 118"/>
                      <a:gd name="T5" fmla="*/ 107 h 177"/>
                      <a:gd name="T6" fmla="*/ 0 w 118"/>
                      <a:gd name="T7" fmla="*/ 0 h 177"/>
                      <a:gd name="T8" fmla="*/ 118 w 118"/>
                      <a:gd name="T9" fmla="*/ 61 h 177"/>
                      <a:gd name="T10" fmla="*/ 0 60000 65536"/>
                      <a:gd name="T11" fmla="*/ 0 60000 65536"/>
                      <a:gd name="T12" fmla="*/ 0 60000 65536"/>
                      <a:gd name="T13" fmla="*/ 0 60000 65536"/>
                      <a:gd name="T14" fmla="*/ 0 60000 65536"/>
                      <a:gd name="T15" fmla="*/ 0 w 118"/>
                      <a:gd name="T16" fmla="*/ 0 h 177"/>
                      <a:gd name="T17" fmla="*/ 118 w 118"/>
                      <a:gd name="T18" fmla="*/ 177 h 177"/>
                    </a:gdLst>
                    <a:ahLst/>
                    <a:cxnLst>
                      <a:cxn ang="T10">
                        <a:pos x="T0" y="T1"/>
                      </a:cxn>
                      <a:cxn ang="T11">
                        <a:pos x="T2" y="T3"/>
                      </a:cxn>
                      <a:cxn ang="T12">
                        <a:pos x="T4" y="T5"/>
                      </a:cxn>
                      <a:cxn ang="T13">
                        <a:pos x="T6" y="T7"/>
                      </a:cxn>
                      <a:cxn ang="T14">
                        <a:pos x="T8" y="T9"/>
                      </a:cxn>
                    </a:cxnLst>
                    <a:rect l="T15" t="T16" r="T17" b="T18"/>
                    <a:pathLst>
                      <a:path w="118" h="177">
                        <a:moveTo>
                          <a:pt x="118" y="61"/>
                        </a:moveTo>
                        <a:lnTo>
                          <a:pt x="118" y="177"/>
                        </a:lnTo>
                        <a:lnTo>
                          <a:pt x="0" y="107"/>
                        </a:lnTo>
                        <a:lnTo>
                          <a:pt x="0" y="0"/>
                        </a:lnTo>
                        <a:lnTo>
                          <a:pt x="118" y="61"/>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36" name="Freeform 80">
                    <a:extLst>
                      <a:ext uri="{FF2B5EF4-FFF2-40B4-BE49-F238E27FC236}">
                        <a16:creationId xmlns:a16="http://schemas.microsoft.com/office/drawing/2014/main" id="{FE3C3599-7B06-4BC8-B23E-70F89E10A4C0}"/>
                      </a:ext>
                    </a:extLst>
                  </p:cNvPr>
                  <p:cNvSpPr>
                    <a:spLocks/>
                  </p:cNvSpPr>
                  <p:nvPr/>
                </p:nvSpPr>
                <p:spPr bwMode="auto">
                  <a:xfrm>
                    <a:off x="2984" y="3082"/>
                    <a:ext cx="75" cy="182"/>
                  </a:xfrm>
                  <a:custGeom>
                    <a:avLst/>
                    <a:gdLst>
                      <a:gd name="T0" fmla="*/ 75 w 75"/>
                      <a:gd name="T1" fmla="*/ 49 h 182"/>
                      <a:gd name="T2" fmla="*/ 75 w 75"/>
                      <a:gd name="T3" fmla="*/ 182 h 182"/>
                      <a:gd name="T4" fmla="*/ 0 w 75"/>
                      <a:gd name="T5" fmla="*/ 128 h 182"/>
                      <a:gd name="T6" fmla="*/ 0 w 75"/>
                      <a:gd name="T7" fmla="*/ 0 h 182"/>
                      <a:gd name="T8" fmla="*/ 75 w 75"/>
                      <a:gd name="T9" fmla="*/ 49 h 182"/>
                      <a:gd name="T10" fmla="*/ 0 60000 65536"/>
                      <a:gd name="T11" fmla="*/ 0 60000 65536"/>
                      <a:gd name="T12" fmla="*/ 0 60000 65536"/>
                      <a:gd name="T13" fmla="*/ 0 60000 65536"/>
                      <a:gd name="T14" fmla="*/ 0 60000 65536"/>
                      <a:gd name="T15" fmla="*/ 0 w 75"/>
                      <a:gd name="T16" fmla="*/ 0 h 182"/>
                      <a:gd name="T17" fmla="*/ 75 w 75"/>
                      <a:gd name="T18" fmla="*/ 182 h 182"/>
                    </a:gdLst>
                    <a:ahLst/>
                    <a:cxnLst>
                      <a:cxn ang="T10">
                        <a:pos x="T0" y="T1"/>
                      </a:cxn>
                      <a:cxn ang="T11">
                        <a:pos x="T2" y="T3"/>
                      </a:cxn>
                      <a:cxn ang="T12">
                        <a:pos x="T4" y="T5"/>
                      </a:cxn>
                      <a:cxn ang="T13">
                        <a:pos x="T6" y="T7"/>
                      </a:cxn>
                      <a:cxn ang="T14">
                        <a:pos x="T8" y="T9"/>
                      </a:cxn>
                    </a:cxnLst>
                    <a:rect l="T15" t="T16" r="T17" b="T18"/>
                    <a:pathLst>
                      <a:path w="75" h="182">
                        <a:moveTo>
                          <a:pt x="75" y="49"/>
                        </a:moveTo>
                        <a:lnTo>
                          <a:pt x="75" y="182"/>
                        </a:lnTo>
                        <a:lnTo>
                          <a:pt x="0" y="128"/>
                        </a:lnTo>
                        <a:lnTo>
                          <a:pt x="0" y="0"/>
                        </a:lnTo>
                        <a:lnTo>
                          <a:pt x="75" y="49"/>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37" name="Freeform 81">
                    <a:extLst>
                      <a:ext uri="{FF2B5EF4-FFF2-40B4-BE49-F238E27FC236}">
                        <a16:creationId xmlns:a16="http://schemas.microsoft.com/office/drawing/2014/main" id="{307F0D2C-2804-4AC9-8EBB-D9E6240C3EFD}"/>
                      </a:ext>
                    </a:extLst>
                  </p:cNvPr>
                  <p:cNvSpPr>
                    <a:spLocks/>
                  </p:cNvSpPr>
                  <p:nvPr/>
                </p:nvSpPr>
                <p:spPr bwMode="auto">
                  <a:xfrm>
                    <a:off x="2728" y="2928"/>
                    <a:ext cx="240" cy="272"/>
                  </a:xfrm>
                  <a:custGeom>
                    <a:avLst/>
                    <a:gdLst>
                      <a:gd name="T0" fmla="*/ 240 w 240"/>
                      <a:gd name="T1" fmla="*/ 146 h 272"/>
                      <a:gd name="T2" fmla="*/ 240 w 240"/>
                      <a:gd name="T3" fmla="*/ 272 h 272"/>
                      <a:gd name="T4" fmla="*/ 0 w 240"/>
                      <a:gd name="T5" fmla="*/ 122 h 272"/>
                      <a:gd name="T6" fmla="*/ 0 w 240"/>
                      <a:gd name="T7" fmla="*/ 0 h 272"/>
                      <a:gd name="T8" fmla="*/ 240 w 240"/>
                      <a:gd name="T9" fmla="*/ 146 h 272"/>
                      <a:gd name="T10" fmla="*/ 0 60000 65536"/>
                      <a:gd name="T11" fmla="*/ 0 60000 65536"/>
                      <a:gd name="T12" fmla="*/ 0 60000 65536"/>
                      <a:gd name="T13" fmla="*/ 0 60000 65536"/>
                      <a:gd name="T14" fmla="*/ 0 60000 65536"/>
                      <a:gd name="T15" fmla="*/ 0 w 240"/>
                      <a:gd name="T16" fmla="*/ 0 h 272"/>
                      <a:gd name="T17" fmla="*/ 240 w 240"/>
                      <a:gd name="T18" fmla="*/ 272 h 272"/>
                    </a:gdLst>
                    <a:ahLst/>
                    <a:cxnLst>
                      <a:cxn ang="T10">
                        <a:pos x="T0" y="T1"/>
                      </a:cxn>
                      <a:cxn ang="T11">
                        <a:pos x="T2" y="T3"/>
                      </a:cxn>
                      <a:cxn ang="T12">
                        <a:pos x="T4" y="T5"/>
                      </a:cxn>
                      <a:cxn ang="T13">
                        <a:pos x="T6" y="T7"/>
                      </a:cxn>
                      <a:cxn ang="T14">
                        <a:pos x="T8" y="T9"/>
                      </a:cxn>
                    </a:cxnLst>
                    <a:rect l="T15" t="T16" r="T17" b="T18"/>
                    <a:pathLst>
                      <a:path w="240" h="272">
                        <a:moveTo>
                          <a:pt x="240" y="146"/>
                        </a:moveTo>
                        <a:lnTo>
                          <a:pt x="240" y="272"/>
                        </a:lnTo>
                        <a:lnTo>
                          <a:pt x="0" y="122"/>
                        </a:lnTo>
                        <a:lnTo>
                          <a:pt x="0" y="0"/>
                        </a:lnTo>
                        <a:lnTo>
                          <a:pt x="240" y="146"/>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38" name="Freeform 82">
                    <a:extLst>
                      <a:ext uri="{FF2B5EF4-FFF2-40B4-BE49-F238E27FC236}">
                        <a16:creationId xmlns:a16="http://schemas.microsoft.com/office/drawing/2014/main" id="{25E4DF80-8AC2-40BC-82AD-75E6F5034433}"/>
                      </a:ext>
                    </a:extLst>
                  </p:cNvPr>
                  <p:cNvSpPr>
                    <a:spLocks/>
                  </p:cNvSpPr>
                  <p:nvPr/>
                </p:nvSpPr>
                <p:spPr bwMode="auto">
                  <a:xfrm>
                    <a:off x="2477" y="2776"/>
                    <a:ext cx="239" cy="267"/>
                  </a:xfrm>
                  <a:custGeom>
                    <a:avLst/>
                    <a:gdLst>
                      <a:gd name="T0" fmla="*/ 239 w 239"/>
                      <a:gd name="T1" fmla="*/ 149 h 267"/>
                      <a:gd name="T2" fmla="*/ 239 w 239"/>
                      <a:gd name="T3" fmla="*/ 267 h 267"/>
                      <a:gd name="T4" fmla="*/ 0 w 239"/>
                      <a:gd name="T5" fmla="*/ 118 h 267"/>
                      <a:gd name="T6" fmla="*/ 0 w 239"/>
                      <a:gd name="T7" fmla="*/ 0 h 267"/>
                      <a:gd name="T8" fmla="*/ 239 w 239"/>
                      <a:gd name="T9" fmla="*/ 149 h 267"/>
                      <a:gd name="T10" fmla="*/ 0 60000 65536"/>
                      <a:gd name="T11" fmla="*/ 0 60000 65536"/>
                      <a:gd name="T12" fmla="*/ 0 60000 65536"/>
                      <a:gd name="T13" fmla="*/ 0 60000 65536"/>
                      <a:gd name="T14" fmla="*/ 0 60000 65536"/>
                      <a:gd name="T15" fmla="*/ 0 w 239"/>
                      <a:gd name="T16" fmla="*/ 0 h 267"/>
                      <a:gd name="T17" fmla="*/ 239 w 239"/>
                      <a:gd name="T18" fmla="*/ 267 h 267"/>
                    </a:gdLst>
                    <a:ahLst/>
                    <a:cxnLst>
                      <a:cxn ang="T10">
                        <a:pos x="T0" y="T1"/>
                      </a:cxn>
                      <a:cxn ang="T11">
                        <a:pos x="T2" y="T3"/>
                      </a:cxn>
                      <a:cxn ang="T12">
                        <a:pos x="T4" y="T5"/>
                      </a:cxn>
                      <a:cxn ang="T13">
                        <a:pos x="T6" y="T7"/>
                      </a:cxn>
                      <a:cxn ang="T14">
                        <a:pos x="T8" y="T9"/>
                      </a:cxn>
                    </a:cxnLst>
                    <a:rect l="T15" t="T16" r="T17" b="T18"/>
                    <a:pathLst>
                      <a:path w="239" h="267">
                        <a:moveTo>
                          <a:pt x="239" y="149"/>
                        </a:moveTo>
                        <a:lnTo>
                          <a:pt x="239" y="267"/>
                        </a:lnTo>
                        <a:lnTo>
                          <a:pt x="0" y="118"/>
                        </a:lnTo>
                        <a:lnTo>
                          <a:pt x="0" y="0"/>
                        </a:lnTo>
                        <a:lnTo>
                          <a:pt x="239" y="149"/>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39" name="Freeform 83">
                    <a:extLst>
                      <a:ext uri="{FF2B5EF4-FFF2-40B4-BE49-F238E27FC236}">
                        <a16:creationId xmlns:a16="http://schemas.microsoft.com/office/drawing/2014/main" id="{6266C248-9C03-4933-A0F5-2F8458C90DE8}"/>
                      </a:ext>
                    </a:extLst>
                  </p:cNvPr>
                  <p:cNvSpPr>
                    <a:spLocks/>
                  </p:cNvSpPr>
                  <p:nvPr/>
                </p:nvSpPr>
                <p:spPr bwMode="auto">
                  <a:xfrm>
                    <a:off x="2226" y="2625"/>
                    <a:ext cx="239" cy="260"/>
                  </a:xfrm>
                  <a:custGeom>
                    <a:avLst/>
                    <a:gdLst>
                      <a:gd name="T0" fmla="*/ 239 w 239"/>
                      <a:gd name="T1" fmla="*/ 144 h 260"/>
                      <a:gd name="T2" fmla="*/ 239 w 239"/>
                      <a:gd name="T3" fmla="*/ 260 h 260"/>
                      <a:gd name="T4" fmla="*/ 0 w 239"/>
                      <a:gd name="T5" fmla="*/ 117 h 260"/>
                      <a:gd name="T6" fmla="*/ 0 w 239"/>
                      <a:gd name="T7" fmla="*/ 0 h 260"/>
                      <a:gd name="T8" fmla="*/ 239 w 239"/>
                      <a:gd name="T9" fmla="*/ 144 h 260"/>
                      <a:gd name="T10" fmla="*/ 0 60000 65536"/>
                      <a:gd name="T11" fmla="*/ 0 60000 65536"/>
                      <a:gd name="T12" fmla="*/ 0 60000 65536"/>
                      <a:gd name="T13" fmla="*/ 0 60000 65536"/>
                      <a:gd name="T14" fmla="*/ 0 60000 65536"/>
                      <a:gd name="T15" fmla="*/ 0 w 239"/>
                      <a:gd name="T16" fmla="*/ 0 h 260"/>
                      <a:gd name="T17" fmla="*/ 239 w 239"/>
                      <a:gd name="T18" fmla="*/ 260 h 260"/>
                    </a:gdLst>
                    <a:ahLst/>
                    <a:cxnLst>
                      <a:cxn ang="T10">
                        <a:pos x="T0" y="T1"/>
                      </a:cxn>
                      <a:cxn ang="T11">
                        <a:pos x="T2" y="T3"/>
                      </a:cxn>
                      <a:cxn ang="T12">
                        <a:pos x="T4" y="T5"/>
                      </a:cxn>
                      <a:cxn ang="T13">
                        <a:pos x="T6" y="T7"/>
                      </a:cxn>
                      <a:cxn ang="T14">
                        <a:pos x="T8" y="T9"/>
                      </a:cxn>
                    </a:cxnLst>
                    <a:rect l="T15" t="T16" r="T17" b="T18"/>
                    <a:pathLst>
                      <a:path w="239" h="260">
                        <a:moveTo>
                          <a:pt x="239" y="144"/>
                        </a:moveTo>
                        <a:lnTo>
                          <a:pt x="239" y="260"/>
                        </a:lnTo>
                        <a:lnTo>
                          <a:pt x="0" y="117"/>
                        </a:lnTo>
                        <a:lnTo>
                          <a:pt x="0" y="0"/>
                        </a:lnTo>
                        <a:lnTo>
                          <a:pt x="239" y="144"/>
                        </a:lnTo>
                        <a:close/>
                      </a:path>
                    </a:pathLst>
                  </a:custGeom>
                  <a:solidFill>
                    <a:srgbClr val="2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40" name="Freeform 84">
                    <a:extLst>
                      <a:ext uri="{FF2B5EF4-FFF2-40B4-BE49-F238E27FC236}">
                        <a16:creationId xmlns:a16="http://schemas.microsoft.com/office/drawing/2014/main" id="{73F8B2EF-717E-46E6-B848-305369A277AA}"/>
                      </a:ext>
                    </a:extLst>
                  </p:cNvPr>
                  <p:cNvSpPr>
                    <a:spLocks/>
                  </p:cNvSpPr>
                  <p:nvPr/>
                </p:nvSpPr>
                <p:spPr bwMode="auto">
                  <a:xfrm>
                    <a:off x="2096" y="2551"/>
                    <a:ext cx="118" cy="183"/>
                  </a:xfrm>
                  <a:custGeom>
                    <a:avLst/>
                    <a:gdLst>
                      <a:gd name="T0" fmla="*/ 118 w 118"/>
                      <a:gd name="T1" fmla="*/ 67 h 183"/>
                      <a:gd name="T2" fmla="*/ 118 w 118"/>
                      <a:gd name="T3" fmla="*/ 183 h 183"/>
                      <a:gd name="T4" fmla="*/ 0 w 118"/>
                      <a:gd name="T5" fmla="*/ 102 h 183"/>
                      <a:gd name="T6" fmla="*/ 0 w 118"/>
                      <a:gd name="T7" fmla="*/ 0 h 183"/>
                      <a:gd name="T8" fmla="*/ 118 w 118"/>
                      <a:gd name="T9" fmla="*/ 67 h 183"/>
                      <a:gd name="T10" fmla="*/ 0 60000 65536"/>
                      <a:gd name="T11" fmla="*/ 0 60000 65536"/>
                      <a:gd name="T12" fmla="*/ 0 60000 65536"/>
                      <a:gd name="T13" fmla="*/ 0 60000 65536"/>
                      <a:gd name="T14" fmla="*/ 0 60000 65536"/>
                      <a:gd name="T15" fmla="*/ 0 w 118"/>
                      <a:gd name="T16" fmla="*/ 0 h 183"/>
                      <a:gd name="T17" fmla="*/ 118 w 118"/>
                      <a:gd name="T18" fmla="*/ 183 h 183"/>
                    </a:gdLst>
                    <a:ahLst/>
                    <a:cxnLst>
                      <a:cxn ang="T10">
                        <a:pos x="T0" y="T1"/>
                      </a:cxn>
                      <a:cxn ang="T11">
                        <a:pos x="T2" y="T3"/>
                      </a:cxn>
                      <a:cxn ang="T12">
                        <a:pos x="T4" y="T5"/>
                      </a:cxn>
                      <a:cxn ang="T13">
                        <a:pos x="T6" y="T7"/>
                      </a:cxn>
                      <a:cxn ang="T14">
                        <a:pos x="T8" y="T9"/>
                      </a:cxn>
                    </a:cxnLst>
                    <a:rect l="T15" t="T16" r="T17" b="T18"/>
                    <a:pathLst>
                      <a:path w="118" h="183">
                        <a:moveTo>
                          <a:pt x="118" y="67"/>
                        </a:moveTo>
                        <a:lnTo>
                          <a:pt x="118" y="183"/>
                        </a:lnTo>
                        <a:lnTo>
                          <a:pt x="0" y="102"/>
                        </a:lnTo>
                        <a:lnTo>
                          <a:pt x="0" y="0"/>
                        </a:lnTo>
                        <a:lnTo>
                          <a:pt x="118" y="67"/>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41" name="Freeform 85">
                    <a:extLst>
                      <a:ext uri="{FF2B5EF4-FFF2-40B4-BE49-F238E27FC236}">
                        <a16:creationId xmlns:a16="http://schemas.microsoft.com/office/drawing/2014/main" id="{A7FFF542-567E-4DBA-8569-40B6AADC63CD}"/>
                      </a:ext>
                    </a:extLst>
                  </p:cNvPr>
                  <p:cNvSpPr>
                    <a:spLocks/>
                  </p:cNvSpPr>
                  <p:nvPr/>
                </p:nvSpPr>
                <p:spPr bwMode="auto">
                  <a:xfrm>
                    <a:off x="2096" y="2681"/>
                    <a:ext cx="197" cy="229"/>
                  </a:xfrm>
                  <a:custGeom>
                    <a:avLst/>
                    <a:gdLst>
                      <a:gd name="T0" fmla="*/ 197 w 197"/>
                      <a:gd name="T1" fmla="*/ 125 h 229"/>
                      <a:gd name="T2" fmla="*/ 197 w 197"/>
                      <a:gd name="T3" fmla="*/ 229 h 229"/>
                      <a:gd name="T4" fmla="*/ 0 w 197"/>
                      <a:gd name="T5" fmla="*/ 112 h 229"/>
                      <a:gd name="T6" fmla="*/ 0 w 197"/>
                      <a:gd name="T7" fmla="*/ 0 h 229"/>
                      <a:gd name="T8" fmla="*/ 197 w 197"/>
                      <a:gd name="T9" fmla="*/ 125 h 229"/>
                      <a:gd name="T10" fmla="*/ 0 60000 65536"/>
                      <a:gd name="T11" fmla="*/ 0 60000 65536"/>
                      <a:gd name="T12" fmla="*/ 0 60000 65536"/>
                      <a:gd name="T13" fmla="*/ 0 60000 65536"/>
                      <a:gd name="T14" fmla="*/ 0 60000 65536"/>
                      <a:gd name="T15" fmla="*/ 0 w 197"/>
                      <a:gd name="T16" fmla="*/ 0 h 229"/>
                      <a:gd name="T17" fmla="*/ 197 w 197"/>
                      <a:gd name="T18" fmla="*/ 229 h 229"/>
                    </a:gdLst>
                    <a:ahLst/>
                    <a:cxnLst>
                      <a:cxn ang="T10">
                        <a:pos x="T0" y="T1"/>
                      </a:cxn>
                      <a:cxn ang="T11">
                        <a:pos x="T2" y="T3"/>
                      </a:cxn>
                      <a:cxn ang="T12">
                        <a:pos x="T4" y="T5"/>
                      </a:cxn>
                      <a:cxn ang="T13">
                        <a:pos x="T6" y="T7"/>
                      </a:cxn>
                      <a:cxn ang="T14">
                        <a:pos x="T8" y="T9"/>
                      </a:cxn>
                    </a:cxnLst>
                    <a:rect l="T15" t="T16" r="T17" b="T18"/>
                    <a:pathLst>
                      <a:path w="197" h="229">
                        <a:moveTo>
                          <a:pt x="197" y="125"/>
                        </a:moveTo>
                        <a:lnTo>
                          <a:pt x="197" y="229"/>
                        </a:lnTo>
                        <a:lnTo>
                          <a:pt x="0" y="112"/>
                        </a:lnTo>
                        <a:lnTo>
                          <a:pt x="0" y="0"/>
                        </a:lnTo>
                        <a:lnTo>
                          <a:pt x="197" y="125"/>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42" name="Freeform 86">
                    <a:extLst>
                      <a:ext uri="{FF2B5EF4-FFF2-40B4-BE49-F238E27FC236}">
                        <a16:creationId xmlns:a16="http://schemas.microsoft.com/office/drawing/2014/main" id="{2694C7B4-D2F4-46AA-B91B-102155283351}"/>
                      </a:ext>
                    </a:extLst>
                  </p:cNvPr>
                  <p:cNvSpPr>
                    <a:spLocks/>
                  </p:cNvSpPr>
                  <p:nvPr/>
                </p:nvSpPr>
                <p:spPr bwMode="auto">
                  <a:xfrm>
                    <a:off x="2790" y="3111"/>
                    <a:ext cx="269" cy="295"/>
                  </a:xfrm>
                  <a:custGeom>
                    <a:avLst/>
                    <a:gdLst>
                      <a:gd name="T0" fmla="*/ 269 w 269"/>
                      <a:gd name="T1" fmla="*/ 175 h 295"/>
                      <a:gd name="T2" fmla="*/ 269 w 269"/>
                      <a:gd name="T3" fmla="*/ 295 h 295"/>
                      <a:gd name="T4" fmla="*/ 0 w 269"/>
                      <a:gd name="T5" fmla="*/ 125 h 295"/>
                      <a:gd name="T6" fmla="*/ 0 w 269"/>
                      <a:gd name="T7" fmla="*/ 0 h 295"/>
                      <a:gd name="T8" fmla="*/ 269 w 269"/>
                      <a:gd name="T9" fmla="*/ 175 h 295"/>
                      <a:gd name="T10" fmla="*/ 0 60000 65536"/>
                      <a:gd name="T11" fmla="*/ 0 60000 65536"/>
                      <a:gd name="T12" fmla="*/ 0 60000 65536"/>
                      <a:gd name="T13" fmla="*/ 0 60000 65536"/>
                      <a:gd name="T14" fmla="*/ 0 60000 65536"/>
                      <a:gd name="T15" fmla="*/ 0 w 269"/>
                      <a:gd name="T16" fmla="*/ 0 h 295"/>
                      <a:gd name="T17" fmla="*/ 269 w 269"/>
                      <a:gd name="T18" fmla="*/ 295 h 295"/>
                    </a:gdLst>
                    <a:ahLst/>
                    <a:cxnLst>
                      <a:cxn ang="T10">
                        <a:pos x="T0" y="T1"/>
                      </a:cxn>
                      <a:cxn ang="T11">
                        <a:pos x="T2" y="T3"/>
                      </a:cxn>
                      <a:cxn ang="T12">
                        <a:pos x="T4" y="T5"/>
                      </a:cxn>
                      <a:cxn ang="T13">
                        <a:pos x="T6" y="T7"/>
                      </a:cxn>
                      <a:cxn ang="T14">
                        <a:pos x="T8" y="T9"/>
                      </a:cxn>
                    </a:cxnLst>
                    <a:rect l="T15" t="T16" r="T17" b="T18"/>
                    <a:pathLst>
                      <a:path w="269" h="295">
                        <a:moveTo>
                          <a:pt x="269" y="175"/>
                        </a:moveTo>
                        <a:lnTo>
                          <a:pt x="269" y="295"/>
                        </a:lnTo>
                        <a:lnTo>
                          <a:pt x="0" y="125"/>
                        </a:lnTo>
                        <a:lnTo>
                          <a:pt x="0" y="0"/>
                        </a:lnTo>
                        <a:lnTo>
                          <a:pt x="269" y="175"/>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43" name="Freeform 87">
                    <a:extLst>
                      <a:ext uri="{FF2B5EF4-FFF2-40B4-BE49-F238E27FC236}">
                        <a16:creationId xmlns:a16="http://schemas.microsoft.com/office/drawing/2014/main" id="{3ED98C48-F798-4484-8A2E-8B331755BA4B}"/>
                      </a:ext>
                    </a:extLst>
                  </p:cNvPr>
                  <p:cNvSpPr>
                    <a:spLocks/>
                  </p:cNvSpPr>
                  <p:nvPr/>
                </p:nvSpPr>
                <p:spPr bwMode="auto">
                  <a:xfrm>
                    <a:off x="2556" y="2965"/>
                    <a:ext cx="223" cy="264"/>
                  </a:xfrm>
                  <a:custGeom>
                    <a:avLst/>
                    <a:gdLst>
                      <a:gd name="T0" fmla="*/ 223 w 223"/>
                      <a:gd name="T1" fmla="*/ 140 h 264"/>
                      <a:gd name="T2" fmla="*/ 223 w 223"/>
                      <a:gd name="T3" fmla="*/ 264 h 264"/>
                      <a:gd name="T4" fmla="*/ 0 w 223"/>
                      <a:gd name="T5" fmla="*/ 121 h 264"/>
                      <a:gd name="T6" fmla="*/ 0 w 223"/>
                      <a:gd name="T7" fmla="*/ 0 h 264"/>
                      <a:gd name="T8" fmla="*/ 223 w 223"/>
                      <a:gd name="T9" fmla="*/ 140 h 264"/>
                      <a:gd name="T10" fmla="*/ 0 60000 65536"/>
                      <a:gd name="T11" fmla="*/ 0 60000 65536"/>
                      <a:gd name="T12" fmla="*/ 0 60000 65536"/>
                      <a:gd name="T13" fmla="*/ 0 60000 65536"/>
                      <a:gd name="T14" fmla="*/ 0 60000 65536"/>
                      <a:gd name="T15" fmla="*/ 0 w 223"/>
                      <a:gd name="T16" fmla="*/ 0 h 264"/>
                      <a:gd name="T17" fmla="*/ 223 w 223"/>
                      <a:gd name="T18" fmla="*/ 264 h 264"/>
                    </a:gdLst>
                    <a:ahLst/>
                    <a:cxnLst>
                      <a:cxn ang="T10">
                        <a:pos x="T0" y="T1"/>
                      </a:cxn>
                      <a:cxn ang="T11">
                        <a:pos x="T2" y="T3"/>
                      </a:cxn>
                      <a:cxn ang="T12">
                        <a:pos x="T4" y="T5"/>
                      </a:cxn>
                      <a:cxn ang="T13">
                        <a:pos x="T6" y="T7"/>
                      </a:cxn>
                      <a:cxn ang="T14">
                        <a:pos x="T8" y="T9"/>
                      </a:cxn>
                    </a:cxnLst>
                    <a:rect l="T15" t="T16" r="T17" b="T18"/>
                    <a:pathLst>
                      <a:path w="223" h="264">
                        <a:moveTo>
                          <a:pt x="223" y="140"/>
                        </a:moveTo>
                        <a:lnTo>
                          <a:pt x="223" y="264"/>
                        </a:lnTo>
                        <a:lnTo>
                          <a:pt x="0" y="121"/>
                        </a:lnTo>
                        <a:lnTo>
                          <a:pt x="0" y="0"/>
                        </a:lnTo>
                        <a:lnTo>
                          <a:pt x="223" y="140"/>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44" name="Freeform 88">
                    <a:extLst>
                      <a:ext uri="{FF2B5EF4-FFF2-40B4-BE49-F238E27FC236}">
                        <a16:creationId xmlns:a16="http://schemas.microsoft.com/office/drawing/2014/main" id="{E1F43FE7-9388-4AF4-AB6E-D221C50419E2}"/>
                      </a:ext>
                    </a:extLst>
                  </p:cNvPr>
                  <p:cNvSpPr>
                    <a:spLocks/>
                  </p:cNvSpPr>
                  <p:nvPr/>
                </p:nvSpPr>
                <p:spPr bwMode="auto">
                  <a:xfrm>
                    <a:off x="2307" y="2813"/>
                    <a:ext cx="234" cy="259"/>
                  </a:xfrm>
                  <a:custGeom>
                    <a:avLst/>
                    <a:gdLst>
                      <a:gd name="T0" fmla="*/ 234 w 234"/>
                      <a:gd name="T1" fmla="*/ 143 h 259"/>
                      <a:gd name="T2" fmla="*/ 234 w 234"/>
                      <a:gd name="T3" fmla="*/ 259 h 259"/>
                      <a:gd name="T4" fmla="*/ 0 w 234"/>
                      <a:gd name="T5" fmla="*/ 106 h 259"/>
                      <a:gd name="T6" fmla="*/ 0 w 234"/>
                      <a:gd name="T7" fmla="*/ 0 h 259"/>
                      <a:gd name="T8" fmla="*/ 234 w 234"/>
                      <a:gd name="T9" fmla="*/ 143 h 259"/>
                      <a:gd name="T10" fmla="*/ 0 60000 65536"/>
                      <a:gd name="T11" fmla="*/ 0 60000 65536"/>
                      <a:gd name="T12" fmla="*/ 0 60000 65536"/>
                      <a:gd name="T13" fmla="*/ 0 60000 65536"/>
                      <a:gd name="T14" fmla="*/ 0 60000 65536"/>
                      <a:gd name="T15" fmla="*/ 0 w 234"/>
                      <a:gd name="T16" fmla="*/ 0 h 259"/>
                      <a:gd name="T17" fmla="*/ 234 w 234"/>
                      <a:gd name="T18" fmla="*/ 259 h 259"/>
                    </a:gdLst>
                    <a:ahLst/>
                    <a:cxnLst>
                      <a:cxn ang="T10">
                        <a:pos x="T0" y="T1"/>
                      </a:cxn>
                      <a:cxn ang="T11">
                        <a:pos x="T2" y="T3"/>
                      </a:cxn>
                      <a:cxn ang="T12">
                        <a:pos x="T4" y="T5"/>
                      </a:cxn>
                      <a:cxn ang="T13">
                        <a:pos x="T6" y="T7"/>
                      </a:cxn>
                      <a:cxn ang="T14">
                        <a:pos x="T8" y="T9"/>
                      </a:cxn>
                    </a:cxnLst>
                    <a:rect l="T15" t="T16" r="T17" b="T18"/>
                    <a:pathLst>
                      <a:path w="234" h="259">
                        <a:moveTo>
                          <a:pt x="234" y="143"/>
                        </a:moveTo>
                        <a:lnTo>
                          <a:pt x="234" y="259"/>
                        </a:lnTo>
                        <a:lnTo>
                          <a:pt x="0" y="106"/>
                        </a:lnTo>
                        <a:lnTo>
                          <a:pt x="0" y="0"/>
                        </a:lnTo>
                        <a:lnTo>
                          <a:pt x="234" y="143"/>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45" name="Freeform 89">
                    <a:extLst>
                      <a:ext uri="{FF2B5EF4-FFF2-40B4-BE49-F238E27FC236}">
                        <a16:creationId xmlns:a16="http://schemas.microsoft.com/office/drawing/2014/main" id="{DB0B711A-5C65-40EC-B344-17C3CD00DB88}"/>
                      </a:ext>
                    </a:extLst>
                  </p:cNvPr>
                  <p:cNvSpPr>
                    <a:spLocks/>
                  </p:cNvSpPr>
                  <p:nvPr/>
                </p:nvSpPr>
                <p:spPr bwMode="auto">
                  <a:xfrm>
                    <a:off x="2096" y="1089"/>
                    <a:ext cx="207" cy="185"/>
                  </a:xfrm>
                  <a:custGeom>
                    <a:avLst/>
                    <a:gdLst>
                      <a:gd name="T0" fmla="*/ 207 w 207"/>
                      <a:gd name="T1" fmla="*/ 73 h 185"/>
                      <a:gd name="T2" fmla="*/ 207 w 207"/>
                      <a:gd name="T3" fmla="*/ 185 h 185"/>
                      <a:gd name="T4" fmla="*/ 0 w 207"/>
                      <a:gd name="T5" fmla="*/ 112 h 185"/>
                      <a:gd name="T6" fmla="*/ 0 w 207"/>
                      <a:gd name="T7" fmla="*/ 0 h 185"/>
                      <a:gd name="T8" fmla="*/ 207 w 207"/>
                      <a:gd name="T9" fmla="*/ 73 h 185"/>
                      <a:gd name="T10" fmla="*/ 0 60000 65536"/>
                      <a:gd name="T11" fmla="*/ 0 60000 65536"/>
                      <a:gd name="T12" fmla="*/ 0 60000 65536"/>
                      <a:gd name="T13" fmla="*/ 0 60000 65536"/>
                      <a:gd name="T14" fmla="*/ 0 60000 65536"/>
                      <a:gd name="T15" fmla="*/ 0 w 207"/>
                      <a:gd name="T16" fmla="*/ 0 h 185"/>
                      <a:gd name="T17" fmla="*/ 207 w 207"/>
                      <a:gd name="T18" fmla="*/ 185 h 185"/>
                    </a:gdLst>
                    <a:ahLst/>
                    <a:cxnLst>
                      <a:cxn ang="T10">
                        <a:pos x="T0" y="T1"/>
                      </a:cxn>
                      <a:cxn ang="T11">
                        <a:pos x="T2" y="T3"/>
                      </a:cxn>
                      <a:cxn ang="T12">
                        <a:pos x="T4" y="T5"/>
                      </a:cxn>
                      <a:cxn ang="T13">
                        <a:pos x="T6" y="T7"/>
                      </a:cxn>
                      <a:cxn ang="T14">
                        <a:pos x="T8" y="T9"/>
                      </a:cxn>
                    </a:cxnLst>
                    <a:rect l="T15" t="T16" r="T17" b="T18"/>
                    <a:pathLst>
                      <a:path w="207" h="185">
                        <a:moveTo>
                          <a:pt x="207" y="73"/>
                        </a:moveTo>
                        <a:lnTo>
                          <a:pt x="207" y="185"/>
                        </a:lnTo>
                        <a:lnTo>
                          <a:pt x="0" y="112"/>
                        </a:lnTo>
                        <a:lnTo>
                          <a:pt x="0" y="0"/>
                        </a:lnTo>
                        <a:lnTo>
                          <a:pt x="207" y="73"/>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46" name="Freeform 90">
                    <a:extLst>
                      <a:ext uri="{FF2B5EF4-FFF2-40B4-BE49-F238E27FC236}">
                        <a16:creationId xmlns:a16="http://schemas.microsoft.com/office/drawing/2014/main" id="{6B47822A-378A-4DBD-9E35-D8A65F47AB3D}"/>
                      </a:ext>
                    </a:extLst>
                  </p:cNvPr>
                  <p:cNvSpPr>
                    <a:spLocks/>
                  </p:cNvSpPr>
                  <p:nvPr/>
                </p:nvSpPr>
                <p:spPr bwMode="auto">
                  <a:xfrm>
                    <a:off x="2565" y="1249"/>
                    <a:ext cx="224" cy="206"/>
                  </a:xfrm>
                  <a:custGeom>
                    <a:avLst/>
                    <a:gdLst>
                      <a:gd name="T0" fmla="*/ 224 w 224"/>
                      <a:gd name="T1" fmla="*/ 80 h 206"/>
                      <a:gd name="T2" fmla="*/ 224 w 224"/>
                      <a:gd name="T3" fmla="*/ 206 h 206"/>
                      <a:gd name="T4" fmla="*/ 0 w 224"/>
                      <a:gd name="T5" fmla="*/ 123 h 206"/>
                      <a:gd name="T6" fmla="*/ 0 w 224"/>
                      <a:gd name="T7" fmla="*/ 0 h 206"/>
                      <a:gd name="T8" fmla="*/ 224 w 224"/>
                      <a:gd name="T9" fmla="*/ 80 h 206"/>
                      <a:gd name="T10" fmla="*/ 0 60000 65536"/>
                      <a:gd name="T11" fmla="*/ 0 60000 65536"/>
                      <a:gd name="T12" fmla="*/ 0 60000 65536"/>
                      <a:gd name="T13" fmla="*/ 0 60000 65536"/>
                      <a:gd name="T14" fmla="*/ 0 60000 65536"/>
                      <a:gd name="T15" fmla="*/ 0 w 224"/>
                      <a:gd name="T16" fmla="*/ 0 h 206"/>
                      <a:gd name="T17" fmla="*/ 224 w 224"/>
                      <a:gd name="T18" fmla="*/ 206 h 206"/>
                    </a:gdLst>
                    <a:ahLst/>
                    <a:cxnLst>
                      <a:cxn ang="T10">
                        <a:pos x="T0" y="T1"/>
                      </a:cxn>
                      <a:cxn ang="T11">
                        <a:pos x="T2" y="T3"/>
                      </a:cxn>
                      <a:cxn ang="T12">
                        <a:pos x="T4" y="T5"/>
                      </a:cxn>
                      <a:cxn ang="T13">
                        <a:pos x="T6" y="T7"/>
                      </a:cxn>
                      <a:cxn ang="T14">
                        <a:pos x="T8" y="T9"/>
                      </a:cxn>
                    </a:cxnLst>
                    <a:rect l="T15" t="T16" r="T17" b="T18"/>
                    <a:pathLst>
                      <a:path w="224" h="206">
                        <a:moveTo>
                          <a:pt x="224" y="80"/>
                        </a:moveTo>
                        <a:lnTo>
                          <a:pt x="224" y="206"/>
                        </a:lnTo>
                        <a:lnTo>
                          <a:pt x="0" y="123"/>
                        </a:lnTo>
                        <a:lnTo>
                          <a:pt x="0" y="0"/>
                        </a:lnTo>
                        <a:lnTo>
                          <a:pt x="224" y="80"/>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47" name="Freeform 91">
                    <a:extLst>
                      <a:ext uri="{FF2B5EF4-FFF2-40B4-BE49-F238E27FC236}">
                        <a16:creationId xmlns:a16="http://schemas.microsoft.com/office/drawing/2014/main" id="{64B73A31-8E45-4598-81E1-AD3C26C466D2}"/>
                      </a:ext>
                    </a:extLst>
                  </p:cNvPr>
                  <p:cNvSpPr>
                    <a:spLocks/>
                  </p:cNvSpPr>
                  <p:nvPr/>
                </p:nvSpPr>
                <p:spPr bwMode="auto">
                  <a:xfrm>
                    <a:off x="2316" y="1164"/>
                    <a:ext cx="236" cy="200"/>
                  </a:xfrm>
                  <a:custGeom>
                    <a:avLst/>
                    <a:gdLst>
                      <a:gd name="T0" fmla="*/ 236 w 236"/>
                      <a:gd name="T1" fmla="*/ 84 h 200"/>
                      <a:gd name="T2" fmla="*/ 236 w 236"/>
                      <a:gd name="T3" fmla="*/ 200 h 200"/>
                      <a:gd name="T4" fmla="*/ 0 w 236"/>
                      <a:gd name="T5" fmla="*/ 117 h 200"/>
                      <a:gd name="T6" fmla="*/ 0 w 236"/>
                      <a:gd name="T7" fmla="*/ 0 h 200"/>
                      <a:gd name="T8" fmla="*/ 236 w 236"/>
                      <a:gd name="T9" fmla="*/ 84 h 200"/>
                      <a:gd name="T10" fmla="*/ 0 60000 65536"/>
                      <a:gd name="T11" fmla="*/ 0 60000 65536"/>
                      <a:gd name="T12" fmla="*/ 0 60000 65536"/>
                      <a:gd name="T13" fmla="*/ 0 60000 65536"/>
                      <a:gd name="T14" fmla="*/ 0 60000 65536"/>
                      <a:gd name="T15" fmla="*/ 0 w 236"/>
                      <a:gd name="T16" fmla="*/ 0 h 200"/>
                      <a:gd name="T17" fmla="*/ 236 w 236"/>
                      <a:gd name="T18" fmla="*/ 200 h 200"/>
                    </a:gdLst>
                    <a:ahLst/>
                    <a:cxnLst>
                      <a:cxn ang="T10">
                        <a:pos x="T0" y="T1"/>
                      </a:cxn>
                      <a:cxn ang="T11">
                        <a:pos x="T2" y="T3"/>
                      </a:cxn>
                      <a:cxn ang="T12">
                        <a:pos x="T4" y="T5"/>
                      </a:cxn>
                      <a:cxn ang="T13">
                        <a:pos x="T6" y="T7"/>
                      </a:cxn>
                      <a:cxn ang="T14">
                        <a:pos x="T8" y="T9"/>
                      </a:cxn>
                    </a:cxnLst>
                    <a:rect l="T15" t="T16" r="T17" b="T18"/>
                    <a:pathLst>
                      <a:path w="236" h="200">
                        <a:moveTo>
                          <a:pt x="236" y="84"/>
                        </a:moveTo>
                        <a:lnTo>
                          <a:pt x="236" y="200"/>
                        </a:lnTo>
                        <a:lnTo>
                          <a:pt x="0" y="117"/>
                        </a:lnTo>
                        <a:lnTo>
                          <a:pt x="0" y="0"/>
                        </a:lnTo>
                        <a:lnTo>
                          <a:pt x="236" y="84"/>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48" name="Freeform 92">
                    <a:extLst>
                      <a:ext uri="{FF2B5EF4-FFF2-40B4-BE49-F238E27FC236}">
                        <a16:creationId xmlns:a16="http://schemas.microsoft.com/office/drawing/2014/main" id="{1752AB3C-26AD-45CD-AB75-C8C024C17C27}"/>
                      </a:ext>
                    </a:extLst>
                  </p:cNvPr>
                  <p:cNvSpPr>
                    <a:spLocks/>
                  </p:cNvSpPr>
                  <p:nvPr/>
                </p:nvSpPr>
                <p:spPr bwMode="auto">
                  <a:xfrm>
                    <a:off x="2096" y="1352"/>
                    <a:ext cx="207" cy="197"/>
                  </a:xfrm>
                  <a:custGeom>
                    <a:avLst/>
                    <a:gdLst>
                      <a:gd name="T0" fmla="*/ 207 w 207"/>
                      <a:gd name="T1" fmla="*/ 86 h 197"/>
                      <a:gd name="T2" fmla="*/ 207 w 207"/>
                      <a:gd name="T3" fmla="*/ 197 h 197"/>
                      <a:gd name="T4" fmla="*/ 0 w 207"/>
                      <a:gd name="T5" fmla="*/ 111 h 197"/>
                      <a:gd name="T6" fmla="*/ 0 w 207"/>
                      <a:gd name="T7" fmla="*/ 0 h 197"/>
                      <a:gd name="T8" fmla="*/ 207 w 207"/>
                      <a:gd name="T9" fmla="*/ 86 h 197"/>
                      <a:gd name="T10" fmla="*/ 0 60000 65536"/>
                      <a:gd name="T11" fmla="*/ 0 60000 65536"/>
                      <a:gd name="T12" fmla="*/ 0 60000 65536"/>
                      <a:gd name="T13" fmla="*/ 0 60000 65536"/>
                      <a:gd name="T14" fmla="*/ 0 60000 65536"/>
                      <a:gd name="T15" fmla="*/ 0 w 207"/>
                      <a:gd name="T16" fmla="*/ 0 h 197"/>
                      <a:gd name="T17" fmla="*/ 207 w 207"/>
                      <a:gd name="T18" fmla="*/ 197 h 197"/>
                    </a:gdLst>
                    <a:ahLst/>
                    <a:cxnLst>
                      <a:cxn ang="T10">
                        <a:pos x="T0" y="T1"/>
                      </a:cxn>
                      <a:cxn ang="T11">
                        <a:pos x="T2" y="T3"/>
                      </a:cxn>
                      <a:cxn ang="T12">
                        <a:pos x="T4" y="T5"/>
                      </a:cxn>
                      <a:cxn ang="T13">
                        <a:pos x="T6" y="T7"/>
                      </a:cxn>
                      <a:cxn ang="T14">
                        <a:pos x="T8" y="T9"/>
                      </a:cxn>
                    </a:cxnLst>
                    <a:rect l="T15" t="T16" r="T17" b="T18"/>
                    <a:pathLst>
                      <a:path w="207" h="197">
                        <a:moveTo>
                          <a:pt x="207" y="86"/>
                        </a:moveTo>
                        <a:lnTo>
                          <a:pt x="207" y="197"/>
                        </a:lnTo>
                        <a:lnTo>
                          <a:pt x="0" y="111"/>
                        </a:lnTo>
                        <a:lnTo>
                          <a:pt x="0" y="0"/>
                        </a:lnTo>
                        <a:lnTo>
                          <a:pt x="207" y="86"/>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49" name="Freeform 93">
                    <a:extLst>
                      <a:ext uri="{FF2B5EF4-FFF2-40B4-BE49-F238E27FC236}">
                        <a16:creationId xmlns:a16="http://schemas.microsoft.com/office/drawing/2014/main" id="{4D0DF33D-3CAD-4DD1-AA24-74EF5D25428D}"/>
                      </a:ext>
                    </a:extLst>
                  </p:cNvPr>
                  <p:cNvSpPr>
                    <a:spLocks/>
                  </p:cNvSpPr>
                  <p:nvPr/>
                </p:nvSpPr>
                <p:spPr bwMode="auto">
                  <a:xfrm>
                    <a:off x="2799" y="1633"/>
                    <a:ext cx="263" cy="234"/>
                  </a:xfrm>
                  <a:custGeom>
                    <a:avLst/>
                    <a:gdLst>
                      <a:gd name="T0" fmla="*/ 263 w 263"/>
                      <a:gd name="T1" fmla="*/ 106 h 234"/>
                      <a:gd name="T2" fmla="*/ 263 w 263"/>
                      <a:gd name="T3" fmla="*/ 234 h 234"/>
                      <a:gd name="T4" fmla="*/ 1 w 263"/>
                      <a:gd name="T5" fmla="*/ 124 h 234"/>
                      <a:gd name="T6" fmla="*/ 0 w 263"/>
                      <a:gd name="T7" fmla="*/ 0 h 234"/>
                      <a:gd name="T8" fmla="*/ 263 w 263"/>
                      <a:gd name="T9" fmla="*/ 106 h 234"/>
                      <a:gd name="T10" fmla="*/ 0 60000 65536"/>
                      <a:gd name="T11" fmla="*/ 0 60000 65536"/>
                      <a:gd name="T12" fmla="*/ 0 60000 65536"/>
                      <a:gd name="T13" fmla="*/ 0 60000 65536"/>
                      <a:gd name="T14" fmla="*/ 0 60000 65536"/>
                      <a:gd name="T15" fmla="*/ 0 w 263"/>
                      <a:gd name="T16" fmla="*/ 0 h 234"/>
                      <a:gd name="T17" fmla="*/ 263 w 263"/>
                      <a:gd name="T18" fmla="*/ 234 h 234"/>
                    </a:gdLst>
                    <a:ahLst/>
                    <a:cxnLst>
                      <a:cxn ang="T10">
                        <a:pos x="T0" y="T1"/>
                      </a:cxn>
                      <a:cxn ang="T11">
                        <a:pos x="T2" y="T3"/>
                      </a:cxn>
                      <a:cxn ang="T12">
                        <a:pos x="T4" y="T5"/>
                      </a:cxn>
                      <a:cxn ang="T13">
                        <a:pos x="T6" y="T7"/>
                      </a:cxn>
                      <a:cxn ang="T14">
                        <a:pos x="T8" y="T9"/>
                      </a:cxn>
                    </a:cxnLst>
                    <a:rect l="T15" t="T16" r="T17" b="T18"/>
                    <a:pathLst>
                      <a:path w="263" h="234">
                        <a:moveTo>
                          <a:pt x="263" y="106"/>
                        </a:moveTo>
                        <a:lnTo>
                          <a:pt x="263" y="234"/>
                        </a:lnTo>
                        <a:lnTo>
                          <a:pt x="1" y="124"/>
                        </a:lnTo>
                        <a:lnTo>
                          <a:pt x="0" y="0"/>
                        </a:lnTo>
                        <a:lnTo>
                          <a:pt x="263" y="106"/>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50" name="Freeform 94">
                    <a:extLst>
                      <a:ext uri="{FF2B5EF4-FFF2-40B4-BE49-F238E27FC236}">
                        <a16:creationId xmlns:a16="http://schemas.microsoft.com/office/drawing/2014/main" id="{B37C3B03-D1B8-4D32-B358-46F7540F77BD}"/>
                      </a:ext>
                    </a:extLst>
                  </p:cNvPr>
                  <p:cNvSpPr>
                    <a:spLocks/>
                  </p:cNvSpPr>
                  <p:nvPr/>
                </p:nvSpPr>
                <p:spPr bwMode="auto">
                  <a:xfrm>
                    <a:off x="2565" y="1539"/>
                    <a:ext cx="224" cy="213"/>
                  </a:xfrm>
                  <a:custGeom>
                    <a:avLst/>
                    <a:gdLst>
                      <a:gd name="T0" fmla="*/ 224 w 224"/>
                      <a:gd name="T1" fmla="*/ 87 h 213"/>
                      <a:gd name="T2" fmla="*/ 224 w 224"/>
                      <a:gd name="T3" fmla="*/ 213 h 213"/>
                      <a:gd name="T4" fmla="*/ 0 w 224"/>
                      <a:gd name="T5" fmla="*/ 122 h 213"/>
                      <a:gd name="T6" fmla="*/ 0 w 224"/>
                      <a:gd name="T7" fmla="*/ 0 h 213"/>
                      <a:gd name="T8" fmla="*/ 224 w 224"/>
                      <a:gd name="T9" fmla="*/ 87 h 213"/>
                      <a:gd name="T10" fmla="*/ 0 60000 65536"/>
                      <a:gd name="T11" fmla="*/ 0 60000 65536"/>
                      <a:gd name="T12" fmla="*/ 0 60000 65536"/>
                      <a:gd name="T13" fmla="*/ 0 60000 65536"/>
                      <a:gd name="T14" fmla="*/ 0 60000 65536"/>
                      <a:gd name="T15" fmla="*/ 0 w 224"/>
                      <a:gd name="T16" fmla="*/ 0 h 213"/>
                      <a:gd name="T17" fmla="*/ 224 w 224"/>
                      <a:gd name="T18" fmla="*/ 213 h 213"/>
                    </a:gdLst>
                    <a:ahLst/>
                    <a:cxnLst>
                      <a:cxn ang="T10">
                        <a:pos x="T0" y="T1"/>
                      </a:cxn>
                      <a:cxn ang="T11">
                        <a:pos x="T2" y="T3"/>
                      </a:cxn>
                      <a:cxn ang="T12">
                        <a:pos x="T4" y="T5"/>
                      </a:cxn>
                      <a:cxn ang="T13">
                        <a:pos x="T6" y="T7"/>
                      </a:cxn>
                      <a:cxn ang="T14">
                        <a:pos x="T8" y="T9"/>
                      </a:cxn>
                    </a:cxnLst>
                    <a:rect l="T15" t="T16" r="T17" b="T18"/>
                    <a:pathLst>
                      <a:path w="224" h="213">
                        <a:moveTo>
                          <a:pt x="224" y="87"/>
                        </a:moveTo>
                        <a:lnTo>
                          <a:pt x="224" y="213"/>
                        </a:lnTo>
                        <a:lnTo>
                          <a:pt x="0" y="122"/>
                        </a:lnTo>
                        <a:lnTo>
                          <a:pt x="0" y="0"/>
                        </a:lnTo>
                        <a:lnTo>
                          <a:pt x="224" y="87"/>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51" name="Freeform 95">
                    <a:extLst>
                      <a:ext uri="{FF2B5EF4-FFF2-40B4-BE49-F238E27FC236}">
                        <a16:creationId xmlns:a16="http://schemas.microsoft.com/office/drawing/2014/main" id="{470505C6-008E-4DC7-8A3C-8258FB57D283}"/>
                      </a:ext>
                    </a:extLst>
                  </p:cNvPr>
                  <p:cNvSpPr>
                    <a:spLocks/>
                  </p:cNvSpPr>
                  <p:nvPr/>
                </p:nvSpPr>
                <p:spPr bwMode="auto">
                  <a:xfrm>
                    <a:off x="2316" y="1442"/>
                    <a:ext cx="236" cy="212"/>
                  </a:xfrm>
                  <a:custGeom>
                    <a:avLst/>
                    <a:gdLst>
                      <a:gd name="T0" fmla="*/ 236 w 236"/>
                      <a:gd name="T1" fmla="*/ 95 h 212"/>
                      <a:gd name="T2" fmla="*/ 236 w 236"/>
                      <a:gd name="T3" fmla="*/ 212 h 212"/>
                      <a:gd name="T4" fmla="*/ 0 w 236"/>
                      <a:gd name="T5" fmla="*/ 112 h 212"/>
                      <a:gd name="T6" fmla="*/ 0 w 236"/>
                      <a:gd name="T7" fmla="*/ 0 h 212"/>
                      <a:gd name="T8" fmla="*/ 236 w 236"/>
                      <a:gd name="T9" fmla="*/ 95 h 212"/>
                      <a:gd name="T10" fmla="*/ 0 60000 65536"/>
                      <a:gd name="T11" fmla="*/ 0 60000 65536"/>
                      <a:gd name="T12" fmla="*/ 0 60000 65536"/>
                      <a:gd name="T13" fmla="*/ 0 60000 65536"/>
                      <a:gd name="T14" fmla="*/ 0 60000 65536"/>
                      <a:gd name="T15" fmla="*/ 0 w 236"/>
                      <a:gd name="T16" fmla="*/ 0 h 212"/>
                      <a:gd name="T17" fmla="*/ 236 w 236"/>
                      <a:gd name="T18" fmla="*/ 212 h 212"/>
                    </a:gdLst>
                    <a:ahLst/>
                    <a:cxnLst>
                      <a:cxn ang="T10">
                        <a:pos x="T0" y="T1"/>
                      </a:cxn>
                      <a:cxn ang="T11">
                        <a:pos x="T2" y="T3"/>
                      </a:cxn>
                      <a:cxn ang="T12">
                        <a:pos x="T4" y="T5"/>
                      </a:cxn>
                      <a:cxn ang="T13">
                        <a:pos x="T6" y="T7"/>
                      </a:cxn>
                      <a:cxn ang="T14">
                        <a:pos x="T8" y="T9"/>
                      </a:cxn>
                    </a:cxnLst>
                    <a:rect l="T15" t="T16" r="T17" b="T18"/>
                    <a:pathLst>
                      <a:path w="236" h="212">
                        <a:moveTo>
                          <a:pt x="236" y="95"/>
                        </a:moveTo>
                        <a:lnTo>
                          <a:pt x="236" y="212"/>
                        </a:lnTo>
                        <a:lnTo>
                          <a:pt x="0" y="112"/>
                        </a:lnTo>
                        <a:lnTo>
                          <a:pt x="0" y="0"/>
                        </a:lnTo>
                        <a:lnTo>
                          <a:pt x="236" y="95"/>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52" name="Freeform 96">
                    <a:extLst>
                      <a:ext uri="{FF2B5EF4-FFF2-40B4-BE49-F238E27FC236}">
                        <a16:creationId xmlns:a16="http://schemas.microsoft.com/office/drawing/2014/main" id="{2C212B08-E40E-40AD-82F8-C0181543304C}"/>
                      </a:ext>
                    </a:extLst>
                  </p:cNvPr>
                  <p:cNvSpPr>
                    <a:spLocks/>
                  </p:cNvSpPr>
                  <p:nvPr/>
                </p:nvSpPr>
                <p:spPr bwMode="auto">
                  <a:xfrm>
                    <a:off x="2096" y="1618"/>
                    <a:ext cx="207" cy="205"/>
                  </a:xfrm>
                  <a:custGeom>
                    <a:avLst/>
                    <a:gdLst>
                      <a:gd name="T0" fmla="*/ 207 w 207"/>
                      <a:gd name="T1" fmla="*/ 95 h 205"/>
                      <a:gd name="T2" fmla="*/ 207 w 207"/>
                      <a:gd name="T3" fmla="*/ 205 h 205"/>
                      <a:gd name="T4" fmla="*/ 0 w 207"/>
                      <a:gd name="T5" fmla="*/ 111 h 205"/>
                      <a:gd name="T6" fmla="*/ 0 w 207"/>
                      <a:gd name="T7" fmla="*/ 0 h 205"/>
                      <a:gd name="T8" fmla="*/ 207 w 207"/>
                      <a:gd name="T9" fmla="*/ 95 h 205"/>
                      <a:gd name="T10" fmla="*/ 0 60000 65536"/>
                      <a:gd name="T11" fmla="*/ 0 60000 65536"/>
                      <a:gd name="T12" fmla="*/ 0 60000 65536"/>
                      <a:gd name="T13" fmla="*/ 0 60000 65536"/>
                      <a:gd name="T14" fmla="*/ 0 60000 65536"/>
                      <a:gd name="T15" fmla="*/ 0 w 207"/>
                      <a:gd name="T16" fmla="*/ 0 h 205"/>
                      <a:gd name="T17" fmla="*/ 207 w 207"/>
                      <a:gd name="T18" fmla="*/ 205 h 205"/>
                    </a:gdLst>
                    <a:ahLst/>
                    <a:cxnLst>
                      <a:cxn ang="T10">
                        <a:pos x="T0" y="T1"/>
                      </a:cxn>
                      <a:cxn ang="T11">
                        <a:pos x="T2" y="T3"/>
                      </a:cxn>
                      <a:cxn ang="T12">
                        <a:pos x="T4" y="T5"/>
                      </a:cxn>
                      <a:cxn ang="T13">
                        <a:pos x="T6" y="T7"/>
                      </a:cxn>
                      <a:cxn ang="T14">
                        <a:pos x="T8" y="T9"/>
                      </a:cxn>
                    </a:cxnLst>
                    <a:rect l="T15" t="T16" r="T17" b="T18"/>
                    <a:pathLst>
                      <a:path w="207" h="205">
                        <a:moveTo>
                          <a:pt x="207" y="95"/>
                        </a:moveTo>
                        <a:lnTo>
                          <a:pt x="207" y="205"/>
                        </a:lnTo>
                        <a:lnTo>
                          <a:pt x="0" y="111"/>
                        </a:lnTo>
                        <a:lnTo>
                          <a:pt x="0" y="0"/>
                        </a:lnTo>
                        <a:lnTo>
                          <a:pt x="207" y="95"/>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53" name="Freeform 97">
                    <a:extLst>
                      <a:ext uri="{FF2B5EF4-FFF2-40B4-BE49-F238E27FC236}">
                        <a16:creationId xmlns:a16="http://schemas.microsoft.com/office/drawing/2014/main" id="{2C0670A6-5619-4976-9836-D09FB3640794}"/>
                      </a:ext>
                    </a:extLst>
                  </p:cNvPr>
                  <p:cNvSpPr>
                    <a:spLocks/>
                  </p:cNvSpPr>
                  <p:nvPr/>
                </p:nvSpPr>
                <p:spPr bwMode="auto">
                  <a:xfrm>
                    <a:off x="2565" y="1825"/>
                    <a:ext cx="224" cy="224"/>
                  </a:xfrm>
                  <a:custGeom>
                    <a:avLst/>
                    <a:gdLst>
                      <a:gd name="T0" fmla="*/ 224 w 224"/>
                      <a:gd name="T1" fmla="*/ 96 h 224"/>
                      <a:gd name="T2" fmla="*/ 224 w 224"/>
                      <a:gd name="T3" fmla="*/ 224 h 224"/>
                      <a:gd name="T4" fmla="*/ 0 w 224"/>
                      <a:gd name="T5" fmla="*/ 123 h 224"/>
                      <a:gd name="T6" fmla="*/ 0 w 224"/>
                      <a:gd name="T7" fmla="*/ 0 h 224"/>
                      <a:gd name="T8" fmla="*/ 224 w 224"/>
                      <a:gd name="T9" fmla="*/ 96 h 224"/>
                      <a:gd name="T10" fmla="*/ 0 60000 65536"/>
                      <a:gd name="T11" fmla="*/ 0 60000 65536"/>
                      <a:gd name="T12" fmla="*/ 0 60000 65536"/>
                      <a:gd name="T13" fmla="*/ 0 60000 65536"/>
                      <a:gd name="T14" fmla="*/ 0 60000 65536"/>
                      <a:gd name="T15" fmla="*/ 0 w 224"/>
                      <a:gd name="T16" fmla="*/ 0 h 224"/>
                      <a:gd name="T17" fmla="*/ 224 w 224"/>
                      <a:gd name="T18" fmla="*/ 224 h 224"/>
                    </a:gdLst>
                    <a:ahLst/>
                    <a:cxnLst>
                      <a:cxn ang="T10">
                        <a:pos x="T0" y="T1"/>
                      </a:cxn>
                      <a:cxn ang="T11">
                        <a:pos x="T2" y="T3"/>
                      </a:cxn>
                      <a:cxn ang="T12">
                        <a:pos x="T4" y="T5"/>
                      </a:cxn>
                      <a:cxn ang="T13">
                        <a:pos x="T6" y="T7"/>
                      </a:cxn>
                      <a:cxn ang="T14">
                        <a:pos x="T8" y="T9"/>
                      </a:cxn>
                    </a:cxnLst>
                    <a:rect l="T15" t="T16" r="T17" b="T18"/>
                    <a:pathLst>
                      <a:path w="224" h="224">
                        <a:moveTo>
                          <a:pt x="224" y="96"/>
                        </a:moveTo>
                        <a:lnTo>
                          <a:pt x="224" y="224"/>
                        </a:lnTo>
                        <a:lnTo>
                          <a:pt x="0" y="123"/>
                        </a:lnTo>
                        <a:lnTo>
                          <a:pt x="0" y="0"/>
                        </a:lnTo>
                        <a:lnTo>
                          <a:pt x="224" y="96"/>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54" name="Freeform 98">
                    <a:extLst>
                      <a:ext uri="{FF2B5EF4-FFF2-40B4-BE49-F238E27FC236}">
                        <a16:creationId xmlns:a16="http://schemas.microsoft.com/office/drawing/2014/main" id="{669E26D3-1074-42DB-96E9-62C549458E2D}"/>
                      </a:ext>
                    </a:extLst>
                  </p:cNvPr>
                  <p:cNvSpPr>
                    <a:spLocks/>
                  </p:cNvSpPr>
                  <p:nvPr/>
                </p:nvSpPr>
                <p:spPr bwMode="auto">
                  <a:xfrm>
                    <a:off x="2316" y="1716"/>
                    <a:ext cx="236" cy="222"/>
                  </a:xfrm>
                  <a:custGeom>
                    <a:avLst/>
                    <a:gdLst>
                      <a:gd name="T0" fmla="*/ 236 w 236"/>
                      <a:gd name="T1" fmla="*/ 105 h 222"/>
                      <a:gd name="T2" fmla="*/ 236 w 236"/>
                      <a:gd name="T3" fmla="*/ 222 h 222"/>
                      <a:gd name="T4" fmla="*/ 0 w 236"/>
                      <a:gd name="T5" fmla="*/ 115 h 222"/>
                      <a:gd name="T6" fmla="*/ 0 w 236"/>
                      <a:gd name="T7" fmla="*/ 0 h 222"/>
                      <a:gd name="T8" fmla="*/ 236 w 236"/>
                      <a:gd name="T9" fmla="*/ 105 h 222"/>
                      <a:gd name="T10" fmla="*/ 0 60000 65536"/>
                      <a:gd name="T11" fmla="*/ 0 60000 65536"/>
                      <a:gd name="T12" fmla="*/ 0 60000 65536"/>
                      <a:gd name="T13" fmla="*/ 0 60000 65536"/>
                      <a:gd name="T14" fmla="*/ 0 60000 65536"/>
                      <a:gd name="T15" fmla="*/ 0 w 236"/>
                      <a:gd name="T16" fmla="*/ 0 h 222"/>
                      <a:gd name="T17" fmla="*/ 236 w 236"/>
                      <a:gd name="T18" fmla="*/ 222 h 222"/>
                    </a:gdLst>
                    <a:ahLst/>
                    <a:cxnLst>
                      <a:cxn ang="T10">
                        <a:pos x="T0" y="T1"/>
                      </a:cxn>
                      <a:cxn ang="T11">
                        <a:pos x="T2" y="T3"/>
                      </a:cxn>
                      <a:cxn ang="T12">
                        <a:pos x="T4" y="T5"/>
                      </a:cxn>
                      <a:cxn ang="T13">
                        <a:pos x="T6" y="T7"/>
                      </a:cxn>
                      <a:cxn ang="T14">
                        <a:pos x="T8" y="T9"/>
                      </a:cxn>
                    </a:cxnLst>
                    <a:rect l="T15" t="T16" r="T17" b="T18"/>
                    <a:pathLst>
                      <a:path w="236" h="222">
                        <a:moveTo>
                          <a:pt x="236" y="105"/>
                        </a:moveTo>
                        <a:lnTo>
                          <a:pt x="236" y="222"/>
                        </a:lnTo>
                        <a:lnTo>
                          <a:pt x="0" y="115"/>
                        </a:lnTo>
                        <a:lnTo>
                          <a:pt x="0" y="0"/>
                        </a:lnTo>
                        <a:lnTo>
                          <a:pt x="236" y="105"/>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55" name="Freeform 99">
                    <a:extLst>
                      <a:ext uri="{FF2B5EF4-FFF2-40B4-BE49-F238E27FC236}">
                        <a16:creationId xmlns:a16="http://schemas.microsoft.com/office/drawing/2014/main" id="{49E43586-32E9-44EB-A673-DBA244972E33}"/>
                      </a:ext>
                    </a:extLst>
                  </p:cNvPr>
                  <p:cNvSpPr>
                    <a:spLocks/>
                  </p:cNvSpPr>
                  <p:nvPr/>
                </p:nvSpPr>
                <p:spPr bwMode="auto">
                  <a:xfrm>
                    <a:off x="2096" y="1883"/>
                    <a:ext cx="197" cy="209"/>
                  </a:xfrm>
                  <a:custGeom>
                    <a:avLst/>
                    <a:gdLst>
                      <a:gd name="T0" fmla="*/ 197 w 197"/>
                      <a:gd name="T1" fmla="*/ 97 h 209"/>
                      <a:gd name="T2" fmla="*/ 197 w 197"/>
                      <a:gd name="T3" fmla="*/ 209 h 209"/>
                      <a:gd name="T4" fmla="*/ 0 w 197"/>
                      <a:gd name="T5" fmla="*/ 111 h 209"/>
                      <a:gd name="T6" fmla="*/ 0 w 197"/>
                      <a:gd name="T7" fmla="*/ 0 h 209"/>
                      <a:gd name="T8" fmla="*/ 197 w 197"/>
                      <a:gd name="T9" fmla="*/ 97 h 209"/>
                      <a:gd name="T10" fmla="*/ 0 60000 65536"/>
                      <a:gd name="T11" fmla="*/ 0 60000 65536"/>
                      <a:gd name="T12" fmla="*/ 0 60000 65536"/>
                      <a:gd name="T13" fmla="*/ 0 60000 65536"/>
                      <a:gd name="T14" fmla="*/ 0 60000 65536"/>
                      <a:gd name="T15" fmla="*/ 0 w 197"/>
                      <a:gd name="T16" fmla="*/ 0 h 209"/>
                      <a:gd name="T17" fmla="*/ 197 w 197"/>
                      <a:gd name="T18" fmla="*/ 209 h 209"/>
                    </a:gdLst>
                    <a:ahLst/>
                    <a:cxnLst>
                      <a:cxn ang="T10">
                        <a:pos x="T0" y="T1"/>
                      </a:cxn>
                      <a:cxn ang="T11">
                        <a:pos x="T2" y="T3"/>
                      </a:cxn>
                      <a:cxn ang="T12">
                        <a:pos x="T4" y="T5"/>
                      </a:cxn>
                      <a:cxn ang="T13">
                        <a:pos x="T6" y="T7"/>
                      </a:cxn>
                      <a:cxn ang="T14">
                        <a:pos x="T8" y="T9"/>
                      </a:cxn>
                    </a:cxnLst>
                    <a:rect l="T15" t="T16" r="T17" b="T18"/>
                    <a:pathLst>
                      <a:path w="197" h="209">
                        <a:moveTo>
                          <a:pt x="197" y="97"/>
                        </a:moveTo>
                        <a:lnTo>
                          <a:pt x="197" y="209"/>
                        </a:lnTo>
                        <a:lnTo>
                          <a:pt x="0" y="111"/>
                        </a:lnTo>
                        <a:lnTo>
                          <a:pt x="0" y="0"/>
                        </a:lnTo>
                        <a:lnTo>
                          <a:pt x="197" y="97"/>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56" name="Freeform 100">
                    <a:extLst>
                      <a:ext uri="{FF2B5EF4-FFF2-40B4-BE49-F238E27FC236}">
                        <a16:creationId xmlns:a16="http://schemas.microsoft.com/office/drawing/2014/main" id="{230B0E33-1EB1-4495-A68F-D6A366054615}"/>
                      </a:ext>
                    </a:extLst>
                  </p:cNvPr>
                  <p:cNvSpPr>
                    <a:spLocks/>
                  </p:cNvSpPr>
                  <p:nvPr/>
                </p:nvSpPr>
                <p:spPr bwMode="auto">
                  <a:xfrm>
                    <a:off x="2790" y="2220"/>
                    <a:ext cx="272" cy="261"/>
                  </a:xfrm>
                  <a:custGeom>
                    <a:avLst/>
                    <a:gdLst>
                      <a:gd name="T0" fmla="*/ 272 w 272"/>
                      <a:gd name="T1" fmla="*/ 132 h 261"/>
                      <a:gd name="T2" fmla="*/ 272 w 272"/>
                      <a:gd name="T3" fmla="*/ 261 h 261"/>
                      <a:gd name="T4" fmla="*/ 0 w 272"/>
                      <a:gd name="T5" fmla="*/ 129 h 261"/>
                      <a:gd name="T6" fmla="*/ 0 w 272"/>
                      <a:gd name="T7" fmla="*/ 0 h 261"/>
                      <a:gd name="T8" fmla="*/ 272 w 272"/>
                      <a:gd name="T9" fmla="*/ 132 h 261"/>
                      <a:gd name="T10" fmla="*/ 0 60000 65536"/>
                      <a:gd name="T11" fmla="*/ 0 60000 65536"/>
                      <a:gd name="T12" fmla="*/ 0 60000 65536"/>
                      <a:gd name="T13" fmla="*/ 0 60000 65536"/>
                      <a:gd name="T14" fmla="*/ 0 60000 65536"/>
                      <a:gd name="T15" fmla="*/ 0 w 272"/>
                      <a:gd name="T16" fmla="*/ 0 h 261"/>
                      <a:gd name="T17" fmla="*/ 272 w 272"/>
                      <a:gd name="T18" fmla="*/ 261 h 261"/>
                    </a:gdLst>
                    <a:ahLst/>
                    <a:cxnLst>
                      <a:cxn ang="T10">
                        <a:pos x="T0" y="T1"/>
                      </a:cxn>
                      <a:cxn ang="T11">
                        <a:pos x="T2" y="T3"/>
                      </a:cxn>
                      <a:cxn ang="T12">
                        <a:pos x="T4" y="T5"/>
                      </a:cxn>
                      <a:cxn ang="T13">
                        <a:pos x="T6" y="T7"/>
                      </a:cxn>
                      <a:cxn ang="T14">
                        <a:pos x="T8" y="T9"/>
                      </a:cxn>
                    </a:cxnLst>
                    <a:rect l="T15" t="T16" r="T17" b="T18"/>
                    <a:pathLst>
                      <a:path w="272" h="261">
                        <a:moveTo>
                          <a:pt x="272" y="132"/>
                        </a:moveTo>
                        <a:lnTo>
                          <a:pt x="272" y="261"/>
                        </a:lnTo>
                        <a:lnTo>
                          <a:pt x="0" y="129"/>
                        </a:lnTo>
                        <a:lnTo>
                          <a:pt x="0" y="0"/>
                        </a:lnTo>
                        <a:lnTo>
                          <a:pt x="272" y="132"/>
                        </a:lnTo>
                        <a:close/>
                      </a:path>
                    </a:pathLst>
                  </a:cu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57" name="Freeform 101">
                    <a:extLst>
                      <a:ext uri="{FF2B5EF4-FFF2-40B4-BE49-F238E27FC236}">
                        <a16:creationId xmlns:a16="http://schemas.microsoft.com/office/drawing/2014/main" id="{704E04D3-D9C4-404E-ADB0-428A259AEFC2}"/>
                      </a:ext>
                    </a:extLst>
                  </p:cNvPr>
                  <p:cNvSpPr>
                    <a:spLocks/>
                  </p:cNvSpPr>
                  <p:nvPr/>
                </p:nvSpPr>
                <p:spPr bwMode="auto">
                  <a:xfrm>
                    <a:off x="2556" y="2107"/>
                    <a:ext cx="223" cy="236"/>
                  </a:xfrm>
                  <a:custGeom>
                    <a:avLst/>
                    <a:gdLst>
                      <a:gd name="T0" fmla="*/ 223 w 223"/>
                      <a:gd name="T1" fmla="*/ 107 h 236"/>
                      <a:gd name="T2" fmla="*/ 223 w 223"/>
                      <a:gd name="T3" fmla="*/ 236 h 236"/>
                      <a:gd name="T4" fmla="*/ 0 w 223"/>
                      <a:gd name="T5" fmla="*/ 121 h 236"/>
                      <a:gd name="T6" fmla="*/ 0 w 223"/>
                      <a:gd name="T7" fmla="*/ 0 h 236"/>
                      <a:gd name="T8" fmla="*/ 223 w 223"/>
                      <a:gd name="T9" fmla="*/ 107 h 236"/>
                      <a:gd name="T10" fmla="*/ 0 60000 65536"/>
                      <a:gd name="T11" fmla="*/ 0 60000 65536"/>
                      <a:gd name="T12" fmla="*/ 0 60000 65536"/>
                      <a:gd name="T13" fmla="*/ 0 60000 65536"/>
                      <a:gd name="T14" fmla="*/ 0 60000 65536"/>
                      <a:gd name="T15" fmla="*/ 0 w 223"/>
                      <a:gd name="T16" fmla="*/ 0 h 236"/>
                      <a:gd name="T17" fmla="*/ 223 w 223"/>
                      <a:gd name="T18" fmla="*/ 236 h 236"/>
                    </a:gdLst>
                    <a:ahLst/>
                    <a:cxnLst>
                      <a:cxn ang="T10">
                        <a:pos x="T0" y="T1"/>
                      </a:cxn>
                      <a:cxn ang="T11">
                        <a:pos x="T2" y="T3"/>
                      </a:cxn>
                      <a:cxn ang="T12">
                        <a:pos x="T4" y="T5"/>
                      </a:cxn>
                      <a:cxn ang="T13">
                        <a:pos x="T6" y="T7"/>
                      </a:cxn>
                      <a:cxn ang="T14">
                        <a:pos x="T8" y="T9"/>
                      </a:cxn>
                    </a:cxnLst>
                    <a:rect l="T15" t="T16" r="T17" b="T18"/>
                    <a:pathLst>
                      <a:path w="223" h="236">
                        <a:moveTo>
                          <a:pt x="223" y="107"/>
                        </a:moveTo>
                        <a:lnTo>
                          <a:pt x="223" y="236"/>
                        </a:lnTo>
                        <a:lnTo>
                          <a:pt x="0" y="121"/>
                        </a:lnTo>
                        <a:lnTo>
                          <a:pt x="0" y="0"/>
                        </a:lnTo>
                        <a:lnTo>
                          <a:pt x="223" y="107"/>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58" name="Freeform 102">
                    <a:extLst>
                      <a:ext uri="{FF2B5EF4-FFF2-40B4-BE49-F238E27FC236}">
                        <a16:creationId xmlns:a16="http://schemas.microsoft.com/office/drawing/2014/main" id="{4F44EB20-9DAA-40E0-9287-CB1B7C5D4075}"/>
                      </a:ext>
                    </a:extLst>
                  </p:cNvPr>
                  <p:cNvSpPr>
                    <a:spLocks/>
                  </p:cNvSpPr>
                  <p:nvPr/>
                </p:nvSpPr>
                <p:spPr bwMode="auto">
                  <a:xfrm>
                    <a:off x="2307" y="1986"/>
                    <a:ext cx="234" cy="231"/>
                  </a:xfrm>
                  <a:custGeom>
                    <a:avLst/>
                    <a:gdLst>
                      <a:gd name="T0" fmla="*/ 234 w 234"/>
                      <a:gd name="T1" fmla="*/ 115 h 231"/>
                      <a:gd name="T2" fmla="*/ 234 w 234"/>
                      <a:gd name="T3" fmla="*/ 231 h 231"/>
                      <a:gd name="T4" fmla="*/ 0 w 234"/>
                      <a:gd name="T5" fmla="*/ 119 h 231"/>
                      <a:gd name="T6" fmla="*/ 0 w 234"/>
                      <a:gd name="T7" fmla="*/ 0 h 231"/>
                      <a:gd name="T8" fmla="*/ 234 w 234"/>
                      <a:gd name="T9" fmla="*/ 115 h 231"/>
                      <a:gd name="T10" fmla="*/ 0 60000 65536"/>
                      <a:gd name="T11" fmla="*/ 0 60000 65536"/>
                      <a:gd name="T12" fmla="*/ 0 60000 65536"/>
                      <a:gd name="T13" fmla="*/ 0 60000 65536"/>
                      <a:gd name="T14" fmla="*/ 0 60000 65536"/>
                      <a:gd name="T15" fmla="*/ 0 w 234"/>
                      <a:gd name="T16" fmla="*/ 0 h 231"/>
                      <a:gd name="T17" fmla="*/ 234 w 234"/>
                      <a:gd name="T18" fmla="*/ 231 h 231"/>
                    </a:gdLst>
                    <a:ahLst/>
                    <a:cxnLst>
                      <a:cxn ang="T10">
                        <a:pos x="T0" y="T1"/>
                      </a:cxn>
                      <a:cxn ang="T11">
                        <a:pos x="T2" y="T3"/>
                      </a:cxn>
                      <a:cxn ang="T12">
                        <a:pos x="T4" y="T5"/>
                      </a:cxn>
                      <a:cxn ang="T13">
                        <a:pos x="T6" y="T7"/>
                      </a:cxn>
                      <a:cxn ang="T14">
                        <a:pos x="T8" y="T9"/>
                      </a:cxn>
                    </a:cxnLst>
                    <a:rect l="T15" t="T16" r="T17" b="T18"/>
                    <a:pathLst>
                      <a:path w="234" h="231">
                        <a:moveTo>
                          <a:pt x="234" y="115"/>
                        </a:moveTo>
                        <a:lnTo>
                          <a:pt x="234" y="231"/>
                        </a:lnTo>
                        <a:lnTo>
                          <a:pt x="0" y="119"/>
                        </a:lnTo>
                        <a:lnTo>
                          <a:pt x="0" y="0"/>
                        </a:lnTo>
                        <a:lnTo>
                          <a:pt x="234" y="115"/>
                        </a:lnTo>
                        <a:close/>
                      </a:path>
                    </a:pathLst>
                  </a:custGeom>
                  <a:solidFill>
                    <a:srgbClr val="6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59" name="Freeform 103">
                    <a:extLst>
                      <a:ext uri="{FF2B5EF4-FFF2-40B4-BE49-F238E27FC236}">
                        <a16:creationId xmlns:a16="http://schemas.microsoft.com/office/drawing/2014/main" id="{B9408B09-9675-46C3-AC78-56780D432F9A}"/>
                      </a:ext>
                    </a:extLst>
                  </p:cNvPr>
                  <p:cNvSpPr>
                    <a:spLocks/>
                  </p:cNvSpPr>
                  <p:nvPr/>
                </p:nvSpPr>
                <p:spPr bwMode="auto">
                  <a:xfrm>
                    <a:off x="2096" y="2148"/>
                    <a:ext cx="197" cy="215"/>
                  </a:xfrm>
                  <a:custGeom>
                    <a:avLst/>
                    <a:gdLst>
                      <a:gd name="T0" fmla="*/ 197 w 197"/>
                      <a:gd name="T1" fmla="*/ 102 h 215"/>
                      <a:gd name="T2" fmla="*/ 197 w 197"/>
                      <a:gd name="T3" fmla="*/ 215 h 215"/>
                      <a:gd name="T4" fmla="*/ 0 w 197"/>
                      <a:gd name="T5" fmla="*/ 110 h 215"/>
                      <a:gd name="T6" fmla="*/ 0 w 197"/>
                      <a:gd name="T7" fmla="*/ 0 h 215"/>
                      <a:gd name="T8" fmla="*/ 197 w 197"/>
                      <a:gd name="T9" fmla="*/ 102 h 215"/>
                      <a:gd name="T10" fmla="*/ 0 60000 65536"/>
                      <a:gd name="T11" fmla="*/ 0 60000 65536"/>
                      <a:gd name="T12" fmla="*/ 0 60000 65536"/>
                      <a:gd name="T13" fmla="*/ 0 60000 65536"/>
                      <a:gd name="T14" fmla="*/ 0 60000 65536"/>
                      <a:gd name="T15" fmla="*/ 0 w 197"/>
                      <a:gd name="T16" fmla="*/ 0 h 215"/>
                      <a:gd name="T17" fmla="*/ 197 w 197"/>
                      <a:gd name="T18" fmla="*/ 215 h 215"/>
                    </a:gdLst>
                    <a:ahLst/>
                    <a:cxnLst>
                      <a:cxn ang="T10">
                        <a:pos x="T0" y="T1"/>
                      </a:cxn>
                      <a:cxn ang="T11">
                        <a:pos x="T2" y="T3"/>
                      </a:cxn>
                      <a:cxn ang="T12">
                        <a:pos x="T4" y="T5"/>
                      </a:cxn>
                      <a:cxn ang="T13">
                        <a:pos x="T6" y="T7"/>
                      </a:cxn>
                      <a:cxn ang="T14">
                        <a:pos x="T8" y="T9"/>
                      </a:cxn>
                    </a:cxnLst>
                    <a:rect l="T15" t="T16" r="T17" b="T18"/>
                    <a:pathLst>
                      <a:path w="197" h="215">
                        <a:moveTo>
                          <a:pt x="197" y="102"/>
                        </a:moveTo>
                        <a:lnTo>
                          <a:pt x="197" y="215"/>
                        </a:lnTo>
                        <a:lnTo>
                          <a:pt x="0" y="110"/>
                        </a:lnTo>
                        <a:lnTo>
                          <a:pt x="0" y="0"/>
                        </a:lnTo>
                        <a:lnTo>
                          <a:pt x="197" y="102"/>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60" name="Freeform 104">
                    <a:extLst>
                      <a:ext uri="{FF2B5EF4-FFF2-40B4-BE49-F238E27FC236}">
                        <a16:creationId xmlns:a16="http://schemas.microsoft.com/office/drawing/2014/main" id="{39B99A3F-7DDB-45E6-BE37-DAB102AF75FD}"/>
                      </a:ext>
                    </a:extLst>
                  </p:cNvPr>
                  <p:cNvSpPr>
                    <a:spLocks/>
                  </p:cNvSpPr>
                  <p:nvPr/>
                </p:nvSpPr>
                <p:spPr bwMode="auto">
                  <a:xfrm>
                    <a:off x="2790" y="2516"/>
                    <a:ext cx="272" cy="270"/>
                  </a:xfrm>
                  <a:custGeom>
                    <a:avLst/>
                    <a:gdLst>
                      <a:gd name="T0" fmla="*/ 272 w 272"/>
                      <a:gd name="T1" fmla="*/ 149 h 270"/>
                      <a:gd name="T2" fmla="*/ 272 w 272"/>
                      <a:gd name="T3" fmla="*/ 270 h 270"/>
                      <a:gd name="T4" fmla="*/ 0 w 272"/>
                      <a:gd name="T5" fmla="*/ 127 h 270"/>
                      <a:gd name="T6" fmla="*/ 0 w 272"/>
                      <a:gd name="T7" fmla="*/ 0 h 270"/>
                      <a:gd name="T8" fmla="*/ 272 w 272"/>
                      <a:gd name="T9" fmla="*/ 149 h 270"/>
                      <a:gd name="T10" fmla="*/ 0 60000 65536"/>
                      <a:gd name="T11" fmla="*/ 0 60000 65536"/>
                      <a:gd name="T12" fmla="*/ 0 60000 65536"/>
                      <a:gd name="T13" fmla="*/ 0 60000 65536"/>
                      <a:gd name="T14" fmla="*/ 0 60000 65536"/>
                      <a:gd name="T15" fmla="*/ 0 w 272"/>
                      <a:gd name="T16" fmla="*/ 0 h 270"/>
                      <a:gd name="T17" fmla="*/ 272 w 272"/>
                      <a:gd name="T18" fmla="*/ 270 h 270"/>
                    </a:gdLst>
                    <a:ahLst/>
                    <a:cxnLst>
                      <a:cxn ang="T10">
                        <a:pos x="T0" y="T1"/>
                      </a:cxn>
                      <a:cxn ang="T11">
                        <a:pos x="T2" y="T3"/>
                      </a:cxn>
                      <a:cxn ang="T12">
                        <a:pos x="T4" y="T5"/>
                      </a:cxn>
                      <a:cxn ang="T13">
                        <a:pos x="T6" y="T7"/>
                      </a:cxn>
                      <a:cxn ang="T14">
                        <a:pos x="T8" y="T9"/>
                      </a:cxn>
                    </a:cxnLst>
                    <a:rect l="T15" t="T16" r="T17" b="T18"/>
                    <a:pathLst>
                      <a:path w="272" h="270">
                        <a:moveTo>
                          <a:pt x="272" y="149"/>
                        </a:moveTo>
                        <a:lnTo>
                          <a:pt x="272" y="270"/>
                        </a:lnTo>
                        <a:lnTo>
                          <a:pt x="0" y="127"/>
                        </a:lnTo>
                        <a:lnTo>
                          <a:pt x="0" y="0"/>
                        </a:lnTo>
                        <a:lnTo>
                          <a:pt x="272" y="149"/>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61" name="Freeform 105">
                    <a:extLst>
                      <a:ext uri="{FF2B5EF4-FFF2-40B4-BE49-F238E27FC236}">
                        <a16:creationId xmlns:a16="http://schemas.microsoft.com/office/drawing/2014/main" id="{FED1CD47-CE55-452B-9F4F-385962F32D45}"/>
                      </a:ext>
                    </a:extLst>
                  </p:cNvPr>
                  <p:cNvSpPr>
                    <a:spLocks/>
                  </p:cNvSpPr>
                  <p:nvPr/>
                </p:nvSpPr>
                <p:spPr bwMode="auto">
                  <a:xfrm>
                    <a:off x="2556" y="2390"/>
                    <a:ext cx="223" cy="248"/>
                  </a:xfrm>
                  <a:custGeom>
                    <a:avLst/>
                    <a:gdLst>
                      <a:gd name="T0" fmla="*/ 223 w 223"/>
                      <a:gd name="T1" fmla="*/ 121 h 248"/>
                      <a:gd name="T2" fmla="*/ 223 w 223"/>
                      <a:gd name="T3" fmla="*/ 248 h 248"/>
                      <a:gd name="T4" fmla="*/ 0 w 223"/>
                      <a:gd name="T5" fmla="*/ 122 h 248"/>
                      <a:gd name="T6" fmla="*/ 0 w 223"/>
                      <a:gd name="T7" fmla="*/ 0 h 248"/>
                      <a:gd name="T8" fmla="*/ 223 w 223"/>
                      <a:gd name="T9" fmla="*/ 121 h 248"/>
                      <a:gd name="T10" fmla="*/ 0 60000 65536"/>
                      <a:gd name="T11" fmla="*/ 0 60000 65536"/>
                      <a:gd name="T12" fmla="*/ 0 60000 65536"/>
                      <a:gd name="T13" fmla="*/ 0 60000 65536"/>
                      <a:gd name="T14" fmla="*/ 0 60000 65536"/>
                      <a:gd name="T15" fmla="*/ 0 w 223"/>
                      <a:gd name="T16" fmla="*/ 0 h 248"/>
                      <a:gd name="T17" fmla="*/ 223 w 223"/>
                      <a:gd name="T18" fmla="*/ 248 h 248"/>
                    </a:gdLst>
                    <a:ahLst/>
                    <a:cxnLst>
                      <a:cxn ang="T10">
                        <a:pos x="T0" y="T1"/>
                      </a:cxn>
                      <a:cxn ang="T11">
                        <a:pos x="T2" y="T3"/>
                      </a:cxn>
                      <a:cxn ang="T12">
                        <a:pos x="T4" y="T5"/>
                      </a:cxn>
                      <a:cxn ang="T13">
                        <a:pos x="T6" y="T7"/>
                      </a:cxn>
                      <a:cxn ang="T14">
                        <a:pos x="T8" y="T9"/>
                      </a:cxn>
                    </a:cxnLst>
                    <a:rect l="T15" t="T16" r="T17" b="T18"/>
                    <a:pathLst>
                      <a:path w="223" h="248">
                        <a:moveTo>
                          <a:pt x="223" y="121"/>
                        </a:moveTo>
                        <a:lnTo>
                          <a:pt x="223" y="248"/>
                        </a:lnTo>
                        <a:lnTo>
                          <a:pt x="0" y="122"/>
                        </a:lnTo>
                        <a:lnTo>
                          <a:pt x="0" y="0"/>
                        </a:lnTo>
                        <a:lnTo>
                          <a:pt x="223" y="121"/>
                        </a:lnTo>
                        <a:close/>
                      </a:path>
                    </a:pathLst>
                  </a:custGeom>
                  <a:solidFill>
                    <a:srgbClr val="6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62" name="Freeform 106">
                    <a:extLst>
                      <a:ext uri="{FF2B5EF4-FFF2-40B4-BE49-F238E27FC236}">
                        <a16:creationId xmlns:a16="http://schemas.microsoft.com/office/drawing/2014/main" id="{FC030C40-530F-4627-A965-71DE357C3F7B}"/>
                      </a:ext>
                    </a:extLst>
                  </p:cNvPr>
                  <p:cNvSpPr>
                    <a:spLocks/>
                  </p:cNvSpPr>
                  <p:nvPr/>
                </p:nvSpPr>
                <p:spPr bwMode="auto">
                  <a:xfrm>
                    <a:off x="2307" y="2259"/>
                    <a:ext cx="234" cy="246"/>
                  </a:xfrm>
                  <a:custGeom>
                    <a:avLst/>
                    <a:gdLst>
                      <a:gd name="T0" fmla="*/ 234 w 234"/>
                      <a:gd name="T1" fmla="*/ 127 h 246"/>
                      <a:gd name="T2" fmla="*/ 234 w 234"/>
                      <a:gd name="T3" fmla="*/ 246 h 246"/>
                      <a:gd name="T4" fmla="*/ 0 w 234"/>
                      <a:gd name="T5" fmla="*/ 117 h 246"/>
                      <a:gd name="T6" fmla="*/ 0 w 234"/>
                      <a:gd name="T7" fmla="*/ 0 h 246"/>
                      <a:gd name="T8" fmla="*/ 234 w 234"/>
                      <a:gd name="T9" fmla="*/ 127 h 246"/>
                      <a:gd name="T10" fmla="*/ 0 60000 65536"/>
                      <a:gd name="T11" fmla="*/ 0 60000 65536"/>
                      <a:gd name="T12" fmla="*/ 0 60000 65536"/>
                      <a:gd name="T13" fmla="*/ 0 60000 65536"/>
                      <a:gd name="T14" fmla="*/ 0 60000 65536"/>
                      <a:gd name="T15" fmla="*/ 0 w 234"/>
                      <a:gd name="T16" fmla="*/ 0 h 246"/>
                      <a:gd name="T17" fmla="*/ 234 w 234"/>
                      <a:gd name="T18" fmla="*/ 246 h 246"/>
                    </a:gdLst>
                    <a:ahLst/>
                    <a:cxnLst>
                      <a:cxn ang="T10">
                        <a:pos x="T0" y="T1"/>
                      </a:cxn>
                      <a:cxn ang="T11">
                        <a:pos x="T2" y="T3"/>
                      </a:cxn>
                      <a:cxn ang="T12">
                        <a:pos x="T4" y="T5"/>
                      </a:cxn>
                      <a:cxn ang="T13">
                        <a:pos x="T6" y="T7"/>
                      </a:cxn>
                      <a:cxn ang="T14">
                        <a:pos x="T8" y="T9"/>
                      </a:cxn>
                    </a:cxnLst>
                    <a:rect l="T15" t="T16" r="T17" b="T18"/>
                    <a:pathLst>
                      <a:path w="234" h="246">
                        <a:moveTo>
                          <a:pt x="234" y="127"/>
                        </a:moveTo>
                        <a:lnTo>
                          <a:pt x="234" y="246"/>
                        </a:lnTo>
                        <a:lnTo>
                          <a:pt x="0" y="117"/>
                        </a:lnTo>
                        <a:lnTo>
                          <a:pt x="0" y="0"/>
                        </a:lnTo>
                        <a:lnTo>
                          <a:pt x="234" y="127"/>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63" name="Freeform 107">
                    <a:extLst>
                      <a:ext uri="{FF2B5EF4-FFF2-40B4-BE49-F238E27FC236}">
                        <a16:creationId xmlns:a16="http://schemas.microsoft.com/office/drawing/2014/main" id="{60EA1BF6-22E9-48B9-BCC0-0EB16B2F454E}"/>
                      </a:ext>
                    </a:extLst>
                  </p:cNvPr>
                  <p:cNvSpPr>
                    <a:spLocks/>
                  </p:cNvSpPr>
                  <p:nvPr/>
                </p:nvSpPr>
                <p:spPr bwMode="auto">
                  <a:xfrm>
                    <a:off x="2096" y="2410"/>
                    <a:ext cx="197" cy="236"/>
                  </a:xfrm>
                  <a:custGeom>
                    <a:avLst/>
                    <a:gdLst>
                      <a:gd name="T0" fmla="*/ 197 w 197"/>
                      <a:gd name="T1" fmla="*/ 125 h 236"/>
                      <a:gd name="T2" fmla="*/ 197 w 197"/>
                      <a:gd name="T3" fmla="*/ 236 h 236"/>
                      <a:gd name="T4" fmla="*/ 0 w 197"/>
                      <a:gd name="T5" fmla="*/ 119 h 236"/>
                      <a:gd name="T6" fmla="*/ 0 w 197"/>
                      <a:gd name="T7" fmla="*/ 0 h 236"/>
                      <a:gd name="T8" fmla="*/ 197 w 197"/>
                      <a:gd name="T9" fmla="*/ 125 h 236"/>
                      <a:gd name="T10" fmla="*/ 0 60000 65536"/>
                      <a:gd name="T11" fmla="*/ 0 60000 65536"/>
                      <a:gd name="T12" fmla="*/ 0 60000 65536"/>
                      <a:gd name="T13" fmla="*/ 0 60000 65536"/>
                      <a:gd name="T14" fmla="*/ 0 60000 65536"/>
                      <a:gd name="T15" fmla="*/ 0 w 197"/>
                      <a:gd name="T16" fmla="*/ 0 h 236"/>
                      <a:gd name="T17" fmla="*/ 197 w 197"/>
                      <a:gd name="T18" fmla="*/ 236 h 236"/>
                    </a:gdLst>
                    <a:ahLst/>
                    <a:cxnLst>
                      <a:cxn ang="T10">
                        <a:pos x="T0" y="T1"/>
                      </a:cxn>
                      <a:cxn ang="T11">
                        <a:pos x="T2" y="T3"/>
                      </a:cxn>
                      <a:cxn ang="T12">
                        <a:pos x="T4" y="T5"/>
                      </a:cxn>
                      <a:cxn ang="T13">
                        <a:pos x="T6" y="T7"/>
                      </a:cxn>
                      <a:cxn ang="T14">
                        <a:pos x="T8" y="T9"/>
                      </a:cxn>
                    </a:cxnLst>
                    <a:rect l="T15" t="T16" r="T17" b="T18"/>
                    <a:pathLst>
                      <a:path w="197" h="236">
                        <a:moveTo>
                          <a:pt x="197" y="125"/>
                        </a:moveTo>
                        <a:lnTo>
                          <a:pt x="197" y="236"/>
                        </a:lnTo>
                        <a:lnTo>
                          <a:pt x="0" y="119"/>
                        </a:lnTo>
                        <a:lnTo>
                          <a:pt x="0" y="0"/>
                        </a:lnTo>
                        <a:lnTo>
                          <a:pt x="197" y="125"/>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64" name="Freeform 108">
                    <a:extLst>
                      <a:ext uri="{FF2B5EF4-FFF2-40B4-BE49-F238E27FC236}">
                        <a16:creationId xmlns:a16="http://schemas.microsoft.com/office/drawing/2014/main" id="{8165586A-413D-48BB-8705-76484826D603}"/>
                      </a:ext>
                    </a:extLst>
                  </p:cNvPr>
                  <p:cNvSpPr>
                    <a:spLocks/>
                  </p:cNvSpPr>
                  <p:nvPr/>
                </p:nvSpPr>
                <p:spPr bwMode="auto">
                  <a:xfrm>
                    <a:off x="2790" y="2814"/>
                    <a:ext cx="272" cy="288"/>
                  </a:xfrm>
                  <a:custGeom>
                    <a:avLst/>
                    <a:gdLst>
                      <a:gd name="T0" fmla="*/ 272 w 272"/>
                      <a:gd name="T1" fmla="*/ 160 h 288"/>
                      <a:gd name="T2" fmla="*/ 272 w 272"/>
                      <a:gd name="T3" fmla="*/ 288 h 288"/>
                      <a:gd name="T4" fmla="*/ 0 w 272"/>
                      <a:gd name="T5" fmla="*/ 129 h 288"/>
                      <a:gd name="T6" fmla="*/ 0 w 272"/>
                      <a:gd name="T7" fmla="*/ 0 h 288"/>
                      <a:gd name="T8" fmla="*/ 272 w 272"/>
                      <a:gd name="T9" fmla="*/ 160 h 288"/>
                      <a:gd name="T10" fmla="*/ 0 60000 65536"/>
                      <a:gd name="T11" fmla="*/ 0 60000 65536"/>
                      <a:gd name="T12" fmla="*/ 0 60000 65536"/>
                      <a:gd name="T13" fmla="*/ 0 60000 65536"/>
                      <a:gd name="T14" fmla="*/ 0 60000 65536"/>
                      <a:gd name="T15" fmla="*/ 0 w 272"/>
                      <a:gd name="T16" fmla="*/ 0 h 288"/>
                      <a:gd name="T17" fmla="*/ 272 w 272"/>
                      <a:gd name="T18" fmla="*/ 288 h 288"/>
                    </a:gdLst>
                    <a:ahLst/>
                    <a:cxnLst>
                      <a:cxn ang="T10">
                        <a:pos x="T0" y="T1"/>
                      </a:cxn>
                      <a:cxn ang="T11">
                        <a:pos x="T2" y="T3"/>
                      </a:cxn>
                      <a:cxn ang="T12">
                        <a:pos x="T4" y="T5"/>
                      </a:cxn>
                      <a:cxn ang="T13">
                        <a:pos x="T6" y="T7"/>
                      </a:cxn>
                      <a:cxn ang="T14">
                        <a:pos x="T8" y="T9"/>
                      </a:cxn>
                    </a:cxnLst>
                    <a:rect l="T15" t="T16" r="T17" b="T18"/>
                    <a:pathLst>
                      <a:path w="272" h="288">
                        <a:moveTo>
                          <a:pt x="272" y="160"/>
                        </a:moveTo>
                        <a:lnTo>
                          <a:pt x="272" y="288"/>
                        </a:lnTo>
                        <a:lnTo>
                          <a:pt x="0" y="129"/>
                        </a:lnTo>
                        <a:lnTo>
                          <a:pt x="0" y="0"/>
                        </a:lnTo>
                        <a:lnTo>
                          <a:pt x="272" y="160"/>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65" name="Freeform 109">
                    <a:extLst>
                      <a:ext uri="{FF2B5EF4-FFF2-40B4-BE49-F238E27FC236}">
                        <a16:creationId xmlns:a16="http://schemas.microsoft.com/office/drawing/2014/main" id="{D72EB4FC-219C-4154-B7EC-98B253986AA3}"/>
                      </a:ext>
                    </a:extLst>
                  </p:cNvPr>
                  <p:cNvSpPr>
                    <a:spLocks/>
                  </p:cNvSpPr>
                  <p:nvPr/>
                </p:nvSpPr>
                <p:spPr bwMode="auto">
                  <a:xfrm>
                    <a:off x="2556" y="2681"/>
                    <a:ext cx="223" cy="256"/>
                  </a:xfrm>
                  <a:custGeom>
                    <a:avLst/>
                    <a:gdLst>
                      <a:gd name="T0" fmla="*/ 223 w 223"/>
                      <a:gd name="T1" fmla="*/ 129 h 256"/>
                      <a:gd name="T2" fmla="*/ 223 w 223"/>
                      <a:gd name="T3" fmla="*/ 256 h 256"/>
                      <a:gd name="T4" fmla="*/ 0 w 223"/>
                      <a:gd name="T5" fmla="*/ 122 h 256"/>
                      <a:gd name="T6" fmla="*/ 0 w 223"/>
                      <a:gd name="T7" fmla="*/ 0 h 256"/>
                      <a:gd name="T8" fmla="*/ 223 w 223"/>
                      <a:gd name="T9" fmla="*/ 129 h 256"/>
                      <a:gd name="T10" fmla="*/ 0 60000 65536"/>
                      <a:gd name="T11" fmla="*/ 0 60000 65536"/>
                      <a:gd name="T12" fmla="*/ 0 60000 65536"/>
                      <a:gd name="T13" fmla="*/ 0 60000 65536"/>
                      <a:gd name="T14" fmla="*/ 0 60000 65536"/>
                      <a:gd name="T15" fmla="*/ 0 w 223"/>
                      <a:gd name="T16" fmla="*/ 0 h 256"/>
                      <a:gd name="T17" fmla="*/ 223 w 223"/>
                      <a:gd name="T18" fmla="*/ 256 h 256"/>
                    </a:gdLst>
                    <a:ahLst/>
                    <a:cxnLst>
                      <a:cxn ang="T10">
                        <a:pos x="T0" y="T1"/>
                      </a:cxn>
                      <a:cxn ang="T11">
                        <a:pos x="T2" y="T3"/>
                      </a:cxn>
                      <a:cxn ang="T12">
                        <a:pos x="T4" y="T5"/>
                      </a:cxn>
                      <a:cxn ang="T13">
                        <a:pos x="T6" y="T7"/>
                      </a:cxn>
                      <a:cxn ang="T14">
                        <a:pos x="T8" y="T9"/>
                      </a:cxn>
                    </a:cxnLst>
                    <a:rect l="T15" t="T16" r="T17" b="T18"/>
                    <a:pathLst>
                      <a:path w="223" h="256">
                        <a:moveTo>
                          <a:pt x="223" y="129"/>
                        </a:moveTo>
                        <a:lnTo>
                          <a:pt x="223" y="256"/>
                        </a:lnTo>
                        <a:lnTo>
                          <a:pt x="0" y="122"/>
                        </a:lnTo>
                        <a:lnTo>
                          <a:pt x="0" y="0"/>
                        </a:lnTo>
                        <a:lnTo>
                          <a:pt x="223" y="129"/>
                        </a:lnTo>
                        <a:close/>
                      </a:path>
                    </a:pathLst>
                  </a:custGeom>
                  <a:solidFill>
                    <a:srgbClr val="6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66" name="Freeform 110">
                    <a:extLst>
                      <a:ext uri="{FF2B5EF4-FFF2-40B4-BE49-F238E27FC236}">
                        <a16:creationId xmlns:a16="http://schemas.microsoft.com/office/drawing/2014/main" id="{FA01AB76-4B05-48A1-B5A5-8C5DFAA6AA40}"/>
                      </a:ext>
                    </a:extLst>
                  </p:cNvPr>
                  <p:cNvSpPr>
                    <a:spLocks/>
                  </p:cNvSpPr>
                  <p:nvPr/>
                </p:nvSpPr>
                <p:spPr bwMode="auto">
                  <a:xfrm>
                    <a:off x="2307" y="2539"/>
                    <a:ext cx="234" cy="256"/>
                  </a:xfrm>
                  <a:custGeom>
                    <a:avLst/>
                    <a:gdLst>
                      <a:gd name="T0" fmla="*/ 234 w 234"/>
                      <a:gd name="T1" fmla="*/ 140 h 256"/>
                      <a:gd name="T2" fmla="*/ 234 w 234"/>
                      <a:gd name="T3" fmla="*/ 256 h 256"/>
                      <a:gd name="T4" fmla="*/ 0 w 234"/>
                      <a:gd name="T5" fmla="*/ 117 h 256"/>
                      <a:gd name="T6" fmla="*/ 0 w 234"/>
                      <a:gd name="T7" fmla="*/ 0 h 256"/>
                      <a:gd name="T8" fmla="*/ 234 w 234"/>
                      <a:gd name="T9" fmla="*/ 140 h 256"/>
                      <a:gd name="T10" fmla="*/ 0 60000 65536"/>
                      <a:gd name="T11" fmla="*/ 0 60000 65536"/>
                      <a:gd name="T12" fmla="*/ 0 60000 65536"/>
                      <a:gd name="T13" fmla="*/ 0 60000 65536"/>
                      <a:gd name="T14" fmla="*/ 0 60000 65536"/>
                      <a:gd name="T15" fmla="*/ 0 w 234"/>
                      <a:gd name="T16" fmla="*/ 0 h 256"/>
                      <a:gd name="T17" fmla="*/ 234 w 234"/>
                      <a:gd name="T18" fmla="*/ 256 h 256"/>
                    </a:gdLst>
                    <a:ahLst/>
                    <a:cxnLst>
                      <a:cxn ang="T10">
                        <a:pos x="T0" y="T1"/>
                      </a:cxn>
                      <a:cxn ang="T11">
                        <a:pos x="T2" y="T3"/>
                      </a:cxn>
                      <a:cxn ang="T12">
                        <a:pos x="T4" y="T5"/>
                      </a:cxn>
                      <a:cxn ang="T13">
                        <a:pos x="T6" y="T7"/>
                      </a:cxn>
                      <a:cxn ang="T14">
                        <a:pos x="T8" y="T9"/>
                      </a:cxn>
                    </a:cxnLst>
                    <a:rect l="T15" t="T16" r="T17" b="T18"/>
                    <a:pathLst>
                      <a:path w="234" h="256">
                        <a:moveTo>
                          <a:pt x="234" y="140"/>
                        </a:moveTo>
                        <a:lnTo>
                          <a:pt x="234" y="256"/>
                        </a:lnTo>
                        <a:lnTo>
                          <a:pt x="0" y="117"/>
                        </a:lnTo>
                        <a:lnTo>
                          <a:pt x="0" y="0"/>
                        </a:lnTo>
                        <a:lnTo>
                          <a:pt x="234" y="140"/>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67" name="Freeform 111">
                    <a:extLst>
                      <a:ext uri="{FF2B5EF4-FFF2-40B4-BE49-F238E27FC236}">
                        <a16:creationId xmlns:a16="http://schemas.microsoft.com/office/drawing/2014/main" id="{6F256E1C-4E8C-435B-A5DE-B8917574D990}"/>
                      </a:ext>
                    </a:extLst>
                  </p:cNvPr>
                  <p:cNvSpPr>
                    <a:spLocks/>
                  </p:cNvSpPr>
                  <p:nvPr/>
                </p:nvSpPr>
                <p:spPr bwMode="auto">
                  <a:xfrm>
                    <a:off x="2800" y="1332"/>
                    <a:ext cx="259" cy="222"/>
                  </a:xfrm>
                  <a:custGeom>
                    <a:avLst/>
                    <a:gdLst>
                      <a:gd name="T0" fmla="*/ 259 w 259"/>
                      <a:gd name="T1" fmla="*/ 90 h 222"/>
                      <a:gd name="T2" fmla="*/ 259 w 259"/>
                      <a:gd name="T3" fmla="*/ 222 h 222"/>
                      <a:gd name="T4" fmla="*/ 0 w 259"/>
                      <a:gd name="T5" fmla="*/ 127 h 222"/>
                      <a:gd name="T6" fmla="*/ 0 w 259"/>
                      <a:gd name="T7" fmla="*/ 0 h 222"/>
                      <a:gd name="T8" fmla="*/ 259 w 259"/>
                      <a:gd name="T9" fmla="*/ 90 h 222"/>
                      <a:gd name="T10" fmla="*/ 0 60000 65536"/>
                      <a:gd name="T11" fmla="*/ 0 60000 65536"/>
                      <a:gd name="T12" fmla="*/ 0 60000 65536"/>
                      <a:gd name="T13" fmla="*/ 0 60000 65536"/>
                      <a:gd name="T14" fmla="*/ 0 60000 65536"/>
                      <a:gd name="T15" fmla="*/ 0 w 259"/>
                      <a:gd name="T16" fmla="*/ 0 h 222"/>
                      <a:gd name="T17" fmla="*/ 259 w 259"/>
                      <a:gd name="T18" fmla="*/ 222 h 222"/>
                    </a:gdLst>
                    <a:ahLst/>
                    <a:cxnLst>
                      <a:cxn ang="T10">
                        <a:pos x="T0" y="T1"/>
                      </a:cxn>
                      <a:cxn ang="T11">
                        <a:pos x="T2" y="T3"/>
                      </a:cxn>
                      <a:cxn ang="T12">
                        <a:pos x="T4" y="T5"/>
                      </a:cxn>
                      <a:cxn ang="T13">
                        <a:pos x="T6" y="T7"/>
                      </a:cxn>
                      <a:cxn ang="T14">
                        <a:pos x="T8" y="T9"/>
                      </a:cxn>
                    </a:cxnLst>
                    <a:rect l="T15" t="T16" r="T17" b="T18"/>
                    <a:pathLst>
                      <a:path w="259" h="222">
                        <a:moveTo>
                          <a:pt x="259" y="90"/>
                        </a:moveTo>
                        <a:lnTo>
                          <a:pt x="259" y="222"/>
                        </a:lnTo>
                        <a:lnTo>
                          <a:pt x="0" y="127"/>
                        </a:lnTo>
                        <a:lnTo>
                          <a:pt x="0" y="0"/>
                        </a:lnTo>
                        <a:lnTo>
                          <a:pt x="259" y="90"/>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68" name="Freeform 112">
                    <a:extLst>
                      <a:ext uri="{FF2B5EF4-FFF2-40B4-BE49-F238E27FC236}">
                        <a16:creationId xmlns:a16="http://schemas.microsoft.com/office/drawing/2014/main" id="{3F329189-8B69-41CF-A709-FDAF62DB5B6E}"/>
                      </a:ext>
                    </a:extLst>
                  </p:cNvPr>
                  <p:cNvSpPr>
                    <a:spLocks/>
                  </p:cNvSpPr>
                  <p:nvPr/>
                </p:nvSpPr>
                <p:spPr bwMode="auto">
                  <a:xfrm>
                    <a:off x="2981" y="1550"/>
                    <a:ext cx="81" cy="159"/>
                  </a:xfrm>
                  <a:custGeom>
                    <a:avLst/>
                    <a:gdLst>
                      <a:gd name="T0" fmla="*/ 81 w 81"/>
                      <a:gd name="T1" fmla="*/ 34 h 159"/>
                      <a:gd name="T2" fmla="*/ 81 w 81"/>
                      <a:gd name="T3" fmla="*/ 159 h 159"/>
                      <a:gd name="T4" fmla="*/ 0 w 81"/>
                      <a:gd name="T5" fmla="*/ 125 h 159"/>
                      <a:gd name="T6" fmla="*/ 0 w 81"/>
                      <a:gd name="T7" fmla="*/ 0 h 159"/>
                      <a:gd name="T8" fmla="*/ 81 w 81"/>
                      <a:gd name="T9" fmla="*/ 34 h 159"/>
                      <a:gd name="T10" fmla="*/ 0 60000 65536"/>
                      <a:gd name="T11" fmla="*/ 0 60000 65536"/>
                      <a:gd name="T12" fmla="*/ 0 60000 65536"/>
                      <a:gd name="T13" fmla="*/ 0 60000 65536"/>
                      <a:gd name="T14" fmla="*/ 0 60000 65536"/>
                      <a:gd name="T15" fmla="*/ 0 w 81"/>
                      <a:gd name="T16" fmla="*/ 0 h 159"/>
                      <a:gd name="T17" fmla="*/ 81 w 81"/>
                      <a:gd name="T18" fmla="*/ 159 h 159"/>
                    </a:gdLst>
                    <a:ahLst/>
                    <a:cxnLst>
                      <a:cxn ang="T10">
                        <a:pos x="T0" y="T1"/>
                      </a:cxn>
                      <a:cxn ang="T11">
                        <a:pos x="T2" y="T3"/>
                      </a:cxn>
                      <a:cxn ang="T12">
                        <a:pos x="T4" y="T5"/>
                      </a:cxn>
                      <a:cxn ang="T13">
                        <a:pos x="T6" y="T7"/>
                      </a:cxn>
                      <a:cxn ang="T14">
                        <a:pos x="T8" y="T9"/>
                      </a:cxn>
                    </a:cxnLst>
                    <a:rect l="T15" t="T16" r="T17" b="T18"/>
                    <a:pathLst>
                      <a:path w="81" h="159">
                        <a:moveTo>
                          <a:pt x="81" y="34"/>
                        </a:moveTo>
                        <a:lnTo>
                          <a:pt x="81" y="159"/>
                        </a:lnTo>
                        <a:lnTo>
                          <a:pt x="0" y="125"/>
                        </a:lnTo>
                        <a:lnTo>
                          <a:pt x="0" y="0"/>
                        </a:lnTo>
                        <a:lnTo>
                          <a:pt x="81" y="34"/>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69" name="Freeform 113">
                    <a:extLst>
                      <a:ext uri="{FF2B5EF4-FFF2-40B4-BE49-F238E27FC236}">
                        <a16:creationId xmlns:a16="http://schemas.microsoft.com/office/drawing/2014/main" id="{61CFB346-11F8-4650-8BAB-4E3C262E0A81}"/>
                      </a:ext>
                    </a:extLst>
                  </p:cNvPr>
                  <p:cNvSpPr>
                    <a:spLocks/>
                  </p:cNvSpPr>
                  <p:nvPr/>
                </p:nvSpPr>
                <p:spPr bwMode="auto">
                  <a:xfrm>
                    <a:off x="2800" y="1927"/>
                    <a:ext cx="259" cy="244"/>
                  </a:xfrm>
                  <a:custGeom>
                    <a:avLst/>
                    <a:gdLst>
                      <a:gd name="T0" fmla="*/ 259 w 259"/>
                      <a:gd name="T1" fmla="*/ 113 h 244"/>
                      <a:gd name="T2" fmla="*/ 259 w 259"/>
                      <a:gd name="T3" fmla="*/ 244 h 244"/>
                      <a:gd name="T4" fmla="*/ 0 w 259"/>
                      <a:gd name="T5" fmla="*/ 128 h 244"/>
                      <a:gd name="T6" fmla="*/ 0 w 259"/>
                      <a:gd name="T7" fmla="*/ 0 h 244"/>
                      <a:gd name="T8" fmla="*/ 259 w 259"/>
                      <a:gd name="T9" fmla="*/ 113 h 244"/>
                      <a:gd name="T10" fmla="*/ 0 60000 65536"/>
                      <a:gd name="T11" fmla="*/ 0 60000 65536"/>
                      <a:gd name="T12" fmla="*/ 0 60000 65536"/>
                      <a:gd name="T13" fmla="*/ 0 60000 65536"/>
                      <a:gd name="T14" fmla="*/ 0 60000 65536"/>
                      <a:gd name="T15" fmla="*/ 0 w 259"/>
                      <a:gd name="T16" fmla="*/ 0 h 244"/>
                      <a:gd name="T17" fmla="*/ 259 w 259"/>
                      <a:gd name="T18" fmla="*/ 244 h 244"/>
                    </a:gdLst>
                    <a:ahLst/>
                    <a:cxnLst>
                      <a:cxn ang="T10">
                        <a:pos x="T0" y="T1"/>
                      </a:cxn>
                      <a:cxn ang="T11">
                        <a:pos x="T2" y="T3"/>
                      </a:cxn>
                      <a:cxn ang="T12">
                        <a:pos x="T4" y="T5"/>
                      </a:cxn>
                      <a:cxn ang="T13">
                        <a:pos x="T6" y="T7"/>
                      </a:cxn>
                      <a:cxn ang="T14">
                        <a:pos x="T8" y="T9"/>
                      </a:cxn>
                    </a:cxnLst>
                    <a:rect l="T15" t="T16" r="T17" b="T18"/>
                    <a:pathLst>
                      <a:path w="259" h="244">
                        <a:moveTo>
                          <a:pt x="259" y="113"/>
                        </a:moveTo>
                        <a:lnTo>
                          <a:pt x="259" y="244"/>
                        </a:lnTo>
                        <a:lnTo>
                          <a:pt x="0" y="128"/>
                        </a:lnTo>
                        <a:lnTo>
                          <a:pt x="0" y="0"/>
                        </a:lnTo>
                        <a:lnTo>
                          <a:pt x="259" y="113"/>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970" name="Rectangle 114">
                    <a:extLst>
                      <a:ext uri="{FF2B5EF4-FFF2-40B4-BE49-F238E27FC236}">
                        <a16:creationId xmlns:a16="http://schemas.microsoft.com/office/drawing/2014/main" id="{A9273F5B-FE26-4533-B12C-43DF5E6012EA}"/>
                      </a:ext>
                    </a:extLst>
                  </p:cNvPr>
                  <p:cNvSpPr>
                    <a:spLocks noChangeArrowheads="1"/>
                  </p:cNvSpPr>
                  <p:nvPr/>
                </p:nvSpPr>
                <p:spPr bwMode="auto">
                  <a:xfrm>
                    <a:off x="3058" y="2663"/>
                    <a:ext cx="130" cy="135"/>
                  </a:xfrm>
                  <a:prstGeom prst="rect">
                    <a:avLst/>
                  </a:prstGeom>
                  <a:solidFill>
                    <a:srgbClr val="6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grpSp>
            <p:grpSp>
              <p:nvGrpSpPr>
                <p:cNvPr id="25859" name="Group 115">
                  <a:extLst>
                    <a:ext uri="{FF2B5EF4-FFF2-40B4-BE49-F238E27FC236}">
                      <a16:creationId xmlns:a16="http://schemas.microsoft.com/office/drawing/2014/main" id="{FFA397C7-0AF3-4DC5-BC7E-2046782D44BA}"/>
                    </a:ext>
                  </a:extLst>
                </p:cNvPr>
                <p:cNvGrpSpPr>
                  <a:grpSpLocks/>
                </p:cNvGrpSpPr>
                <p:nvPr/>
              </p:nvGrpSpPr>
              <p:grpSpPr bwMode="auto">
                <a:xfrm rot="97198">
                  <a:off x="2064" y="918"/>
                  <a:ext cx="1630" cy="336"/>
                  <a:chOff x="1925" y="733"/>
                  <a:chExt cx="1908" cy="544"/>
                </a:xfrm>
              </p:grpSpPr>
              <p:sp>
                <p:nvSpPr>
                  <p:cNvPr id="25860" name="Freeform 116">
                    <a:extLst>
                      <a:ext uri="{FF2B5EF4-FFF2-40B4-BE49-F238E27FC236}">
                        <a16:creationId xmlns:a16="http://schemas.microsoft.com/office/drawing/2014/main" id="{7BD4024C-1257-4E1E-A1AD-022C951DB541}"/>
                      </a:ext>
                    </a:extLst>
                  </p:cNvPr>
                  <p:cNvSpPr>
                    <a:spLocks/>
                  </p:cNvSpPr>
                  <p:nvPr/>
                </p:nvSpPr>
                <p:spPr bwMode="auto">
                  <a:xfrm>
                    <a:off x="1925" y="733"/>
                    <a:ext cx="1908" cy="321"/>
                  </a:xfrm>
                  <a:custGeom>
                    <a:avLst/>
                    <a:gdLst>
                      <a:gd name="T0" fmla="*/ 0 w 1908"/>
                      <a:gd name="T1" fmla="*/ 0 h 321"/>
                      <a:gd name="T2" fmla="*/ 821 w 1908"/>
                      <a:gd name="T3" fmla="*/ 24 h 321"/>
                      <a:gd name="T4" fmla="*/ 1908 w 1908"/>
                      <a:gd name="T5" fmla="*/ 308 h 321"/>
                      <a:gd name="T6" fmla="*/ 1152 w 1908"/>
                      <a:gd name="T7" fmla="*/ 321 h 321"/>
                      <a:gd name="T8" fmla="*/ 0 w 1908"/>
                      <a:gd name="T9" fmla="*/ 0 h 321"/>
                      <a:gd name="T10" fmla="*/ 0 60000 65536"/>
                      <a:gd name="T11" fmla="*/ 0 60000 65536"/>
                      <a:gd name="T12" fmla="*/ 0 60000 65536"/>
                      <a:gd name="T13" fmla="*/ 0 60000 65536"/>
                      <a:gd name="T14" fmla="*/ 0 60000 65536"/>
                      <a:gd name="T15" fmla="*/ 0 w 1908"/>
                      <a:gd name="T16" fmla="*/ 0 h 321"/>
                      <a:gd name="T17" fmla="*/ 1908 w 1908"/>
                      <a:gd name="T18" fmla="*/ 321 h 321"/>
                    </a:gdLst>
                    <a:ahLst/>
                    <a:cxnLst>
                      <a:cxn ang="T10">
                        <a:pos x="T0" y="T1"/>
                      </a:cxn>
                      <a:cxn ang="T11">
                        <a:pos x="T2" y="T3"/>
                      </a:cxn>
                      <a:cxn ang="T12">
                        <a:pos x="T4" y="T5"/>
                      </a:cxn>
                      <a:cxn ang="T13">
                        <a:pos x="T6" y="T7"/>
                      </a:cxn>
                      <a:cxn ang="T14">
                        <a:pos x="T8" y="T9"/>
                      </a:cxn>
                    </a:cxnLst>
                    <a:rect l="T15" t="T16" r="T17" b="T18"/>
                    <a:pathLst>
                      <a:path w="1908" h="321">
                        <a:moveTo>
                          <a:pt x="0" y="0"/>
                        </a:moveTo>
                        <a:lnTo>
                          <a:pt x="821" y="24"/>
                        </a:lnTo>
                        <a:lnTo>
                          <a:pt x="1908" y="308"/>
                        </a:lnTo>
                        <a:lnTo>
                          <a:pt x="1152" y="321"/>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861" name="Freeform 117">
                    <a:extLst>
                      <a:ext uri="{FF2B5EF4-FFF2-40B4-BE49-F238E27FC236}">
                        <a16:creationId xmlns:a16="http://schemas.microsoft.com/office/drawing/2014/main" id="{34E8D731-3294-4F1E-B429-2E1D69C8AF47}"/>
                      </a:ext>
                    </a:extLst>
                  </p:cNvPr>
                  <p:cNvSpPr>
                    <a:spLocks/>
                  </p:cNvSpPr>
                  <p:nvPr/>
                </p:nvSpPr>
                <p:spPr bwMode="auto">
                  <a:xfrm>
                    <a:off x="3088" y="1034"/>
                    <a:ext cx="741" cy="243"/>
                  </a:xfrm>
                  <a:custGeom>
                    <a:avLst/>
                    <a:gdLst>
                      <a:gd name="T0" fmla="*/ 7 w 741"/>
                      <a:gd name="T1" fmla="*/ 1 h 243"/>
                      <a:gd name="T2" fmla="*/ 741 w 741"/>
                      <a:gd name="T3" fmla="*/ 0 h 243"/>
                      <a:gd name="T4" fmla="*/ 741 w 741"/>
                      <a:gd name="T5" fmla="*/ 243 h 243"/>
                      <a:gd name="T6" fmla="*/ 0 w 741"/>
                      <a:gd name="T7" fmla="*/ 243 h 243"/>
                      <a:gd name="T8" fmla="*/ 7 w 741"/>
                      <a:gd name="T9" fmla="*/ 1 h 243"/>
                      <a:gd name="T10" fmla="*/ 0 60000 65536"/>
                      <a:gd name="T11" fmla="*/ 0 60000 65536"/>
                      <a:gd name="T12" fmla="*/ 0 60000 65536"/>
                      <a:gd name="T13" fmla="*/ 0 60000 65536"/>
                      <a:gd name="T14" fmla="*/ 0 60000 65536"/>
                      <a:gd name="T15" fmla="*/ 0 w 741"/>
                      <a:gd name="T16" fmla="*/ 0 h 243"/>
                      <a:gd name="T17" fmla="*/ 741 w 741"/>
                      <a:gd name="T18" fmla="*/ 243 h 243"/>
                    </a:gdLst>
                    <a:ahLst/>
                    <a:cxnLst>
                      <a:cxn ang="T10">
                        <a:pos x="T0" y="T1"/>
                      </a:cxn>
                      <a:cxn ang="T11">
                        <a:pos x="T2" y="T3"/>
                      </a:cxn>
                      <a:cxn ang="T12">
                        <a:pos x="T4" y="T5"/>
                      </a:cxn>
                      <a:cxn ang="T13">
                        <a:pos x="T6" y="T7"/>
                      </a:cxn>
                      <a:cxn ang="T14">
                        <a:pos x="T8" y="T9"/>
                      </a:cxn>
                    </a:cxnLst>
                    <a:rect l="T15" t="T16" r="T17" b="T18"/>
                    <a:pathLst>
                      <a:path w="741" h="243">
                        <a:moveTo>
                          <a:pt x="7" y="1"/>
                        </a:moveTo>
                        <a:lnTo>
                          <a:pt x="741" y="0"/>
                        </a:lnTo>
                        <a:lnTo>
                          <a:pt x="741" y="243"/>
                        </a:lnTo>
                        <a:lnTo>
                          <a:pt x="0" y="243"/>
                        </a:lnTo>
                        <a:lnTo>
                          <a:pt x="7" y="1"/>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862" name="Freeform 118">
                    <a:extLst>
                      <a:ext uri="{FF2B5EF4-FFF2-40B4-BE49-F238E27FC236}">
                        <a16:creationId xmlns:a16="http://schemas.microsoft.com/office/drawing/2014/main" id="{9EDA95B0-E4C4-4E00-A6B8-DAF82E39DFA7}"/>
                      </a:ext>
                    </a:extLst>
                  </p:cNvPr>
                  <p:cNvSpPr>
                    <a:spLocks/>
                  </p:cNvSpPr>
                  <p:nvPr/>
                </p:nvSpPr>
                <p:spPr bwMode="auto">
                  <a:xfrm>
                    <a:off x="1935" y="734"/>
                    <a:ext cx="1178" cy="542"/>
                  </a:xfrm>
                  <a:custGeom>
                    <a:avLst/>
                    <a:gdLst>
                      <a:gd name="T0" fmla="*/ 0 w 1178"/>
                      <a:gd name="T1" fmla="*/ 0 h 542"/>
                      <a:gd name="T2" fmla="*/ 0 w 1178"/>
                      <a:gd name="T3" fmla="*/ 182 h 542"/>
                      <a:gd name="T4" fmla="*/ 1178 w 1178"/>
                      <a:gd name="T5" fmla="*/ 542 h 542"/>
                      <a:gd name="T6" fmla="*/ 1178 w 1178"/>
                      <a:gd name="T7" fmla="*/ 300 h 542"/>
                      <a:gd name="T8" fmla="*/ 0 w 1178"/>
                      <a:gd name="T9" fmla="*/ 0 h 542"/>
                      <a:gd name="T10" fmla="*/ 0 60000 65536"/>
                      <a:gd name="T11" fmla="*/ 0 60000 65536"/>
                      <a:gd name="T12" fmla="*/ 0 60000 65536"/>
                      <a:gd name="T13" fmla="*/ 0 60000 65536"/>
                      <a:gd name="T14" fmla="*/ 0 60000 65536"/>
                      <a:gd name="T15" fmla="*/ 0 w 1178"/>
                      <a:gd name="T16" fmla="*/ 0 h 542"/>
                      <a:gd name="T17" fmla="*/ 1178 w 1178"/>
                      <a:gd name="T18" fmla="*/ 542 h 542"/>
                    </a:gdLst>
                    <a:ahLst/>
                    <a:cxnLst>
                      <a:cxn ang="T10">
                        <a:pos x="T0" y="T1"/>
                      </a:cxn>
                      <a:cxn ang="T11">
                        <a:pos x="T2" y="T3"/>
                      </a:cxn>
                      <a:cxn ang="T12">
                        <a:pos x="T4" y="T5"/>
                      </a:cxn>
                      <a:cxn ang="T13">
                        <a:pos x="T6" y="T7"/>
                      </a:cxn>
                      <a:cxn ang="T14">
                        <a:pos x="T8" y="T9"/>
                      </a:cxn>
                    </a:cxnLst>
                    <a:rect l="T15" t="T16" r="T17" b="T18"/>
                    <a:pathLst>
                      <a:path w="1178" h="542">
                        <a:moveTo>
                          <a:pt x="0" y="0"/>
                        </a:moveTo>
                        <a:lnTo>
                          <a:pt x="0" y="182"/>
                        </a:lnTo>
                        <a:lnTo>
                          <a:pt x="1178" y="542"/>
                        </a:lnTo>
                        <a:lnTo>
                          <a:pt x="1178" y="300"/>
                        </a:lnTo>
                        <a:lnTo>
                          <a:pt x="0" y="0"/>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grpSp>
          <p:grpSp>
            <p:nvGrpSpPr>
              <p:cNvPr id="25608" name="Group 119">
                <a:extLst>
                  <a:ext uri="{FF2B5EF4-FFF2-40B4-BE49-F238E27FC236}">
                    <a16:creationId xmlns:a16="http://schemas.microsoft.com/office/drawing/2014/main" id="{C729CC8F-408C-4426-B5B2-55171054432D}"/>
                  </a:ext>
                </a:extLst>
              </p:cNvPr>
              <p:cNvGrpSpPr>
                <a:grpSpLocks/>
              </p:cNvGrpSpPr>
              <p:nvPr/>
            </p:nvGrpSpPr>
            <p:grpSpPr bwMode="auto">
              <a:xfrm flipH="1">
                <a:off x="278" y="1631"/>
                <a:ext cx="682" cy="612"/>
                <a:chOff x="288" y="2832"/>
                <a:chExt cx="730" cy="660"/>
              </a:xfrm>
            </p:grpSpPr>
            <p:sp>
              <p:nvSpPr>
                <p:cNvPr id="25848" name="Freeform 120">
                  <a:extLst>
                    <a:ext uri="{FF2B5EF4-FFF2-40B4-BE49-F238E27FC236}">
                      <a16:creationId xmlns:a16="http://schemas.microsoft.com/office/drawing/2014/main" id="{710AF057-2159-4153-9AE1-68CAC9DD8CAD}"/>
                    </a:ext>
                  </a:extLst>
                </p:cNvPr>
                <p:cNvSpPr>
                  <a:spLocks/>
                </p:cNvSpPr>
                <p:nvPr/>
              </p:nvSpPr>
              <p:spPr bwMode="auto">
                <a:xfrm>
                  <a:off x="711" y="2832"/>
                  <a:ext cx="158" cy="148"/>
                </a:xfrm>
                <a:custGeom>
                  <a:avLst/>
                  <a:gdLst>
                    <a:gd name="T0" fmla="*/ 0 w 474"/>
                    <a:gd name="T1" fmla="*/ 0 h 444"/>
                    <a:gd name="T2" fmla="*/ 0 w 474"/>
                    <a:gd name="T3" fmla="*/ 0 h 444"/>
                    <a:gd name="T4" fmla="*/ 0 w 474"/>
                    <a:gd name="T5" fmla="*/ 0 h 444"/>
                    <a:gd name="T6" fmla="*/ 0 w 474"/>
                    <a:gd name="T7" fmla="*/ 0 h 444"/>
                    <a:gd name="T8" fmla="*/ 0 w 474"/>
                    <a:gd name="T9" fmla="*/ 0 h 444"/>
                    <a:gd name="T10" fmla="*/ 0 w 474"/>
                    <a:gd name="T11" fmla="*/ 0 h 444"/>
                    <a:gd name="T12" fmla="*/ 0 w 474"/>
                    <a:gd name="T13" fmla="*/ 0 h 444"/>
                    <a:gd name="T14" fmla="*/ 0 w 474"/>
                    <a:gd name="T15" fmla="*/ 0 h 444"/>
                    <a:gd name="T16" fmla="*/ 0 w 474"/>
                    <a:gd name="T17" fmla="*/ 0 h 444"/>
                    <a:gd name="T18" fmla="*/ 0 w 474"/>
                    <a:gd name="T19" fmla="*/ 0 h 444"/>
                    <a:gd name="T20" fmla="*/ 0 w 474"/>
                    <a:gd name="T21" fmla="*/ 0 h 444"/>
                    <a:gd name="T22" fmla="*/ 0 w 474"/>
                    <a:gd name="T23" fmla="*/ 0 h 444"/>
                    <a:gd name="T24" fmla="*/ 0 w 474"/>
                    <a:gd name="T25" fmla="*/ 0 h 444"/>
                    <a:gd name="T26" fmla="*/ 0 w 474"/>
                    <a:gd name="T27" fmla="*/ 0 h 444"/>
                    <a:gd name="T28" fmla="*/ 0 w 474"/>
                    <a:gd name="T29" fmla="*/ 0 h 444"/>
                    <a:gd name="T30" fmla="*/ 0 w 474"/>
                    <a:gd name="T31" fmla="*/ 0 h 444"/>
                    <a:gd name="T32" fmla="*/ 0 w 474"/>
                    <a:gd name="T33" fmla="*/ 0 h 444"/>
                    <a:gd name="T34" fmla="*/ 0 w 474"/>
                    <a:gd name="T35" fmla="*/ 0 h 444"/>
                    <a:gd name="T36" fmla="*/ 0 w 474"/>
                    <a:gd name="T37" fmla="*/ 0 h 444"/>
                    <a:gd name="T38" fmla="*/ 0 w 474"/>
                    <a:gd name="T39" fmla="*/ 0 h 444"/>
                    <a:gd name="T40" fmla="*/ 0 w 474"/>
                    <a:gd name="T41" fmla="*/ 0 h 444"/>
                    <a:gd name="T42" fmla="*/ 0 w 474"/>
                    <a:gd name="T43" fmla="*/ 0 h 444"/>
                    <a:gd name="T44" fmla="*/ 0 w 474"/>
                    <a:gd name="T45" fmla="*/ 0 h 444"/>
                    <a:gd name="T46" fmla="*/ 0 w 474"/>
                    <a:gd name="T47" fmla="*/ 0 h 444"/>
                    <a:gd name="T48" fmla="*/ 0 w 474"/>
                    <a:gd name="T49" fmla="*/ 0 h 444"/>
                    <a:gd name="T50" fmla="*/ 0 w 474"/>
                    <a:gd name="T51" fmla="*/ 0 h 444"/>
                    <a:gd name="T52" fmla="*/ 0 w 474"/>
                    <a:gd name="T53" fmla="*/ 0 h 444"/>
                    <a:gd name="T54" fmla="*/ 0 w 474"/>
                    <a:gd name="T55" fmla="*/ 0 h 444"/>
                    <a:gd name="T56" fmla="*/ 0 w 474"/>
                    <a:gd name="T57" fmla="*/ 0 h 444"/>
                    <a:gd name="T58" fmla="*/ 0 w 474"/>
                    <a:gd name="T59" fmla="*/ 0 h 444"/>
                    <a:gd name="T60" fmla="*/ 0 w 474"/>
                    <a:gd name="T61" fmla="*/ 0 h 444"/>
                    <a:gd name="T62" fmla="*/ 0 w 474"/>
                    <a:gd name="T63" fmla="*/ 0 h 444"/>
                    <a:gd name="T64" fmla="*/ 0 w 474"/>
                    <a:gd name="T65" fmla="*/ 0 h 4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4"/>
                    <a:gd name="T100" fmla="*/ 0 h 444"/>
                    <a:gd name="T101" fmla="*/ 474 w 474"/>
                    <a:gd name="T102" fmla="*/ 444 h 4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4" h="444">
                      <a:moveTo>
                        <a:pt x="252" y="0"/>
                      </a:moveTo>
                      <a:lnTo>
                        <a:pt x="230" y="1"/>
                      </a:lnTo>
                      <a:lnTo>
                        <a:pt x="208" y="5"/>
                      </a:lnTo>
                      <a:lnTo>
                        <a:pt x="186" y="9"/>
                      </a:lnTo>
                      <a:lnTo>
                        <a:pt x="166" y="18"/>
                      </a:lnTo>
                      <a:lnTo>
                        <a:pt x="146" y="27"/>
                      </a:lnTo>
                      <a:lnTo>
                        <a:pt x="129" y="38"/>
                      </a:lnTo>
                      <a:lnTo>
                        <a:pt x="111" y="51"/>
                      </a:lnTo>
                      <a:lnTo>
                        <a:pt x="96" y="65"/>
                      </a:lnTo>
                      <a:lnTo>
                        <a:pt x="81" y="80"/>
                      </a:lnTo>
                      <a:lnTo>
                        <a:pt x="68" y="98"/>
                      </a:lnTo>
                      <a:lnTo>
                        <a:pt x="58" y="116"/>
                      </a:lnTo>
                      <a:lnTo>
                        <a:pt x="48" y="136"/>
                      </a:lnTo>
                      <a:lnTo>
                        <a:pt x="40" y="156"/>
                      </a:lnTo>
                      <a:lnTo>
                        <a:pt x="35" y="177"/>
                      </a:lnTo>
                      <a:lnTo>
                        <a:pt x="32" y="199"/>
                      </a:lnTo>
                      <a:lnTo>
                        <a:pt x="31" y="222"/>
                      </a:lnTo>
                      <a:lnTo>
                        <a:pt x="0" y="346"/>
                      </a:lnTo>
                      <a:lnTo>
                        <a:pt x="55" y="322"/>
                      </a:lnTo>
                      <a:lnTo>
                        <a:pt x="63" y="335"/>
                      </a:lnTo>
                      <a:lnTo>
                        <a:pt x="71" y="348"/>
                      </a:lnTo>
                      <a:lnTo>
                        <a:pt x="80" y="360"/>
                      </a:lnTo>
                      <a:lnTo>
                        <a:pt x="90" y="372"/>
                      </a:lnTo>
                      <a:lnTo>
                        <a:pt x="100" y="382"/>
                      </a:lnTo>
                      <a:lnTo>
                        <a:pt x="111" y="392"/>
                      </a:lnTo>
                      <a:lnTo>
                        <a:pt x="123" y="401"/>
                      </a:lnTo>
                      <a:lnTo>
                        <a:pt x="136" y="409"/>
                      </a:lnTo>
                      <a:lnTo>
                        <a:pt x="149" y="418"/>
                      </a:lnTo>
                      <a:lnTo>
                        <a:pt x="162" y="424"/>
                      </a:lnTo>
                      <a:lnTo>
                        <a:pt x="176" y="430"/>
                      </a:lnTo>
                      <a:lnTo>
                        <a:pt x="190" y="434"/>
                      </a:lnTo>
                      <a:lnTo>
                        <a:pt x="205" y="439"/>
                      </a:lnTo>
                      <a:lnTo>
                        <a:pt x="220" y="441"/>
                      </a:lnTo>
                      <a:lnTo>
                        <a:pt x="236" y="444"/>
                      </a:lnTo>
                      <a:lnTo>
                        <a:pt x="252" y="444"/>
                      </a:lnTo>
                      <a:lnTo>
                        <a:pt x="275" y="442"/>
                      </a:lnTo>
                      <a:lnTo>
                        <a:pt x="297" y="439"/>
                      </a:lnTo>
                      <a:lnTo>
                        <a:pt x="318" y="434"/>
                      </a:lnTo>
                      <a:lnTo>
                        <a:pt x="338" y="426"/>
                      </a:lnTo>
                      <a:lnTo>
                        <a:pt x="358" y="417"/>
                      </a:lnTo>
                      <a:lnTo>
                        <a:pt x="376" y="406"/>
                      </a:lnTo>
                      <a:lnTo>
                        <a:pt x="394" y="393"/>
                      </a:lnTo>
                      <a:lnTo>
                        <a:pt x="409" y="379"/>
                      </a:lnTo>
                      <a:lnTo>
                        <a:pt x="423" y="363"/>
                      </a:lnTo>
                      <a:lnTo>
                        <a:pt x="436" y="346"/>
                      </a:lnTo>
                      <a:lnTo>
                        <a:pt x="447" y="328"/>
                      </a:lnTo>
                      <a:lnTo>
                        <a:pt x="456" y="308"/>
                      </a:lnTo>
                      <a:lnTo>
                        <a:pt x="464" y="288"/>
                      </a:lnTo>
                      <a:lnTo>
                        <a:pt x="469" y="267"/>
                      </a:lnTo>
                      <a:lnTo>
                        <a:pt x="473" y="244"/>
                      </a:lnTo>
                      <a:lnTo>
                        <a:pt x="474" y="222"/>
                      </a:lnTo>
                      <a:lnTo>
                        <a:pt x="473" y="199"/>
                      </a:lnTo>
                      <a:lnTo>
                        <a:pt x="469" y="177"/>
                      </a:lnTo>
                      <a:lnTo>
                        <a:pt x="464" y="156"/>
                      </a:lnTo>
                      <a:lnTo>
                        <a:pt x="456" y="136"/>
                      </a:lnTo>
                      <a:lnTo>
                        <a:pt x="447" y="116"/>
                      </a:lnTo>
                      <a:lnTo>
                        <a:pt x="436" y="98"/>
                      </a:lnTo>
                      <a:lnTo>
                        <a:pt x="423" y="80"/>
                      </a:lnTo>
                      <a:lnTo>
                        <a:pt x="409" y="65"/>
                      </a:lnTo>
                      <a:lnTo>
                        <a:pt x="394" y="51"/>
                      </a:lnTo>
                      <a:lnTo>
                        <a:pt x="376" y="38"/>
                      </a:lnTo>
                      <a:lnTo>
                        <a:pt x="358" y="27"/>
                      </a:lnTo>
                      <a:lnTo>
                        <a:pt x="338" y="18"/>
                      </a:lnTo>
                      <a:lnTo>
                        <a:pt x="318" y="9"/>
                      </a:lnTo>
                      <a:lnTo>
                        <a:pt x="297" y="5"/>
                      </a:lnTo>
                      <a:lnTo>
                        <a:pt x="275" y="1"/>
                      </a:lnTo>
                      <a:lnTo>
                        <a:pt x="25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849" name="Freeform 121">
                  <a:extLst>
                    <a:ext uri="{FF2B5EF4-FFF2-40B4-BE49-F238E27FC236}">
                      <a16:creationId xmlns:a16="http://schemas.microsoft.com/office/drawing/2014/main" id="{20E91FF0-064D-4821-909F-EF8521182D11}"/>
                    </a:ext>
                  </a:extLst>
                </p:cNvPr>
                <p:cNvSpPr>
                  <a:spLocks/>
                </p:cNvSpPr>
                <p:nvPr/>
              </p:nvSpPr>
              <p:spPr bwMode="auto">
                <a:xfrm>
                  <a:off x="588" y="3474"/>
                  <a:ext cx="138" cy="17"/>
                </a:xfrm>
                <a:custGeom>
                  <a:avLst/>
                  <a:gdLst>
                    <a:gd name="T0" fmla="*/ 0 w 415"/>
                    <a:gd name="T1" fmla="*/ 0 h 51"/>
                    <a:gd name="T2" fmla="*/ 0 w 415"/>
                    <a:gd name="T3" fmla="*/ 0 h 51"/>
                    <a:gd name="T4" fmla="*/ 0 w 415"/>
                    <a:gd name="T5" fmla="*/ 0 h 51"/>
                    <a:gd name="T6" fmla="*/ 0 w 415"/>
                    <a:gd name="T7" fmla="*/ 0 h 51"/>
                    <a:gd name="T8" fmla="*/ 0 w 415"/>
                    <a:gd name="T9" fmla="*/ 0 h 51"/>
                    <a:gd name="T10" fmla="*/ 0 w 415"/>
                    <a:gd name="T11" fmla="*/ 0 h 51"/>
                    <a:gd name="T12" fmla="*/ 0 w 415"/>
                    <a:gd name="T13" fmla="*/ 0 h 51"/>
                    <a:gd name="T14" fmla="*/ 0 w 415"/>
                    <a:gd name="T15" fmla="*/ 0 h 51"/>
                    <a:gd name="T16" fmla="*/ 0 w 415"/>
                    <a:gd name="T17" fmla="*/ 0 h 51"/>
                    <a:gd name="T18" fmla="*/ 0 w 415"/>
                    <a:gd name="T19" fmla="*/ 0 h 51"/>
                    <a:gd name="T20" fmla="*/ 0 w 415"/>
                    <a:gd name="T21" fmla="*/ 0 h 51"/>
                    <a:gd name="T22" fmla="*/ 0 w 415"/>
                    <a:gd name="T23" fmla="*/ 0 h 51"/>
                    <a:gd name="T24" fmla="*/ 0 w 415"/>
                    <a:gd name="T25" fmla="*/ 0 h 51"/>
                    <a:gd name="T26" fmla="*/ 0 w 415"/>
                    <a:gd name="T27" fmla="*/ 0 h 51"/>
                    <a:gd name="T28" fmla="*/ 0 w 415"/>
                    <a:gd name="T29" fmla="*/ 0 h 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15"/>
                    <a:gd name="T46" fmla="*/ 0 h 51"/>
                    <a:gd name="T47" fmla="*/ 415 w 415"/>
                    <a:gd name="T48" fmla="*/ 51 h 5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15" h="51">
                      <a:moveTo>
                        <a:pt x="0" y="51"/>
                      </a:moveTo>
                      <a:lnTo>
                        <a:pt x="415" y="51"/>
                      </a:lnTo>
                      <a:lnTo>
                        <a:pt x="414" y="48"/>
                      </a:lnTo>
                      <a:lnTo>
                        <a:pt x="410" y="37"/>
                      </a:lnTo>
                      <a:lnTo>
                        <a:pt x="406" y="22"/>
                      </a:lnTo>
                      <a:lnTo>
                        <a:pt x="400" y="0"/>
                      </a:lnTo>
                      <a:lnTo>
                        <a:pt x="89" y="0"/>
                      </a:lnTo>
                      <a:lnTo>
                        <a:pt x="77" y="3"/>
                      </a:lnTo>
                      <a:lnTo>
                        <a:pt x="63" y="9"/>
                      </a:lnTo>
                      <a:lnTo>
                        <a:pt x="49" y="15"/>
                      </a:lnTo>
                      <a:lnTo>
                        <a:pt x="36" y="21"/>
                      </a:lnTo>
                      <a:lnTo>
                        <a:pt x="23" y="28"/>
                      </a:lnTo>
                      <a:lnTo>
                        <a:pt x="12" y="36"/>
                      </a:lnTo>
                      <a:lnTo>
                        <a:pt x="4" y="43"/>
                      </a:lnTo>
                      <a:lnTo>
                        <a:pt x="0"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850" name="Freeform 122">
                  <a:extLst>
                    <a:ext uri="{FF2B5EF4-FFF2-40B4-BE49-F238E27FC236}">
                      <a16:creationId xmlns:a16="http://schemas.microsoft.com/office/drawing/2014/main" id="{B0910AAF-642B-4685-876B-958619220B6F}"/>
                    </a:ext>
                  </a:extLst>
                </p:cNvPr>
                <p:cNvSpPr>
                  <a:spLocks/>
                </p:cNvSpPr>
                <p:nvPr/>
              </p:nvSpPr>
              <p:spPr bwMode="auto">
                <a:xfrm>
                  <a:off x="606" y="2937"/>
                  <a:ext cx="343" cy="537"/>
                </a:xfrm>
                <a:custGeom>
                  <a:avLst/>
                  <a:gdLst>
                    <a:gd name="T0" fmla="*/ 0 w 1028"/>
                    <a:gd name="T1" fmla="*/ 0 h 1609"/>
                    <a:gd name="T2" fmla="*/ 0 w 1028"/>
                    <a:gd name="T3" fmla="*/ 0 h 1609"/>
                    <a:gd name="T4" fmla="*/ 0 w 1028"/>
                    <a:gd name="T5" fmla="*/ 0 h 1609"/>
                    <a:gd name="T6" fmla="*/ 0 w 1028"/>
                    <a:gd name="T7" fmla="*/ 0 h 1609"/>
                    <a:gd name="T8" fmla="*/ 0 w 1028"/>
                    <a:gd name="T9" fmla="*/ 0 h 1609"/>
                    <a:gd name="T10" fmla="*/ 0 w 1028"/>
                    <a:gd name="T11" fmla="*/ 0 h 1609"/>
                    <a:gd name="T12" fmla="*/ 0 w 1028"/>
                    <a:gd name="T13" fmla="*/ 0 h 1609"/>
                    <a:gd name="T14" fmla="*/ 0 w 1028"/>
                    <a:gd name="T15" fmla="*/ 0 h 1609"/>
                    <a:gd name="T16" fmla="*/ 0 w 1028"/>
                    <a:gd name="T17" fmla="*/ 0 h 1609"/>
                    <a:gd name="T18" fmla="*/ 0 w 1028"/>
                    <a:gd name="T19" fmla="*/ 0 h 1609"/>
                    <a:gd name="T20" fmla="*/ 0 w 1028"/>
                    <a:gd name="T21" fmla="*/ 0 h 1609"/>
                    <a:gd name="T22" fmla="*/ 0 w 1028"/>
                    <a:gd name="T23" fmla="*/ 0 h 1609"/>
                    <a:gd name="T24" fmla="*/ 0 w 1028"/>
                    <a:gd name="T25" fmla="*/ 0 h 1609"/>
                    <a:gd name="T26" fmla="*/ 0 w 1028"/>
                    <a:gd name="T27" fmla="*/ 0 h 1609"/>
                    <a:gd name="T28" fmla="*/ 0 w 1028"/>
                    <a:gd name="T29" fmla="*/ 0 h 1609"/>
                    <a:gd name="T30" fmla="*/ 0 w 1028"/>
                    <a:gd name="T31" fmla="*/ 0 h 1609"/>
                    <a:gd name="T32" fmla="*/ 0 w 1028"/>
                    <a:gd name="T33" fmla="*/ 0 h 1609"/>
                    <a:gd name="T34" fmla="*/ 0 w 1028"/>
                    <a:gd name="T35" fmla="*/ 0 h 1609"/>
                    <a:gd name="T36" fmla="*/ 0 w 1028"/>
                    <a:gd name="T37" fmla="*/ 0 h 1609"/>
                    <a:gd name="T38" fmla="*/ 0 w 1028"/>
                    <a:gd name="T39" fmla="*/ 0 h 1609"/>
                    <a:gd name="T40" fmla="*/ 0 w 1028"/>
                    <a:gd name="T41" fmla="*/ 0 h 1609"/>
                    <a:gd name="T42" fmla="*/ 0 w 1028"/>
                    <a:gd name="T43" fmla="*/ 0 h 1609"/>
                    <a:gd name="T44" fmla="*/ 0 w 1028"/>
                    <a:gd name="T45" fmla="*/ 0 h 1609"/>
                    <a:gd name="T46" fmla="*/ 0 w 1028"/>
                    <a:gd name="T47" fmla="*/ 0 h 1609"/>
                    <a:gd name="T48" fmla="*/ 0 w 1028"/>
                    <a:gd name="T49" fmla="*/ 0 h 1609"/>
                    <a:gd name="T50" fmla="*/ 0 w 1028"/>
                    <a:gd name="T51" fmla="*/ 0 h 1609"/>
                    <a:gd name="T52" fmla="*/ 0 w 1028"/>
                    <a:gd name="T53" fmla="*/ 0 h 1609"/>
                    <a:gd name="T54" fmla="*/ 0 w 1028"/>
                    <a:gd name="T55" fmla="*/ 0 h 1609"/>
                    <a:gd name="T56" fmla="*/ 0 w 1028"/>
                    <a:gd name="T57" fmla="*/ 0 h 1609"/>
                    <a:gd name="T58" fmla="*/ 0 w 1028"/>
                    <a:gd name="T59" fmla="*/ 0 h 1609"/>
                    <a:gd name="T60" fmla="*/ 0 w 1028"/>
                    <a:gd name="T61" fmla="*/ 0 h 1609"/>
                    <a:gd name="T62" fmla="*/ 0 w 1028"/>
                    <a:gd name="T63" fmla="*/ 0 h 1609"/>
                    <a:gd name="T64" fmla="*/ 0 w 1028"/>
                    <a:gd name="T65" fmla="*/ 0 h 1609"/>
                    <a:gd name="T66" fmla="*/ 0 w 1028"/>
                    <a:gd name="T67" fmla="*/ 0 h 1609"/>
                    <a:gd name="T68" fmla="*/ 0 w 1028"/>
                    <a:gd name="T69" fmla="*/ 0 h 1609"/>
                    <a:gd name="T70" fmla="*/ 0 w 1028"/>
                    <a:gd name="T71" fmla="*/ 0 h 1609"/>
                    <a:gd name="T72" fmla="*/ 0 w 1028"/>
                    <a:gd name="T73" fmla="*/ 0 h 1609"/>
                    <a:gd name="T74" fmla="*/ 0 w 1028"/>
                    <a:gd name="T75" fmla="*/ 0 h 1609"/>
                    <a:gd name="T76" fmla="*/ 0 w 1028"/>
                    <a:gd name="T77" fmla="*/ 0 h 1609"/>
                    <a:gd name="T78" fmla="*/ 0 w 1028"/>
                    <a:gd name="T79" fmla="*/ 0 h 1609"/>
                    <a:gd name="T80" fmla="*/ 0 w 1028"/>
                    <a:gd name="T81" fmla="*/ 0 h 1609"/>
                    <a:gd name="T82" fmla="*/ 0 w 1028"/>
                    <a:gd name="T83" fmla="*/ 0 h 1609"/>
                    <a:gd name="T84" fmla="*/ 0 w 1028"/>
                    <a:gd name="T85" fmla="*/ 0 h 1609"/>
                    <a:gd name="T86" fmla="*/ 0 w 1028"/>
                    <a:gd name="T87" fmla="*/ 0 h 1609"/>
                    <a:gd name="T88" fmla="*/ 0 w 1028"/>
                    <a:gd name="T89" fmla="*/ 0 h 1609"/>
                    <a:gd name="T90" fmla="*/ 0 w 1028"/>
                    <a:gd name="T91" fmla="*/ 0 h 1609"/>
                    <a:gd name="T92" fmla="*/ 0 w 1028"/>
                    <a:gd name="T93" fmla="*/ 0 h 1609"/>
                    <a:gd name="T94" fmla="*/ 0 w 1028"/>
                    <a:gd name="T95" fmla="*/ 0 h 1609"/>
                    <a:gd name="T96" fmla="*/ 0 w 1028"/>
                    <a:gd name="T97" fmla="*/ 0 h 1609"/>
                    <a:gd name="T98" fmla="*/ 0 w 1028"/>
                    <a:gd name="T99" fmla="*/ 0 h 1609"/>
                    <a:gd name="T100" fmla="*/ 0 w 1028"/>
                    <a:gd name="T101" fmla="*/ 0 h 1609"/>
                    <a:gd name="T102" fmla="*/ 0 w 1028"/>
                    <a:gd name="T103" fmla="*/ 0 h 1609"/>
                    <a:gd name="T104" fmla="*/ 0 w 1028"/>
                    <a:gd name="T105" fmla="*/ 0 h 1609"/>
                    <a:gd name="T106" fmla="*/ 0 w 1028"/>
                    <a:gd name="T107" fmla="*/ 0 h 1609"/>
                    <a:gd name="T108" fmla="*/ 0 w 1028"/>
                    <a:gd name="T109" fmla="*/ 0 h 1609"/>
                    <a:gd name="T110" fmla="*/ 0 w 1028"/>
                    <a:gd name="T111" fmla="*/ 0 h 1609"/>
                    <a:gd name="T112" fmla="*/ 0 w 1028"/>
                    <a:gd name="T113" fmla="*/ 0 h 1609"/>
                    <a:gd name="T114" fmla="*/ 0 w 1028"/>
                    <a:gd name="T115" fmla="*/ 0 h 1609"/>
                    <a:gd name="T116" fmla="*/ 0 w 1028"/>
                    <a:gd name="T117" fmla="*/ 0 h 160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28"/>
                    <a:gd name="T178" fmla="*/ 0 h 1609"/>
                    <a:gd name="T179" fmla="*/ 1028 w 1028"/>
                    <a:gd name="T180" fmla="*/ 1609 h 160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28" h="1609">
                      <a:moveTo>
                        <a:pt x="835" y="0"/>
                      </a:moveTo>
                      <a:lnTo>
                        <a:pt x="823" y="5"/>
                      </a:lnTo>
                      <a:lnTo>
                        <a:pt x="815" y="24"/>
                      </a:lnTo>
                      <a:lnTo>
                        <a:pt x="806" y="43"/>
                      </a:lnTo>
                      <a:lnTo>
                        <a:pt x="795" y="60"/>
                      </a:lnTo>
                      <a:lnTo>
                        <a:pt x="782" y="77"/>
                      </a:lnTo>
                      <a:lnTo>
                        <a:pt x="769" y="93"/>
                      </a:lnTo>
                      <a:lnTo>
                        <a:pt x="755" y="108"/>
                      </a:lnTo>
                      <a:lnTo>
                        <a:pt x="740" y="122"/>
                      </a:lnTo>
                      <a:lnTo>
                        <a:pt x="723" y="134"/>
                      </a:lnTo>
                      <a:lnTo>
                        <a:pt x="706" y="145"/>
                      </a:lnTo>
                      <a:lnTo>
                        <a:pt x="687" y="155"/>
                      </a:lnTo>
                      <a:lnTo>
                        <a:pt x="668" y="164"/>
                      </a:lnTo>
                      <a:lnTo>
                        <a:pt x="648" y="171"/>
                      </a:lnTo>
                      <a:lnTo>
                        <a:pt x="628" y="177"/>
                      </a:lnTo>
                      <a:lnTo>
                        <a:pt x="607" y="181"/>
                      </a:lnTo>
                      <a:lnTo>
                        <a:pt x="585" y="183"/>
                      </a:lnTo>
                      <a:lnTo>
                        <a:pt x="563" y="184"/>
                      </a:lnTo>
                      <a:lnTo>
                        <a:pt x="548" y="184"/>
                      </a:lnTo>
                      <a:lnTo>
                        <a:pt x="532" y="183"/>
                      </a:lnTo>
                      <a:lnTo>
                        <a:pt x="517" y="181"/>
                      </a:lnTo>
                      <a:lnTo>
                        <a:pt x="503" y="177"/>
                      </a:lnTo>
                      <a:lnTo>
                        <a:pt x="488" y="174"/>
                      </a:lnTo>
                      <a:lnTo>
                        <a:pt x="473" y="169"/>
                      </a:lnTo>
                      <a:lnTo>
                        <a:pt x="459" y="164"/>
                      </a:lnTo>
                      <a:lnTo>
                        <a:pt x="446" y="158"/>
                      </a:lnTo>
                      <a:lnTo>
                        <a:pt x="431" y="164"/>
                      </a:lnTo>
                      <a:lnTo>
                        <a:pt x="424" y="204"/>
                      </a:lnTo>
                      <a:lnTo>
                        <a:pt x="411" y="240"/>
                      </a:lnTo>
                      <a:lnTo>
                        <a:pt x="394" y="272"/>
                      </a:lnTo>
                      <a:lnTo>
                        <a:pt x="376" y="299"/>
                      </a:lnTo>
                      <a:lnTo>
                        <a:pt x="353" y="324"/>
                      </a:lnTo>
                      <a:lnTo>
                        <a:pt x="330" y="344"/>
                      </a:lnTo>
                      <a:lnTo>
                        <a:pt x="305" y="362"/>
                      </a:lnTo>
                      <a:lnTo>
                        <a:pt x="279" y="377"/>
                      </a:lnTo>
                      <a:lnTo>
                        <a:pt x="254" y="390"/>
                      </a:lnTo>
                      <a:lnTo>
                        <a:pt x="231" y="399"/>
                      </a:lnTo>
                      <a:lnTo>
                        <a:pt x="208" y="407"/>
                      </a:lnTo>
                      <a:lnTo>
                        <a:pt x="188" y="413"/>
                      </a:lnTo>
                      <a:lnTo>
                        <a:pt x="172" y="417"/>
                      </a:lnTo>
                      <a:lnTo>
                        <a:pt x="159" y="419"/>
                      </a:lnTo>
                      <a:lnTo>
                        <a:pt x="150" y="421"/>
                      </a:lnTo>
                      <a:lnTo>
                        <a:pt x="148" y="421"/>
                      </a:lnTo>
                      <a:lnTo>
                        <a:pt x="214" y="640"/>
                      </a:lnTo>
                      <a:lnTo>
                        <a:pt x="231" y="641"/>
                      </a:lnTo>
                      <a:lnTo>
                        <a:pt x="247" y="641"/>
                      </a:lnTo>
                      <a:lnTo>
                        <a:pt x="264" y="640"/>
                      </a:lnTo>
                      <a:lnTo>
                        <a:pt x="281" y="637"/>
                      </a:lnTo>
                      <a:lnTo>
                        <a:pt x="298" y="634"/>
                      </a:lnTo>
                      <a:lnTo>
                        <a:pt x="313" y="630"/>
                      </a:lnTo>
                      <a:lnTo>
                        <a:pt x="328" y="627"/>
                      </a:lnTo>
                      <a:lnTo>
                        <a:pt x="344" y="622"/>
                      </a:lnTo>
                      <a:lnTo>
                        <a:pt x="357" y="617"/>
                      </a:lnTo>
                      <a:lnTo>
                        <a:pt x="370" y="613"/>
                      </a:lnTo>
                      <a:lnTo>
                        <a:pt x="380" y="608"/>
                      </a:lnTo>
                      <a:lnTo>
                        <a:pt x="390" y="604"/>
                      </a:lnTo>
                      <a:lnTo>
                        <a:pt x="398" y="601"/>
                      </a:lnTo>
                      <a:lnTo>
                        <a:pt x="404" y="598"/>
                      </a:lnTo>
                      <a:lnTo>
                        <a:pt x="407" y="597"/>
                      </a:lnTo>
                      <a:lnTo>
                        <a:pt x="409" y="596"/>
                      </a:lnTo>
                      <a:lnTo>
                        <a:pt x="399" y="611"/>
                      </a:lnTo>
                      <a:lnTo>
                        <a:pt x="391" y="634"/>
                      </a:lnTo>
                      <a:lnTo>
                        <a:pt x="383" y="662"/>
                      </a:lnTo>
                      <a:lnTo>
                        <a:pt x="377" y="692"/>
                      </a:lnTo>
                      <a:lnTo>
                        <a:pt x="372" y="720"/>
                      </a:lnTo>
                      <a:lnTo>
                        <a:pt x="368" y="744"/>
                      </a:lnTo>
                      <a:lnTo>
                        <a:pt x="366" y="760"/>
                      </a:lnTo>
                      <a:lnTo>
                        <a:pt x="365" y="766"/>
                      </a:lnTo>
                      <a:lnTo>
                        <a:pt x="275" y="801"/>
                      </a:lnTo>
                      <a:lnTo>
                        <a:pt x="201" y="847"/>
                      </a:lnTo>
                      <a:lnTo>
                        <a:pt x="140" y="903"/>
                      </a:lnTo>
                      <a:lnTo>
                        <a:pt x="93" y="964"/>
                      </a:lnTo>
                      <a:lnTo>
                        <a:pt x="56" y="1032"/>
                      </a:lnTo>
                      <a:lnTo>
                        <a:pt x="30" y="1102"/>
                      </a:lnTo>
                      <a:lnTo>
                        <a:pt x="13" y="1174"/>
                      </a:lnTo>
                      <a:lnTo>
                        <a:pt x="3" y="1246"/>
                      </a:lnTo>
                      <a:lnTo>
                        <a:pt x="0" y="1317"/>
                      </a:lnTo>
                      <a:lnTo>
                        <a:pt x="0" y="1383"/>
                      </a:lnTo>
                      <a:lnTo>
                        <a:pt x="4" y="1445"/>
                      </a:lnTo>
                      <a:lnTo>
                        <a:pt x="11" y="1499"/>
                      </a:lnTo>
                      <a:lnTo>
                        <a:pt x="18" y="1545"/>
                      </a:lnTo>
                      <a:lnTo>
                        <a:pt x="26" y="1579"/>
                      </a:lnTo>
                      <a:lnTo>
                        <a:pt x="30" y="1600"/>
                      </a:lnTo>
                      <a:lnTo>
                        <a:pt x="33" y="1609"/>
                      </a:lnTo>
                      <a:lnTo>
                        <a:pt x="344" y="1609"/>
                      </a:lnTo>
                      <a:lnTo>
                        <a:pt x="314" y="1525"/>
                      </a:lnTo>
                      <a:lnTo>
                        <a:pt x="297" y="1447"/>
                      </a:lnTo>
                      <a:lnTo>
                        <a:pt x="287" y="1377"/>
                      </a:lnTo>
                      <a:lnTo>
                        <a:pt x="286" y="1312"/>
                      </a:lnTo>
                      <a:lnTo>
                        <a:pt x="291" y="1256"/>
                      </a:lnTo>
                      <a:lnTo>
                        <a:pt x="302" y="1204"/>
                      </a:lnTo>
                      <a:lnTo>
                        <a:pt x="318" y="1158"/>
                      </a:lnTo>
                      <a:lnTo>
                        <a:pt x="338" y="1118"/>
                      </a:lnTo>
                      <a:lnTo>
                        <a:pt x="358" y="1083"/>
                      </a:lnTo>
                      <a:lnTo>
                        <a:pt x="380" y="1055"/>
                      </a:lnTo>
                      <a:lnTo>
                        <a:pt x="403" y="1030"/>
                      </a:lnTo>
                      <a:lnTo>
                        <a:pt x="424" y="1011"/>
                      </a:lnTo>
                      <a:lnTo>
                        <a:pt x="442" y="996"/>
                      </a:lnTo>
                      <a:lnTo>
                        <a:pt x="456" y="987"/>
                      </a:lnTo>
                      <a:lnTo>
                        <a:pt x="465" y="981"/>
                      </a:lnTo>
                      <a:lnTo>
                        <a:pt x="469" y="978"/>
                      </a:lnTo>
                      <a:lnTo>
                        <a:pt x="999" y="978"/>
                      </a:lnTo>
                      <a:lnTo>
                        <a:pt x="1017" y="875"/>
                      </a:lnTo>
                      <a:lnTo>
                        <a:pt x="1026" y="774"/>
                      </a:lnTo>
                      <a:lnTo>
                        <a:pt x="1028" y="679"/>
                      </a:lnTo>
                      <a:lnTo>
                        <a:pt x="1024" y="588"/>
                      </a:lnTo>
                      <a:lnTo>
                        <a:pt x="1014" y="502"/>
                      </a:lnTo>
                      <a:lnTo>
                        <a:pt x="999" y="421"/>
                      </a:lnTo>
                      <a:lnTo>
                        <a:pt x="981" y="347"/>
                      </a:lnTo>
                      <a:lnTo>
                        <a:pt x="961" y="279"/>
                      </a:lnTo>
                      <a:lnTo>
                        <a:pt x="940" y="216"/>
                      </a:lnTo>
                      <a:lnTo>
                        <a:pt x="919" y="162"/>
                      </a:lnTo>
                      <a:lnTo>
                        <a:pt x="898" y="114"/>
                      </a:lnTo>
                      <a:lnTo>
                        <a:pt x="878" y="73"/>
                      </a:lnTo>
                      <a:lnTo>
                        <a:pt x="860" y="43"/>
                      </a:lnTo>
                      <a:lnTo>
                        <a:pt x="847" y="19"/>
                      </a:lnTo>
                      <a:lnTo>
                        <a:pt x="839" y="5"/>
                      </a:lnTo>
                      <a:lnTo>
                        <a:pt x="83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851" name="Freeform 123">
                  <a:extLst>
                    <a:ext uri="{FF2B5EF4-FFF2-40B4-BE49-F238E27FC236}">
                      <a16:creationId xmlns:a16="http://schemas.microsoft.com/office/drawing/2014/main" id="{488C88D7-F7EA-4EB9-A2B6-E5A299929255}"/>
                    </a:ext>
                  </a:extLst>
                </p:cNvPr>
                <p:cNvSpPr>
                  <a:spLocks/>
                </p:cNvSpPr>
                <p:nvPr/>
              </p:nvSpPr>
              <p:spPr bwMode="auto">
                <a:xfrm>
                  <a:off x="737" y="3089"/>
                  <a:ext cx="281" cy="229"/>
                </a:xfrm>
                <a:custGeom>
                  <a:avLst/>
                  <a:gdLst>
                    <a:gd name="T0" fmla="*/ 0 w 842"/>
                    <a:gd name="T1" fmla="*/ 0 h 687"/>
                    <a:gd name="T2" fmla="*/ 0 w 842"/>
                    <a:gd name="T3" fmla="*/ 0 h 687"/>
                    <a:gd name="T4" fmla="*/ 0 w 842"/>
                    <a:gd name="T5" fmla="*/ 0 h 687"/>
                    <a:gd name="T6" fmla="*/ 0 w 842"/>
                    <a:gd name="T7" fmla="*/ 0 h 687"/>
                    <a:gd name="T8" fmla="*/ 0 w 842"/>
                    <a:gd name="T9" fmla="*/ 0 h 687"/>
                    <a:gd name="T10" fmla="*/ 0 w 842"/>
                    <a:gd name="T11" fmla="*/ 0 h 687"/>
                    <a:gd name="T12" fmla="*/ 0 w 842"/>
                    <a:gd name="T13" fmla="*/ 0 h 687"/>
                    <a:gd name="T14" fmla="*/ 0 w 842"/>
                    <a:gd name="T15" fmla="*/ 0 h 687"/>
                    <a:gd name="T16" fmla="*/ 0 w 842"/>
                    <a:gd name="T17" fmla="*/ 0 h 687"/>
                    <a:gd name="T18" fmla="*/ 0 w 842"/>
                    <a:gd name="T19" fmla="*/ 0 h 687"/>
                    <a:gd name="T20" fmla="*/ 0 w 842"/>
                    <a:gd name="T21" fmla="*/ 0 h 687"/>
                    <a:gd name="T22" fmla="*/ 0 w 842"/>
                    <a:gd name="T23" fmla="*/ 0 h 687"/>
                    <a:gd name="T24" fmla="*/ 0 w 842"/>
                    <a:gd name="T25" fmla="*/ 0 h 687"/>
                    <a:gd name="T26" fmla="*/ 0 w 842"/>
                    <a:gd name="T27" fmla="*/ 0 h 687"/>
                    <a:gd name="T28" fmla="*/ 0 w 842"/>
                    <a:gd name="T29" fmla="*/ 0 h 687"/>
                    <a:gd name="T30" fmla="*/ 0 w 842"/>
                    <a:gd name="T31" fmla="*/ 0 h 687"/>
                    <a:gd name="T32" fmla="*/ 0 w 842"/>
                    <a:gd name="T33" fmla="*/ 0 h 687"/>
                    <a:gd name="T34" fmla="*/ 0 w 842"/>
                    <a:gd name="T35" fmla="*/ 0 h 687"/>
                    <a:gd name="T36" fmla="*/ 0 w 842"/>
                    <a:gd name="T37" fmla="*/ 0 h 687"/>
                    <a:gd name="T38" fmla="*/ 0 w 842"/>
                    <a:gd name="T39" fmla="*/ 0 h 687"/>
                    <a:gd name="T40" fmla="*/ 0 w 842"/>
                    <a:gd name="T41" fmla="*/ 0 h 687"/>
                    <a:gd name="T42" fmla="*/ 0 w 842"/>
                    <a:gd name="T43" fmla="*/ 0 h 687"/>
                    <a:gd name="T44" fmla="*/ 0 w 842"/>
                    <a:gd name="T45" fmla="*/ 0 h 687"/>
                    <a:gd name="T46" fmla="*/ 0 w 842"/>
                    <a:gd name="T47" fmla="*/ 0 h 687"/>
                    <a:gd name="T48" fmla="*/ 0 w 842"/>
                    <a:gd name="T49" fmla="*/ 0 h 687"/>
                    <a:gd name="T50" fmla="*/ 0 w 842"/>
                    <a:gd name="T51" fmla="*/ 0 h 687"/>
                    <a:gd name="T52" fmla="*/ 0 w 842"/>
                    <a:gd name="T53" fmla="*/ 0 h 687"/>
                    <a:gd name="T54" fmla="*/ 0 w 842"/>
                    <a:gd name="T55" fmla="*/ 0 h 687"/>
                    <a:gd name="T56" fmla="*/ 0 w 842"/>
                    <a:gd name="T57" fmla="*/ 0 h 687"/>
                    <a:gd name="T58" fmla="*/ 0 w 842"/>
                    <a:gd name="T59" fmla="*/ 0 h 687"/>
                    <a:gd name="T60" fmla="*/ 0 w 842"/>
                    <a:gd name="T61" fmla="*/ 0 h 687"/>
                    <a:gd name="T62" fmla="*/ 0 w 842"/>
                    <a:gd name="T63" fmla="*/ 0 h 687"/>
                    <a:gd name="T64" fmla="*/ 0 w 842"/>
                    <a:gd name="T65" fmla="*/ 0 h 687"/>
                    <a:gd name="T66" fmla="*/ 0 w 842"/>
                    <a:gd name="T67" fmla="*/ 0 h 687"/>
                    <a:gd name="T68" fmla="*/ 0 w 842"/>
                    <a:gd name="T69" fmla="*/ 0 h 687"/>
                    <a:gd name="T70" fmla="*/ 0 w 842"/>
                    <a:gd name="T71" fmla="*/ 0 h 687"/>
                    <a:gd name="T72" fmla="*/ 0 w 842"/>
                    <a:gd name="T73" fmla="*/ 0 h 687"/>
                    <a:gd name="T74" fmla="*/ 0 w 842"/>
                    <a:gd name="T75" fmla="*/ 0 h 687"/>
                    <a:gd name="T76" fmla="*/ 0 w 842"/>
                    <a:gd name="T77" fmla="*/ 0 h 687"/>
                    <a:gd name="T78" fmla="*/ 0 w 842"/>
                    <a:gd name="T79" fmla="*/ 0 h 687"/>
                    <a:gd name="T80" fmla="*/ 0 w 842"/>
                    <a:gd name="T81" fmla="*/ 0 h 687"/>
                    <a:gd name="T82" fmla="*/ 0 w 842"/>
                    <a:gd name="T83" fmla="*/ 0 h 68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42"/>
                    <a:gd name="T127" fmla="*/ 0 h 687"/>
                    <a:gd name="T128" fmla="*/ 842 w 842"/>
                    <a:gd name="T129" fmla="*/ 687 h 68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42" h="687">
                      <a:moveTo>
                        <a:pt x="712" y="0"/>
                      </a:moveTo>
                      <a:lnTo>
                        <a:pt x="673" y="0"/>
                      </a:lnTo>
                      <a:lnTo>
                        <a:pt x="681" y="59"/>
                      </a:lnTo>
                      <a:lnTo>
                        <a:pt x="688" y="119"/>
                      </a:lnTo>
                      <a:lnTo>
                        <a:pt x="692" y="184"/>
                      </a:lnTo>
                      <a:lnTo>
                        <a:pt x="693" y="250"/>
                      </a:lnTo>
                      <a:lnTo>
                        <a:pt x="691" y="318"/>
                      </a:lnTo>
                      <a:lnTo>
                        <a:pt x="686" y="388"/>
                      </a:lnTo>
                      <a:lnTo>
                        <a:pt x="677" y="461"/>
                      </a:lnTo>
                      <a:lnTo>
                        <a:pt x="662" y="535"/>
                      </a:lnTo>
                      <a:lnTo>
                        <a:pt x="653" y="581"/>
                      </a:lnTo>
                      <a:lnTo>
                        <a:pt x="607" y="581"/>
                      </a:lnTo>
                      <a:lnTo>
                        <a:pt x="93" y="581"/>
                      </a:lnTo>
                      <a:lnTo>
                        <a:pt x="85" y="587"/>
                      </a:lnTo>
                      <a:lnTo>
                        <a:pt x="75" y="594"/>
                      </a:lnTo>
                      <a:lnTo>
                        <a:pt x="64" y="604"/>
                      </a:lnTo>
                      <a:lnTo>
                        <a:pt x="52" y="615"/>
                      </a:lnTo>
                      <a:lnTo>
                        <a:pt x="39" y="628"/>
                      </a:lnTo>
                      <a:lnTo>
                        <a:pt x="26" y="644"/>
                      </a:lnTo>
                      <a:lnTo>
                        <a:pt x="13" y="661"/>
                      </a:lnTo>
                      <a:lnTo>
                        <a:pt x="0" y="682"/>
                      </a:lnTo>
                      <a:lnTo>
                        <a:pt x="0" y="683"/>
                      </a:lnTo>
                      <a:lnTo>
                        <a:pt x="0" y="684"/>
                      </a:lnTo>
                      <a:lnTo>
                        <a:pt x="0" y="686"/>
                      </a:lnTo>
                      <a:lnTo>
                        <a:pt x="0" y="687"/>
                      </a:lnTo>
                      <a:lnTo>
                        <a:pt x="781" y="687"/>
                      </a:lnTo>
                      <a:lnTo>
                        <a:pt x="784" y="686"/>
                      </a:lnTo>
                      <a:lnTo>
                        <a:pt x="788" y="680"/>
                      </a:lnTo>
                      <a:lnTo>
                        <a:pt x="796" y="672"/>
                      </a:lnTo>
                      <a:lnTo>
                        <a:pt x="805" y="658"/>
                      </a:lnTo>
                      <a:lnTo>
                        <a:pt x="814" y="640"/>
                      </a:lnTo>
                      <a:lnTo>
                        <a:pt x="824" y="617"/>
                      </a:lnTo>
                      <a:lnTo>
                        <a:pt x="832" y="587"/>
                      </a:lnTo>
                      <a:lnTo>
                        <a:pt x="839" y="552"/>
                      </a:lnTo>
                      <a:lnTo>
                        <a:pt x="842" y="510"/>
                      </a:lnTo>
                      <a:lnTo>
                        <a:pt x="842" y="461"/>
                      </a:lnTo>
                      <a:lnTo>
                        <a:pt x="837" y="405"/>
                      </a:lnTo>
                      <a:lnTo>
                        <a:pt x="826" y="342"/>
                      </a:lnTo>
                      <a:lnTo>
                        <a:pt x="810" y="270"/>
                      </a:lnTo>
                      <a:lnTo>
                        <a:pt x="785" y="188"/>
                      </a:lnTo>
                      <a:lnTo>
                        <a:pt x="753" y="99"/>
                      </a:lnTo>
                      <a:lnTo>
                        <a:pt x="7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852" name="Rectangle 124">
                  <a:extLst>
                    <a:ext uri="{FF2B5EF4-FFF2-40B4-BE49-F238E27FC236}">
                      <a16:creationId xmlns:a16="http://schemas.microsoft.com/office/drawing/2014/main" id="{C02FE417-6FED-4E3B-A870-366612D6482C}"/>
                    </a:ext>
                  </a:extLst>
                </p:cNvPr>
                <p:cNvSpPr>
                  <a:spLocks noChangeArrowheads="1"/>
                </p:cNvSpPr>
                <p:nvPr/>
              </p:nvSpPr>
              <p:spPr bwMode="auto">
                <a:xfrm>
                  <a:off x="737" y="3337"/>
                  <a:ext cx="220" cy="2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sp>
              <p:nvSpPr>
                <p:cNvPr id="25853" name="Freeform 125">
                  <a:extLst>
                    <a:ext uri="{FF2B5EF4-FFF2-40B4-BE49-F238E27FC236}">
                      <a16:creationId xmlns:a16="http://schemas.microsoft.com/office/drawing/2014/main" id="{7C3A8552-8761-487B-9160-9FFD57AE771E}"/>
                    </a:ext>
                  </a:extLst>
                </p:cNvPr>
                <p:cNvSpPr>
                  <a:spLocks/>
                </p:cNvSpPr>
                <p:nvPr/>
              </p:nvSpPr>
              <p:spPr bwMode="auto">
                <a:xfrm>
                  <a:off x="755" y="3383"/>
                  <a:ext cx="182" cy="109"/>
                </a:xfrm>
                <a:custGeom>
                  <a:avLst/>
                  <a:gdLst>
                    <a:gd name="T0" fmla="*/ 0 w 545"/>
                    <a:gd name="T1" fmla="*/ 0 h 326"/>
                    <a:gd name="T2" fmla="*/ 0 w 545"/>
                    <a:gd name="T3" fmla="*/ 0 h 326"/>
                    <a:gd name="T4" fmla="*/ 0 w 545"/>
                    <a:gd name="T5" fmla="*/ 0 h 326"/>
                    <a:gd name="T6" fmla="*/ 0 w 545"/>
                    <a:gd name="T7" fmla="*/ 0 h 326"/>
                    <a:gd name="T8" fmla="*/ 0 w 545"/>
                    <a:gd name="T9" fmla="*/ 0 h 326"/>
                    <a:gd name="T10" fmla="*/ 0 w 545"/>
                    <a:gd name="T11" fmla="*/ 0 h 326"/>
                    <a:gd name="T12" fmla="*/ 0 w 545"/>
                    <a:gd name="T13" fmla="*/ 0 h 326"/>
                    <a:gd name="T14" fmla="*/ 0 w 545"/>
                    <a:gd name="T15" fmla="*/ 0 h 326"/>
                    <a:gd name="T16" fmla="*/ 0 w 545"/>
                    <a:gd name="T17" fmla="*/ 0 h 326"/>
                    <a:gd name="T18" fmla="*/ 0 w 545"/>
                    <a:gd name="T19" fmla="*/ 0 h 326"/>
                    <a:gd name="T20" fmla="*/ 0 w 545"/>
                    <a:gd name="T21" fmla="*/ 0 h 326"/>
                    <a:gd name="T22" fmla="*/ 0 w 545"/>
                    <a:gd name="T23" fmla="*/ 0 h 326"/>
                    <a:gd name="T24" fmla="*/ 0 w 545"/>
                    <a:gd name="T25" fmla="*/ 0 h 326"/>
                    <a:gd name="T26" fmla="*/ 0 w 545"/>
                    <a:gd name="T27" fmla="*/ 0 h 326"/>
                    <a:gd name="T28" fmla="*/ 0 w 545"/>
                    <a:gd name="T29" fmla="*/ 0 h 326"/>
                    <a:gd name="T30" fmla="*/ 0 w 545"/>
                    <a:gd name="T31" fmla="*/ 0 h 326"/>
                    <a:gd name="T32" fmla="*/ 0 w 545"/>
                    <a:gd name="T33" fmla="*/ 0 h 326"/>
                    <a:gd name="T34" fmla="*/ 0 w 545"/>
                    <a:gd name="T35" fmla="*/ 0 h 326"/>
                    <a:gd name="T36" fmla="*/ 0 w 545"/>
                    <a:gd name="T37" fmla="*/ 0 h 326"/>
                    <a:gd name="T38" fmla="*/ 0 w 545"/>
                    <a:gd name="T39" fmla="*/ 0 h 326"/>
                    <a:gd name="T40" fmla="*/ 0 w 545"/>
                    <a:gd name="T41" fmla="*/ 0 h 326"/>
                    <a:gd name="T42" fmla="*/ 0 w 545"/>
                    <a:gd name="T43" fmla="*/ 0 h 326"/>
                    <a:gd name="T44" fmla="*/ 0 w 545"/>
                    <a:gd name="T45" fmla="*/ 0 h 326"/>
                    <a:gd name="T46" fmla="*/ 0 w 545"/>
                    <a:gd name="T47" fmla="*/ 0 h 326"/>
                    <a:gd name="T48" fmla="*/ 0 w 545"/>
                    <a:gd name="T49" fmla="*/ 0 h 326"/>
                    <a:gd name="T50" fmla="*/ 0 w 545"/>
                    <a:gd name="T51" fmla="*/ 0 h 326"/>
                    <a:gd name="T52" fmla="*/ 0 w 545"/>
                    <a:gd name="T53" fmla="*/ 0 h 326"/>
                    <a:gd name="T54" fmla="*/ 0 w 545"/>
                    <a:gd name="T55" fmla="*/ 0 h 326"/>
                    <a:gd name="T56" fmla="*/ 0 w 545"/>
                    <a:gd name="T57" fmla="*/ 0 h 326"/>
                    <a:gd name="T58" fmla="*/ 0 w 545"/>
                    <a:gd name="T59" fmla="*/ 0 h 326"/>
                    <a:gd name="T60" fmla="*/ 0 w 545"/>
                    <a:gd name="T61" fmla="*/ 0 h 326"/>
                    <a:gd name="T62" fmla="*/ 0 w 545"/>
                    <a:gd name="T63" fmla="*/ 0 h 326"/>
                    <a:gd name="T64" fmla="*/ 0 w 545"/>
                    <a:gd name="T65" fmla="*/ 0 h 326"/>
                    <a:gd name="T66" fmla="*/ 0 w 545"/>
                    <a:gd name="T67" fmla="*/ 0 h 326"/>
                    <a:gd name="T68" fmla="*/ 0 w 545"/>
                    <a:gd name="T69" fmla="*/ 0 h 326"/>
                    <a:gd name="T70" fmla="*/ 0 w 545"/>
                    <a:gd name="T71" fmla="*/ 0 h 326"/>
                    <a:gd name="T72" fmla="*/ 0 w 545"/>
                    <a:gd name="T73" fmla="*/ 0 h 326"/>
                    <a:gd name="T74" fmla="*/ 0 w 545"/>
                    <a:gd name="T75" fmla="*/ 0 h 326"/>
                    <a:gd name="T76" fmla="*/ 0 w 545"/>
                    <a:gd name="T77" fmla="*/ 0 h 326"/>
                    <a:gd name="T78" fmla="*/ 0 w 545"/>
                    <a:gd name="T79" fmla="*/ 0 h 326"/>
                    <a:gd name="T80" fmla="*/ 0 w 545"/>
                    <a:gd name="T81" fmla="*/ 0 h 326"/>
                    <a:gd name="T82" fmla="*/ 0 w 545"/>
                    <a:gd name="T83" fmla="*/ 0 h 326"/>
                    <a:gd name="T84" fmla="*/ 0 w 545"/>
                    <a:gd name="T85" fmla="*/ 0 h 32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45"/>
                    <a:gd name="T130" fmla="*/ 0 h 326"/>
                    <a:gd name="T131" fmla="*/ 545 w 545"/>
                    <a:gd name="T132" fmla="*/ 326 h 32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45" h="326">
                      <a:moveTo>
                        <a:pt x="477" y="217"/>
                      </a:moveTo>
                      <a:lnTo>
                        <a:pt x="459" y="201"/>
                      </a:lnTo>
                      <a:lnTo>
                        <a:pt x="441" y="187"/>
                      </a:lnTo>
                      <a:lnTo>
                        <a:pt x="421" y="174"/>
                      </a:lnTo>
                      <a:lnTo>
                        <a:pt x="401" y="163"/>
                      </a:lnTo>
                      <a:lnTo>
                        <a:pt x="380" y="154"/>
                      </a:lnTo>
                      <a:lnTo>
                        <a:pt x="359" y="145"/>
                      </a:lnTo>
                      <a:lnTo>
                        <a:pt x="336" y="139"/>
                      </a:lnTo>
                      <a:lnTo>
                        <a:pt x="314" y="136"/>
                      </a:lnTo>
                      <a:lnTo>
                        <a:pt x="314" y="0"/>
                      </a:lnTo>
                      <a:lnTo>
                        <a:pt x="227" y="0"/>
                      </a:lnTo>
                      <a:lnTo>
                        <a:pt x="227" y="136"/>
                      </a:lnTo>
                      <a:lnTo>
                        <a:pt x="207" y="139"/>
                      </a:lnTo>
                      <a:lnTo>
                        <a:pt x="188" y="145"/>
                      </a:lnTo>
                      <a:lnTo>
                        <a:pt x="169" y="151"/>
                      </a:lnTo>
                      <a:lnTo>
                        <a:pt x="151" y="159"/>
                      </a:lnTo>
                      <a:lnTo>
                        <a:pt x="134" y="168"/>
                      </a:lnTo>
                      <a:lnTo>
                        <a:pt x="117" y="178"/>
                      </a:lnTo>
                      <a:lnTo>
                        <a:pt x="102" y="189"/>
                      </a:lnTo>
                      <a:lnTo>
                        <a:pt x="86" y="201"/>
                      </a:lnTo>
                      <a:lnTo>
                        <a:pt x="72" y="214"/>
                      </a:lnTo>
                      <a:lnTo>
                        <a:pt x="59" y="228"/>
                      </a:lnTo>
                      <a:lnTo>
                        <a:pt x="46" y="242"/>
                      </a:lnTo>
                      <a:lnTo>
                        <a:pt x="36" y="257"/>
                      </a:lnTo>
                      <a:lnTo>
                        <a:pt x="25" y="274"/>
                      </a:lnTo>
                      <a:lnTo>
                        <a:pt x="16" y="290"/>
                      </a:lnTo>
                      <a:lnTo>
                        <a:pt x="8" y="308"/>
                      </a:lnTo>
                      <a:lnTo>
                        <a:pt x="0" y="326"/>
                      </a:lnTo>
                      <a:lnTo>
                        <a:pt x="89" y="326"/>
                      </a:lnTo>
                      <a:lnTo>
                        <a:pt x="92" y="319"/>
                      </a:lnTo>
                      <a:lnTo>
                        <a:pt x="97" y="313"/>
                      </a:lnTo>
                      <a:lnTo>
                        <a:pt x="101" y="306"/>
                      </a:lnTo>
                      <a:lnTo>
                        <a:pt x="105" y="300"/>
                      </a:lnTo>
                      <a:lnTo>
                        <a:pt x="110" y="293"/>
                      </a:lnTo>
                      <a:lnTo>
                        <a:pt x="116" y="287"/>
                      </a:lnTo>
                      <a:lnTo>
                        <a:pt x="121" y="281"/>
                      </a:lnTo>
                      <a:lnTo>
                        <a:pt x="127" y="275"/>
                      </a:lnTo>
                      <a:lnTo>
                        <a:pt x="137" y="264"/>
                      </a:lnTo>
                      <a:lnTo>
                        <a:pt x="149" y="256"/>
                      </a:lnTo>
                      <a:lnTo>
                        <a:pt x="161" y="247"/>
                      </a:lnTo>
                      <a:lnTo>
                        <a:pt x="174" y="240"/>
                      </a:lnTo>
                      <a:lnTo>
                        <a:pt x="185" y="234"/>
                      </a:lnTo>
                      <a:lnTo>
                        <a:pt x="200" y="228"/>
                      </a:lnTo>
                      <a:lnTo>
                        <a:pt x="213" y="223"/>
                      </a:lnTo>
                      <a:lnTo>
                        <a:pt x="227" y="220"/>
                      </a:lnTo>
                      <a:lnTo>
                        <a:pt x="233" y="218"/>
                      </a:lnTo>
                      <a:lnTo>
                        <a:pt x="238" y="217"/>
                      </a:lnTo>
                      <a:lnTo>
                        <a:pt x="243" y="216"/>
                      </a:lnTo>
                      <a:lnTo>
                        <a:pt x="249" y="216"/>
                      </a:lnTo>
                      <a:lnTo>
                        <a:pt x="255" y="215"/>
                      </a:lnTo>
                      <a:lnTo>
                        <a:pt x="261" y="215"/>
                      </a:lnTo>
                      <a:lnTo>
                        <a:pt x="267" y="215"/>
                      </a:lnTo>
                      <a:lnTo>
                        <a:pt x="273" y="215"/>
                      </a:lnTo>
                      <a:lnTo>
                        <a:pt x="277" y="215"/>
                      </a:lnTo>
                      <a:lnTo>
                        <a:pt x="283" y="215"/>
                      </a:lnTo>
                      <a:lnTo>
                        <a:pt x="288" y="215"/>
                      </a:lnTo>
                      <a:lnTo>
                        <a:pt x="294" y="216"/>
                      </a:lnTo>
                      <a:lnTo>
                        <a:pt x="299" y="216"/>
                      </a:lnTo>
                      <a:lnTo>
                        <a:pt x="304" y="217"/>
                      </a:lnTo>
                      <a:lnTo>
                        <a:pt x="309" y="217"/>
                      </a:lnTo>
                      <a:lnTo>
                        <a:pt x="314" y="218"/>
                      </a:lnTo>
                      <a:lnTo>
                        <a:pt x="328" y="222"/>
                      </a:lnTo>
                      <a:lnTo>
                        <a:pt x="342" y="227"/>
                      </a:lnTo>
                      <a:lnTo>
                        <a:pt x="356" y="233"/>
                      </a:lnTo>
                      <a:lnTo>
                        <a:pt x="369" y="240"/>
                      </a:lnTo>
                      <a:lnTo>
                        <a:pt x="382" y="247"/>
                      </a:lnTo>
                      <a:lnTo>
                        <a:pt x="395" y="255"/>
                      </a:lnTo>
                      <a:lnTo>
                        <a:pt x="407" y="264"/>
                      </a:lnTo>
                      <a:lnTo>
                        <a:pt x="418" y="275"/>
                      </a:lnTo>
                      <a:lnTo>
                        <a:pt x="424" y="281"/>
                      </a:lnTo>
                      <a:lnTo>
                        <a:pt x="428" y="287"/>
                      </a:lnTo>
                      <a:lnTo>
                        <a:pt x="434" y="293"/>
                      </a:lnTo>
                      <a:lnTo>
                        <a:pt x="439" y="300"/>
                      </a:lnTo>
                      <a:lnTo>
                        <a:pt x="444" y="306"/>
                      </a:lnTo>
                      <a:lnTo>
                        <a:pt x="447" y="313"/>
                      </a:lnTo>
                      <a:lnTo>
                        <a:pt x="452" y="319"/>
                      </a:lnTo>
                      <a:lnTo>
                        <a:pt x="455" y="326"/>
                      </a:lnTo>
                      <a:lnTo>
                        <a:pt x="545" y="326"/>
                      </a:lnTo>
                      <a:lnTo>
                        <a:pt x="539" y="310"/>
                      </a:lnTo>
                      <a:lnTo>
                        <a:pt x="533" y="296"/>
                      </a:lnTo>
                      <a:lnTo>
                        <a:pt x="525" y="282"/>
                      </a:lnTo>
                      <a:lnTo>
                        <a:pt x="517" y="268"/>
                      </a:lnTo>
                      <a:lnTo>
                        <a:pt x="508" y="255"/>
                      </a:lnTo>
                      <a:lnTo>
                        <a:pt x="498" y="242"/>
                      </a:lnTo>
                      <a:lnTo>
                        <a:pt x="487" y="229"/>
                      </a:lnTo>
                      <a:lnTo>
                        <a:pt x="477" y="2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854" name="Freeform 126">
                  <a:extLst>
                    <a:ext uri="{FF2B5EF4-FFF2-40B4-BE49-F238E27FC236}">
                      <a16:creationId xmlns:a16="http://schemas.microsoft.com/office/drawing/2014/main" id="{9D07CCAB-1F07-4127-B67D-F475FFBC6D38}"/>
                    </a:ext>
                  </a:extLst>
                </p:cNvPr>
                <p:cNvSpPr>
                  <a:spLocks/>
                </p:cNvSpPr>
                <p:nvPr/>
              </p:nvSpPr>
              <p:spPr bwMode="auto">
                <a:xfrm>
                  <a:off x="537" y="3120"/>
                  <a:ext cx="125" cy="28"/>
                </a:xfrm>
                <a:custGeom>
                  <a:avLst/>
                  <a:gdLst>
                    <a:gd name="T0" fmla="*/ 0 w 376"/>
                    <a:gd name="T1" fmla="*/ 0 h 85"/>
                    <a:gd name="T2" fmla="*/ 0 w 376"/>
                    <a:gd name="T3" fmla="*/ 0 h 85"/>
                    <a:gd name="T4" fmla="*/ 0 w 376"/>
                    <a:gd name="T5" fmla="*/ 0 h 85"/>
                    <a:gd name="T6" fmla="*/ 0 w 376"/>
                    <a:gd name="T7" fmla="*/ 0 h 85"/>
                    <a:gd name="T8" fmla="*/ 0 w 376"/>
                    <a:gd name="T9" fmla="*/ 0 h 85"/>
                    <a:gd name="T10" fmla="*/ 0 60000 65536"/>
                    <a:gd name="T11" fmla="*/ 0 60000 65536"/>
                    <a:gd name="T12" fmla="*/ 0 60000 65536"/>
                    <a:gd name="T13" fmla="*/ 0 60000 65536"/>
                    <a:gd name="T14" fmla="*/ 0 60000 65536"/>
                    <a:gd name="T15" fmla="*/ 0 w 376"/>
                    <a:gd name="T16" fmla="*/ 0 h 85"/>
                    <a:gd name="T17" fmla="*/ 376 w 376"/>
                    <a:gd name="T18" fmla="*/ 85 h 85"/>
                  </a:gdLst>
                  <a:ahLst/>
                  <a:cxnLst>
                    <a:cxn ang="T10">
                      <a:pos x="T0" y="T1"/>
                    </a:cxn>
                    <a:cxn ang="T11">
                      <a:pos x="T2" y="T3"/>
                    </a:cxn>
                    <a:cxn ang="T12">
                      <a:pos x="T4" y="T5"/>
                    </a:cxn>
                    <a:cxn ang="T13">
                      <a:pos x="T6" y="T7"/>
                    </a:cxn>
                    <a:cxn ang="T14">
                      <a:pos x="T8" y="T9"/>
                    </a:cxn>
                  </a:cxnLst>
                  <a:rect l="T15" t="T16" r="T17" b="T18"/>
                  <a:pathLst>
                    <a:path w="376" h="85">
                      <a:moveTo>
                        <a:pt x="0" y="85"/>
                      </a:moveTo>
                      <a:lnTo>
                        <a:pt x="376" y="85"/>
                      </a:lnTo>
                      <a:lnTo>
                        <a:pt x="376" y="28"/>
                      </a:lnTo>
                      <a:lnTo>
                        <a:pt x="0" y="0"/>
                      </a:lnTo>
                      <a:lnTo>
                        <a:pt x="0" y="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855" name="Freeform 127">
                  <a:extLst>
                    <a:ext uri="{FF2B5EF4-FFF2-40B4-BE49-F238E27FC236}">
                      <a16:creationId xmlns:a16="http://schemas.microsoft.com/office/drawing/2014/main" id="{F8195DCD-5839-46FC-B492-E017BDF65516}"/>
                    </a:ext>
                  </a:extLst>
                </p:cNvPr>
                <p:cNvSpPr>
                  <a:spLocks/>
                </p:cNvSpPr>
                <p:nvPr/>
              </p:nvSpPr>
              <p:spPr bwMode="auto">
                <a:xfrm>
                  <a:off x="288" y="2884"/>
                  <a:ext cx="240" cy="263"/>
                </a:xfrm>
                <a:custGeom>
                  <a:avLst/>
                  <a:gdLst>
                    <a:gd name="T0" fmla="*/ 0 w 721"/>
                    <a:gd name="T1" fmla="*/ 0 h 790"/>
                    <a:gd name="T2" fmla="*/ 0 w 721"/>
                    <a:gd name="T3" fmla="*/ 0 h 790"/>
                    <a:gd name="T4" fmla="*/ 0 w 721"/>
                    <a:gd name="T5" fmla="*/ 0 h 790"/>
                    <a:gd name="T6" fmla="*/ 0 w 721"/>
                    <a:gd name="T7" fmla="*/ 0 h 790"/>
                    <a:gd name="T8" fmla="*/ 0 w 721"/>
                    <a:gd name="T9" fmla="*/ 0 h 790"/>
                    <a:gd name="T10" fmla="*/ 0 w 721"/>
                    <a:gd name="T11" fmla="*/ 0 h 790"/>
                    <a:gd name="T12" fmla="*/ 0 w 721"/>
                    <a:gd name="T13" fmla="*/ 0 h 790"/>
                    <a:gd name="T14" fmla="*/ 0 w 721"/>
                    <a:gd name="T15" fmla="*/ 0 h 790"/>
                    <a:gd name="T16" fmla="*/ 0 w 721"/>
                    <a:gd name="T17" fmla="*/ 0 h 790"/>
                    <a:gd name="T18" fmla="*/ 0 w 721"/>
                    <a:gd name="T19" fmla="*/ 0 h 790"/>
                    <a:gd name="T20" fmla="*/ 0 w 721"/>
                    <a:gd name="T21" fmla="*/ 0 h 790"/>
                    <a:gd name="T22" fmla="*/ 0 w 721"/>
                    <a:gd name="T23" fmla="*/ 0 h 790"/>
                    <a:gd name="T24" fmla="*/ 0 w 721"/>
                    <a:gd name="T25" fmla="*/ 0 h 790"/>
                    <a:gd name="T26" fmla="*/ 0 w 721"/>
                    <a:gd name="T27" fmla="*/ 0 h 7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21"/>
                    <a:gd name="T43" fmla="*/ 0 h 790"/>
                    <a:gd name="T44" fmla="*/ 721 w 721"/>
                    <a:gd name="T45" fmla="*/ 790 h 79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21" h="790">
                      <a:moveTo>
                        <a:pt x="672" y="790"/>
                      </a:moveTo>
                      <a:lnTo>
                        <a:pt x="62" y="790"/>
                      </a:lnTo>
                      <a:lnTo>
                        <a:pt x="62" y="665"/>
                      </a:lnTo>
                      <a:lnTo>
                        <a:pt x="213" y="665"/>
                      </a:lnTo>
                      <a:lnTo>
                        <a:pt x="213" y="612"/>
                      </a:lnTo>
                      <a:lnTo>
                        <a:pt x="153" y="612"/>
                      </a:lnTo>
                      <a:lnTo>
                        <a:pt x="0" y="217"/>
                      </a:lnTo>
                      <a:lnTo>
                        <a:pt x="557" y="0"/>
                      </a:lnTo>
                      <a:lnTo>
                        <a:pt x="721" y="565"/>
                      </a:lnTo>
                      <a:lnTo>
                        <a:pt x="574" y="616"/>
                      </a:lnTo>
                      <a:lnTo>
                        <a:pt x="574" y="659"/>
                      </a:lnTo>
                      <a:lnTo>
                        <a:pt x="678" y="659"/>
                      </a:lnTo>
                      <a:lnTo>
                        <a:pt x="678" y="790"/>
                      </a:lnTo>
                      <a:lnTo>
                        <a:pt x="672" y="7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856" name="Freeform 128">
                  <a:extLst>
                    <a:ext uri="{FF2B5EF4-FFF2-40B4-BE49-F238E27FC236}">
                      <a16:creationId xmlns:a16="http://schemas.microsoft.com/office/drawing/2014/main" id="{EA281768-8CDF-4442-A3D9-648E30F81041}"/>
                    </a:ext>
                  </a:extLst>
                </p:cNvPr>
                <p:cNvSpPr>
                  <a:spLocks/>
                </p:cNvSpPr>
                <p:nvPr/>
              </p:nvSpPr>
              <p:spPr bwMode="auto">
                <a:xfrm>
                  <a:off x="595" y="3083"/>
                  <a:ext cx="48" cy="26"/>
                </a:xfrm>
                <a:custGeom>
                  <a:avLst/>
                  <a:gdLst>
                    <a:gd name="T0" fmla="*/ 0 w 143"/>
                    <a:gd name="T1" fmla="*/ 0 h 78"/>
                    <a:gd name="T2" fmla="*/ 0 w 143"/>
                    <a:gd name="T3" fmla="*/ 0 h 78"/>
                    <a:gd name="T4" fmla="*/ 0 w 143"/>
                    <a:gd name="T5" fmla="*/ 0 h 78"/>
                    <a:gd name="T6" fmla="*/ 0 w 143"/>
                    <a:gd name="T7" fmla="*/ 0 h 78"/>
                    <a:gd name="T8" fmla="*/ 0 w 143"/>
                    <a:gd name="T9" fmla="*/ 0 h 78"/>
                    <a:gd name="T10" fmla="*/ 0 w 143"/>
                    <a:gd name="T11" fmla="*/ 0 h 78"/>
                    <a:gd name="T12" fmla="*/ 0 w 143"/>
                    <a:gd name="T13" fmla="*/ 0 h 78"/>
                    <a:gd name="T14" fmla="*/ 0 w 143"/>
                    <a:gd name="T15" fmla="*/ 0 h 78"/>
                    <a:gd name="T16" fmla="*/ 0 w 143"/>
                    <a:gd name="T17" fmla="*/ 0 h 78"/>
                    <a:gd name="T18" fmla="*/ 0 w 143"/>
                    <a:gd name="T19" fmla="*/ 0 h 78"/>
                    <a:gd name="T20" fmla="*/ 0 w 143"/>
                    <a:gd name="T21" fmla="*/ 0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3"/>
                    <a:gd name="T34" fmla="*/ 0 h 78"/>
                    <a:gd name="T35" fmla="*/ 143 w 143"/>
                    <a:gd name="T36" fmla="*/ 78 h 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3" h="78">
                      <a:moveTo>
                        <a:pt x="143" y="78"/>
                      </a:moveTo>
                      <a:lnTo>
                        <a:pt x="0" y="78"/>
                      </a:lnTo>
                      <a:lnTo>
                        <a:pt x="3" y="74"/>
                      </a:lnTo>
                      <a:lnTo>
                        <a:pt x="13" y="66"/>
                      </a:lnTo>
                      <a:lnTo>
                        <a:pt x="27" y="54"/>
                      </a:lnTo>
                      <a:lnTo>
                        <a:pt x="43" y="40"/>
                      </a:lnTo>
                      <a:lnTo>
                        <a:pt x="62" y="27"/>
                      </a:lnTo>
                      <a:lnTo>
                        <a:pt x="81" y="14"/>
                      </a:lnTo>
                      <a:lnTo>
                        <a:pt x="99" y="4"/>
                      </a:lnTo>
                      <a:lnTo>
                        <a:pt x="114" y="0"/>
                      </a:lnTo>
                      <a:lnTo>
                        <a:pt x="143"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857" name="Freeform 129">
                  <a:extLst>
                    <a:ext uri="{FF2B5EF4-FFF2-40B4-BE49-F238E27FC236}">
                      <a16:creationId xmlns:a16="http://schemas.microsoft.com/office/drawing/2014/main" id="{AA81CA37-F958-4F42-964E-CE99E0CF2C88}"/>
                    </a:ext>
                  </a:extLst>
                </p:cNvPr>
                <p:cNvSpPr>
                  <a:spLocks/>
                </p:cNvSpPr>
                <p:nvPr/>
              </p:nvSpPr>
              <p:spPr bwMode="auto">
                <a:xfrm>
                  <a:off x="306" y="3171"/>
                  <a:ext cx="359" cy="321"/>
                </a:xfrm>
                <a:custGeom>
                  <a:avLst/>
                  <a:gdLst>
                    <a:gd name="T0" fmla="*/ 0 w 1075"/>
                    <a:gd name="T1" fmla="*/ 0 h 964"/>
                    <a:gd name="T2" fmla="*/ 0 w 1075"/>
                    <a:gd name="T3" fmla="*/ 0 h 964"/>
                    <a:gd name="T4" fmla="*/ 0 w 1075"/>
                    <a:gd name="T5" fmla="*/ 0 h 964"/>
                    <a:gd name="T6" fmla="*/ 0 w 1075"/>
                    <a:gd name="T7" fmla="*/ 0 h 964"/>
                    <a:gd name="T8" fmla="*/ 0 w 1075"/>
                    <a:gd name="T9" fmla="*/ 0 h 964"/>
                    <a:gd name="T10" fmla="*/ 0 w 1075"/>
                    <a:gd name="T11" fmla="*/ 0 h 964"/>
                    <a:gd name="T12" fmla="*/ 0 w 1075"/>
                    <a:gd name="T13" fmla="*/ 0 h 964"/>
                    <a:gd name="T14" fmla="*/ 0 w 1075"/>
                    <a:gd name="T15" fmla="*/ 0 h 964"/>
                    <a:gd name="T16" fmla="*/ 0 w 1075"/>
                    <a:gd name="T17" fmla="*/ 0 h 964"/>
                    <a:gd name="T18" fmla="*/ 0 w 1075"/>
                    <a:gd name="T19" fmla="*/ 0 h 964"/>
                    <a:gd name="T20" fmla="*/ 0 w 1075"/>
                    <a:gd name="T21" fmla="*/ 0 h 964"/>
                    <a:gd name="T22" fmla="*/ 0 w 1075"/>
                    <a:gd name="T23" fmla="*/ 0 h 964"/>
                    <a:gd name="T24" fmla="*/ 0 w 1075"/>
                    <a:gd name="T25" fmla="*/ 0 h 964"/>
                    <a:gd name="T26" fmla="*/ 0 w 1075"/>
                    <a:gd name="T27" fmla="*/ 0 h 964"/>
                    <a:gd name="T28" fmla="*/ 0 w 1075"/>
                    <a:gd name="T29" fmla="*/ 0 h 964"/>
                    <a:gd name="T30" fmla="*/ 0 w 1075"/>
                    <a:gd name="T31" fmla="*/ 0 h 964"/>
                    <a:gd name="T32" fmla="*/ 0 w 1075"/>
                    <a:gd name="T33" fmla="*/ 0 h 964"/>
                    <a:gd name="T34" fmla="*/ 0 w 1075"/>
                    <a:gd name="T35" fmla="*/ 0 h 964"/>
                    <a:gd name="T36" fmla="*/ 0 w 1075"/>
                    <a:gd name="T37" fmla="*/ 0 h 964"/>
                    <a:gd name="T38" fmla="*/ 0 w 1075"/>
                    <a:gd name="T39" fmla="*/ 0 h 964"/>
                    <a:gd name="T40" fmla="*/ 0 w 1075"/>
                    <a:gd name="T41" fmla="*/ 0 h 9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75"/>
                    <a:gd name="T64" fmla="*/ 0 h 964"/>
                    <a:gd name="T65" fmla="*/ 1075 w 1075"/>
                    <a:gd name="T66" fmla="*/ 964 h 96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75" h="964">
                      <a:moveTo>
                        <a:pt x="0" y="0"/>
                      </a:moveTo>
                      <a:lnTo>
                        <a:pt x="0" y="87"/>
                      </a:lnTo>
                      <a:lnTo>
                        <a:pt x="131" y="87"/>
                      </a:lnTo>
                      <a:lnTo>
                        <a:pt x="131" y="322"/>
                      </a:lnTo>
                      <a:lnTo>
                        <a:pt x="218" y="322"/>
                      </a:lnTo>
                      <a:lnTo>
                        <a:pt x="218" y="87"/>
                      </a:lnTo>
                      <a:lnTo>
                        <a:pt x="715" y="87"/>
                      </a:lnTo>
                      <a:lnTo>
                        <a:pt x="715" y="802"/>
                      </a:lnTo>
                      <a:lnTo>
                        <a:pt x="218" y="802"/>
                      </a:lnTo>
                      <a:lnTo>
                        <a:pt x="218" y="322"/>
                      </a:lnTo>
                      <a:lnTo>
                        <a:pt x="131" y="322"/>
                      </a:lnTo>
                      <a:lnTo>
                        <a:pt x="131" y="964"/>
                      </a:lnTo>
                      <a:lnTo>
                        <a:pt x="218" y="964"/>
                      </a:lnTo>
                      <a:lnTo>
                        <a:pt x="218" y="890"/>
                      </a:lnTo>
                      <a:lnTo>
                        <a:pt x="715" y="890"/>
                      </a:lnTo>
                      <a:lnTo>
                        <a:pt x="715" y="964"/>
                      </a:lnTo>
                      <a:lnTo>
                        <a:pt x="803" y="964"/>
                      </a:lnTo>
                      <a:lnTo>
                        <a:pt x="803" y="87"/>
                      </a:lnTo>
                      <a:lnTo>
                        <a:pt x="1075" y="87"/>
                      </a:lnTo>
                      <a:lnTo>
                        <a:pt x="107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grpSp>
            <p:nvGrpSpPr>
              <p:cNvPr id="25609" name="Group 130">
                <a:extLst>
                  <a:ext uri="{FF2B5EF4-FFF2-40B4-BE49-F238E27FC236}">
                    <a16:creationId xmlns:a16="http://schemas.microsoft.com/office/drawing/2014/main" id="{BCDF0114-9C44-4E9E-A2BA-500B9A2A6C25}"/>
                  </a:ext>
                </a:extLst>
              </p:cNvPr>
              <p:cNvGrpSpPr>
                <a:grpSpLocks/>
              </p:cNvGrpSpPr>
              <p:nvPr/>
            </p:nvGrpSpPr>
            <p:grpSpPr bwMode="auto">
              <a:xfrm>
                <a:off x="480" y="527"/>
                <a:ext cx="672" cy="624"/>
                <a:chOff x="432" y="864"/>
                <a:chExt cx="768" cy="768"/>
              </a:xfrm>
            </p:grpSpPr>
            <p:graphicFrame>
              <p:nvGraphicFramePr>
                <p:cNvPr id="25840" name="Object 2">
                  <a:extLst>
                    <a:ext uri="{FF2B5EF4-FFF2-40B4-BE49-F238E27FC236}">
                      <a16:creationId xmlns:a16="http://schemas.microsoft.com/office/drawing/2014/main" id="{A5D84C3F-BA3C-4AD0-9130-8D3DE5A7FF4E}"/>
                    </a:ext>
                  </a:extLst>
                </p:cNvPr>
                <p:cNvGraphicFramePr>
                  <a:graphicFrameLocks noChangeAspect="1"/>
                </p:cNvGraphicFramePr>
                <p:nvPr/>
              </p:nvGraphicFramePr>
              <p:xfrm>
                <a:off x="432" y="864"/>
                <a:ext cx="432" cy="510"/>
              </p:xfrm>
              <a:graphic>
                <a:graphicData uri="http://schemas.openxmlformats.org/presentationml/2006/ole">
                  <mc:AlternateContent xmlns:mc="http://schemas.openxmlformats.org/markup-compatibility/2006">
                    <mc:Choice xmlns:v="urn:schemas-microsoft-com:vml" Requires="v">
                      <p:oleObj spid="_x0000_s1036" name="Photo Editor Photo" r:id="rId3" imgW="1848108" imgH="2180952" progId="MSPhotoEd.3">
                        <p:embed/>
                      </p:oleObj>
                    </mc:Choice>
                    <mc:Fallback>
                      <p:oleObj name="Photo Editor Photo" r:id="rId3" imgW="1848108" imgH="2180952" progId="MSPhotoEd.3">
                        <p:embed/>
                        <p:pic>
                          <p:nvPicPr>
                            <p:cNvPr id="25840" name="Object 2">
                              <a:extLst>
                                <a:ext uri="{FF2B5EF4-FFF2-40B4-BE49-F238E27FC236}">
                                  <a16:creationId xmlns:a16="http://schemas.microsoft.com/office/drawing/2014/main" id="{A5D84C3F-BA3C-4AD0-9130-8D3DE5A7FF4E}"/>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32" y="864"/>
                              <a:ext cx="432" cy="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5841" name="Group 132">
                  <a:extLst>
                    <a:ext uri="{FF2B5EF4-FFF2-40B4-BE49-F238E27FC236}">
                      <a16:creationId xmlns:a16="http://schemas.microsoft.com/office/drawing/2014/main" id="{D76DC967-4B1A-40D9-AE8F-561DC2A5CA3B}"/>
                    </a:ext>
                  </a:extLst>
                </p:cNvPr>
                <p:cNvGrpSpPr>
                  <a:grpSpLocks/>
                </p:cNvGrpSpPr>
                <p:nvPr/>
              </p:nvGrpSpPr>
              <p:grpSpPr bwMode="auto">
                <a:xfrm>
                  <a:off x="720" y="912"/>
                  <a:ext cx="480" cy="720"/>
                  <a:chOff x="5097" y="192"/>
                  <a:chExt cx="665" cy="1586"/>
                </a:xfrm>
              </p:grpSpPr>
              <p:sp>
                <p:nvSpPr>
                  <p:cNvPr id="25842" name="Freeform 133">
                    <a:extLst>
                      <a:ext uri="{FF2B5EF4-FFF2-40B4-BE49-F238E27FC236}">
                        <a16:creationId xmlns:a16="http://schemas.microsoft.com/office/drawing/2014/main" id="{3ED181F7-33CB-41FE-A119-74FFF3A9D8F9}"/>
                      </a:ext>
                    </a:extLst>
                  </p:cNvPr>
                  <p:cNvSpPr>
                    <a:spLocks/>
                  </p:cNvSpPr>
                  <p:nvPr/>
                </p:nvSpPr>
                <p:spPr bwMode="auto">
                  <a:xfrm>
                    <a:off x="5407" y="495"/>
                    <a:ext cx="247" cy="543"/>
                  </a:xfrm>
                  <a:custGeom>
                    <a:avLst/>
                    <a:gdLst>
                      <a:gd name="T0" fmla="*/ 43 w 247"/>
                      <a:gd name="T1" fmla="*/ 4 h 543"/>
                      <a:gd name="T2" fmla="*/ 86 w 247"/>
                      <a:gd name="T3" fmla="*/ 0 h 543"/>
                      <a:gd name="T4" fmla="*/ 143 w 247"/>
                      <a:gd name="T5" fmla="*/ 13 h 543"/>
                      <a:gd name="T6" fmla="*/ 181 w 247"/>
                      <a:gd name="T7" fmla="*/ 43 h 543"/>
                      <a:gd name="T8" fmla="*/ 204 w 247"/>
                      <a:gd name="T9" fmla="*/ 91 h 543"/>
                      <a:gd name="T10" fmla="*/ 233 w 247"/>
                      <a:gd name="T11" fmla="*/ 161 h 543"/>
                      <a:gd name="T12" fmla="*/ 242 w 247"/>
                      <a:gd name="T13" fmla="*/ 230 h 543"/>
                      <a:gd name="T14" fmla="*/ 247 w 247"/>
                      <a:gd name="T15" fmla="*/ 308 h 543"/>
                      <a:gd name="T16" fmla="*/ 238 w 247"/>
                      <a:gd name="T17" fmla="*/ 404 h 543"/>
                      <a:gd name="T18" fmla="*/ 214 w 247"/>
                      <a:gd name="T19" fmla="*/ 478 h 543"/>
                      <a:gd name="T20" fmla="*/ 181 w 247"/>
                      <a:gd name="T21" fmla="*/ 521 h 543"/>
                      <a:gd name="T22" fmla="*/ 138 w 247"/>
                      <a:gd name="T23" fmla="*/ 543 h 543"/>
                      <a:gd name="T24" fmla="*/ 86 w 247"/>
                      <a:gd name="T25" fmla="*/ 543 h 543"/>
                      <a:gd name="T26" fmla="*/ 52 w 247"/>
                      <a:gd name="T27" fmla="*/ 530 h 543"/>
                      <a:gd name="T28" fmla="*/ 29 w 247"/>
                      <a:gd name="T29" fmla="*/ 491 h 543"/>
                      <a:gd name="T30" fmla="*/ 24 w 247"/>
                      <a:gd name="T31" fmla="*/ 439 h 543"/>
                      <a:gd name="T32" fmla="*/ 43 w 247"/>
                      <a:gd name="T33" fmla="*/ 387 h 543"/>
                      <a:gd name="T34" fmla="*/ 67 w 247"/>
                      <a:gd name="T35" fmla="*/ 343 h 543"/>
                      <a:gd name="T36" fmla="*/ 86 w 247"/>
                      <a:gd name="T37" fmla="*/ 291 h 543"/>
                      <a:gd name="T38" fmla="*/ 81 w 247"/>
                      <a:gd name="T39" fmla="*/ 222 h 543"/>
                      <a:gd name="T40" fmla="*/ 48 w 247"/>
                      <a:gd name="T41" fmla="*/ 161 h 543"/>
                      <a:gd name="T42" fmla="*/ 14 w 247"/>
                      <a:gd name="T43" fmla="*/ 104 h 543"/>
                      <a:gd name="T44" fmla="*/ 0 w 247"/>
                      <a:gd name="T45" fmla="*/ 52 h 543"/>
                      <a:gd name="T46" fmla="*/ 14 w 247"/>
                      <a:gd name="T47" fmla="*/ 17 h 543"/>
                      <a:gd name="T48" fmla="*/ 43 w 247"/>
                      <a:gd name="T49" fmla="*/ 4 h 54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47"/>
                      <a:gd name="T76" fmla="*/ 0 h 543"/>
                      <a:gd name="T77" fmla="*/ 247 w 247"/>
                      <a:gd name="T78" fmla="*/ 543 h 54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47" h="543">
                        <a:moveTo>
                          <a:pt x="43" y="4"/>
                        </a:moveTo>
                        <a:lnTo>
                          <a:pt x="86" y="0"/>
                        </a:lnTo>
                        <a:lnTo>
                          <a:pt x="143" y="13"/>
                        </a:lnTo>
                        <a:lnTo>
                          <a:pt x="181" y="43"/>
                        </a:lnTo>
                        <a:lnTo>
                          <a:pt x="204" y="91"/>
                        </a:lnTo>
                        <a:lnTo>
                          <a:pt x="233" y="161"/>
                        </a:lnTo>
                        <a:lnTo>
                          <a:pt x="242" y="230"/>
                        </a:lnTo>
                        <a:lnTo>
                          <a:pt x="247" y="308"/>
                        </a:lnTo>
                        <a:lnTo>
                          <a:pt x="238" y="404"/>
                        </a:lnTo>
                        <a:lnTo>
                          <a:pt x="214" y="478"/>
                        </a:lnTo>
                        <a:lnTo>
                          <a:pt x="181" y="521"/>
                        </a:lnTo>
                        <a:lnTo>
                          <a:pt x="138" y="543"/>
                        </a:lnTo>
                        <a:lnTo>
                          <a:pt x="86" y="543"/>
                        </a:lnTo>
                        <a:lnTo>
                          <a:pt x="52" y="530"/>
                        </a:lnTo>
                        <a:lnTo>
                          <a:pt x="29" y="491"/>
                        </a:lnTo>
                        <a:lnTo>
                          <a:pt x="24" y="439"/>
                        </a:lnTo>
                        <a:lnTo>
                          <a:pt x="43" y="387"/>
                        </a:lnTo>
                        <a:lnTo>
                          <a:pt x="67" y="343"/>
                        </a:lnTo>
                        <a:lnTo>
                          <a:pt x="86" y="291"/>
                        </a:lnTo>
                        <a:lnTo>
                          <a:pt x="81" y="222"/>
                        </a:lnTo>
                        <a:lnTo>
                          <a:pt x="48" y="161"/>
                        </a:lnTo>
                        <a:lnTo>
                          <a:pt x="14" y="104"/>
                        </a:lnTo>
                        <a:lnTo>
                          <a:pt x="0" y="52"/>
                        </a:lnTo>
                        <a:lnTo>
                          <a:pt x="14" y="17"/>
                        </a:lnTo>
                        <a:lnTo>
                          <a:pt x="4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843" name="Freeform 134">
                    <a:extLst>
                      <a:ext uri="{FF2B5EF4-FFF2-40B4-BE49-F238E27FC236}">
                        <a16:creationId xmlns:a16="http://schemas.microsoft.com/office/drawing/2014/main" id="{16C689EC-405F-439C-A4DB-3FFA6CDB76F7}"/>
                      </a:ext>
                    </a:extLst>
                  </p:cNvPr>
                  <p:cNvSpPr>
                    <a:spLocks/>
                  </p:cNvSpPr>
                  <p:nvPr/>
                </p:nvSpPr>
                <p:spPr bwMode="auto">
                  <a:xfrm>
                    <a:off x="5503" y="508"/>
                    <a:ext cx="259" cy="508"/>
                  </a:xfrm>
                  <a:custGeom>
                    <a:avLst/>
                    <a:gdLst>
                      <a:gd name="T0" fmla="*/ 97 w 259"/>
                      <a:gd name="T1" fmla="*/ 42 h 508"/>
                      <a:gd name="T2" fmla="*/ 52 w 259"/>
                      <a:gd name="T3" fmla="*/ 6 h 508"/>
                      <a:gd name="T4" fmla="*/ 6 w 259"/>
                      <a:gd name="T5" fmla="*/ 0 h 508"/>
                      <a:gd name="T6" fmla="*/ 0 w 259"/>
                      <a:gd name="T7" fmla="*/ 31 h 508"/>
                      <a:gd name="T8" fmla="*/ 15 w 259"/>
                      <a:gd name="T9" fmla="*/ 59 h 508"/>
                      <a:gd name="T10" fmla="*/ 37 w 259"/>
                      <a:gd name="T11" fmla="*/ 68 h 508"/>
                      <a:gd name="T12" fmla="*/ 89 w 259"/>
                      <a:gd name="T13" fmla="*/ 103 h 508"/>
                      <a:gd name="T14" fmla="*/ 143 w 259"/>
                      <a:gd name="T15" fmla="*/ 150 h 508"/>
                      <a:gd name="T16" fmla="*/ 175 w 259"/>
                      <a:gd name="T17" fmla="*/ 187 h 508"/>
                      <a:gd name="T18" fmla="*/ 190 w 259"/>
                      <a:gd name="T19" fmla="*/ 226 h 508"/>
                      <a:gd name="T20" fmla="*/ 184 w 259"/>
                      <a:gd name="T21" fmla="*/ 268 h 508"/>
                      <a:gd name="T22" fmla="*/ 151 w 259"/>
                      <a:gd name="T23" fmla="*/ 328 h 508"/>
                      <a:gd name="T24" fmla="*/ 132 w 259"/>
                      <a:gd name="T25" fmla="*/ 369 h 508"/>
                      <a:gd name="T26" fmla="*/ 117 w 259"/>
                      <a:gd name="T27" fmla="*/ 425 h 508"/>
                      <a:gd name="T28" fmla="*/ 117 w 259"/>
                      <a:gd name="T29" fmla="*/ 447 h 508"/>
                      <a:gd name="T30" fmla="*/ 143 w 259"/>
                      <a:gd name="T31" fmla="*/ 457 h 508"/>
                      <a:gd name="T32" fmla="*/ 188 w 259"/>
                      <a:gd name="T33" fmla="*/ 484 h 508"/>
                      <a:gd name="T34" fmla="*/ 218 w 259"/>
                      <a:gd name="T35" fmla="*/ 508 h 508"/>
                      <a:gd name="T36" fmla="*/ 259 w 259"/>
                      <a:gd name="T37" fmla="*/ 504 h 508"/>
                      <a:gd name="T38" fmla="*/ 252 w 259"/>
                      <a:gd name="T39" fmla="*/ 473 h 508"/>
                      <a:gd name="T40" fmla="*/ 216 w 259"/>
                      <a:gd name="T41" fmla="*/ 475 h 508"/>
                      <a:gd name="T42" fmla="*/ 183 w 259"/>
                      <a:gd name="T43" fmla="*/ 444 h 508"/>
                      <a:gd name="T44" fmla="*/ 157 w 259"/>
                      <a:gd name="T45" fmla="*/ 420 h 508"/>
                      <a:gd name="T46" fmla="*/ 155 w 259"/>
                      <a:gd name="T47" fmla="*/ 400 h 508"/>
                      <a:gd name="T48" fmla="*/ 173 w 259"/>
                      <a:gd name="T49" fmla="*/ 359 h 508"/>
                      <a:gd name="T50" fmla="*/ 201 w 259"/>
                      <a:gd name="T51" fmla="*/ 304 h 508"/>
                      <a:gd name="T52" fmla="*/ 218 w 259"/>
                      <a:gd name="T53" fmla="*/ 257 h 508"/>
                      <a:gd name="T54" fmla="*/ 225 w 259"/>
                      <a:gd name="T55" fmla="*/ 237 h 508"/>
                      <a:gd name="T56" fmla="*/ 222 w 259"/>
                      <a:gd name="T57" fmla="*/ 198 h 508"/>
                      <a:gd name="T58" fmla="*/ 205 w 259"/>
                      <a:gd name="T59" fmla="*/ 167 h 508"/>
                      <a:gd name="T60" fmla="*/ 170 w 259"/>
                      <a:gd name="T61" fmla="*/ 119 h 508"/>
                      <a:gd name="T62" fmla="*/ 130 w 259"/>
                      <a:gd name="T63" fmla="*/ 79 h 508"/>
                      <a:gd name="T64" fmla="*/ 97 w 259"/>
                      <a:gd name="T65" fmla="*/ 42 h 5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9"/>
                      <a:gd name="T100" fmla="*/ 0 h 508"/>
                      <a:gd name="T101" fmla="*/ 259 w 259"/>
                      <a:gd name="T102" fmla="*/ 508 h 5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9" h="508">
                        <a:moveTo>
                          <a:pt x="97" y="42"/>
                        </a:moveTo>
                        <a:lnTo>
                          <a:pt x="52" y="6"/>
                        </a:lnTo>
                        <a:lnTo>
                          <a:pt x="6" y="0"/>
                        </a:lnTo>
                        <a:lnTo>
                          <a:pt x="0" y="31"/>
                        </a:lnTo>
                        <a:lnTo>
                          <a:pt x="15" y="59"/>
                        </a:lnTo>
                        <a:lnTo>
                          <a:pt x="37" y="68"/>
                        </a:lnTo>
                        <a:lnTo>
                          <a:pt x="89" y="103"/>
                        </a:lnTo>
                        <a:lnTo>
                          <a:pt x="143" y="150"/>
                        </a:lnTo>
                        <a:lnTo>
                          <a:pt x="175" y="187"/>
                        </a:lnTo>
                        <a:lnTo>
                          <a:pt x="190" y="226"/>
                        </a:lnTo>
                        <a:lnTo>
                          <a:pt x="184" y="268"/>
                        </a:lnTo>
                        <a:lnTo>
                          <a:pt x="151" y="328"/>
                        </a:lnTo>
                        <a:lnTo>
                          <a:pt x="132" y="369"/>
                        </a:lnTo>
                        <a:lnTo>
                          <a:pt x="117" y="425"/>
                        </a:lnTo>
                        <a:lnTo>
                          <a:pt x="117" y="447"/>
                        </a:lnTo>
                        <a:lnTo>
                          <a:pt x="143" y="457"/>
                        </a:lnTo>
                        <a:lnTo>
                          <a:pt x="188" y="484"/>
                        </a:lnTo>
                        <a:lnTo>
                          <a:pt x="218" y="508"/>
                        </a:lnTo>
                        <a:lnTo>
                          <a:pt x="259" y="504"/>
                        </a:lnTo>
                        <a:lnTo>
                          <a:pt x="252" y="473"/>
                        </a:lnTo>
                        <a:lnTo>
                          <a:pt x="216" y="475"/>
                        </a:lnTo>
                        <a:lnTo>
                          <a:pt x="183" y="444"/>
                        </a:lnTo>
                        <a:lnTo>
                          <a:pt x="157" y="420"/>
                        </a:lnTo>
                        <a:lnTo>
                          <a:pt x="155" y="400"/>
                        </a:lnTo>
                        <a:lnTo>
                          <a:pt x="173" y="359"/>
                        </a:lnTo>
                        <a:lnTo>
                          <a:pt x="201" y="304"/>
                        </a:lnTo>
                        <a:lnTo>
                          <a:pt x="218" y="257"/>
                        </a:lnTo>
                        <a:lnTo>
                          <a:pt x="225" y="237"/>
                        </a:lnTo>
                        <a:lnTo>
                          <a:pt x="222" y="198"/>
                        </a:lnTo>
                        <a:lnTo>
                          <a:pt x="205" y="167"/>
                        </a:lnTo>
                        <a:lnTo>
                          <a:pt x="170" y="119"/>
                        </a:lnTo>
                        <a:lnTo>
                          <a:pt x="130" y="79"/>
                        </a:lnTo>
                        <a:lnTo>
                          <a:pt x="97"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844" name="Freeform 135">
                    <a:extLst>
                      <a:ext uri="{FF2B5EF4-FFF2-40B4-BE49-F238E27FC236}">
                        <a16:creationId xmlns:a16="http://schemas.microsoft.com/office/drawing/2014/main" id="{EF31BCBF-B52D-4AB1-AC6B-AA0FE900CAC7}"/>
                      </a:ext>
                    </a:extLst>
                  </p:cNvPr>
                  <p:cNvSpPr>
                    <a:spLocks/>
                  </p:cNvSpPr>
                  <p:nvPr/>
                </p:nvSpPr>
                <p:spPr bwMode="auto">
                  <a:xfrm>
                    <a:off x="5297" y="945"/>
                    <a:ext cx="225" cy="802"/>
                  </a:xfrm>
                  <a:custGeom>
                    <a:avLst/>
                    <a:gdLst>
                      <a:gd name="T0" fmla="*/ 208 w 225"/>
                      <a:gd name="T1" fmla="*/ 0 h 802"/>
                      <a:gd name="T2" fmla="*/ 171 w 225"/>
                      <a:gd name="T3" fmla="*/ 12 h 802"/>
                      <a:gd name="T4" fmla="*/ 154 w 225"/>
                      <a:gd name="T5" fmla="*/ 32 h 802"/>
                      <a:gd name="T6" fmla="*/ 133 w 225"/>
                      <a:gd name="T7" fmla="*/ 97 h 802"/>
                      <a:gd name="T8" fmla="*/ 108 w 225"/>
                      <a:gd name="T9" fmla="*/ 210 h 802"/>
                      <a:gd name="T10" fmla="*/ 104 w 225"/>
                      <a:gd name="T11" fmla="*/ 298 h 802"/>
                      <a:gd name="T12" fmla="*/ 104 w 225"/>
                      <a:gd name="T13" fmla="*/ 431 h 802"/>
                      <a:gd name="T14" fmla="*/ 121 w 225"/>
                      <a:gd name="T15" fmla="*/ 512 h 802"/>
                      <a:gd name="T16" fmla="*/ 146 w 225"/>
                      <a:gd name="T17" fmla="*/ 609 h 802"/>
                      <a:gd name="T18" fmla="*/ 154 w 225"/>
                      <a:gd name="T19" fmla="*/ 673 h 802"/>
                      <a:gd name="T20" fmla="*/ 142 w 225"/>
                      <a:gd name="T21" fmla="*/ 705 h 802"/>
                      <a:gd name="T22" fmla="*/ 83 w 225"/>
                      <a:gd name="T23" fmla="*/ 725 h 802"/>
                      <a:gd name="T24" fmla="*/ 17 w 225"/>
                      <a:gd name="T25" fmla="*/ 738 h 802"/>
                      <a:gd name="T26" fmla="*/ 0 w 225"/>
                      <a:gd name="T27" fmla="*/ 754 h 802"/>
                      <a:gd name="T28" fmla="*/ 8 w 225"/>
                      <a:gd name="T29" fmla="*/ 774 h 802"/>
                      <a:gd name="T30" fmla="*/ 29 w 225"/>
                      <a:gd name="T31" fmla="*/ 802 h 802"/>
                      <a:gd name="T32" fmla="*/ 54 w 225"/>
                      <a:gd name="T33" fmla="*/ 798 h 802"/>
                      <a:gd name="T34" fmla="*/ 79 w 225"/>
                      <a:gd name="T35" fmla="*/ 774 h 802"/>
                      <a:gd name="T36" fmla="*/ 121 w 225"/>
                      <a:gd name="T37" fmla="*/ 750 h 802"/>
                      <a:gd name="T38" fmla="*/ 167 w 225"/>
                      <a:gd name="T39" fmla="*/ 733 h 802"/>
                      <a:gd name="T40" fmla="*/ 192 w 225"/>
                      <a:gd name="T41" fmla="*/ 733 h 802"/>
                      <a:gd name="T42" fmla="*/ 208 w 225"/>
                      <a:gd name="T43" fmla="*/ 721 h 802"/>
                      <a:gd name="T44" fmla="*/ 204 w 225"/>
                      <a:gd name="T45" fmla="*/ 685 h 802"/>
                      <a:gd name="T46" fmla="*/ 200 w 225"/>
                      <a:gd name="T47" fmla="*/ 657 h 802"/>
                      <a:gd name="T48" fmla="*/ 175 w 225"/>
                      <a:gd name="T49" fmla="*/ 600 h 802"/>
                      <a:gd name="T50" fmla="*/ 150 w 225"/>
                      <a:gd name="T51" fmla="*/ 496 h 802"/>
                      <a:gd name="T52" fmla="*/ 146 w 225"/>
                      <a:gd name="T53" fmla="*/ 399 h 802"/>
                      <a:gd name="T54" fmla="*/ 142 w 225"/>
                      <a:gd name="T55" fmla="*/ 326 h 802"/>
                      <a:gd name="T56" fmla="*/ 158 w 225"/>
                      <a:gd name="T57" fmla="*/ 238 h 802"/>
                      <a:gd name="T58" fmla="*/ 175 w 225"/>
                      <a:gd name="T59" fmla="*/ 173 h 802"/>
                      <a:gd name="T60" fmla="*/ 208 w 225"/>
                      <a:gd name="T61" fmla="*/ 93 h 802"/>
                      <a:gd name="T62" fmla="*/ 225 w 225"/>
                      <a:gd name="T63" fmla="*/ 40 h 802"/>
                      <a:gd name="T64" fmla="*/ 208 w 225"/>
                      <a:gd name="T65" fmla="*/ 0 h 8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5"/>
                      <a:gd name="T100" fmla="*/ 0 h 802"/>
                      <a:gd name="T101" fmla="*/ 225 w 225"/>
                      <a:gd name="T102" fmla="*/ 802 h 8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5" h="802">
                        <a:moveTo>
                          <a:pt x="208" y="0"/>
                        </a:moveTo>
                        <a:lnTo>
                          <a:pt x="171" y="12"/>
                        </a:lnTo>
                        <a:lnTo>
                          <a:pt x="154" y="32"/>
                        </a:lnTo>
                        <a:lnTo>
                          <a:pt x="133" y="97"/>
                        </a:lnTo>
                        <a:lnTo>
                          <a:pt x="108" y="210"/>
                        </a:lnTo>
                        <a:lnTo>
                          <a:pt x="104" y="298"/>
                        </a:lnTo>
                        <a:lnTo>
                          <a:pt x="104" y="431"/>
                        </a:lnTo>
                        <a:lnTo>
                          <a:pt x="121" y="512"/>
                        </a:lnTo>
                        <a:lnTo>
                          <a:pt x="146" y="609"/>
                        </a:lnTo>
                        <a:lnTo>
                          <a:pt x="154" y="673"/>
                        </a:lnTo>
                        <a:lnTo>
                          <a:pt x="142" y="705"/>
                        </a:lnTo>
                        <a:lnTo>
                          <a:pt x="83" y="725"/>
                        </a:lnTo>
                        <a:lnTo>
                          <a:pt x="17" y="738"/>
                        </a:lnTo>
                        <a:lnTo>
                          <a:pt x="0" y="754"/>
                        </a:lnTo>
                        <a:lnTo>
                          <a:pt x="8" y="774"/>
                        </a:lnTo>
                        <a:lnTo>
                          <a:pt x="29" y="802"/>
                        </a:lnTo>
                        <a:lnTo>
                          <a:pt x="54" y="798"/>
                        </a:lnTo>
                        <a:lnTo>
                          <a:pt x="79" y="774"/>
                        </a:lnTo>
                        <a:lnTo>
                          <a:pt x="121" y="750"/>
                        </a:lnTo>
                        <a:lnTo>
                          <a:pt x="167" y="733"/>
                        </a:lnTo>
                        <a:lnTo>
                          <a:pt x="192" y="733"/>
                        </a:lnTo>
                        <a:lnTo>
                          <a:pt x="208" y="721"/>
                        </a:lnTo>
                        <a:lnTo>
                          <a:pt x="204" y="685"/>
                        </a:lnTo>
                        <a:lnTo>
                          <a:pt x="200" y="657"/>
                        </a:lnTo>
                        <a:lnTo>
                          <a:pt x="175" y="600"/>
                        </a:lnTo>
                        <a:lnTo>
                          <a:pt x="150" y="496"/>
                        </a:lnTo>
                        <a:lnTo>
                          <a:pt x="146" y="399"/>
                        </a:lnTo>
                        <a:lnTo>
                          <a:pt x="142" y="326"/>
                        </a:lnTo>
                        <a:lnTo>
                          <a:pt x="158" y="238"/>
                        </a:lnTo>
                        <a:lnTo>
                          <a:pt x="175" y="173"/>
                        </a:lnTo>
                        <a:lnTo>
                          <a:pt x="208" y="93"/>
                        </a:lnTo>
                        <a:lnTo>
                          <a:pt x="225" y="40"/>
                        </a:lnTo>
                        <a:lnTo>
                          <a:pt x="20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845" name="Freeform 136">
                    <a:extLst>
                      <a:ext uri="{FF2B5EF4-FFF2-40B4-BE49-F238E27FC236}">
                        <a16:creationId xmlns:a16="http://schemas.microsoft.com/office/drawing/2014/main" id="{93F0ED33-B02D-4C68-B84F-5DC9CDB6B21F}"/>
                      </a:ext>
                    </a:extLst>
                  </p:cNvPr>
                  <p:cNvSpPr>
                    <a:spLocks/>
                  </p:cNvSpPr>
                  <p:nvPr/>
                </p:nvSpPr>
                <p:spPr bwMode="auto">
                  <a:xfrm>
                    <a:off x="5514" y="961"/>
                    <a:ext cx="111" cy="817"/>
                  </a:xfrm>
                  <a:custGeom>
                    <a:avLst/>
                    <a:gdLst>
                      <a:gd name="T0" fmla="*/ 60 w 111"/>
                      <a:gd name="T1" fmla="*/ 12 h 817"/>
                      <a:gd name="T2" fmla="*/ 34 w 111"/>
                      <a:gd name="T3" fmla="*/ 0 h 817"/>
                      <a:gd name="T4" fmla="*/ 13 w 111"/>
                      <a:gd name="T5" fmla="*/ 16 h 817"/>
                      <a:gd name="T6" fmla="*/ 4 w 111"/>
                      <a:gd name="T7" fmla="*/ 36 h 817"/>
                      <a:gd name="T8" fmla="*/ 0 w 111"/>
                      <a:gd name="T9" fmla="*/ 76 h 817"/>
                      <a:gd name="T10" fmla="*/ 21 w 111"/>
                      <a:gd name="T11" fmla="*/ 157 h 817"/>
                      <a:gd name="T12" fmla="*/ 43 w 111"/>
                      <a:gd name="T13" fmla="*/ 274 h 817"/>
                      <a:gd name="T14" fmla="*/ 43 w 111"/>
                      <a:gd name="T15" fmla="*/ 374 h 817"/>
                      <a:gd name="T16" fmla="*/ 38 w 111"/>
                      <a:gd name="T17" fmla="*/ 479 h 817"/>
                      <a:gd name="T18" fmla="*/ 26 w 111"/>
                      <a:gd name="T19" fmla="*/ 588 h 817"/>
                      <a:gd name="T20" fmla="*/ 9 w 111"/>
                      <a:gd name="T21" fmla="*/ 656 h 817"/>
                      <a:gd name="T22" fmla="*/ 13 w 111"/>
                      <a:gd name="T23" fmla="*/ 696 h 817"/>
                      <a:gd name="T24" fmla="*/ 26 w 111"/>
                      <a:gd name="T25" fmla="*/ 716 h 817"/>
                      <a:gd name="T26" fmla="*/ 38 w 111"/>
                      <a:gd name="T27" fmla="*/ 769 h 817"/>
                      <a:gd name="T28" fmla="*/ 43 w 111"/>
                      <a:gd name="T29" fmla="*/ 801 h 817"/>
                      <a:gd name="T30" fmla="*/ 68 w 111"/>
                      <a:gd name="T31" fmla="*/ 817 h 817"/>
                      <a:gd name="T32" fmla="*/ 111 w 111"/>
                      <a:gd name="T33" fmla="*/ 789 h 817"/>
                      <a:gd name="T34" fmla="*/ 107 w 111"/>
                      <a:gd name="T35" fmla="*/ 761 h 817"/>
                      <a:gd name="T36" fmla="*/ 85 w 111"/>
                      <a:gd name="T37" fmla="*/ 737 h 817"/>
                      <a:gd name="T38" fmla="*/ 64 w 111"/>
                      <a:gd name="T39" fmla="*/ 688 h 817"/>
                      <a:gd name="T40" fmla="*/ 60 w 111"/>
                      <a:gd name="T41" fmla="*/ 632 h 817"/>
                      <a:gd name="T42" fmla="*/ 60 w 111"/>
                      <a:gd name="T43" fmla="*/ 555 h 817"/>
                      <a:gd name="T44" fmla="*/ 68 w 111"/>
                      <a:gd name="T45" fmla="*/ 467 h 817"/>
                      <a:gd name="T46" fmla="*/ 85 w 111"/>
                      <a:gd name="T47" fmla="*/ 366 h 817"/>
                      <a:gd name="T48" fmla="*/ 90 w 111"/>
                      <a:gd name="T49" fmla="*/ 294 h 817"/>
                      <a:gd name="T50" fmla="*/ 94 w 111"/>
                      <a:gd name="T51" fmla="*/ 225 h 817"/>
                      <a:gd name="T52" fmla="*/ 85 w 111"/>
                      <a:gd name="T53" fmla="*/ 141 h 817"/>
                      <a:gd name="T54" fmla="*/ 81 w 111"/>
                      <a:gd name="T55" fmla="*/ 68 h 817"/>
                      <a:gd name="T56" fmla="*/ 60 w 111"/>
                      <a:gd name="T57" fmla="*/ 12 h 8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1"/>
                      <a:gd name="T88" fmla="*/ 0 h 817"/>
                      <a:gd name="T89" fmla="*/ 111 w 111"/>
                      <a:gd name="T90" fmla="*/ 817 h 81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1" h="817">
                        <a:moveTo>
                          <a:pt x="60" y="12"/>
                        </a:moveTo>
                        <a:lnTo>
                          <a:pt x="34" y="0"/>
                        </a:lnTo>
                        <a:lnTo>
                          <a:pt x="13" y="16"/>
                        </a:lnTo>
                        <a:lnTo>
                          <a:pt x="4" y="36"/>
                        </a:lnTo>
                        <a:lnTo>
                          <a:pt x="0" y="76"/>
                        </a:lnTo>
                        <a:lnTo>
                          <a:pt x="21" y="157"/>
                        </a:lnTo>
                        <a:lnTo>
                          <a:pt x="43" y="274"/>
                        </a:lnTo>
                        <a:lnTo>
                          <a:pt x="43" y="374"/>
                        </a:lnTo>
                        <a:lnTo>
                          <a:pt x="38" y="479"/>
                        </a:lnTo>
                        <a:lnTo>
                          <a:pt x="26" y="588"/>
                        </a:lnTo>
                        <a:lnTo>
                          <a:pt x="9" y="656"/>
                        </a:lnTo>
                        <a:lnTo>
                          <a:pt x="13" y="696"/>
                        </a:lnTo>
                        <a:lnTo>
                          <a:pt x="26" y="716"/>
                        </a:lnTo>
                        <a:lnTo>
                          <a:pt x="38" y="769"/>
                        </a:lnTo>
                        <a:lnTo>
                          <a:pt x="43" y="801"/>
                        </a:lnTo>
                        <a:lnTo>
                          <a:pt x="68" y="817"/>
                        </a:lnTo>
                        <a:lnTo>
                          <a:pt x="111" y="789"/>
                        </a:lnTo>
                        <a:lnTo>
                          <a:pt x="107" y="761"/>
                        </a:lnTo>
                        <a:lnTo>
                          <a:pt x="85" y="737"/>
                        </a:lnTo>
                        <a:lnTo>
                          <a:pt x="64" y="688"/>
                        </a:lnTo>
                        <a:lnTo>
                          <a:pt x="60" y="632"/>
                        </a:lnTo>
                        <a:lnTo>
                          <a:pt x="60" y="555"/>
                        </a:lnTo>
                        <a:lnTo>
                          <a:pt x="68" y="467"/>
                        </a:lnTo>
                        <a:lnTo>
                          <a:pt x="85" y="366"/>
                        </a:lnTo>
                        <a:lnTo>
                          <a:pt x="90" y="294"/>
                        </a:lnTo>
                        <a:lnTo>
                          <a:pt x="94" y="225"/>
                        </a:lnTo>
                        <a:lnTo>
                          <a:pt x="85" y="141"/>
                        </a:lnTo>
                        <a:lnTo>
                          <a:pt x="81" y="68"/>
                        </a:lnTo>
                        <a:lnTo>
                          <a:pt x="6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846" name="Freeform 137">
                    <a:extLst>
                      <a:ext uri="{FF2B5EF4-FFF2-40B4-BE49-F238E27FC236}">
                        <a16:creationId xmlns:a16="http://schemas.microsoft.com/office/drawing/2014/main" id="{D25D5DE5-E4C0-4719-9B91-A2D079A376B7}"/>
                      </a:ext>
                    </a:extLst>
                  </p:cNvPr>
                  <p:cNvSpPr>
                    <a:spLocks/>
                  </p:cNvSpPr>
                  <p:nvPr/>
                </p:nvSpPr>
                <p:spPr bwMode="auto">
                  <a:xfrm>
                    <a:off x="5259" y="192"/>
                    <a:ext cx="297" cy="297"/>
                  </a:xfrm>
                  <a:custGeom>
                    <a:avLst/>
                    <a:gdLst>
                      <a:gd name="T0" fmla="*/ 107 w 297"/>
                      <a:gd name="T1" fmla="*/ 159 h 297"/>
                      <a:gd name="T2" fmla="*/ 103 w 297"/>
                      <a:gd name="T3" fmla="*/ 100 h 297"/>
                      <a:gd name="T4" fmla="*/ 110 w 297"/>
                      <a:gd name="T5" fmla="*/ 54 h 297"/>
                      <a:gd name="T6" fmla="*/ 126 w 297"/>
                      <a:gd name="T7" fmla="*/ 17 h 297"/>
                      <a:gd name="T8" fmla="*/ 156 w 297"/>
                      <a:gd name="T9" fmla="*/ 4 h 297"/>
                      <a:gd name="T10" fmla="*/ 183 w 297"/>
                      <a:gd name="T11" fmla="*/ 0 h 297"/>
                      <a:gd name="T12" fmla="*/ 217 w 297"/>
                      <a:gd name="T13" fmla="*/ 4 h 297"/>
                      <a:gd name="T14" fmla="*/ 251 w 297"/>
                      <a:gd name="T15" fmla="*/ 25 h 297"/>
                      <a:gd name="T16" fmla="*/ 274 w 297"/>
                      <a:gd name="T17" fmla="*/ 50 h 297"/>
                      <a:gd name="T18" fmla="*/ 289 w 297"/>
                      <a:gd name="T19" fmla="*/ 88 h 297"/>
                      <a:gd name="T20" fmla="*/ 293 w 297"/>
                      <a:gd name="T21" fmla="*/ 142 h 297"/>
                      <a:gd name="T22" fmla="*/ 297 w 297"/>
                      <a:gd name="T23" fmla="*/ 192 h 297"/>
                      <a:gd name="T24" fmla="*/ 286 w 297"/>
                      <a:gd name="T25" fmla="*/ 238 h 297"/>
                      <a:gd name="T26" fmla="*/ 270 w 297"/>
                      <a:gd name="T27" fmla="*/ 268 h 297"/>
                      <a:gd name="T28" fmla="*/ 248 w 297"/>
                      <a:gd name="T29" fmla="*/ 284 h 297"/>
                      <a:gd name="T30" fmla="*/ 217 w 297"/>
                      <a:gd name="T31" fmla="*/ 297 h 297"/>
                      <a:gd name="T32" fmla="*/ 183 w 297"/>
                      <a:gd name="T33" fmla="*/ 297 h 297"/>
                      <a:gd name="T34" fmla="*/ 160 w 297"/>
                      <a:gd name="T35" fmla="*/ 280 h 297"/>
                      <a:gd name="T36" fmla="*/ 141 w 297"/>
                      <a:gd name="T37" fmla="*/ 259 h 297"/>
                      <a:gd name="T38" fmla="*/ 122 w 297"/>
                      <a:gd name="T39" fmla="*/ 226 h 297"/>
                      <a:gd name="T40" fmla="*/ 114 w 297"/>
                      <a:gd name="T41" fmla="*/ 197 h 297"/>
                      <a:gd name="T42" fmla="*/ 84 w 297"/>
                      <a:gd name="T43" fmla="*/ 226 h 297"/>
                      <a:gd name="T44" fmla="*/ 42 w 297"/>
                      <a:gd name="T45" fmla="*/ 247 h 297"/>
                      <a:gd name="T46" fmla="*/ 23 w 297"/>
                      <a:gd name="T47" fmla="*/ 259 h 297"/>
                      <a:gd name="T48" fmla="*/ 4 w 297"/>
                      <a:gd name="T49" fmla="*/ 247 h 297"/>
                      <a:gd name="T50" fmla="*/ 0 w 297"/>
                      <a:gd name="T51" fmla="*/ 226 h 297"/>
                      <a:gd name="T52" fmla="*/ 11 w 297"/>
                      <a:gd name="T53" fmla="*/ 213 h 297"/>
                      <a:gd name="T54" fmla="*/ 30 w 297"/>
                      <a:gd name="T55" fmla="*/ 197 h 297"/>
                      <a:gd name="T56" fmla="*/ 65 w 297"/>
                      <a:gd name="T57" fmla="*/ 197 h 297"/>
                      <a:gd name="T58" fmla="*/ 107 w 297"/>
                      <a:gd name="T59" fmla="*/ 159 h 29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7"/>
                      <a:gd name="T91" fmla="*/ 0 h 297"/>
                      <a:gd name="T92" fmla="*/ 297 w 297"/>
                      <a:gd name="T93" fmla="*/ 297 h 29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7" h="297">
                        <a:moveTo>
                          <a:pt x="107" y="159"/>
                        </a:moveTo>
                        <a:lnTo>
                          <a:pt x="103" y="100"/>
                        </a:lnTo>
                        <a:lnTo>
                          <a:pt x="110" y="54"/>
                        </a:lnTo>
                        <a:lnTo>
                          <a:pt x="126" y="17"/>
                        </a:lnTo>
                        <a:lnTo>
                          <a:pt x="156" y="4"/>
                        </a:lnTo>
                        <a:lnTo>
                          <a:pt x="183" y="0"/>
                        </a:lnTo>
                        <a:lnTo>
                          <a:pt x="217" y="4"/>
                        </a:lnTo>
                        <a:lnTo>
                          <a:pt x="251" y="25"/>
                        </a:lnTo>
                        <a:lnTo>
                          <a:pt x="274" y="50"/>
                        </a:lnTo>
                        <a:lnTo>
                          <a:pt x="289" y="88"/>
                        </a:lnTo>
                        <a:lnTo>
                          <a:pt x="293" y="142"/>
                        </a:lnTo>
                        <a:lnTo>
                          <a:pt x="297" y="192"/>
                        </a:lnTo>
                        <a:lnTo>
                          <a:pt x="286" y="238"/>
                        </a:lnTo>
                        <a:lnTo>
                          <a:pt x="270" y="268"/>
                        </a:lnTo>
                        <a:lnTo>
                          <a:pt x="248" y="284"/>
                        </a:lnTo>
                        <a:lnTo>
                          <a:pt x="217" y="297"/>
                        </a:lnTo>
                        <a:lnTo>
                          <a:pt x="183" y="297"/>
                        </a:lnTo>
                        <a:lnTo>
                          <a:pt x="160" y="280"/>
                        </a:lnTo>
                        <a:lnTo>
                          <a:pt x="141" y="259"/>
                        </a:lnTo>
                        <a:lnTo>
                          <a:pt x="122" y="226"/>
                        </a:lnTo>
                        <a:lnTo>
                          <a:pt x="114" y="197"/>
                        </a:lnTo>
                        <a:lnTo>
                          <a:pt x="84" y="226"/>
                        </a:lnTo>
                        <a:lnTo>
                          <a:pt x="42" y="247"/>
                        </a:lnTo>
                        <a:lnTo>
                          <a:pt x="23" y="259"/>
                        </a:lnTo>
                        <a:lnTo>
                          <a:pt x="4" y="247"/>
                        </a:lnTo>
                        <a:lnTo>
                          <a:pt x="0" y="226"/>
                        </a:lnTo>
                        <a:lnTo>
                          <a:pt x="11" y="213"/>
                        </a:lnTo>
                        <a:lnTo>
                          <a:pt x="30" y="197"/>
                        </a:lnTo>
                        <a:lnTo>
                          <a:pt x="65" y="197"/>
                        </a:lnTo>
                        <a:lnTo>
                          <a:pt x="107" y="1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847" name="Freeform 138">
                    <a:extLst>
                      <a:ext uri="{FF2B5EF4-FFF2-40B4-BE49-F238E27FC236}">
                        <a16:creationId xmlns:a16="http://schemas.microsoft.com/office/drawing/2014/main" id="{F1EA8023-F42E-47D1-B39A-7CA6D8BF5D7C}"/>
                      </a:ext>
                    </a:extLst>
                  </p:cNvPr>
                  <p:cNvSpPr>
                    <a:spLocks/>
                  </p:cNvSpPr>
                  <p:nvPr/>
                </p:nvSpPr>
                <p:spPr bwMode="auto">
                  <a:xfrm>
                    <a:off x="5097" y="481"/>
                    <a:ext cx="380" cy="293"/>
                  </a:xfrm>
                  <a:custGeom>
                    <a:avLst/>
                    <a:gdLst>
                      <a:gd name="T0" fmla="*/ 288 w 380"/>
                      <a:gd name="T1" fmla="*/ 115 h 293"/>
                      <a:gd name="T2" fmla="*/ 325 w 380"/>
                      <a:gd name="T3" fmla="*/ 56 h 293"/>
                      <a:gd name="T4" fmla="*/ 365 w 380"/>
                      <a:gd name="T5" fmla="*/ 48 h 293"/>
                      <a:gd name="T6" fmla="*/ 380 w 380"/>
                      <a:gd name="T7" fmla="*/ 78 h 293"/>
                      <a:gd name="T8" fmla="*/ 373 w 380"/>
                      <a:gd name="T9" fmla="*/ 111 h 293"/>
                      <a:gd name="T10" fmla="*/ 336 w 380"/>
                      <a:gd name="T11" fmla="*/ 141 h 293"/>
                      <a:gd name="T12" fmla="*/ 303 w 380"/>
                      <a:gd name="T13" fmla="*/ 185 h 293"/>
                      <a:gd name="T14" fmla="*/ 266 w 380"/>
                      <a:gd name="T15" fmla="*/ 241 h 293"/>
                      <a:gd name="T16" fmla="*/ 236 w 380"/>
                      <a:gd name="T17" fmla="*/ 271 h 293"/>
                      <a:gd name="T18" fmla="*/ 210 w 380"/>
                      <a:gd name="T19" fmla="*/ 293 h 293"/>
                      <a:gd name="T20" fmla="*/ 181 w 380"/>
                      <a:gd name="T21" fmla="*/ 289 h 293"/>
                      <a:gd name="T22" fmla="*/ 170 w 380"/>
                      <a:gd name="T23" fmla="*/ 274 h 293"/>
                      <a:gd name="T24" fmla="*/ 148 w 380"/>
                      <a:gd name="T25" fmla="*/ 211 h 293"/>
                      <a:gd name="T26" fmla="*/ 125 w 380"/>
                      <a:gd name="T27" fmla="*/ 156 h 293"/>
                      <a:gd name="T28" fmla="*/ 103 w 380"/>
                      <a:gd name="T29" fmla="*/ 126 h 293"/>
                      <a:gd name="T30" fmla="*/ 81 w 380"/>
                      <a:gd name="T31" fmla="*/ 111 h 293"/>
                      <a:gd name="T32" fmla="*/ 59 w 380"/>
                      <a:gd name="T33" fmla="*/ 122 h 293"/>
                      <a:gd name="T34" fmla="*/ 37 w 380"/>
                      <a:gd name="T35" fmla="*/ 148 h 293"/>
                      <a:gd name="T36" fmla="*/ 26 w 380"/>
                      <a:gd name="T37" fmla="*/ 171 h 293"/>
                      <a:gd name="T38" fmla="*/ 15 w 380"/>
                      <a:gd name="T39" fmla="*/ 171 h 293"/>
                      <a:gd name="T40" fmla="*/ 0 w 380"/>
                      <a:gd name="T41" fmla="*/ 152 h 293"/>
                      <a:gd name="T42" fmla="*/ 11 w 380"/>
                      <a:gd name="T43" fmla="*/ 119 h 293"/>
                      <a:gd name="T44" fmla="*/ 37 w 380"/>
                      <a:gd name="T45" fmla="*/ 85 h 293"/>
                      <a:gd name="T46" fmla="*/ 70 w 380"/>
                      <a:gd name="T47" fmla="*/ 70 h 293"/>
                      <a:gd name="T48" fmla="*/ 92 w 380"/>
                      <a:gd name="T49" fmla="*/ 67 h 293"/>
                      <a:gd name="T50" fmla="*/ 96 w 380"/>
                      <a:gd name="T51" fmla="*/ 45 h 293"/>
                      <a:gd name="T52" fmla="*/ 92 w 380"/>
                      <a:gd name="T53" fmla="*/ 7 h 293"/>
                      <a:gd name="T54" fmla="*/ 103 w 380"/>
                      <a:gd name="T55" fmla="*/ 0 h 293"/>
                      <a:gd name="T56" fmla="*/ 118 w 380"/>
                      <a:gd name="T57" fmla="*/ 7 h 293"/>
                      <a:gd name="T58" fmla="*/ 122 w 380"/>
                      <a:gd name="T59" fmla="*/ 37 h 293"/>
                      <a:gd name="T60" fmla="*/ 114 w 380"/>
                      <a:gd name="T61" fmla="*/ 74 h 293"/>
                      <a:gd name="T62" fmla="*/ 129 w 380"/>
                      <a:gd name="T63" fmla="*/ 100 h 293"/>
                      <a:gd name="T64" fmla="*/ 151 w 380"/>
                      <a:gd name="T65" fmla="*/ 137 h 293"/>
                      <a:gd name="T66" fmla="*/ 177 w 380"/>
                      <a:gd name="T67" fmla="*/ 189 h 293"/>
                      <a:gd name="T68" fmla="*/ 203 w 380"/>
                      <a:gd name="T69" fmla="*/ 226 h 293"/>
                      <a:gd name="T70" fmla="*/ 218 w 380"/>
                      <a:gd name="T71" fmla="*/ 230 h 293"/>
                      <a:gd name="T72" fmla="*/ 240 w 380"/>
                      <a:gd name="T73" fmla="*/ 211 h 293"/>
                      <a:gd name="T74" fmla="*/ 266 w 380"/>
                      <a:gd name="T75" fmla="*/ 159 h 293"/>
                      <a:gd name="T76" fmla="*/ 288 w 380"/>
                      <a:gd name="T77" fmla="*/ 115 h 29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80"/>
                      <a:gd name="T118" fmla="*/ 0 h 293"/>
                      <a:gd name="T119" fmla="*/ 380 w 380"/>
                      <a:gd name="T120" fmla="*/ 293 h 29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80" h="293">
                        <a:moveTo>
                          <a:pt x="288" y="115"/>
                        </a:moveTo>
                        <a:lnTo>
                          <a:pt x="325" y="56"/>
                        </a:lnTo>
                        <a:lnTo>
                          <a:pt x="365" y="48"/>
                        </a:lnTo>
                        <a:lnTo>
                          <a:pt x="380" y="78"/>
                        </a:lnTo>
                        <a:lnTo>
                          <a:pt x="373" y="111"/>
                        </a:lnTo>
                        <a:lnTo>
                          <a:pt x="336" y="141"/>
                        </a:lnTo>
                        <a:lnTo>
                          <a:pt x="303" y="185"/>
                        </a:lnTo>
                        <a:lnTo>
                          <a:pt x="266" y="241"/>
                        </a:lnTo>
                        <a:lnTo>
                          <a:pt x="236" y="271"/>
                        </a:lnTo>
                        <a:lnTo>
                          <a:pt x="210" y="293"/>
                        </a:lnTo>
                        <a:lnTo>
                          <a:pt x="181" y="289"/>
                        </a:lnTo>
                        <a:lnTo>
                          <a:pt x="170" y="274"/>
                        </a:lnTo>
                        <a:lnTo>
                          <a:pt x="148" y="211"/>
                        </a:lnTo>
                        <a:lnTo>
                          <a:pt x="125" y="156"/>
                        </a:lnTo>
                        <a:lnTo>
                          <a:pt x="103" y="126"/>
                        </a:lnTo>
                        <a:lnTo>
                          <a:pt x="81" y="111"/>
                        </a:lnTo>
                        <a:lnTo>
                          <a:pt x="59" y="122"/>
                        </a:lnTo>
                        <a:lnTo>
                          <a:pt x="37" y="148"/>
                        </a:lnTo>
                        <a:lnTo>
                          <a:pt x="26" y="171"/>
                        </a:lnTo>
                        <a:lnTo>
                          <a:pt x="15" y="171"/>
                        </a:lnTo>
                        <a:lnTo>
                          <a:pt x="0" y="152"/>
                        </a:lnTo>
                        <a:lnTo>
                          <a:pt x="11" y="119"/>
                        </a:lnTo>
                        <a:lnTo>
                          <a:pt x="37" y="85"/>
                        </a:lnTo>
                        <a:lnTo>
                          <a:pt x="70" y="70"/>
                        </a:lnTo>
                        <a:lnTo>
                          <a:pt x="92" y="67"/>
                        </a:lnTo>
                        <a:lnTo>
                          <a:pt x="96" y="45"/>
                        </a:lnTo>
                        <a:lnTo>
                          <a:pt x="92" y="7"/>
                        </a:lnTo>
                        <a:lnTo>
                          <a:pt x="103" y="0"/>
                        </a:lnTo>
                        <a:lnTo>
                          <a:pt x="118" y="7"/>
                        </a:lnTo>
                        <a:lnTo>
                          <a:pt x="122" y="37"/>
                        </a:lnTo>
                        <a:lnTo>
                          <a:pt x="114" y="74"/>
                        </a:lnTo>
                        <a:lnTo>
                          <a:pt x="129" y="100"/>
                        </a:lnTo>
                        <a:lnTo>
                          <a:pt x="151" y="137"/>
                        </a:lnTo>
                        <a:lnTo>
                          <a:pt x="177" y="189"/>
                        </a:lnTo>
                        <a:lnTo>
                          <a:pt x="203" y="226"/>
                        </a:lnTo>
                        <a:lnTo>
                          <a:pt x="218" y="230"/>
                        </a:lnTo>
                        <a:lnTo>
                          <a:pt x="240" y="211"/>
                        </a:lnTo>
                        <a:lnTo>
                          <a:pt x="266" y="159"/>
                        </a:lnTo>
                        <a:lnTo>
                          <a:pt x="288" y="1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grpSp>
          <p:sp>
            <p:nvSpPr>
              <p:cNvPr id="25610" name="Rectangle 139">
                <a:extLst>
                  <a:ext uri="{FF2B5EF4-FFF2-40B4-BE49-F238E27FC236}">
                    <a16:creationId xmlns:a16="http://schemas.microsoft.com/office/drawing/2014/main" id="{97C66A6F-C0DA-429A-B251-F0126B75C824}"/>
                  </a:ext>
                </a:extLst>
              </p:cNvPr>
              <p:cNvSpPr>
                <a:spLocks noChangeArrowheads="1"/>
              </p:cNvSpPr>
              <p:nvPr/>
            </p:nvSpPr>
            <p:spPr bwMode="auto">
              <a:xfrm>
                <a:off x="2400" y="1391"/>
                <a:ext cx="288" cy="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ctr" eaLnBrk="1" hangingPunct="1">
                  <a:spcBef>
                    <a:spcPct val="0"/>
                  </a:spcBef>
                  <a:buClrTx/>
                  <a:buSzTx/>
                  <a:buFontTx/>
                  <a:buNone/>
                </a:pPr>
                <a:r>
                  <a:rPr lang="ru-RU" altLang="ru-RU" sz="900" b="1">
                    <a:solidFill>
                      <a:schemeClr val="tx1"/>
                    </a:solidFill>
                    <a:latin typeface="Arial" panose="020B0604020202020204" pitchFamily="34" charset="0"/>
                  </a:rPr>
                  <a:t>П</a:t>
                </a:r>
              </a:p>
              <a:p>
                <a:pPr algn="ctr" eaLnBrk="1" hangingPunct="1">
                  <a:spcBef>
                    <a:spcPct val="0"/>
                  </a:spcBef>
                  <a:buClrTx/>
                  <a:buSzTx/>
                  <a:buFontTx/>
                  <a:buNone/>
                </a:pPr>
                <a:r>
                  <a:rPr lang="ru-RU" altLang="ru-RU" sz="900" b="1">
                    <a:solidFill>
                      <a:schemeClr val="tx1"/>
                    </a:solidFill>
                    <a:latin typeface="Arial" panose="020B0604020202020204" pitchFamily="34" charset="0"/>
                  </a:rPr>
                  <a:t>Р</a:t>
                </a:r>
              </a:p>
              <a:p>
                <a:pPr algn="ctr" eaLnBrk="1" hangingPunct="1">
                  <a:spcBef>
                    <a:spcPct val="0"/>
                  </a:spcBef>
                  <a:buClrTx/>
                  <a:buSzTx/>
                  <a:buFontTx/>
                  <a:buNone/>
                </a:pPr>
                <a:r>
                  <a:rPr lang="ru-RU" altLang="ru-RU" sz="900" b="1">
                    <a:solidFill>
                      <a:schemeClr val="tx1"/>
                    </a:solidFill>
                    <a:latin typeface="Arial" panose="020B0604020202020204" pitchFamily="34" charset="0"/>
                  </a:rPr>
                  <a:t>О</a:t>
                </a:r>
              </a:p>
              <a:p>
                <a:pPr algn="ctr" eaLnBrk="1" hangingPunct="1">
                  <a:spcBef>
                    <a:spcPct val="0"/>
                  </a:spcBef>
                  <a:buClrTx/>
                  <a:buSzTx/>
                  <a:buFontTx/>
                  <a:buNone/>
                </a:pPr>
                <a:r>
                  <a:rPr lang="ru-RU" altLang="ru-RU" sz="900" b="1">
                    <a:solidFill>
                      <a:schemeClr val="tx1"/>
                    </a:solidFill>
                    <a:latin typeface="Arial" panose="020B0604020202020204" pitchFamily="34" charset="0"/>
                  </a:rPr>
                  <a:t>М</a:t>
                </a:r>
              </a:p>
              <a:p>
                <a:pPr algn="ctr" eaLnBrk="1" hangingPunct="1">
                  <a:spcBef>
                    <a:spcPct val="0"/>
                  </a:spcBef>
                  <a:buClrTx/>
                  <a:buSzTx/>
                  <a:buFontTx/>
                  <a:buNone/>
                </a:pPr>
                <a:r>
                  <a:rPr lang="ru-RU" altLang="ru-RU" sz="900" b="1">
                    <a:solidFill>
                      <a:schemeClr val="tx1"/>
                    </a:solidFill>
                    <a:latin typeface="Arial" panose="020B0604020202020204" pitchFamily="34" charset="0"/>
                  </a:rPr>
                  <a:t>Е</a:t>
                </a:r>
              </a:p>
              <a:p>
                <a:pPr algn="ctr" eaLnBrk="1" hangingPunct="1">
                  <a:spcBef>
                    <a:spcPct val="0"/>
                  </a:spcBef>
                  <a:buClrTx/>
                  <a:buSzTx/>
                  <a:buFontTx/>
                  <a:buNone/>
                </a:pPr>
                <a:r>
                  <a:rPr lang="ru-RU" altLang="ru-RU" sz="900" b="1">
                    <a:solidFill>
                      <a:schemeClr val="tx1"/>
                    </a:solidFill>
                    <a:latin typeface="Arial" panose="020B0604020202020204" pitchFamily="34" charset="0"/>
                  </a:rPr>
                  <a:t>Ж</a:t>
                </a:r>
              </a:p>
              <a:p>
                <a:pPr algn="ctr" eaLnBrk="1" hangingPunct="1">
                  <a:spcBef>
                    <a:spcPct val="0"/>
                  </a:spcBef>
                  <a:buClrTx/>
                  <a:buSzTx/>
                  <a:buFontTx/>
                  <a:buNone/>
                </a:pPr>
                <a:r>
                  <a:rPr lang="ru-RU" altLang="ru-RU" sz="900" b="1">
                    <a:solidFill>
                      <a:schemeClr val="tx1"/>
                    </a:solidFill>
                    <a:latin typeface="Arial" panose="020B0604020202020204" pitchFamily="34" charset="0"/>
                  </a:rPr>
                  <a:t>У</a:t>
                </a:r>
              </a:p>
              <a:p>
                <a:pPr algn="ctr" eaLnBrk="1" hangingPunct="1">
                  <a:spcBef>
                    <a:spcPct val="0"/>
                  </a:spcBef>
                  <a:buClrTx/>
                  <a:buSzTx/>
                  <a:buFontTx/>
                  <a:buNone/>
                </a:pPr>
                <a:r>
                  <a:rPr lang="ru-RU" altLang="ru-RU" sz="900" b="1">
                    <a:solidFill>
                      <a:schemeClr val="tx1"/>
                    </a:solidFill>
                    <a:latin typeface="Arial" panose="020B0604020202020204" pitchFamily="34" charset="0"/>
                  </a:rPr>
                  <a:t>Т</a:t>
                </a:r>
              </a:p>
              <a:p>
                <a:pPr algn="ctr" eaLnBrk="1" hangingPunct="1">
                  <a:spcBef>
                    <a:spcPct val="0"/>
                  </a:spcBef>
                  <a:buClrTx/>
                  <a:buSzTx/>
                  <a:buFontTx/>
                  <a:buNone/>
                </a:pPr>
                <a:r>
                  <a:rPr lang="ru-RU" altLang="ru-RU" sz="900" b="1">
                    <a:solidFill>
                      <a:schemeClr val="tx1"/>
                    </a:solidFill>
                    <a:latin typeface="Arial" panose="020B0604020202020204" pitchFamily="34" charset="0"/>
                  </a:rPr>
                  <a:t>О</a:t>
                </a:r>
              </a:p>
              <a:p>
                <a:pPr algn="ctr" eaLnBrk="1" hangingPunct="1">
                  <a:spcBef>
                    <a:spcPct val="0"/>
                  </a:spcBef>
                  <a:buClrTx/>
                  <a:buSzTx/>
                  <a:buFontTx/>
                  <a:buNone/>
                </a:pPr>
                <a:r>
                  <a:rPr lang="ru-RU" altLang="ru-RU" sz="900" b="1">
                    <a:solidFill>
                      <a:schemeClr val="tx1"/>
                    </a:solidFill>
                    <a:latin typeface="Arial" panose="020B0604020202020204" pitchFamily="34" charset="0"/>
                  </a:rPr>
                  <a:t>Ч</a:t>
                </a:r>
              </a:p>
              <a:p>
                <a:pPr algn="ctr" eaLnBrk="1" hangingPunct="1">
                  <a:spcBef>
                    <a:spcPct val="0"/>
                  </a:spcBef>
                  <a:buClrTx/>
                  <a:buSzTx/>
                  <a:buFontTx/>
                  <a:buNone/>
                </a:pPr>
                <a:r>
                  <a:rPr lang="ru-RU" altLang="ru-RU" sz="900" b="1">
                    <a:solidFill>
                      <a:schemeClr val="tx1"/>
                    </a:solidFill>
                    <a:latin typeface="Arial" panose="020B0604020202020204" pitchFamily="34" charset="0"/>
                  </a:rPr>
                  <a:t>Н</a:t>
                </a:r>
              </a:p>
              <a:p>
                <a:pPr algn="ctr" eaLnBrk="1" hangingPunct="1">
                  <a:spcBef>
                    <a:spcPct val="0"/>
                  </a:spcBef>
                  <a:buClrTx/>
                  <a:buSzTx/>
                  <a:buFontTx/>
                  <a:buNone/>
                </a:pPr>
                <a:r>
                  <a:rPr lang="ru-RU" altLang="ru-RU" sz="900" b="1">
                    <a:solidFill>
                      <a:schemeClr val="tx1"/>
                    </a:solidFill>
                    <a:latin typeface="Arial" panose="020B0604020202020204" pitchFamily="34" charset="0"/>
                  </a:rPr>
                  <a:t>О</a:t>
                </a:r>
              </a:p>
              <a:p>
                <a:pPr algn="ctr" eaLnBrk="1" hangingPunct="1">
                  <a:spcBef>
                    <a:spcPct val="0"/>
                  </a:spcBef>
                  <a:buClrTx/>
                  <a:buSzTx/>
                  <a:buFontTx/>
                  <a:buNone/>
                </a:pPr>
                <a:r>
                  <a:rPr lang="ru-RU" altLang="ru-RU" sz="900" b="1">
                    <a:solidFill>
                      <a:schemeClr val="tx1"/>
                    </a:solidFill>
                    <a:latin typeface="Arial" panose="020B0604020202020204" pitchFamily="34" charset="0"/>
                  </a:rPr>
                  <a:t>Е</a:t>
                </a:r>
              </a:p>
              <a:p>
                <a:pPr algn="ctr" eaLnBrk="1" hangingPunct="1">
                  <a:spcBef>
                    <a:spcPct val="0"/>
                  </a:spcBef>
                  <a:buClrTx/>
                  <a:buSzTx/>
                  <a:buFontTx/>
                  <a:buNone/>
                </a:pPr>
                <a:r>
                  <a:rPr lang="ru-RU" altLang="ru-RU" sz="900" b="1">
                    <a:solidFill>
                      <a:schemeClr val="tx1"/>
                    </a:solidFill>
                    <a:latin typeface="Arial" panose="020B0604020202020204" pitchFamily="34" charset="0"/>
                  </a:rPr>
                  <a:t> </a:t>
                </a:r>
              </a:p>
              <a:p>
                <a:pPr algn="ctr" eaLnBrk="1" hangingPunct="1">
                  <a:spcBef>
                    <a:spcPct val="0"/>
                  </a:spcBef>
                  <a:buClrTx/>
                  <a:buSzTx/>
                  <a:buFontTx/>
                  <a:buNone/>
                </a:pPr>
                <a:r>
                  <a:rPr lang="ru-RU" altLang="ru-RU" sz="900" b="1">
                    <a:solidFill>
                      <a:schemeClr val="tx1"/>
                    </a:solidFill>
                    <a:latin typeface="Arial" panose="020B0604020202020204" pitchFamily="34" charset="0"/>
                  </a:rPr>
                  <a:t>П</a:t>
                </a:r>
              </a:p>
              <a:p>
                <a:pPr algn="ctr" eaLnBrk="1" hangingPunct="1">
                  <a:spcBef>
                    <a:spcPct val="0"/>
                  </a:spcBef>
                  <a:buClrTx/>
                  <a:buSzTx/>
                  <a:buFontTx/>
                  <a:buNone/>
                </a:pPr>
                <a:r>
                  <a:rPr lang="ru-RU" altLang="ru-RU" sz="900" b="1">
                    <a:solidFill>
                      <a:schemeClr val="tx1"/>
                    </a:solidFill>
                    <a:latin typeface="Arial" panose="020B0604020202020204" pitchFamily="34" charset="0"/>
                  </a:rPr>
                  <a:t>Р</a:t>
                </a:r>
              </a:p>
              <a:p>
                <a:pPr algn="ctr" eaLnBrk="1" hangingPunct="1">
                  <a:spcBef>
                    <a:spcPct val="0"/>
                  </a:spcBef>
                  <a:buClrTx/>
                  <a:buSzTx/>
                  <a:buFontTx/>
                  <a:buNone/>
                </a:pPr>
                <a:r>
                  <a:rPr lang="ru-RU" altLang="ru-RU" sz="900" b="1">
                    <a:solidFill>
                      <a:schemeClr val="tx1"/>
                    </a:solidFill>
                    <a:latin typeface="Arial" panose="020B0604020202020204" pitchFamily="34" charset="0"/>
                  </a:rPr>
                  <a:t>О</a:t>
                </a:r>
              </a:p>
              <a:p>
                <a:pPr algn="ctr" eaLnBrk="1" hangingPunct="1">
                  <a:spcBef>
                    <a:spcPct val="0"/>
                  </a:spcBef>
                  <a:buClrTx/>
                  <a:buSzTx/>
                  <a:buFontTx/>
                  <a:buNone/>
                </a:pPr>
                <a:r>
                  <a:rPr lang="ru-RU" altLang="ru-RU" sz="900" b="1">
                    <a:solidFill>
                      <a:schemeClr val="tx1"/>
                    </a:solidFill>
                    <a:latin typeface="Arial" panose="020B0604020202020204" pitchFamily="34" charset="0"/>
                  </a:rPr>
                  <a:t>Г</a:t>
                </a:r>
              </a:p>
              <a:p>
                <a:pPr algn="ctr" eaLnBrk="1" hangingPunct="1">
                  <a:spcBef>
                    <a:spcPct val="0"/>
                  </a:spcBef>
                  <a:buClrTx/>
                  <a:buSzTx/>
                  <a:buFontTx/>
                  <a:buNone/>
                </a:pPr>
                <a:r>
                  <a:rPr lang="ru-RU" altLang="ru-RU" sz="900" b="1">
                    <a:solidFill>
                      <a:schemeClr val="tx1"/>
                    </a:solidFill>
                    <a:latin typeface="Arial" panose="020B0604020202020204" pitchFamily="34" charset="0"/>
                  </a:rPr>
                  <a:t>Р</a:t>
                </a:r>
              </a:p>
              <a:p>
                <a:pPr algn="ctr" eaLnBrk="1" hangingPunct="1">
                  <a:spcBef>
                    <a:spcPct val="0"/>
                  </a:spcBef>
                  <a:buClrTx/>
                  <a:buSzTx/>
                  <a:buFontTx/>
                  <a:buNone/>
                </a:pPr>
                <a:r>
                  <a:rPr lang="ru-RU" altLang="ru-RU" sz="900" b="1">
                    <a:solidFill>
                      <a:schemeClr val="tx1"/>
                    </a:solidFill>
                    <a:latin typeface="Arial" panose="020B0604020202020204" pitchFamily="34" charset="0"/>
                  </a:rPr>
                  <a:t>А</a:t>
                </a:r>
              </a:p>
              <a:p>
                <a:pPr algn="ctr" eaLnBrk="1" hangingPunct="1">
                  <a:spcBef>
                    <a:spcPct val="0"/>
                  </a:spcBef>
                  <a:buClrTx/>
                  <a:buSzTx/>
                  <a:buFontTx/>
                  <a:buNone/>
                </a:pPr>
                <a:r>
                  <a:rPr lang="ru-RU" altLang="ru-RU" sz="900" b="1">
                    <a:solidFill>
                      <a:schemeClr val="tx1"/>
                    </a:solidFill>
                    <a:latin typeface="Arial" panose="020B0604020202020204" pitchFamily="34" charset="0"/>
                  </a:rPr>
                  <a:t>М</a:t>
                </a:r>
              </a:p>
              <a:p>
                <a:pPr algn="ctr" eaLnBrk="1" hangingPunct="1">
                  <a:spcBef>
                    <a:spcPct val="0"/>
                  </a:spcBef>
                  <a:buClrTx/>
                  <a:buSzTx/>
                  <a:buFontTx/>
                  <a:buNone/>
                </a:pPr>
                <a:r>
                  <a:rPr lang="ru-RU" altLang="ru-RU" sz="900" b="1">
                    <a:solidFill>
                      <a:schemeClr val="tx1"/>
                    </a:solidFill>
                    <a:latin typeface="Arial" panose="020B0604020202020204" pitchFamily="34" charset="0"/>
                  </a:rPr>
                  <a:t>М</a:t>
                </a:r>
              </a:p>
              <a:p>
                <a:pPr algn="ctr" eaLnBrk="1" hangingPunct="1">
                  <a:spcBef>
                    <a:spcPct val="0"/>
                  </a:spcBef>
                  <a:buClrTx/>
                  <a:buSzTx/>
                  <a:buFontTx/>
                  <a:buNone/>
                </a:pPr>
                <a:r>
                  <a:rPr lang="ru-RU" altLang="ru-RU" sz="900" b="1">
                    <a:solidFill>
                      <a:schemeClr val="tx1"/>
                    </a:solidFill>
                    <a:latin typeface="Arial" panose="020B0604020202020204" pitchFamily="34" charset="0"/>
                  </a:rPr>
                  <a:t>Н</a:t>
                </a:r>
              </a:p>
              <a:p>
                <a:pPr algn="ctr" eaLnBrk="1" hangingPunct="1">
                  <a:spcBef>
                    <a:spcPct val="0"/>
                  </a:spcBef>
                  <a:buClrTx/>
                  <a:buSzTx/>
                  <a:buFontTx/>
                  <a:buNone/>
                </a:pPr>
                <a:r>
                  <a:rPr lang="ru-RU" altLang="ru-RU" sz="900" b="1">
                    <a:solidFill>
                      <a:schemeClr val="tx1"/>
                    </a:solidFill>
                    <a:latin typeface="Arial" panose="020B0604020202020204" pitchFamily="34" charset="0"/>
                  </a:rPr>
                  <a:t>О</a:t>
                </a:r>
              </a:p>
              <a:p>
                <a:pPr algn="ctr" eaLnBrk="1" hangingPunct="1">
                  <a:spcBef>
                    <a:spcPct val="0"/>
                  </a:spcBef>
                  <a:buClrTx/>
                  <a:buSzTx/>
                  <a:buFontTx/>
                  <a:buNone/>
                </a:pPr>
                <a:r>
                  <a:rPr lang="ru-RU" altLang="ru-RU" sz="900" b="1">
                    <a:solidFill>
                      <a:schemeClr val="tx1"/>
                    </a:solidFill>
                    <a:latin typeface="Arial" panose="020B0604020202020204" pitchFamily="34" charset="0"/>
                  </a:rPr>
                  <a:t>Е</a:t>
                </a:r>
              </a:p>
              <a:p>
                <a:pPr algn="ctr" eaLnBrk="1" hangingPunct="1">
                  <a:spcBef>
                    <a:spcPct val="0"/>
                  </a:spcBef>
                  <a:buClrTx/>
                  <a:buSzTx/>
                  <a:buFontTx/>
                  <a:buNone/>
                </a:pPr>
                <a:r>
                  <a:rPr lang="ru-RU" altLang="ru-RU" sz="900" b="1">
                    <a:solidFill>
                      <a:schemeClr val="tx1"/>
                    </a:solidFill>
                    <a:latin typeface="Arial" panose="020B0604020202020204" pitchFamily="34" charset="0"/>
                  </a:rPr>
                  <a:t> </a:t>
                </a:r>
              </a:p>
            </p:txBody>
          </p:sp>
          <p:sp>
            <p:nvSpPr>
              <p:cNvPr id="25611" name="Freeform 140">
                <a:extLst>
                  <a:ext uri="{FF2B5EF4-FFF2-40B4-BE49-F238E27FC236}">
                    <a16:creationId xmlns:a16="http://schemas.microsoft.com/office/drawing/2014/main" id="{2816C54A-A33F-47F1-BBDF-7957122B0CA0}"/>
                  </a:ext>
                </a:extLst>
              </p:cNvPr>
              <p:cNvSpPr>
                <a:spLocks/>
              </p:cNvSpPr>
              <p:nvPr/>
            </p:nvSpPr>
            <p:spPr bwMode="auto">
              <a:xfrm>
                <a:off x="475" y="1710"/>
                <a:ext cx="58" cy="43"/>
              </a:xfrm>
              <a:custGeom>
                <a:avLst/>
                <a:gdLst>
                  <a:gd name="T0" fmla="*/ 58 w 58"/>
                  <a:gd name="T1" fmla="*/ 43 h 43"/>
                  <a:gd name="T2" fmla="*/ 0 w 58"/>
                  <a:gd name="T3" fmla="*/ 0 h 43"/>
                  <a:gd name="T4" fmla="*/ 0 60000 65536"/>
                  <a:gd name="T5" fmla="*/ 0 60000 65536"/>
                  <a:gd name="T6" fmla="*/ 0 w 58"/>
                  <a:gd name="T7" fmla="*/ 0 h 43"/>
                  <a:gd name="T8" fmla="*/ 58 w 58"/>
                  <a:gd name="T9" fmla="*/ 43 h 43"/>
                </a:gdLst>
                <a:ahLst/>
                <a:cxnLst>
                  <a:cxn ang="T4">
                    <a:pos x="T0" y="T1"/>
                  </a:cxn>
                  <a:cxn ang="T5">
                    <a:pos x="T2" y="T3"/>
                  </a:cxn>
                </a:cxnLst>
                <a:rect l="T6" t="T7" r="T8" b="T9"/>
                <a:pathLst>
                  <a:path w="58" h="43">
                    <a:moveTo>
                      <a:pt x="58" y="43"/>
                    </a:moveTo>
                    <a:cubicBezTo>
                      <a:pt x="29" y="34"/>
                      <a:pt x="0" y="34"/>
                      <a:pt x="0" y="0"/>
                    </a:cubicBezTo>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25612" name="Text Box 141">
                <a:extLst>
                  <a:ext uri="{FF2B5EF4-FFF2-40B4-BE49-F238E27FC236}">
                    <a16:creationId xmlns:a16="http://schemas.microsoft.com/office/drawing/2014/main" id="{422F9C60-AC9A-4AD9-98E7-48FE402FD6B0}"/>
                  </a:ext>
                </a:extLst>
              </p:cNvPr>
              <p:cNvSpPr txBox="1">
                <a:spLocks noChangeArrowheads="1"/>
              </p:cNvSpPr>
              <p:nvPr/>
            </p:nvSpPr>
            <p:spPr bwMode="auto">
              <a:xfrm>
                <a:off x="288" y="3648"/>
                <a:ext cx="912"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defRPr/>
                </a:pPr>
                <a:r>
                  <a:rPr lang="ru-RU" altLang="ru-RU" sz="1050" b="1">
                    <a:latin typeface="Arial" panose="020B0604020202020204" pitchFamily="34" charset="0"/>
                  </a:rPr>
                  <a:t>Визуализация</a:t>
                </a:r>
                <a:endParaRPr lang="de-DE" altLang="ru-RU" sz="1050" b="1">
                  <a:latin typeface="Arial" panose="020B0604020202020204" pitchFamily="34" charset="0"/>
                </a:endParaRPr>
              </a:p>
            </p:txBody>
          </p:sp>
          <p:sp>
            <p:nvSpPr>
              <p:cNvPr id="25613" name="Line 142">
                <a:extLst>
                  <a:ext uri="{FF2B5EF4-FFF2-40B4-BE49-F238E27FC236}">
                    <a16:creationId xmlns:a16="http://schemas.microsoft.com/office/drawing/2014/main" id="{57A7E0AD-E912-4340-BE95-90110E4F4B4B}"/>
                  </a:ext>
                </a:extLst>
              </p:cNvPr>
              <p:cNvSpPr>
                <a:spLocks noChangeShapeType="1"/>
              </p:cNvSpPr>
              <p:nvPr/>
            </p:nvSpPr>
            <p:spPr bwMode="auto">
              <a:xfrm>
                <a:off x="1296" y="1007"/>
                <a:ext cx="240" cy="19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5614" name="Line 143">
                <a:extLst>
                  <a:ext uri="{FF2B5EF4-FFF2-40B4-BE49-F238E27FC236}">
                    <a16:creationId xmlns:a16="http://schemas.microsoft.com/office/drawing/2014/main" id="{47FEB074-7C2F-44C9-B4F7-84632EEF1925}"/>
                  </a:ext>
                </a:extLst>
              </p:cNvPr>
              <p:cNvSpPr>
                <a:spLocks noChangeShapeType="1"/>
              </p:cNvSpPr>
              <p:nvPr/>
            </p:nvSpPr>
            <p:spPr bwMode="auto">
              <a:xfrm>
                <a:off x="1200" y="767"/>
                <a:ext cx="288" cy="24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ru-RU"/>
              </a:p>
            </p:txBody>
          </p:sp>
          <p:sp>
            <p:nvSpPr>
              <p:cNvPr id="25615" name="Line 144">
                <a:extLst>
                  <a:ext uri="{FF2B5EF4-FFF2-40B4-BE49-F238E27FC236}">
                    <a16:creationId xmlns:a16="http://schemas.microsoft.com/office/drawing/2014/main" id="{7CA92B24-8174-47E7-BE5A-F8379AD7F422}"/>
                  </a:ext>
                </a:extLst>
              </p:cNvPr>
              <p:cNvSpPr>
                <a:spLocks noChangeShapeType="1"/>
              </p:cNvSpPr>
              <p:nvPr/>
            </p:nvSpPr>
            <p:spPr bwMode="auto">
              <a:xfrm flipH="1">
                <a:off x="1296" y="1007"/>
                <a:ext cx="19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16" name="Text Box 145">
                <a:extLst>
                  <a:ext uri="{FF2B5EF4-FFF2-40B4-BE49-F238E27FC236}">
                    <a16:creationId xmlns:a16="http://schemas.microsoft.com/office/drawing/2014/main" id="{3AE00CD5-8C23-4577-BBDF-D1D07F4CD808}"/>
                  </a:ext>
                </a:extLst>
              </p:cNvPr>
              <p:cNvSpPr txBox="1">
                <a:spLocks noChangeArrowheads="1"/>
              </p:cNvSpPr>
              <p:nvPr/>
            </p:nvSpPr>
            <p:spPr bwMode="auto">
              <a:xfrm>
                <a:off x="288" y="2303"/>
                <a:ext cx="864"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defRPr/>
                </a:pPr>
                <a:r>
                  <a:rPr lang="ru-RU" altLang="ru-RU" sz="1050" b="1">
                    <a:latin typeface="Arial" panose="020B0604020202020204" pitchFamily="34" charset="0"/>
                  </a:rPr>
                  <a:t>Рабочие станции</a:t>
                </a:r>
                <a:endParaRPr lang="de-DE" altLang="ru-RU" sz="1050" b="1">
                  <a:latin typeface="Arial" panose="020B0604020202020204" pitchFamily="34" charset="0"/>
                </a:endParaRPr>
              </a:p>
            </p:txBody>
          </p:sp>
          <p:sp>
            <p:nvSpPr>
              <p:cNvPr id="25617" name="Text Box 146">
                <a:extLst>
                  <a:ext uri="{FF2B5EF4-FFF2-40B4-BE49-F238E27FC236}">
                    <a16:creationId xmlns:a16="http://schemas.microsoft.com/office/drawing/2014/main" id="{20A6D679-C8E3-4259-8416-83E09C500F4A}"/>
                  </a:ext>
                </a:extLst>
              </p:cNvPr>
              <p:cNvSpPr txBox="1">
                <a:spLocks noChangeArrowheads="1"/>
              </p:cNvSpPr>
              <p:nvPr/>
            </p:nvSpPr>
            <p:spPr bwMode="auto">
              <a:xfrm>
                <a:off x="288" y="1057"/>
                <a:ext cx="964"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defRPr/>
                </a:pPr>
                <a:r>
                  <a:rPr lang="ru-RU" altLang="ru-RU" sz="1050" b="1">
                    <a:latin typeface="Arial" panose="020B0604020202020204" pitchFamily="34" charset="0"/>
                  </a:rPr>
                  <a:t>Мобильный доступ</a:t>
                </a:r>
                <a:endParaRPr lang="de-DE" altLang="ru-RU" sz="1050" b="1">
                  <a:latin typeface="Arial" panose="020B0604020202020204" pitchFamily="34" charset="0"/>
                </a:endParaRPr>
              </a:p>
            </p:txBody>
          </p:sp>
          <p:pic>
            <p:nvPicPr>
              <p:cNvPr id="25618" name="Picture 147">
                <a:extLst>
                  <a:ext uri="{FF2B5EF4-FFF2-40B4-BE49-F238E27FC236}">
                    <a16:creationId xmlns:a16="http://schemas.microsoft.com/office/drawing/2014/main" id="{BBF725D1-5C58-448F-B126-5FABBEDBDF2A}"/>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76" y="2016"/>
                <a:ext cx="1156" cy="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9" name="Picture 148" descr="T3E_OED_anc">
                <a:extLst>
                  <a:ext uri="{FF2B5EF4-FFF2-40B4-BE49-F238E27FC236}">
                    <a16:creationId xmlns:a16="http://schemas.microsoft.com/office/drawing/2014/main" id="{8F8145D6-3126-4896-8B21-27834FEE0C5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24" y="767"/>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0" name="Picture 149" descr="BS00925_">
                <a:extLst>
                  <a:ext uri="{FF2B5EF4-FFF2-40B4-BE49-F238E27FC236}">
                    <a16:creationId xmlns:a16="http://schemas.microsoft.com/office/drawing/2014/main" id="{0B03D8A2-D099-4261-B92A-26DCC00F3FB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52" y="1727"/>
                <a:ext cx="1056" cy="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1" name="Picture 150" descr="9310_lo">
                <a:extLst>
                  <a:ext uri="{FF2B5EF4-FFF2-40B4-BE49-F238E27FC236}">
                    <a16:creationId xmlns:a16="http://schemas.microsoft.com/office/drawing/2014/main" id="{8A261D1C-B506-47D3-BEED-E2B9160D2110}"/>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32" y="2159"/>
                <a:ext cx="768" cy="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2" name="Picture 151" descr="BD07246_">
                <a:extLst>
                  <a:ext uri="{FF2B5EF4-FFF2-40B4-BE49-F238E27FC236}">
                    <a16:creationId xmlns:a16="http://schemas.microsoft.com/office/drawing/2014/main" id="{F5962A7E-ECC3-46F5-9E29-C142E8EE7C3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08" y="3092"/>
                <a:ext cx="1296" cy="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23" name="AutoShape 152">
                <a:extLst>
                  <a:ext uri="{FF2B5EF4-FFF2-40B4-BE49-F238E27FC236}">
                    <a16:creationId xmlns:a16="http://schemas.microsoft.com/office/drawing/2014/main" id="{2CB2F2B9-ECED-479F-8C7A-7B555A2ED717}"/>
                  </a:ext>
                </a:extLst>
              </p:cNvPr>
              <p:cNvSpPr>
                <a:spLocks noChangeArrowheads="1"/>
              </p:cNvSpPr>
              <p:nvPr/>
            </p:nvSpPr>
            <p:spPr bwMode="auto">
              <a:xfrm>
                <a:off x="2932" y="1439"/>
                <a:ext cx="2544" cy="240"/>
              </a:xfrm>
              <a:prstGeom prst="cube">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sp>
            <p:nvSpPr>
              <p:cNvPr id="25624" name="Text Box 153">
                <a:extLst>
                  <a:ext uri="{FF2B5EF4-FFF2-40B4-BE49-F238E27FC236}">
                    <a16:creationId xmlns:a16="http://schemas.microsoft.com/office/drawing/2014/main" id="{7148D67E-DD0C-4B5B-9E72-2F1E9CB1E59C}"/>
                  </a:ext>
                </a:extLst>
              </p:cNvPr>
              <p:cNvSpPr txBox="1">
                <a:spLocks noChangeArrowheads="1"/>
              </p:cNvSpPr>
              <p:nvPr/>
            </p:nvSpPr>
            <p:spPr bwMode="auto">
              <a:xfrm>
                <a:off x="3268" y="1495"/>
                <a:ext cx="2107"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defRPr/>
                </a:pPr>
                <a:r>
                  <a:rPr lang="ru-RU" altLang="ru-RU" sz="1050" b="1">
                    <a:latin typeface="Arial" panose="020B0604020202020204" pitchFamily="34" charset="0"/>
                  </a:rPr>
                  <a:t>Суперкомпьютеры, ПК- кластеры</a:t>
                </a:r>
                <a:endParaRPr lang="de-DE" altLang="ru-RU" sz="1050" b="1">
                  <a:latin typeface="Arial" panose="020B0604020202020204" pitchFamily="34" charset="0"/>
                </a:endParaRPr>
              </a:p>
            </p:txBody>
          </p:sp>
          <p:sp>
            <p:nvSpPr>
              <p:cNvPr id="25625" name="AutoShape 154">
                <a:extLst>
                  <a:ext uri="{FF2B5EF4-FFF2-40B4-BE49-F238E27FC236}">
                    <a16:creationId xmlns:a16="http://schemas.microsoft.com/office/drawing/2014/main" id="{3CE93133-26AC-441E-8A83-1B23CDE0F52C}"/>
                  </a:ext>
                </a:extLst>
              </p:cNvPr>
              <p:cNvSpPr>
                <a:spLocks noChangeArrowheads="1"/>
              </p:cNvSpPr>
              <p:nvPr/>
            </p:nvSpPr>
            <p:spPr bwMode="auto">
              <a:xfrm>
                <a:off x="2928" y="2776"/>
                <a:ext cx="2544" cy="240"/>
              </a:xfrm>
              <a:prstGeom prst="cube">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sp>
            <p:nvSpPr>
              <p:cNvPr id="25626" name="AutoShape 155">
                <a:extLst>
                  <a:ext uri="{FF2B5EF4-FFF2-40B4-BE49-F238E27FC236}">
                    <a16:creationId xmlns:a16="http://schemas.microsoft.com/office/drawing/2014/main" id="{FF76637E-34CB-49D0-AC88-9E780FC3F23F}"/>
                  </a:ext>
                </a:extLst>
              </p:cNvPr>
              <p:cNvSpPr>
                <a:spLocks noChangeArrowheads="1"/>
              </p:cNvSpPr>
              <p:nvPr/>
            </p:nvSpPr>
            <p:spPr bwMode="auto">
              <a:xfrm>
                <a:off x="2932" y="3839"/>
                <a:ext cx="2544" cy="240"/>
              </a:xfrm>
              <a:prstGeom prst="cube">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endParaRPr lang="ru-RU" altLang="ru-RU" sz="1800">
                  <a:solidFill>
                    <a:schemeClr val="tx1"/>
                  </a:solidFill>
                  <a:latin typeface="Arial" panose="020B0604020202020204" pitchFamily="34" charset="0"/>
                </a:endParaRPr>
              </a:p>
            </p:txBody>
          </p:sp>
          <p:sp>
            <p:nvSpPr>
              <p:cNvPr id="25627" name="Text Box 156">
                <a:extLst>
                  <a:ext uri="{FF2B5EF4-FFF2-40B4-BE49-F238E27FC236}">
                    <a16:creationId xmlns:a16="http://schemas.microsoft.com/office/drawing/2014/main" id="{78092B84-B73F-447B-9C16-E917625798D0}"/>
                  </a:ext>
                </a:extLst>
              </p:cNvPr>
              <p:cNvSpPr txBox="1">
                <a:spLocks noChangeArrowheads="1"/>
              </p:cNvSpPr>
              <p:nvPr/>
            </p:nvSpPr>
            <p:spPr bwMode="auto">
              <a:xfrm>
                <a:off x="3604" y="3894"/>
                <a:ext cx="1296"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defRPr/>
                </a:pPr>
                <a:r>
                  <a:rPr lang="ru-RU" altLang="ru-RU" sz="1050" b="1">
                    <a:latin typeface="Arial" panose="020B0604020202020204" pitchFamily="34" charset="0"/>
                  </a:rPr>
                  <a:t>Интернет, сети</a:t>
                </a:r>
                <a:endParaRPr lang="de-DE" altLang="ru-RU" sz="1050" b="1">
                  <a:latin typeface="Arial" panose="020B0604020202020204" pitchFamily="34" charset="0"/>
                </a:endParaRPr>
              </a:p>
            </p:txBody>
          </p:sp>
          <p:pic>
            <p:nvPicPr>
              <p:cNvPr id="25628" name="Picture 157">
                <a:extLst>
                  <a:ext uri="{FF2B5EF4-FFF2-40B4-BE49-F238E27FC236}">
                    <a16:creationId xmlns:a16="http://schemas.microsoft.com/office/drawing/2014/main" id="{F06C2AAC-86EB-4223-ADFC-6A4468B06065}"/>
                  </a:ext>
                </a:extLst>
              </p:cNvPr>
              <p:cNvPicPr>
                <a:picLocks noChangeAspect="1" noChangeArrowheads="1"/>
              </p:cNvPicPr>
              <p:nvPr/>
            </p:nvPicPr>
            <p:blipFill>
              <a:blip r:embed="rId10" cstate="print">
                <a:clrChange>
                  <a:clrFrom>
                    <a:srgbClr val="FFF8FF"/>
                  </a:clrFrom>
                  <a:clrTo>
                    <a:srgbClr val="FFF8FF">
                      <a:alpha val="0"/>
                    </a:srgbClr>
                  </a:clrTo>
                </a:clrChange>
                <a:extLst>
                  <a:ext uri="{28A0092B-C50C-407E-A947-70E740481C1C}">
                    <a14:useLocalDpi xmlns:a14="http://schemas.microsoft.com/office/drawing/2010/main" val="0"/>
                  </a:ext>
                </a:extLst>
              </a:blip>
              <a:srcRect/>
              <a:stretch>
                <a:fillRect/>
              </a:stretch>
            </p:blipFill>
            <p:spPr bwMode="auto">
              <a:xfrm>
                <a:off x="4228" y="815"/>
                <a:ext cx="1152" cy="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5629" name="Freeform 158">
                <a:extLst>
                  <a:ext uri="{FF2B5EF4-FFF2-40B4-BE49-F238E27FC236}">
                    <a16:creationId xmlns:a16="http://schemas.microsoft.com/office/drawing/2014/main" id="{5FD536C9-186A-4096-9441-E0A488D5A3CA}"/>
                  </a:ext>
                </a:extLst>
              </p:cNvPr>
              <p:cNvSpPr>
                <a:spLocks/>
              </p:cNvSpPr>
              <p:nvPr/>
            </p:nvSpPr>
            <p:spPr bwMode="auto">
              <a:xfrm flipH="1">
                <a:off x="1553" y="1631"/>
                <a:ext cx="402" cy="427"/>
              </a:xfrm>
              <a:custGeom>
                <a:avLst/>
                <a:gdLst>
                  <a:gd name="T0" fmla="*/ 0 w 971"/>
                  <a:gd name="T1" fmla="*/ 0 h 1166"/>
                  <a:gd name="T2" fmla="*/ 0 w 971"/>
                  <a:gd name="T3" fmla="*/ 0 h 1166"/>
                  <a:gd name="T4" fmla="*/ 0 w 971"/>
                  <a:gd name="T5" fmla="*/ 0 h 1166"/>
                  <a:gd name="T6" fmla="*/ 0 w 971"/>
                  <a:gd name="T7" fmla="*/ 0 h 1166"/>
                  <a:gd name="T8" fmla="*/ 0 w 971"/>
                  <a:gd name="T9" fmla="*/ 0 h 1166"/>
                  <a:gd name="T10" fmla="*/ 0 w 971"/>
                  <a:gd name="T11" fmla="*/ 0 h 1166"/>
                  <a:gd name="T12" fmla="*/ 0 w 971"/>
                  <a:gd name="T13" fmla="*/ 0 h 1166"/>
                  <a:gd name="T14" fmla="*/ 0 w 971"/>
                  <a:gd name="T15" fmla="*/ 0 h 1166"/>
                  <a:gd name="T16" fmla="*/ 0 w 971"/>
                  <a:gd name="T17" fmla="*/ 0 h 1166"/>
                  <a:gd name="T18" fmla="*/ 0 w 971"/>
                  <a:gd name="T19" fmla="*/ 0 h 1166"/>
                  <a:gd name="T20" fmla="*/ 0 w 971"/>
                  <a:gd name="T21" fmla="*/ 0 h 1166"/>
                  <a:gd name="T22" fmla="*/ 0 w 971"/>
                  <a:gd name="T23" fmla="*/ 0 h 1166"/>
                  <a:gd name="T24" fmla="*/ 0 w 971"/>
                  <a:gd name="T25" fmla="*/ 0 h 1166"/>
                  <a:gd name="T26" fmla="*/ 0 w 971"/>
                  <a:gd name="T27" fmla="*/ 0 h 1166"/>
                  <a:gd name="T28" fmla="*/ 0 w 971"/>
                  <a:gd name="T29" fmla="*/ 0 h 1166"/>
                  <a:gd name="T30" fmla="*/ 0 w 971"/>
                  <a:gd name="T31" fmla="*/ 0 h 1166"/>
                  <a:gd name="T32" fmla="*/ 0 w 971"/>
                  <a:gd name="T33" fmla="*/ 0 h 1166"/>
                  <a:gd name="T34" fmla="*/ 0 w 971"/>
                  <a:gd name="T35" fmla="*/ 0 h 1166"/>
                  <a:gd name="T36" fmla="*/ 0 w 971"/>
                  <a:gd name="T37" fmla="*/ 0 h 1166"/>
                  <a:gd name="T38" fmla="*/ 0 w 971"/>
                  <a:gd name="T39" fmla="*/ 0 h 1166"/>
                  <a:gd name="T40" fmla="*/ 0 w 971"/>
                  <a:gd name="T41" fmla="*/ 0 h 1166"/>
                  <a:gd name="T42" fmla="*/ 0 w 971"/>
                  <a:gd name="T43" fmla="*/ 0 h 1166"/>
                  <a:gd name="T44" fmla="*/ 0 w 971"/>
                  <a:gd name="T45" fmla="*/ 0 h 1166"/>
                  <a:gd name="T46" fmla="*/ 0 w 971"/>
                  <a:gd name="T47" fmla="*/ 0 h 1166"/>
                  <a:gd name="T48" fmla="*/ 0 w 971"/>
                  <a:gd name="T49" fmla="*/ 0 h 1166"/>
                  <a:gd name="T50" fmla="*/ 0 w 971"/>
                  <a:gd name="T51" fmla="*/ 0 h 1166"/>
                  <a:gd name="T52" fmla="*/ 0 w 971"/>
                  <a:gd name="T53" fmla="*/ 0 h 1166"/>
                  <a:gd name="T54" fmla="*/ 0 w 971"/>
                  <a:gd name="T55" fmla="*/ 0 h 1166"/>
                  <a:gd name="T56" fmla="*/ 0 w 971"/>
                  <a:gd name="T57" fmla="*/ 0 h 1166"/>
                  <a:gd name="T58" fmla="*/ 0 w 971"/>
                  <a:gd name="T59" fmla="*/ 0 h 1166"/>
                  <a:gd name="T60" fmla="*/ 0 w 971"/>
                  <a:gd name="T61" fmla="*/ 0 h 1166"/>
                  <a:gd name="T62" fmla="*/ 0 w 971"/>
                  <a:gd name="T63" fmla="*/ 0 h 1166"/>
                  <a:gd name="T64" fmla="*/ 0 w 971"/>
                  <a:gd name="T65" fmla="*/ 0 h 1166"/>
                  <a:gd name="T66" fmla="*/ 0 w 971"/>
                  <a:gd name="T67" fmla="*/ 0 h 1166"/>
                  <a:gd name="T68" fmla="*/ 0 w 971"/>
                  <a:gd name="T69" fmla="*/ 0 h 1166"/>
                  <a:gd name="T70" fmla="*/ 0 w 971"/>
                  <a:gd name="T71" fmla="*/ 0 h 1166"/>
                  <a:gd name="T72" fmla="*/ 0 w 971"/>
                  <a:gd name="T73" fmla="*/ 0 h 1166"/>
                  <a:gd name="T74" fmla="*/ 0 w 971"/>
                  <a:gd name="T75" fmla="*/ 0 h 1166"/>
                  <a:gd name="T76" fmla="*/ 0 w 971"/>
                  <a:gd name="T77" fmla="*/ 0 h 1166"/>
                  <a:gd name="T78" fmla="*/ 0 w 971"/>
                  <a:gd name="T79" fmla="*/ 0 h 1166"/>
                  <a:gd name="T80" fmla="*/ 0 w 971"/>
                  <a:gd name="T81" fmla="*/ 0 h 1166"/>
                  <a:gd name="T82" fmla="*/ 0 w 971"/>
                  <a:gd name="T83" fmla="*/ 0 h 1166"/>
                  <a:gd name="T84" fmla="*/ 0 w 971"/>
                  <a:gd name="T85" fmla="*/ 0 h 1166"/>
                  <a:gd name="T86" fmla="*/ 0 w 971"/>
                  <a:gd name="T87" fmla="*/ 0 h 1166"/>
                  <a:gd name="T88" fmla="*/ 0 w 971"/>
                  <a:gd name="T89" fmla="*/ 0 h 1166"/>
                  <a:gd name="T90" fmla="*/ 0 w 971"/>
                  <a:gd name="T91" fmla="*/ 0 h 1166"/>
                  <a:gd name="T92" fmla="*/ 0 w 971"/>
                  <a:gd name="T93" fmla="*/ 0 h 1166"/>
                  <a:gd name="T94" fmla="*/ 0 w 971"/>
                  <a:gd name="T95" fmla="*/ 0 h 1166"/>
                  <a:gd name="T96" fmla="*/ 0 w 971"/>
                  <a:gd name="T97" fmla="*/ 0 h 1166"/>
                  <a:gd name="T98" fmla="*/ 0 w 971"/>
                  <a:gd name="T99" fmla="*/ 0 h 1166"/>
                  <a:gd name="T100" fmla="*/ 0 w 971"/>
                  <a:gd name="T101" fmla="*/ 0 h 1166"/>
                  <a:gd name="T102" fmla="*/ 0 w 971"/>
                  <a:gd name="T103" fmla="*/ 0 h 1166"/>
                  <a:gd name="T104" fmla="*/ 0 w 971"/>
                  <a:gd name="T105" fmla="*/ 0 h 1166"/>
                  <a:gd name="T106" fmla="*/ 0 w 971"/>
                  <a:gd name="T107" fmla="*/ 0 h 1166"/>
                  <a:gd name="T108" fmla="*/ 0 w 971"/>
                  <a:gd name="T109" fmla="*/ 0 h 1166"/>
                  <a:gd name="T110" fmla="*/ 0 w 971"/>
                  <a:gd name="T111" fmla="*/ 0 h 1166"/>
                  <a:gd name="T112" fmla="*/ 0 w 971"/>
                  <a:gd name="T113" fmla="*/ 0 h 1166"/>
                  <a:gd name="T114" fmla="*/ 0 w 971"/>
                  <a:gd name="T115" fmla="*/ 0 h 1166"/>
                  <a:gd name="T116" fmla="*/ 0 w 971"/>
                  <a:gd name="T117" fmla="*/ 0 h 116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71"/>
                  <a:gd name="T178" fmla="*/ 0 h 1166"/>
                  <a:gd name="T179" fmla="*/ 971 w 971"/>
                  <a:gd name="T180" fmla="*/ 1166 h 116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71" h="1166">
                    <a:moveTo>
                      <a:pt x="0" y="1094"/>
                    </a:moveTo>
                    <a:lnTo>
                      <a:pt x="0" y="1166"/>
                    </a:lnTo>
                    <a:lnTo>
                      <a:pt x="1" y="1165"/>
                    </a:lnTo>
                    <a:lnTo>
                      <a:pt x="2" y="1164"/>
                    </a:lnTo>
                    <a:lnTo>
                      <a:pt x="5" y="1164"/>
                    </a:lnTo>
                    <a:lnTo>
                      <a:pt x="6" y="1163"/>
                    </a:lnTo>
                    <a:lnTo>
                      <a:pt x="21" y="1147"/>
                    </a:lnTo>
                    <a:lnTo>
                      <a:pt x="40" y="1128"/>
                    </a:lnTo>
                    <a:lnTo>
                      <a:pt x="62" y="1109"/>
                    </a:lnTo>
                    <a:lnTo>
                      <a:pt x="85" y="1088"/>
                    </a:lnTo>
                    <a:lnTo>
                      <a:pt x="109" y="1070"/>
                    </a:lnTo>
                    <a:lnTo>
                      <a:pt x="134" y="1052"/>
                    </a:lnTo>
                    <a:lnTo>
                      <a:pt x="156" y="1038"/>
                    </a:lnTo>
                    <a:lnTo>
                      <a:pt x="175" y="1030"/>
                    </a:lnTo>
                    <a:lnTo>
                      <a:pt x="188" y="1016"/>
                    </a:lnTo>
                    <a:lnTo>
                      <a:pt x="198" y="1005"/>
                    </a:lnTo>
                    <a:lnTo>
                      <a:pt x="206" y="993"/>
                    </a:lnTo>
                    <a:lnTo>
                      <a:pt x="212" y="983"/>
                    </a:lnTo>
                    <a:lnTo>
                      <a:pt x="215" y="970"/>
                    </a:lnTo>
                    <a:lnTo>
                      <a:pt x="219" y="958"/>
                    </a:lnTo>
                    <a:lnTo>
                      <a:pt x="220" y="943"/>
                    </a:lnTo>
                    <a:lnTo>
                      <a:pt x="221" y="925"/>
                    </a:lnTo>
                    <a:lnTo>
                      <a:pt x="219" y="917"/>
                    </a:lnTo>
                    <a:lnTo>
                      <a:pt x="215" y="910"/>
                    </a:lnTo>
                    <a:lnTo>
                      <a:pt x="212" y="905"/>
                    </a:lnTo>
                    <a:lnTo>
                      <a:pt x="206" y="899"/>
                    </a:lnTo>
                    <a:lnTo>
                      <a:pt x="191" y="890"/>
                    </a:lnTo>
                    <a:lnTo>
                      <a:pt x="179" y="882"/>
                    </a:lnTo>
                    <a:lnTo>
                      <a:pt x="169" y="875"/>
                    </a:lnTo>
                    <a:lnTo>
                      <a:pt x="161" y="869"/>
                    </a:lnTo>
                    <a:lnTo>
                      <a:pt x="152" y="863"/>
                    </a:lnTo>
                    <a:lnTo>
                      <a:pt x="142" y="859"/>
                    </a:lnTo>
                    <a:lnTo>
                      <a:pt x="127" y="854"/>
                    </a:lnTo>
                    <a:lnTo>
                      <a:pt x="108" y="851"/>
                    </a:lnTo>
                    <a:lnTo>
                      <a:pt x="94" y="839"/>
                    </a:lnTo>
                    <a:lnTo>
                      <a:pt x="93" y="822"/>
                    </a:lnTo>
                    <a:lnTo>
                      <a:pt x="99" y="802"/>
                    </a:lnTo>
                    <a:lnTo>
                      <a:pt x="104" y="780"/>
                    </a:lnTo>
                    <a:lnTo>
                      <a:pt x="108" y="763"/>
                    </a:lnTo>
                    <a:lnTo>
                      <a:pt x="114" y="747"/>
                    </a:lnTo>
                    <a:lnTo>
                      <a:pt x="121" y="731"/>
                    </a:lnTo>
                    <a:lnTo>
                      <a:pt x="129" y="715"/>
                    </a:lnTo>
                    <a:lnTo>
                      <a:pt x="138" y="701"/>
                    </a:lnTo>
                    <a:lnTo>
                      <a:pt x="147" y="687"/>
                    </a:lnTo>
                    <a:lnTo>
                      <a:pt x="159" y="674"/>
                    </a:lnTo>
                    <a:lnTo>
                      <a:pt x="170" y="663"/>
                    </a:lnTo>
                    <a:lnTo>
                      <a:pt x="183" y="651"/>
                    </a:lnTo>
                    <a:lnTo>
                      <a:pt x="197" y="642"/>
                    </a:lnTo>
                    <a:lnTo>
                      <a:pt x="213" y="634"/>
                    </a:lnTo>
                    <a:lnTo>
                      <a:pt x="229" y="627"/>
                    </a:lnTo>
                    <a:lnTo>
                      <a:pt x="247" y="621"/>
                    </a:lnTo>
                    <a:lnTo>
                      <a:pt x="265" y="618"/>
                    </a:lnTo>
                    <a:lnTo>
                      <a:pt x="285" y="615"/>
                    </a:lnTo>
                    <a:lnTo>
                      <a:pt x="305" y="614"/>
                    </a:lnTo>
                    <a:lnTo>
                      <a:pt x="310" y="665"/>
                    </a:lnTo>
                    <a:lnTo>
                      <a:pt x="316" y="713"/>
                    </a:lnTo>
                    <a:lnTo>
                      <a:pt x="326" y="761"/>
                    </a:lnTo>
                    <a:lnTo>
                      <a:pt x="341" y="807"/>
                    </a:lnTo>
                    <a:lnTo>
                      <a:pt x="359" y="851"/>
                    </a:lnTo>
                    <a:lnTo>
                      <a:pt x="385" y="892"/>
                    </a:lnTo>
                    <a:lnTo>
                      <a:pt x="416" y="931"/>
                    </a:lnTo>
                    <a:lnTo>
                      <a:pt x="454" y="969"/>
                    </a:lnTo>
                    <a:lnTo>
                      <a:pt x="461" y="977"/>
                    </a:lnTo>
                    <a:lnTo>
                      <a:pt x="466" y="984"/>
                    </a:lnTo>
                    <a:lnTo>
                      <a:pt x="474" y="992"/>
                    </a:lnTo>
                    <a:lnTo>
                      <a:pt x="487" y="1006"/>
                    </a:lnTo>
                    <a:lnTo>
                      <a:pt x="506" y="1019"/>
                    </a:lnTo>
                    <a:lnTo>
                      <a:pt x="524" y="1031"/>
                    </a:lnTo>
                    <a:lnTo>
                      <a:pt x="542" y="1043"/>
                    </a:lnTo>
                    <a:lnTo>
                      <a:pt x="560" y="1053"/>
                    </a:lnTo>
                    <a:lnTo>
                      <a:pt x="577" y="1064"/>
                    </a:lnTo>
                    <a:lnTo>
                      <a:pt x="596" y="1073"/>
                    </a:lnTo>
                    <a:lnTo>
                      <a:pt x="613" y="1082"/>
                    </a:lnTo>
                    <a:lnTo>
                      <a:pt x="631" y="1090"/>
                    </a:lnTo>
                    <a:lnTo>
                      <a:pt x="649" y="1098"/>
                    </a:lnTo>
                    <a:lnTo>
                      <a:pt x="667" y="1106"/>
                    </a:lnTo>
                    <a:lnTo>
                      <a:pt x="686" y="1114"/>
                    </a:lnTo>
                    <a:lnTo>
                      <a:pt x="704" y="1121"/>
                    </a:lnTo>
                    <a:lnTo>
                      <a:pt x="722" y="1129"/>
                    </a:lnTo>
                    <a:lnTo>
                      <a:pt x="742" y="1138"/>
                    </a:lnTo>
                    <a:lnTo>
                      <a:pt x="762" y="1146"/>
                    </a:lnTo>
                    <a:lnTo>
                      <a:pt x="782" y="1154"/>
                    </a:lnTo>
                    <a:lnTo>
                      <a:pt x="795" y="1143"/>
                    </a:lnTo>
                    <a:lnTo>
                      <a:pt x="812" y="1118"/>
                    </a:lnTo>
                    <a:lnTo>
                      <a:pt x="831" y="1081"/>
                    </a:lnTo>
                    <a:lnTo>
                      <a:pt x="850" y="1038"/>
                    </a:lnTo>
                    <a:lnTo>
                      <a:pt x="868" y="995"/>
                    </a:lnTo>
                    <a:lnTo>
                      <a:pt x="883" y="954"/>
                    </a:lnTo>
                    <a:lnTo>
                      <a:pt x="894" y="922"/>
                    </a:lnTo>
                    <a:lnTo>
                      <a:pt x="900" y="902"/>
                    </a:lnTo>
                    <a:lnTo>
                      <a:pt x="908" y="877"/>
                    </a:lnTo>
                    <a:lnTo>
                      <a:pt x="915" y="852"/>
                    </a:lnTo>
                    <a:lnTo>
                      <a:pt x="921" y="827"/>
                    </a:lnTo>
                    <a:lnTo>
                      <a:pt x="926" y="802"/>
                    </a:lnTo>
                    <a:lnTo>
                      <a:pt x="932" y="777"/>
                    </a:lnTo>
                    <a:lnTo>
                      <a:pt x="938" y="751"/>
                    </a:lnTo>
                    <a:lnTo>
                      <a:pt x="944" y="727"/>
                    </a:lnTo>
                    <a:lnTo>
                      <a:pt x="950" y="702"/>
                    </a:lnTo>
                    <a:lnTo>
                      <a:pt x="963" y="642"/>
                    </a:lnTo>
                    <a:lnTo>
                      <a:pt x="970" y="579"/>
                    </a:lnTo>
                    <a:lnTo>
                      <a:pt x="971" y="515"/>
                    </a:lnTo>
                    <a:lnTo>
                      <a:pt x="969" y="451"/>
                    </a:lnTo>
                    <a:lnTo>
                      <a:pt x="965" y="388"/>
                    </a:lnTo>
                    <a:lnTo>
                      <a:pt x="960" y="328"/>
                    </a:lnTo>
                    <a:lnTo>
                      <a:pt x="956" y="274"/>
                    </a:lnTo>
                    <a:lnTo>
                      <a:pt x="955" y="225"/>
                    </a:lnTo>
                    <a:lnTo>
                      <a:pt x="945" y="198"/>
                    </a:lnTo>
                    <a:lnTo>
                      <a:pt x="935" y="169"/>
                    </a:lnTo>
                    <a:lnTo>
                      <a:pt x="922" y="139"/>
                    </a:lnTo>
                    <a:lnTo>
                      <a:pt x="909" y="108"/>
                    </a:lnTo>
                    <a:lnTo>
                      <a:pt x="894" y="80"/>
                    </a:lnTo>
                    <a:lnTo>
                      <a:pt x="878" y="52"/>
                    </a:lnTo>
                    <a:lnTo>
                      <a:pt x="861" y="29"/>
                    </a:lnTo>
                    <a:lnTo>
                      <a:pt x="841" y="10"/>
                    </a:lnTo>
                    <a:lnTo>
                      <a:pt x="835" y="7"/>
                    </a:lnTo>
                    <a:lnTo>
                      <a:pt x="829" y="5"/>
                    </a:lnTo>
                    <a:lnTo>
                      <a:pt x="823" y="2"/>
                    </a:lnTo>
                    <a:lnTo>
                      <a:pt x="816" y="0"/>
                    </a:lnTo>
                    <a:lnTo>
                      <a:pt x="797" y="2"/>
                    </a:lnTo>
                    <a:lnTo>
                      <a:pt x="779" y="5"/>
                    </a:lnTo>
                    <a:lnTo>
                      <a:pt x="762" y="9"/>
                    </a:lnTo>
                    <a:lnTo>
                      <a:pt x="744" y="15"/>
                    </a:lnTo>
                    <a:lnTo>
                      <a:pt x="728" y="21"/>
                    </a:lnTo>
                    <a:lnTo>
                      <a:pt x="711" y="27"/>
                    </a:lnTo>
                    <a:lnTo>
                      <a:pt x="694" y="33"/>
                    </a:lnTo>
                    <a:lnTo>
                      <a:pt x="675" y="38"/>
                    </a:lnTo>
                    <a:lnTo>
                      <a:pt x="663" y="44"/>
                    </a:lnTo>
                    <a:lnTo>
                      <a:pt x="649" y="50"/>
                    </a:lnTo>
                    <a:lnTo>
                      <a:pt x="634" y="56"/>
                    </a:lnTo>
                    <a:lnTo>
                      <a:pt x="619" y="63"/>
                    </a:lnTo>
                    <a:lnTo>
                      <a:pt x="604" y="70"/>
                    </a:lnTo>
                    <a:lnTo>
                      <a:pt x="588" y="78"/>
                    </a:lnTo>
                    <a:lnTo>
                      <a:pt x="572" y="88"/>
                    </a:lnTo>
                    <a:lnTo>
                      <a:pt x="555" y="98"/>
                    </a:lnTo>
                    <a:lnTo>
                      <a:pt x="539" y="108"/>
                    </a:lnTo>
                    <a:lnTo>
                      <a:pt x="522" y="121"/>
                    </a:lnTo>
                    <a:lnTo>
                      <a:pt x="506" y="135"/>
                    </a:lnTo>
                    <a:lnTo>
                      <a:pt x="490" y="150"/>
                    </a:lnTo>
                    <a:lnTo>
                      <a:pt x="474" y="167"/>
                    </a:lnTo>
                    <a:lnTo>
                      <a:pt x="457" y="186"/>
                    </a:lnTo>
                    <a:lnTo>
                      <a:pt x="442" y="206"/>
                    </a:lnTo>
                    <a:lnTo>
                      <a:pt x="427" y="228"/>
                    </a:lnTo>
                    <a:lnTo>
                      <a:pt x="419" y="239"/>
                    </a:lnTo>
                    <a:lnTo>
                      <a:pt x="411" y="249"/>
                    </a:lnTo>
                    <a:lnTo>
                      <a:pt x="404" y="259"/>
                    </a:lnTo>
                    <a:lnTo>
                      <a:pt x="399" y="270"/>
                    </a:lnTo>
                    <a:lnTo>
                      <a:pt x="392" y="281"/>
                    </a:lnTo>
                    <a:lnTo>
                      <a:pt x="385" y="292"/>
                    </a:lnTo>
                    <a:lnTo>
                      <a:pt x="377" y="302"/>
                    </a:lnTo>
                    <a:lnTo>
                      <a:pt x="369" y="311"/>
                    </a:lnTo>
                    <a:lnTo>
                      <a:pt x="364" y="326"/>
                    </a:lnTo>
                    <a:lnTo>
                      <a:pt x="358" y="340"/>
                    </a:lnTo>
                    <a:lnTo>
                      <a:pt x="354" y="355"/>
                    </a:lnTo>
                    <a:lnTo>
                      <a:pt x="349" y="370"/>
                    </a:lnTo>
                    <a:lnTo>
                      <a:pt x="343" y="385"/>
                    </a:lnTo>
                    <a:lnTo>
                      <a:pt x="339" y="399"/>
                    </a:lnTo>
                    <a:lnTo>
                      <a:pt x="333" y="414"/>
                    </a:lnTo>
                    <a:lnTo>
                      <a:pt x="328" y="428"/>
                    </a:lnTo>
                    <a:lnTo>
                      <a:pt x="319" y="458"/>
                    </a:lnTo>
                    <a:lnTo>
                      <a:pt x="313" y="486"/>
                    </a:lnTo>
                    <a:lnTo>
                      <a:pt x="308" y="515"/>
                    </a:lnTo>
                    <a:lnTo>
                      <a:pt x="304" y="545"/>
                    </a:lnTo>
                    <a:lnTo>
                      <a:pt x="297" y="550"/>
                    </a:lnTo>
                    <a:lnTo>
                      <a:pt x="289" y="554"/>
                    </a:lnTo>
                    <a:lnTo>
                      <a:pt x="278" y="559"/>
                    </a:lnTo>
                    <a:lnTo>
                      <a:pt x="265" y="565"/>
                    </a:lnTo>
                    <a:lnTo>
                      <a:pt x="251" y="570"/>
                    </a:lnTo>
                    <a:lnTo>
                      <a:pt x="236" y="577"/>
                    </a:lnTo>
                    <a:lnTo>
                      <a:pt x="220" y="584"/>
                    </a:lnTo>
                    <a:lnTo>
                      <a:pt x="204" y="592"/>
                    </a:lnTo>
                    <a:lnTo>
                      <a:pt x="188" y="600"/>
                    </a:lnTo>
                    <a:lnTo>
                      <a:pt x="170" y="609"/>
                    </a:lnTo>
                    <a:lnTo>
                      <a:pt x="154" y="618"/>
                    </a:lnTo>
                    <a:lnTo>
                      <a:pt x="138" y="627"/>
                    </a:lnTo>
                    <a:lnTo>
                      <a:pt x="124" y="636"/>
                    </a:lnTo>
                    <a:lnTo>
                      <a:pt x="111" y="647"/>
                    </a:lnTo>
                    <a:lnTo>
                      <a:pt x="98" y="657"/>
                    </a:lnTo>
                    <a:lnTo>
                      <a:pt x="88" y="667"/>
                    </a:lnTo>
                    <a:lnTo>
                      <a:pt x="75" y="687"/>
                    </a:lnTo>
                    <a:lnTo>
                      <a:pt x="66" y="705"/>
                    </a:lnTo>
                    <a:lnTo>
                      <a:pt x="59" y="723"/>
                    </a:lnTo>
                    <a:lnTo>
                      <a:pt x="54" y="740"/>
                    </a:lnTo>
                    <a:lnTo>
                      <a:pt x="52" y="758"/>
                    </a:lnTo>
                    <a:lnTo>
                      <a:pt x="49" y="778"/>
                    </a:lnTo>
                    <a:lnTo>
                      <a:pt x="47" y="800"/>
                    </a:lnTo>
                    <a:lnTo>
                      <a:pt x="45" y="824"/>
                    </a:lnTo>
                    <a:lnTo>
                      <a:pt x="44" y="838"/>
                    </a:lnTo>
                    <a:lnTo>
                      <a:pt x="46" y="844"/>
                    </a:lnTo>
                    <a:lnTo>
                      <a:pt x="44" y="845"/>
                    </a:lnTo>
                    <a:lnTo>
                      <a:pt x="31" y="842"/>
                    </a:lnTo>
                    <a:lnTo>
                      <a:pt x="14" y="846"/>
                    </a:lnTo>
                    <a:lnTo>
                      <a:pt x="13" y="847"/>
                    </a:lnTo>
                    <a:lnTo>
                      <a:pt x="10" y="848"/>
                    </a:lnTo>
                    <a:lnTo>
                      <a:pt x="6" y="849"/>
                    </a:lnTo>
                    <a:lnTo>
                      <a:pt x="0" y="851"/>
                    </a:lnTo>
                    <a:lnTo>
                      <a:pt x="0" y="906"/>
                    </a:lnTo>
                    <a:lnTo>
                      <a:pt x="39" y="892"/>
                    </a:lnTo>
                    <a:lnTo>
                      <a:pt x="14" y="923"/>
                    </a:lnTo>
                    <a:lnTo>
                      <a:pt x="0" y="930"/>
                    </a:lnTo>
                    <a:lnTo>
                      <a:pt x="0" y="1004"/>
                    </a:lnTo>
                    <a:lnTo>
                      <a:pt x="15" y="997"/>
                    </a:lnTo>
                    <a:lnTo>
                      <a:pt x="29" y="988"/>
                    </a:lnTo>
                    <a:lnTo>
                      <a:pt x="41" y="976"/>
                    </a:lnTo>
                    <a:lnTo>
                      <a:pt x="53" y="963"/>
                    </a:lnTo>
                    <a:lnTo>
                      <a:pt x="63" y="950"/>
                    </a:lnTo>
                    <a:lnTo>
                      <a:pt x="73" y="935"/>
                    </a:lnTo>
                    <a:lnTo>
                      <a:pt x="81" y="919"/>
                    </a:lnTo>
                    <a:lnTo>
                      <a:pt x="90" y="900"/>
                    </a:lnTo>
                    <a:lnTo>
                      <a:pt x="93" y="898"/>
                    </a:lnTo>
                    <a:lnTo>
                      <a:pt x="98" y="898"/>
                    </a:lnTo>
                    <a:lnTo>
                      <a:pt x="104" y="900"/>
                    </a:lnTo>
                    <a:lnTo>
                      <a:pt x="111" y="902"/>
                    </a:lnTo>
                    <a:lnTo>
                      <a:pt x="119" y="906"/>
                    </a:lnTo>
                    <a:lnTo>
                      <a:pt x="126" y="909"/>
                    </a:lnTo>
                    <a:lnTo>
                      <a:pt x="132" y="912"/>
                    </a:lnTo>
                    <a:lnTo>
                      <a:pt x="138" y="912"/>
                    </a:lnTo>
                    <a:lnTo>
                      <a:pt x="143" y="931"/>
                    </a:lnTo>
                    <a:lnTo>
                      <a:pt x="142" y="947"/>
                    </a:lnTo>
                    <a:lnTo>
                      <a:pt x="136" y="962"/>
                    </a:lnTo>
                    <a:lnTo>
                      <a:pt x="126" y="980"/>
                    </a:lnTo>
                    <a:lnTo>
                      <a:pt x="119" y="988"/>
                    </a:lnTo>
                    <a:lnTo>
                      <a:pt x="113" y="993"/>
                    </a:lnTo>
                    <a:lnTo>
                      <a:pt x="108" y="998"/>
                    </a:lnTo>
                    <a:lnTo>
                      <a:pt x="105" y="1003"/>
                    </a:lnTo>
                    <a:lnTo>
                      <a:pt x="100" y="1007"/>
                    </a:lnTo>
                    <a:lnTo>
                      <a:pt x="94" y="1012"/>
                    </a:lnTo>
                    <a:lnTo>
                      <a:pt x="89" y="1018"/>
                    </a:lnTo>
                    <a:lnTo>
                      <a:pt x="81" y="1025"/>
                    </a:lnTo>
                    <a:lnTo>
                      <a:pt x="76" y="1031"/>
                    </a:lnTo>
                    <a:lnTo>
                      <a:pt x="69" y="1038"/>
                    </a:lnTo>
                    <a:lnTo>
                      <a:pt x="60" y="1048"/>
                    </a:lnTo>
                    <a:lnTo>
                      <a:pt x="49" y="1056"/>
                    </a:lnTo>
                    <a:lnTo>
                      <a:pt x="38" y="1065"/>
                    </a:lnTo>
                    <a:lnTo>
                      <a:pt x="25" y="1075"/>
                    </a:lnTo>
                    <a:lnTo>
                      <a:pt x="13" y="1084"/>
                    </a:lnTo>
                    <a:lnTo>
                      <a:pt x="0" y="10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30" name="Freeform 159">
                <a:extLst>
                  <a:ext uri="{FF2B5EF4-FFF2-40B4-BE49-F238E27FC236}">
                    <a16:creationId xmlns:a16="http://schemas.microsoft.com/office/drawing/2014/main" id="{7BB3097E-6C2D-4211-82C2-9E28BA23067A}"/>
                  </a:ext>
                </a:extLst>
              </p:cNvPr>
              <p:cNvSpPr>
                <a:spLocks/>
              </p:cNvSpPr>
              <p:nvPr/>
            </p:nvSpPr>
            <p:spPr bwMode="auto">
              <a:xfrm flipH="1">
                <a:off x="1955" y="1942"/>
                <a:ext cx="56" cy="60"/>
              </a:xfrm>
              <a:custGeom>
                <a:avLst/>
                <a:gdLst>
                  <a:gd name="T0" fmla="*/ 0 w 135"/>
                  <a:gd name="T1" fmla="*/ 0 h 162"/>
                  <a:gd name="T2" fmla="*/ 0 w 135"/>
                  <a:gd name="T3" fmla="*/ 0 h 162"/>
                  <a:gd name="T4" fmla="*/ 0 w 135"/>
                  <a:gd name="T5" fmla="*/ 0 h 162"/>
                  <a:gd name="T6" fmla="*/ 0 w 135"/>
                  <a:gd name="T7" fmla="*/ 0 h 162"/>
                  <a:gd name="T8" fmla="*/ 0 w 135"/>
                  <a:gd name="T9" fmla="*/ 0 h 162"/>
                  <a:gd name="T10" fmla="*/ 0 w 135"/>
                  <a:gd name="T11" fmla="*/ 0 h 162"/>
                  <a:gd name="T12" fmla="*/ 0 w 135"/>
                  <a:gd name="T13" fmla="*/ 0 h 162"/>
                  <a:gd name="T14" fmla="*/ 0 w 135"/>
                  <a:gd name="T15" fmla="*/ 0 h 162"/>
                  <a:gd name="T16" fmla="*/ 0 w 135"/>
                  <a:gd name="T17" fmla="*/ 0 h 162"/>
                  <a:gd name="T18" fmla="*/ 0 w 135"/>
                  <a:gd name="T19" fmla="*/ 0 h 162"/>
                  <a:gd name="T20" fmla="*/ 0 w 135"/>
                  <a:gd name="T21" fmla="*/ 0 h 162"/>
                  <a:gd name="T22" fmla="*/ 0 w 135"/>
                  <a:gd name="T23" fmla="*/ 0 h 162"/>
                  <a:gd name="T24" fmla="*/ 0 w 135"/>
                  <a:gd name="T25" fmla="*/ 0 h 162"/>
                  <a:gd name="T26" fmla="*/ 0 w 135"/>
                  <a:gd name="T27" fmla="*/ 0 h 162"/>
                  <a:gd name="T28" fmla="*/ 0 w 135"/>
                  <a:gd name="T29" fmla="*/ 0 h 162"/>
                  <a:gd name="T30" fmla="*/ 0 w 135"/>
                  <a:gd name="T31" fmla="*/ 0 h 162"/>
                  <a:gd name="T32" fmla="*/ 0 w 135"/>
                  <a:gd name="T33" fmla="*/ 0 h 162"/>
                  <a:gd name="T34" fmla="*/ 0 w 135"/>
                  <a:gd name="T35" fmla="*/ 0 h 162"/>
                  <a:gd name="T36" fmla="*/ 0 w 135"/>
                  <a:gd name="T37" fmla="*/ 0 h 162"/>
                  <a:gd name="T38" fmla="*/ 0 w 135"/>
                  <a:gd name="T39" fmla="*/ 0 h 162"/>
                  <a:gd name="T40" fmla="*/ 0 w 135"/>
                  <a:gd name="T41" fmla="*/ 0 h 162"/>
                  <a:gd name="T42" fmla="*/ 0 w 135"/>
                  <a:gd name="T43" fmla="*/ 0 h 162"/>
                  <a:gd name="T44" fmla="*/ 0 w 135"/>
                  <a:gd name="T45" fmla="*/ 0 h 162"/>
                  <a:gd name="T46" fmla="*/ 0 w 135"/>
                  <a:gd name="T47" fmla="*/ 0 h 162"/>
                  <a:gd name="T48" fmla="*/ 0 w 135"/>
                  <a:gd name="T49" fmla="*/ 0 h 162"/>
                  <a:gd name="T50" fmla="*/ 0 w 135"/>
                  <a:gd name="T51" fmla="*/ 0 h 162"/>
                  <a:gd name="T52" fmla="*/ 0 w 135"/>
                  <a:gd name="T53" fmla="*/ 0 h 162"/>
                  <a:gd name="T54" fmla="*/ 0 w 135"/>
                  <a:gd name="T55" fmla="*/ 0 h 162"/>
                  <a:gd name="T56" fmla="*/ 0 w 135"/>
                  <a:gd name="T57" fmla="*/ 0 h 162"/>
                  <a:gd name="T58" fmla="*/ 0 w 135"/>
                  <a:gd name="T59" fmla="*/ 0 h 162"/>
                  <a:gd name="T60" fmla="*/ 0 w 135"/>
                  <a:gd name="T61" fmla="*/ 0 h 162"/>
                  <a:gd name="T62" fmla="*/ 0 w 135"/>
                  <a:gd name="T63" fmla="*/ 0 h 162"/>
                  <a:gd name="T64" fmla="*/ 0 w 135"/>
                  <a:gd name="T65" fmla="*/ 0 h 162"/>
                  <a:gd name="T66" fmla="*/ 0 w 135"/>
                  <a:gd name="T67" fmla="*/ 0 h 162"/>
                  <a:gd name="T68" fmla="*/ 0 w 135"/>
                  <a:gd name="T69" fmla="*/ 0 h 162"/>
                  <a:gd name="T70" fmla="*/ 0 w 135"/>
                  <a:gd name="T71" fmla="*/ 0 h 1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5"/>
                  <a:gd name="T109" fmla="*/ 0 h 162"/>
                  <a:gd name="T110" fmla="*/ 135 w 135"/>
                  <a:gd name="T111" fmla="*/ 162 h 16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5" h="162">
                    <a:moveTo>
                      <a:pt x="135" y="55"/>
                    </a:moveTo>
                    <a:lnTo>
                      <a:pt x="135" y="0"/>
                    </a:lnTo>
                    <a:lnTo>
                      <a:pt x="129" y="1"/>
                    </a:lnTo>
                    <a:lnTo>
                      <a:pt x="122" y="2"/>
                    </a:lnTo>
                    <a:lnTo>
                      <a:pt x="115" y="4"/>
                    </a:lnTo>
                    <a:lnTo>
                      <a:pt x="108" y="5"/>
                    </a:lnTo>
                    <a:lnTo>
                      <a:pt x="102" y="8"/>
                    </a:lnTo>
                    <a:lnTo>
                      <a:pt x="95" y="10"/>
                    </a:lnTo>
                    <a:lnTo>
                      <a:pt x="89" y="12"/>
                    </a:lnTo>
                    <a:lnTo>
                      <a:pt x="83" y="15"/>
                    </a:lnTo>
                    <a:lnTo>
                      <a:pt x="67" y="24"/>
                    </a:lnTo>
                    <a:lnTo>
                      <a:pt x="53" y="32"/>
                    </a:lnTo>
                    <a:lnTo>
                      <a:pt x="42" y="40"/>
                    </a:lnTo>
                    <a:lnTo>
                      <a:pt x="31" y="48"/>
                    </a:lnTo>
                    <a:lnTo>
                      <a:pt x="22" y="57"/>
                    </a:lnTo>
                    <a:lnTo>
                      <a:pt x="14" y="69"/>
                    </a:lnTo>
                    <a:lnTo>
                      <a:pt x="7" y="84"/>
                    </a:lnTo>
                    <a:lnTo>
                      <a:pt x="0" y="101"/>
                    </a:lnTo>
                    <a:lnTo>
                      <a:pt x="2" y="125"/>
                    </a:lnTo>
                    <a:lnTo>
                      <a:pt x="8" y="141"/>
                    </a:lnTo>
                    <a:lnTo>
                      <a:pt x="17" y="153"/>
                    </a:lnTo>
                    <a:lnTo>
                      <a:pt x="30" y="160"/>
                    </a:lnTo>
                    <a:lnTo>
                      <a:pt x="46" y="162"/>
                    </a:lnTo>
                    <a:lnTo>
                      <a:pt x="66" y="162"/>
                    </a:lnTo>
                    <a:lnTo>
                      <a:pt x="87" y="161"/>
                    </a:lnTo>
                    <a:lnTo>
                      <a:pt x="111" y="160"/>
                    </a:lnTo>
                    <a:lnTo>
                      <a:pt x="116" y="157"/>
                    </a:lnTo>
                    <a:lnTo>
                      <a:pt x="123" y="156"/>
                    </a:lnTo>
                    <a:lnTo>
                      <a:pt x="129" y="154"/>
                    </a:lnTo>
                    <a:lnTo>
                      <a:pt x="135" y="153"/>
                    </a:lnTo>
                    <a:lnTo>
                      <a:pt x="135" y="79"/>
                    </a:lnTo>
                    <a:lnTo>
                      <a:pt x="125" y="84"/>
                    </a:lnTo>
                    <a:lnTo>
                      <a:pt x="95" y="85"/>
                    </a:lnTo>
                    <a:lnTo>
                      <a:pt x="97" y="74"/>
                    </a:lnTo>
                    <a:lnTo>
                      <a:pt x="115" y="62"/>
                    </a:lnTo>
                    <a:lnTo>
                      <a:pt x="135" y="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31" name="Freeform 160">
                <a:extLst>
                  <a:ext uri="{FF2B5EF4-FFF2-40B4-BE49-F238E27FC236}">
                    <a16:creationId xmlns:a16="http://schemas.microsoft.com/office/drawing/2014/main" id="{697CCDC1-6FE6-449E-85AA-28C6BDB7A5D5}"/>
                  </a:ext>
                </a:extLst>
              </p:cNvPr>
              <p:cNvSpPr>
                <a:spLocks/>
              </p:cNvSpPr>
              <p:nvPr/>
            </p:nvSpPr>
            <p:spPr bwMode="auto">
              <a:xfrm flipH="1">
                <a:off x="1955" y="2031"/>
                <a:ext cx="73" cy="55"/>
              </a:xfrm>
              <a:custGeom>
                <a:avLst/>
                <a:gdLst>
                  <a:gd name="T0" fmla="*/ 0 w 176"/>
                  <a:gd name="T1" fmla="*/ 0 h 150"/>
                  <a:gd name="T2" fmla="*/ 0 w 176"/>
                  <a:gd name="T3" fmla="*/ 0 h 150"/>
                  <a:gd name="T4" fmla="*/ 0 w 176"/>
                  <a:gd name="T5" fmla="*/ 0 h 150"/>
                  <a:gd name="T6" fmla="*/ 0 w 176"/>
                  <a:gd name="T7" fmla="*/ 0 h 150"/>
                  <a:gd name="T8" fmla="*/ 0 w 176"/>
                  <a:gd name="T9" fmla="*/ 0 h 150"/>
                  <a:gd name="T10" fmla="*/ 0 w 176"/>
                  <a:gd name="T11" fmla="*/ 0 h 150"/>
                  <a:gd name="T12" fmla="*/ 0 w 176"/>
                  <a:gd name="T13" fmla="*/ 0 h 150"/>
                  <a:gd name="T14" fmla="*/ 0 w 176"/>
                  <a:gd name="T15" fmla="*/ 0 h 150"/>
                  <a:gd name="T16" fmla="*/ 0 w 176"/>
                  <a:gd name="T17" fmla="*/ 0 h 150"/>
                  <a:gd name="T18" fmla="*/ 0 w 176"/>
                  <a:gd name="T19" fmla="*/ 0 h 150"/>
                  <a:gd name="T20" fmla="*/ 0 w 176"/>
                  <a:gd name="T21" fmla="*/ 0 h 150"/>
                  <a:gd name="T22" fmla="*/ 0 w 176"/>
                  <a:gd name="T23" fmla="*/ 0 h 150"/>
                  <a:gd name="T24" fmla="*/ 0 w 176"/>
                  <a:gd name="T25" fmla="*/ 0 h 150"/>
                  <a:gd name="T26" fmla="*/ 0 w 176"/>
                  <a:gd name="T27" fmla="*/ 0 h 150"/>
                  <a:gd name="T28" fmla="*/ 0 w 176"/>
                  <a:gd name="T29" fmla="*/ 0 h 150"/>
                  <a:gd name="T30" fmla="*/ 0 w 176"/>
                  <a:gd name="T31" fmla="*/ 0 h 150"/>
                  <a:gd name="T32" fmla="*/ 0 w 176"/>
                  <a:gd name="T33" fmla="*/ 0 h 150"/>
                  <a:gd name="T34" fmla="*/ 0 w 176"/>
                  <a:gd name="T35" fmla="*/ 0 h 150"/>
                  <a:gd name="T36" fmla="*/ 0 w 176"/>
                  <a:gd name="T37" fmla="*/ 0 h 150"/>
                  <a:gd name="T38" fmla="*/ 0 w 176"/>
                  <a:gd name="T39" fmla="*/ 0 h 150"/>
                  <a:gd name="T40" fmla="*/ 0 w 176"/>
                  <a:gd name="T41" fmla="*/ 0 h 150"/>
                  <a:gd name="T42" fmla="*/ 0 w 176"/>
                  <a:gd name="T43" fmla="*/ 0 h 150"/>
                  <a:gd name="T44" fmla="*/ 0 w 176"/>
                  <a:gd name="T45" fmla="*/ 0 h 150"/>
                  <a:gd name="T46" fmla="*/ 0 w 176"/>
                  <a:gd name="T47" fmla="*/ 0 h 150"/>
                  <a:gd name="T48" fmla="*/ 0 w 176"/>
                  <a:gd name="T49" fmla="*/ 0 h 150"/>
                  <a:gd name="T50" fmla="*/ 0 w 176"/>
                  <a:gd name="T51" fmla="*/ 0 h 150"/>
                  <a:gd name="T52" fmla="*/ 0 w 176"/>
                  <a:gd name="T53" fmla="*/ 0 h 150"/>
                  <a:gd name="T54" fmla="*/ 0 w 176"/>
                  <a:gd name="T55" fmla="*/ 0 h 150"/>
                  <a:gd name="T56" fmla="*/ 0 w 176"/>
                  <a:gd name="T57" fmla="*/ 0 h 150"/>
                  <a:gd name="T58" fmla="*/ 0 w 176"/>
                  <a:gd name="T59" fmla="*/ 0 h 150"/>
                  <a:gd name="T60" fmla="*/ 0 w 176"/>
                  <a:gd name="T61" fmla="*/ 0 h 150"/>
                  <a:gd name="T62" fmla="*/ 0 w 176"/>
                  <a:gd name="T63" fmla="*/ 0 h 150"/>
                  <a:gd name="T64" fmla="*/ 0 w 176"/>
                  <a:gd name="T65" fmla="*/ 0 h 150"/>
                  <a:gd name="T66" fmla="*/ 0 w 176"/>
                  <a:gd name="T67" fmla="*/ 0 h 150"/>
                  <a:gd name="T68" fmla="*/ 0 w 176"/>
                  <a:gd name="T69" fmla="*/ 0 h 150"/>
                  <a:gd name="T70" fmla="*/ 0 w 176"/>
                  <a:gd name="T71" fmla="*/ 0 h 150"/>
                  <a:gd name="T72" fmla="*/ 0 w 176"/>
                  <a:gd name="T73" fmla="*/ 0 h 150"/>
                  <a:gd name="T74" fmla="*/ 0 w 176"/>
                  <a:gd name="T75" fmla="*/ 0 h 150"/>
                  <a:gd name="T76" fmla="*/ 0 w 176"/>
                  <a:gd name="T77" fmla="*/ 0 h 150"/>
                  <a:gd name="T78" fmla="*/ 0 w 176"/>
                  <a:gd name="T79" fmla="*/ 0 h 150"/>
                  <a:gd name="T80" fmla="*/ 0 w 176"/>
                  <a:gd name="T81" fmla="*/ 0 h 150"/>
                  <a:gd name="T82" fmla="*/ 0 w 176"/>
                  <a:gd name="T83" fmla="*/ 0 h 1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76"/>
                  <a:gd name="T127" fmla="*/ 0 h 150"/>
                  <a:gd name="T128" fmla="*/ 176 w 176"/>
                  <a:gd name="T129" fmla="*/ 150 h 15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76" h="150">
                    <a:moveTo>
                      <a:pt x="176" y="72"/>
                    </a:moveTo>
                    <a:lnTo>
                      <a:pt x="176" y="0"/>
                    </a:lnTo>
                    <a:lnTo>
                      <a:pt x="167" y="5"/>
                    </a:lnTo>
                    <a:lnTo>
                      <a:pt x="157" y="11"/>
                    </a:lnTo>
                    <a:lnTo>
                      <a:pt x="149" y="17"/>
                    </a:lnTo>
                    <a:lnTo>
                      <a:pt x="141" y="23"/>
                    </a:lnTo>
                    <a:lnTo>
                      <a:pt x="133" y="27"/>
                    </a:lnTo>
                    <a:lnTo>
                      <a:pt x="126" y="32"/>
                    </a:lnTo>
                    <a:lnTo>
                      <a:pt x="119" y="35"/>
                    </a:lnTo>
                    <a:lnTo>
                      <a:pt x="114" y="39"/>
                    </a:lnTo>
                    <a:lnTo>
                      <a:pt x="99" y="42"/>
                    </a:lnTo>
                    <a:lnTo>
                      <a:pt x="85" y="47"/>
                    </a:lnTo>
                    <a:lnTo>
                      <a:pt x="71" y="53"/>
                    </a:lnTo>
                    <a:lnTo>
                      <a:pt x="57" y="57"/>
                    </a:lnTo>
                    <a:lnTo>
                      <a:pt x="43" y="63"/>
                    </a:lnTo>
                    <a:lnTo>
                      <a:pt x="31" y="69"/>
                    </a:lnTo>
                    <a:lnTo>
                      <a:pt x="17" y="73"/>
                    </a:lnTo>
                    <a:lnTo>
                      <a:pt x="3" y="77"/>
                    </a:lnTo>
                    <a:lnTo>
                      <a:pt x="1" y="85"/>
                    </a:lnTo>
                    <a:lnTo>
                      <a:pt x="0" y="91"/>
                    </a:lnTo>
                    <a:lnTo>
                      <a:pt x="0" y="97"/>
                    </a:lnTo>
                    <a:lnTo>
                      <a:pt x="5" y="101"/>
                    </a:lnTo>
                    <a:lnTo>
                      <a:pt x="10" y="115"/>
                    </a:lnTo>
                    <a:lnTo>
                      <a:pt x="17" y="136"/>
                    </a:lnTo>
                    <a:lnTo>
                      <a:pt x="25" y="150"/>
                    </a:lnTo>
                    <a:lnTo>
                      <a:pt x="33" y="145"/>
                    </a:lnTo>
                    <a:lnTo>
                      <a:pt x="41" y="139"/>
                    </a:lnTo>
                    <a:lnTo>
                      <a:pt x="51" y="132"/>
                    </a:lnTo>
                    <a:lnTo>
                      <a:pt x="62" y="126"/>
                    </a:lnTo>
                    <a:lnTo>
                      <a:pt x="72" y="121"/>
                    </a:lnTo>
                    <a:lnTo>
                      <a:pt x="84" y="115"/>
                    </a:lnTo>
                    <a:lnTo>
                      <a:pt x="94" y="110"/>
                    </a:lnTo>
                    <a:lnTo>
                      <a:pt x="104" y="107"/>
                    </a:lnTo>
                    <a:lnTo>
                      <a:pt x="115" y="103"/>
                    </a:lnTo>
                    <a:lnTo>
                      <a:pt x="123" y="99"/>
                    </a:lnTo>
                    <a:lnTo>
                      <a:pt x="130" y="95"/>
                    </a:lnTo>
                    <a:lnTo>
                      <a:pt x="138" y="91"/>
                    </a:lnTo>
                    <a:lnTo>
                      <a:pt x="145" y="87"/>
                    </a:lnTo>
                    <a:lnTo>
                      <a:pt x="153" y="83"/>
                    </a:lnTo>
                    <a:lnTo>
                      <a:pt x="160" y="79"/>
                    </a:lnTo>
                    <a:lnTo>
                      <a:pt x="168" y="76"/>
                    </a:lnTo>
                    <a:lnTo>
                      <a:pt x="176"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32" name="Freeform 161">
                <a:extLst>
                  <a:ext uri="{FF2B5EF4-FFF2-40B4-BE49-F238E27FC236}">
                    <a16:creationId xmlns:a16="http://schemas.microsoft.com/office/drawing/2014/main" id="{1ECC810F-DD0D-4797-9BF3-A42A2BF531C9}"/>
                  </a:ext>
                </a:extLst>
              </p:cNvPr>
              <p:cNvSpPr>
                <a:spLocks/>
              </p:cNvSpPr>
              <p:nvPr/>
            </p:nvSpPr>
            <p:spPr bwMode="auto">
              <a:xfrm flipH="1">
                <a:off x="1868" y="1945"/>
                <a:ext cx="153" cy="135"/>
              </a:xfrm>
              <a:custGeom>
                <a:avLst/>
                <a:gdLst>
                  <a:gd name="T0" fmla="*/ 0 w 369"/>
                  <a:gd name="T1" fmla="*/ 0 h 370"/>
                  <a:gd name="T2" fmla="*/ 0 w 369"/>
                  <a:gd name="T3" fmla="*/ 0 h 370"/>
                  <a:gd name="T4" fmla="*/ 0 w 369"/>
                  <a:gd name="T5" fmla="*/ 0 h 370"/>
                  <a:gd name="T6" fmla="*/ 0 w 369"/>
                  <a:gd name="T7" fmla="*/ 0 h 370"/>
                  <a:gd name="T8" fmla="*/ 0 w 369"/>
                  <a:gd name="T9" fmla="*/ 0 h 370"/>
                  <a:gd name="T10" fmla="*/ 0 w 369"/>
                  <a:gd name="T11" fmla="*/ 0 h 370"/>
                  <a:gd name="T12" fmla="*/ 0 w 369"/>
                  <a:gd name="T13" fmla="*/ 0 h 370"/>
                  <a:gd name="T14" fmla="*/ 0 w 369"/>
                  <a:gd name="T15" fmla="*/ 0 h 370"/>
                  <a:gd name="T16" fmla="*/ 0 w 369"/>
                  <a:gd name="T17" fmla="*/ 0 h 370"/>
                  <a:gd name="T18" fmla="*/ 0 w 369"/>
                  <a:gd name="T19" fmla="*/ 0 h 370"/>
                  <a:gd name="T20" fmla="*/ 0 w 369"/>
                  <a:gd name="T21" fmla="*/ 0 h 370"/>
                  <a:gd name="T22" fmla="*/ 0 w 369"/>
                  <a:gd name="T23" fmla="*/ 0 h 370"/>
                  <a:gd name="T24" fmla="*/ 0 w 369"/>
                  <a:gd name="T25" fmla="*/ 0 h 370"/>
                  <a:gd name="T26" fmla="*/ 0 w 369"/>
                  <a:gd name="T27" fmla="*/ 0 h 370"/>
                  <a:gd name="T28" fmla="*/ 0 w 369"/>
                  <a:gd name="T29" fmla="*/ 0 h 370"/>
                  <a:gd name="T30" fmla="*/ 0 w 369"/>
                  <a:gd name="T31" fmla="*/ 0 h 370"/>
                  <a:gd name="T32" fmla="*/ 0 w 369"/>
                  <a:gd name="T33" fmla="*/ 0 h 370"/>
                  <a:gd name="T34" fmla="*/ 0 w 369"/>
                  <a:gd name="T35" fmla="*/ 0 h 370"/>
                  <a:gd name="T36" fmla="*/ 0 w 369"/>
                  <a:gd name="T37" fmla="*/ 0 h 370"/>
                  <a:gd name="T38" fmla="*/ 0 w 369"/>
                  <a:gd name="T39" fmla="*/ 0 h 370"/>
                  <a:gd name="T40" fmla="*/ 0 w 369"/>
                  <a:gd name="T41" fmla="*/ 0 h 370"/>
                  <a:gd name="T42" fmla="*/ 0 w 369"/>
                  <a:gd name="T43" fmla="*/ 0 h 370"/>
                  <a:gd name="T44" fmla="*/ 0 w 369"/>
                  <a:gd name="T45" fmla="*/ 0 h 370"/>
                  <a:gd name="T46" fmla="*/ 0 w 369"/>
                  <a:gd name="T47" fmla="*/ 0 h 370"/>
                  <a:gd name="T48" fmla="*/ 0 w 369"/>
                  <a:gd name="T49" fmla="*/ 0 h 370"/>
                  <a:gd name="T50" fmla="*/ 0 w 369"/>
                  <a:gd name="T51" fmla="*/ 0 h 370"/>
                  <a:gd name="T52" fmla="*/ 0 w 369"/>
                  <a:gd name="T53" fmla="*/ 0 h 370"/>
                  <a:gd name="T54" fmla="*/ 0 w 369"/>
                  <a:gd name="T55" fmla="*/ 0 h 370"/>
                  <a:gd name="T56" fmla="*/ 0 w 369"/>
                  <a:gd name="T57" fmla="*/ 0 h 370"/>
                  <a:gd name="T58" fmla="*/ 0 w 369"/>
                  <a:gd name="T59" fmla="*/ 0 h 370"/>
                  <a:gd name="T60" fmla="*/ 0 w 369"/>
                  <a:gd name="T61" fmla="*/ 0 h 370"/>
                  <a:gd name="T62" fmla="*/ 0 w 369"/>
                  <a:gd name="T63" fmla="*/ 0 h 370"/>
                  <a:gd name="T64" fmla="*/ 0 w 369"/>
                  <a:gd name="T65" fmla="*/ 0 h 370"/>
                  <a:gd name="T66" fmla="*/ 0 w 369"/>
                  <a:gd name="T67" fmla="*/ 0 h 370"/>
                  <a:gd name="T68" fmla="*/ 0 w 369"/>
                  <a:gd name="T69" fmla="*/ 0 h 370"/>
                  <a:gd name="T70" fmla="*/ 0 w 369"/>
                  <a:gd name="T71" fmla="*/ 0 h 370"/>
                  <a:gd name="T72" fmla="*/ 0 w 369"/>
                  <a:gd name="T73" fmla="*/ 0 h 370"/>
                  <a:gd name="T74" fmla="*/ 0 w 369"/>
                  <a:gd name="T75" fmla="*/ 0 h 370"/>
                  <a:gd name="T76" fmla="*/ 0 w 369"/>
                  <a:gd name="T77" fmla="*/ 0 h 370"/>
                  <a:gd name="T78" fmla="*/ 0 w 369"/>
                  <a:gd name="T79" fmla="*/ 0 h 37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69"/>
                  <a:gd name="T121" fmla="*/ 0 h 370"/>
                  <a:gd name="T122" fmla="*/ 369 w 369"/>
                  <a:gd name="T123" fmla="*/ 370 h 37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69" h="370">
                    <a:moveTo>
                      <a:pt x="12" y="370"/>
                    </a:moveTo>
                    <a:lnTo>
                      <a:pt x="9" y="360"/>
                    </a:lnTo>
                    <a:lnTo>
                      <a:pt x="4" y="350"/>
                    </a:lnTo>
                    <a:lnTo>
                      <a:pt x="1" y="338"/>
                    </a:lnTo>
                    <a:lnTo>
                      <a:pt x="0" y="328"/>
                    </a:lnTo>
                    <a:lnTo>
                      <a:pt x="4" y="325"/>
                    </a:lnTo>
                    <a:lnTo>
                      <a:pt x="9" y="322"/>
                    </a:lnTo>
                    <a:lnTo>
                      <a:pt x="12" y="320"/>
                    </a:lnTo>
                    <a:lnTo>
                      <a:pt x="17" y="317"/>
                    </a:lnTo>
                    <a:lnTo>
                      <a:pt x="37" y="310"/>
                    </a:lnTo>
                    <a:lnTo>
                      <a:pt x="57" y="304"/>
                    </a:lnTo>
                    <a:lnTo>
                      <a:pt x="79" y="297"/>
                    </a:lnTo>
                    <a:lnTo>
                      <a:pt x="102" y="290"/>
                    </a:lnTo>
                    <a:lnTo>
                      <a:pt x="124" y="283"/>
                    </a:lnTo>
                    <a:lnTo>
                      <a:pt x="144" y="272"/>
                    </a:lnTo>
                    <a:lnTo>
                      <a:pt x="160" y="261"/>
                    </a:lnTo>
                    <a:lnTo>
                      <a:pt x="173" y="246"/>
                    </a:lnTo>
                    <a:lnTo>
                      <a:pt x="185" y="225"/>
                    </a:lnTo>
                    <a:lnTo>
                      <a:pt x="204" y="210"/>
                    </a:lnTo>
                    <a:lnTo>
                      <a:pt x="228" y="196"/>
                    </a:lnTo>
                    <a:lnTo>
                      <a:pt x="253" y="184"/>
                    </a:lnTo>
                    <a:lnTo>
                      <a:pt x="276" y="168"/>
                    </a:lnTo>
                    <a:lnTo>
                      <a:pt x="296" y="148"/>
                    </a:lnTo>
                    <a:lnTo>
                      <a:pt x="309" y="120"/>
                    </a:lnTo>
                    <a:lnTo>
                      <a:pt x="312" y="82"/>
                    </a:lnTo>
                    <a:lnTo>
                      <a:pt x="309" y="68"/>
                    </a:lnTo>
                    <a:lnTo>
                      <a:pt x="307" y="58"/>
                    </a:lnTo>
                    <a:lnTo>
                      <a:pt x="309" y="51"/>
                    </a:lnTo>
                    <a:lnTo>
                      <a:pt x="307" y="47"/>
                    </a:lnTo>
                    <a:lnTo>
                      <a:pt x="304" y="43"/>
                    </a:lnTo>
                    <a:lnTo>
                      <a:pt x="294" y="40"/>
                    </a:lnTo>
                    <a:lnTo>
                      <a:pt x="276" y="35"/>
                    </a:lnTo>
                    <a:lnTo>
                      <a:pt x="249" y="28"/>
                    </a:lnTo>
                    <a:lnTo>
                      <a:pt x="249" y="21"/>
                    </a:lnTo>
                    <a:lnTo>
                      <a:pt x="249" y="14"/>
                    </a:lnTo>
                    <a:lnTo>
                      <a:pt x="249" y="7"/>
                    </a:lnTo>
                    <a:lnTo>
                      <a:pt x="250" y="0"/>
                    </a:lnTo>
                    <a:lnTo>
                      <a:pt x="267" y="6"/>
                    </a:lnTo>
                    <a:lnTo>
                      <a:pt x="282" y="12"/>
                    </a:lnTo>
                    <a:lnTo>
                      <a:pt x="296" y="18"/>
                    </a:lnTo>
                    <a:lnTo>
                      <a:pt x="309" y="24"/>
                    </a:lnTo>
                    <a:lnTo>
                      <a:pt x="321" y="30"/>
                    </a:lnTo>
                    <a:lnTo>
                      <a:pt x="334" y="37"/>
                    </a:lnTo>
                    <a:lnTo>
                      <a:pt x="348" y="45"/>
                    </a:lnTo>
                    <a:lnTo>
                      <a:pt x="364" y="56"/>
                    </a:lnTo>
                    <a:lnTo>
                      <a:pt x="365" y="58"/>
                    </a:lnTo>
                    <a:lnTo>
                      <a:pt x="366" y="62"/>
                    </a:lnTo>
                    <a:lnTo>
                      <a:pt x="367" y="65"/>
                    </a:lnTo>
                    <a:lnTo>
                      <a:pt x="369" y="68"/>
                    </a:lnTo>
                    <a:lnTo>
                      <a:pt x="366" y="89"/>
                    </a:lnTo>
                    <a:lnTo>
                      <a:pt x="364" y="106"/>
                    </a:lnTo>
                    <a:lnTo>
                      <a:pt x="359" y="120"/>
                    </a:lnTo>
                    <a:lnTo>
                      <a:pt x="352" y="133"/>
                    </a:lnTo>
                    <a:lnTo>
                      <a:pt x="344" y="143"/>
                    </a:lnTo>
                    <a:lnTo>
                      <a:pt x="335" y="155"/>
                    </a:lnTo>
                    <a:lnTo>
                      <a:pt x="322" y="166"/>
                    </a:lnTo>
                    <a:lnTo>
                      <a:pt x="309" y="180"/>
                    </a:lnTo>
                    <a:lnTo>
                      <a:pt x="292" y="189"/>
                    </a:lnTo>
                    <a:lnTo>
                      <a:pt x="276" y="199"/>
                    </a:lnTo>
                    <a:lnTo>
                      <a:pt x="260" y="208"/>
                    </a:lnTo>
                    <a:lnTo>
                      <a:pt x="244" y="217"/>
                    </a:lnTo>
                    <a:lnTo>
                      <a:pt x="228" y="227"/>
                    </a:lnTo>
                    <a:lnTo>
                      <a:pt x="213" y="239"/>
                    </a:lnTo>
                    <a:lnTo>
                      <a:pt x="198" y="253"/>
                    </a:lnTo>
                    <a:lnTo>
                      <a:pt x="183" y="269"/>
                    </a:lnTo>
                    <a:lnTo>
                      <a:pt x="170" y="281"/>
                    </a:lnTo>
                    <a:lnTo>
                      <a:pt x="154" y="291"/>
                    </a:lnTo>
                    <a:lnTo>
                      <a:pt x="138" y="300"/>
                    </a:lnTo>
                    <a:lnTo>
                      <a:pt x="121" y="309"/>
                    </a:lnTo>
                    <a:lnTo>
                      <a:pt x="103" y="319"/>
                    </a:lnTo>
                    <a:lnTo>
                      <a:pt x="85" y="328"/>
                    </a:lnTo>
                    <a:lnTo>
                      <a:pt x="69" y="336"/>
                    </a:lnTo>
                    <a:lnTo>
                      <a:pt x="53" y="344"/>
                    </a:lnTo>
                    <a:lnTo>
                      <a:pt x="40" y="353"/>
                    </a:lnTo>
                    <a:lnTo>
                      <a:pt x="31" y="359"/>
                    </a:lnTo>
                    <a:lnTo>
                      <a:pt x="24" y="363"/>
                    </a:lnTo>
                    <a:lnTo>
                      <a:pt x="19" y="367"/>
                    </a:lnTo>
                    <a:lnTo>
                      <a:pt x="16" y="369"/>
                    </a:lnTo>
                    <a:lnTo>
                      <a:pt x="15" y="370"/>
                    </a:lnTo>
                    <a:lnTo>
                      <a:pt x="14" y="370"/>
                    </a:lnTo>
                    <a:lnTo>
                      <a:pt x="12" y="3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33" name="Freeform 162">
                <a:extLst>
                  <a:ext uri="{FF2B5EF4-FFF2-40B4-BE49-F238E27FC236}">
                    <a16:creationId xmlns:a16="http://schemas.microsoft.com/office/drawing/2014/main" id="{A72FEFDD-B9C7-42E5-8A62-AE67D5449FED}"/>
                  </a:ext>
                </a:extLst>
              </p:cNvPr>
              <p:cNvSpPr>
                <a:spLocks/>
              </p:cNvSpPr>
              <p:nvPr/>
            </p:nvSpPr>
            <p:spPr bwMode="auto">
              <a:xfrm flipH="1">
                <a:off x="1562" y="1636"/>
                <a:ext cx="97" cy="408"/>
              </a:xfrm>
              <a:custGeom>
                <a:avLst/>
                <a:gdLst>
                  <a:gd name="T0" fmla="*/ 0 w 236"/>
                  <a:gd name="T1" fmla="*/ 0 h 1115"/>
                  <a:gd name="T2" fmla="*/ 0 w 236"/>
                  <a:gd name="T3" fmla="*/ 0 h 1115"/>
                  <a:gd name="T4" fmla="*/ 0 w 236"/>
                  <a:gd name="T5" fmla="*/ 0 h 1115"/>
                  <a:gd name="T6" fmla="*/ 0 w 236"/>
                  <a:gd name="T7" fmla="*/ 0 h 1115"/>
                  <a:gd name="T8" fmla="*/ 0 w 236"/>
                  <a:gd name="T9" fmla="*/ 0 h 1115"/>
                  <a:gd name="T10" fmla="*/ 0 w 236"/>
                  <a:gd name="T11" fmla="*/ 0 h 1115"/>
                  <a:gd name="T12" fmla="*/ 0 w 236"/>
                  <a:gd name="T13" fmla="*/ 0 h 1115"/>
                  <a:gd name="T14" fmla="*/ 0 w 236"/>
                  <a:gd name="T15" fmla="*/ 0 h 1115"/>
                  <a:gd name="T16" fmla="*/ 0 w 236"/>
                  <a:gd name="T17" fmla="*/ 0 h 1115"/>
                  <a:gd name="T18" fmla="*/ 0 w 236"/>
                  <a:gd name="T19" fmla="*/ 0 h 1115"/>
                  <a:gd name="T20" fmla="*/ 0 w 236"/>
                  <a:gd name="T21" fmla="*/ 0 h 1115"/>
                  <a:gd name="T22" fmla="*/ 0 w 236"/>
                  <a:gd name="T23" fmla="*/ 0 h 1115"/>
                  <a:gd name="T24" fmla="*/ 0 w 236"/>
                  <a:gd name="T25" fmla="*/ 0 h 1115"/>
                  <a:gd name="T26" fmla="*/ 0 w 236"/>
                  <a:gd name="T27" fmla="*/ 0 h 1115"/>
                  <a:gd name="T28" fmla="*/ 0 w 236"/>
                  <a:gd name="T29" fmla="*/ 0 h 1115"/>
                  <a:gd name="T30" fmla="*/ 0 w 236"/>
                  <a:gd name="T31" fmla="*/ 0 h 1115"/>
                  <a:gd name="T32" fmla="*/ 0 w 236"/>
                  <a:gd name="T33" fmla="*/ 0 h 1115"/>
                  <a:gd name="T34" fmla="*/ 0 w 236"/>
                  <a:gd name="T35" fmla="*/ 0 h 1115"/>
                  <a:gd name="T36" fmla="*/ 0 w 236"/>
                  <a:gd name="T37" fmla="*/ 0 h 1115"/>
                  <a:gd name="T38" fmla="*/ 0 w 236"/>
                  <a:gd name="T39" fmla="*/ 0 h 1115"/>
                  <a:gd name="T40" fmla="*/ 0 w 236"/>
                  <a:gd name="T41" fmla="*/ 0 h 1115"/>
                  <a:gd name="T42" fmla="*/ 0 w 236"/>
                  <a:gd name="T43" fmla="*/ 0 h 1115"/>
                  <a:gd name="T44" fmla="*/ 0 w 236"/>
                  <a:gd name="T45" fmla="*/ 0 h 1115"/>
                  <a:gd name="T46" fmla="*/ 0 w 236"/>
                  <a:gd name="T47" fmla="*/ 0 h 1115"/>
                  <a:gd name="T48" fmla="*/ 0 w 236"/>
                  <a:gd name="T49" fmla="*/ 0 h 1115"/>
                  <a:gd name="T50" fmla="*/ 0 w 236"/>
                  <a:gd name="T51" fmla="*/ 0 h 1115"/>
                  <a:gd name="T52" fmla="*/ 0 w 236"/>
                  <a:gd name="T53" fmla="*/ 0 h 1115"/>
                  <a:gd name="T54" fmla="*/ 0 w 236"/>
                  <a:gd name="T55" fmla="*/ 0 h 1115"/>
                  <a:gd name="T56" fmla="*/ 0 w 236"/>
                  <a:gd name="T57" fmla="*/ 0 h 1115"/>
                  <a:gd name="T58" fmla="*/ 0 w 236"/>
                  <a:gd name="T59" fmla="*/ 0 h 1115"/>
                  <a:gd name="T60" fmla="*/ 0 w 236"/>
                  <a:gd name="T61" fmla="*/ 0 h 1115"/>
                  <a:gd name="T62" fmla="*/ 0 w 236"/>
                  <a:gd name="T63" fmla="*/ 0 h 1115"/>
                  <a:gd name="T64" fmla="*/ 0 w 236"/>
                  <a:gd name="T65" fmla="*/ 0 h 1115"/>
                  <a:gd name="T66" fmla="*/ 0 w 236"/>
                  <a:gd name="T67" fmla="*/ 0 h 1115"/>
                  <a:gd name="T68" fmla="*/ 0 w 236"/>
                  <a:gd name="T69" fmla="*/ 0 h 1115"/>
                  <a:gd name="T70" fmla="*/ 0 w 236"/>
                  <a:gd name="T71" fmla="*/ 0 h 1115"/>
                  <a:gd name="T72" fmla="*/ 0 w 236"/>
                  <a:gd name="T73" fmla="*/ 0 h 1115"/>
                  <a:gd name="T74" fmla="*/ 0 w 236"/>
                  <a:gd name="T75" fmla="*/ 0 h 1115"/>
                  <a:gd name="T76" fmla="*/ 0 w 236"/>
                  <a:gd name="T77" fmla="*/ 0 h 1115"/>
                  <a:gd name="T78" fmla="*/ 0 w 236"/>
                  <a:gd name="T79" fmla="*/ 0 h 1115"/>
                  <a:gd name="T80" fmla="*/ 0 w 236"/>
                  <a:gd name="T81" fmla="*/ 0 h 1115"/>
                  <a:gd name="T82" fmla="*/ 0 w 236"/>
                  <a:gd name="T83" fmla="*/ 0 h 1115"/>
                  <a:gd name="T84" fmla="*/ 0 w 236"/>
                  <a:gd name="T85" fmla="*/ 0 h 1115"/>
                  <a:gd name="T86" fmla="*/ 0 w 236"/>
                  <a:gd name="T87" fmla="*/ 0 h 1115"/>
                  <a:gd name="T88" fmla="*/ 0 w 236"/>
                  <a:gd name="T89" fmla="*/ 0 h 1115"/>
                  <a:gd name="T90" fmla="*/ 0 w 236"/>
                  <a:gd name="T91" fmla="*/ 0 h 1115"/>
                  <a:gd name="T92" fmla="*/ 0 w 236"/>
                  <a:gd name="T93" fmla="*/ 0 h 1115"/>
                  <a:gd name="T94" fmla="*/ 0 w 236"/>
                  <a:gd name="T95" fmla="*/ 0 h 1115"/>
                  <a:gd name="T96" fmla="*/ 0 w 236"/>
                  <a:gd name="T97" fmla="*/ 0 h 1115"/>
                  <a:gd name="T98" fmla="*/ 0 w 236"/>
                  <a:gd name="T99" fmla="*/ 0 h 1115"/>
                  <a:gd name="T100" fmla="*/ 0 w 236"/>
                  <a:gd name="T101" fmla="*/ 0 h 1115"/>
                  <a:gd name="T102" fmla="*/ 0 w 236"/>
                  <a:gd name="T103" fmla="*/ 0 h 1115"/>
                  <a:gd name="T104" fmla="*/ 0 w 236"/>
                  <a:gd name="T105" fmla="*/ 0 h 1115"/>
                  <a:gd name="T106" fmla="*/ 0 w 236"/>
                  <a:gd name="T107" fmla="*/ 0 h 1115"/>
                  <a:gd name="T108" fmla="*/ 0 w 236"/>
                  <a:gd name="T109" fmla="*/ 0 h 1115"/>
                  <a:gd name="T110" fmla="*/ 0 w 236"/>
                  <a:gd name="T111" fmla="*/ 0 h 1115"/>
                  <a:gd name="T112" fmla="*/ 0 w 236"/>
                  <a:gd name="T113" fmla="*/ 0 h 111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36"/>
                  <a:gd name="T172" fmla="*/ 0 h 1115"/>
                  <a:gd name="T173" fmla="*/ 236 w 236"/>
                  <a:gd name="T174" fmla="*/ 1115 h 111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36" h="1115">
                    <a:moveTo>
                      <a:pt x="3" y="847"/>
                    </a:moveTo>
                    <a:lnTo>
                      <a:pt x="0" y="710"/>
                    </a:lnTo>
                    <a:lnTo>
                      <a:pt x="4" y="581"/>
                    </a:lnTo>
                    <a:lnTo>
                      <a:pt x="11" y="453"/>
                    </a:lnTo>
                    <a:lnTo>
                      <a:pt x="20" y="320"/>
                    </a:lnTo>
                    <a:lnTo>
                      <a:pt x="25" y="290"/>
                    </a:lnTo>
                    <a:lnTo>
                      <a:pt x="29" y="267"/>
                    </a:lnTo>
                    <a:lnTo>
                      <a:pt x="34" y="240"/>
                    </a:lnTo>
                    <a:lnTo>
                      <a:pt x="40" y="197"/>
                    </a:lnTo>
                    <a:lnTo>
                      <a:pt x="44" y="181"/>
                    </a:lnTo>
                    <a:lnTo>
                      <a:pt x="52" y="155"/>
                    </a:lnTo>
                    <a:lnTo>
                      <a:pt x="62" y="122"/>
                    </a:lnTo>
                    <a:lnTo>
                      <a:pt x="73" y="87"/>
                    </a:lnTo>
                    <a:lnTo>
                      <a:pt x="85" y="54"/>
                    </a:lnTo>
                    <a:lnTo>
                      <a:pt x="95" y="25"/>
                    </a:lnTo>
                    <a:lnTo>
                      <a:pt x="104" y="7"/>
                    </a:lnTo>
                    <a:lnTo>
                      <a:pt x="111" y="0"/>
                    </a:lnTo>
                    <a:lnTo>
                      <a:pt x="118" y="6"/>
                    </a:lnTo>
                    <a:lnTo>
                      <a:pt x="124" y="11"/>
                    </a:lnTo>
                    <a:lnTo>
                      <a:pt x="130" y="17"/>
                    </a:lnTo>
                    <a:lnTo>
                      <a:pt x="135" y="24"/>
                    </a:lnTo>
                    <a:lnTo>
                      <a:pt x="159" y="72"/>
                    </a:lnTo>
                    <a:lnTo>
                      <a:pt x="181" y="119"/>
                    </a:lnTo>
                    <a:lnTo>
                      <a:pt x="197" y="163"/>
                    </a:lnTo>
                    <a:lnTo>
                      <a:pt x="211" y="208"/>
                    </a:lnTo>
                    <a:lnTo>
                      <a:pt x="222" y="255"/>
                    </a:lnTo>
                    <a:lnTo>
                      <a:pt x="229" y="303"/>
                    </a:lnTo>
                    <a:lnTo>
                      <a:pt x="233" y="355"/>
                    </a:lnTo>
                    <a:lnTo>
                      <a:pt x="234" y="410"/>
                    </a:lnTo>
                    <a:lnTo>
                      <a:pt x="236" y="459"/>
                    </a:lnTo>
                    <a:lnTo>
                      <a:pt x="236" y="509"/>
                    </a:lnTo>
                    <a:lnTo>
                      <a:pt x="232" y="562"/>
                    </a:lnTo>
                    <a:lnTo>
                      <a:pt x="226" y="616"/>
                    </a:lnTo>
                    <a:lnTo>
                      <a:pt x="218" y="671"/>
                    </a:lnTo>
                    <a:lnTo>
                      <a:pt x="208" y="722"/>
                    </a:lnTo>
                    <a:lnTo>
                      <a:pt x="195" y="772"/>
                    </a:lnTo>
                    <a:lnTo>
                      <a:pt x="181" y="817"/>
                    </a:lnTo>
                    <a:lnTo>
                      <a:pt x="173" y="848"/>
                    </a:lnTo>
                    <a:lnTo>
                      <a:pt x="165" y="879"/>
                    </a:lnTo>
                    <a:lnTo>
                      <a:pt x="156" y="909"/>
                    </a:lnTo>
                    <a:lnTo>
                      <a:pt x="147" y="939"/>
                    </a:lnTo>
                    <a:lnTo>
                      <a:pt x="136" y="969"/>
                    </a:lnTo>
                    <a:lnTo>
                      <a:pt x="125" y="999"/>
                    </a:lnTo>
                    <a:lnTo>
                      <a:pt x="113" y="1029"/>
                    </a:lnTo>
                    <a:lnTo>
                      <a:pt x="102" y="1060"/>
                    </a:lnTo>
                    <a:lnTo>
                      <a:pt x="95" y="1074"/>
                    </a:lnTo>
                    <a:lnTo>
                      <a:pt x="87" y="1088"/>
                    </a:lnTo>
                    <a:lnTo>
                      <a:pt x="80" y="1100"/>
                    </a:lnTo>
                    <a:lnTo>
                      <a:pt x="74" y="1115"/>
                    </a:lnTo>
                    <a:lnTo>
                      <a:pt x="64" y="1112"/>
                    </a:lnTo>
                    <a:lnTo>
                      <a:pt x="52" y="1087"/>
                    </a:lnTo>
                    <a:lnTo>
                      <a:pt x="41" y="1046"/>
                    </a:lnTo>
                    <a:lnTo>
                      <a:pt x="30" y="997"/>
                    </a:lnTo>
                    <a:lnTo>
                      <a:pt x="20" y="946"/>
                    </a:lnTo>
                    <a:lnTo>
                      <a:pt x="11" y="900"/>
                    </a:lnTo>
                    <a:lnTo>
                      <a:pt x="5" y="864"/>
                    </a:lnTo>
                    <a:lnTo>
                      <a:pt x="3" y="8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34" name="Freeform 163">
                <a:extLst>
                  <a:ext uri="{FF2B5EF4-FFF2-40B4-BE49-F238E27FC236}">
                    <a16:creationId xmlns:a16="http://schemas.microsoft.com/office/drawing/2014/main" id="{C0D7533D-45EF-4211-A6AD-8647B850240E}"/>
                  </a:ext>
                </a:extLst>
              </p:cNvPr>
              <p:cNvSpPr>
                <a:spLocks/>
              </p:cNvSpPr>
              <p:nvPr/>
            </p:nvSpPr>
            <p:spPr bwMode="auto">
              <a:xfrm flipH="1">
                <a:off x="1640" y="1959"/>
                <a:ext cx="112" cy="83"/>
              </a:xfrm>
              <a:custGeom>
                <a:avLst/>
                <a:gdLst>
                  <a:gd name="T0" fmla="*/ 0 w 272"/>
                  <a:gd name="T1" fmla="*/ 0 h 229"/>
                  <a:gd name="T2" fmla="*/ 0 w 272"/>
                  <a:gd name="T3" fmla="*/ 0 h 229"/>
                  <a:gd name="T4" fmla="*/ 0 w 272"/>
                  <a:gd name="T5" fmla="*/ 0 h 229"/>
                  <a:gd name="T6" fmla="*/ 0 w 272"/>
                  <a:gd name="T7" fmla="*/ 0 h 229"/>
                  <a:gd name="T8" fmla="*/ 0 w 272"/>
                  <a:gd name="T9" fmla="*/ 0 h 229"/>
                  <a:gd name="T10" fmla="*/ 0 w 272"/>
                  <a:gd name="T11" fmla="*/ 0 h 229"/>
                  <a:gd name="T12" fmla="*/ 0 w 272"/>
                  <a:gd name="T13" fmla="*/ 0 h 229"/>
                  <a:gd name="T14" fmla="*/ 0 w 272"/>
                  <a:gd name="T15" fmla="*/ 0 h 229"/>
                  <a:gd name="T16" fmla="*/ 0 w 272"/>
                  <a:gd name="T17" fmla="*/ 0 h 229"/>
                  <a:gd name="T18" fmla="*/ 0 w 272"/>
                  <a:gd name="T19" fmla="*/ 0 h 229"/>
                  <a:gd name="T20" fmla="*/ 0 w 272"/>
                  <a:gd name="T21" fmla="*/ 0 h 229"/>
                  <a:gd name="T22" fmla="*/ 0 w 272"/>
                  <a:gd name="T23" fmla="*/ 0 h 229"/>
                  <a:gd name="T24" fmla="*/ 0 w 272"/>
                  <a:gd name="T25" fmla="*/ 0 h 229"/>
                  <a:gd name="T26" fmla="*/ 0 w 272"/>
                  <a:gd name="T27" fmla="*/ 0 h 229"/>
                  <a:gd name="T28" fmla="*/ 0 w 272"/>
                  <a:gd name="T29" fmla="*/ 0 h 229"/>
                  <a:gd name="T30" fmla="*/ 0 w 272"/>
                  <a:gd name="T31" fmla="*/ 0 h 229"/>
                  <a:gd name="T32" fmla="*/ 0 w 272"/>
                  <a:gd name="T33" fmla="*/ 0 h 229"/>
                  <a:gd name="T34" fmla="*/ 0 w 272"/>
                  <a:gd name="T35" fmla="*/ 0 h 229"/>
                  <a:gd name="T36" fmla="*/ 0 w 272"/>
                  <a:gd name="T37" fmla="*/ 0 h 229"/>
                  <a:gd name="T38" fmla="*/ 0 w 272"/>
                  <a:gd name="T39" fmla="*/ 0 h 229"/>
                  <a:gd name="T40" fmla="*/ 0 w 272"/>
                  <a:gd name="T41" fmla="*/ 0 h 229"/>
                  <a:gd name="T42" fmla="*/ 0 w 272"/>
                  <a:gd name="T43" fmla="*/ 0 h 229"/>
                  <a:gd name="T44" fmla="*/ 0 w 272"/>
                  <a:gd name="T45" fmla="*/ 0 h 229"/>
                  <a:gd name="T46" fmla="*/ 0 w 272"/>
                  <a:gd name="T47" fmla="*/ 0 h 229"/>
                  <a:gd name="T48" fmla="*/ 0 w 272"/>
                  <a:gd name="T49" fmla="*/ 0 h 229"/>
                  <a:gd name="T50" fmla="*/ 0 w 272"/>
                  <a:gd name="T51" fmla="*/ 0 h 229"/>
                  <a:gd name="T52" fmla="*/ 0 w 272"/>
                  <a:gd name="T53" fmla="*/ 0 h 229"/>
                  <a:gd name="T54" fmla="*/ 0 w 272"/>
                  <a:gd name="T55" fmla="*/ 0 h 229"/>
                  <a:gd name="T56" fmla="*/ 0 w 272"/>
                  <a:gd name="T57" fmla="*/ 0 h 229"/>
                  <a:gd name="T58" fmla="*/ 0 w 272"/>
                  <a:gd name="T59" fmla="*/ 0 h 229"/>
                  <a:gd name="T60" fmla="*/ 0 w 272"/>
                  <a:gd name="T61" fmla="*/ 0 h 229"/>
                  <a:gd name="T62" fmla="*/ 0 w 272"/>
                  <a:gd name="T63" fmla="*/ 0 h 229"/>
                  <a:gd name="T64" fmla="*/ 0 w 272"/>
                  <a:gd name="T65" fmla="*/ 0 h 229"/>
                  <a:gd name="T66" fmla="*/ 0 w 272"/>
                  <a:gd name="T67" fmla="*/ 0 h 22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2"/>
                  <a:gd name="T103" fmla="*/ 0 h 229"/>
                  <a:gd name="T104" fmla="*/ 272 w 272"/>
                  <a:gd name="T105" fmla="*/ 229 h 22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2" h="229">
                    <a:moveTo>
                      <a:pt x="171" y="192"/>
                    </a:moveTo>
                    <a:lnTo>
                      <a:pt x="156" y="186"/>
                    </a:lnTo>
                    <a:lnTo>
                      <a:pt x="142" y="179"/>
                    </a:lnTo>
                    <a:lnTo>
                      <a:pt x="127" y="172"/>
                    </a:lnTo>
                    <a:lnTo>
                      <a:pt x="114" y="164"/>
                    </a:lnTo>
                    <a:lnTo>
                      <a:pt x="99" y="157"/>
                    </a:lnTo>
                    <a:lnTo>
                      <a:pt x="85" y="149"/>
                    </a:lnTo>
                    <a:lnTo>
                      <a:pt x="71" y="141"/>
                    </a:lnTo>
                    <a:lnTo>
                      <a:pt x="57" y="133"/>
                    </a:lnTo>
                    <a:lnTo>
                      <a:pt x="48" y="119"/>
                    </a:lnTo>
                    <a:lnTo>
                      <a:pt x="38" y="103"/>
                    </a:lnTo>
                    <a:lnTo>
                      <a:pt x="30" y="87"/>
                    </a:lnTo>
                    <a:lnTo>
                      <a:pt x="21" y="70"/>
                    </a:lnTo>
                    <a:lnTo>
                      <a:pt x="15" y="52"/>
                    </a:lnTo>
                    <a:lnTo>
                      <a:pt x="9" y="35"/>
                    </a:lnTo>
                    <a:lnTo>
                      <a:pt x="3" y="18"/>
                    </a:lnTo>
                    <a:lnTo>
                      <a:pt x="0" y="0"/>
                    </a:lnTo>
                    <a:lnTo>
                      <a:pt x="13" y="4"/>
                    </a:lnTo>
                    <a:lnTo>
                      <a:pt x="27" y="10"/>
                    </a:lnTo>
                    <a:lnTo>
                      <a:pt x="40" y="18"/>
                    </a:lnTo>
                    <a:lnTo>
                      <a:pt x="54" y="26"/>
                    </a:lnTo>
                    <a:lnTo>
                      <a:pt x="68" y="36"/>
                    </a:lnTo>
                    <a:lnTo>
                      <a:pt x="81" y="45"/>
                    </a:lnTo>
                    <a:lnTo>
                      <a:pt x="94" y="53"/>
                    </a:lnTo>
                    <a:lnTo>
                      <a:pt x="107" y="62"/>
                    </a:lnTo>
                    <a:lnTo>
                      <a:pt x="112" y="74"/>
                    </a:lnTo>
                    <a:lnTo>
                      <a:pt x="117" y="88"/>
                    </a:lnTo>
                    <a:lnTo>
                      <a:pt x="123" y="102"/>
                    </a:lnTo>
                    <a:lnTo>
                      <a:pt x="127" y="116"/>
                    </a:lnTo>
                    <a:lnTo>
                      <a:pt x="133" y="131"/>
                    </a:lnTo>
                    <a:lnTo>
                      <a:pt x="139" y="145"/>
                    </a:lnTo>
                    <a:lnTo>
                      <a:pt x="145" y="158"/>
                    </a:lnTo>
                    <a:lnTo>
                      <a:pt x="153" y="171"/>
                    </a:lnTo>
                    <a:lnTo>
                      <a:pt x="155" y="173"/>
                    </a:lnTo>
                    <a:lnTo>
                      <a:pt x="159" y="176"/>
                    </a:lnTo>
                    <a:lnTo>
                      <a:pt x="162" y="179"/>
                    </a:lnTo>
                    <a:lnTo>
                      <a:pt x="164" y="181"/>
                    </a:lnTo>
                    <a:lnTo>
                      <a:pt x="166" y="180"/>
                    </a:lnTo>
                    <a:lnTo>
                      <a:pt x="167" y="180"/>
                    </a:lnTo>
                    <a:lnTo>
                      <a:pt x="167" y="178"/>
                    </a:lnTo>
                    <a:lnTo>
                      <a:pt x="167" y="176"/>
                    </a:lnTo>
                    <a:lnTo>
                      <a:pt x="159" y="163"/>
                    </a:lnTo>
                    <a:lnTo>
                      <a:pt x="152" y="150"/>
                    </a:lnTo>
                    <a:lnTo>
                      <a:pt x="146" y="139"/>
                    </a:lnTo>
                    <a:lnTo>
                      <a:pt x="140" y="126"/>
                    </a:lnTo>
                    <a:lnTo>
                      <a:pt x="134" y="113"/>
                    </a:lnTo>
                    <a:lnTo>
                      <a:pt x="130" y="101"/>
                    </a:lnTo>
                    <a:lnTo>
                      <a:pt x="126" y="88"/>
                    </a:lnTo>
                    <a:lnTo>
                      <a:pt x="123" y="74"/>
                    </a:lnTo>
                    <a:lnTo>
                      <a:pt x="138" y="82"/>
                    </a:lnTo>
                    <a:lnTo>
                      <a:pt x="153" y="89"/>
                    </a:lnTo>
                    <a:lnTo>
                      <a:pt x="168" y="97"/>
                    </a:lnTo>
                    <a:lnTo>
                      <a:pt x="184" y="105"/>
                    </a:lnTo>
                    <a:lnTo>
                      <a:pt x="199" y="113"/>
                    </a:lnTo>
                    <a:lnTo>
                      <a:pt x="214" y="121"/>
                    </a:lnTo>
                    <a:lnTo>
                      <a:pt x="230" y="128"/>
                    </a:lnTo>
                    <a:lnTo>
                      <a:pt x="245" y="135"/>
                    </a:lnTo>
                    <a:lnTo>
                      <a:pt x="253" y="163"/>
                    </a:lnTo>
                    <a:lnTo>
                      <a:pt x="260" y="188"/>
                    </a:lnTo>
                    <a:lnTo>
                      <a:pt x="267" y="210"/>
                    </a:lnTo>
                    <a:lnTo>
                      <a:pt x="272" y="228"/>
                    </a:lnTo>
                    <a:lnTo>
                      <a:pt x="266" y="229"/>
                    </a:lnTo>
                    <a:lnTo>
                      <a:pt x="254" y="228"/>
                    </a:lnTo>
                    <a:lnTo>
                      <a:pt x="239" y="223"/>
                    </a:lnTo>
                    <a:lnTo>
                      <a:pt x="223" y="216"/>
                    </a:lnTo>
                    <a:lnTo>
                      <a:pt x="206" y="209"/>
                    </a:lnTo>
                    <a:lnTo>
                      <a:pt x="191" y="202"/>
                    </a:lnTo>
                    <a:lnTo>
                      <a:pt x="178" y="195"/>
                    </a:lnTo>
                    <a:lnTo>
                      <a:pt x="171" y="192"/>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35" name="Freeform 164">
                <a:extLst>
                  <a:ext uri="{FF2B5EF4-FFF2-40B4-BE49-F238E27FC236}">
                    <a16:creationId xmlns:a16="http://schemas.microsoft.com/office/drawing/2014/main" id="{CABAFECC-A20A-4BB5-9E54-EE0C6675A84F}"/>
                  </a:ext>
                </a:extLst>
              </p:cNvPr>
              <p:cNvSpPr>
                <a:spLocks/>
              </p:cNvSpPr>
              <p:nvPr/>
            </p:nvSpPr>
            <p:spPr bwMode="auto">
              <a:xfrm flipH="1">
                <a:off x="1737" y="1930"/>
                <a:ext cx="56" cy="71"/>
              </a:xfrm>
              <a:custGeom>
                <a:avLst/>
                <a:gdLst>
                  <a:gd name="T0" fmla="*/ 0 w 136"/>
                  <a:gd name="T1" fmla="*/ 0 h 193"/>
                  <a:gd name="T2" fmla="*/ 0 w 136"/>
                  <a:gd name="T3" fmla="*/ 0 h 193"/>
                  <a:gd name="T4" fmla="*/ 0 w 136"/>
                  <a:gd name="T5" fmla="*/ 0 h 193"/>
                  <a:gd name="T6" fmla="*/ 0 w 136"/>
                  <a:gd name="T7" fmla="*/ 0 h 193"/>
                  <a:gd name="T8" fmla="*/ 0 w 136"/>
                  <a:gd name="T9" fmla="*/ 0 h 193"/>
                  <a:gd name="T10" fmla="*/ 0 w 136"/>
                  <a:gd name="T11" fmla="*/ 0 h 193"/>
                  <a:gd name="T12" fmla="*/ 0 w 136"/>
                  <a:gd name="T13" fmla="*/ 0 h 193"/>
                  <a:gd name="T14" fmla="*/ 0 w 136"/>
                  <a:gd name="T15" fmla="*/ 0 h 193"/>
                  <a:gd name="T16" fmla="*/ 0 w 136"/>
                  <a:gd name="T17" fmla="*/ 0 h 193"/>
                  <a:gd name="T18" fmla="*/ 0 w 136"/>
                  <a:gd name="T19" fmla="*/ 0 h 193"/>
                  <a:gd name="T20" fmla="*/ 0 w 136"/>
                  <a:gd name="T21" fmla="*/ 0 h 193"/>
                  <a:gd name="T22" fmla="*/ 0 w 136"/>
                  <a:gd name="T23" fmla="*/ 0 h 193"/>
                  <a:gd name="T24" fmla="*/ 0 w 136"/>
                  <a:gd name="T25" fmla="*/ 0 h 193"/>
                  <a:gd name="T26" fmla="*/ 0 w 136"/>
                  <a:gd name="T27" fmla="*/ 0 h 193"/>
                  <a:gd name="T28" fmla="*/ 0 w 136"/>
                  <a:gd name="T29" fmla="*/ 0 h 193"/>
                  <a:gd name="T30" fmla="*/ 0 w 136"/>
                  <a:gd name="T31" fmla="*/ 0 h 193"/>
                  <a:gd name="T32" fmla="*/ 0 w 136"/>
                  <a:gd name="T33" fmla="*/ 0 h 193"/>
                  <a:gd name="T34" fmla="*/ 0 w 136"/>
                  <a:gd name="T35" fmla="*/ 0 h 193"/>
                  <a:gd name="T36" fmla="*/ 0 w 136"/>
                  <a:gd name="T37" fmla="*/ 0 h 193"/>
                  <a:gd name="T38" fmla="*/ 0 w 136"/>
                  <a:gd name="T39" fmla="*/ 0 h 193"/>
                  <a:gd name="T40" fmla="*/ 0 w 136"/>
                  <a:gd name="T41" fmla="*/ 0 h 193"/>
                  <a:gd name="T42" fmla="*/ 0 w 136"/>
                  <a:gd name="T43" fmla="*/ 0 h 193"/>
                  <a:gd name="T44" fmla="*/ 0 w 136"/>
                  <a:gd name="T45" fmla="*/ 0 h 193"/>
                  <a:gd name="T46" fmla="*/ 0 w 136"/>
                  <a:gd name="T47" fmla="*/ 0 h 193"/>
                  <a:gd name="T48" fmla="*/ 0 w 136"/>
                  <a:gd name="T49" fmla="*/ 0 h 193"/>
                  <a:gd name="T50" fmla="*/ 0 w 136"/>
                  <a:gd name="T51" fmla="*/ 0 h 193"/>
                  <a:gd name="T52" fmla="*/ 0 w 136"/>
                  <a:gd name="T53" fmla="*/ 0 h 193"/>
                  <a:gd name="T54" fmla="*/ 0 w 136"/>
                  <a:gd name="T55" fmla="*/ 0 h 193"/>
                  <a:gd name="T56" fmla="*/ 0 w 136"/>
                  <a:gd name="T57" fmla="*/ 0 h 193"/>
                  <a:gd name="T58" fmla="*/ 0 w 136"/>
                  <a:gd name="T59" fmla="*/ 0 h 193"/>
                  <a:gd name="T60" fmla="*/ 0 w 136"/>
                  <a:gd name="T61" fmla="*/ 0 h 193"/>
                  <a:gd name="T62" fmla="*/ 0 w 136"/>
                  <a:gd name="T63" fmla="*/ 0 h 193"/>
                  <a:gd name="T64" fmla="*/ 0 w 136"/>
                  <a:gd name="T65" fmla="*/ 0 h 19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6"/>
                  <a:gd name="T100" fmla="*/ 0 h 193"/>
                  <a:gd name="T101" fmla="*/ 136 w 136"/>
                  <a:gd name="T102" fmla="*/ 193 h 19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6" h="193">
                    <a:moveTo>
                      <a:pt x="24" y="81"/>
                    </a:moveTo>
                    <a:lnTo>
                      <a:pt x="20" y="63"/>
                    </a:lnTo>
                    <a:lnTo>
                      <a:pt x="13" y="42"/>
                    </a:lnTo>
                    <a:lnTo>
                      <a:pt x="5" y="21"/>
                    </a:lnTo>
                    <a:lnTo>
                      <a:pt x="0" y="0"/>
                    </a:lnTo>
                    <a:lnTo>
                      <a:pt x="3" y="1"/>
                    </a:lnTo>
                    <a:lnTo>
                      <a:pt x="5" y="4"/>
                    </a:lnTo>
                    <a:lnTo>
                      <a:pt x="8" y="6"/>
                    </a:lnTo>
                    <a:lnTo>
                      <a:pt x="11" y="9"/>
                    </a:lnTo>
                    <a:lnTo>
                      <a:pt x="20" y="18"/>
                    </a:lnTo>
                    <a:lnTo>
                      <a:pt x="30" y="24"/>
                    </a:lnTo>
                    <a:lnTo>
                      <a:pt x="40" y="33"/>
                    </a:lnTo>
                    <a:lnTo>
                      <a:pt x="50" y="39"/>
                    </a:lnTo>
                    <a:lnTo>
                      <a:pt x="60" y="46"/>
                    </a:lnTo>
                    <a:lnTo>
                      <a:pt x="70" y="54"/>
                    </a:lnTo>
                    <a:lnTo>
                      <a:pt x="79" y="63"/>
                    </a:lnTo>
                    <a:lnTo>
                      <a:pt x="88" y="71"/>
                    </a:lnTo>
                    <a:lnTo>
                      <a:pt x="92" y="83"/>
                    </a:lnTo>
                    <a:lnTo>
                      <a:pt x="95" y="96"/>
                    </a:lnTo>
                    <a:lnTo>
                      <a:pt x="99" y="111"/>
                    </a:lnTo>
                    <a:lnTo>
                      <a:pt x="103" y="125"/>
                    </a:lnTo>
                    <a:lnTo>
                      <a:pt x="109" y="141"/>
                    </a:lnTo>
                    <a:lnTo>
                      <a:pt x="116" y="157"/>
                    </a:lnTo>
                    <a:lnTo>
                      <a:pt x="125" y="174"/>
                    </a:lnTo>
                    <a:lnTo>
                      <a:pt x="136" y="193"/>
                    </a:lnTo>
                    <a:lnTo>
                      <a:pt x="128" y="190"/>
                    </a:lnTo>
                    <a:lnTo>
                      <a:pt x="115" y="180"/>
                    </a:lnTo>
                    <a:lnTo>
                      <a:pt x="98" y="163"/>
                    </a:lnTo>
                    <a:lnTo>
                      <a:pt x="78" y="143"/>
                    </a:lnTo>
                    <a:lnTo>
                      <a:pt x="60" y="122"/>
                    </a:lnTo>
                    <a:lnTo>
                      <a:pt x="43" y="103"/>
                    </a:lnTo>
                    <a:lnTo>
                      <a:pt x="31" y="88"/>
                    </a:lnTo>
                    <a:lnTo>
                      <a:pt x="24" y="81"/>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36" name="Freeform 165">
                <a:extLst>
                  <a:ext uri="{FF2B5EF4-FFF2-40B4-BE49-F238E27FC236}">
                    <a16:creationId xmlns:a16="http://schemas.microsoft.com/office/drawing/2014/main" id="{D3C883CA-48D9-4B03-86E0-1FE99CFA8C5A}"/>
                  </a:ext>
                </a:extLst>
              </p:cNvPr>
              <p:cNvSpPr>
                <a:spLocks/>
              </p:cNvSpPr>
              <p:nvPr/>
            </p:nvSpPr>
            <p:spPr bwMode="auto">
              <a:xfrm flipH="1">
                <a:off x="1655" y="1944"/>
                <a:ext cx="54" cy="54"/>
              </a:xfrm>
              <a:custGeom>
                <a:avLst/>
                <a:gdLst>
                  <a:gd name="T0" fmla="*/ 0 w 132"/>
                  <a:gd name="T1" fmla="*/ 0 h 149"/>
                  <a:gd name="T2" fmla="*/ 0 w 132"/>
                  <a:gd name="T3" fmla="*/ 0 h 149"/>
                  <a:gd name="T4" fmla="*/ 0 w 132"/>
                  <a:gd name="T5" fmla="*/ 0 h 149"/>
                  <a:gd name="T6" fmla="*/ 0 w 132"/>
                  <a:gd name="T7" fmla="*/ 0 h 149"/>
                  <a:gd name="T8" fmla="*/ 0 w 132"/>
                  <a:gd name="T9" fmla="*/ 0 h 149"/>
                  <a:gd name="T10" fmla="*/ 0 w 132"/>
                  <a:gd name="T11" fmla="*/ 0 h 149"/>
                  <a:gd name="T12" fmla="*/ 0 w 132"/>
                  <a:gd name="T13" fmla="*/ 0 h 149"/>
                  <a:gd name="T14" fmla="*/ 0 w 132"/>
                  <a:gd name="T15" fmla="*/ 0 h 149"/>
                  <a:gd name="T16" fmla="*/ 0 w 132"/>
                  <a:gd name="T17" fmla="*/ 0 h 149"/>
                  <a:gd name="T18" fmla="*/ 0 w 132"/>
                  <a:gd name="T19" fmla="*/ 0 h 149"/>
                  <a:gd name="T20" fmla="*/ 0 w 132"/>
                  <a:gd name="T21" fmla="*/ 0 h 149"/>
                  <a:gd name="T22" fmla="*/ 0 w 132"/>
                  <a:gd name="T23" fmla="*/ 0 h 149"/>
                  <a:gd name="T24" fmla="*/ 0 w 132"/>
                  <a:gd name="T25" fmla="*/ 0 h 149"/>
                  <a:gd name="T26" fmla="*/ 0 w 132"/>
                  <a:gd name="T27" fmla="*/ 0 h 149"/>
                  <a:gd name="T28" fmla="*/ 0 w 132"/>
                  <a:gd name="T29" fmla="*/ 0 h 149"/>
                  <a:gd name="T30" fmla="*/ 0 w 132"/>
                  <a:gd name="T31" fmla="*/ 0 h 149"/>
                  <a:gd name="T32" fmla="*/ 0 w 132"/>
                  <a:gd name="T33" fmla="*/ 0 h 149"/>
                  <a:gd name="T34" fmla="*/ 0 w 132"/>
                  <a:gd name="T35" fmla="*/ 0 h 149"/>
                  <a:gd name="T36" fmla="*/ 0 w 132"/>
                  <a:gd name="T37" fmla="*/ 0 h 149"/>
                  <a:gd name="T38" fmla="*/ 0 w 132"/>
                  <a:gd name="T39" fmla="*/ 0 h 149"/>
                  <a:gd name="T40" fmla="*/ 0 w 132"/>
                  <a:gd name="T41" fmla="*/ 0 h 149"/>
                  <a:gd name="T42" fmla="*/ 0 w 132"/>
                  <a:gd name="T43" fmla="*/ 0 h 149"/>
                  <a:gd name="T44" fmla="*/ 0 w 132"/>
                  <a:gd name="T45" fmla="*/ 0 h 149"/>
                  <a:gd name="T46" fmla="*/ 0 w 132"/>
                  <a:gd name="T47" fmla="*/ 0 h 149"/>
                  <a:gd name="T48" fmla="*/ 0 w 132"/>
                  <a:gd name="T49" fmla="*/ 0 h 149"/>
                  <a:gd name="T50" fmla="*/ 0 w 132"/>
                  <a:gd name="T51" fmla="*/ 0 h 149"/>
                  <a:gd name="T52" fmla="*/ 0 w 132"/>
                  <a:gd name="T53" fmla="*/ 0 h 149"/>
                  <a:gd name="T54" fmla="*/ 0 w 132"/>
                  <a:gd name="T55" fmla="*/ 0 h 149"/>
                  <a:gd name="T56" fmla="*/ 0 w 132"/>
                  <a:gd name="T57" fmla="*/ 0 h 149"/>
                  <a:gd name="T58" fmla="*/ 0 w 132"/>
                  <a:gd name="T59" fmla="*/ 0 h 149"/>
                  <a:gd name="T60" fmla="*/ 0 w 132"/>
                  <a:gd name="T61" fmla="*/ 0 h 149"/>
                  <a:gd name="T62" fmla="*/ 0 w 132"/>
                  <a:gd name="T63" fmla="*/ 0 h 149"/>
                  <a:gd name="T64" fmla="*/ 0 w 132"/>
                  <a:gd name="T65" fmla="*/ 0 h 149"/>
                  <a:gd name="T66" fmla="*/ 0 w 132"/>
                  <a:gd name="T67" fmla="*/ 0 h 149"/>
                  <a:gd name="T68" fmla="*/ 0 w 132"/>
                  <a:gd name="T69" fmla="*/ 0 h 149"/>
                  <a:gd name="T70" fmla="*/ 0 w 132"/>
                  <a:gd name="T71" fmla="*/ 0 h 149"/>
                  <a:gd name="T72" fmla="*/ 0 w 132"/>
                  <a:gd name="T73" fmla="*/ 0 h 1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2"/>
                  <a:gd name="T112" fmla="*/ 0 h 149"/>
                  <a:gd name="T113" fmla="*/ 132 w 132"/>
                  <a:gd name="T114" fmla="*/ 149 h 14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2" h="149">
                    <a:moveTo>
                      <a:pt x="11" y="88"/>
                    </a:moveTo>
                    <a:lnTo>
                      <a:pt x="7" y="73"/>
                    </a:lnTo>
                    <a:lnTo>
                      <a:pt x="4" y="58"/>
                    </a:lnTo>
                    <a:lnTo>
                      <a:pt x="2" y="43"/>
                    </a:lnTo>
                    <a:lnTo>
                      <a:pt x="0" y="28"/>
                    </a:lnTo>
                    <a:lnTo>
                      <a:pt x="3" y="20"/>
                    </a:lnTo>
                    <a:lnTo>
                      <a:pt x="6" y="10"/>
                    </a:lnTo>
                    <a:lnTo>
                      <a:pt x="12" y="1"/>
                    </a:lnTo>
                    <a:lnTo>
                      <a:pt x="26" y="0"/>
                    </a:lnTo>
                    <a:lnTo>
                      <a:pt x="26" y="5"/>
                    </a:lnTo>
                    <a:lnTo>
                      <a:pt x="27" y="8"/>
                    </a:lnTo>
                    <a:lnTo>
                      <a:pt x="27" y="13"/>
                    </a:lnTo>
                    <a:lnTo>
                      <a:pt x="28" y="18"/>
                    </a:lnTo>
                    <a:lnTo>
                      <a:pt x="30" y="23"/>
                    </a:lnTo>
                    <a:lnTo>
                      <a:pt x="33" y="27"/>
                    </a:lnTo>
                    <a:lnTo>
                      <a:pt x="35" y="31"/>
                    </a:lnTo>
                    <a:lnTo>
                      <a:pt x="38" y="35"/>
                    </a:lnTo>
                    <a:lnTo>
                      <a:pt x="47" y="49"/>
                    </a:lnTo>
                    <a:lnTo>
                      <a:pt x="55" y="60"/>
                    </a:lnTo>
                    <a:lnTo>
                      <a:pt x="63" y="69"/>
                    </a:lnTo>
                    <a:lnTo>
                      <a:pt x="71" y="78"/>
                    </a:lnTo>
                    <a:lnTo>
                      <a:pt x="81" y="83"/>
                    </a:lnTo>
                    <a:lnTo>
                      <a:pt x="93" y="89"/>
                    </a:lnTo>
                    <a:lnTo>
                      <a:pt x="105" y="95"/>
                    </a:lnTo>
                    <a:lnTo>
                      <a:pt x="120" y="99"/>
                    </a:lnTo>
                    <a:lnTo>
                      <a:pt x="126" y="111"/>
                    </a:lnTo>
                    <a:lnTo>
                      <a:pt x="129" y="124"/>
                    </a:lnTo>
                    <a:lnTo>
                      <a:pt x="131" y="136"/>
                    </a:lnTo>
                    <a:lnTo>
                      <a:pt x="132" y="149"/>
                    </a:lnTo>
                    <a:lnTo>
                      <a:pt x="121" y="147"/>
                    </a:lnTo>
                    <a:lnTo>
                      <a:pt x="108" y="141"/>
                    </a:lnTo>
                    <a:lnTo>
                      <a:pt x="90" y="133"/>
                    </a:lnTo>
                    <a:lnTo>
                      <a:pt x="72" y="124"/>
                    </a:lnTo>
                    <a:lnTo>
                      <a:pt x="53" y="113"/>
                    </a:lnTo>
                    <a:lnTo>
                      <a:pt x="36" y="103"/>
                    </a:lnTo>
                    <a:lnTo>
                      <a:pt x="21" y="94"/>
                    </a:lnTo>
                    <a:lnTo>
                      <a:pt x="11" y="88"/>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37" name="Freeform 166">
                <a:extLst>
                  <a:ext uri="{FF2B5EF4-FFF2-40B4-BE49-F238E27FC236}">
                    <a16:creationId xmlns:a16="http://schemas.microsoft.com/office/drawing/2014/main" id="{11CCAA4D-D949-477D-8B93-3A8937FCBD95}"/>
                  </a:ext>
                </a:extLst>
              </p:cNvPr>
              <p:cNvSpPr>
                <a:spLocks/>
              </p:cNvSpPr>
              <p:nvPr/>
            </p:nvSpPr>
            <p:spPr bwMode="auto">
              <a:xfrm flipH="1">
                <a:off x="1828" y="1840"/>
                <a:ext cx="174" cy="155"/>
              </a:xfrm>
              <a:custGeom>
                <a:avLst/>
                <a:gdLst>
                  <a:gd name="T0" fmla="*/ 0 w 418"/>
                  <a:gd name="T1" fmla="*/ 0 h 427"/>
                  <a:gd name="T2" fmla="*/ 0 w 418"/>
                  <a:gd name="T3" fmla="*/ 0 h 427"/>
                  <a:gd name="T4" fmla="*/ 0 w 418"/>
                  <a:gd name="T5" fmla="*/ 0 h 427"/>
                  <a:gd name="T6" fmla="*/ 0 w 418"/>
                  <a:gd name="T7" fmla="*/ 0 h 427"/>
                  <a:gd name="T8" fmla="*/ 0 w 418"/>
                  <a:gd name="T9" fmla="*/ 0 h 427"/>
                  <a:gd name="T10" fmla="*/ 0 w 418"/>
                  <a:gd name="T11" fmla="*/ 0 h 427"/>
                  <a:gd name="T12" fmla="*/ 0 w 418"/>
                  <a:gd name="T13" fmla="*/ 0 h 427"/>
                  <a:gd name="T14" fmla="*/ 0 w 418"/>
                  <a:gd name="T15" fmla="*/ 0 h 427"/>
                  <a:gd name="T16" fmla="*/ 0 w 418"/>
                  <a:gd name="T17" fmla="*/ 0 h 427"/>
                  <a:gd name="T18" fmla="*/ 0 w 418"/>
                  <a:gd name="T19" fmla="*/ 0 h 427"/>
                  <a:gd name="T20" fmla="*/ 0 w 418"/>
                  <a:gd name="T21" fmla="*/ 0 h 427"/>
                  <a:gd name="T22" fmla="*/ 0 w 418"/>
                  <a:gd name="T23" fmla="*/ 0 h 427"/>
                  <a:gd name="T24" fmla="*/ 0 w 418"/>
                  <a:gd name="T25" fmla="*/ 0 h 427"/>
                  <a:gd name="T26" fmla="*/ 0 w 418"/>
                  <a:gd name="T27" fmla="*/ 0 h 427"/>
                  <a:gd name="T28" fmla="*/ 0 w 418"/>
                  <a:gd name="T29" fmla="*/ 0 h 427"/>
                  <a:gd name="T30" fmla="*/ 0 w 418"/>
                  <a:gd name="T31" fmla="*/ 0 h 427"/>
                  <a:gd name="T32" fmla="*/ 0 w 418"/>
                  <a:gd name="T33" fmla="*/ 0 h 427"/>
                  <a:gd name="T34" fmla="*/ 0 w 418"/>
                  <a:gd name="T35" fmla="*/ 0 h 427"/>
                  <a:gd name="T36" fmla="*/ 0 w 418"/>
                  <a:gd name="T37" fmla="*/ 0 h 427"/>
                  <a:gd name="T38" fmla="*/ 0 w 418"/>
                  <a:gd name="T39" fmla="*/ 0 h 427"/>
                  <a:gd name="T40" fmla="*/ 0 w 418"/>
                  <a:gd name="T41" fmla="*/ 0 h 427"/>
                  <a:gd name="T42" fmla="*/ 0 w 418"/>
                  <a:gd name="T43" fmla="*/ 0 h 427"/>
                  <a:gd name="T44" fmla="*/ 0 w 418"/>
                  <a:gd name="T45" fmla="*/ 0 h 427"/>
                  <a:gd name="T46" fmla="*/ 0 w 418"/>
                  <a:gd name="T47" fmla="*/ 0 h 427"/>
                  <a:gd name="T48" fmla="*/ 0 w 418"/>
                  <a:gd name="T49" fmla="*/ 0 h 427"/>
                  <a:gd name="T50" fmla="*/ 0 w 418"/>
                  <a:gd name="T51" fmla="*/ 0 h 427"/>
                  <a:gd name="T52" fmla="*/ 0 w 418"/>
                  <a:gd name="T53" fmla="*/ 0 h 427"/>
                  <a:gd name="T54" fmla="*/ 0 w 418"/>
                  <a:gd name="T55" fmla="*/ 0 h 427"/>
                  <a:gd name="T56" fmla="*/ 0 w 418"/>
                  <a:gd name="T57" fmla="*/ 0 h 427"/>
                  <a:gd name="T58" fmla="*/ 0 w 418"/>
                  <a:gd name="T59" fmla="*/ 0 h 427"/>
                  <a:gd name="T60" fmla="*/ 0 w 418"/>
                  <a:gd name="T61" fmla="*/ 0 h 427"/>
                  <a:gd name="T62" fmla="*/ 0 w 418"/>
                  <a:gd name="T63" fmla="*/ 0 h 427"/>
                  <a:gd name="T64" fmla="*/ 0 w 418"/>
                  <a:gd name="T65" fmla="*/ 0 h 427"/>
                  <a:gd name="T66" fmla="*/ 0 w 418"/>
                  <a:gd name="T67" fmla="*/ 0 h 427"/>
                  <a:gd name="T68" fmla="*/ 0 w 418"/>
                  <a:gd name="T69" fmla="*/ 0 h 427"/>
                  <a:gd name="T70" fmla="*/ 0 w 418"/>
                  <a:gd name="T71" fmla="*/ 0 h 427"/>
                  <a:gd name="T72" fmla="*/ 0 w 418"/>
                  <a:gd name="T73" fmla="*/ 0 h 427"/>
                  <a:gd name="T74" fmla="*/ 0 w 418"/>
                  <a:gd name="T75" fmla="*/ 0 h 427"/>
                  <a:gd name="T76" fmla="*/ 0 w 418"/>
                  <a:gd name="T77" fmla="*/ 0 h 427"/>
                  <a:gd name="T78" fmla="*/ 0 w 418"/>
                  <a:gd name="T79" fmla="*/ 0 h 427"/>
                  <a:gd name="T80" fmla="*/ 0 w 418"/>
                  <a:gd name="T81" fmla="*/ 0 h 427"/>
                  <a:gd name="T82" fmla="*/ 0 w 418"/>
                  <a:gd name="T83" fmla="*/ 0 h 427"/>
                  <a:gd name="T84" fmla="*/ 0 w 418"/>
                  <a:gd name="T85" fmla="*/ 0 h 427"/>
                  <a:gd name="T86" fmla="*/ 0 w 418"/>
                  <a:gd name="T87" fmla="*/ 0 h 427"/>
                  <a:gd name="T88" fmla="*/ 0 w 418"/>
                  <a:gd name="T89" fmla="*/ 0 h 42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18"/>
                  <a:gd name="T136" fmla="*/ 0 h 427"/>
                  <a:gd name="T137" fmla="*/ 418 w 418"/>
                  <a:gd name="T138" fmla="*/ 427 h 42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18" h="427">
                    <a:moveTo>
                      <a:pt x="25" y="427"/>
                    </a:moveTo>
                    <a:lnTo>
                      <a:pt x="10" y="422"/>
                    </a:lnTo>
                    <a:lnTo>
                      <a:pt x="2" y="415"/>
                    </a:lnTo>
                    <a:lnTo>
                      <a:pt x="0" y="405"/>
                    </a:lnTo>
                    <a:lnTo>
                      <a:pt x="0" y="388"/>
                    </a:lnTo>
                    <a:lnTo>
                      <a:pt x="4" y="368"/>
                    </a:lnTo>
                    <a:lnTo>
                      <a:pt x="9" y="354"/>
                    </a:lnTo>
                    <a:lnTo>
                      <a:pt x="16" y="344"/>
                    </a:lnTo>
                    <a:lnTo>
                      <a:pt x="24" y="336"/>
                    </a:lnTo>
                    <a:lnTo>
                      <a:pt x="33" y="329"/>
                    </a:lnTo>
                    <a:lnTo>
                      <a:pt x="46" y="323"/>
                    </a:lnTo>
                    <a:lnTo>
                      <a:pt x="61" y="316"/>
                    </a:lnTo>
                    <a:lnTo>
                      <a:pt x="79" y="307"/>
                    </a:lnTo>
                    <a:lnTo>
                      <a:pt x="90" y="302"/>
                    </a:lnTo>
                    <a:lnTo>
                      <a:pt x="99" y="299"/>
                    </a:lnTo>
                    <a:lnTo>
                      <a:pt x="108" y="295"/>
                    </a:lnTo>
                    <a:lnTo>
                      <a:pt x="116" y="292"/>
                    </a:lnTo>
                    <a:lnTo>
                      <a:pt x="125" y="290"/>
                    </a:lnTo>
                    <a:lnTo>
                      <a:pt x="135" y="287"/>
                    </a:lnTo>
                    <a:lnTo>
                      <a:pt x="144" y="287"/>
                    </a:lnTo>
                    <a:lnTo>
                      <a:pt x="155" y="287"/>
                    </a:lnTo>
                    <a:lnTo>
                      <a:pt x="157" y="294"/>
                    </a:lnTo>
                    <a:lnTo>
                      <a:pt x="157" y="299"/>
                    </a:lnTo>
                    <a:lnTo>
                      <a:pt x="157" y="305"/>
                    </a:lnTo>
                    <a:lnTo>
                      <a:pt x="154" y="312"/>
                    </a:lnTo>
                    <a:lnTo>
                      <a:pt x="139" y="315"/>
                    </a:lnTo>
                    <a:lnTo>
                      <a:pt x="128" y="317"/>
                    </a:lnTo>
                    <a:lnTo>
                      <a:pt x="120" y="320"/>
                    </a:lnTo>
                    <a:lnTo>
                      <a:pt x="113" y="321"/>
                    </a:lnTo>
                    <a:lnTo>
                      <a:pt x="108" y="323"/>
                    </a:lnTo>
                    <a:lnTo>
                      <a:pt x="104" y="324"/>
                    </a:lnTo>
                    <a:lnTo>
                      <a:pt x="99" y="325"/>
                    </a:lnTo>
                    <a:lnTo>
                      <a:pt x="93" y="328"/>
                    </a:lnTo>
                    <a:lnTo>
                      <a:pt x="89" y="330"/>
                    </a:lnTo>
                    <a:lnTo>
                      <a:pt x="84" y="332"/>
                    </a:lnTo>
                    <a:lnTo>
                      <a:pt x="79" y="336"/>
                    </a:lnTo>
                    <a:lnTo>
                      <a:pt x="75" y="338"/>
                    </a:lnTo>
                    <a:lnTo>
                      <a:pt x="64" y="348"/>
                    </a:lnTo>
                    <a:lnTo>
                      <a:pt x="56" y="358"/>
                    </a:lnTo>
                    <a:lnTo>
                      <a:pt x="49" y="366"/>
                    </a:lnTo>
                    <a:lnTo>
                      <a:pt x="47" y="373"/>
                    </a:lnTo>
                    <a:lnTo>
                      <a:pt x="48" y="378"/>
                    </a:lnTo>
                    <a:lnTo>
                      <a:pt x="54" y="383"/>
                    </a:lnTo>
                    <a:lnTo>
                      <a:pt x="66" y="384"/>
                    </a:lnTo>
                    <a:lnTo>
                      <a:pt x="84" y="383"/>
                    </a:lnTo>
                    <a:lnTo>
                      <a:pt x="92" y="382"/>
                    </a:lnTo>
                    <a:lnTo>
                      <a:pt x="98" y="381"/>
                    </a:lnTo>
                    <a:lnTo>
                      <a:pt x="102" y="379"/>
                    </a:lnTo>
                    <a:lnTo>
                      <a:pt x="106" y="378"/>
                    </a:lnTo>
                    <a:lnTo>
                      <a:pt x="108" y="378"/>
                    </a:lnTo>
                    <a:lnTo>
                      <a:pt x="112" y="378"/>
                    </a:lnTo>
                    <a:lnTo>
                      <a:pt x="115" y="377"/>
                    </a:lnTo>
                    <a:lnTo>
                      <a:pt x="119" y="377"/>
                    </a:lnTo>
                    <a:lnTo>
                      <a:pt x="129" y="375"/>
                    </a:lnTo>
                    <a:lnTo>
                      <a:pt x="137" y="367"/>
                    </a:lnTo>
                    <a:lnTo>
                      <a:pt x="144" y="354"/>
                    </a:lnTo>
                    <a:lnTo>
                      <a:pt x="151" y="338"/>
                    </a:lnTo>
                    <a:lnTo>
                      <a:pt x="155" y="321"/>
                    </a:lnTo>
                    <a:lnTo>
                      <a:pt x="161" y="305"/>
                    </a:lnTo>
                    <a:lnTo>
                      <a:pt x="167" y="292"/>
                    </a:lnTo>
                    <a:lnTo>
                      <a:pt x="173" y="283"/>
                    </a:lnTo>
                    <a:lnTo>
                      <a:pt x="173" y="263"/>
                    </a:lnTo>
                    <a:lnTo>
                      <a:pt x="173" y="244"/>
                    </a:lnTo>
                    <a:lnTo>
                      <a:pt x="170" y="225"/>
                    </a:lnTo>
                    <a:lnTo>
                      <a:pt x="170" y="205"/>
                    </a:lnTo>
                    <a:lnTo>
                      <a:pt x="172" y="185"/>
                    </a:lnTo>
                    <a:lnTo>
                      <a:pt x="176" y="163"/>
                    </a:lnTo>
                    <a:lnTo>
                      <a:pt x="185" y="141"/>
                    </a:lnTo>
                    <a:lnTo>
                      <a:pt x="199" y="116"/>
                    </a:lnTo>
                    <a:lnTo>
                      <a:pt x="215" y="101"/>
                    </a:lnTo>
                    <a:lnTo>
                      <a:pt x="231" y="88"/>
                    </a:lnTo>
                    <a:lnTo>
                      <a:pt x="249" y="75"/>
                    </a:lnTo>
                    <a:lnTo>
                      <a:pt x="266" y="65"/>
                    </a:lnTo>
                    <a:lnTo>
                      <a:pt x="283" y="54"/>
                    </a:lnTo>
                    <a:lnTo>
                      <a:pt x="302" y="44"/>
                    </a:lnTo>
                    <a:lnTo>
                      <a:pt x="320" y="35"/>
                    </a:lnTo>
                    <a:lnTo>
                      <a:pt x="340" y="26"/>
                    </a:lnTo>
                    <a:lnTo>
                      <a:pt x="362" y="18"/>
                    </a:lnTo>
                    <a:lnTo>
                      <a:pt x="379" y="12"/>
                    </a:lnTo>
                    <a:lnTo>
                      <a:pt x="392" y="7"/>
                    </a:lnTo>
                    <a:lnTo>
                      <a:pt x="401" y="4"/>
                    </a:lnTo>
                    <a:lnTo>
                      <a:pt x="407" y="3"/>
                    </a:lnTo>
                    <a:lnTo>
                      <a:pt x="411" y="1"/>
                    </a:lnTo>
                    <a:lnTo>
                      <a:pt x="415" y="0"/>
                    </a:lnTo>
                    <a:lnTo>
                      <a:pt x="418" y="0"/>
                    </a:lnTo>
                    <a:lnTo>
                      <a:pt x="418" y="6"/>
                    </a:lnTo>
                    <a:lnTo>
                      <a:pt x="418" y="12"/>
                    </a:lnTo>
                    <a:lnTo>
                      <a:pt x="418" y="19"/>
                    </a:lnTo>
                    <a:lnTo>
                      <a:pt x="418" y="25"/>
                    </a:lnTo>
                    <a:lnTo>
                      <a:pt x="408" y="29"/>
                    </a:lnTo>
                    <a:lnTo>
                      <a:pt x="396" y="34"/>
                    </a:lnTo>
                    <a:lnTo>
                      <a:pt x="385" y="37"/>
                    </a:lnTo>
                    <a:lnTo>
                      <a:pt x="373" y="42"/>
                    </a:lnTo>
                    <a:lnTo>
                      <a:pt x="362" y="45"/>
                    </a:lnTo>
                    <a:lnTo>
                      <a:pt x="350" y="49"/>
                    </a:lnTo>
                    <a:lnTo>
                      <a:pt x="339" y="52"/>
                    </a:lnTo>
                    <a:lnTo>
                      <a:pt x="327" y="56"/>
                    </a:lnTo>
                    <a:lnTo>
                      <a:pt x="311" y="65"/>
                    </a:lnTo>
                    <a:lnTo>
                      <a:pt x="297" y="72"/>
                    </a:lnTo>
                    <a:lnTo>
                      <a:pt x="287" y="79"/>
                    </a:lnTo>
                    <a:lnTo>
                      <a:pt x="278" y="86"/>
                    </a:lnTo>
                    <a:lnTo>
                      <a:pt x="268" y="94"/>
                    </a:lnTo>
                    <a:lnTo>
                      <a:pt x="260" y="103"/>
                    </a:lnTo>
                    <a:lnTo>
                      <a:pt x="251" y="114"/>
                    </a:lnTo>
                    <a:lnTo>
                      <a:pt x="240" y="129"/>
                    </a:lnTo>
                    <a:lnTo>
                      <a:pt x="227" y="148"/>
                    </a:lnTo>
                    <a:lnTo>
                      <a:pt x="218" y="166"/>
                    </a:lnTo>
                    <a:lnTo>
                      <a:pt x="212" y="184"/>
                    </a:lnTo>
                    <a:lnTo>
                      <a:pt x="207" y="201"/>
                    </a:lnTo>
                    <a:lnTo>
                      <a:pt x="205" y="219"/>
                    </a:lnTo>
                    <a:lnTo>
                      <a:pt x="203" y="237"/>
                    </a:lnTo>
                    <a:lnTo>
                      <a:pt x="200" y="255"/>
                    </a:lnTo>
                    <a:lnTo>
                      <a:pt x="198" y="275"/>
                    </a:lnTo>
                    <a:lnTo>
                      <a:pt x="196" y="280"/>
                    </a:lnTo>
                    <a:lnTo>
                      <a:pt x="195" y="291"/>
                    </a:lnTo>
                    <a:lnTo>
                      <a:pt x="195" y="302"/>
                    </a:lnTo>
                    <a:lnTo>
                      <a:pt x="195" y="312"/>
                    </a:lnTo>
                    <a:lnTo>
                      <a:pt x="189" y="331"/>
                    </a:lnTo>
                    <a:lnTo>
                      <a:pt x="183" y="346"/>
                    </a:lnTo>
                    <a:lnTo>
                      <a:pt x="176" y="363"/>
                    </a:lnTo>
                    <a:lnTo>
                      <a:pt x="166" y="391"/>
                    </a:lnTo>
                    <a:lnTo>
                      <a:pt x="158" y="394"/>
                    </a:lnTo>
                    <a:lnTo>
                      <a:pt x="149" y="398"/>
                    </a:lnTo>
                    <a:lnTo>
                      <a:pt x="138" y="401"/>
                    </a:lnTo>
                    <a:lnTo>
                      <a:pt x="129" y="406"/>
                    </a:lnTo>
                    <a:lnTo>
                      <a:pt x="119" y="409"/>
                    </a:lnTo>
                    <a:lnTo>
                      <a:pt x="109" y="414"/>
                    </a:lnTo>
                    <a:lnTo>
                      <a:pt x="100" y="418"/>
                    </a:lnTo>
                    <a:lnTo>
                      <a:pt x="91" y="422"/>
                    </a:lnTo>
                    <a:lnTo>
                      <a:pt x="83" y="424"/>
                    </a:lnTo>
                    <a:lnTo>
                      <a:pt x="75" y="426"/>
                    </a:lnTo>
                    <a:lnTo>
                      <a:pt x="67" y="427"/>
                    </a:lnTo>
                    <a:lnTo>
                      <a:pt x="59" y="427"/>
                    </a:lnTo>
                    <a:lnTo>
                      <a:pt x="51" y="427"/>
                    </a:lnTo>
                    <a:lnTo>
                      <a:pt x="42" y="427"/>
                    </a:lnTo>
                    <a:lnTo>
                      <a:pt x="33" y="427"/>
                    </a:lnTo>
                    <a:lnTo>
                      <a:pt x="25" y="4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38" name="Freeform 167">
                <a:extLst>
                  <a:ext uri="{FF2B5EF4-FFF2-40B4-BE49-F238E27FC236}">
                    <a16:creationId xmlns:a16="http://schemas.microsoft.com/office/drawing/2014/main" id="{555E1AF1-A94C-41D3-ABF0-B6C4E385A759}"/>
                  </a:ext>
                </a:extLst>
              </p:cNvPr>
              <p:cNvSpPr>
                <a:spLocks/>
              </p:cNvSpPr>
              <p:nvPr/>
            </p:nvSpPr>
            <p:spPr bwMode="auto">
              <a:xfrm flipH="1">
                <a:off x="1661" y="1925"/>
                <a:ext cx="53" cy="48"/>
              </a:xfrm>
              <a:custGeom>
                <a:avLst/>
                <a:gdLst>
                  <a:gd name="T0" fmla="*/ 0 w 128"/>
                  <a:gd name="T1" fmla="*/ 0 h 132"/>
                  <a:gd name="T2" fmla="*/ 0 w 128"/>
                  <a:gd name="T3" fmla="*/ 0 h 132"/>
                  <a:gd name="T4" fmla="*/ 0 w 128"/>
                  <a:gd name="T5" fmla="*/ 0 h 132"/>
                  <a:gd name="T6" fmla="*/ 0 w 128"/>
                  <a:gd name="T7" fmla="*/ 0 h 132"/>
                  <a:gd name="T8" fmla="*/ 0 w 128"/>
                  <a:gd name="T9" fmla="*/ 0 h 132"/>
                  <a:gd name="T10" fmla="*/ 0 w 128"/>
                  <a:gd name="T11" fmla="*/ 0 h 132"/>
                  <a:gd name="T12" fmla="*/ 0 w 128"/>
                  <a:gd name="T13" fmla="*/ 0 h 132"/>
                  <a:gd name="T14" fmla="*/ 0 w 128"/>
                  <a:gd name="T15" fmla="*/ 0 h 132"/>
                  <a:gd name="T16" fmla="*/ 0 w 128"/>
                  <a:gd name="T17" fmla="*/ 0 h 132"/>
                  <a:gd name="T18" fmla="*/ 0 w 128"/>
                  <a:gd name="T19" fmla="*/ 0 h 132"/>
                  <a:gd name="T20" fmla="*/ 0 w 128"/>
                  <a:gd name="T21" fmla="*/ 0 h 132"/>
                  <a:gd name="T22" fmla="*/ 0 w 128"/>
                  <a:gd name="T23" fmla="*/ 0 h 132"/>
                  <a:gd name="T24" fmla="*/ 0 w 128"/>
                  <a:gd name="T25" fmla="*/ 0 h 132"/>
                  <a:gd name="T26" fmla="*/ 0 w 128"/>
                  <a:gd name="T27" fmla="*/ 0 h 132"/>
                  <a:gd name="T28" fmla="*/ 0 w 128"/>
                  <a:gd name="T29" fmla="*/ 0 h 132"/>
                  <a:gd name="T30" fmla="*/ 0 w 128"/>
                  <a:gd name="T31" fmla="*/ 0 h 132"/>
                  <a:gd name="T32" fmla="*/ 0 w 128"/>
                  <a:gd name="T33" fmla="*/ 0 h 132"/>
                  <a:gd name="T34" fmla="*/ 0 w 128"/>
                  <a:gd name="T35" fmla="*/ 0 h 132"/>
                  <a:gd name="T36" fmla="*/ 0 w 128"/>
                  <a:gd name="T37" fmla="*/ 0 h 132"/>
                  <a:gd name="T38" fmla="*/ 0 w 128"/>
                  <a:gd name="T39" fmla="*/ 0 h 132"/>
                  <a:gd name="T40" fmla="*/ 0 w 128"/>
                  <a:gd name="T41" fmla="*/ 0 h 132"/>
                  <a:gd name="T42" fmla="*/ 0 w 128"/>
                  <a:gd name="T43" fmla="*/ 0 h 132"/>
                  <a:gd name="T44" fmla="*/ 0 w 128"/>
                  <a:gd name="T45" fmla="*/ 0 h 132"/>
                  <a:gd name="T46" fmla="*/ 0 w 128"/>
                  <a:gd name="T47" fmla="*/ 0 h 132"/>
                  <a:gd name="T48" fmla="*/ 0 w 128"/>
                  <a:gd name="T49" fmla="*/ 0 h 132"/>
                  <a:gd name="T50" fmla="*/ 0 w 128"/>
                  <a:gd name="T51" fmla="*/ 0 h 132"/>
                  <a:gd name="T52" fmla="*/ 0 w 128"/>
                  <a:gd name="T53" fmla="*/ 0 h 132"/>
                  <a:gd name="T54" fmla="*/ 0 w 128"/>
                  <a:gd name="T55" fmla="*/ 0 h 132"/>
                  <a:gd name="T56" fmla="*/ 0 w 128"/>
                  <a:gd name="T57" fmla="*/ 0 h 132"/>
                  <a:gd name="T58" fmla="*/ 0 w 128"/>
                  <a:gd name="T59" fmla="*/ 0 h 132"/>
                  <a:gd name="T60" fmla="*/ 0 w 128"/>
                  <a:gd name="T61" fmla="*/ 0 h 132"/>
                  <a:gd name="T62" fmla="*/ 0 w 128"/>
                  <a:gd name="T63" fmla="*/ 0 h 132"/>
                  <a:gd name="T64" fmla="*/ 0 w 128"/>
                  <a:gd name="T65" fmla="*/ 0 h 132"/>
                  <a:gd name="T66" fmla="*/ 0 w 128"/>
                  <a:gd name="T67" fmla="*/ 0 h 132"/>
                  <a:gd name="T68" fmla="*/ 0 w 128"/>
                  <a:gd name="T69" fmla="*/ 0 h 132"/>
                  <a:gd name="T70" fmla="*/ 0 w 128"/>
                  <a:gd name="T71" fmla="*/ 0 h 132"/>
                  <a:gd name="T72" fmla="*/ 0 w 128"/>
                  <a:gd name="T73" fmla="*/ 0 h 132"/>
                  <a:gd name="T74" fmla="*/ 0 w 128"/>
                  <a:gd name="T75" fmla="*/ 0 h 132"/>
                  <a:gd name="T76" fmla="*/ 0 w 128"/>
                  <a:gd name="T77" fmla="*/ 0 h 132"/>
                  <a:gd name="T78" fmla="*/ 0 w 128"/>
                  <a:gd name="T79" fmla="*/ 0 h 132"/>
                  <a:gd name="T80" fmla="*/ 0 w 128"/>
                  <a:gd name="T81" fmla="*/ 0 h 132"/>
                  <a:gd name="T82" fmla="*/ 0 w 128"/>
                  <a:gd name="T83" fmla="*/ 0 h 132"/>
                  <a:gd name="T84" fmla="*/ 0 w 128"/>
                  <a:gd name="T85" fmla="*/ 0 h 132"/>
                  <a:gd name="T86" fmla="*/ 0 w 128"/>
                  <a:gd name="T87" fmla="*/ 0 h 132"/>
                  <a:gd name="T88" fmla="*/ 0 w 128"/>
                  <a:gd name="T89" fmla="*/ 0 h 132"/>
                  <a:gd name="T90" fmla="*/ 0 w 128"/>
                  <a:gd name="T91" fmla="*/ 0 h 132"/>
                  <a:gd name="T92" fmla="*/ 0 w 128"/>
                  <a:gd name="T93" fmla="*/ 0 h 132"/>
                  <a:gd name="T94" fmla="*/ 0 w 128"/>
                  <a:gd name="T95" fmla="*/ 0 h 132"/>
                  <a:gd name="T96" fmla="*/ 0 w 128"/>
                  <a:gd name="T97" fmla="*/ 0 h 13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8"/>
                  <a:gd name="T148" fmla="*/ 0 h 132"/>
                  <a:gd name="T149" fmla="*/ 128 w 128"/>
                  <a:gd name="T150" fmla="*/ 132 h 13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8" h="132">
                    <a:moveTo>
                      <a:pt x="79" y="111"/>
                    </a:moveTo>
                    <a:lnTo>
                      <a:pt x="73" y="103"/>
                    </a:lnTo>
                    <a:lnTo>
                      <a:pt x="66" y="95"/>
                    </a:lnTo>
                    <a:lnTo>
                      <a:pt x="60" y="86"/>
                    </a:lnTo>
                    <a:lnTo>
                      <a:pt x="52" y="75"/>
                    </a:lnTo>
                    <a:lnTo>
                      <a:pt x="51" y="72"/>
                    </a:lnTo>
                    <a:lnTo>
                      <a:pt x="49" y="68"/>
                    </a:lnTo>
                    <a:lnTo>
                      <a:pt x="48" y="63"/>
                    </a:lnTo>
                    <a:lnTo>
                      <a:pt x="47" y="51"/>
                    </a:lnTo>
                    <a:lnTo>
                      <a:pt x="43" y="46"/>
                    </a:lnTo>
                    <a:lnTo>
                      <a:pt x="38" y="44"/>
                    </a:lnTo>
                    <a:lnTo>
                      <a:pt x="32" y="44"/>
                    </a:lnTo>
                    <a:lnTo>
                      <a:pt x="25" y="44"/>
                    </a:lnTo>
                    <a:lnTo>
                      <a:pt x="19" y="48"/>
                    </a:lnTo>
                    <a:lnTo>
                      <a:pt x="15" y="51"/>
                    </a:lnTo>
                    <a:lnTo>
                      <a:pt x="9" y="54"/>
                    </a:lnTo>
                    <a:lnTo>
                      <a:pt x="2" y="58"/>
                    </a:lnTo>
                    <a:lnTo>
                      <a:pt x="1" y="44"/>
                    </a:lnTo>
                    <a:lnTo>
                      <a:pt x="0" y="29"/>
                    </a:lnTo>
                    <a:lnTo>
                      <a:pt x="0" y="15"/>
                    </a:lnTo>
                    <a:lnTo>
                      <a:pt x="0" y="0"/>
                    </a:lnTo>
                    <a:lnTo>
                      <a:pt x="6" y="3"/>
                    </a:lnTo>
                    <a:lnTo>
                      <a:pt x="11" y="5"/>
                    </a:lnTo>
                    <a:lnTo>
                      <a:pt x="17" y="8"/>
                    </a:lnTo>
                    <a:lnTo>
                      <a:pt x="23" y="11"/>
                    </a:lnTo>
                    <a:lnTo>
                      <a:pt x="28" y="13"/>
                    </a:lnTo>
                    <a:lnTo>
                      <a:pt x="33" y="15"/>
                    </a:lnTo>
                    <a:lnTo>
                      <a:pt x="39" y="19"/>
                    </a:lnTo>
                    <a:lnTo>
                      <a:pt x="45" y="21"/>
                    </a:lnTo>
                    <a:lnTo>
                      <a:pt x="52" y="22"/>
                    </a:lnTo>
                    <a:lnTo>
                      <a:pt x="58" y="24"/>
                    </a:lnTo>
                    <a:lnTo>
                      <a:pt x="63" y="26"/>
                    </a:lnTo>
                    <a:lnTo>
                      <a:pt x="70" y="28"/>
                    </a:lnTo>
                    <a:lnTo>
                      <a:pt x="77" y="30"/>
                    </a:lnTo>
                    <a:lnTo>
                      <a:pt x="87" y="33"/>
                    </a:lnTo>
                    <a:lnTo>
                      <a:pt x="100" y="36"/>
                    </a:lnTo>
                    <a:lnTo>
                      <a:pt x="115" y="39"/>
                    </a:lnTo>
                    <a:lnTo>
                      <a:pt x="120" y="63"/>
                    </a:lnTo>
                    <a:lnTo>
                      <a:pt x="123" y="86"/>
                    </a:lnTo>
                    <a:lnTo>
                      <a:pt x="126" y="109"/>
                    </a:lnTo>
                    <a:lnTo>
                      <a:pt x="128" y="132"/>
                    </a:lnTo>
                    <a:lnTo>
                      <a:pt x="126" y="132"/>
                    </a:lnTo>
                    <a:lnTo>
                      <a:pt x="120" y="129"/>
                    </a:lnTo>
                    <a:lnTo>
                      <a:pt x="113" y="127"/>
                    </a:lnTo>
                    <a:lnTo>
                      <a:pt x="105" y="124"/>
                    </a:lnTo>
                    <a:lnTo>
                      <a:pt x="97" y="120"/>
                    </a:lnTo>
                    <a:lnTo>
                      <a:pt x="89" y="116"/>
                    </a:lnTo>
                    <a:lnTo>
                      <a:pt x="83" y="113"/>
                    </a:lnTo>
                    <a:lnTo>
                      <a:pt x="79" y="111"/>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39" name="Freeform 168">
                <a:extLst>
                  <a:ext uri="{FF2B5EF4-FFF2-40B4-BE49-F238E27FC236}">
                    <a16:creationId xmlns:a16="http://schemas.microsoft.com/office/drawing/2014/main" id="{D228CF79-5BD8-4CC3-B169-9C8A744B7AB5}"/>
                  </a:ext>
                </a:extLst>
              </p:cNvPr>
              <p:cNvSpPr>
                <a:spLocks/>
              </p:cNvSpPr>
              <p:nvPr/>
            </p:nvSpPr>
            <p:spPr bwMode="auto">
              <a:xfrm flipH="1">
                <a:off x="1711" y="1934"/>
                <a:ext cx="45" cy="39"/>
              </a:xfrm>
              <a:custGeom>
                <a:avLst/>
                <a:gdLst>
                  <a:gd name="T0" fmla="*/ 0 w 107"/>
                  <a:gd name="T1" fmla="*/ 0 h 107"/>
                  <a:gd name="T2" fmla="*/ 0 w 107"/>
                  <a:gd name="T3" fmla="*/ 0 h 107"/>
                  <a:gd name="T4" fmla="*/ 0 w 107"/>
                  <a:gd name="T5" fmla="*/ 0 h 107"/>
                  <a:gd name="T6" fmla="*/ 0 w 107"/>
                  <a:gd name="T7" fmla="*/ 0 h 107"/>
                  <a:gd name="T8" fmla="*/ 0 w 107"/>
                  <a:gd name="T9" fmla="*/ 0 h 107"/>
                  <a:gd name="T10" fmla="*/ 0 w 107"/>
                  <a:gd name="T11" fmla="*/ 0 h 107"/>
                  <a:gd name="T12" fmla="*/ 0 w 107"/>
                  <a:gd name="T13" fmla="*/ 0 h 107"/>
                  <a:gd name="T14" fmla="*/ 0 w 107"/>
                  <a:gd name="T15" fmla="*/ 0 h 107"/>
                  <a:gd name="T16" fmla="*/ 0 w 107"/>
                  <a:gd name="T17" fmla="*/ 0 h 107"/>
                  <a:gd name="T18" fmla="*/ 0 w 107"/>
                  <a:gd name="T19" fmla="*/ 0 h 107"/>
                  <a:gd name="T20" fmla="*/ 0 w 107"/>
                  <a:gd name="T21" fmla="*/ 0 h 107"/>
                  <a:gd name="T22" fmla="*/ 0 w 107"/>
                  <a:gd name="T23" fmla="*/ 0 h 107"/>
                  <a:gd name="T24" fmla="*/ 0 w 107"/>
                  <a:gd name="T25" fmla="*/ 0 h 107"/>
                  <a:gd name="T26" fmla="*/ 0 w 107"/>
                  <a:gd name="T27" fmla="*/ 0 h 107"/>
                  <a:gd name="T28" fmla="*/ 0 w 107"/>
                  <a:gd name="T29" fmla="*/ 0 h 107"/>
                  <a:gd name="T30" fmla="*/ 0 w 107"/>
                  <a:gd name="T31" fmla="*/ 0 h 107"/>
                  <a:gd name="T32" fmla="*/ 0 w 107"/>
                  <a:gd name="T33" fmla="*/ 0 h 107"/>
                  <a:gd name="T34" fmla="*/ 0 w 107"/>
                  <a:gd name="T35" fmla="*/ 0 h 107"/>
                  <a:gd name="T36" fmla="*/ 0 w 107"/>
                  <a:gd name="T37" fmla="*/ 0 h 107"/>
                  <a:gd name="T38" fmla="*/ 0 w 107"/>
                  <a:gd name="T39" fmla="*/ 0 h 107"/>
                  <a:gd name="T40" fmla="*/ 0 w 107"/>
                  <a:gd name="T41" fmla="*/ 0 h 107"/>
                  <a:gd name="T42" fmla="*/ 0 w 107"/>
                  <a:gd name="T43" fmla="*/ 0 h 107"/>
                  <a:gd name="T44" fmla="*/ 0 w 107"/>
                  <a:gd name="T45" fmla="*/ 0 h 107"/>
                  <a:gd name="T46" fmla="*/ 0 w 107"/>
                  <a:gd name="T47" fmla="*/ 0 h 107"/>
                  <a:gd name="T48" fmla="*/ 0 w 107"/>
                  <a:gd name="T49" fmla="*/ 0 h 107"/>
                  <a:gd name="T50" fmla="*/ 0 w 107"/>
                  <a:gd name="T51" fmla="*/ 0 h 107"/>
                  <a:gd name="T52" fmla="*/ 0 w 107"/>
                  <a:gd name="T53" fmla="*/ 0 h 107"/>
                  <a:gd name="T54" fmla="*/ 0 w 107"/>
                  <a:gd name="T55" fmla="*/ 0 h 107"/>
                  <a:gd name="T56" fmla="*/ 0 w 107"/>
                  <a:gd name="T57" fmla="*/ 0 h 107"/>
                  <a:gd name="T58" fmla="*/ 0 w 107"/>
                  <a:gd name="T59" fmla="*/ 0 h 107"/>
                  <a:gd name="T60" fmla="*/ 0 w 107"/>
                  <a:gd name="T61" fmla="*/ 0 h 107"/>
                  <a:gd name="T62" fmla="*/ 0 w 107"/>
                  <a:gd name="T63" fmla="*/ 0 h 107"/>
                  <a:gd name="T64" fmla="*/ 0 w 107"/>
                  <a:gd name="T65" fmla="*/ 0 h 107"/>
                  <a:gd name="T66" fmla="*/ 0 w 107"/>
                  <a:gd name="T67" fmla="*/ 0 h 107"/>
                  <a:gd name="T68" fmla="*/ 0 w 107"/>
                  <a:gd name="T69" fmla="*/ 0 h 107"/>
                  <a:gd name="T70" fmla="*/ 0 w 107"/>
                  <a:gd name="T71" fmla="*/ 0 h 107"/>
                  <a:gd name="T72" fmla="*/ 0 w 107"/>
                  <a:gd name="T73" fmla="*/ 0 h 107"/>
                  <a:gd name="T74" fmla="*/ 0 w 107"/>
                  <a:gd name="T75" fmla="*/ 0 h 107"/>
                  <a:gd name="T76" fmla="*/ 0 w 107"/>
                  <a:gd name="T77" fmla="*/ 0 h 107"/>
                  <a:gd name="T78" fmla="*/ 0 w 107"/>
                  <a:gd name="T79" fmla="*/ 0 h 107"/>
                  <a:gd name="T80" fmla="*/ 0 w 107"/>
                  <a:gd name="T81" fmla="*/ 0 h 107"/>
                  <a:gd name="T82" fmla="*/ 0 w 107"/>
                  <a:gd name="T83" fmla="*/ 0 h 107"/>
                  <a:gd name="T84" fmla="*/ 0 w 107"/>
                  <a:gd name="T85" fmla="*/ 0 h 107"/>
                  <a:gd name="T86" fmla="*/ 0 w 107"/>
                  <a:gd name="T87" fmla="*/ 0 h 107"/>
                  <a:gd name="T88" fmla="*/ 0 w 107"/>
                  <a:gd name="T89" fmla="*/ 0 h 107"/>
                  <a:gd name="T90" fmla="*/ 0 w 107"/>
                  <a:gd name="T91" fmla="*/ 0 h 107"/>
                  <a:gd name="T92" fmla="*/ 0 w 107"/>
                  <a:gd name="T93" fmla="*/ 0 h 107"/>
                  <a:gd name="T94" fmla="*/ 0 w 107"/>
                  <a:gd name="T95" fmla="*/ 0 h 107"/>
                  <a:gd name="T96" fmla="*/ 0 w 107"/>
                  <a:gd name="T97" fmla="*/ 0 h 1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7"/>
                  <a:gd name="T148" fmla="*/ 0 h 107"/>
                  <a:gd name="T149" fmla="*/ 107 w 107"/>
                  <a:gd name="T150" fmla="*/ 107 h 1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7" h="107">
                    <a:moveTo>
                      <a:pt x="105" y="107"/>
                    </a:moveTo>
                    <a:lnTo>
                      <a:pt x="99" y="103"/>
                    </a:lnTo>
                    <a:lnTo>
                      <a:pt x="93" y="100"/>
                    </a:lnTo>
                    <a:lnTo>
                      <a:pt x="87" y="96"/>
                    </a:lnTo>
                    <a:lnTo>
                      <a:pt x="83" y="93"/>
                    </a:lnTo>
                    <a:lnTo>
                      <a:pt x="77" y="90"/>
                    </a:lnTo>
                    <a:lnTo>
                      <a:pt x="71" y="87"/>
                    </a:lnTo>
                    <a:lnTo>
                      <a:pt x="65" y="83"/>
                    </a:lnTo>
                    <a:lnTo>
                      <a:pt x="57" y="80"/>
                    </a:lnTo>
                    <a:lnTo>
                      <a:pt x="52" y="75"/>
                    </a:lnTo>
                    <a:lnTo>
                      <a:pt x="45" y="72"/>
                    </a:lnTo>
                    <a:lnTo>
                      <a:pt x="39" y="68"/>
                    </a:lnTo>
                    <a:lnTo>
                      <a:pt x="33" y="66"/>
                    </a:lnTo>
                    <a:lnTo>
                      <a:pt x="27" y="63"/>
                    </a:lnTo>
                    <a:lnTo>
                      <a:pt x="20" y="60"/>
                    </a:lnTo>
                    <a:lnTo>
                      <a:pt x="15" y="57"/>
                    </a:lnTo>
                    <a:lnTo>
                      <a:pt x="8" y="54"/>
                    </a:lnTo>
                    <a:lnTo>
                      <a:pt x="4" y="40"/>
                    </a:lnTo>
                    <a:lnTo>
                      <a:pt x="2" y="27"/>
                    </a:lnTo>
                    <a:lnTo>
                      <a:pt x="1" y="14"/>
                    </a:lnTo>
                    <a:lnTo>
                      <a:pt x="0" y="0"/>
                    </a:lnTo>
                    <a:lnTo>
                      <a:pt x="5" y="2"/>
                    </a:lnTo>
                    <a:lnTo>
                      <a:pt x="11" y="3"/>
                    </a:lnTo>
                    <a:lnTo>
                      <a:pt x="18" y="3"/>
                    </a:lnTo>
                    <a:lnTo>
                      <a:pt x="24" y="3"/>
                    </a:lnTo>
                    <a:lnTo>
                      <a:pt x="30" y="4"/>
                    </a:lnTo>
                    <a:lnTo>
                      <a:pt x="34" y="4"/>
                    </a:lnTo>
                    <a:lnTo>
                      <a:pt x="38" y="4"/>
                    </a:lnTo>
                    <a:lnTo>
                      <a:pt x="40" y="5"/>
                    </a:lnTo>
                    <a:lnTo>
                      <a:pt x="45" y="20"/>
                    </a:lnTo>
                    <a:lnTo>
                      <a:pt x="50" y="34"/>
                    </a:lnTo>
                    <a:lnTo>
                      <a:pt x="57" y="47"/>
                    </a:lnTo>
                    <a:lnTo>
                      <a:pt x="66" y="60"/>
                    </a:lnTo>
                    <a:lnTo>
                      <a:pt x="70" y="62"/>
                    </a:lnTo>
                    <a:lnTo>
                      <a:pt x="76" y="66"/>
                    </a:lnTo>
                    <a:lnTo>
                      <a:pt x="83" y="70"/>
                    </a:lnTo>
                    <a:lnTo>
                      <a:pt x="85" y="73"/>
                    </a:lnTo>
                    <a:lnTo>
                      <a:pt x="88" y="73"/>
                    </a:lnTo>
                    <a:lnTo>
                      <a:pt x="92" y="73"/>
                    </a:lnTo>
                    <a:lnTo>
                      <a:pt x="95" y="74"/>
                    </a:lnTo>
                    <a:lnTo>
                      <a:pt x="99" y="74"/>
                    </a:lnTo>
                    <a:lnTo>
                      <a:pt x="101" y="82"/>
                    </a:lnTo>
                    <a:lnTo>
                      <a:pt x="102" y="90"/>
                    </a:lnTo>
                    <a:lnTo>
                      <a:pt x="105" y="98"/>
                    </a:lnTo>
                    <a:lnTo>
                      <a:pt x="107" y="107"/>
                    </a:lnTo>
                    <a:lnTo>
                      <a:pt x="106" y="107"/>
                    </a:lnTo>
                    <a:lnTo>
                      <a:pt x="105" y="107"/>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40" name="Freeform 169">
                <a:extLst>
                  <a:ext uri="{FF2B5EF4-FFF2-40B4-BE49-F238E27FC236}">
                    <a16:creationId xmlns:a16="http://schemas.microsoft.com/office/drawing/2014/main" id="{5F3C82A5-BB89-45B9-BBC2-6767DDEDBB53}"/>
                  </a:ext>
                </a:extLst>
              </p:cNvPr>
              <p:cNvSpPr>
                <a:spLocks/>
              </p:cNvSpPr>
              <p:nvPr/>
            </p:nvSpPr>
            <p:spPr bwMode="auto">
              <a:xfrm flipH="1">
                <a:off x="1718" y="1908"/>
                <a:ext cx="42" cy="44"/>
              </a:xfrm>
              <a:custGeom>
                <a:avLst/>
                <a:gdLst>
                  <a:gd name="T0" fmla="*/ 0 w 103"/>
                  <a:gd name="T1" fmla="*/ 0 h 120"/>
                  <a:gd name="T2" fmla="*/ 0 w 103"/>
                  <a:gd name="T3" fmla="*/ 0 h 120"/>
                  <a:gd name="T4" fmla="*/ 0 w 103"/>
                  <a:gd name="T5" fmla="*/ 0 h 120"/>
                  <a:gd name="T6" fmla="*/ 0 w 103"/>
                  <a:gd name="T7" fmla="*/ 0 h 120"/>
                  <a:gd name="T8" fmla="*/ 0 w 103"/>
                  <a:gd name="T9" fmla="*/ 0 h 120"/>
                  <a:gd name="T10" fmla="*/ 0 w 103"/>
                  <a:gd name="T11" fmla="*/ 0 h 120"/>
                  <a:gd name="T12" fmla="*/ 0 w 103"/>
                  <a:gd name="T13" fmla="*/ 0 h 120"/>
                  <a:gd name="T14" fmla="*/ 0 w 103"/>
                  <a:gd name="T15" fmla="*/ 0 h 120"/>
                  <a:gd name="T16" fmla="*/ 0 w 103"/>
                  <a:gd name="T17" fmla="*/ 0 h 120"/>
                  <a:gd name="T18" fmla="*/ 0 w 103"/>
                  <a:gd name="T19" fmla="*/ 0 h 120"/>
                  <a:gd name="T20" fmla="*/ 0 w 103"/>
                  <a:gd name="T21" fmla="*/ 0 h 120"/>
                  <a:gd name="T22" fmla="*/ 0 w 103"/>
                  <a:gd name="T23" fmla="*/ 0 h 120"/>
                  <a:gd name="T24" fmla="*/ 0 w 103"/>
                  <a:gd name="T25" fmla="*/ 0 h 120"/>
                  <a:gd name="T26" fmla="*/ 0 w 103"/>
                  <a:gd name="T27" fmla="*/ 0 h 120"/>
                  <a:gd name="T28" fmla="*/ 0 w 103"/>
                  <a:gd name="T29" fmla="*/ 0 h 120"/>
                  <a:gd name="T30" fmla="*/ 0 w 103"/>
                  <a:gd name="T31" fmla="*/ 0 h 120"/>
                  <a:gd name="T32" fmla="*/ 0 w 103"/>
                  <a:gd name="T33" fmla="*/ 0 h 120"/>
                  <a:gd name="T34" fmla="*/ 0 w 103"/>
                  <a:gd name="T35" fmla="*/ 0 h 120"/>
                  <a:gd name="T36" fmla="*/ 0 w 103"/>
                  <a:gd name="T37" fmla="*/ 0 h 120"/>
                  <a:gd name="T38" fmla="*/ 0 w 103"/>
                  <a:gd name="T39" fmla="*/ 0 h 120"/>
                  <a:gd name="T40" fmla="*/ 0 w 103"/>
                  <a:gd name="T41" fmla="*/ 0 h 120"/>
                  <a:gd name="T42" fmla="*/ 0 w 103"/>
                  <a:gd name="T43" fmla="*/ 0 h 120"/>
                  <a:gd name="T44" fmla="*/ 0 w 103"/>
                  <a:gd name="T45" fmla="*/ 0 h 120"/>
                  <a:gd name="T46" fmla="*/ 0 w 103"/>
                  <a:gd name="T47" fmla="*/ 0 h 120"/>
                  <a:gd name="T48" fmla="*/ 0 w 103"/>
                  <a:gd name="T49" fmla="*/ 0 h 120"/>
                  <a:gd name="T50" fmla="*/ 0 w 103"/>
                  <a:gd name="T51" fmla="*/ 0 h 120"/>
                  <a:gd name="T52" fmla="*/ 0 w 103"/>
                  <a:gd name="T53" fmla="*/ 0 h 120"/>
                  <a:gd name="T54" fmla="*/ 0 w 103"/>
                  <a:gd name="T55" fmla="*/ 0 h 120"/>
                  <a:gd name="T56" fmla="*/ 0 w 103"/>
                  <a:gd name="T57" fmla="*/ 0 h 120"/>
                  <a:gd name="T58" fmla="*/ 0 w 103"/>
                  <a:gd name="T59" fmla="*/ 0 h 120"/>
                  <a:gd name="T60" fmla="*/ 0 w 103"/>
                  <a:gd name="T61" fmla="*/ 0 h 120"/>
                  <a:gd name="T62" fmla="*/ 0 w 103"/>
                  <a:gd name="T63" fmla="*/ 0 h 120"/>
                  <a:gd name="T64" fmla="*/ 0 w 103"/>
                  <a:gd name="T65" fmla="*/ 0 h 120"/>
                  <a:gd name="T66" fmla="*/ 0 w 103"/>
                  <a:gd name="T67" fmla="*/ 0 h 120"/>
                  <a:gd name="T68" fmla="*/ 0 w 103"/>
                  <a:gd name="T69" fmla="*/ 0 h 120"/>
                  <a:gd name="T70" fmla="*/ 0 w 103"/>
                  <a:gd name="T71" fmla="*/ 0 h 120"/>
                  <a:gd name="T72" fmla="*/ 0 w 103"/>
                  <a:gd name="T73" fmla="*/ 0 h 1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3"/>
                  <a:gd name="T112" fmla="*/ 0 h 120"/>
                  <a:gd name="T113" fmla="*/ 103 w 103"/>
                  <a:gd name="T114" fmla="*/ 120 h 12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3" h="120">
                    <a:moveTo>
                      <a:pt x="68" y="91"/>
                    </a:moveTo>
                    <a:lnTo>
                      <a:pt x="68" y="88"/>
                    </a:lnTo>
                    <a:lnTo>
                      <a:pt x="68" y="84"/>
                    </a:lnTo>
                    <a:lnTo>
                      <a:pt x="68" y="81"/>
                    </a:lnTo>
                    <a:lnTo>
                      <a:pt x="69" y="76"/>
                    </a:lnTo>
                    <a:lnTo>
                      <a:pt x="60" y="71"/>
                    </a:lnTo>
                    <a:lnTo>
                      <a:pt x="52" y="68"/>
                    </a:lnTo>
                    <a:lnTo>
                      <a:pt x="44" y="66"/>
                    </a:lnTo>
                    <a:lnTo>
                      <a:pt x="36" y="63"/>
                    </a:lnTo>
                    <a:lnTo>
                      <a:pt x="29" y="61"/>
                    </a:lnTo>
                    <a:lnTo>
                      <a:pt x="21" y="59"/>
                    </a:lnTo>
                    <a:lnTo>
                      <a:pt x="13" y="57"/>
                    </a:lnTo>
                    <a:lnTo>
                      <a:pt x="5" y="53"/>
                    </a:lnTo>
                    <a:lnTo>
                      <a:pt x="1" y="39"/>
                    </a:lnTo>
                    <a:lnTo>
                      <a:pt x="0" y="27"/>
                    </a:lnTo>
                    <a:lnTo>
                      <a:pt x="0" y="13"/>
                    </a:lnTo>
                    <a:lnTo>
                      <a:pt x="2" y="0"/>
                    </a:lnTo>
                    <a:lnTo>
                      <a:pt x="13" y="2"/>
                    </a:lnTo>
                    <a:lnTo>
                      <a:pt x="24" y="7"/>
                    </a:lnTo>
                    <a:lnTo>
                      <a:pt x="35" y="12"/>
                    </a:lnTo>
                    <a:lnTo>
                      <a:pt x="47" y="17"/>
                    </a:lnTo>
                    <a:lnTo>
                      <a:pt x="59" y="23"/>
                    </a:lnTo>
                    <a:lnTo>
                      <a:pt x="70" y="29"/>
                    </a:lnTo>
                    <a:lnTo>
                      <a:pt x="81" y="33"/>
                    </a:lnTo>
                    <a:lnTo>
                      <a:pt x="91" y="38"/>
                    </a:lnTo>
                    <a:lnTo>
                      <a:pt x="93" y="47"/>
                    </a:lnTo>
                    <a:lnTo>
                      <a:pt x="96" y="59"/>
                    </a:lnTo>
                    <a:lnTo>
                      <a:pt x="98" y="80"/>
                    </a:lnTo>
                    <a:lnTo>
                      <a:pt x="103" y="118"/>
                    </a:lnTo>
                    <a:lnTo>
                      <a:pt x="96" y="120"/>
                    </a:lnTo>
                    <a:lnTo>
                      <a:pt x="90" y="120"/>
                    </a:lnTo>
                    <a:lnTo>
                      <a:pt x="85" y="119"/>
                    </a:lnTo>
                    <a:lnTo>
                      <a:pt x="81" y="115"/>
                    </a:lnTo>
                    <a:lnTo>
                      <a:pt x="77" y="111"/>
                    </a:lnTo>
                    <a:lnTo>
                      <a:pt x="74" y="105"/>
                    </a:lnTo>
                    <a:lnTo>
                      <a:pt x="72" y="98"/>
                    </a:lnTo>
                    <a:lnTo>
                      <a:pt x="68" y="91"/>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41" name="Freeform 170">
                <a:extLst>
                  <a:ext uri="{FF2B5EF4-FFF2-40B4-BE49-F238E27FC236}">
                    <a16:creationId xmlns:a16="http://schemas.microsoft.com/office/drawing/2014/main" id="{A875CA6E-5556-427F-9051-A37BFDBDF346}"/>
                  </a:ext>
                </a:extLst>
              </p:cNvPr>
              <p:cNvSpPr>
                <a:spLocks/>
              </p:cNvSpPr>
              <p:nvPr/>
            </p:nvSpPr>
            <p:spPr bwMode="auto">
              <a:xfrm flipH="1">
                <a:off x="1759" y="1886"/>
                <a:ext cx="41" cy="61"/>
              </a:xfrm>
              <a:custGeom>
                <a:avLst/>
                <a:gdLst>
                  <a:gd name="T0" fmla="*/ 0 w 100"/>
                  <a:gd name="T1" fmla="*/ 0 h 167"/>
                  <a:gd name="T2" fmla="*/ 0 w 100"/>
                  <a:gd name="T3" fmla="*/ 0 h 167"/>
                  <a:gd name="T4" fmla="*/ 0 w 100"/>
                  <a:gd name="T5" fmla="*/ 0 h 167"/>
                  <a:gd name="T6" fmla="*/ 0 w 100"/>
                  <a:gd name="T7" fmla="*/ 0 h 167"/>
                  <a:gd name="T8" fmla="*/ 0 w 100"/>
                  <a:gd name="T9" fmla="*/ 0 h 167"/>
                  <a:gd name="T10" fmla="*/ 0 w 100"/>
                  <a:gd name="T11" fmla="*/ 0 h 167"/>
                  <a:gd name="T12" fmla="*/ 0 w 100"/>
                  <a:gd name="T13" fmla="*/ 0 h 167"/>
                  <a:gd name="T14" fmla="*/ 0 w 100"/>
                  <a:gd name="T15" fmla="*/ 0 h 167"/>
                  <a:gd name="T16" fmla="*/ 0 w 100"/>
                  <a:gd name="T17" fmla="*/ 0 h 167"/>
                  <a:gd name="T18" fmla="*/ 0 w 100"/>
                  <a:gd name="T19" fmla="*/ 0 h 167"/>
                  <a:gd name="T20" fmla="*/ 0 w 100"/>
                  <a:gd name="T21" fmla="*/ 0 h 167"/>
                  <a:gd name="T22" fmla="*/ 0 w 100"/>
                  <a:gd name="T23" fmla="*/ 0 h 167"/>
                  <a:gd name="T24" fmla="*/ 0 w 100"/>
                  <a:gd name="T25" fmla="*/ 0 h 167"/>
                  <a:gd name="T26" fmla="*/ 0 w 100"/>
                  <a:gd name="T27" fmla="*/ 0 h 167"/>
                  <a:gd name="T28" fmla="*/ 0 w 100"/>
                  <a:gd name="T29" fmla="*/ 0 h 167"/>
                  <a:gd name="T30" fmla="*/ 0 w 100"/>
                  <a:gd name="T31" fmla="*/ 0 h 167"/>
                  <a:gd name="T32" fmla="*/ 0 w 100"/>
                  <a:gd name="T33" fmla="*/ 0 h 167"/>
                  <a:gd name="T34" fmla="*/ 0 w 100"/>
                  <a:gd name="T35" fmla="*/ 0 h 167"/>
                  <a:gd name="T36" fmla="*/ 0 w 100"/>
                  <a:gd name="T37" fmla="*/ 0 h 167"/>
                  <a:gd name="T38" fmla="*/ 0 w 100"/>
                  <a:gd name="T39" fmla="*/ 0 h 167"/>
                  <a:gd name="T40" fmla="*/ 0 w 100"/>
                  <a:gd name="T41" fmla="*/ 0 h 167"/>
                  <a:gd name="T42" fmla="*/ 0 w 100"/>
                  <a:gd name="T43" fmla="*/ 0 h 167"/>
                  <a:gd name="T44" fmla="*/ 0 w 100"/>
                  <a:gd name="T45" fmla="*/ 0 h 167"/>
                  <a:gd name="T46" fmla="*/ 0 w 100"/>
                  <a:gd name="T47" fmla="*/ 0 h 167"/>
                  <a:gd name="T48" fmla="*/ 0 w 100"/>
                  <a:gd name="T49" fmla="*/ 0 h 167"/>
                  <a:gd name="T50" fmla="*/ 0 w 100"/>
                  <a:gd name="T51" fmla="*/ 0 h 167"/>
                  <a:gd name="T52" fmla="*/ 0 w 100"/>
                  <a:gd name="T53" fmla="*/ 0 h 167"/>
                  <a:gd name="T54" fmla="*/ 0 w 100"/>
                  <a:gd name="T55" fmla="*/ 0 h 167"/>
                  <a:gd name="T56" fmla="*/ 0 w 100"/>
                  <a:gd name="T57" fmla="*/ 0 h 167"/>
                  <a:gd name="T58" fmla="*/ 0 w 100"/>
                  <a:gd name="T59" fmla="*/ 0 h 167"/>
                  <a:gd name="T60" fmla="*/ 0 w 100"/>
                  <a:gd name="T61" fmla="*/ 0 h 167"/>
                  <a:gd name="T62" fmla="*/ 0 w 100"/>
                  <a:gd name="T63" fmla="*/ 0 h 167"/>
                  <a:gd name="T64" fmla="*/ 0 w 100"/>
                  <a:gd name="T65" fmla="*/ 0 h 167"/>
                  <a:gd name="T66" fmla="*/ 0 w 100"/>
                  <a:gd name="T67" fmla="*/ 0 h 167"/>
                  <a:gd name="T68" fmla="*/ 0 w 100"/>
                  <a:gd name="T69" fmla="*/ 0 h 167"/>
                  <a:gd name="T70" fmla="*/ 0 w 100"/>
                  <a:gd name="T71" fmla="*/ 0 h 167"/>
                  <a:gd name="T72" fmla="*/ 0 w 100"/>
                  <a:gd name="T73" fmla="*/ 0 h 167"/>
                  <a:gd name="T74" fmla="*/ 0 w 100"/>
                  <a:gd name="T75" fmla="*/ 0 h 167"/>
                  <a:gd name="T76" fmla="*/ 0 w 100"/>
                  <a:gd name="T77" fmla="*/ 0 h 167"/>
                  <a:gd name="T78" fmla="*/ 0 w 100"/>
                  <a:gd name="T79" fmla="*/ 0 h 167"/>
                  <a:gd name="T80" fmla="*/ 0 w 100"/>
                  <a:gd name="T81" fmla="*/ 0 h 167"/>
                  <a:gd name="T82" fmla="*/ 0 w 100"/>
                  <a:gd name="T83" fmla="*/ 0 h 167"/>
                  <a:gd name="T84" fmla="*/ 0 w 100"/>
                  <a:gd name="T85" fmla="*/ 0 h 167"/>
                  <a:gd name="T86" fmla="*/ 0 w 100"/>
                  <a:gd name="T87" fmla="*/ 0 h 167"/>
                  <a:gd name="T88" fmla="*/ 0 w 100"/>
                  <a:gd name="T89" fmla="*/ 0 h 167"/>
                  <a:gd name="T90" fmla="*/ 0 w 100"/>
                  <a:gd name="T91" fmla="*/ 0 h 167"/>
                  <a:gd name="T92" fmla="*/ 0 w 100"/>
                  <a:gd name="T93" fmla="*/ 0 h 167"/>
                  <a:gd name="T94" fmla="*/ 0 w 100"/>
                  <a:gd name="T95" fmla="*/ 0 h 167"/>
                  <a:gd name="T96" fmla="*/ 0 w 100"/>
                  <a:gd name="T97" fmla="*/ 0 h 16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0"/>
                  <a:gd name="T148" fmla="*/ 0 h 167"/>
                  <a:gd name="T149" fmla="*/ 100 w 100"/>
                  <a:gd name="T150" fmla="*/ 167 h 16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0" h="167">
                    <a:moveTo>
                      <a:pt x="67" y="145"/>
                    </a:moveTo>
                    <a:lnTo>
                      <a:pt x="60" y="141"/>
                    </a:lnTo>
                    <a:lnTo>
                      <a:pt x="53" y="136"/>
                    </a:lnTo>
                    <a:lnTo>
                      <a:pt x="47" y="131"/>
                    </a:lnTo>
                    <a:lnTo>
                      <a:pt x="40" y="126"/>
                    </a:lnTo>
                    <a:lnTo>
                      <a:pt x="34" y="121"/>
                    </a:lnTo>
                    <a:lnTo>
                      <a:pt x="27" y="117"/>
                    </a:lnTo>
                    <a:lnTo>
                      <a:pt x="21" y="113"/>
                    </a:lnTo>
                    <a:lnTo>
                      <a:pt x="15" y="110"/>
                    </a:lnTo>
                    <a:lnTo>
                      <a:pt x="7" y="87"/>
                    </a:lnTo>
                    <a:lnTo>
                      <a:pt x="2" y="55"/>
                    </a:lnTo>
                    <a:lnTo>
                      <a:pt x="0" y="25"/>
                    </a:lnTo>
                    <a:lnTo>
                      <a:pt x="1" y="0"/>
                    </a:lnTo>
                    <a:lnTo>
                      <a:pt x="9" y="5"/>
                    </a:lnTo>
                    <a:lnTo>
                      <a:pt x="15" y="9"/>
                    </a:lnTo>
                    <a:lnTo>
                      <a:pt x="20" y="12"/>
                    </a:lnTo>
                    <a:lnTo>
                      <a:pt x="23" y="14"/>
                    </a:lnTo>
                    <a:lnTo>
                      <a:pt x="27" y="17"/>
                    </a:lnTo>
                    <a:lnTo>
                      <a:pt x="29" y="20"/>
                    </a:lnTo>
                    <a:lnTo>
                      <a:pt x="32" y="22"/>
                    </a:lnTo>
                    <a:lnTo>
                      <a:pt x="37" y="25"/>
                    </a:lnTo>
                    <a:lnTo>
                      <a:pt x="39" y="32"/>
                    </a:lnTo>
                    <a:lnTo>
                      <a:pt x="40" y="42"/>
                    </a:lnTo>
                    <a:lnTo>
                      <a:pt x="43" y="52"/>
                    </a:lnTo>
                    <a:lnTo>
                      <a:pt x="44" y="60"/>
                    </a:lnTo>
                    <a:lnTo>
                      <a:pt x="49" y="61"/>
                    </a:lnTo>
                    <a:lnTo>
                      <a:pt x="54" y="62"/>
                    </a:lnTo>
                    <a:lnTo>
                      <a:pt x="59" y="63"/>
                    </a:lnTo>
                    <a:lnTo>
                      <a:pt x="65" y="65"/>
                    </a:lnTo>
                    <a:lnTo>
                      <a:pt x="65" y="73"/>
                    </a:lnTo>
                    <a:lnTo>
                      <a:pt x="62" y="87"/>
                    </a:lnTo>
                    <a:lnTo>
                      <a:pt x="60" y="100"/>
                    </a:lnTo>
                    <a:lnTo>
                      <a:pt x="59" y="112"/>
                    </a:lnTo>
                    <a:lnTo>
                      <a:pt x="62" y="118"/>
                    </a:lnTo>
                    <a:lnTo>
                      <a:pt x="67" y="121"/>
                    </a:lnTo>
                    <a:lnTo>
                      <a:pt x="70" y="125"/>
                    </a:lnTo>
                    <a:lnTo>
                      <a:pt x="74" y="128"/>
                    </a:lnTo>
                    <a:lnTo>
                      <a:pt x="79" y="130"/>
                    </a:lnTo>
                    <a:lnTo>
                      <a:pt x="83" y="133"/>
                    </a:lnTo>
                    <a:lnTo>
                      <a:pt x="89" y="134"/>
                    </a:lnTo>
                    <a:lnTo>
                      <a:pt x="95" y="136"/>
                    </a:lnTo>
                    <a:lnTo>
                      <a:pt x="98" y="150"/>
                    </a:lnTo>
                    <a:lnTo>
                      <a:pt x="99" y="157"/>
                    </a:lnTo>
                    <a:lnTo>
                      <a:pt x="100" y="163"/>
                    </a:lnTo>
                    <a:lnTo>
                      <a:pt x="100" y="167"/>
                    </a:lnTo>
                    <a:lnTo>
                      <a:pt x="94" y="166"/>
                    </a:lnTo>
                    <a:lnTo>
                      <a:pt x="83" y="159"/>
                    </a:lnTo>
                    <a:lnTo>
                      <a:pt x="73" y="151"/>
                    </a:lnTo>
                    <a:lnTo>
                      <a:pt x="67" y="145"/>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42" name="Freeform 171">
                <a:extLst>
                  <a:ext uri="{FF2B5EF4-FFF2-40B4-BE49-F238E27FC236}">
                    <a16:creationId xmlns:a16="http://schemas.microsoft.com/office/drawing/2014/main" id="{396C45C2-203E-4439-B4F5-78A3919ABDB3}"/>
                  </a:ext>
                </a:extLst>
              </p:cNvPr>
              <p:cNvSpPr>
                <a:spLocks/>
              </p:cNvSpPr>
              <p:nvPr/>
            </p:nvSpPr>
            <p:spPr bwMode="auto">
              <a:xfrm flipH="1">
                <a:off x="1795" y="1919"/>
                <a:ext cx="14" cy="24"/>
              </a:xfrm>
              <a:custGeom>
                <a:avLst/>
                <a:gdLst>
                  <a:gd name="T0" fmla="*/ 0 w 37"/>
                  <a:gd name="T1" fmla="*/ 0 h 68"/>
                  <a:gd name="T2" fmla="*/ 0 w 37"/>
                  <a:gd name="T3" fmla="*/ 0 h 68"/>
                  <a:gd name="T4" fmla="*/ 0 w 37"/>
                  <a:gd name="T5" fmla="*/ 0 h 68"/>
                  <a:gd name="T6" fmla="*/ 0 w 37"/>
                  <a:gd name="T7" fmla="*/ 0 h 68"/>
                  <a:gd name="T8" fmla="*/ 0 w 37"/>
                  <a:gd name="T9" fmla="*/ 0 h 68"/>
                  <a:gd name="T10" fmla="*/ 0 w 37"/>
                  <a:gd name="T11" fmla="*/ 0 h 68"/>
                  <a:gd name="T12" fmla="*/ 0 w 37"/>
                  <a:gd name="T13" fmla="*/ 0 h 68"/>
                  <a:gd name="T14" fmla="*/ 0 w 37"/>
                  <a:gd name="T15" fmla="*/ 0 h 68"/>
                  <a:gd name="T16" fmla="*/ 0 w 37"/>
                  <a:gd name="T17" fmla="*/ 0 h 68"/>
                  <a:gd name="T18" fmla="*/ 0 w 37"/>
                  <a:gd name="T19" fmla="*/ 0 h 68"/>
                  <a:gd name="T20" fmla="*/ 0 w 37"/>
                  <a:gd name="T21" fmla="*/ 0 h 68"/>
                  <a:gd name="T22" fmla="*/ 0 w 37"/>
                  <a:gd name="T23" fmla="*/ 0 h 68"/>
                  <a:gd name="T24" fmla="*/ 0 w 37"/>
                  <a:gd name="T25" fmla="*/ 0 h 68"/>
                  <a:gd name="T26" fmla="*/ 0 w 37"/>
                  <a:gd name="T27" fmla="*/ 0 h 68"/>
                  <a:gd name="T28" fmla="*/ 0 w 37"/>
                  <a:gd name="T29" fmla="*/ 0 h 68"/>
                  <a:gd name="T30" fmla="*/ 0 w 37"/>
                  <a:gd name="T31" fmla="*/ 0 h 68"/>
                  <a:gd name="T32" fmla="*/ 0 w 37"/>
                  <a:gd name="T33" fmla="*/ 0 h 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
                  <a:gd name="T52" fmla="*/ 0 h 68"/>
                  <a:gd name="T53" fmla="*/ 37 w 37"/>
                  <a:gd name="T54" fmla="*/ 68 h 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 h="68">
                    <a:moveTo>
                      <a:pt x="24" y="53"/>
                    </a:moveTo>
                    <a:lnTo>
                      <a:pt x="13" y="28"/>
                    </a:lnTo>
                    <a:lnTo>
                      <a:pt x="7" y="14"/>
                    </a:lnTo>
                    <a:lnTo>
                      <a:pt x="4" y="6"/>
                    </a:lnTo>
                    <a:lnTo>
                      <a:pt x="0" y="0"/>
                    </a:lnTo>
                    <a:lnTo>
                      <a:pt x="8" y="5"/>
                    </a:lnTo>
                    <a:lnTo>
                      <a:pt x="15" y="12"/>
                    </a:lnTo>
                    <a:lnTo>
                      <a:pt x="22" y="20"/>
                    </a:lnTo>
                    <a:lnTo>
                      <a:pt x="29" y="27"/>
                    </a:lnTo>
                    <a:lnTo>
                      <a:pt x="31" y="37"/>
                    </a:lnTo>
                    <a:lnTo>
                      <a:pt x="34" y="47"/>
                    </a:lnTo>
                    <a:lnTo>
                      <a:pt x="35" y="58"/>
                    </a:lnTo>
                    <a:lnTo>
                      <a:pt x="37" y="68"/>
                    </a:lnTo>
                    <a:lnTo>
                      <a:pt x="34" y="67"/>
                    </a:lnTo>
                    <a:lnTo>
                      <a:pt x="31" y="62"/>
                    </a:lnTo>
                    <a:lnTo>
                      <a:pt x="28" y="58"/>
                    </a:lnTo>
                    <a:lnTo>
                      <a:pt x="24" y="53"/>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43" name="Freeform 172">
                <a:extLst>
                  <a:ext uri="{FF2B5EF4-FFF2-40B4-BE49-F238E27FC236}">
                    <a16:creationId xmlns:a16="http://schemas.microsoft.com/office/drawing/2014/main" id="{31E4BE5E-4155-4ECA-9796-D3527F773C05}"/>
                  </a:ext>
                </a:extLst>
              </p:cNvPr>
              <p:cNvSpPr>
                <a:spLocks/>
              </p:cNvSpPr>
              <p:nvPr/>
            </p:nvSpPr>
            <p:spPr bwMode="auto">
              <a:xfrm flipH="1">
                <a:off x="1667" y="1850"/>
                <a:ext cx="51" cy="83"/>
              </a:xfrm>
              <a:custGeom>
                <a:avLst/>
                <a:gdLst>
                  <a:gd name="T0" fmla="*/ 0 w 122"/>
                  <a:gd name="T1" fmla="*/ 0 h 227"/>
                  <a:gd name="T2" fmla="*/ 0 w 122"/>
                  <a:gd name="T3" fmla="*/ 0 h 227"/>
                  <a:gd name="T4" fmla="*/ 0 w 122"/>
                  <a:gd name="T5" fmla="*/ 0 h 227"/>
                  <a:gd name="T6" fmla="*/ 0 w 122"/>
                  <a:gd name="T7" fmla="*/ 0 h 227"/>
                  <a:gd name="T8" fmla="*/ 0 w 122"/>
                  <a:gd name="T9" fmla="*/ 0 h 227"/>
                  <a:gd name="T10" fmla="*/ 0 w 122"/>
                  <a:gd name="T11" fmla="*/ 0 h 227"/>
                  <a:gd name="T12" fmla="*/ 0 w 122"/>
                  <a:gd name="T13" fmla="*/ 0 h 227"/>
                  <a:gd name="T14" fmla="*/ 0 w 122"/>
                  <a:gd name="T15" fmla="*/ 0 h 227"/>
                  <a:gd name="T16" fmla="*/ 0 w 122"/>
                  <a:gd name="T17" fmla="*/ 0 h 227"/>
                  <a:gd name="T18" fmla="*/ 0 w 122"/>
                  <a:gd name="T19" fmla="*/ 0 h 227"/>
                  <a:gd name="T20" fmla="*/ 0 w 122"/>
                  <a:gd name="T21" fmla="*/ 0 h 227"/>
                  <a:gd name="T22" fmla="*/ 0 w 122"/>
                  <a:gd name="T23" fmla="*/ 0 h 227"/>
                  <a:gd name="T24" fmla="*/ 0 w 122"/>
                  <a:gd name="T25" fmla="*/ 0 h 227"/>
                  <a:gd name="T26" fmla="*/ 0 w 122"/>
                  <a:gd name="T27" fmla="*/ 0 h 227"/>
                  <a:gd name="T28" fmla="*/ 0 w 122"/>
                  <a:gd name="T29" fmla="*/ 0 h 227"/>
                  <a:gd name="T30" fmla="*/ 0 w 122"/>
                  <a:gd name="T31" fmla="*/ 0 h 227"/>
                  <a:gd name="T32" fmla="*/ 0 w 122"/>
                  <a:gd name="T33" fmla="*/ 0 h 227"/>
                  <a:gd name="T34" fmla="*/ 0 w 122"/>
                  <a:gd name="T35" fmla="*/ 0 h 227"/>
                  <a:gd name="T36" fmla="*/ 0 w 122"/>
                  <a:gd name="T37" fmla="*/ 0 h 227"/>
                  <a:gd name="T38" fmla="*/ 0 w 122"/>
                  <a:gd name="T39" fmla="*/ 0 h 227"/>
                  <a:gd name="T40" fmla="*/ 0 w 122"/>
                  <a:gd name="T41" fmla="*/ 0 h 227"/>
                  <a:gd name="T42" fmla="*/ 0 w 122"/>
                  <a:gd name="T43" fmla="*/ 0 h 227"/>
                  <a:gd name="T44" fmla="*/ 0 w 122"/>
                  <a:gd name="T45" fmla="*/ 0 h 227"/>
                  <a:gd name="T46" fmla="*/ 0 w 122"/>
                  <a:gd name="T47" fmla="*/ 0 h 227"/>
                  <a:gd name="T48" fmla="*/ 0 w 122"/>
                  <a:gd name="T49" fmla="*/ 0 h 227"/>
                  <a:gd name="T50" fmla="*/ 0 w 122"/>
                  <a:gd name="T51" fmla="*/ 0 h 227"/>
                  <a:gd name="T52" fmla="*/ 0 w 122"/>
                  <a:gd name="T53" fmla="*/ 0 h 227"/>
                  <a:gd name="T54" fmla="*/ 0 w 122"/>
                  <a:gd name="T55" fmla="*/ 0 h 227"/>
                  <a:gd name="T56" fmla="*/ 0 w 122"/>
                  <a:gd name="T57" fmla="*/ 0 h 227"/>
                  <a:gd name="T58" fmla="*/ 0 w 122"/>
                  <a:gd name="T59" fmla="*/ 0 h 227"/>
                  <a:gd name="T60" fmla="*/ 0 w 122"/>
                  <a:gd name="T61" fmla="*/ 0 h 227"/>
                  <a:gd name="T62" fmla="*/ 0 w 122"/>
                  <a:gd name="T63" fmla="*/ 0 h 227"/>
                  <a:gd name="T64" fmla="*/ 0 w 122"/>
                  <a:gd name="T65" fmla="*/ 0 h 227"/>
                  <a:gd name="T66" fmla="*/ 0 w 122"/>
                  <a:gd name="T67" fmla="*/ 0 h 227"/>
                  <a:gd name="T68" fmla="*/ 0 w 122"/>
                  <a:gd name="T69" fmla="*/ 0 h 227"/>
                  <a:gd name="T70" fmla="*/ 0 w 122"/>
                  <a:gd name="T71" fmla="*/ 0 h 227"/>
                  <a:gd name="T72" fmla="*/ 0 w 122"/>
                  <a:gd name="T73" fmla="*/ 0 h 227"/>
                  <a:gd name="T74" fmla="*/ 0 w 122"/>
                  <a:gd name="T75" fmla="*/ 0 h 227"/>
                  <a:gd name="T76" fmla="*/ 0 w 122"/>
                  <a:gd name="T77" fmla="*/ 0 h 227"/>
                  <a:gd name="T78" fmla="*/ 0 w 122"/>
                  <a:gd name="T79" fmla="*/ 0 h 227"/>
                  <a:gd name="T80" fmla="*/ 0 w 122"/>
                  <a:gd name="T81" fmla="*/ 0 h 227"/>
                  <a:gd name="T82" fmla="*/ 0 w 122"/>
                  <a:gd name="T83" fmla="*/ 0 h 227"/>
                  <a:gd name="T84" fmla="*/ 0 w 122"/>
                  <a:gd name="T85" fmla="*/ 0 h 227"/>
                  <a:gd name="T86" fmla="*/ 0 w 122"/>
                  <a:gd name="T87" fmla="*/ 0 h 227"/>
                  <a:gd name="T88" fmla="*/ 0 w 122"/>
                  <a:gd name="T89" fmla="*/ 0 h 227"/>
                  <a:gd name="T90" fmla="*/ 0 w 122"/>
                  <a:gd name="T91" fmla="*/ 0 h 227"/>
                  <a:gd name="T92" fmla="*/ 0 w 122"/>
                  <a:gd name="T93" fmla="*/ 0 h 227"/>
                  <a:gd name="T94" fmla="*/ 0 w 122"/>
                  <a:gd name="T95" fmla="*/ 0 h 227"/>
                  <a:gd name="T96" fmla="*/ 0 w 122"/>
                  <a:gd name="T97" fmla="*/ 0 h 227"/>
                  <a:gd name="T98" fmla="*/ 0 w 122"/>
                  <a:gd name="T99" fmla="*/ 0 h 227"/>
                  <a:gd name="T100" fmla="*/ 0 w 122"/>
                  <a:gd name="T101" fmla="*/ 0 h 227"/>
                  <a:gd name="T102" fmla="*/ 0 w 122"/>
                  <a:gd name="T103" fmla="*/ 0 h 227"/>
                  <a:gd name="T104" fmla="*/ 0 w 122"/>
                  <a:gd name="T105" fmla="*/ 0 h 22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2"/>
                  <a:gd name="T160" fmla="*/ 0 h 227"/>
                  <a:gd name="T161" fmla="*/ 122 w 122"/>
                  <a:gd name="T162" fmla="*/ 227 h 22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2" h="227">
                    <a:moveTo>
                      <a:pt x="75" y="219"/>
                    </a:moveTo>
                    <a:lnTo>
                      <a:pt x="68" y="216"/>
                    </a:lnTo>
                    <a:lnTo>
                      <a:pt x="59" y="212"/>
                    </a:lnTo>
                    <a:lnTo>
                      <a:pt x="48" y="209"/>
                    </a:lnTo>
                    <a:lnTo>
                      <a:pt x="38" y="204"/>
                    </a:lnTo>
                    <a:lnTo>
                      <a:pt x="26" y="201"/>
                    </a:lnTo>
                    <a:lnTo>
                      <a:pt x="17" y="196"/>
                    </a:lnTo>
                    <a:lnTo>
                      <a:pt x="9" y="191"/>
                    </a:lnTo>
                    <a:lnTo>
                      <a:pt x="3" y="187"/>
                    </a:lnTo>
                    <a:lnTo>
                      <a:pt x="2" y="158"/>
                    </a:lnTo>
                    <a:lnTo>
                      <a:pt x="2" y="129"/>
                    </a:lnTo>
                    <a:lnTo>
                      <a:pt x="1" y="102"/>
                    </a:lnTo>
                    <a:lnTo>
                      <a:pt x="0" y="73"/>
                    </a:lnTo>
                    <a:lnTo>
                      <a:pt x="2" y="54"/>
                    </a:lnTo>
                    <a:lnTo>
                      <a:pt x="4" y="37"/>
                    </a:lnTo>
                    <a:lnTo>
                      <a:pt x="8" y="20"/>
                    </a:lnTo>
                    <a:lnTo>
                      <a:pt x="9" y="1"/>
                    </a:lnTo>
                    <a:lnTo>
                      <a:pt x="14" y="1"/>
                    </a:lnTo>
                    <a:lnTo>
                      <a:pt x="18" y="1"/>
                    </a:lnTo>
                    <a:lnTo>
                      <a:pt x="22" y="1"/>
                    </a:lnTo>
                    <a:lnTo>
                      <a:pt x="26" y="1"/>
                    </a:lnTo>
                    <a:lnTo>
                      <a:pt x="31" y="1"/>
                    </a:lnTo>
                    <a:lnTo>
                      <a:pt x="36" y="1"/>
                    </a:lnTo>
                    <a:lnTo>
                      <a:pt x="39" y="0"/>
                    </a:lnTo>
                    <a:lnTo>
                      <a:pt x="44" y="0"/>
                    </a:lnTo>
                    <a:lnTo>
                      <a:pt x="46" y="13"/>
                    </a:lnTo>
                    <a:lnTo>
                      <a:pt x="47" y="28"/>
                    </a:lnTo>
                    <a:lnTo>
                      <a:pt x="47" y="44"/>
                    </a:lnTo>
                    <a:lnTo>
                      <a:pt x="48" y="60"/>
                    </a:lnTo>
                    <a:lnTo>
                      <a:pt x="52" y="75"/>
                    </a:lnTo>
                    <a:lnTo>
                      <a:pt x="57" y="88"/>
                    </a:lnTo>
                    <a:lnTo>
                      <a:pt x="69" y="97"/>
                    </a:lnTo>
                    <a:lnTo>
                      <a:pt x="86" y="102"/>
                    </a:lnTo>
                    <a:lnTo>
                      <a:pt x="93" y="111"/>
                    </a:lnTo>
                    <a:lnTo>
                      <a:pt x="100" y="117"/>
                    </a:lnTo>
                    <a:lnTo>
                      <a:pt x="108" y="119"/>
                    </a:lnTo>
                    <a:lnTo>
                      <a:pt x="119" y="120"/>
                    </a:lnTo>
                    <a:lnTo>
                      <a:pt x="120" y="127"/>
                    </a:lnTo>
                    <a:lnTo>
                      <a:pt x="121" y="135"/>
                    </a:lnTo>
                    <a:lnTo>
                      <a:pt x="121" y="143"/>
                    </a:lnTo>
                    <a:lnTo>
                      <a:pt x="122" y="151"/>
                    </a:lnTo>
                    <a:lnTo>
                      <a:pt x="122" y="170"/>
                    </a:lnTo>
                    <a:lnTo>
                      <a:pt x="122" y="189"/>
                    </a:lnTo>
                    <a:lnTo>
                      <a:pt x="121" y="208"/>
                    </a:lnTo>
                    <a:lnTo>
                      <a:pt x="121" y="227"/>
                    </a:lnTo>
                    <a:lnTo>
                      <a:pt x="115" y="227"/>
                    </a:lnTo>
                    <a:lnTo>
                      <a:pt x="109" y="226"/>
                    </a:lnTo>
                    <a:lnTo>
                      <a:pt x="104" y="225"/>
                    </a:lnTo>
                    <a:lnTo>
                      <a:pt x="98" y="224"/>
                    </a:lnTo>
                    <a:lnTo>
                      <a:pt x="92" y="223"/>
                    </a:lnTo>
                    <a:lnTo>
                      <a:pt x="86" y="221"/>
                    </a:lnTo>
                    <a:lnTo>
                      <a:pt x="81" y="220"/>
                    </a:lnTo>
                    <a:lnTo>
                      <a:pt x="75" y="219"/>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44" name="Freeform 173">
                <a:extLst>
                  <a:ext uri="{FF2B5EF4-FFF2-40B4-BE49-F238E27FC236}">
                    <a16:creationId xmlns:a16="http://schemas.microsoft.com/office/drawing/2014/main" id="{E611F8E1-233D-4361-B6CD-FC7296149EFC}"/>
                  </a:ext>
                </a:extLst>
              </p:cNvPr>
              <p:cNvSpPr>
                <a:spLocks/>
              </p:cNvSpPr>
              <p:nvPr/>
            </p:nvSpPr>
            <p:spPr bwMode="auto">
              <a:xfrm flipH="1">
                <a:off x="1765" y="1916"/>
                <a:ext cx="4" cy="10"/>
              </a:xfrm>
              <a:custGeom>
                <a:avLst/>
                <a:gdLst>
                  <a:gd name="T0" fmla="*/ 0 w 12"/>
                  <a:gd name="T1" fmla="*/ 0 h 27"/>
                  <a:gd name="T2" fmla="*/ 0 w 12"/>
                  <a:gd name="T3" fmla="*/ 0 h 27"/>
                  <a:gd name="T4" fmla="*/ 0 w 12"/>
                  <a:gd name="T5" fmla="*/ 0 h 27"/>
                  <a:gd name="T6" fmla="*/ 0 w 12"/>
                  <a:gd name="T7" fmla="*/ 0 h 27"/>
                  <a:gd name="T8" fmla="*/ 0 w 12"/>
                  <a:gd name="T9" fmla="*/ 0 h 27"/>
                  <a:gd name="T10" fmla="*/ 0 w 12"/>
                  <a:gd name="T11" fmla="*/ 0 h 27"/>
                  <a:gd name="T12" fmla="*/ 0 w 12"/>
                  <a:gd name="T13" fmla="*/ 0 h 27"/>
                  <a:gd name="T14" fmla="*/ 0 w 12"/>
                  <a:gd name="T15" fmla="*/ 0 h 27"/>
                  <a:gd name="T16" fmla="*/ 0 w 12"/>
                  <a:gd name="T17" fmla="*/ 0 h 27"/>
                  <a:gd name="T18" fmla="*/ 0 w 12"/>
                  <a:gd name="T19" fmla="*/ 0 h 27"/>
                  <a:gd name="T20" fmla="*/ 0 w 12"/>
                  <a:gd name="T21" fmla="*/ 0 h 27"/>
                  <a:gd name="T22" fmla="*/ 0 w 12"/>
                  <a:gd name="T23" fmla="*/ 0 h 27"/>
                  <a:gd name="T24" fmla="*/ 0 w 12"/>
                  <a:gd name="T25" fmla="*/ 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27"/>
                  <a:gd name="T41" fmla="*/ 12 w 12"/>
                  <a:gd name="T42" fmla="*/ 27 h 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27">
                    <a:moveTo>
                      <a:pt x="1" y="23"/>
                    </a:moveTo>
                    <a:lnTo>
                      <a:pt x="0" y="16"/>
                    </a:lnTo>
                    <a:lnTo>
                      <a:pt x="0" y="8"/>
                    </a:lnTo>
                    <a:lnTo>
                      <a:pt x="3" y="1"/>
                    </a:lnTo>
                    <a:lnTo>
                      <a:pt x="9" y="0"/>
                    </a:lnTo>
                    <a:lnTo>
                      <a:pt x="11" y="7"/>
                    </a:lnTo>
                    <a:lnTo>
                      <a:pt x="12" y="12"/>
                    </a:lnTo>
                    <a:lnTo>
                      <a:pt x="12" y="18"/>
                    </a:lnTo>
                    <a:lnTo>
                      <a:pt x="11" y="27"/>
                    </a:lnTo>
                    <a:lnTo>
                      <a:pt x="7" y="27"/>
                    </a:lnTo>
                    <a:lnTo>
                      <a:pt x="6" y="27"/>
                    </a:lnTo>
                    <a:lnTo>
                      <a:pt x="4" y="26"/>
                    </a:lnTo>
                    <a:lnTo>
                      <a:pt x="1" y="23"/>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45" name="Freeform 174">
                <a:extLst>
                  <a:ext uri="{FF2B5EF4-FFF2-40B4-BE49-F238E27FC236}">
                    <a16:creationId xmlns:a16="http://schemas.microsoft.com/office/drawing/2014/main" id="{9C78BF1F-0715-4323-9453-20FFCD4BDA67}"/>
                  </a:ext>
                </a:extLst>
              </p:cNvPr>
              <p:cNvSpPr>
                <a:spLocks/>
              </p:cNvSpPr>
              <p:nvPr/>
            </p:nvSpPr>
            <p:spPr bwMode="auto">
              <a:xfrm flipH="1">
                <a:off x="1600" y="1861"/>
                <a:ext cx="24" cy="60"/>
              </a:xfrm>
              <a:custGeom>
                <a:avLst/>
                <a:gdLst>
                  <a:gd name="T0" fmla="*/ 0 w 58"/>
                  <a:gd name="T1" fmla="*/ 0 h 164"/>
                  <a:gd name="T2" fmla="*/ 0 w 58"/>
                  <a:gd name="T3" fmla="*/ 0 h 164"/>
                  <a:gd name="T4" fmla="*/ 0 w 58"/>
                  <a:gd name="T5" fmla="*/ 0 h 164"/>
                  <a:gd name="T6" fmla="*/ 0 w 58"/>
                  <a:gd name="T7" fmla="*/ 0 h 164"/>
                  <a:gd name="T8" fmla="*/ 0 w 58"/>
                  <a:gd name="T9" fmla="*/ 0 h 164"/>
                  <a:gd name="T10" fmla="*/ 0 w 58"/>
                  <a:gd name="T11" fmla="*/ 0 h 164"/>
                  <a:gd name="T12" fmla="*/ 0 w 58"/>
                  <a:gd name="T13" fmla="*/ 0 h 164"/>
                  <a:gd name="T14" fmla="*/ 0 w 58"/>
                  <a:gd name="T15" fmla="*/ 0 h 164"/>
                  <a:gd name="T16" fmla="*/ 0 w 58"/>
                  <a:gd name="T17" fmla="*/ 0 h 164"/>
                  <a:gd name="T18" fmla="*/ 0 w 58"/>
                  <a:gd name="T19" fmla="*/ 0 h 164"/>
                  <a:gd name="T20" fmla="*/ 0 w 58"/>
                  <a:gd name="T21" fmla="*/ 0 h 164"/>
                  <a:gd name="T22" fmla="*/ 0 w 58"/>
                  <a:gd name="T23" fmla="*/ 0 h 164"/>
                  <a:gd name="T24" fmla="*/ 0 w 58"/>
                  <a:gd name="T25" fmla="*/ 0 h 164"/>
                  <a:gd name="T26" fmla="*/ 0 w 58"/>
                  <a:gd name="T27" fmla="*/ 0 h 164"/>
                  <a:gd name="T28" fmla="*/ 0 w 58"/>
                  <a:gd name="T29" fmla="*/ 0 h 164"/>
                  <a:gd name="T30" fmla="*/ 0 w 58"/>
                  <a:gd name="T31" fmla="*/ 0 h 164"/>
                  <a:gd name="T32" fmla="*/ 0 w 58"/>
                  <a:gd name="T33" fmla="*/ 0 h 164"/>
                  <a:gd name="T34" fmla="*/ 0 w 58"/>
                  <a:gd name="T35" fmla="*/ 0 h 164"/>
                  <a:gd name="T36" fmla="*/ 0 w 58"/>
                  <a:gd name="T37" fmla="*/ 0 h 164"/>
                  <a:gd name="T38" fmla="*/ 0 w 58"/>
                  <a:gd name="T39" fmla="*/ 0 h 164"/>
                  <a:gd name="T40" fmla="*/ 0 w 58"/>
                  <a:gd name="T41" fmla="*/ 0 h 164"/>
                  <a:gd name="T42" fmla="*/ 0 w 58"/>
                  <a:gd name="T43" fmla="*/ 0 h 164"/>
                  <a:gd name="T44" fmla="*/ 0 w 58"/>
                  <a:gd name="T45" fmla="*/ 0 h 164"/>
                  <a:gd name="T46" fmla="*/ 0 w 58"/>
                  <a:gd name="T47" fmla="*/ 0 h 164"/>
                  <a:gd name="T48" fmla="*/ 0 w 58"/>
                  <a:gd name="T49" fmla="*/ 0 h 1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8"/>
                  <a:gd name="T76" fmla="*/ 0 h 164"/>
                  <a:gd name="T77" fmla="*/ 58 w 58"/>
                  <a:gd name="T78" fmla="*/ 164 h 16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8" h="164">
                    <a:moveTo>
                      <a:pt x="6" y="157"/>
                    </a:moveTo>
                    <a:lnTo>
                      <a:pt x="2" y="121"/>
                    </a:lnTo>
                    <a:lnTo>
                      <a:pt x="0" y="82"/>
                    </a:lnTo>
                    <a:lnTo>
                      <a:pt x="0" y="43"/>
                    </a:lnTo>
                    <a:lnTo>
                      <a:pt x="3" y="8"/>
                    </a:lnTo>
                    <a:lnTo>
                      <a:pt x="11" y="6"/>
                    </a:lnTo>
                    <a:lnTo>
                      <a:pt x="19" y="2"/>
                    </a:lnTo>
                    <a:lnTo>
                      <a:pt x="26" y="1"/>
                    </a:lnTo>
                    <a:lnTo>
                      <a:pt x="33" y="0"/>
                    </a:lnTo>
                    <a:lnTo>
                      <a:pt x="39" y="1"/>
                    </a:lnTo>
                    <a:lnTo>
                      <a:pt x="45" y="2"/>
                    </a:lnTo>
                    <a:lnTo>
                      <a:pt x="51" y="6"/>
                    </a:lnTo>
                    <a:lnTo>
                      <a:pt x="58" y="12"/>
                    </a:lnTo>
                    <a:lnTo>
                      <a:pt x="57" y="40"/>
                    </a:lnTo>
                    <a:lnTo>
                      <a:pt x="56" y="88"/>
                    </a:lnTo>
                    <a:lnTo>
                      <a:pt x="54" y="133"/>
                    </a:lnTo>
                    <a:lnTo>
                      <a:pt x="51" y="151"/>
                    </a:lnTo>
                    <a:lnTo>
                      <a:pt x="46" y="155"/>
                    </a:lnTo>
                    <a:lnTo>
                      <a:pt x="40" y="157"/>
                    </a:lnTo>
                    <a:lnTo>
                      <a:pt x="34" y="160"/>
                    </a:lnTo>
                    <a:lnTo>
                      <a:pt x="27" y="163"/>
                    </a:lnTo>
                    <a:lnTo>
                      <a:pt x="21" y="164"/>
                    </a:lnTo>
                    <a:lnTo>
                      <a:pt x="16" y="164"/>
                    </a:lnTo>
                    <a:lnTo>
                      <a:pt x="11" y="161"/>
                    </a:lnTo>
                    <a:lnTo>
                      <a:pt x="6" y="1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46" name="Freeform 175">
                <a:extLst>
                  <a:ext uri="{FF2B5EF4-FFF2-40B4-BE49-F238E27FC236}">
                    <a16:creationId xmlns:a16="http://schemas.microsoft.com/office/drawing/2014/main" id="{3D7ABD91-7685-4A16-9BCF-54E5AFF9C68F}"/>
                  </a:ext>
                </a:extLst>
              </p:cNvPr>
              <p:cNvSpPr>
                <a:spLocks/>
              </p:cNvSpPr>
              <p:nvPr/>
            </p:nvSpPr>
            <p:spPr bwMode="auto">
              <a:xfrm flipH="1">
                <a:off x="1800" y="1871"/>
                <a:ext cx="21" cy="48"/>
              </a:xfrm>
              <a:custGeom>
                <a:avLst/>
                <a:gdLst>
                  <a:gd name="T0" fmla="*/ 0 w 48"/>
                  <a:gd name="T1" fmla="*/ 0 h 130"/>
                  <a:gd name="T2" fmla="*/ 0 w 48"/>
                  <a:gd name="T3" fmla="*/ 0 h 130"/>
                  <a:gd name="T4" fmla="*/ 0 w 48"/>
                  <a:gd name="T5" fmla="*/ 0 h 130"/>
                  <a:gd name="T6" fmla="*/ 0 w 48"/>
                  <a:gd name="T7" fmla="*/ 0 h 130"/>
                  <a:gd name="T8" fmla="*/ 0 w 48"/>
                  <a:gd name="T9" fmla="*/ 0 h 130"/>
                  <a:gd name="T10" fmla="*/ 0 w 48"/>
                  <a:gd name="T11" fmla="*/ 0 h 130"/>
                  <a:gd name="T12" fmla="*/ 0 w 48"/>
                  <a:gd name="T13" fmla="*/ 0 h 130"/>
                  <a:gd name="T14" fmla="*/ 0 w 48"/>
                  <a:gd name="T15" fmla="*/ 0 h 130"/>
                  <a:gd name="T16" fmla="*/ 0 w 48"/>
                  <a:gd name="T17" fmla="*/ 0 h 130"/>
                  <a:gd name="T18" fmla="*/ 0 w 48"/>
                  <a:gd name="T19" fmla="*/ 0 h 130"/>
                  <a:gd name="T20" fmla="*/ 0 w 48"/>
                  <a:gd name="T21" fmla="*/ 0 h 130"/>
                  <a:gd name="T22" fmla="*/ 0 w 48"/>
                  <a:gd name="T23" fmla="*/ 0 h 130"/>
                  <a:gd name="T24" fmla="*/ 0 w 48"/>
                  <a:gd name="T25" fmla="*/ 0 h 130"/>
                  <a:gd name="T26" fmla="*/ 0 w 48"/>
                  <a:gd name="T27" fmla="*/ 0 h 130"/>
                  <a:gd name="T28" fmla="*/ 0 w 48"/>
                  <a:gd name="T29" fmla="*/ 0 h 130"/>
                  <a:gd name="T30" fmla="*/ 0 w 48"/>
                  <a:gd name="T31" fmla="*/ 0 h 130"/>
                  <a:gd name="T32" fmla="*/ 0 w 48"/>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
                  <a:gd name="T52" fmla="*/ 0 h 130"/>
                  <a:gd name="T53" fmla="*/ 48 w 48"/>
                  <a:gd name="T54" fmla="*/ 130 h 1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 h="130">
                    <a:moveTo>
                      <a:pt x="25" y="113"/>
                    </a:moveTo>
                    <a:lnTo>
                      <a:pt x="11" y="86"/>
                    </a:lnTo>
                    <a:lnTo>
                      <a:pt x="4" y="59"/>
                    </a:lnTo>
                    <a:lnTo>
                      <a:pt x="1" y="30"/>
                    </a:lnTo>
                    <a:lnTo>
                      <a:pt x="0" y="0"/>
                    </a:lnTo>
                    <a:lnTo>
                      <a:pt x="8" y="3"/>
                    </a:lnTo>
                    <a:lnTo>
                      <a:pt x="17" y="11"/>
                    </a:lnTo>
                    <a:lnTo>
                      <a:pt x="26" y="21"/>
                    </a:lnTo>
                    <a:lnTo>
                      <a:pt x="33" y="29"/>
                    </a:lnTo>
                    <a:lnTo>
                      <a:pt x="39" y="62"/>
                    </a:lnTo>
                    <a:lnTo>
                      <a:pt x="42" y="84"/>
                    </a:lnTo>
                    <a:lnTo>
                      <a:pt x="45" y="104"/>
                    </a:lnTo>
                    <a:lnTo>
                      <a:pt x="48" y="130"/>
                    </a:lnTo>
                    <a:lnTo>
                      <a:pt x="44" y="129"/>
                    </a:lnTo>
                    <a:lnTo>
                      <a:pt x="37" y="123"/>
                    </a:lnTo>
                    <a:lnTo>
                      <a:pt x="30" y="116"/>
                    </a:lnTo>
                    <a:lnTo>
                      <a:pt x="25" y="113"/>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47" name="Freeform 176">
                <a:extLst>
                  <a:ext uri="{FF2B5EF4-FFF2-40B4-BE49-F238E27FC236}">
                    <a16:creationId xmlns:a16="http://schemas.microsoft.com/office/drawing/2014/main" id="{C3BF4993-7ECE-4A36-8407-5EFD936C17E2}"/>
                  </a:ext>
                </a:extLst>
              </p:cNvPr>
              <p:cNvSpPr>
                <a:spLocks/>
              </p:cNvSpPr>
              <p:nvPr/>
            </p:nvSpPr>
            <p:spPr bwMode="auto">
              <a:xfrm flipH="1">
                <a:off x="1721" y="1848"/>
                <a:ext cx="41" cy="68"/>
              </a:xfrm>
              <a:custGeom>
                <a:avLst/>
                <a:gdLst>
                  <a:gd name="T0" fmla="*/ 0 w 102"/>
                  <a:gd name="T1" fmla="*/ 0 h 188"/>
                  <a:gd name="T2" fmla="*/ 0 w 102"/>
                  <a:gd name="T3" fmla="*/ 0 h 188"/>
                  <a:gd name="T4" fmla="*/ 0 w 102"/>
                  <a:gd name="T5" fmla="*/ 0 h 188"/>
                  <a:gd name="T6" fmla="*/ 0 w 102"/>
                  <a:gd name="T7" fmla="*/ 0 h 188"/>
                  <a:gd name="T8" fmla="*/ 0 w 102"/>
                  <a:gd name="T9" fmla="*/ 0 h 188"/>
                  <a:gd name="T10" fmla="*/ 0 w 102"/>
                  <a:gd name="T11" fmla="*/ 0 h 188"/>
                  <a:gd name="T12" fmla="*/ 0 w 102"/>
                  <a:gd name="T13" fmla="*/ 0 h 188"/>
                  <a:gd name="T14" fmla="*/ 0 w 102"/>
                  <a:gd name="T15" fmla="*/ 0 h 188"/>
                  <a:gd name="T16" fmla="*/ 0 w 102"/>
                  <a:gd name="T17" fmla="*/ 0 h 188"/>
                  <a:gd name="T18" fmla="*/ 0 w 102"/>
                  <a:gd name="T19" fmla="*/ 0 h 188"/>
                  <a:gd name="T20" fmla="*/ 0 w 102"/>
                  <a:gd name="T21" fmla="*/ 0 h 188"/>
                  <a:gd name="T22" fmla="*/ 0 w 102"/>
                  <a:gd name="T23" fmla="*/ 0 h 188"/>
                  <a:gd name="T24" fmla="*/ 0 w 102"/>
                  <a:gd name="T25" fmla="*/ 0 h 188"/>
                  <a:gd name="T26" fmla="*/ 0 w 102"/>
                  <a:gd name="T27" fmla="*/ 0 h 188"/>
                  <a:gd name="T28" fmla="*/ 0 w 102"/>
                  <a:gd name="T29" fmla="*/ 0 h 188"/>
                  <a:gd name="T30" fmla="*/ 0 w 102"/>
                  <a:gd name="T31" fmla="*/ 0 h 188"/>
                  <a:gd name="T32" fmla="*/ 0 w 102"/>
                  <a:gd name="T33" fmla="*/ 0 h 188"/>
                  <a:gd name="T34" fmla="*/ 0 w 102"/>
                  <a:gd name="T35" fmla="*/ 0 h 188"/>
                  <a:gd name="T36" fmla="*/ 0 w 102"/>
                  <a:gd name="T37" fmla="*/ 0 h 188"/>
                  <a:gd name="T38" fmla="*/ 0 w 102"/>
                  <a:gd name="T39" fmla="*/ 0 h 188"/>
                  <a:gd name="T40" fmla="*/ 0 w 102"/>
                  <a:gd name="T41" fmla="*/ 0 h 188"/>
                  <a:gd name="T42" fmla="*/ 0 w 102"/>
                  <a:gd name="T43" fmla="*/ 0 h 188"/>
                  <a:gd name="T44" fmla="*/ 0 w 102"/>
                  <a:gd name="T45" fmla="*/ 0 h 188"/>
                  <a:gd name="T46" fmla="*/ 0 w 102"/>
                  <a:gd name="T47" fmla="*/ 0 h 188"/>
                  <a:gd name="T48" fmla="*/ 0 w 102"/>
                  <a:gd name="T49" fmla="*/ 0 h 188"/>
                  <a:gd name="T50" fmla="*/ 0 w 102"/>
                  <a:gd name="T51" fmla="*/ 0 h 188"/>
                  <a:gd name="T52" fmla="*/ 0 w 102"/>
                  <a:gd name="T53" fmla="*/ 0 h 188"/>
                  <a:gd name="T54" fmla="*/ 0 w 102"/>
                  <a:gd name="T55" fmla="*/ 0 h 188"/>
                  <a:gd name="T56" fmla="*/ 0 w 102"/>
                  <a:gd name="T57" fmla="*/ 0 h 188"/>
                  <a:gd name="T58" fmla="*/ 0 w 102"/>
                  <a:gd name="T59" fmla="*/ 0 h 188"/>
                  <a:gd name="T60" fmla="*/ 0 w 102"/>
                  <a:gd name="T61" fmla="*/ 0 h 188"/>
                  <a:gd name="T62" fmla="*/ 0 w 102"/>
                  <a:gd name="T63" fmla="*/ 0 h 188"/>
                  <a:gd name="T64" fmla="*/ 0 w 102"/>
                  <a:gd name="T65" fmla="*/ 0 h 1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2"/>
                  <a:gd name="T100" fmla="*/ 0 h 188"/>
                  <a:gd name="T101" fmla="*/ 102 w 102"/>
                  <a:gd name="T102" fmla="*/ 188 h 1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2" h="188">
                    <a:moveTo>
                      <a:pt x="3" y="144"/>
                    </a:moveTo>
                    <a:lnTo>
                      <a:pt x="0" y="124"/>
                    </a:lnTo>
                    <a:lnTo>
                      <a:pt x="2" y="103"/>
                    </a:lnTo>
                    <a:lnTo>
                      <a:pt x="2" y="83"/>
                    </a:lnTo>
                    <a:lnTo>
                      <a:pt x="3" y="61"/>
                    </a:lnTo>
                    <a:lnTo>
                      <a:pt x="16" y="47"/>
                    </a:lnTo>
                    <a:lnTo>
                      <a:pt x="22" y="36"/>
                    </a:lnTo>
                    <a:lnTo>
                      <a:pt x="23" y="21"/>
                    </a:lnTo>
                    <a:lnTo>
                      <a:pt x="22" y="0"/>
                    </a:lnTo>
                    <a:lnTo>
                      <a:pt x="36" y="1"/>
                    </a:lnTo>
                    <a:lnTo>
                      <a:pt x="44" y="3"/>
                    </a:lnTo>
                    <a:lnTo>
                      <a:pt x="49" y="3"/>
                    </a:lnTo>
                    <a:lnTo>
                      <a:pt x="52" y="4"/>
                    </a:lnTo>
                    <a:lnTo>
                      <a:pt x="57" y="13"/>
                    </a:lnTo>
                    <a:lnTo>
                      <a:pt x="60" y="21"/>
                    </a:lnTo>
                    <a:lnTo>
                      <a:pt x="65" y="28"/>
                    </a:lnTo>
                    <a:lnTo>
                      <a:pt x="71" y="34"/>
                    </a:lnTo>
                    <a:lnTo>
                      <a:pt x="76" y="38"/>
                    </a:lnTo>
                    <a:lnTo>
                      <a:pt x="83" y="43"/>
                    </a:lnTo>
                    <a:lnTo>
                      <a:pt x="91" y="47"/>
                    </a:lnTo>
                    <a:lnTo>
                      <a:pt x="102" y="52"/>
                    </a:lnTo>
                    <a:lnTo>
                      <a:pt x="98" y="87"/>
                    </a:lnTo>
                    <a:lnTo>
                      <a:pt x="96" y="120"/>
                    </a:lnTo>
                    <a:lnTo>
                      <a:pt x="95" y="154"/>
                    </a:lnTo>
                    <a:lnTo>
                      <a:pt x="95" y="188"/>
                    </a:lnTo>
                    <a:lnTo>
                      <a:pt x="86" y="187"/>
                    </a:lnTo>
                    <a:lnTo>
                      <a:pt x="74" y="183"/>
                    </a:lnTo>
                    <a:lnTo>
                      <a:pt x="61" y="178"/>
                    </a:lnTo>
                    <a:lnTo>
                      <a:pt x="48" y="171"/>
                    </a:lnTo>
                    <a:lnTo>
                      <a:pt x="34" y="164"/>
                    </a:lnTo>
                    <a:lnTo>
                      <a:pt x="21" y="157"/>
                    </a:lnTo>
                    <a:lnTo>
                      <a:pt x="11" y="150"/>
                    </a:lnTo>
                    <a:lnTo>
                      <a:pt x="3" y="144"/>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48" name="Freeform 177">
                <a:extLst>
                  <a:ext uri="{FF2B5EF4-FFF2-40B4-BE49-F238E27FC236}">
                    <a16:creationId xmlns:a16="http://schemas.microsoft.com/office/drawing/2014/main" id="{0498D789-7D59-45FF-BF42-5299E0ED0D21}"/>
                  </a:ext>
                </a:extLst>
              </p:cNvPr>
              <p:cNvSpPr>
                <a:spLocks/>
              </p:cNvSpPr>
              <p:nvPr/>
            </p:nvSpPr>
            <p:spPr bwMode="auto">
              <a:xfrm flipH="1">
                <a:off x="1767" y="1899"/>
                <a:ext cx="13" cy="9"/>
              </a:xfrm>
              <a:custGeom>
                <a:avLst/>
                <a:gdLst>
                  <a:gd name="T0" fmla="*/ 0 w 32"/>
                  <a:gd name="T1" fmla="*/ 0 h 24"/>
                  <a:gd name="T2" fmla="*/ 0 w 32"/>
                  <a:gd name="T3" fmla="*/ 0 h 24"/>
                  <a:gd name="T4" fmla="*/ 0 w 32"/>
                  <a:gd name="T5" fmla="*/ 0 h 24"/>
                  <a:gd name="T6" fmla="*/ 0 w 32"/>
                  <a:gd name="T7" fmla="*/ 0 h 24"/>
                  <a:gd name="T8" fmla="*/ 0 w 32"/>
                  <a:gd name="T9" fmla="*/ 0 h 24"/>
                  <a:gd name="T10" fmla="*/ 0 w 32"/>
                  <a:gd name="T11" fmla="*/ 0 h 24"/>
                  <a:gd name="T12" fmla="*/ 0 w 32"/>
                  <a:gd name="T13" fmla="*/ 0 h 24"/>
                  <a:gd name="T14" fmla="*/ 0 w 32"/>
                  <a:gd name="T15" fmla="*/ 0 h 24"/>
                  <a:gd name="T16" fmla="*/ 0 w 32"/>
                  <a:gd name="T17" fmla="*/ 0 h 24"/>
                  <a:gd name="T18" fmla="*/ 0 w 32"/>
                  <a:gd name="T19" fmla="*/ 0 h 24"/>
                  <a:gd name="T20" fmla="*/ 0 w 32"/>
                  <a:gd name="T21" fmla="*/ 0 h 24"/>
                  <a:gd name="T22" fmla="*/ 0 w 32"/>
                  <a:gd name="T23" fmla="*/ 0 h 24"/>
                  <a:gd name="T24" fmla="*/ 0 w 32"/>
                  <a:gd name="T25" fmla="*/ 0 h 24"/>
                  <a:gd name="T26" fmla="*/ 0 w 32"/>
                  <a:gd name="T27" fmla="*/ 0 h 24"/>
                  <a:gd name="T28" fmla="*/ 0 w 32"/>
                  <a:gd name="T29" fmla="*/ 0 h 24"/>
                  <a:gd name="T30" fmla="*/ 0 w 32"/>
                  <a:gd name="T31" fmla="*/ 0 h 24"/>
                  <a:gd name="T32" fmla="*/ 0 w 32"/>
                  <a:gd name="T33" fmla="*/ 0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24"/>
                  <a:gd name="T53" fmla="*/ 32 w 32"/>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24">
                    <a:moveTo>
                      <a:pt x="1" y="6"/>
                    </a:moveTo>
                    <a:lnTo>
                      <a:pt x="1" y="5"/>
                    </a:lnTo>
                    <a:lnTo>
                      <a:pt x="1" y="3"/>
                    </a:lnTo>
                    <a:lnTo>
                      <a:pt x="1" y="1"/>
                    </a:lnTo>
                    <a:lnTo>
                      <a:pt x="0" y="0"/>
                    </a:lnTo>
                    <a:lnTo>
                      <a:pt x="8" y="3"/>
                    </a:lnTo>
                    <a:lnTo>
                      <a:pt x="16" y="6"/>
                    </a:lnTo>
                    <a:lnTo>
                      <a:pt x="23" y="9"/>
                    </a:lnTo>
                    <a:lnTo>
                      <a:pt x="31" y="12"/>
                    </a:lnTo>
                    <a:lnTo>
                      <a:pt x="32" y="15"/>
                    </a:lnTo>
                    <a:lnTo>
                      <a:pt x="32" y="17"/>
                    </a:lnTo>
                    <a:lnTo>
                      <a:pt x="32" y="21"/>
                    </a:lnTo>
                    <a:lnTo>
                      <a:pt x="32" y="24"/>
                    </a:lnTo>
                    <a:lnTo>
                      <a:pt x="27" y="22"/>
                    </a:lnTo>
                    <a:lnTo>
                      <a:pt x="19" y="16"/>
                    </a:lnTo>
                    <a:lnTo>
                      <a:pt x="9" y="9"/>
                    </a:lnTo>
                    <a:lnTo>
                      <a:pt x="1" y="6"/>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49" name="Freeform 178">
                <a:extLst>
                  <a:ext uri="{FF2B5EF4-FFF2-40B4-BE49-F238E27FC236}">
                    <a16:creationId xmlns:a16="http://schemas.microsoft.com/office/drawing/2014/main" id="{08787802-2621-4EE1-B676-9CAD9FF7EC4E}"/>
                  </a:ext>
                </a:extLst>
              </p:cNvPr>
              <p:cNvSpPr>
                <a:spLocks/>
              </p:cNvSpPr>
              <p:nvPr/>
            </p:nvSpPr>
            <p:spPr bwMode="auto">
              <a:xfrm flipH="1">
                <a:off x="1768" y="1844"/>
                <a:ext cx="27" cy="53"/>
              </a:xfrm>
              <a:custGeom>
                <a:avLst/>
                <a:gdLst>
                  <a:gd name="T0" fmla="*/ 0 w 66"/>
                  <a:gd name="T1" fmla="*/ 0 h 145"/>
                  <a:gd name="T2" fmla="*/ 0 w 66"/>
                  <a:gd name="T3" fmla="*/ 0 h 145"/>
                  <a:gd name="T4" fmla="*/ 0 w 66"/>
                  <a:gd name="T5" fmla="*/ 0 h 145"/>
                  <a:gd name="T6" fmla="*/ 0 w 66"/>
                  <a:gd name="T7" fmla="*/ 0 h 145"/>
                  <a:gd name="T8" fmla="*/ 0 w 66"/>
                  <a:gd name="T9" fmla="*/ 0 h 145"/>
                  <a:gd name="T10" fmla="*/ 0 w 66"/>
                  <a:gd name="T11" fmla="*/ 0 h 145"/>
                  <a:gd name="T12" fmla="*/ 0 w 66"/>
                  <a:gd name="T13" fmla="*/ 0 h 145"/>
                  <a:gd name="T14" fmla="*/ 0 w 66"/>
                  <a:gd name="T15" fmla="*/ 0 h 145"/>
                  <a:gd name="T16" fmla="*/ 0 w 66"/>
                  <a:gd name="T17" fmla="*/ 0 h 145"/>
                  <a:gd name="T18" fmla="*/ 0 w 66"/>
                  <a:gd name="T19" fmla="*/ 0 h 145"/>
                  <a:gd name="T20" fmla="*/ 0 w 66"/>
                  <a:gd name="T21" fmla="*/ 0 h 145"/>
                  <a:gd name="T22" fmla="*/ 0 w 66"/>
                  <a:gd name="T23" fmla="*/ 0 h 145"/>
                  <a:gd name="T24" fmla="*/ 0 w 66"/>
                  <a:gd name="T25" fmla="*/ 0 h 145"/>
                  <a:gd name="T26" fmla="*/ 0 w 66"/>
                  <a:gd name="T27" fmla="*/ 0 h 145"/>
                  <a:gd name="T28" fmla="*/ 0 w 66"/>
                  <a:gd name="T29" fmla="*/ 0 h 145"/>
                  <a:gd name="T30" fmla="*/ 0 w 66"/>
                  <a:gd name="T31" fmla="*/ 0 h 145"/>
                  <a:gd name="T32" fmla="*/ 0 w 66"/>
                  <a:gd name="T33" fmla="*/ 0 h 145"/>
                  <a:gd name="T34" fmla="*/ 0 w 66"/>
                  <a:gd name="T35" fmla="*/ 0 h 145"/>
                  <a:gd name="T36" fmla="*/ 0 w 66"/>
                  <a:gd name="T37" fmla="*/ 0 h 145"/>
                  <a:gd name="T38" fmla="*/ 0 w 66"/>
                  <a:gd name="T39" fmla="*/ 0 h 145"/>
                  <a:gd name="T40" fmla="*/ 0 w 66"/>
                  <a:gd name="T41" fmla="*/ 0 h 145"/>
                  <a:gd name="T42" fmla="*/ 0 w 66"/>
                  <a:gd name="T43" fmla="*/ 0 h 145"/>
                  <a:gd name="T44" fmla="*/ 0 w 66"/>
                  <a:gd name="T45" fmla="*/ 0 h 145"/>
                  <a:gd name="T46" fmla="*/ 0 w 66"/>
                  <a:gd name="T47" fmla="*/ 0 h 145"/>
                  <a:gd name="T48" fmla="*/ 0 w 66"/>
                  <a:gd name="T49" fmla="*/ 0 h 1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6"/>
                  <a:gd name="T76" fmla="*/ 0 h 145"/>
                  <a:gd name="T77" fmla="*/ 66 w 66"/>
                  <a:gd name="T78" fmla="*/ 145 h 14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6" h="145">
                    <a:moveTo>
                      <a:pt x="31" y="112"/>
                    </a:moveTo>
                    <a:lnTo>
                      <a:pt x="27" y="101"/>
                    </a:lnTo>
                    <a:lnTo>
                      <a:pt x="23" y="95"/>
                    </a:lnTo>
                    <a:lnTo>
                      <a:pt x="17" y="88"/>
                    </a:lnTo>
                    <a:lnTo>
                      <a:pt x="10" y="78"/>
                    </a:lnTo>
                    <a:lnTo>
                      <a:pt x="6" y="60"/>
                    </a:lnTo>
                    <a:lnTo>
                      <a:pt x="3" y="40"/>
                    </a:lnTo>
                    <a:lnTo>
                      <a:pt x="2" y="20"/>
                    </a:lnTo>
                    <a:lnTo>
                      <a:pt x="0" y="0"/>
                    </a:lnTo>
                    <a:lnTo>
                      <a:pt x="6" y="0"/>
                    </a:lnTo>
                    <a:lnTo>
                      <a:pt x="13" y="2"/>
                    </a:lnTo>
                    <a:lnTo>
                      <a:pt x="19" y="3"/>
                    </a:lnTo>
                    <a:lnTo>
                      <a:pt x="25" y="5"/>
                    </a:lnTo>
                    <a:lnTo>
                      <a:pt x="33" y="25"/>
                    </a:lnTo>
                    <a:lnTo>
                      <a:pt x="40" y="39"/>
                    </a:lnTo>
                    <a:lnTo>
                      <a:pt x="48" y="53"/>
                    </a:lnTo>
                    <a:lnTo>
                      <a:pt x="59" y="68"/>
                    </a:lnTo>
                    <a:lnTo>
                      <a:pt x="61" y="89"/>
                    </a:lnTo>
                    <a:lnTo>
                      <a:pt x="63" y="108"/>
                    </a:lnTo>
                    <a:lnTo>
                      <a:pt x="66" y="126"/>
                    </a:lnTo>
                    <a:lnTo>
                      <a:pt x="66" y="138"/>
                    </a:lnTo>
                    <a:lnTo>
                      <a:pt x="62" y="145"/>
                    </a:lnTo>
                    <a:lnTo>
                      <a:pt x="56" y="145"/>
                    </a:lnTo>
                    <a:lnTo>
                      <a:pt x="46" y="134"/>
                    </a:lnTo>
                    <a:lnTo>
                      <a:pt x="31" y="112"/>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50" name="Freeform 179">
                <a:extLst>
                  <a:ext uri="{FF2B5EF4-FFF2-40B4-BE49-F238E27FC236}">
                    <a16:creationId xmlns:a16="http://schemas.microsoft.com/office/drawing/2014/main" id="{9C118AD4-23CB-4BD9-8036-6C45329B4392}"/>
                  </a:ext>
                </a:extLst>
              </p:cNvPr>
              <p:cNvSpPr>
                <a:spLocks/>
              </p:cNvSpPr>
              <p:nvPr/>
            </p:nvSpPr>
            <p:spPr bwMode="auto">
              <a:xfrm flipH="1">
                <a:off x="1668" y="1848"/>
                <a:ext cx="23" cy="42"/>
              </a:xfrm>
              <a:custGeom>
                <a:avLst/>
                <a:gdLst>
                  <a:gd name="T0" fmla="*/ 0 w 57"/>
                  <a:gd name="T1" fmla="*/ 0 h 117"/>
                  <a:gd name="T2" fmla="*/ 0 w 57"/>
                  <a:gd name="T3" fmla="*/ 0 h 117"/>
                  <a:gd name="T4" fmla="*/ 0 w 57"/>
                  <a:gd name="T5" fmla="*/ 0 h 117"/>
                  <a:gd name="T6" fmla="*/ 0 w 57"/>
                  <a:gd name="T7" fmla="*/ 0 h 117"/>
                  <a:gd name="T8" fmla="*/ 0 w 57"/>
                  <a:gd name="T9" fmla="*/ 0 h 117"/>
                  <a:gd name="T10" fmla="*/ 0 w 57"/>
                  <a:gd name="T11" fmla="*/ 0 h 117"/>
                  <a:gd name="T12" fmla="*/ 0 w 57"/>
                  <a:gd name="T13" fmla="*/ 0 h 117"/>
                  <a:gd name="T14" fmla="*/ 0 w 57"/>
                  <a:gd name="T15" fmla="*/ 0 h 117"/>
                  <a:gd name="T16" fmla="*/ 0 w 57"/>
                  <a:gd name="T17" fmla="*/ 0 h 117"/>
                  <a:gd name="T18" fmla="*/ 0 w 57"/>
                  <a:gd name="T19" fmla="*/ 0 h 117"/>
                  <a:gd name="T20" fmla="*/ 0 w 57"/>
                  <a:gd name="T21" fmla="*/ 0 h 117"/>
                  <a:gd name="T22" fmla="*/ 0 w 57"/>
                  <a:gd name="T23" fmla="*/ 0 h 117"/>
                  <a:gd name="T24" fmla="*/ 0 w 57"/>
                  <a:gd name="T25" fmla="*/ 0 h 117"/>
                  <a:gd name="T26" fmla="*/ 0 w 57"/>
                  <a:gd name="T27" fmla="*/ 0 h 117"/>
                  <a:gd name="T28" fmla="*/ 0 w 57"/>
                  <a:gd name="T29" fmla="*/ 0 h 117"/>
                  <a:gd name="T30" fmla="*/ 0 w 57"/>
                  <a:gd name="T31" fmla="*/ 0 h 117"/>
                  <a:gd name="T32" fmla="*/ 0 w 57"/>
                  <a:gd name="T33" fmla="*/ 0 h 117"/>
                  <a:gd name="T34" fmla="*/ 0 w 57"/>
                  <a:gd name="T35" fmla="*/ 0 h 117"/>
                  <a:gd name="T36" fmla="*/ 0 w 57"/>
                  <a:gd name="T37" fmla="*/ 0 h 117"/>
                  <a:gd name="T38" fmla="*/ 0 w 57"/>
                  <a:gd name="T39" fmla="*/ 0 h 117"/>
                  <a:gd name="T40" fmla="*/ 0 w 57"/>
                  <a:gd name="T41" fmla="*/ 0 h 117"/>
                  <a:gd name="T42" fmla="*/ 0 w 57"/>
                  <a:gd name="T43" fmla="*/ 0 h 117"/>
                  <a:gd name="T44" fmla="*/ 0 w 57"/>
                  <a:gd name="T45" fmla="*/ 0 h 117"/>
                  <a:gd name="T46" fmla="*/ 0 w 57"/>
                  <a:gd name="T47" fmla="*/ 0 h 117"/>
                  <a:gd name="T48" fmla="*/ 0 w 57"/>
                  <a:gd name="T49" fmla="*/ 0 h 117"/>
                  <a:gd name="T50" fmla="*/ 0 w 57"/>
                  <a:gd name="T51" fmla="*/ 0 h 117"/>
                  <a:gd name="T52" fmla="*/ 0 w 57"/>
                  <a:gd name="T53" fmla="*/ 0 h 117"/>
                  <a:gd name="T54" fmla="*/ 0 w 57"/>
                  <a:gd name="T55" fmla="*/ 0 h 117"/>
                  <a:gd name="T56" fmla="*/ 0 w 57"/>
                  <a:gd name="T57" fmla="*/ 0 h 1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
                  <a:gd name="T88" fmla="*/ 0 h 117"/>
                  <a:gd name="T89" fmla="*/ 57 w 57"/>
                  <a:gd name="T90" fmla="*/ 117 h 11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 h="117">
                    <a:moveTo>
                      <a:pt x="5" y="85"/>
                    </a:moveTo>
                    <a:lnTo>
                      <a:pt x="5" y="80"/>
                    </a:lnTo>
                    <a:lnTo>
                      <a:pt x="5" y="75"/>
                    </a:lnTo>
                    <a:lnTo>
                      <a:pt x="5" y="72"/>
                    </a:lnTo>
                    <a:lnTo>
                      <a:pt x="5" y="67"/>
                    </a:lnTo>
                    <a:lnTo>
                      <a:pt x="1" y="55"/>
                    </a:lnTo>
                    <a:lnTo>
                      <a:pt x="0" y="37"/>
                    </a:lnTo>
                    <a:lnTo>
                      <a:pt x="0" y="20"/>
                    </a:lnTo>
                    <a:lnTo>
                      <a:pt x="1" y="5"/>
                    </a:lnTo>
                    <a:lnTo>
                      <a:pt x="8" y="5"/>
                    </a:lnTo>
                    <a:lnTo>
                      <a:pt x="15" y="4"/>
                    </a:lnTo>
                    <a:lnTo>
                      <a:pt x="22" y="4"/>
                    </a:lnTo>
                    <a:lnTo>
                      <a:pt x="29" y="3"/>
                    </a:lnTo>
                    <a:lnTo>
                      <a:pt x="36" y="3"/>
                    </a:lnTo>
                    <a:lnTo>
                      <a:pt x="43" y="2"/>
                    </a:lnTo>
                    <a:lnTo>
                      <a:pt x="50" y="2"/>
                    </a:lnTo>
                    <a:lnTo>
                      <a:pt x="57" y="0"/>
                    </a:lnTo>
                    <a:lnTo>
                      <a:pt x="56" y="37"/>
                    </a:lnTo>
                    <a:lnTo>
                      <a:pt x="54" y="61"/>
                    </a:lnTo>
                    <a:lnTo>
                      <a:pt x="54" y="85"/>
                    </a:lnTo>
                    <a:lnTo>
                      <a:pt x="56" y="117"/>
                    </a:lnTo>
                    <a:lnTo>
                      <a:pt x="53" y="117"/>
                    </a:lnTo>
                    <a:lnTo>
                      <a:pt x="49" y="114"/>
                    </a:lnTo>
                    <a:lnTo>
                      <a:pt x="42" y="110"/>
                    </a:lnTo>
                    <a:lnTo>
                      <a:pt x="34" y="104"/>
                    </a:lnTo>
                    <a:lnTo>
                      <a:pt x="24" y="98"/>
                    </a:lnTo>
                    <a:lnTo>
                      <a:pt x="16" y="93"/>
                    </a:lnTo>
                    <a:lnTo>
                      <a:pt x="9" y="88"/>
                    </a:lnTo>
                    <a:lnTo>
                      <a:pt x="5" y="85"/>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51" name="Freeform 180">
                <a:extLst>
                  <a:ext uri="{FF2B5EF4-FFF2-40B4-BE49-F238E27FC236}">
                    <a16:creationId xmlns:a16="http://schemas.microsoft.com/office/drawing/2014/main" id="{F90E130F-5A6D-483E-9118-1FF5CF77B4FC}"/>
                  </a:ext>
                </a:extLst>
              </p:cNvPr>
              <p:cNvSpPr>
                <a:spLocks/>
              </p:cNvSpPr>
              <p:nvPr/>
            </p:nvSpPr>
            <p:spPr bwMode="auto">
              <a:xfrm flipH="1">
                <a:off x="1784" y="1845"/>
                <a:ext cx="20" cy="44"/>
              </a:xfrm>
              <a:custGeom>
                <a:avLst/>
                <a:gdLst>
                  <a:gd name="T0" fmla="*/ 0 w 50"/>
                  <a:gd name="T1" fmla="*/ 0 h 120"/>
                  <a:gd name="T2" fmla="*/ 0 w 50"/>
                  <a:gd name="T3" fmla="*/ 0 h 120"/>
                  <a:gd name="T4" fmla="*/ 0 w 50"/>
                  <a:gd name="T5" fmla="*/ 0 h 120"/>
                  <a:gd name="T6" fmla="*/ 0 w 50"/>
                  <a:gd name="T7" fmla="*/ 0 h 120"/>
                  <a:gd name="T8" fmla="*/ 0 w 50"/>
                  <a:gd name="T9" fmla="*/ 0 h 120"/>
                  <a:gd name="T10" fmla="*/ 0 w 50"/>
                  <a:gd name="T11" fmla="*/ 0 h 120"/>
                  <a:gd name="T12" fmla="*/ 0 w 50"/>
                  <a:gd name="T13" fmla="*/ 0 h 120"/>
                  <a:gd name="T14" fmla="*/ 0 w 50"/>
                  <a:gd name="T15" fmla="*/ 0 h 120"/>
                  <a:gd name="T16" fmla="*/ 0 w 50"/>
                  <a:gd name="T17" fmla="*/ 0 h 120"/>
                  <a:gd name="T18" fmla="*/ 0 w 50"/>
                  <a:gd name="T19" fmla="*/ 0 h 120"/>
                  <a:gd name="T20" fmla="*/ 0 w 50"/>
                  <a:gd name="T21" fmla="*/ 0 h 120"/>
                  <a:gd name="T22" fmla="*/ 0 w 50"/>
                  <a:gd name="T23" fmla="*/ 0 h 120"/>
                  <a:gd name="T24" fmla="*/ 0 w 50"/>
                  <a:gd name="T25" fmla="*/ 0 h 120"/>
                  <a:gd name="T26" fmla="*/ 0 w 50"/>
                  <a:gd name="T27" fmla="*/ 0 h 120"/>
                  <a:gd name="T28" fmla="*/ 0 w 50"/>
                  <a:gd name="T29" fmla="*/ 0 h 120"/>
                  <a:gd name="T30" fmla="*/ 0 w 50"/>
                  <a:gd name="T31" fmla="*/ 0 h 120"/>
                  <a:gd name="T32" fmla="*/ 0 w 50"/>
                  <a:gd name="T33" fmla="*/ 0 h 120"/>
                  <a:gd name="T34" fmla="*/ 0 w 50"/>
                  <a:gd name="T35" fmla="*/ 0 h 120"/>
                  <a:gd name="T36" fmla="*/ 0 w 50"/>
                  <a:gd name="T37" fmla="*/ 0 h 120"/>
                  <a:gd name="T38" fmla="*/ 0 w 50"/>
                  <a:gd name="T39" fmla="*/ 0 h 120"/>
                  <a:gd name="T40" fmla="*/ 0 w 50"/>
                  <a:gd name="T41" fmla="*/ 0 h 120"/>
                  <a:gd name="T42" fmla="*/ 0 w 50"/>
                  <a:gd name="T43" fmla="*/ 0 h 120"/>
                  <a:gd name="T44" fmla="*/ 0 w 50"/>
                  <a:gd name="T45" fmla="*/ 0 h 120"/>
                  <a:gd name="T46" fmla="*/ 0 w 50"/>
                  <a:gd name="T47" fmla="*/ 0 h 120"/>
                  <a:gd name="T48" fmla="*/ 0 w 50"/>
                  <a:gd name="T49" fmla="*/ 0 h 120"/>
                  <a:gd name="T50" fmla="*/ 0 w 50"/>
                  <a:gd name="T51" fmla="*/ 0 h 120"/>
                  <a:gd name="T52" fmla="*/ 0 w 50"/>
                  <a:gd name="T53" fmla="*/ 0 h 120"/>
                  <a:gd name="T54" fmla="*/ 0 w 50"/>
                  <a:gd name="T55" fmla="*/ 0 h 120"/>
                  <a:gd name="T56" fmla="*/ 0 w 50"/>
                  <a:gd name="T57" fmla="*/ 0 h 120"/>
                  <a:gd name="T58" fmla="*/ 0 w 50"/>
                  <a:gd name="T59" fmla="*/ 0 h 120"/>
                  <a:gd name="T60" fmla="*/ 0 w 50"/>
                  <a:gd name="T61" fmla="*/ 0 h 120"/>
                  <a:gd name="T62" fmla="*/ 0 w 50"/>
                  <a:gd name="T63" fmla="*/ 0 h 120"/>
                  <a:gd name="T64" fmla="*/ 0 w 50"/>
                  <a:gd name="T65" fmla="*/ 0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0"/>
                  <a:gd name="T100" fmla="*/ 0 h 120"/>
                  <a:gd name="T101" fmla="*/ 50 w 50"/>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0" h="120">
                    <a:moveTo>
                      <a:pt x="6" y="93"/>
                    </a:moveTo>
                    <a:lnTo>
                      <a:pt x="5" y="78"/>
                    </a:lnTo>
                    <a:lnTo>
                      <a:pt x="4" y="63"/>
                    </a:lnTo>
                    <a:lnTo>
                      <a:pt x="1" y="48"/>
                    </a:lnTo>
                    <a:lnTo>
                      <a:pt x="0" y="33"/>
                    </a:lnTo>
                    <a:lnTo>
                      <a:pt x="0" y="25"/>
                    </a:lnTo>
                    <a:lnTo>
                      <a:pt x="0" y="17"/>
                    </a:lnTo>
                    <a:lnTo>
                      <a:pt x="0" y="9"/>
                    </a:lnTo>
                    <a:lnTo>
                      <a:pt x="1" y="0"/>
                    </a:lnTo>
                    <a:lnTo>
                      <a:pt x="2" y="0"/>
                    </a:lnTo>
                    <a:lnTo>
                      <a:pt x="4" y="0"/>
                    </a:lnTo>
                    <a:lnTo>
                      <a:pt x="5" y="0"/>
                    </a:lnTo>
                    <a:lnTo>
                      <a:pt x="6" y="2"/>
                    </a:lnTo>
                    <a:lnTo>
                      <a:pt x="8" y="24"/>
                    </a:lnTo>
                    <a:lnTo>
                      <a:pt x="13" y="49"/>
                    </a:lnTo>
                    <a:lnTo>
                      <a:pt x="22" y="77"/>
                    </a:lnTo>
                    <a:lnTo>
                      <a:pt x="34" y="101"/>
                    </a:lnTo>
                    <a:lnTo>
                      <a:pt x="37" y="102"/>
                    </a:lnTo>
                    <a:lnTo>
                      <a:pt x="39" y="104"/>
                    </a:lnTo>
                    <a:lnTo>
                      <a:pt x="43" y="105"/>
                    </a:lnTo>
                    <a:lnTo>
                      <a:pt x="45" y="108"/>
                    </a:lnTo>
                    <a:lnTo>
                      <a:pt x="46" y="112"/>
                    </a:lnTo>
                    <a:lnTo>
                      <a:pt x="48" y="116"/>
                    </a:lnTo>
                    <a:lnTo>
                      <a:pt x="50" y="118"/>
                    </a:lnTo>
                    <a:lnTo>
                      <a:pt x="50" y="120"/>
                    </a:lnTo>
                    <a:lnTo>
                      <a:pt x="46" y="120"/>
                    </a:lnTo>
                    <a:lnTo>
                      <a:pt x="42" y="118"/>
                    </a:lnTo>
                    <a:lnTo>
                      <a:pt x="36" y="115"/>
                    </a:lnTo>
                    <a:lnTo>
                      <a:pt x="28" y="109"/>
                    </a:lnTo>
                    <a:lnTo>
                      <a:pt x="21" y="104"/>
                    </a:lnTo>
                    <a:lnTo>
                      <a:pt x="14" y="98"/>
                    </a:lnTo>
                    <a:lnTo>
                      <a:pt x="9" y="95"/>
                    </a:lnTo>
                    <a:lnTo>
                      <a:pt x="6" y="93"/>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52" name="Freeform 181">
                <a:extLst>
                  <a:ext uri="{FF2B5EF4-FFF2-40B4-BE49-F238E27FC236}">
                    <a16:creationId xmlns:a16="http://schemas.microsoft.com/office/drawing/2014/main" id="{64A4780E-2C75-4DA6-A74F-C6E555DCA3C0}"/>
                  </a:ext>
                </a:extLst>
              </p:cNvPr>
              <p:cNvSpPr>
                <a:spLocks/>
              </p:cNvSpPr>
              <p:nvPr/>
            </p:nvSpPr>
            <p:spPr bwMode="auto">
              <a:xfrm flipH="1">
                <a:off x="1807" y="1840"/>
                <a:ext cx="15" cy="33"/>
              </a:xfrm>
              <a:custGeom>
                <a:avLst/>
                <a:gdLst>
                  <a:gd name="T0" fmla="*/ 0 w 36"/>
                  <a:gd name="T1" fmla="*/ 0 h 94"/>
                  <a:gd name="T2" fmla="*/ 0 w 36"/>
                  <a:gd name="T3" fmla="*/ 0 h 94"/>
                  <a:gd name="T4" fmla="*/ 0 w 36"/>
                  <a:gd name="T5" fmla="*/ 0 h 94"/>
                  <a:gd name="T6" fmla="*/ 0 w 36"/>
                  <a:gd name="T7" fmla="*/ 0 h 94"/>
                  <a:gd name="T8" fmla="*/ 0 w 36"/>
                  <a:gd name="T9" fmla="*/ 0 h 94"/>
                  <a:gd name="T10" fmla="*/ 0 w 36"/>
                  <a:gd name="T11" fmla="*/ 0 h 94"/>
                  <a:gd name="T12" fmla="*/ 0 w 36"/>
                  <a:gd name="T13" fmla="*/ 0 h 94"/>
                  <a:gd name="T14" fmla="*/ 0 w 36"/>
                  <a:gd name="T15" fmla="*/ 0 h 94"/>
                  <a:gd name="T16" fmla="*/ 0 w 36"/>
                  <a:gd name="T17" fmla="*/ 0 h 94"/>
                  <a:gd name="T18" fmla="*/ 0 w 36"/>
                  <a:gd name="T19" fmla="*/ 0 h 94"/>
                  <a:gd name="T20" fmla="*/ 0 w 36"/>
                  <a:gd name="T21" fmla="*/ 0 h 94"/>
                  <a:gd name="T22" fmla="*/ 0 w 36"/>
                  <a:gd name="T23" fmla="*/ 0 h 94"/>
                  <a:gd name="T24" fmla="*/ 0 w 36"/>
                  <a:gd name="T25" fmla="*/ 0 h 94"/>
                  <a:gd name="T26" fmla="*/ 0 w 36"/>
                  <a:gd name="T27" fmla="*/ 0 h 94"/>
                  <a:gd name="T28" fmla="*/ 0 w 36"/>
                  <a:gd name="T29" fmla="*/ 0 h 94"/>
                  <a:gd name="T30" fmla="*/ 0 w 36"/>
                  <a:gd name="T31" fmla="*/ 0 h 94"/>
                  <a:gd name="T32" fmla="*/ 0 w 36"/>
                  <a:gd name="T33" fmla="*/ 0 h 9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94"/>
                  <a:gd name="T53" fmla="*/ 36 w 36"/>
                  <a:gd name="T54" fmla="*/ 94 h 9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94">
                    <a:moveTo>
                      <a:pt x="3" y="67"/>
                    </a:moveTo>
                    <a:lnTo>
                      <a:pt x="0" y="51"/>
                    </a:lnTo>
                    <a:lnTo>
                      <a:pt x="0" y="34"/>
                    </a:lnTo>
                    <a:lnTo>
                      <a:pt x="0" y="16"/>
                    </a:lnTo>
                    <a:lnTo>
                      <a:pt x="1" y="0"/>
                    </a:lnTo>
                    <a:lnTo>
                      <a:pt x="10" y="1"/>
                    </a:lnTo>
                    <a:lnTo>
                      <a:pt x="16" y="4"/>
                    </a:lnTo>
                    <a:lnTo>
                      <a:pt x="23" y="7"/>
                    </a:lnTo>
                    <a:lnTo>
                      <a:pt x="31" y="11"/>
                    </a:lnTo>
                    <a:lnTo>
                      <a:pt x="31" y="31"/>
                    </a:lnTo>
                    <a:lnTo>
                      <a:pt x="33" y="52"/>
                    </a:lnTo>
                    <a:lnTo>
                      <a:pt x="34" y="73"/>
                    </a:lnTo>
                    <a:lnTo>
                      <a:pt x="36" y="94"/>
                    </a:lnTo>
                    <a:lnTo>
                      <a:pt x="30" y="91"/>
                    </a:lnTo>
                    <a:lnTo>
                      <a:pt x="22" y="83"/>
                    </a:lnTo>
                    <a:lnTo>
                      <a:pt x="12" y="73"/>
                    </a:lnTo>
                    <a:lnTo>
                      <a:pt x="3" y="67"/>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53" name="Freeform 182">
                <a:extLst>
                  <a:ext uri="{FF2B5EF4-FFF2-40B4-BE49-F238E27FC236}">
                    <a16:creationId xmlns:a16="http://schemas.microsoft.com/office/drawing/2014/main" id="{4EBFF5FF-E969-4FFD-945A-BB7405F5F183}"/>
                  </a:ext>
                </a:extLst>
              </p:cNvPr>
              <p:cNvSpPr>
                <a:spLocks/>
              </p:cNvSpPr>
              <p:nvPr/>
            </p:nvSpPr>
            <p:spPr bwMode="auto">
              <a:xfrm flipH="1">
                <a:off x="1769" y="1846"/>
                <a:ext cx="11" cy="16"/>
              </a:xfrm>
              <a:custGeom>
                <a:avLst/>
                <a:gdLst>
                  <a:gd name="T0" fmla="*/ 0 w 25"/>
                  <a:gd name="T1" fmla="*/ 0 h 45"/>
                  <a:gd name="T2" fmla="*/ 0 w 25"/>
                  <a:gd name="T3" fmla="*/ 0 h 45"/>
                  <a:gd name="T4" fmla="*/ 0 w 25"/>
                  <a:gd name="T5" fmla="*/ 0 h 45"/>
                  <a:gd name="T6" fmla="*/ 0 w 25"/>
                  <a:gd name="T7" fmla="*/ 0 h 45"/>
                  <a:gd name="T8" fmla="*/ 0 w 25"/>
                  <a:gd name="T9" fmla="*/ 0 h 45"/>
                  <a:gd name="T10" fmla="*/ 0 w 25"/>
                  <a:gd name="T11" fmla="*/ 0 h 45"/>
                  <a:gd name="T12" fmla="*/ 0 w 25"/>
                  <a:gd name="T13" fmla="*/ 0 h 45"/>
                  <a:gd name="T14" fmla="*/ 0 w 25"/>
                  <a:gd name="T15" fmla="*/ 0 h 45"/>
                  <a:gd name="T16" fmla="*/ 0 w 25"/>
                  <a:gd name="T17" fmla="*/ 0 h 45"/>
                  <a:gd name="T18" fmla="*/ 0 w 25"/>
                  <a:gd name="T19" fmla="*/ 0 h 45"/>
                  <a:gd name="T20" fmla="*/ 0 w 25"/>
                  <a:gd name="T21" fmla="*/ 0 h 45"/>
                  <a:gd name="T22" fmla="*/ 0 w 25"/>
                  <a:gd name="T23" fmla="*/ 0 h 45"/>
                  <a:gd name="T24" fmla="*/ 0 w 25"/>
                  <a:gd name="T25" fmla="*/ 0 h 45"/>
                  <a:gd name="T26" fmla="*/ 0 w 25"/>
                  <a:gd name="T27" fmla="*/ 0 h 45"/>
                  <a:gd name="T28" fmla="*/ 0 w 25"/>
                  <a:gd name="T29" fmla="*/ 0 h 45"/>
                  <a:gd name="T30" fmla="*/ 0 w 25"/>
                  <a:gd name="T31" fmla="*/ 0 h 45"/>
                  <a:gd name="T32" fmla="*/ 0 w 25"/>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
                  <a:gd name="T52" fmla="*/ 0 h 45"/>
                  <a:gd name="T53" fmla="*/ 25 w 25"/>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 h="45">
                    <a:moveTo>
                      <a:pt x="3" y="32"/>
                    </a:moveTo>
                    <a:lnTo>
                      <a:pt x="3" y="23"/>
                    </a:lnTo>
                    <a:lnTo>
                      <a:pt x="2" y="16"/>
                    </a:lnTo>
                    <a:lnTo>
                      <a:pt x="1" y="9"/>
                    </a:lnTo>
                    <a:lnTo>
                      <a:pt x="0" y="0"/>
                    </a:lnTo>
                    <a:lnTo>
                      <a:pt x="6" y="0"/>
                    </a:lnTo>
                    <a:lnTo>
                      <a:pt x="13" y="0"/>
                    </a:lnTo>
                    <a:lnTo>
                      <a:pt x="18" y="0"/>
                    </a:lnTo>
                    <a:lnTo>
                      <a:pt x="25" y="1"/>
                    </a:lnTo>
                    <a:lnTo>
                      <a:pt x="24" y="12"/>
                    </a:lnTo>
                    <a:lnTo>
                      <a:pt x="23" y="23"/>
                    </a:lnTo>
                    <a:lnTo>
                      <a:pt x="22" y="34"/>
                    </a:lnTo>
                    <a:lnTo>
                      <a:pt x="21" y="45"/>
                    </a:lnTo>
                    <a:lnTo>
                      <a:pt x="16" y="45"/>
                    </a:lnTo>
                    <a:lnTo>
                      <a:pt x="10" y="41"/>
                    </a:lnTo>
                    <a:lnTo>
                      <a:pt x="6" y="37"/>
                    </a:lnTo>
                    <a:lnTo>
                      <a:pt x="3" y="32"/>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54" name="Freeform 183">
                <a:extLst>
                  <a:ext uri="{FF2B5EF4-FFF2-40B4-BE49-F238E27FC236}">
                    <a16:creationId xmlns:a16="http://schemas.microsoft.com/office/drawing/2014/main" id="{744ECF4F-51F5-4391-A3EF-66720D5AAC08}"/>
                  </a:ext>
                </a:extLst>
              </p:cNvPr>
              <p:cNvSpPr>
                <a:spLocks/>
              </p:cNvSpPr>
              <p:nvPr/>
            </p:nvSpPr>
            <p:spPr bwMode="auto">
              <a:xfrm flipH="1">
                <a:off x="1725" y="1848"/>
                <a:ext cx="8" cy="8"/>
              </a:xfrm>
              <a:custGeom>
                <a:avLst/>
                <a:gdLst>
                  <a:gd name="T0" fmla="*/ 0 w 20"/>
                  <a:gd name="T1" fmla="*/ 0 h 22"/>
                  <a:gd name="T2" fmla="*/ 0 w 20"/>
                  <a:gd name="T3" fmla="*/ 0 h 22"/>
                  <a:gd name="T4" fmla="*/ 0 w 20"/>
                  <a:gd name="T5" fmla="*/ 0 h 22"/>
                  <a:gd name="T6" fmla="*/ 0 w 20"/>
                  <a:gd name="T7" fmla="*/ 0 h 22"/>
                  <a:gd name="T8" fmla="*/ 0 w 20"/>
                  <a:gd name="T9" fmla="*/ 0 h 22"/>
                  <a:gd name="T10" fmla="*/ 0 w 20"/>
                  <a:gd name="T11" fmla="*/ 0 h 22"/>
                  <a:gd name="T12" fmla="*/ 0 w 20"/>
                  <a:gd name="T13" fmla="*/ 0 h 22"/>
                  <a:gd name="T14" fmla="*/ 0 w 20"/>
                  <a:gd name="T15" fmla="*/ 0 h 22"/>
                  <a:gd name="T16" fmla="*/ 0 w 20"/>
                  <a:gd name="T17" fmla="*/ 0 h 22"/>
                  <a:gd name="T18" fmla="*/ 0 w 20"/>
                  <a:gd name="T19" fmla="*/ 0 h 22"/>
                  <a:gd name="T20" fmla="*/ 0 w 20"/>
                  <a:gd name="T21" fmla="*/ 0 h 22"/>
                  <a:gd name="T22" fmla="*/ 0 w 20"/>
                  <a:gd name="T23" fmla="*/ 0 h 22"/>
                  <a:gd name="T24" fmla="*/ 0 w 20"/>
                  <a:gd name="T25" fmla="*/ 0 h 22"/>
                  <a:gd name="T26" fmla="*/ 0 w 20"/>
                  <a:gd name="T27" fmla="*/ 0 h 22"/>
                  <a:gd name="T28" fmla="*/ 0 w 20"/>
                  <a:gd name="T29" fmla="*/ 0 h 22"/>
                  <a:gd name="T30" fmla="*/ 0 w 20"/>
                  <a:gd name="T31" fmla="*/ 0 h 22"/>
                  <a:gd name="T32" fmla="*/ 0 w 20"/>
                  <a:gd name="T33" fmla="*/ 0 h 22"/>
                  <a:gd name="T34" fmla="*/ 0 w 20"/>
                  <a:gd name="T35" fmla="*/ 0 h 22"/>
                  <a:gd name="T36" fmla="*/ 0 w 20"/>
                  <a:gd name="T37" fmla="*/ 0 h 22"/>
                  <a:gd name="T38" fmla="*/ 0 w 20"/>
                  <a:gd name="T39" fmla="*/ 0 h 22"/>
                  <a:gd name="T40" fmla="*/ 0 w 20"/>
                  <a:gd name="T41" fmla="*/ 0 h 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
                  <a:gd name="T64" fmla="*/ 0 h 22"/>
                  <a:gd name="T65" fmla="*/ 20 w 20"/>
                  <a:gd name="T66" fmla="*/ 22 h 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 h="22">
                    <a:moveTo>
                      <a:pt x="11" y="22"/>
                    </a:moveTo>
                    <a:lnTo>
                      <a:pt x="10" y="19"/>
                    </a:lnTo>
                    <a:lnTo>
                      <a:pt x="8" y="18"/>
                    </a:lnTo>
                    <a:lnTo>
                      <a:pt x="4" y="16"/>
                    </a:lnTo>
                    <a:lnTo>
                      <a:pt x="2" y="15"/>
                    </a:lnTo>
                    <a:lnTo>
                      <a:pt x="1" y="11"/>
                    </a:lnTo>
                    <a:lnTo>
                      <a:pt x="1" y="8"/>
                    </a:lnTo>
                    <a:lnTo>
                      <a:pt x="1" y="4"/>
                    </a:lnTo>
                    <a:lnTo>
                      <a:pt x="0" y="0"/>
                    </a:lnTo>
                    <a:lnTo>
                      <a:pt x="4" y="1"/>
                    </a:lnTo>
                    <a:lnTo>
                      <a:pt x="9" y="1"/>
                    </a:lnTo>
                    <a:lnTo>
                      <a:pt x="15" y="1"/>
                    </a:lnTo>
                    <a:lnTo>
                      <a:pt x="19" y="2"/>
                    </a:lnTo>
                    <a:lnTo>
                      <a:pt x="20" y="3"/>
                    </a:lnTo>
                    <a:lnTo>
                      <a:pt x="19" y="7"/>
                    </a:lnTo>
                    <a:lnTo>
                      <a:pt x="18" y="11"/>
                    </a:lnTo>
                    <a:lnTo>
                      <a:pt x="16" y="22"/>
                    </a:lnTo>
                    <a:lnTo>
                      <a:pt x="15" y="22"/>
                    </a:lnTo>
                    <a:lnTo>
                      <a:pt x="13" y="22"/>
                    </a:lnTo>
                    <a:lnTo>
                      <a:pt x="12" y="22"/>
                    </a:lnTo>
                    <a:lnTo>
                      <a:pt x="11" y="22"/>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55" name="Freeform 184">
                <a:extLst>
                  <a:ext uri="{FF2B5EF4-FFF2-40B4-BE49-F238E27FC236}">
                    <a16:creationId xmlns:a16="http://schemas.microsoft.com/office/drawing/2014/main" id="{A3E6669E-07AD-4F92-84F2-6B4FFFBE9E1E}"/>
                  </a:ext>
                </a:extLst>
              </p:cNvPr>
              <p:cNvSpPr>
                <a:spLocks/>
              </p:cNvSpPr>
              <p:nvPr/>
            </p:nvSpPr>
            <p:spPr bwMode="auto">
              <a:xfrm flipH="1">
                <a:off x="1713" y="1776"/>
                <a:ext cx="46" cy="69"/>
              </a:xfrm>
              <a:custGeom>
                <a:avLst/>
                <a:gdLst>
                  <a:gd name="T0" fmla="*/ 0 w 111"/>
                  <a:gd name="T1" fmla="*/ 0 h 189"/>
                  <a:gd name="T2" fmla="*/ 0 w 111"/>
                  <a:gd name="T3" fmla="*/ 0 h 189"/>
                  <a:gd name="T4" fmla="*/ 0 w 111"/>
                  <a:gd name="T5" fmla="*/ 0 h 189"/>
                  <a:gd name="T6" fmla="*/ 0 w 111"/>
                  <a:gd name="T7" fmla="*/ 0 h 189"/>
                  <a:gd name="T8" fmla="*/ 0 w 111"/>
                  <a:gd name="T9" fmla="*/ 0 h 189"/>
                  <a:gd name="T10" fmla="*/ 0 w 111"/>
                  <a:gd name="T11" fmla="*/ 0 h 189"/>
                  <a:gd name="T12" fmla="*/ 0 w 111"/>
                  <a:gd name="T13" fmla="*/ 0 h 189"/>
                  <a:gd name="T14" fmla="*/ 0 w 111"/>
                  <a:gd name="T15" fmla="*/ 0 h 189"/>
                  <a:gd name="T16" fmla="*/ 0 w 111"/>
                  <a:gd name="T17" fmla="*/ 0 h 189"/>
                  <a:gd name="T18" fmla="*/ 0 w 111"/>
                  <a:gd name="T19" fmla="*/ 0 h 189"/>
                  <a:gd name="T20" fmla="*/ 0 w 111"/>
                  <a:gd name="T21" fmla="*/ 0 h 189"/>
                  <a:gd name="T22" fmla="*/ 0 w 111"/>
                  <a:gd name="T23" fmla="*/ 0 h 189"/>
                  <a:gd name="T24" fmla="*/ 0 w 111"/>
                  <a:gd name="T25" fmla="*/ 0 h 189"/>
                  <a:gd name="T26" fmla="*/ 0 w 111"/>
                  <a:gd name="T27" fmla="*/ 0 h 189"/>
                  <a:gd name="T28" fmla="*/ 0 w 111"/>
                  <a:gd name="T29" fmla="*/ 0 h 189"/>
                  <a:gd name="T30" fmla="*/ 0 w 111"/>
                  <a:gd name="T31" fmla="*/ 0 h 189"/>
                  <a:gd name="T32" fmla="*/ 0 w 111"/>
                  <a:gd name="T33" fmla="*/ 0 h 189"/>
                  <a:gd name="T34" fmla="*/ 0 w 111"/>
                  <a:gd name="T35" fmla="*/ 0 h 189"/>
                  <a:gd name="T36" fmla="*/ 0 w 111"/>
                  <a:gd name="T37" fmla="*/ 0 h 189"/>
                  <a:gd name="T38" fmla="*/ 0 w 111"/>
                  <a:gd name="T39" fmla="*/ 0 h 189"/>
                  <a:gd name="T40" fmla="*/ 0 w 111"/>
                  <a:gd name="T41" fmla="*/ 0 h 189"/>
                  <a:gd name="T42" fmla="*/ 0 w 111"/>
                  <a:gd name="T43" fmla="*/ 0 h 189"/>
                  <a:gd name="T44" fmla="*/ 0 w 111"/>
                  <a:gd name="T45" fmla="*/ 0 h 189"/>
                  <a:gd name="T46" fmla="*/ 0 w 111"/>
                  <a:gd name="T47" fmla="*/ 0 h 189"/>
                  <a:gd name="T48" fmla="*/ 0 w 111"/>
                  <a:gd name="T49" fmla="*/ 0 h 189"/>
                  <a:gd name="T50" fmla="*/ 0 w 111"/>
                  <a:gd name="T51" fmla="*/ 0 h 189"/>
                  <a:gd name="T52" fmla="*/ 0 w 111"/>
                  <a:gd name="T53" fmla="*/ 0 h 189"/>
                  <a:gd name="T54" fmla="*/ 0 w 111"/>
                  <a:gd name="T55" fmla="*/ 0 h 189"/>
                  <a:gd name="T56" fmla="*/ 0 w 111"/>
                  <a:gd name="T57" fmla="*/ 0 h 189"/>
                  <a:gd name="T58" fmla="*/ 0 w 111"/>
                  <a:gd name="T59" fmla="*/ 0 h 189"/>
                  <a:gd name="T60" fmla="*/ 0 w 111"/>
                  <a:gd name="T61" fmla="*/ 0 h 189"/>
                  <a:gd name="T62" fmla="*/ 0 w 111"/>
                  <a:gd name="T63" fmla="*/ 0 h 189"/>
                  <a:gd name="T64" fmla="*/ 0 w 111"/>
                  <a:gd name="T65" fmla="*/ 0 h 189"/>
                  <a:gd name="T66" fmla="*/ 0 w 111"/>
                  <a:gd name="T67" fmla="*/ 0 h 189"/>
                  <a:gd name="T68" fmla="*/ 0 w 111"/>
                  <a:gd name="T69" fmla="*/ 0 h 189"/>
                  <a:gd name="T70" fmla="*/ 0 w 111"/>
                  <a:gd name="T71" fmla="*/ 0 h 189"/>
                  <a:gd name="T72" fmla="*/ 0 w 111"/>
                  <a:gd name="T73" fmla="*/ 0 h 189"/>
                  <a:gd name="T74" fmla="*/ 0 w 111"/>
                  <a:gd name="T75" fmla="*/ 0 h 189"/>
                  <a:gd name="T76" fmla="*/ 0 w 111"/>
                  <a:gd name="T77" fmla="*/ 0 h 189"/>
                  <a:gd name="T78" fmla="*/ 0 w 111"/>
                  <a:gd name="T79" fmla="*/ 0 h 189"/>
                  <a:gd name="T80" fmla="*/ 0 w 111"/>
                  <a:gd name="T81" fmla="*/ 0 h 189"/>
                  <a:gd name="T82" fmla="*/ 0 w 111"/>
                  <a:gd name="T83" fmla="*/ 0 h 189"/>
                  <a:gd name="T84" fmla="*/ 0 w 111"/>
                  <a:gd name="T85" fmla="*/ 0 h 189"/>
                  <a:gd name="T86" fmla="*/ 0 w 111"/>
                  <a:gd name="T87" fmla="*/ 0 h 189"/>
                  <a:gd name="T88" fmla="*/ 0 w 111"/>
                  <a:gd name="T89" fmla="*/ 0 h 189"/>
                  <a:gd name="T90" fmla="*/ 0 w 111"/>
                  <a:gd name="T91" fmla="*/ 0 h 189"/>
                  <a:gd name="T92" fmla="*/ 0 w 111"/>
                  <a:gd name="T93" fmla="*/ 0 h 189"/>
                  <a:gd name="T94" fmla="*/ 0 w 111"/>
                  <a:gd name="T95" fmla="*/ 0 h 189"/>
                  <a:gd name="T96" fmla="*/ 0 w 111"/>
                  <a:gd name="T97" fmla="*/ 0 h 18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1"/>
                  <a:gd name="T148" fmla="*/ 0 h 189"/>
                  <a:gd name="T149" fmla="*/ 111 w 111"/>
                  <a:gd name="T150" fmla="*/ 189 h 18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1" h="189">
                    <a:moveTo>
                      <a:pt x="56" y="186"/>
                    </a:moveTo>
                    <a:lnTo>
                      <a:pt x="57" y="177"/>
                    </a:lnTo>
                    <a:lnTo>
                      <a:pt x="58" y="171"/>
                    </a:lnTo>
                    <a:lnTo>
                      <a:pt x="60" y="165"/>
                    </a:lnTo>
                    <a:lnTo>
                      <a:pt x="62" y="157"/>
                    </a:lnTo>
                    <a:lnTo>
                      <a:pt x="55" y="150"/>
                    </a:lnTo>
                    <a:lnTo>
                      <a:pt x="51" y="147"/>
                    </a:lnTo>
                    <a:lnTo>
                      <a:pt x="48" y="145"/>
                    </a:lnTo>
                    <a:lnTo>
                      <a:pt x="45" y="142"/>
                    </a:lnTo>
                    <a:lnTo>
                      <a:pt x="37" y="141"/>
                    </a:lnTo>
                    <a:lnTo>
                      <a:pt x="30" y="139"/>
                    </a:lnTo>
                    <a:lnTo>
                      <a:pt x="23" y="139"/>
                    </a:lnTo>
                    <a:lnTo>
                      <a:pt x="15" y="140"/>
                    </a:lnTo>
                    <a:lnTo>
                      <a:pt x="10" y="143"/>
                    </a:lnTo>
                    <a:lnTo>
                      <a:pt x="6" y="146"/>
                    </a:lnTo>
                    <a:lnTo>
                      <a:pt x="4" y="147"/>
                    </a:lnTo>
                    <a:lnTo>
                      <a:pt x="0" y="148"/>
                    </a:lnTo>
                    <a:lnTo>
                      <a:pt x="0" y="134"/>
                    </a:lnTo>
                    <a:lnTo>
                      <a:pt x="0" y="123"/>
                    </a:lnTo>
                    <a:lnTo>
                      <a:pt x="2" y="112"/>
                    </a:lnTo>
                    <a:lnTo>
                      <a:pt x="6" y="98"/>
                    </a:lnTo>
                    <a:lnTo>
                      <a:pt x="7" y="65"/>
                    </a:lnTo>
                    <a:lnTo>
                      <a:pt x="8" y="47"/>
                    </a:lnTo>
                    <a:lnTo>
                      <a:pt x="10" y="36"/>
                    </a:lnTo>
                    <a:lnTo>
                      <a:pt x="11" y="27"/>
                    </a:lnTo>
                    <a:lnTo>
                      <a:pt x="35" y="20"/>
                    </a:lnTo>
                    <a:lnTo>
                      <a:pt x="55" y="15"/>
                    </a:lnTo>
                    <a:lnTo>
                      <a:pt x="68" y="11"/>
                    </a:lnTo>
                    <a:lnTo>
                      <a:pt x="80" y="9"/>
                    </a:lnTo>
                    <a:lnTo>
                      <a:pt x="88" y="6"/>
                    </a:lnTo>
                    <a:lnTo>
                      <a:pt x="95" y="4"/>
                    </a:lnTo>
                    <a:lnTo>
                      <a:pt x="103" y="3"/>
                    </a:lnTo>
                    <a:lnTo>
                      <a:pt x="111" y="0"/>
                    </a:lnTo>
                    <a:lnTo>
                      <a:pt x="109" y="25"/>
                    </a:lnTo>
                    <a:lnTo>
                      <a:pt x="106" y="41"/>
                    </a:lnTo>
                    <a:lnTo>
                      <a:pt x="104" y="56"/>
                    </a:lnTo>
                    <a:lnTo>
                      <a:pt x="102" y="75"/>
                    </a:lnTo>
                    <a:lnTo>
                      <a:pt x="100" y="101"/>
                    </a:lnTo>
                    <a:lnTo>
                      <a:pt x="98" y="127"/>
                    </a:lnTo>
                    <a:lnTo>
                      <a:pt x="96" y="153"/>
                    </a:lnTo>
                    <a:lnTo>
                      <a:pt x="94" y="179"/>
                    </a:lnTo>
                    <a:lnTo>
                      <a:pt x="91" y="181"/>
                    </a:lnTo>
                    <a:lnTo>
                      <a:pt x="90" y="184"/>
                    </a:lnTo>
                    <a:lnTo>
                      <a:pt x="90" y="186"/>
                    </a:lnTo>
                    <a:lnTo>
                      <a:pt x="89" y="189"/>
                    </a:lnTo>
                    <a:lnTo>
                      <a:pt x="80" y="189"/>
                    </a:lnTo>
                    <a:lnTo>
                      <a:pt x="72" y="187"/>
                    </a:lnTo>
                    <a:lnTo>
                      <a:pt x="64" y="186"/>
                    </a:lnTo>
                    <a:lnTo>
                      <a:pt x="56" y="186"/>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56" name="Freeform 185">
                <a:extLst>
                  <a:ext uri="{FF2B5EF4-FFF2-40B4-BE49-F238E27FC236}">
                    <a16:creationId xmlns:a16="http://schemas.microsoft.com/office/drawing/2014/main" id="{192EBE62-2EE2-429B-8AFB-650E97CC6EC2}"/>
                  </a:ext>
                </a:extLst>
              </p:cNvPr>
              <p:cNvSpPr>
                <a:spLocks/>
              </p:cNvSpPr>
              <p:nvPr/>
            </p:nvSpPr>
            <p:spPr bwMode="auto">
              <a:xfrm flipH="1">
                <a:off x="1699" y="1835"/>
                <a:ext cx="15" cy="10"/>
              </a:xfrm>
              <a:custGeom>
                <a:avLst/>
                <a:gdLst>
                  <a:gd name="T0" fmla="*/ 0 w 34"/>
                  <a:gd name="T1" fmla="*/ 0 h 28"/>
                  <a:gd name="T2" fmla="*/ 0 w 34"/>
                  <a:gd name="T3" fmla="*/ 0 h 28"/>
                  <a:gd name="T4" fmla="*/ 0 w 34"/>
                  <a:gd name="T5" fmla="*/ 0 h 28"/>
                  <a:gd name="T6" fmla="*/ 0 w 34"/>
                  <a:gd name="T7" fmla="*/ 0 h 28"/>
                  <a:gd name="T8" fmla="*/ 0 w 34"/>
                  <a:gd name="T9" fmla="*/ 0 h 28"/>
                  <a:gd name="T10" fmla="*/ 0 w 34"/>
                  <a:gd name="T11" fmla="*/ 0 h 28"/>
                  <a:gd name="T12" fmla="*/ 0 w 34"/>
                  <a:gd name="T13" fmla="*/ 0 h 28"/>
                  <a:gd name="T14" fmla="*/ 0 w 34"/>
                  <a:gd name="T15" fmla="*/ 0 h 28"/>
                  <a:gd name="T16" fmla="*/ 0 w 34"/>
                  <a:gd name="T17" fmla="*/ 0 h 28"/>
                  <a:gd name="T18" fmla="*/ 0 w 34"/>
                  <a:gd name="T19" fmla="*/ 0 h 28"/>
                  <a:gd name="T20" fmla="*/ 0 w 34"/>
                  <a:gd name="T21" fmla="*/ 0 h 28"/>
                  <a:gd name="T22" fmla="*/ 0 w 34"/>
                  <a:gd name="T23" fmla="*/ 0 h 28"/>
                  <a:gd name="T24" fmla="*/ 0 w 34"/>
                  <a:gd name="T25" fmla="*/ 0 h 28"/>
                  <a:gd name="T26" fmla="*/ 0 w 34"/>
                  <a:gd name="T27" fmla="*/ 0 h 28"/>
                  <a:gd name="T28" fmla="*/ 0 w 34"/>
                  <a:gd name="T29" fmla="*/ 0 h 28"/>
                  <a:gd name="T30" fmla="*/ 0 w 34"/>
                  <a:gd name="T31" fmla="*/ 0 h 28"/>
                  <a:gd name="T32" fmla="*/ 0 w 34"/>
                  <a:gd name="T33" fmla="*/ 0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28"/>
                  <a:gd name="T53" fmla="*/ 34 w 34"/>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28">
                    <a:moveTo>
                      <a:pt x="0" y="28"/>
                    </a:moveTo>
                    <a:lnTo>
                      <a:pt x="2" y="17"/>
                    </a:lnTo>
                    <a:lnTo>
                      <a:pt x="8" y="8"/>
                    </a:lnTo>
                    <a:lnTo>
                      <a:pt x="15" y="2"/>
                    </a:lnTo>
                    <a:lnTo>
                      <a:pt x="25" y="0"/>
                    </a:lnTo>
                    <a:lnTo>
                      <a:pt x="29" y="6"/>
                    </a:lnTo>
                    <a:lnTo>
                      <a:pt x="31" y="11"/>
                    </a:lnTo>
                    <a:lnTo>
                      <a:pt x="33" y="16"/>
                    </a:lnTo>
                    <a:lnTo>
                      <a:pt x="34" y="23"/>
                    </a:lnTo>
                    <a:lnTo>
                      <a:pt x="30" y="23"/>
                    </a:lnTo>
                    <a:lnTo>
                      <a:pt x="26" y="23"/>
                    </a:lnTo>
                    <a:lnTo>
                      <a:pt x="22" y="23"/>
                    </a:lnTo>
                    <a:lnTo>
                      <a:pt x="17" y="24"/>
                    </a:lnTo>
                    <a:lnTo>
                      <a:pt x="13" y="24"/>
                    </a:lnTo>
                    <a:lnTo>
                      <a:pt x="9" y="25"/>
                    </a:lnTo>
                    <a:lnTo>
                      <a:pt x="5" y="26"/>
                    </a:lnTo>
                    <a:lnTo>
                      <a:pt x="0" y="28"/>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57" name="Freeform 186">
                <a:extLst>
                  <a:ext uri="{FF2B5EF4-FFF2-40B4-BE49-F238E27FC236}">
                    <a16:creationId xmlns:a16="http://schemas.microsoft.com/office/drawing/2014/main" id="{E8BA86F1-B525-404D-B382-44E8FFD4C5A1}"/>
                  </a:ext>
                </a:extLst>
              </p:cNvPr>
              <p:cNvSpPr>
                <a:spLocks/>
              </p:cNvSpPr>
              <p:nvPr/>
            </p:nvSpPr>
            <p:spPr bwMode="auto">
              <a:xfrm flipH="1">
                <a:off x="1728" y="1823"/>
                <a:ext cx="10" cy="13"/>
              </a:xfrm>
              <a:custGeom>
                <a:avLst/>
                <a:gdLst>
                  <a:gd name="T0" fmla="*/ 0 w 25"/>
                  <a:gd name="T1" fmla="*/ 0 h 38"/>
                  <a:gd name="T2" fmla="*/ 0 w 25"/>
                  <a:gd name="T3" fmla="*/ 0 h 38"/>
                  <a:gd name="T4" fmla="*/ 0 w 25"/>
                  <a:gd name="T5" fmla="*/ 0 h 38"/>
                  <a:gd name="T6" fmla="*/ 0 w 25"/>
                  <a:gd name="T7" fmla="*/ 0 h 38"/>
                  <a:gd name="T8" fmla="*/ 0 w 25"/>
                  <a:gd name="T9" fmla="*/ 0 h 38"/>
                  <a:gd name="T10" fmla="*/ 0 w 25"/>
                  <a:gd name="T11" fmla="*/ 0 h 38"/>
                  <a:gd name="T12" fmla="*/ 0 w 25"/>
                  <a:gd name="T13" fmla="*/ 0 h 38"/>
                  <a:gd name="T14" fmla="*/ 0 w 25"/>
                  <a:gd name="T15" fmla="*/ 0 h 38"/>
                  <a:gd name="T16" fmla="*/ 0 w 25"/>
                  <a:gd name="T17" fmla="*/ 0 h 38"/>
                  <a:gd name="T18" fmla="*/ 0 w 25"/>
                  <a:gd name="T19" fmla="*/ 0 h 38"/>
                  <a:gd name="T20" fmla="*/ 0 w 25"/>
                  <a:gd name="T21" fmla="*/ 0 h 38"/>
                  <a:gd name="T22" fmla="*/ 0 w 25"/>
                  <a:gd name="T23" fmla="*/ 0 h 38"/>
                  <a:gd name="T24" fmla="*/ 0 w 25"/>
                  <a:gd name="T25" fmla="*/ 0 h 38"/>
                  <a:gd name="T26" fmla="*/ 0 w 25"/>
                  <a:gd name="T27" fmla="*/ 0 h 38"/>
                  <a:gd name="T28" fmla="*/ 0 w 25"/>
                  <a:gd name="T29" fmla="*/ 0 h 38"/>
                  <a:gd name="T30" fmla="*/ 0 w 25"/>
                  <a:gd name="T31" fmla="*/ 0 h 38"/>
                  <a:gd name="T32" fmla="*/ 0 w 25"/>
                  <a:gd name="T33" fmla="*/ 0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
                  <a:gd name="T52" fmla="*/ 0 h 38"/>
                  <a:gd name="T53" fmla="*/ 25 w 25"/>
                  <a:gd name="T54" fmla="*/ 38 h 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 h="38">
                    <a:moveTo>
                      <a:pt x="0" y="38"/>
                    </a:moveTo>
                    <a:lnTo>
                      <a:pt x="0" y="30"/>
                    </a:lnTo>
                    <a:lnTo>
                      <a:pt x="1" y="23"/>
                    </a:lnTo>
                    <a:lnTo>
                      <a:pt x="1" y="17"/>
                    </a:lnTo>
                    <a:lnTo>
                      <a:pt x="2" y="8"/>
                    </a:lnTo>
                    <a:lnTo>
                      <a:pt x="8" y="4"/>
                    </a:lnTo>
                    <a:lnTo>
                      <a:pt x="11" y="2"/>
                    </a:lnTo>
                    <a:lnTo>
                      <a:pt x="15" y="0"/>
                    </a:lnTo>
                    <a:lnTo>
                      <a:pt x="21" y="0"/>
                    </a:lnTo>
                    <a:lnTo>
                      <a:pt x="24" y="10"/>
                    </a:lnTo>
                    <a:lnTo>
                      <a:pt x="25" y="19"/>
                    </a:lnTo>
                    <a:lnTo>
                      <a:pt x="25" y="27"/>
                    </a:lnTo>
                    <a:lnTo>
                      <a:pt x="25" y="36"/>
                    </a:lnTo>
                    <a:lnTo>
                      <a:pt x="18" y="36"/>
                    </a:lnTo>
                    <a:lnTo>
                      <a:pt x="12" y="36"/>
                    </a:lnTo>
                    <a:lnTo>
                      <a:pt x="5" y="37"/>
                    </a:lnTo>
                    <a:lnTo>
                      <a:pt x="0" y="38"/>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58" name="Freeform 187">
                <a:extLst>
                  <a:ext uri="{FF2B5EF4-FFF2-40B4-BE49-F238E27FC236}">
                    <a16:creationId xmlns:a16="http://schemas.microsoft.com/office/drawing/2014/main" id="{E530FF85-4ED8-430F-B166-FAC3746D2F97}"/>
                  </a:ext>
                </a:extLst>
              </p:cNvPr>
              <p:cNvSpPr>
                <a:spLocks/>
              </p:cNvSpPr>
              <p:nvPr/>
            </p:nvSpPr>
            <p:spPr bwMode="auto">
              <a:xfrm flipH="1">
                <a:off x="1665" y="1771"/>
                <a:ext cx="50" cy="72"/>
              </a:xfrm>
              <a:custGeom>
                <a:avLst/>
                <a:gdLst>
                  <a:gd name="T0" fmla="*/ 0 w 121"/>
                  <a:gd name="T1" fmla="*/ 0 h 197"/>
                  <a:gd name="T2" fmla="*/ 0 w 121"/>
                  <a:gd name="T3" fmla="*/ 0 h 197"/>
                  <a:gd name="T4" fmla="*/ 0 w 121"/>
                  <a:gd name="T5" fmla="*/ 0 h 197"/>
                  <a:gd name="T6" fmla="*/ 0 w 121"/>
                  <a:gd name="T7" fmla="*/ 0 h 197"/>
                  <a:gd name="T8" fmla="*/ 0 w 121"/>
                  <a:gd name="T9" fmla="*/ 0 h 197"/>
                  <a:gd name="T10" fmla="*/ 0 w 121"/>
                  <a:gd name="T11" fmla="*/ 0 h 197"/>
                  <a:gd name="T12" fmla="*/ 0 w 121"/>
                  <a:gd name="T13" fmla="*/ 0 h 197"/>
                  <a:gd name="T14" fmla="*/ 0 w 121"/>
                  <a:gd name="T15" fmla="*/ 0 h 197"/>
                  <a:gd name="T16" fmla="*/ 0 w 121"/>
                  <a:gd name="T17" fmla="*/ 0 h 197"/>
                  <a:gd name="T18" fmla="*/ 0 w 121"/>
                  <a:gd name="T19" fmla="*/ 0 h 197"/>
                  <a:gd name="T20" fmla="*/ 0 w 121"/>
                  <a:gd name="T21" fmla="*/ 0 h 197"/>
                  <a:gd name="T22" fmla="*/ 0 w 121"/>
                  <a:gd name="T23" fmla="*/ 0 h 197"/>
                  <a:gd name="T24" fmla="*/ 0 w 121"/>
                  <a:gd name="T25" fmla="*/ 0 h 197"/>
                  <a:gd name="T26" fmla="*/ 0 w 121"/>
                  <a:gd name="T27" fmla="*/ 0 h 197"/>
                  <a:gd name="T28" fmla="*/ 0 w 121"/>
                  <a:gd name="T29" fmla="*/ 0 h 197"/>
                  <a:gd name="T30" fmla="*/ 0 w 121"/>
                  <a:gd name="T31" fmla="*/ 0 h 197"/>
                  <a:gd name="T32" fmla="*/ 0 w 121"/>
                  <a:gd name="T33" fmla="*/ 0 h 197"/>
                  <a:gd name="T34" fmla="*/ 0 w 121"/>
                  <a:gd name="T35" fmla="*/ 0 h 197"/>
                  <a:gd name="T36" fmla="*/ 0 w 121"/>
                  <a:gd name="T37" fmla="*/ 0 h 197"/>
                  <a:gd name="T38" fmla="*/ 0 w 121"/>
                  <a:gd name="T39" fmla="*/ 0 h 197"/>
                  <a:gd name="T40" fmla="*/ 0 w 121"/>
                  <a:gd name="T41" fmla="*/ 0 h 197"/>
                  <a:gd name="T42" fmla="*/ 0 w 121"/>
                  <a:gd name="T43" fmla="*/ 0 h 197"/>
                  <a:gd name="T44" fmla="*/ 0 w 121"/>
                  <a:gd name="T45" fmla="*/ 0 h 197"/>
                  <a:gd name="T46" fmla="*/ 0 w 121"/>
                  <a:gd name="T47" fmla="*/ 0 h 197"/>
                  <a:gd name="T48" fmla="*/ 0 w 121"/>
                  <a:gd name="T49" fmla="*/ 0 h 197"/>
                  <a:gd name="T50" fmla="*/ 0 w 121"/>
                  <a:gd name="T51" fmla="*/ 0 h 197"/>
                  <a:gd name="T52" fmla="*/ 0 w 121"/>
                  <a:gd name="T53" fmla="*/ 0 h 197"/>
                  <a:gd name="T54" fmla="*/ 0 w 121"/>
                  <a:gd name="T55" fmla="*/ 0 h 197"/>
                  <a:gd name="T56" fmla="*/ 0 w 121"/>
                  <a:gd name="T57" fmla="*/ 0 h 197"/>
                  <a:gd name="T58" fmla="*/ 0 w 121"/>
                  <a:gd name="T59" fmla="*/ 0 h 197"/>
                  <a:gd name="T60" fmla="*/ 0 w 121"/>
                  <a:gd name="T61" fmla="*/ 0 h 197"/>
                  <a:gd name="T62" fmla="*/ 0 w 121"/>
                  <a:gd name="T63" fmla="*/ 0 h 197"/>
                  <a:gd name="T64" fmla="*/ 0 w 121"/>
                  <a:gd name="T65" fmla="*/ 0 h 197"/>
                  <a:gd name="T66" fmla="*/ 0 w 121"/>
                  <a:gd name="T67" fmla="*/ 0 h 197"/>
                  <a:gd name="T68" fmla="*/ 0 w 121"/>
                  <a:gd name="T69" fmla="*/ 0 h 197"/>
                  <a:gd name="T70" fmla="*/ 0 w 121"/>
                  <a:gd name="T71" fmla="*/ 0 h 197"/>
                  <a:gd name="T72" fmla="*/ 0 w 121"/>
                  <a:gd name="T73" fmla="*/ 0 h 197"/>
                  <a:gd name="T74" fmla="*/ 0 w 121"/>
                  <a:gd name="T75" fmla="*/ 0 h 197"/>
                  <a:gd name="T76" fmla="*/ 0 w 121"/>
                  <a:gd name="T77" fmla="*/ 0 h 197"/>
                  <a:gd name="T78" fmla="*/ 0 w 121"/>
                  <a:gd name="T79" fmla="*/ 0 h 197"/>
                  <a:gd name="T80" fmla="*/ 0 w 121"/>
                  <a:gd name="T81" fmla="*/ 0 h 197"/>
                  <a:gd name="T82" fmla="*/ 0 w 121"/>
                  <a:gd name="T83" fmla="*/ 0 h 197"/>
                  <a:gd name="T84" fmla="*/ 0 w 121"/>
                  <a:gd name="T85" fmla="*/ 0 h 197"/>
                  <a:gd name="T86" fmla="*/ 0 w 121"/>
                  <a:gd name="T87" fmla="*/ 0 h 197"/>
                  <a:gd name="T88" fmla="*/ 0 w 121"/>
                  <a:gd name="T89" fmla="*/ 0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1"/>
                  <a:gd name="T136" fmla="*/ 0 h 197"/>
                  <a:gd name="T137" fmla="*/ 121 w 121"/>
                  <a:gd name="T138" fmla="*/ 197 h 19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1" h="197">
                    <a:moveTo>
                      <a:pt x="51" y="197"/>
                    </a:moveTo>
                    <a:lnTo>
                      <a:pt x="48" y="190"/>
                    </a:lnTo>
                    <a:lnTo>
                      <a:pt x="47" y="184"/>
                    </a:lnTo>
                    <a:lnTo>
                      <a:pt x="47" y="178"/>
                    </a:lnTo>
                    <a:lnTo>
                      <a:pt x="45" y="174"/>
                    </a:lnTo>
                    <a:lnTo>
                      <a:pt x="43" y="170"/>
                    </a:lnTo>
                    <a:lnTo>
                      <a:pt x="37" y="167"/>
                    </a:lnTo>
                    <a:lnTo>
                      <a:pt x="29" y="163"/>
                    </a:lnTo>
                    <a:lnTo>
                      <a:pt x="15" y="162"/>
                    </a:lnTo>
                    <a:lnTo>
                      <a:pt x="12" y="164"/>
                    </a:lnTo>
                    <a:lnTo>
                      <a:pt x="9" y="166"/>
                    </a:lnTo>
                    <a:lnTo>
                      <a:pt x="4" y="168"/>
                    </a:lnTo>
                    <a:lnTo>
                      <a:pt x="0" y="170"/>
                    </a:lnTo>
                    <a:lnTo>
                      <a:pt x="2" y="131"/>
                    </a:lnTo>
                    <a:lnTo>
                      <a:pt x="5" y="92"/>
                    </a:lnTo>
                    <a:lnTo>
                      <a:pt x="10" y="54"/>
                    </a:lnTo>
                    <a:lnTo>
                      <a:pt x="15" y="15"/>
                    </a:lnTo>
                    <a:lnTo>
                      <a:pt x="20" y="11"/>
                    </a:lnTo>
                    <a:lnTo>
                      <a:pt x="28" y="9"/>
                    </a:lnTo>
                    <a:lnTo>
                      <a:pt x="36" y="7"/>
                    </a:lnTo>
                    <a:lnTo>
                      <a:pt x="45" y="4"/>
                    </a:lnTo>
                    <a:lnTo>
                      <a:pt x="55" y="2"/>
                    </a:lnTo>
                    <a:lnTo>
                      <a:pt x="64" y="1"/>
                    </a:lnTo>
                    <a:lnTo>
                      <a:pt x="72" y="1"/>
                    </a:lnTo>
                    <a:lnTo>
                      <a:pt x="79" y="0"/>
                    </a:lnTo>
                    <a:lnTo>
                      <a:pt x="77" y="11"/>
                    </a:lnTo>
                    <a:lnTo>
                      <a:pt x="78" y="22"/>
                    </a:lnTo>
                    <a:lnTo>
                      <a:pt x="81" y="31"/>
                    </a:lnTo>
                    <a:lnTo>
                      <a:pt x="88" y="41"/>
                    </a:lnTo>
                    <a:lnTo>
                      <a:pt x="96" y="43"/>
                    </a:lnTo>
                    <a:lnTo>
                      <a:pt x="105" y="46"/>
                    </a:lnTo>
                    <a:lnTo>
                      <a:pt x="115" y="48"/>
                    </a:lnTo>
                    <a:lnTo>
                      <a:pt x="121" y="51"/>
                    </a:lnTo>
                    <a:lnTo>
                      <a:pt x="119" y="87"/>
                    </a:lnTo>
                    <a:lnTo>
                      <a:pt x="118" y="123"/>
                    </a:lnTo>
                    <a:lnTo>
                      <a:pt x="117" y="159"/>
                    </a:lnTo>
                    <a:lnTo>
                      <a:pt x="115" y="194"/>
                    </a:lnTo>
                    <a:lnTo>
                      <a:pt x="106" y="194"/>
                    </a:lnTo>
                    <a:lnTo>
                      <a:pt x="98" y="196"/>
                    </a:lnTo>
                    <a:lnTo>
                      <a:pt x="90" y="196"/>
                    </a:lnTo>
                    <a:lnTo>
                      <a:pt x="83" y="196"/>
                    </a:lnTo>
                    <a:lnTo>
                      <a:pt x="75" y="197"/>
                    </a:lnTo>
                    <a:lnTo>
                      <a:pt x="67" y="197"/>
                    </a:lnTo>
                    <a:lnTo>
                      <a:pt x="59" y="197"/>
                    </a:lnTo>
                    <a:lnTo>
                      <a:pt x="51" y="197"/>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59" name="Freeform 188">
                <a:extLst>
                  <a:ext uri="{FF2B5EF4-FFF2-40B4-BE49-F238E27FC236}">
                    <a16:creationId xmlns:a16="http://schemas.microsoft.com/office/drawing/2014/main" id="{5EDE3E6A-E819-43C9-AFC7-322DE7E3F923}"/>
                  </a:ext>
                </a:extLst>
              </p:cNvPr>
              <p:cNvSpPr>
                <a:spLocks/>
              </p:cNvSpPr>
              <p:nvPr/>
            </p:nvSpPr>
            <p:spPr bwMode="auto">
              <a:xfrm flipH="1">
                <a:off x="1761" y="1788"/>
                <a:ext cx="39" cy="55"/>
              </a:xfrm>
              <a:custGeom>
                <a:avLst/>
                <a:gdLst>
                  <a:gd name="T0" fmla="*/ 0 w 95"/>
                  <a:gd name="T1" fmla="*/ 0 h 152"/>
                  <a:gd name="T2" fmla="*/ 0 w 95"/>
                  <a:gd name="T3" fmla="*/ 0 h 152"/>
                  <a:gd name="T4" fmla="*/ 0 w 95"/>
                  <a:gd name="T5" fmla="*/ 0 h 152"/>
                  <a:gd name="T6" fmla="*/ 0 w 95"/>
                  <a:gd name="T7" fmla="*/ 0 h 152"/>
                  <a:gd name="T8" fmla="*/ 0 w 95"/>
                  <a:gd name="T9" fmla="*/ 0 h 152"/>
                  <a:gd name="T10" fmla="*/ 0 w 95"/>
                  <a:gd name="T11" fmla="*/ 0 h 152"/>
                  <a:gd name="T12" fmla="*/ 0 w 95"/>
                  <a:gd name="T13" fmla="*/ 0 h 152"/>
                  <a:gd name="T14" fmla="*/ 0 w 95"/>
                  <a:gd name="T15" fmla="*/ 0 h 152"/>
                  <a:gd name="T16" fmla="*/ 0 w 95"/>
                  <a:gd name="T17" fmla="*/ 0 h 152"/>
                  <a:gd name="T18" fmla="*/ 0 w 95"/>
                  <a:gd name="T19" fmla="*/ 0 h 152"/>
                  <a:gd name="T20" fmla="*/ 0 w 95"/>
                  <a:gd name="T21" fmla="*/ 0 h 152"/>
                  <a:gd name="T22" fmla="*/ 0 w 95"/>
                  <a:gd name="T23" fmla="*/ 0 h 152"/>
                  <a:gd name="T24" fmla="*/ 0 w 95"/>
                  <a:gd name="T25" fmla="*/ 0 h 152"/>
                  <a:gd name="T26" fmla="*/ 0 w 95"/>
                  <a:gd name="T27" fmla="*/ 0 h 152"/>
                  <a:gd name="T28" fmla="*/ 0 w 95"/>
                  <a:gd name="T29" fmla="*/ 0 h 152"/>
                  <a:gd name="T30" fmla="*/ 0 w 95"/>
                  <a:gd name="T31" fmla="*/ 0 h 152"/>
                  <a:gd name="T32" fmla="*/ 0 w 95"/>
                  <a:gd name="T33" fmla="*/ 0 h 152"/>
                  <a:gd name="T34" fmla="*/ 0 w 95"/>
                  <a:gd name="T35" fmla="*/ 0 h 152"/>
                  <a:gd name="T36" fmla="*/ 0 w 95"/>
                  <a:gd name="T37" fmla="*/ 0 h 152"/>
                  <a:gd name="T38" fmla="*/ 0 w 95"/>
                  <a:gd name="T39" fmla="*/ 0 h 152"/>
                  <a:gd name="T40" fmla="*/ 0 w 95"/>
                  <a:gd name="T41" fmla="*/ 0 h 152"/>
                  <a:gd name="T42" fmla="*/ 0 w 95"/>
                  <a:gd name="T43" fmla="*/ 0 h 152"/>
                  <a:gd name="T44" fmla="*/ 0 w 95"/>
                  <a:gd name="T45" fmla="*/ 0 h 152"/>
                  <a:gd name="T46" fmla="*/ 0 w 95"/>
                  <a:gd name="T47" fmla="*/ 0 h 152"/>
                  <a:gd name="T48" fmla="*/ 0 w 95"/>
                  <a:gd name="T49" fmla="*/ 0 h 152"/>
                  <a:gd name="T50" fmla="*/ 0 w 95"/>
                  <a:gd name="T51" fmla="*/ 0 h 152"/>
                  <a:gd name="T52" fmla="*/ 0 w 95"/>
                  <a:gd name="T53" fmla="*/ 0 h 152"/>
                  <a:gd name="T54" fmla="*/ 0 w 95"/>
                  <a:gd name="T55" fmla="*/ 0 h 152"/>
                  <a:gd name="T56" fmla="*/ 0 w 95"/>
                  <a:gd name="T57" fmla="*/ 0 h 152"/>
                  <a:gd name="T58" fmla="*/ 0 w 95"/>
                  <a:gd name="T59" fmla="*/ 0 h 152"/>
                  <a:gd name="T60" fmla="*/ 0 w 95"/>
                  <a:gd name="T61" fmla="*/ 0 h 152"/>
                  <a:gd name="T62" fmla="*/ 0 w 95"/>
                  <a:gd name="T63" fmla="*/ 0 h 152"/>
                  <a:gd name="T64" fmla="*/ 0 w 95"/>
                  <a:gd name="T65" fmla="*/ 0 h 1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5"/>
                  <a:gd name="T100" fmla="*/ 0 h 152"/>
                  <a:gd name="T101" fmla="*/ 95 w 95"/>
                  <a:gd name="T102" fmla="*/ 152 h 1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5" h="152">
                    <a:moveTo>
                      <a:pt x="35" y="142"/>
                    </a:moveTo>
                    <a:lnTo>
                      <a:pt x="36" y="129"/>
                    </a:lnTo>
                    <a:lnTo>
                      <a:pt x="36" y="115"/>
                    </a:lnTo>
                    <a:lnTo>
                      <a:pt x="35" y="101"/>
                    </a:lnTo>
                    <a:lnTo>
                      <a:pt x="30" y="89"/>
                    </a:lnTo>
                    <a:lnTo>
                      <a:pt x="22" y="87"/>
                    </a:lnTo>
                    <a:lnTo>
                      <a:pt x="14" y="84"/>
                    </a:lnTo>
                    <a:lnTo>
                      <a:pt x="7" y="80"/>
                    </a:lnTo>
                    <a:lnTo>
                      <a:pt x="0" y="77"/>
                    </a:lnTo>
                    <a:lnTo>
                      <a:pt x="2" y="64"/>
                    </a:lnTo>
                    <a:lnTo>
                      <a:pt x="5" y="50"/>
                    </a:lnTo>
                    <a:lnTo>
                      <a:pt x="6" y="38"/>
                    </a:lnTo>
                    <a:lnTo>
                      <a:pt x="8" y="24"/>
                    </a:lnTo>
                    <a:lnTo>
                      <a:pt x="19" y="19"/>
                    </a:lnTo>
                    <a:lnTo>
                      <a:pt x="30" y="15"/>
                    </a:lnTo>
                    <a:lnTo>
                      <a:pt x="40" y="11"/>
                    </a:lnTo>
                    <a:lnTo>
                      <a:pt x="51" y="8"/>
                    </a:lnTo>
                    <a:lnTo>
                      <a:pt x="61" y="5"/>
                    </a:lnTo>
                    <a:lnTo>
                      <a:pt x="73" y="3"/>
                    </a:lnTo>
                    <a:lnTo>
                      <a:pt x="83" y="2"/>
                    </a:lnTo>
                    <a:lnTo>
                      <a:pt x="95" y="0"/>
                    </a:lnTo>
                    <a:lnTo>
                      <a:pt x="89" y="36"/>
                    </a:lnTo>
                    <a:lnTo>
                      <a:pt x="85" y="76"/>
                    </a:lnTo>
                    <a:lnTo>
                      <a:pt x="82" y="114"/>
                    </a:lnTo>
                    <a:lnTo>
                      <a:pt x="76" y="152"/>
                    </a:lnTo>
                    <a:lnTo>
                      <a:pt x="69" y="152"/>
                    </a:lnTo>
                    <a:lnTo>
                      <a:pt x="62" y="152"/>
                    </a:lnTo>
                    <a:lnTo>
                      <a:pt x="58" y="152"/>
                    </a:lnTo>
                    <a:lnTo>
                      <a:pt x="53" y="152"/>
                    </a:lnTo>
                    <a:lnTo>
                      <a:pt x="49" y="151"/>
                    </a:lnTo>
                    <a:lnTo>
                      <a:pt x="44" y="149"/>
                    </a:lnTo>
                    <a:lnTo>
                      <a:pt x="39" y="147"/>
                    </a:lnTo>
                    <a:lnTo>
                      <a:pt x="35" y="142"/>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60" name="Freeform 189">
                <a:extLst>
                  <a:ext uri="{FF2B5EF4-FFF2-40B4-BE49-F238E27FC236}">
                    <a16:creationId xmlns:a16="http://schemas.microsoft.com/office/drawing/2014/main" id="{03441C7B-311A-4B84-9E5D-0D7C2725679D}"/>
                  </a:ext>
                </a:extLst>
              </p:cNvPr>
              <p:cNvSpPr>
                <a:spLocks/>
              </p:cNvSpPr>
              <p:nvPr/>
            </p:nvSpPr>
            <p:spPr bwMode="auto">
              <a:xfrm flipH="1">
                <a:off x="1792" y="1822"/>
                <a:ext cx="11" cy="20"/>
              </a:xfrm>
              <a:custGeom>
                <a:avLst/>
                <a:gdLst>
                  <a:gd name="T0" fmla="*/ 0 w 25"/>
                  <a:gd name="T1" fmla="*/ 0 h 53"/>
                  <a:gd name="T2" fmla="*/ 0 w 25"/>
                  <a:gd name="T3" fmla="*/ 0 h 53"/>
                  <a:gd name="T4" fmla="*/ 0 w 25"/>
                  <a:gd name="T5" fmla="*/ 0 h 53"/>
                  <a:gd name="T6" fmla="*/ 0 w 25"/>
                  <a:gd name="T7" fmla="*/ 0 h 53"/>
                  <a:gd name="T8" fmla="*/ 0 w 25"/>
                  <a:gd name="T9" fmla="*/ 0 h 53"/>
                  <a:gd name="T10" fmla="*/ 0 w 25"/>
                  <a:gd name="T11" fmla="*/ 0 h 53"/>
                  <a:gd name="T12" fmla="*/ 0 w 25"/>
                  <a:gd name="T13" fmla="*/ 0 h 53"/>
                  <a:gd name="T14" fmla="*/ 0 w 25"/>
                  <a:gd name="T15" fmla="*/ 0 h 53"/>
                  <a:gd name="T16" fmla="*/ 0 w 25"/>
                  <a:gd name="T17" fmla="*/ 0 h 53"/>
                  <a:gd name="T18" fmla="*/ 0 w 25"/>
                  <a:gd name="T19" fmla="*/ 0 h 53"/>
                  <a:gd name="T20" fmla="*/ 0 w 25"/>
                  <a:gd name="T21" fmla="*/ 0 h 53"/>
                  <a:gd name="T22" fmla="*/ 0 w 25"/>
                  <a:gd name="T23" fmla="*/ 0 h 53"/>
                  <a:gd name="T24" fmla="*/ 0 w 25"/>
                  <a:gd name="T25" fmla="*/ 0 h 53"/>
                  <a:gd name="T26" fmla="*/ 0 w 25"/>
                  <a:gd name="T27" fmla="*/ 0 h 53"/>
                  <a:gd name="T28" fmla="*/ 0 w 25"/>
                  <a:gd name="T29" fmla="*/ 0 h 53"/>
                  <a:gd name="T30" fmla="*/ 0 w 25"/>
                  <a:gd name="T31" fmla="*/ 0 h 53"/>
                  <a:gd name="T32" fmla="*/ 0 w 25"/>
                  <a:gd name="T33" fmla="*/ 0 h 53"/>
                  <a:gd name="T34" fmla="*/ 0 w 25"/>
                  <a:gd name="T35" fmla="*/ 0 h 53"/>
                  <a:gd name="T36" fmla="*/ 0 w 25"/>
                  <a:gd name="T37" fmla="*/ 0 h 53"/>
                  <a:gd name="T38" fmla="*/ 0 w 25"/>
                  <a:gd name="T39" fmla="*/ 0 h 53"/>
                  <a:gd name="T40" fmla="*/ 0 w 25"/>
                  <a:gd name="T41" fmla="*/ 0 h 5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
                  <a:gd name="T64" fmla="*/ 0 h 53"/>
                  <a:gd name="T65" fmla="*/ 25 w 25"/>
                  <a:gd name="T66" fmla="*/ 53 h 5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 h="53">
                    <a:moveTo>
                      <a:pt x="15" y="52"/>
                    </a:moveTo>
                    <a:lnTo>
                      <a:pt x="13" y="48"/>
                    </a:lnTo>
                    <a:lnTo>
                      <a:pt x="12" y="45"/>
                    </a:lnTo>
                    <a:lnTo>
                      <a:pt x="10" y="43"/>
                    </a:lnTo>
                    <a:lnTo>
                      <a:pt x="6" y="39"/>
                    </a:lnTo>
                    <a:lnTo>
                      <a:pt x="3" y="29"/>
                    </a:lnTo>
                    <a:lnTo>
                      <a:pt x="1" y="22"/>
                    </a:lnTo>
                    <a:lnTo>
                      <a:pt x="0" y="14"/>
                    </a:lnTo>
                    <a:lnTo>
                      <a:pt x="0" y="4"/>
                    </a:lnTo>
                    <a:lnTo>
                      <a:pt x="5" y="2"/>
                    </a:lnTo>
                    <a:lnTo>
                      <a:pt x="9" y="0"/>
                    </a:lnTo>
                    <a:lnTo>
                      <a:pt x="13" y="0"/>
                    </a:lnTo>
                    <a:lnTo>
                      <a:pt x="18" y="0"/>
                    </a:lnTo>
                    <a:lnTo>
                      <a:pt x="20" y="12"/>
                    </a:lnTo>
                    <a:lnTo>
                      <a:pt x="23" y="28"/>
                    </a:lnTo>
                    <a:lnTo>
                      <a:pt x="25" y="43"/>
                    </a:lnTo>
                    <a:lnTo>
                      <a:pt x="25" y="53"/>
                    </a:lnTo>
                    <a:lnTo>
                      <a:pt x="23" y="53"/>
                    </a:lnTo>
                    <a:lnTo>
                      <a:pt x="20" y="53"/>
                    </a:lnTo>
                    <a:lnTo>
                      <a:pt x="17" y="53"/>
                    </a:lnTo>
                    <a:lnTo>
                      <a:pt x="15" y="52"/>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61" name="Freeform 190">
                <a:extLst>
                  <a:ext uri="{FF2B5EF4-FFF2-40B4-BE49-F238E27FC236}">
                    <a16:creationId xmlns:a16="http://schemas.microsoft.com/office/drawing/2014/main" id="{4FB3382E-291B-4555-BF4B-F42CF9EFFD39}"/>
                  </a:ext>
                </a:extLst>
              </p:cNvPr>
              <p:cNvSpPr>
                <a:spLocks/>
              </p:cNvSpPr>
              <p:nvPr/>
            </p:nvSpPr>
            <p:spPr bwMode="auto">
              <a:xfrm flipH="1">
                <a:off x="1805" y="1801"/>
                <a:ext cx="17" cy="39"/>
              </a:xfrm>
              <a:custGeom>
                <a:avLst/>
                <a:gdLst>
                  <a:gd name="T0" fmla="*/ 0 w 41"/>
                  <a:gd name="T1" fmla="*/ 0 h 106"/>
                  <a:gd name="T2" fmla="*/ 0 w 41"/>
                  <a:gd name="T3" fmla="*/ 0 h 106"/>
                  <a:gd name="T4" fmla="*/ 0 w 41"/>
                  <a:gd name="T5" fmla="*/ 0 h 106"/>
                  <a:gd name="T6" fmla="*/ 0 w 41"/>
                  <a:gd name="T7" fmla="*/ 0 h 106"/>
                  <a:gd name="T8" fmla="*/ 0 w 41"/>
                  <a:gd name="T9" fmla="*/ 0 h 106"/>
                  <a:gd name="T10" fmla="*/ 0 w 41"/>
                  <a:gd name="T11" fmla="*/ 0 h 106"/>
                  <a:gd name="T12" fmla="*/ 0 w 41"/>
                  <a:gd name="T13" fmla="*/ 0 h 106"/>
                  <a:gd name="T14" fmla="*/ 0 w 41"/>
                  <a:gd name="T15" fmla="*/ 0 h 106"/>
                  <a:gd name="T16" fmla="*/ 0 w 41"/>
                  <a:gd name="T17" fmla="*/ 0 h 106"/>
                  <a:gd name="T18" fmla="*/ 0 w 41"/>
                  <a:gd name="T19" fmla="*/ 0 h 106"/>
                  <a:gd name="T20" fmla="*/ 0 w 41"/>
                  <a:gd name="T21" fmla="*/ 0 h 106"/>
                  <a:gd name="T22" fmla="*/ 0 w 41"/>
                  <a:gd name="T23" fmla="*/ 0 h 106"/>
                  <a:gd name="T24" fmla="*/ 0 w 41"/>
                  <a:gd name="T25" fmla="*/ 0 h 106"/>
                  <a:gd name="T26" fmla="*/ 0 w 41"/>
                  <a:gd name="T27" fmla="*/ 0 h 106"/>
                  <a:gd name="T28" fmla="*/ 0 w 41"/>
                  <a:gd name="T29" fmla="*/ 0 h 106"/>
                  <a:gd name="T30" fmla="*/ 0 w 41"/>
                  <a:gd name="T31" fmla="*/ 0 h 106"/>
                  <a:gd name="T32" fmla="*/ 0 w 41"/>
                  <a:gd name="T33" fmla="*/ 0 h 10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1"/>
                  <a:gd name="T52" fmla="*/ 0 h 106"/>
                  <a:gd name="T53" fmla="*/ 41 w 41"/>
                  <a:gd name="T54" fmla="*/ 106 h 10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1" h="106">
                    <a:moveTo>
                      <a:pt x="1" y="98"/>
                    </a:moveTo>
                    <a:lnTo>
                      <a:pt x="0" y="79"/>
                    </a:lnTo>
                    <a:lnTo>
                      <a:pt x="0" y="56"/>
                    </a:lnTo>
                    <a:lnTo>
                      <a:pt x="1" y="33"/>
                    </a:lnTo>
                    <a:lnTo>
                      <a:pt x="8" y="14"/>
                    </a:lnTo>
                    <a:lnTo>
                      <a:pt x="16" y="10"/>
                    </a:lnTo>
                    <a:lnTo>
                      <a:pt x="25" y="5"/>
                    </a:lnTo>
                    <a:lnTo>
                      <a:pt x="33" y="3"/>
                    </a:lnTo>
                    <a:lnTo>
                      <a:pt x="41" y="0"/>
                    </a:lnTo>
                    <a:lnTo>
                      <a:pt x="37" y="27"/>
                    </a:lnTo>
                    <a:lnTo>
                      <a:pt x="35" y="53"/>
                    </a:lnTo>
                    <a:lnTo>
                      <a:pt x="33" y="79"/>
                    </a:lnTo>
                    <a:lnTo>
                      <a:pt x="31" y="106"/>
                    </a:lnTo>
                    <a:lnTo>
                      <a:pt x="25" y="105"/>
                    </a:lnTo>
                    <a:lnTo>
                      <a:pt x="16" y="103"/>
                    </a:lnTo>
                    <a:lnTo>
                      <a:pt x="8" y="101"/>
                    </a:lnTo>
                    <a:lnTo>
                      <a:pt x="1" y="98"/>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62" name="Freeform 191">
                <a:extLst>
                  <a:ext uri="{FF2B5EF4-FFF2-40B4-BE49-F238E27FC236}">
                    <a16:creationId xmlns:a16="http://schemas.microsoft.com/office/drawing/2014/main" id="{2EB270B0-861E-46B3-A988-312EE3AF75F8}"/>
                  </a:ext>
                </a:extLst>
              </p:cNvPr>
              <p:cNvSpPr>
                <a:spLocks/>
              </p:cNvSpPr>
              <p:nvPr/>
            </p:nvSpPr>
            <p:spPr bwMode="auto">
              <a:xfrm flipH="1">
                <a:off x="1794" y="1764"/>
                <a:ext cx="24" cy="37"/>
              </a:xfrm>
              <a:custGeom>
                <a:avLst/>
                <a:gdLst>
                  <a:gd name="T0" fmla="*/ 0 w 56"/>
                  <a:gd name="T1" fmla="*/ 0 h 100"/>
                  <a:gd name="T2" fmla="*/ 0 w 56"/>
                  <a:gd name="T3" fmla="*/ 0 h 100"/>
                  <a:gd name="T4" fmla="*/ 0 w 56"/>
                  <a:gd name="T5" fmla="*/ 0 h 100"/>
                  <a:gd name="T6" fmla="*/ 0 w 56"/>
                  <a:gd name="T7" fmla="*/ 0 h 100"/>
                  <a:gd name="T8" fmla="*/ 0 w 56"/>
                  <a:gd name="T9" fmla="*/ 0 h 100"/>
                  <a:gd name="T10" fmla="*/ 0 w 56"/>
                  <a:gd name="T11" fmla="*/ 0 h 100"/>
                  <a:gd name="T12" fmla="*/ 0 w 56"/>
                  <a:gd name="T13" fmla="*/ 0 h 100"/>
                  <a:gd name="T14" fmla="*/ 0 w 56"/>
                  <a:gd name="T15" fmla="*/ 0 h 100"/>
                  <a:gd name="T16" fmla="*/ 0 w 56"/>
                  <a:gd name="T17" fmla="*/ 0 h 100"/>
                  <a:gd name="T18" fmla="*/ 0 w 56"/>
                  <a:gd name="T19" fmla="*/ 0 h 100"/>
                  <a:gd name="T20" fmla="*/ 0 w 56"/>
                  <a:gd name="T21" fmla="*/ 0 h 100"/>
                  <a:gd name="T22" fmla="*/ 0 w 56"/>
                  <a:gd name="T23" fmla="*/ 0 h 100"/>
                  <a:gd name="T24" fmla="*/ 0 w 56"/>
                  <a:gd name="T25" fmla="*/ 0 h 100"/>
                  <a:gd name="T26" fmla="*/ 0 w 56"/>
                  <a:gd name="T27" fmla="*/ 0 h 100"/>
                  <a:gd name="T28" fmla="*/ 0 w 56"/>
                  <a:gd name="T29" fmla="*/ 0 h 100"/>
                  <a:gd name="T30" fmla="*/ 0 w 56"/>
                  <a:gd name="T31" fmla="*/ 0 h 100"/>
                  <a:gd name="T32" fmla="*/ 0 w 56"/>
                  <a:gd name="T33" fmla="*/ 0 h 100"/>
                  <a:gd name="T34" fmla="*/ 0 w 56"/>
                  <a:gd name="T35" fmla="*/ 0 h 100"/>
                  <a:gd name="T36" fmla="*/ 0 w 56"/>
                  <a:gd name="T37" fmla="*/ 0 h 100"/>
                  <a:gd name="T38" fmla="*/ 0 w 56"/>
                  <a:gd name="T39" fmla="*/ 0 h 100"/>
                  <a:gd name="T40" fmla="*/ 0 w 56"/>
                  <a:gd name="T41" fmla="*/ 0 h 100"/>
                  <a:gd name="T42" fmla="*/ 0 w 56"/>
                  <a:gd name="T43" fmla="*/ 0 h 100"/>
                  <a:gd name="T44" fmla="*/ 0 w 56"/>
                  <a:gd name="T45" fmla="*/ 0 h 100"/>
                  <a:gd name="T46" fmla="*/ 0 w 56"/>
                  <a:gd name="T47" fmla="*/ 0 h 100"/>
                  <a:gd name="T48" fmla="*/ 0 w 56"/>
                  <a:gd name="T49" fmla="*/ 0 h 1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6"/>
                  <a:gd name="T76" fmla="*/ 0 h 100"/>
                  <a:gd name="T77" fmla="*/ 56 w 56"/>
                  <a:gd name="T78" fmla="*/ 100 h 1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6" h="100">
                    <a:moveTo>
                      <a:pt x="0" y="100"/>
                    </a:moveTo>
                    <a:lnTo>
                      <a:pt x="2" y="88"/>
                    </a:lnTo>
                    <a:lnTo>
                      <a:pt x="6" y="76"/>
                    </a:lnTo>
                    <a:lnTo>
                      <a:pt x="8" y="64"/>
                    </a:lnTo>
                    <a:lnTo>
                      <a:pt x="10" y="52"/>
                    </a:lnTo>
                    <a:lnTo>
                      <a:pt x="15" y="39"/>
                    </a:lnTo>
                    <a:lnTo>
                      <a:pt x="19" y="26"/>
                    </a:lnTo>
                    <a:lnTo>
                      <a:pt x="26" y="13"/>
                    </a:lnTo>
                    <a:lnTo>
                      <a:pt x="33" y="2"/>
                    </a:lnTo>
                    <a:lnTo>
                      <a:pt x="39" y="1"/>
                    </a:lnTo>
                    <a:lnTo>
                      <a:pt x="45" y="1"/>
                    </a:lnTo>
                    <a:lnTo>
                      <a:pt x="51" y="1"/>
                    </a:lnTo>
                    <a:lnTo>
                      <a:pt x="56" y="0"/>
                    </a:lnTo>
                    <a:lnTo>
                      <a:pt x="51" y="20"/>
                    </a:lnTo>
                    <a:lnTo>
                      <a:pt x="47" y="39"/>
                    </a:lnTo>
                    <a:lnTo>
                      <a:pt x="42" y="59"/>
                    </a:lnTo>
                    <a:lnTo>
                      <a:pt x="37" y="79"/>
                    </a:lnTo>
                    <a:lnTo>
                      <a:pt x="36" y="80"/>
                    </a:lnTo>
                    <a:lnTo>
                      <a:pt x="33" y="82"/>
                    </a:lnTo>
                    <a:lnTo>
                      <a:pt x="32" y="83"/>
                    </a:lnTo>
                    <a:lnTo>
                      <a:pt x="29" y="84"/>
                    </a:lnTo>
                    <a:lnTo>
                      <a:pt x="24" y="87"/>
                    </a:lnTo>
                    <a:lnTo>
                      <a:pt x="18" y="90"/>
                    </a:lnTo>
                    <a:lnTo>
                      <a:pt x="10" y="95"/>
                    </a:lnTo>
                    <a:lnTo>
                      <a:pt x="0" y="10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63" name="Freeform 192">
                <a:extLst>
                  <a:ext uri="{FF2B5EF4-FFF2-40B4-BE49-F238E27FC236}">
                    <a16:creationId xmlns:a16="http://schemas.microsoft.com/office/drawing/2014/main" id="{7C0DF82D-CAF4-4BC1-9EAC-05EE8460BD87}"/>
                  </a:ext>
                </a:extLst>
              </p:cNvPr>
              <p:cNvSpPr>
                <a:spLocks/>
              </p:cNvSpPr>
              <p:nvPr/>
            </p:nvSpPr>
            <p:spPr bwMode="auto">
              <a:xfrm flipH="1">
                <a:off x="1747" y="1736"/>
                <a:ext cx="49" cy="55"/>
              </a:xfrm>
              <a:custGeom>
                <a:avLst/>
                <a:gdLst>
                  <a:gd name="T0" fmla="*/ 0 w 116"/>
                  <a:gd name="T1" fmla="*/ 0 h 151"/>
                  <a:gd name="T2" fmla="*/ 0 w 116"/>
                  <a:gd name="T3" fmla="*/ 0 h 151"/>
                  <a:gd name="T4" fmla="*/ 0 w 116"/>
                  <a:gd name="T5" fmla="*/ 0 h 151"/>
                  <a:gd name="T6" fmla="*/ 0 w 116"/>
                  <a:gd name="T7" fmla="*/ 0 h 151"/>
                  <a:gd name="T8" fmla="*/ 0 w 116"/>
                  <a:gd name="T9" fmla="*/ 0 h 151"/>
                  <a:gd name="T10" fmla="*/ 0 w 116"/>
                  <a:gd name="T11" fmla="*/ 0 h 151"/>
                  <a:gd name="T12" fmla="*/ 0 w 116"/>
                  <a:gd name="T13" fmla="*/ 0 h 151"/>
                  <a:gd name="T14" fmla="*/ 0 w 116"/>
                  <a:gd name="T15" fmla="*/ 0 h 151"/>
                  <a:gd name="T16" fmla="*/ 0 w 116"/>
                  <a:gd name="T17" fmla="*/ 0 h 151"/>
                  <a:gd name="T18" fmla="*/ 0 w 116"/>
                  <a:gd name="T19" fmla="*/ 0 h 151"/>
                  <a:gd name="T20" fmla="*/ 0 w 116"/>
                  <a:gd name="T21" fmla="*/ 0 h 151"/>
                  <a:gd name="T22" fmla="*/ 0 w 116"/>
                  <a:gd name="T23" fmla="*/ 0 h 151"/>
                  <a:gd name="T24" fmla="*/ 0 w 116"/>
                  <a:gd name="T25" fmla="*/ 0 h 151"/>
                  <a:gd name="T26" fmla="*/ 0 w 116"/>
                  <a:gd name="T27" fmla="*/ 0 h 151"/>
                  <a:gd name="T28" fmla="*/ 0 w 116"/>
                  <a:gd name="T29" fmla="*/ 0 h 151"/>
                  <a:gd name="T30" fmla="*/ 0 w 116"/>
                  <a:gd name="T31" fmla="*/ 0 h 151"/>
                  <a:gd name="T32" fmla="*/ 0 w 116"/>
                  <a:gd name="T33" fmla="*/ 0 h 151"/>
                  <a:gd name="T34" fmla="*/ 0 w 116"/>
                  <a:gd name="T35" fmla="*/ 0 h 151"/>
                  <a:gd name="T36" fmla="*/ 0 w 116"/>
                  <a:gd name="T37" fmla="*/ 0 h 151"/>
                  <a:gd name="T38" fmla="*/ 0 w 116"/>
                  <a:gd name="T39" fmla="*/ 0 h 151"/>
                  <a:gd name="T40" fmla="*/ 0 w 116"/>
                  <a:gd name="T41" fmla="*/ 0 h 151"/>
                  <a:gd name="T42" fmla="*/ 0 w 116"/>
                  <a:gd name="T43" fmla="*/ 0 h 151"/>
                  <a:gd name="T44" fmla="*/ 0 w 116"/>
                  <a:gd name="T45" fmla="*/ 0 h 151"/>
                  <a:gd name="T46" fmla="*/ 0 w 116"/>
                  <a:gd name="T47" fmla="*/ 0 h 151"/>
                  <a:gd name="T48" fmla="*/ 0 w 116"/>
                  <a:gd name="T49" fmla="*/ 0 h 151"/>
                  <a:gd name="T50" fmla="*/ 0 w 116"/>
                  <a:gd name="T51" fmla="*/ 0 h 151"/>
                  <a:gd name="T52" fmla="*/ 0 w 116"/>
                  <a:gd name="T53" fmla="*/ 0 h 151"/>
                  <a:gd name="T54" fmla="*/ 0 w 116"/>
                  <a:gd name="T55" fmla="*/ 0 h 151"/>
                  <a:gd name="T56" fmla="*/ 0 w 116"/>
                  <a:gd name="T57" fmla="*/ 0 h 15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6"/>
                  <a:gd name="T88" fmla="*/ 0 h 151"/>
                  <a:gd name="T89" fmla="*/ 116 w 116"/>
                  <a:gd name="T90" fmla="*/ 151 h 15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6" h="151">
                    <a:moveTo>
                      <a:pt x="0" y="151"/>
                    </a:moveTo>
                    <a:lnTo>
                      <a:pt x="5" y="133"/>
                    </a:lnTo>
                    <a:lnTo>
                      <a:pt x="10" y="113"/>
                    </a:lnTo>
                    <a:lnTo>
                      <a:pt x="14" y="94"/>
                    </a:lnTo>
                    <a:lnTo>
                      <a:pt x="18" y="75"/>
                    </a:lnTo>
                    <a:lnTo>
                      <a:pt x="23" y="68"/>
                    </a:lnTo>
                    <a:lnTo>
                      <a:pt x="25" y="61"/>
                    </a:lnTo>
                    <a:lnTo>
                      <a:pt x="26" y="54"/>
                    </a:lnTo>
                    <a:lnTo>
                      <a:pt x="27" y="46"/>
                    </a:lnTo>
                    <a:lnTo>
                      <a:pt x="35" y="37"/>
                    </a:lnTo>
                    <a:lnTo>
                      <a:pt x="46" y="29"/>
                    </a:lnTo>
                    <a:lnTo>
                      <a:pt x="56" y="22"/>
                    </a:lnTo>
                    <a:lnTo>
                      <a:pt x="68" y="16"/>
                    </a:lnTo>
                    <a:lnTo>
                      <a:pt x="80" y="10"/>
                    </a:lnTo>
                    <a:lnTo>
                      <a:pt x="92" y="7"/>
                    </a:lnTo>
                    <a:lnTo>
                      <a:pt x="105" y="3"/>
                    </a:lnTo>
                    <a:lnTo>
                      <a:pt x="116" y="0"/>
                    </a:lnTo>
                    <a:lnTo>
                      <a:pt x="109" y="32"/>
                    </a:lnTo>
                    <a:lnTo>
                      <a:pt x="101" y="63"/>
                    </a:lnTo>
                    <a:lnTo>
                      <a:pt x="94" y="94"/>
                    </a:lnTo>
                    <a:lnTo>
                      <a:pt x="88" y="127"/>
                    </a:lnTo>
                    <a:lnTo>
                      <a:pt x="83" y="129"/>
                    </a:lnTo>
                    <a:lnTo>
                      <a:pt x="76" y="130"/>
                    </a:lnTo>
                    <a:lnTo>
                      <a:pt x="67" y="133"/>
                    </a:lnTo>
                    <a:lnTo>
                      <a:pt x="57" y="135"/>
                    </a:lnTo>
                    <a:lnTo>
                      <a:pt x="46" y="138"/>
                    </a:lnTo>
                    <a:lnTo>
                      <a:pt x="32" y="142"/>
                    </a:lnTo>
                    <a:lnTo>
                      <a:pt x="17" y="146"/>
                    </a:lnTo>
                    <a:lnTo>
                      <a:pt x="0" y="151"/>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64" name="Freeform 193">
                <a:extLst>
                  <a:ext uri="{FF2B5EF4-FFF2-40B4-BE49-F238E27FC236}">
                    <a16:creationId xmlns:a16="http://schemas.microsoft.com/office/drawing/2014/main" id="{F199619A-1ADA-4453-9070-3516BE57E43B}"/>
                  </a:ext>
                </a:extLst>
              </p:cNvPr>
              <p:cNvSpPr>
                <a:spLocks/>
              </p:cNvSpPr>
              <p:nvPr/>
            </p:nvSpPr>
            <p:spPr bwMode="auto">
              <a:xfrm flipH="1">
                <a:off x="1660" y="1765"/>
                <a:ext cx="19" cy="17"/>
              </a:xfrm>
              <a:custGeom>
                <a:avLst/>
                <a:gdLst>
                  <a:gd name="T0" fmla="*/ 0 w 44"/>
                  <a:gd name="T1" fmla="*/ 0 h 50"/>
                  <a:gd name="T2" fmla="*/ 0 w 44"/>
                  <a:gd name="T3" fmla="*/ 0 h 50"/>
                  <a:gd name="T4" fmla="*/ 0 w 44"/>
                  <a:gd name="T5" fmla="*/ 0 h 50"/>
                  <a:gd name="T6" fmla="*/ 0 w 44"/>
                  <a:gd name="T7" fmla="*/ 0 h 50"/>
                  <a:gd name="T8" fmla="*/ 0 w 44"/>
                  <a:gd name="T9" fmla="*/ 0 h 50"/>
                  <a:gd name="T10" fmla="*/ 0 w 44"/>
                  <a:gd name="T11" fmla="*/ 0 h 50"/>
                  <a:gd name="T12" fmla="*/ 0 w 44"/>
                  <a:gd name="T13" fmla="*/ 0 h 50"/>
                  <a:gd name="T14" fmla="*/ 0 w 44"/>
                  <a:gd name="T15" fmla="*/ 0 h 50"/>
                  <a:gd name="T16" fmla="*/ 0 w 44"/>
                  <a:gd name="T17" fmla="*/ 0 h 50"/>
                  <a:gd name="T18" fmla="*/ 0 w 44"/>
                  <a:gd name="T19" fmla="*/ 0 h 50"/>
                  <a:gd name="T20" fmla="*/ 0 w 44"/>
                  <a:gd name="T21" fmla="*/ 0 h 50"/>
                  <a:gd name="T22" fmla="*/ 0 w 44"/>
                  <a:gd name="T23" fmla="*/ 0 h 50"/>
                  <a:gd name="T24" fmla="*/ 0 w 44"/>
                  <a:gd name="T25" fmla="*/ 0 h 50"/>
                  <a:gd name="T26" fmla="*/ 0 w 44"/>
                  <a:gd name="T27" fmla="*/ 0 h 50"/>
                  <a:gd name="T28" fmla="*/ 0 w 44"/>
                  <a:gd name="T29" fmla="*/ 0 h 50"/>
                  <a:gd name="T30" fmla="*/ 0 w 44"/>
                  <a:gd name="T31" fmla="*/ 0 h 50"/>
                  <a:gd name="T32" fmla="*/ 0 w 44"/>
                  <a:gd name="T33" fmla="*/ 0 h 50"/>
                  <a:gd name="T34" fmla="*/ 0 w 44"/>
                  <a:gd name="T35" fmla="*/ 0 h 50"/>
                  <a:gd name="T36" fmla="*/ 0 w 44"/>
                  <a:gd name="T37" fmla="*/ 0 h 50"/>
                  <a:gd name="T38" fmla="*/ 0 w 44"/>
                  <a:gd name="T39" fmla="*/ 0 h 50"/>
                  <a:gd name="T40" fmla="*/ 0 w 44"/>
                  <a:gd name="T41" fmla="*/ 0 h 50"/>
                  <a:gd name="T42" fmla="*/ 0 w 44"/>
                  <a:gd name="T43" fmla="*/ 0 h 50"/>
                  <a:gd name="T44" fmla="*/ 0 w 44"/>
                  <a:gd name="T45" fmla="*/ 0 h 50"/>
                  <a:gd name="T46" fmla="*/ 0 w 44"/>
                  <a:gd name="T47" fmla="*/ 0 h 50"/>
                  <a:gd name="T48" fmla="*/ 0 w 44"/>
                  <a:gd name="T49" fmla="*/ 0 h 50"/>
                  <a:gd name="T50" fmla="*/ 0 w 44"/>
                  <a:gd name="T51" fmla="*/ 0 h 50"/>
                  <a:gd name="T52" fmla="*/ 0 w 44"/>
                  <a:gd name="T53" fmla="*/ 0 h 50"/>
                  <a:gd name="T54" fmla="*/ 0 w 44"/>
                  <a:gd name="T55" fmla="*/ 0 h 50"/>
                  <a:gd name="T56" fmla="*/ 0 w 44"/>
                  <a:gd name="T57" fmla="*/ 0 h 5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4"/>
                  <a:gd name="T88" fmla="*/ 0 h 50"/>
                  <a:gd name="T89" fmla="*/ 44 w 44"/>
                  <a:gd name="T90" fmla="*/ 50 h 5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4" h="50">
                    <a:moveTo>
                      <a:pt x="26" y="50"/>
                    </a:moveTo>
                    <a:lnTo>
                      <a:pt x="24" y="48"/>
                    </a:lnTo>
                    <a:lnTo>
                      <a:pt x="24" y="44"/>
                    </a:lnTo>
                    <a:lnTo>
                      <a:pt x="23" y="41"/>
                    </a:lnTo>
                    <a:lnTo>
                      <a:pt x="23" y="38"/>
                    </a:lnTo>
                    <a:lnTo>
                      <a:pt x="22" y="41"/>
                    </a:lnTo>
                    <a:lnTo>
                      <a:pt x="20" y="43"/>
                    </a:lnTo>
                    <a:lnTo>
                      <a:pt x="17" y="46"/>
                    </a:lnTo>
                    <a:lnTo>
                      <a:pt x="15" y="49"/>
                    </a:lnTo>
                    <a:lnTo>
                      <a:pt x="4" y="42"/>
                    </a:lnTo>
                    <a:lnTo>
                      <a:pt x="0" y="35"/>
                    </a:lnTo>
                    <a:lnTo>
                      <a:pt x="1" y="26"/>
                    </a:lnTo>
                    <a:lnTo>
                      <a:pt x="6" y="13"/>
                    </a:lnTo>
                    <a:lnTo>
                      <a:pt x="11" y="12"/>
                    </a:lnTo>
                    <a:lnTo>
                      <a:pt x="15" y="10"/>
                    </a:lnTo>
                    <a:lnTo>
                      <a:pt x="21" y="7"/>
                    </a:lnTo>
                    <a:lnTo>
                      <a:pt x="27" y="5"/>
                    </a:lnTo>
                    <a:lnTo>
                      <a:pt x="31" y="4"/>
                    </a:lnTo>
                    <a:lnTo>
                      <a:pt x="36" y="1"/>
                    </a:lnTo>
                    <a:lnTo>
                      <a:pt x="41" y="0"/>
                    </a:lnTo>
                    <a:lnTo>
                      <a:pt x="44" y="0"/>
                    </a:lnTo>
                    <a:lnTo>
                      <a:pt x="43" y="13"/>
                    </a:lnTo>
                    <a:lnTo>
                      <a:pt x="42" y="22"/>
                    </a:lnTo>
                    <a:lnTo>
                      <a:pt x="39" y="33"/>
                    </a:lnTo>
                    <a:lnTo>
                      <a:pt x="36" y="50"/>
                    </a:lnTo>
                    <a:lnTo>
                      <a:pt x="34" y="50"/>
                    </a:lnTo>
                    <a:lnTo>
                      <a:pt x="31" y="50"/>
                    </a:lnTo>
                    <a:lnTo>
                      <a:pt x="29" y="50"/>
                    </a:lnTo>
                    <a:lnTo>
                      <a:pt x="26" y="50"/>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65" name="Freeform 194">
                <a:extLst>
                  <a:ext uri="{FF2B5EF4-FFF2-40B4-BE49-F238E27FC236}">
                    <a16:creationId xmlns:a16="http://schemas.microsoft.com/office/drawing/2014/main" id="{905F5319-FB57-427C-B14D-0A61C3C98D0E}"/>
                  </a:ext>
                </a:extLst>
              </p:cNvPr>
              <p:cNvSpPr>
                <a:spLocks/>
              </p:cNvSpPr>
              <p:nvPr/>
            </p:nvSpPr>
            <p:spPr bwMode="auto">
              <a:xfrm flipH="1">
                <a:off x="1710" y="1731"/>
                <a:ext cx="43" cy="50"/>
              </a:xfrm>
              <a:custGeom>
                <a:avLst/>
                <a:gdLst>
                  <a:gd name="T0" fmla="*/ 0 w 104"/>
                  <a:gd name="T1" fmla="*/ 0 h 138"/>
                  <a:gd name="T2" fmla="*/ 0 w 104"/>
                  <a:gd name="T3" fmla="*/ 0 h 138"/>
                  <a:gd name="T4" fmla="*/ 0 w 104"/>
                  <a:gd name="T5" fmla="*/ 0 h 138"/>
                  <a:gd name="T6" fmla="*/ 0 w 104"/>
                  <a:gd name="T7" fmla="*/ 0 h 138"/>
                  <a:gd name="T8" fmla="*/ 0 w 104"/>
                  <a:gd name="T9" fmla="*/ 0 h 138"/>
                  <a:gd name="T10" fmla="*/ 0 w 104"/>
                  <a:gd name="T11" fmla="*/ 0 h 138"/>
                  <a:gd name="T12" fmla="*/ 0 w 104"/>
                  <a:gd name="T13" fmla="*/ 0 h 138"/>
                  <a:gd name="T14" fmla="*/ 0 w 104"/>
                  <a:gd name="T15" fmla="*/ 0 h 138"/>
                  <a:gd name="T16" fmla="*/ 0 w 104"/>
                  <a:gd name="T17" fmla="*/ 0 h 138"/>
                  <a:gd name="T18" fmla="*/ 0 w 104"/>
                  <a:gd name="T19" fmla="*/ 0 h 138"/>
                  <a:gd name="T20" fmla="*/ 0 w 104"/>
                  <a:gd name="T21" fmla="*/ 0 h 138"/>
                  <a:gd name="T22" fmla="*/ 0 w 104"/>
                  <a:gd name="T23" fmla="*/ 0 h 138"/>
                  <a:gd name="T24" fmla="*/ 0 w 104"/>
                  <a:gd name="T25" fmla="*/ 0 h 138"/>
                  <a:gd name="T26" fmla="*/ 0 w 104"/>
                  <a:gd name="T27" fmla="*/ 0 h 138"/>
                  <a:gd name="T28" fmla="*/ 0 w 104"/>
                  <a:gd name="T29" fmla="*/ 0 h 138"/>
                  <a:gd name="T30" fmla="*/ 0 w 104"/>
                  <a:gd name="T31" fmla="*/ 0 h 138"/>
                  <a:gd name="T32" fmla="*/ 0 w 104"/>
                  <a:gd name="T33" fmla="*/ 0 h 138"/>
                  <a:gd name="T34" fmla="*/ 0 w 104"/>
                  <a:gd name="T35" fmla="*/ 0 h 138"/>
                  <a:gd name="T36" fmla="*/ 0 w 104"/>
                  <a:gd name="T37" fmla="*/ 0 h 138"/>
                  <a:gd name="T38" fmla="*/ 0 w 104"/>
                  <a:gd name="T39" fmla="*/ 0 h 138"/>
                  <a:gd name="T40" fmla="*/ 0 w 104"/>
                  <a:gd name="T41" fmla="*/ 0 h 138"/>
                  <a:gd name="T42" fmla="*/ 0 w 104"/>
                  <a:gd name="T43" fmla="*/ 0 h 138"/>
                  <a:gd name="T44" fmla="*/ 0 w 104"/>
                  <a:gd name="T45" fmla="*/ 0 h 138"/>
                  <a:gd name="T46" fmla="*/ 0 w 104"/>
                  <a:gd name="T47" fmla="*/ 0 h 138"/>
                  <a:gd name="T48" fmla="*/ 0 w 104"/>
                  <a:gd name="T49" fmla="*/ 0 h 138"/>
                  <a:gd name="T50" fmla="*/ 0 w 104"/>
                  <a:gd name="T51" fmla="*/ 0 h 138"/>
                  <a:gd name="T52" fmla="*/ 0 w 104"/>
                  <a:gd name="T53" fmla="*/ 0 h 138"/>
                  <a:gd name="T54" fmla="*/ 0 w 104"/>
                  <a:gd name="T55" fmla="*/ 0 h 138"/>
                  <a:gd name="T56" fmla="*/ 0 w 104"/>
                  <a:gd name="T57" fmla="*/ 0 h 138"/>
                  <a:gd name="T58" fmla="*/ 0 w 104"/>
                  <a:gd name="T59" fmla="*/ 0 h 138"/>
                  <a:gd name="T60" fmla="*/ 0 w 104"/>
                  <a:gd name="T61" fmla="*/ 0 h 138"/>
                  <a:gd name="T62" fmla="*/ 0 w 104"/>
                  <a:gd name="T63" fmla="*/ 0 h 138"/>
                  <a:gd name="T64" fmla="*/ 0 w 104"/>
                  <a:gd name="T65" fmla="*/ 0 h 138"/>
                  <a:gd name="T66" fmla="*/ 0 w 104"/>
                  <a:gd name="T67" fmla="*/ 0 h 138"/>
                  <a:gd name="T68" fmla="*/ 0 w 104"/>
                  <a:gd name="T69" fmla="*/ 0 h 138"/>
                  <a:gd name="T70" fmla="*/ 0 w 104"/>
                  <a:gd name="T71" fmla="*/ 0 h 138"/>
                  <a:gd name="T72" fmla="*/ 0 w 104"/>
                  <a:gd name="T73" fmla="*/ 0 h 138"/>
                  <a:gd name="T74" fmla="*/ 0 w 104"/>
                  <a:gd name="T75" fmla="*/ 0 h 138"/>
                  <a:gd name="T76" fmla="*/ 0 w 104"/>
                  <a:gd name="T77" fmla="*/ 0 h 138"/>
                  <a:gd name="T78" fmla="*/ 0 w 104"/>
                  <a:gd name="T79" fmla="*/ 0 h 138"/>
                  <a:gd name="T80" fmla="*/ 0 w 104"/>
                  <a:gd name="T81" fmla="*/ 0 h 1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4"/>
                  <a:gd name="T124" fmla="*/ 0 h 138"/>
                  <a:gd name="T125" fmla="*/ 104 w 104"/>
                  <a:gd name="T126" fmla="*/ 138 h 13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4" h="138">
                    <a:moveTo>
                      <a:pt x="0" y="138"/>
                    </a:moveTo>
                    <a:lnTo>
                      <a:pt x="6" y="107"/>
                    </a:lnTo>
                    <a:lnTo>
                      <a:pt x="8" y="89"/>
                    </a:lnTo>
                    <a:lnTo>
                      <a:pt x="11" y="76"/>
                    </a:lnTo>
                    <a:lnTo>
                      <a:pt x="12" y="61"/>
                    </a:lnTo>
                    <a:lnTo>
                      <a:pt x="15" y="47"/>
                    </a:lnTo>
                    <a:lnTo>
                      <a:pt x="22" y="26"/>
                    </a:lnTo>
                    <a:lnTo>
                      <a:pt x="29" y="8"/>
                    </a:lnTo>
                    <a:lnTo>
                      <a:pt x="36" y="0"/>
                    </a:lnTo>
                    <a:lnTo>
                      <a:pt x="40" y="13"/>
                    </a:lnTo>
                    <a:lnTo>
                      <a:pt x="42" y="24"/>
                    </a:lnTo>
                    <a:lnTo>
                      <a:pt x="43" y="36"/>
                    </a:lnTo>
                    <a:lnTo>
                      <a:pt x="44" y="48"/>
                    </a:lnTo>
                    <a:lnTo>
                      <a:pt x="47" y="52"/>
                    </a:lnTo>
                    <a:lnTo>
                      <a:pt x="50" y="55"/>
                    </a:lnTo>
                    <a:lnTo>
                      <a:pt x="51" y="59"/>
                    </a:lnTo>
                    <a:lnTo>
                      <a:pt x="52" y="62"/>
                    </a:lnTo>
                    <a:lnTo>
                      <a:pt x="57" y="61"/>
                    </a:lnTo>
                    <a:lnTo>
                      <a:pt x="61" y="60"/>
                    </a:lnTo>
                    <a:lnTo>
                      <a:pt x="65" y="59"/>
                    </a:lnTo>
                    <a:lnTo>
                      <a:pt x="70" y="58"/>
                    </a:lnTo>
                    <a:lnTo>
                      <a:pt x="74" y="56"/>
                    </a:lnTo>
                    <a:lnTo>
                      <a:pt x="79" y="55"/>
                    </a:lnTo>
                    <a:lnTo>
                      <a:pt x="82" y="55"/>
                    </a:lnTo>
                    <a:lnTo>
                      <a:pt x="87" y="55"/>
                    </a:lnTo>
                    <a:lnTo>
                      <a:pt x="88" y="65"/>
                    </a:lnTo>
                    <a:lnTo>
                      <a:pt x="90" y="75"/>
                    </a:lnTo>
                    <a:lnTo>
                      <a:pt x="95" y="83"/>
                    </a:lnTo>
                    <a:lnTo>
                      <a:pt x="103" y="89"/>
                    </a:lnTo>
                    <a:lnTo>
                      <a:pt x="104" y="96"/>
                    </a:lnTo>
                    <a:lnTo>
                      <a:pt x="104" y="100"/>
                    </a:lnTo>
                    <a:lnTo>
                      <a:pt x="104" y="104"/>
                    </a:lnTo>
                    <a:lnTo>
                      <a:pt x="102" y="108"/>
                    </a:lnTo>
                    <a:lnTo>
                      <a:pt x="89" y="112"/>
                    </a:lnTo>
                    <a:lnTo>
                      <a:pt x="76" y="115"/>
                    </a:lnTo>
                    <a:lnTo>
                      <a:pt x="64" y="119"/>
                    </a:lnTo>
                    <a:lnTo>
                      <a:pt x="51" y="123"/>
                    </a:lnTo>
                    <a:lnTo>
                      <a:pt x="38" y="127"/>
                    </a:lnTo>
                    <a:lnTo>
                      <a:pt x="26" y="130"/>
                    </a:lnTo>
                    <a:lnTo>
                      <a:pt x="13" y="135"/>
                    </a:lnTo>
                    <a:lnTo>
                      <a:pt x="0" y="138"/>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66" name="Freeform 195">
                <a:extLst>
                  <a:ext uri="{FF2B5EF4-FFF2-40B4-BE49-F238E27FC236}">
                    <a16:creationId xmlns:a16="http://schemas.microsoft.com/office/drawing/2014/main" id="{9520F31B-68EE-4371-AE2C-CCC58E47ADC2}"/>
                  </a:ext>
                </a:extLst>
              </p:cNvPr>
              <p:cNvSpPr>
                <a:spLocks/>
              </p:cNvSpPr>
              <p:nvPr/>
            </p:nvSpPr>
            <p:spPr bwMode="auto">
              <a:xfrm flipH="1">
                <a:off x="1595" y="1724"/>
                <a:ext cx="18" cy="57"/>
              </a:xfrm>
              <a:custGeom>
                <a:avLst/>
                <a:gdLst>
                  <a:gd name="T0" fmla="*/ 0 w 44"/>
                  <a:gd name="T1" fmla="*/ 0 h 154"/>
                  <a:gd name="T2" fmla="*/ 0 w 44"/>
                  <a:gd name="T3" fmla="*/ 0 h 154"/>
                  <a:gd name="T4" fmla="*/ 0 w 44"/>
                  <a:gd name="T5" fmla="*/ 0 h 154"/>
                  <a:gd name="T6" fmla="*/ 0 w 44"/>
                  <a:gd name="T7" fmla="*/ 0 h 154"/>
                  <a:gd name="T8" fmla="*/ 0 w 44"/>
                  <a:gd name="T9" fmla="*/ 0 h 154"/>
                  <a:gd name="T10" fmla="*/ 0 w 44"/>
                  <a:gd name="T11" fmla="*/ 0 h 154"/>
                  <a:gd name="T12" fmla="*/ 0 w 44"/>
                  <a:gd name="T13" fmla="*/ 0 h 154"/>
                  <a:gd name="T14" fmla="*/ 0 w 44"/>
                  <a:gd name="T15" fmla="*/ 0 h 154"/>
                  <a:gd name="T16" fmla="*/ 0 w 44"/>
                  <a:gd name="T17" fmla="*/ 0 h 154"/>
                  <a:gd name="T18" fmla="*/ 0 w 44"/>
                  <a:gd name="T19" fmla="*/ 0 h 154"/>
                  <a:gd name="T20" fmla="*/ 0 w 44"/>
                  <a:gd name="T21" fmla="*/ 0 h 154"/>
                  <a:gd name="T22" fmla="*/ 0 w 44"/>
                  <a:gd name="T23" fmla="*/ 0 h 154"/>
                  <a:gd name="T24" fmla="*/ 0 w 44"/>
                  <a:gd name="T25" fmla="*/ 0 h 154"/>
                  <a:gd name="T26" fmla="*/ 0 w 44"/>
                  <a:gd name="T27" fmla="*/ 0 h 154"/>
                  <a:gd name="T28" fmla="*/ 0 w 44"/>
                  <a:gd name="T29" fmla="*/ 0 h 154"/>
                  <a:gd name="T30" fmla="*/ 0 w 44"/>
                  <a:gd name="T31" fmla="*/ 0 h 154"/>
                  <a:gd name="T32" fmla="*/ 0 w 44"/>
                  <a:gd name="T33" fmla="*/ 0 h 154"/>
                  <a:gd name="T34" fmla="*/ 0 w 44"/>
                  <a:gd name="T35" fmla="*/ 0 h 154"/>
                  <a:gd name="T36" fmla="*/ 0 w 44"/>
                  <a:gd name="T37" fmla="*/ 0 h 154"/>
                  <a:gd name="T38" fmla="*/ 0 w 44"/>
                  <a:gd name="T39" fmla="*/ 0 h 154"/>
                  <a:gd name="T40" fmla="*/ 0 w 44"/>
                  <a:gd name="T41" fmla="*/ 0 h 154"/>
                  <a:gd name="T42" fmla="*/ 0 w 44"/>
                  <a:gd name="T43" fmla="*/ 0 h 154"/>
                  <a:gd name="T44" fmla="*/ 0 w 44"/>
                  <a:gd name="T45" fmla="*/ 0 h 154"/>
                  <a:gd name="T46" fmla="*/ 0 w 44"/>
                  <a:gd name="T47" fmla="*/ 0 h 154"/>
                  <a:gd name="T48" fmla="*/ 0 w 44"/>
                  <a:gd name="T49" fmla="*/ 0 h 154"/>
                  <a:gd name="T50" fmla="*/ 0 w 44"/>
                  <a:gd name="T51" fmla="*/ 0 h 154"/>
                  <a:gd name="T52" fmla="*/ 0 w 44"/>
                  <a:gd name="T53" fmla="*/ 0 h 154"/>
                  <a:gd name="T54" fmla="*/ 0 w 44"/>
                  <a:gd name="T55" fmla="*/ 0 h 154"/>
                  <a:gd name="T56" fmla="*/ 0 w 44"/>
                  <a:gd name="T57" fmla="*/ 0 h 154"/>
                  <a:gd name="T58" fmla="*/ 0 w 44"/>
                  <a:gd name="T59" fmla="*/ 0 h 154"/>
                  <a:gd name="T60" fmla="*/ 0 w 44"/>
                  <a:gd name="T61" fmla="*/ 0 h 154"/>
                  <a:gd name="T62" fmla="*/ 0 w 44"/>
                  <a:gd name="T63" fmla="*/ 0 h 154"/>
                  <a:gd name="T64" fmla="*/ 0 w 44"/>
                  <a:gd name="T65" fmla="*/ 0 h 1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4"/>
                  <a:gd name="T100" fmla="*/ 0 h 154"/>
                  <a:gd name="T101" fmla="*/ 44 w 44"/>
                  <a:gd name="T102" fmla="*/ 154 h 1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4" h="154">
                    <a:moveTo>
                      <a:pt x="4" y="146"/>
                    </a:moveTo>
                    <a:lnTo>
                      <a:pt x="2" y="141"/>
                    </a:lnTo>
                    <a:lnTo>
                      <a:pt x="1" y="133"/>
                    </a:lnTo>
                    <a:lnTo>
                      <a:pt x="1" y="118"/>
                    </a:lnTo>
                    <a:lnTo>
                      <a:pt x="0" y="88"/>
                    </a:lnTo>
                    <a:lnTo>
                      <a:pt x="2" y="69"/>
                    </a:lnTo>
                    <a:lnTo>
                      <a:pt x="4" y="50"/>
                    </a:lnTo>
                    <a:lnTo>
                      <a:pt x="5" y="32"/>
                    </a:lnTo>
                    <a:lnTo>
                      <a:pt x="5" y="14"/>
                    </a:lnTo>
                    <a:lnTo>
                      <a:pt x="7" y="7"/>
                    </a:lnTo>
                    <a:lnTo>
                      <a:pt x="12" y="3"/>
                    </a:lnTo>
                    <a:lnTo>
                      <a:pt x="17" y="1"/>
                    </a:lnTo>
                    <a:lnTo>
                      <a:pt x="23" y="0"/>
                    </a:lnTo>
                    <a:lnTo>
                      <a:pt x="29" y="2"/>
                    </a:lnTo>
                    <a:lnTo>
                      <a:pt x="35" y="7"/>
                    </a:lnTo>
                    <a:lnTo>
                      <a:pt x="39" y="12"/>
                    </a:lnTo>
                    <a:lnTo>
                      <a:pt x="43" y="22"/>
                    </a:lnTo>
                    <a:lnTo>
                      <a:pt x="43" y="33"/>
                    </a:lnTo>
                    <a:lnTo>
                      <a:pt x="43" y="46"/>
                    </a:lnTo>
                    <a:lnTo>
                      <a:pt x="42" y="58"/>
                    </a:lnTo>
                    <a:lnTo>
                      <a:pt x="42" y="71"/>
                    </a:lnTo>
                    <a:lnTo>
                      <a:pt x="43" y="90"/>
                    </a:lnTo>
                    <a:lnTo>
                      <a:pt x="44" y="113"/>
                    </a:lnTo>
                    <a:lnTo>
                      <a:pt x="44" y="136"/>
                    </a:lnTo>
                    <a:lnTo>
                      <a:pt x="39" y="152"/>
                    </a:lnTo>
                    <a:lnTo>
                      <a:pt x="33" y="152"/>
                    </a:lnTo>
                    <a:lnTo>
                      <a:pt x="29" y="153"/>
                    </a:lnTo>
                    <a:lnTo>
                      <a:pt x="24" y="153"/>
                    </a:lnTo>
                    <a:lnTo>
                      <a:pt x="21" y="154"/>
                    </a:lnTo>
                    <a:lnTo>
                      <a:pt x="17" y="153"/>
                    </a:lnTo>
                    <a:lnTo>
                      <a:pt x="13" y="152"/>
                    </a:lnTo>
                    <a:lnTo>
                      <a:pt x="8" y="150"/>
                    </a:lnTo>
                    <a:lnTo>
                      <a:pt x="4" y="1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67" name="Freeform 196">
                <a:extLst>
                  <a:ext uri="{FF2B5EF4-FFF2-40B4-BE49-F238E27FC236}">
                    <a16:creationId xmlns:a16="http://schemas.microsoft.com/office/drawing/2014/main" id="{2EA7E255-1464-435C-9AC2-B677E42E978D}"/>
                  </a:ext>
                </a:extLst>
              </p:cNvPr>
              <p:cNvSpPr>
                <a:spLocks/>
              </p:cNvSpPr>
              <p:nvPr/>
            </p:nvSpPr>
            <p:spPr bwMode="auto">
              <a:xfrm flipH="1">
                <a:off x="1675" y="1750"/>
                <a:ext cx="32" cy="19"/>
              </a:xfrm>
              <a:custGeom>
                <a:avLst/>
                <a:gdLst>
                  <a:gd name="T0" fmla="*/ 0 w 76"/>
                  <a:gd name="T1" fmla="*/ 0 h 52"/>
                  <a:gd name="T2" fmla="*/ 0 w 76"/>
                  <a:gd name="T3" fmla="*/ 0 h 52"/>
                  <a:gd name="T4" fmla="*/ 0 w 76"/>
                  <a:gd name="T5" fmla="*/ 0 h 52"/>
                  <a:gd name="T6" fmla="*/ 0 w 76"/>
                  <a:gd name="T7" fmla="*/ 0 h 52"/>
                  <a:gd name="T8" fmla="*/ 0 w 76"/>
                  <a:gd name="T9" fmla="*/ 0 h 52"/>
                  <a:gd name="T10" fmla="*/ 0 w 76"/>
                  <a:gd name="T11" fmla="*/ 0 h 52"/>
                  <a:gd name="T12" fmla="*/ 0 w 76"/>
                  <a:gd name="T13" fmla="*/ 0 h 52"/>
                  <a:gd name="T14" fmla="*/ 0 w 76"/>
                  <a:gd name="T15" fmla="*/ 0 h 52"/>
                  <a:gd name="T16" fmla="*/ 0 w 76"/>
                  <a:gd name="T17" fmla="*/ 0 h 52"/>
                  <a:gd name="T18" fmla="*/ 0 w 76"/>
                  <a:gd name="T19" fmla="*/ 0 h 52"/>
                  <a:gd name="T20" fmla="*/ 0 w 76"/>
                  <a:gd name="T21" fmla="*/ 0 h 52"/>
                  <a:gd name="T22" fmla="*/ 0 w 76"/>
                  <a:gd name="T23" fmla="*/ 0 h 52"/>
                  <a:gd name="T24" fmla="*/ 0 w 76"/>
                  <a:gd name="T25" fmla="*/ 0 h 52"/>
                  <a:gd name="T26" fmla="*/ 0 w 76"/>
                  <a:gd name="T27" fmla="*/ 0 h 52"/>
                  <a:gd name="T28" fmla="*/ 0 w 76"/>
                  <a:gd name="T29" fmla="*/ 0 h 52"/>
                  <a:gd name="T30" fmla="*/ 0 w 76"/>
                  <a:gd name="T31" fmla="*/ 0 h 52"/>
                  <a:gd name="T32" fmla="*/ 0 w 76"/>
                  <a:gd name="T33" fmla="*/ 0 h 52"/>
                  <a:gd name="T34" fmla="*/ 0 w 76"/>
                  <a:gd name="T35" fmla="*/ 0 h 52"/>
                  <a:gd name="T36" fmla="*/ 0 w 76"/>
                  <a:gd name="T37" fmla="*/ 0 h 52"/>
                  <a:gd name="T38" fmla="*/ 0 w 76"/>
                  <a:gd name="T39" fmla="*/ 0 h 52"/>
                  <a:gd name="T40" fmla="*/ 0 w 76"/>
                  <a:gd name="T41" fmla="*/ 0 h 52"/>
                  <a:gd name="T42" fmla="*/ 0 w 76"/>
                  <a:gd name="T43" fmla="*/ 0 h 52"/>
                  <a:gd name="T44" fmla="*/ 0 w 76"/>
                  <a:gd name="T45" fmla="*/ 0 h 52"/>
                  <a:gd name="T46" fmla="*/ 0 w 76"/>
                  <a:gd name="T47" fmla="*/ 0 h 52"/>
                  <a:gd name="T48" fmla="*/ 0 w 76"/>
                  <a:gd name="T49" fmla="*/ 0 h 52"/>
                  <a:gd name="T50" fmla="*/ 0 w 76"/>
                  <a:gd name="T51" fmla="*/ 0 h 52"/>
                  <a:gd name="T52" fmla="*/ 0 w 76"/>
                  <a:gd name="T53" fmla="*/ 0 h 52"/>
                  <a:gd name="T54" fmla="*/ 0 w 76"/>
                  <a:gd name="T55" fmla="*/ 0 h 52"/>
                  <a:gd name="T56" fmla="*/ 0 w 76"/>
                  <a:gd name="T57" fmla="*/ 0 h 52"/>
                  <a:gd name="T58" fmla="*/ 0 w 76"/>
                  <a:gd name="T59" fmla="*/ 0 h 52"/>
                  <a:gd name="T60" fmla="*/ 0 w 76"/>
                  <a:gd name="T61" fmla="*/ 0 h 52"/>
                  <a:gd name="T62" fmla="*/ 0 w 76"/>
                  <a:gd name="T63" fmla="*/ 0 h 52"/>
                  <a:gd name="T64" fmla="*/ 0 w 76"/>
                  <a:gd name="T65" fmla="*/ 0 h 52"/>
                  <a:gd name="T66" fmla="*/ 0 w 76"/>
                  <a:gd name="T67" fmla="*/ 0 h 52"/>
                  <a:gd name="T68" fmla="*/ 0 w 76"/>
                  <a:gd name="T69" fmla="*/ 0 h 52"/>
                  <a:gd name="T70" fmla="*/ 0 w 76"/>
                  <a:gd name="T71" fmla="*/ 0 h 52"/>
                  <a:gd name="T72" fmla="*/ 0 w 76"/>
                  <a:gd name="T73" fmla="*/ 0 h 5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6"/>
                  <a:gd name="T112" fmla="*/ 0 h 52"/>
                  <a:gd name="T113" fmla="*/ 76 w 76"/>
                  <a:gd name="T114" fmla="*/ 52 h 5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6" h="52">
                    <a:moveTo>
                      <a:pt x="0" y="52"/>
                    </a:moveTo>
                    <a:lnTo>
                      <a:pt x="0" y="51"/>
                    </a:lnTo>
                    <a:lnTo>
                      <a:pt x="0" y="49"/>
                    </a:lnTo>
                    <a:lnTo>
                      <a:pt x="0" y="47"/>
                    </a:lnTo>
                    <a:lnTo>
                      <a:pt x="0" y="45"/>
                    </a:lnTo>
                    <a:lnTo>
                      <a:pt x="2" y="44"/>
                    </a:lnTo>
                    <a:lnTo>
                      <a:pt x="3" y="42"/>
                    </a:lnTo>
                    <a:lnTo>
                      <a:pt x="5" y="38"/>
                    </a:lnTo>
                    <a:lnTo>
                      <a:pt x="6" y="32"/>
                    </a:lnTo>
                    <a:lnTo>
                      <a:pt x="12" y="32"/>
                    </a:lnTo>
                    <a:lnTo>
                      <a:pt x="18" y="32"/>
                    </a:lnTo>
                    <a:lnTo>
                      <a:pt x="24" y="32"/>
                    </a:lnTo>
                    <a:lnTo>
                      <a:pt x="31" y="31"/>
                    </a:lnTo>
                    <a:lnTo>
                      <a:pt x="35" y="30"/>
                    </a:lnTo>
                    <a:lnTo>
                      <a:pt x="38" y="28"/>
                    </a:lnTo>
                    <a:lnTo>
                      <a:pt x="43" y="24"/>
                    </a:lnTo>
                    <a:lnTo>
                      <a:pt x="51" y="17"/>
                    </a:lnTo>
                    <a:lnTo>
                      <a:pt x="54" y="13"/>
                    </a:lnTo>
                    <a:lnTo>
                      <a:pt x="57" y="11"/>
                    </a:lnTo>
                    <a:lnTo>
                      <a:pt x="60" y="8"/>
                    </a:lnTo>
                    <a:lnTo>
                      <a:pt x="65" y="5"/>
                    </a:lnTo>
                    <a:lnTo>
                      <a:pt x="67" y="4"/>
                    </a:lnTo>
                    <a:lnTo>
                      <a:pt x="70" y="2"/>
                    </a:lnTo>
                    <a:lnTo>
                      <a:pt x="74" y="1"/>
                    </a:lnTo>
                    <a:lnTo>
                      <a:pt x="76" y="0"/>
                    </a:lnTo>
                    <a:lnTo>
                      <a:pt x="75" y="8"/>
                    </a:lnTo>
                    <a:lnTo>
                      <a:pt x="75" y="16"/>
                    </a:lnTo>
                    <a:lnTo>
                      <a:pt x="74" y="24"/>
                    </a:lnTo>
                    <a:lnTo>
                      <a:pt x="73" y="32"/>
                    </a:lnTo>
                    <a:lnTo>
                      <a:pt x="63" y="35"/>
                    </a:lnTo>
                    <a:lnTo>
                      <a:pt x="54" y="37"/>
                    </a:lnTo>
                    <a:lnTo>
                      <a:pt x="45" y="39"/>
                    </a:lnTo>
                    <a:lnTo>
                      <a:pt x="37" y="42"/>
                    </a:lnTo>
                    <a:lnTo>
                      <a:pt x="28" y="45"/>
                    </a:lnTo>
                    <a:lnTo>
                      <a:pt x="18" y="47"/>
                    </a:lnTo>
                    <a:lnTo>
                      <a:pt x="9" y="50"/>
                    </a:lnTo>
                    <a:lnTo>
                      <a:pt x="0" y="52"/>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68" name="Freeform 197">
                <a:extLst>
                  <a:ext uri="{FF2B5EF4-FFF2-40B4-BE49-F238E27FC236}">
                    <a16:creationId xmlns:a16="http://schemas.microsoft.com/office/drawing/2014/main" id="{B0ED16E2-95E1-4B4C-892A-7808E24AE5EE}"/>
                  </a:ext>
                </a:extLst>
              </p:cNvPr>
              <p:cNvSpPr>
                <a:spLocks/>
              </p:cNvSpPr>
              <p:nvPr/>
            </p:nvSpPr>
            <p:spPr bwMode="auto">
              <a:xfrm flipH="1">
                <a:off x="1649" y="1703"/>
                <a:ext cx="53" cy="58"/>
              </a:xfrm>
              <a:custGeom>
                <a:avLst/>
                <a:gdLst>
                  <a:gd name="T0" fmla="*/ 0 w 128"/>
                  <a:gd name="T1" fmla="*/ 0 h 160"/>
                  <a:gd name="T2" fmla="*/ 0 w 128"/>
                  <a:gd name="T3" fmla="*/ 0 h 160"/>
                  <a:gd name="T4" fmla="*/ 0 w 128"/>
                  <a:gd name="T5" fmla="*/ 0 h 160"/>
                  <a:gd name="T6" fmla="*/ 0 w 128"/>
                  <a:gd name="T7" fmla="*/ 0 h 160"/>
                  <a:gd name="T8" fmla="*/ 0 w 128"/>
                  <a:gd name="T9" fmla="*/ 0 h 160"/>
                  <a:gd name="T10" fmla="*/ 0 w 128"/>
                  <a:gd name="T11" fmla="*/ 0 h 160"/>
                  <a:gd name="T12" fmla="*/ 0 w 128"/>
                  <a:gd name="T13" fmla="*/ 0 h 160"/>
                  <a:gd name="T14" fmla="*/ 0 w 128"/>
                  <a:gd name="T15" fmla="*/ 0 h 160"/>
                  <a:gd name="T16" fmla="*/ 0 w 128"/>
                  <a:gd name="T17" fmla="*/ 0 h 160"/>
                  <a:gd name="T18" fmla="*/ 0 w 128"/>
                  <a:gd name="T19" fmla="*/ 0 h 160"/>
                  <a:gd name="T20" fmla="*/ 0 w 128"/>
                  <a:gd name="T21" fmla="*/ 0 h 160"/>
                  <a:gd name="T22" fmla="*/ 0 w 128"/>
                  <a:gd name="T23" fmla="*/ 0 h 160"/>
                  <a:gd name="T24" fmla="*/ 0 w 128"/>
                  <a:gd name="T25" fmla="*/ 0 h 160"/>
                  <a:gd name="T26" fmla="*/ 0 w 128"/>
                  <a:gd name="T27" fmla="*/ 0 h 160"/>
                  <a:gd name="T28" fmla="*/ 0 w 128"/>
                  <a:gd name="T29" fmla="*/ 0 h 160"/>
                  <a:gd name="T30" fmla="*/ 0 w 128"/>
                  <a:gd name="T31" fmla="*/ 0 h 160"/>
                  <a:gd name="T32" fmla="*/ 0 w 128"/>
                  <a:gd name="T33" fmla="*/ 0 h 160"/>
                  <a:gd name="T34" fmla="*/ 0 w 128"/>
                  <a:gd name="T35" fmla="*/ 0 h 160"/>
                  <a:gd name="T36" fmla="*/ 0 w 128"/>
                  <a:gd name="T37" fmla="*/ 0 h 160"/>
                  <a:gd name="T38" fmla="*/ 0 w 128"/>
                  <a:gd name="T39" fmla="*/ 0 h 160"/>
                  <a:gd name="T40" fmla="*/ 0 w 128"/>
                  <a:gd name="T41" fmla="*/ 0 h 160"/>
                  <a:gd name="T42" fmla="*/ 0 w 128"/>
                  <a:gd name="T43" fmla="*/ 0 h 160"/>
                  <a:gd name="T44" fmla="*/ 0 w 128"/>
                  <a:gd name="T45" fmla="*/ 0 h 160"/>
                  <a:gd name="T46" fmla="*/ 0 w 128"/>
                  <a:gd name="T47" fmla="*/ 0 h 160"/>
                  <a:gd name="T48" fmla="*/ 0 w 128"/>
                  <a:gd name="T49" fmla="*/ 0 h 160"/>
                  <a:gd name="T50" fmla="*/ 0 w 128"/>
                  <a:gd name="T51" fmla="*/ 0 h 160"/>
                  <a:gd name="T52" fmla="*/ 0 w 128"/>
                  <a:gd name="T53" fmla="*/ 0 h 160"/>
                  <a:gd name="T54" fmla="*/ 0 w 128"/>
                  <a:gd name="T55" fmla="*/ 0 h 160"/>
                  <a:gd name="T56" fmla="*/ 0 w 128"/>
                  <a:gd name="T57" fmla="*/ 0 h 160"/>
                  <a:gd name="T58" fmla="*/ 0 w 128"/>
                  <a:gd name="T59" fmla="*/ 0 h 160"/>
                  <a:gd name="T60" fmla="*/ 0 w 128"/>
                  <a:gd name="T61" fmla="*/ 0 h 160"/>
                  <a:gd name="T62" fmla="*/ 0 w 128"/>
                  <a:gd name="T63" fmla="*/ 0 h 160"/>
                  <a:gd name="T64" fmla="*/ 0 w 128"/>
                  <a:gd name="T65" fmla="*/ 0 h 160"/>
                  <a:gd name="T66" fmla="*/ 0 w 128"/>
                  <a:gd name="T67" fmla="*/ 0 h 160"/>
                  <a:gd name="T68" fmla="*/ 0 w 128"/>
                  <a:gd name="T69" fmla="*/ 0 h 160"/>
                  <a:gd name="T70" fmla="*/ 0 w 128"/>
                  <a:gd name="T71" fmla="*/ 0 h 160"/>
                  <a:gd name="T72" fmla="*/ 0 w 128"/>
                  <a:gd name="T73" fmla="*/ 0 h 160"/>
                  <a:gd name="T74" fmla="*/ 0 w 128"/>
                  <a:gd name="T75" fmla="*/ 0 h 160"/>
                  <a:gd name="T76" fmla="*/ 0 w 128"/>
                  <a:gd name="T77" fmla="*/ 0 h 160"/>
                  <a:gd name="T78" fmla="*/ 0 w 128"/>
                  <a:gd name="T79" fmla="*/ 0 h 160"/>
                  <a:gd name="T80" fmla="*/ 0 w 128"/>
                  <a:gd name="T81" fmla="*/ 0 h 16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8"/>
                  <a:gd name="T124" fmla="*/ 0 h 160"/>
                  <a:gd name="T125" fmla="*/ 128 w 128"/>
                  <a:gd name="T126" fmla="*/ 160 h 16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8" h="160">
                    <a:moveTo>
                      <a:pt x="70" y="152"/>
                    </a:moveTo>
                    <a:lnTo>
                      <a:pt x="72" y="146"/>
                    </a:lnTo>
                    <a:lnTo>
                      <a:pt x="75" y="137"/>
                    </a:lnTo>
                    <a:lnTo>
                      <a:pt x="77" y="127"/>
                    </a:lnTo>
                    <a:lnTo>
                      <a:pt x="78" y="116"/>
                    </a:lnTo>
                    <a:lnTo>
                      <a:pt x="72" y="109"/>
                    </a:lnTo>
                    <a:lnTo>
                      <a:pt x="63" y="108"/>
                    </a:lnTo>
                    <a:lnTo>
                      <a:pt x="52" y="111"/>
                    </a:lnTo>
                    <a:lnTo>
                      <a:pt x="39" y="117"/>
                    </a:lnTo>
                    <a:lnTo>
                      <a:pt x="26" y="124"/>
                    </a:lnTo>
                    <a:lnTo>
                      <a:pt x="15" y="132"/>
                    </a:lnTo>
                    <a:lnTo>
                      <a:pt x="6" y="139"/>
                    </a:lnTo>
                    <a:lnTo>
                      <a:pt x="0" y="143"/>
                    </a:lnTo>
                    <a:lnTo>
                      <a:pt x="6" y="113"/>
                    </a:lnTo>
                    <a:lnTo>
                      <a:pt x="9" y="93"/>
                    </a:lnTo>
                    <a:lnTo>
                      <a:pt x="14" y="75"/>
                    </a:lnTo>
                    <a:lnTo>
                      <a:pt x="19" y="49"/>
                    </a:lnTo>
                    <a:lnTo>
                      <a:pt x="22" y="46"/>
                    </a:lnTo>
                    <a:lnTo>
                      <a:pt x="24" y="41"/>
                    </a:lnTo>
                    <a:lnTo>
                      <a:pt x="25" y="37"/>
                    </a:lnTo>
                    <a:lnTo>
                      <a:pt x="28" y="32"/>
                    </a:lnTo>
                    <a:lnTo>
                      <a:pt x="38" y="26"/>
                    </a:lnTo>
                    <a:lnTo>
                      <a:pt x="51" y="22"/>
                    </a:lnTo>
                    <a:lnTo>
                      <a:pt x="63" y="17"/>
                    </a:lnTo>
                    <a:lnTo>
                      <a:pt x="77" y="13"/>
                    </a:lnTo>
                    <a:lnTo>
                      <a:pt x="91" y="9"/>
                    </a:lnTo>
                    <a:lnTo>
                      <a:pt x="104" y="6"/>
                    </a:lnTo>
                    <a:lnTo>
                      <a:pt x="116" y="2"/>
                    </a:lnTo>
                    <a:lnTo>
                      <a:pt x="128" y="0"/>
                    </a:lnTo>
                    <a:lnTo>
                      <a:pt x="124" y="20"/>
                    </a:lnTo>
                    <a:lnTo>
                      <a:pt x="120" y="45"/>
                    </a:lnTo>
                    <a:lnTo>
                      <a:pt x="113" y="78"/>
                    </a:lnTo>
                    <a:lnTo>
                      <a:pt x="105" y="119"/>
                    </a:lnTo>
                    <a:lnTo>
                      <a:pt x="105" y="128"/>
                    </a:lnTo>
                    <a:lnTo>
                      <a:pt x="105" y="141"/>
                    </a:lnTo>
                    <a:lnTo>
                      <a:pt x="102" y="153"/>
                    </a:lnTo>
                    <a:lnTo>
                      <a:pt x="99" y="160"/>
                    </a:lnTo>
                    <a:lnTo>
                      <a:pt x="91" y="160"/>
                    </a:lnTo>
                    <a:lnTo>
                      <a:pt x="82" y="160"/>
                    </a:lnTo>
                    <a:lnTo>
                      <a:pt x="74" y="158"/>
                    </a:lnTo>
                    <a:lnTo>
                      <a:pt x="70" y="152"/>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69" name="Freeform 198">
                <a:extLst>
                  <a:ext uri="{FF2B5EF4-FFF2-40B4-BE49-F238E27FC236}">
                    <a16:creationId xmlns:a16="http://schemas.microsoft.com/office/drawing/2014/main" id="{8C51AC3A-A5AC-4227-BFF6-9C5AD49698B5}"/>
                  </a:ext>
                </a:extLst>
              </p:cNvPr>
              <p:cNvSpPr>
                <a:spLocks/>
              </p:cNvSpPr>
              <p:nvPr/>
            </p:nvSpPr>
            <p:spPr bwMode="auto">
              <a:xfrm flipH="1">
                <a:off x="1783" y="1734"/>
                <a:ext cx="17" cy="25"/>
              </a:xfrm>
              <a:custGeom>
                <a:avLst/>
                <a:gdLst>
                  <a:gd name="T0" fmla="*/ 0 w 43"/>
                  <a:gd name="T1" fmla="*/ 0 h 69"/>
                  <a:gd name="T2" fmla="*/ 0 w 43"/>
                  <a:gd name="T3" fmla="*/ 0 h 69"/>
                  <a:gd name="T4" fmla="*/ 0 w 43"/>
                  <a:gd name="T5" fmla="*/ 0 h 69"/>
                  <a:gd name="T6" fmla="*/ 0 w 43"/>
                  <a:gd name="T7" fmla="*/ 0 h 69"/>
                  <a:gd name="T8" fmla="*/ 0 w 43"/>
                  <a:gd name="T9" fmla="*/ 0 h 69"/>
                  <a:gd name="T10" fmla="*/ 0 w 43"/>
                  <a:gd name="T11" fmla="*/ 0 h 69"/>
                  <a:gd name="T12" fmla="*/ 0 w 43"/>
                  <a:gd name="T13" fmla="*/ 0 h 69"/>
                  <a:gd name="T14" fmla="*/ 0 w 43"/>
                  <a:gd name="T15" fmla="*/ 0 h 69"/>
                  <a:gd name="T16" fmla="*/ 0 w 43"/>
                  <a:gd name="T17" fmla="*/ 0 h 69"/>
                  <a:gd name="T18" fmla="*/ 0 w 43"/>
                  <a:gd name="T19" fmla="*/ 0 h 69"/>
                  <a:gd name="T20" fmla="*/ 0 w 43"/>
                  <a:gd name="T21" fmla="*/ 0 h 69"/>
                  <a:gd name="T22" fmla="*/ 0 w 43"/>
                  <a:gd name="T23" fmla="*/ 0 h 69"/>
                  <a:gd name="T24" fmla="*/ 0 w 43"/>
                  <a:gd name="T25" fmla="*/ 0 h 69"/>
                  <a:gd name="T26" fmla="*/ 0 w 43"/>
                  <a:gd name="T27" fmla="*/ 0 h 69"/>
                  <a:gd name="T28" fmla="*/ 0 w 43"/>
                  <a:gd name="T29" fmla="*/ 0 h 69"/>
                  <a:gd name="T30" fmla="*/ 0 w 43"/>
                  <a:gd name="T31" fmla="*/ 0 h 69"/>
                  <a:gd name="T32" fmla="*/ 0 w 43"/>
                  <a:gd name="T33" fmla="*/ 0 h 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
                  <a:gd name="T52" fmla="*/ 0 h 69"/>
                  <a:gd name="T53" fmla="*/ 43 w 43"/>
                  <a:gd name="T54" fmla="*/ 69 h 6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 h="69">
                    <a:moveTo>
                      <a:pt x="2" y="69"/>
                    </a:moveTo>
                    <a:lnTo>
                      <a:pt x="0" y="64"/>
                    </a:lnTo>
                    <a:lnTo>
                      <a:pt x="2" y="56"/>
                    </a:lnTo>
                    <a:lnTo>
                      <a:pt x="7" y="44"/>
                    </a:lnTo>
                    <a:lnTo>
                      <a:pt x="14" y="32"/>
                    </a:lnTo>
                    <a:lnTo>
                      <a:pt x="21" y="21"/>
                    </a:lnTo>
                    <a:lnTo>
                      <a:pt x="29" y="12"/>
                    </a:lnTo>
                    <a:lnTo>
                      <a:pt x="37" y="4"/>
                    </a:lnTo>
                    <a:lnTo>
                      <a:pt x="43" y="0"/>
                    </a:lnTo>
                    <a:lnTo>
                      <a:pt x="38" y="13"/>
                    </a:lnTo>
                    <a:lnTo>
                      <a:pt x="34" y="26"/>
                    </a:lnTo>
                    <a:lnTo>
                      <a:pt x="29" y="38"/>
                    </a:lnTo>
                    <a:lnTo>
                      <a:pt x="24" y="51"/>
                    </a:lnTo>
                    <a:lnTo>
                      <a:pt x="19" y="56"/>
                    </a:lnTo>
                    <a:lnTo>
                      <a:pt x="13" y="60"/>
                    </a:lnTo>
                    <a:lnTo>
                      <a:pt x="8" y="65"/>
                    </a:lnTo>
                    <a:lnTo>
                      <a:pt x="2" y="6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70" name="Freeform 199">
                <a:extLst>
                  <a:ext uri="{FF2B5EF4-FFF2-40B4-BE49-F238E27FC236}">
                    <a16:creationId xmlns:a16="http://schemas.microsoft.com/office/drawing/2014/main" id="{C9100BC9-90CC-4006-BB6A-E8E48AD8C2E6}"/>
                  </a:ext>
                </a:extLst>
              </p:cNvPr>
              <p:cNvSpPr>
                <a:spLocks/>
              </p:cNvSpPr>
              <p:nvPr/>
            </p:nvSpPr>
            <p:spPr bwMode="auto">
              <a:xfrm flipH="1">
                <a:off x="1696" y="1715"/>
                <a:ext cx="37" cy="37"/>
              </a:xfrm>
              <a:custGeom>
                <a:avLst/>
                <a:gdLst>
                  <a:gd name="T0" fmla="*/ 0 w 90"/>
                  <a:gd name="T1" fmla="*/ 0 h 103"/>
                  <a:gd name="T2" fmla="*/ 0 w 90"/>
                  <a:gd name="T3" fmla="*/ 0 h 103"/>
                  <a:gd name="T4" fmla="*/ 0 w 90"/>
                  <a:gd name="T5" fmla="*/ 0 h 103"/>
                  <a:gd name="T6" fmla="*/ 0 w 90"/>
                  <a:gd name="T7" fmla="*/ 0 h 103"/>
                  <a:gd name="T8" fmla="*/ 0 w 90"/>
                  <a:gd name="T9" fmla="*/ 0 h 103"/>
                  <a:gd name="T10" fmla="*/ 0 w 90"/>
                  <a:gd name="T11" fmla="*/ 0 h 103"/>
                  <a:gd name="T12" fmla="*/ 0 w 90"/>
                  <a:gd name="T13" fmla="*/ 0 h 103"/>
                  <a:gd name="T14" fmla="*/ 0 w 90"/>
                  <a:gd name="T15" fmla="*/ 0 h 103"/>
                  <a:gd name="T16" fmla="*/ 0 w 90"/>
                  <a:gd name="T17" fmla="*/ 0 h 103"/>
                  <a:gd name="T18" fmla="*/ 0 w 90"/>
                  <a:gd name="T19" fmla="*/ 0 h 103"/>
                  <a:gd name="T20" fmla="*/ 0 w 90"/>
                  <a:gd name="T21" fmla="*/ 0 h 103"/>
                  <a:gd name="T22" fmla="*/ 0 w 90"/>
                  <a:gd name="T23" fmla="*/ 0 h 103"/>
                  <a:gd name="T24" fmla="*/ 0 w 90"/>
                  <a:gd name="T25" fmla="*/ 0 h 103"/>
                  <a:gd name="T26" fmla="*/ 0 w 90"/>
                  <a:gd name="T27" fmla="*/ 0 h 103"/>
                  <a:gd name="T28" fmla="*/ 0 w 90"/>
                  <a:gd name="T29" fmla="*/ 0 h 103"/>
                  <a:gd name="T30" fmla="*/ 0 w 90"/>
                  <a:gd name="T31" fmla="*/ 0 h 103"/>
                  <a:gd name="T32" fmla="*/ 0 w 90"/>
                  <a:gd name="T33" fmla="*/ 0 h 103"/>
                  <a:gd name="T34" fmla="*/ 0 w 90"/>
                  <a:gd name="T35" fmla="*/ 0 h 103"/>
                  <a:gd name="T36" fmla="*/ 0 w 90"/>
                  <a:gd name="T37" fmla="*/ 0 h 103"/>
                  <a:gd name="T38" fmla="*/ 0 w 90"/>
                  <a:gd name="T39" fmla="*/ 0 h 103"/>
                  <a:gd name="T40" fmla="*/ 0 w 90"/>
                  <a:gd name="T41" fmla="*/ 0 h 103"/>
                  <a:gd name="T42" fmla="*/ 0 w 90"/>
                  <a:gd name="T43" fmla="*/ 0 h 103"/>
                  <a:gd name="T44" fmla="*/ 0 w 90"/>
                  <a:gd name="T45" fmla="*/ 0 h 103"/>
                  <a:gd name="T46" fmla="*/ 0 w 90"/>
                  <a:gd name="T47" fmla="*/ 0 h 103"/>
                  <a:gd name="T48" fmla="*/ 0 w 90"/>
                  <a:gd name="T49" fmla="*/ 0 h 103"/>
                  <a:gd name="T50" fmla="*/ 0 w 90"/>
                  <a:gd name="T51" fmla="*/ 0 h 103"/>
                  <a:gd name="T52" fmla="*/ 0 w 90"/>
                  <a:gd name="T53" fmla="*/ 0 h 103"/>
                  <a:gd name="T54" fmla="*/ 0 w 90"/>
                  <a:gd name="T55" fmla="*/ 0 h 103"/>
                  <a:gd name="T56" fmla="*/ 0 w 90"/>
                  <a:gd name="T57" fmla="*/ 0 h 103"/>
                  <a:gd name="T58" fmla="*/ 0 w 90"/>
                  <a:gd name="T59" fmla="*/ 0 h 103"/>
                  <a:gd name="T60" fmla="*/ 0 w 90"/>
                  <a:gd name="T61" fmla="*/ 0 h 103"/>
                  <a:gd name="T62" fmla="*/ 0 w 90"/>
                  <a:gd name="T63" fmla="*/ 0 h 103"/>
                  <a:gd name="T64" fmla="*/ 0 w 90"/>
                  <a:gd name="T65" fmla="*/ 0 h 103"/>
                  <a:gd name="T66" fmla="*/ 0 w 90"/>
                  <a:gd name="T67" fmla="*/ 0 h 103"/>
                  <a:gd name="T68" fmla="*/ 0 w 90"/>
                  <a:gd name="T69" fmla="*/ 0 h 103"/>
                  <a:gd name="T70" fmla="*/ 0 w 90"/>
                  <a:gd name="T71" fmla="*/ 0 h 103"/>
                  <a:gd name="T72" fmla="*/ 0 w 90"/>
                  <a:gd name="T73" fmla="*/ 0 h 10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0"/>
                  <a:gd name="T112" fmla="*/ 0 h 103"/>
                  <a:gd name="T113" fmla="*/ 90 w 90"/>
                  <a:gd name="T114" fmla="*/ 103 h 10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0" h="103">
                    <a:moveTo>
                      <a:pt x="37" y="79"/>
                    </a:moveTo>
                    <a:lnTo>
                      <a:pt x="29" y="80"/>
                    </a:lnTo>
                    <a:lnTo>
                      <a:pt x="21" y="81"/>
                    </a:lnTo>
                    <a:lnTo>
                      <a:pt x="11" y="81"/>
                    </a:lnTo>
                    <a:lnTo>
                      <a:pt x="4" y="80"/>
                    </a:lnTo>
                    <a:lnTo>
                      <a:pt x="3" y="74"/>
                    </a:lnTo>
                    <a:lnTo>
                      <a:pt x="3" y="69"/>
                    </a:lnTo>
                    <a:lnTo>
                      <a:pt x="3" y="65"/>
                    </a:lnTo>
                    <a:lnTo>
                      <a:pt x="3" y="56"/>
                    </a:lnTo>
                    <a:lnTo>
                      <a:pt x="2" y="50"/>
                    </a:lnTo>
                    <a:lnTo>
                      <a:pt x="0" y="45"/>
                    </a:lnTo>
                    <a:lnTo>
                      <a:pt x="0" y="41"/>
                    </a:lnTo>
                    <a:lnTo>
                      <a:pt x="0" y="35"/>
                    </a:lnTo>
                    <a:lnTo>
                      <a:pt x="14" y="29"/>
                    </a:lnTo>
                    <a:lnTo>
                      <a:pt x="22" y="26"/>
                    </a:lnTo>
                    <a:lnTo>
                      <a:pt x="26" y="23"/>
                    </a:lnTo>
                    <a:lnTo>
                      <a:pt x="33" y="20"/>
                    </a:lnTo>
                    <a:lnTo>
                      <a:pt x="40" y="18"/>
                    </a:lnTo>
                    <a:lnTo>
                      <a:pt x="47" y="15"/>
                    </a:lnTo>
                    <a:lnTo>
                      <a:pt x="54" y="13"/>
                    </a:lnTo>
                    <a:lnTo>
                      <a:pt x="61" y="10"/>
                    </a:lnTo>
                    <a:lnTo>
                      <a:pt x="68" y="7"/>
                    </a:lnTo>
                    <a:lnTo>
                      <a:pt x="75" y="5"/>
                    </a:lnTo>
                    <a:lnTo>
                      <a:pt x="83" y="3"/>
                    </a:lnTo>
                    <a:lnTo>
                      <a:pt x="90" y="0"/>
                    </a:lnTo>
                    <a:lnTo>
                      <a:pt x="89" y="6"/>
                    </a:lnTo>
                    <a:lnTo>
                      <a:pt x="87" y="12"/>
                    </a:lnTo>
                    <a:lnTo>
                      <a:pt x="86" y="19"/>
                    </a:lnTo>
                    <a:lnTo>
                      <a:pt x="85" y="25"/>
                    </a:lnTo>
                    <a:lnTo>
                      <a:pt x="71" y="69"/>
                    </a:lnTo>
                    <a:lnTo>
                      <a:pt x="64" y="93"/>
                    </a:lnTo>
                    <a:lnTo>
                      <a:pt x="61" y="101"/>
                    </a:lnTo>
                    <a:lnTo>
                      <a:pt x="60" y="103"/>
                    </a:lnTo>
                    <a:lnTo>
                      <a:pt x="57" y="99"/>
                    </a:lnTo>
                    <a:lnTo>
                      <a:pt x="52" y="91"/>
                    </a:lnTo>
                    <a:lnTo>
                      <a:pt x="45" y="83"/>
                    </a:lnTo>
                    <a:lnTo>
                      <a:pt x="37" y="79"/>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71" name="Freeform 200">
                <a:extLst>
                  <a:ext uri="{FF2B5EF4-FFF2-40B4-BE49-F238E27FC236}">
                    <a16:creationId xmlns:a16="http://schemas.microsoft.com/office/drawing/2014/main" id="{C3354F67-EA9F-4E5D-8EE0-0C79B450B1DC}"/>
                  </a:ext>
                </a:extLst>
              </p:cNvPr>
              <p:cNvSpPr>
                <a:spLocks/>
              </p:cNvSpPr>
              <p:nvPr/>
            </p:nvSpPr>
            <p:spPr bwMode="auto">
              <a:xfrm flipH="1">
                <a:off x="1732" y="1695"/>
                <a:ext cx="51" cy="52"/>
              </a:xfrm>
              <a:custGeom>
                <a:avLst/>
                <a:gdLst>
                  <a:gd name="T0" fmla="*/ 0 w 123"/>
                  <a:gd name="T1" fmla="*/ 0 h 143"/>
                  <a:gd name="T2" fmla="*/ 0 w 123"/>
                  <a:gd name="T3" fmla="*/ 0 h 143"/>
                  <a:gd name="T4" fmla="*/ 0 w 123"/>
                  <a:gd name="T5" fmla="*/ 0 h 143"/>
                  <a:gd name="T6" fmla="*/ 0 w 123"/>
                  <a:gd name="T7" fmla="*/ 0 h 143"/>
                  <a:gd name="T8" fmla="*/ 0 w 123"/>
                  <a:gd name="T9" fmla="*/ 0 h 143"/>
                  <a:gd name="T10" fmla="*/ 0 w 123"/>
                  <a:gd name="T11" fmla="*/ 0 h 143"/>
                  <a:gd name="T12" fmla="*/ 0 w 123"/>
                  <a:gd name="T13" fmla="*/ 0 h 143"/>
                  <a:gd name="T14" fmla="*/ 0 w 123"/>
                  <a:gd name="T15" fmla="*/ 0 h 143"/>
                  <a:gd name="T16" fmla="*/ 0 w 123"/>
                  <a:gd name="T17" fmla="*/ 0 h 143"/>
                  <a:gd name="T18" fmla="*/ 0 w 123"/>
                  <a:gd name="T19" fmla="*/ 0 h 143"/>
                  <a:gd name="T20" fmla="*/ 0 w 123"/>
                  <a:gd name="T21" fmla="*/ 0 h 143"/>
                  <a:gd name="T22" fmla="*/ 0 w 123"/>
                  <a:gd name="T23" fmla="*/ 0 h 143"/>
                  <a:gd name="T24" fmla="*/ 0 w 123"/>
                  <a:gd name="T25" fmla="*/ 0 h 143"/>
                  <a:gd name="T26" fmla="*/ 0 w 123"/>
                  <a:gd name="T27" fmla="*/ 0 h 143"/>
                  <a:gd name="T28" fmla="*/ 0 w 123"/>
                  <a:gd name="T29" fmla="*/ 0 h 143"/>
                  <a:gd name="T30" fmla="*/ 0 w 123"/>
                  <a:gd name="T31" fmla="*/ 0 h 143"/>
                  <a:gd name="T32" fmla="*/ 0 w 123"/>
                  <a:gd name="T33" fmla="*/ 0 h 143"/>
                  <a:gd name="T34" fmla="*/ 0 w 123"/>
                  <a:gd name="T35" fmla="*/ 0 h 143"/>
                  <a:gd name="T36" fmla="*/ 0 w 123"/>
                  <a:gd name="T37" fmla="*/ 0 h 143"/>
                  <a:gd name="T38" fmla="*/ 0 w 123"/>
                  <a:gd name="T39" fmla="*/ 0 h 143"/>
                  <a:gd name="T40" fmla="*/ 0 w 123"/>
                  <a:gd name="T41" fmla="*/ 0 h 143"/>
                  <a:gd name="T42" fmla="*/ 0 w 123"/>
                  <a:gd name="T43" fmla="*/ 0 h 143"/>
                  <a:gd name="T44" fmla="*/ 0 w 123"/>
                  <a:gd name="T45" fmla="*/ 0 h 143"/>
                  <a:gd name="T46" fmla="*/ 0 w 123"/>
                  <a:gd name="T47" fmla="*/ 0 h 143"/>
                  <a:gd name="T48" fmla="*/ 0 w 123"/>
                  <a:gd name="T49" fmla="*/ 0 h 143"/>
                  <a:gd name="T50" fmla="*/ 0 w 123"/>
                  <a:gd name="T51" fmla="*/ 0 h 143"/>
                  <a:gd name="T52" fmla="*/ 0 w 123"/>
                  <a:gd name="T53" fmla="*/ 0 h 143"/>
                  <a:gd name="T54" fmla="*/ 0 w 123"/>
                  <a:gd name="T55" fmla="*/ 0 h 143"/>
                  <a:gd name="T56" fmla="*/ 0 w 123"/>
                  <a:gd name="T57" fmla="*/ 0 h 14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3"/>
                  <a:gd name="T88" fmla="*/ 0 h 143"/>
                  <a:gd name="T89" fmla="*/ 123 w 123"/>
                  <a:gd name="T90" fmla="*/ 143 h 14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3" h="143">
                    <a:moveTo>
                      <a:pt x="0" y="143"/>
                    </a:moveTo>
                    <a:lnTo>
                      <a:pt x="2" y="133"/>
                    </a:lnTo>
                    <a:lnTo>
                      <a:pt x="7" y="122"/>
                    </a:lnTo>
                    <a:lnTo>
                      <a:pt x="11" y="112"/>
                    </a:lnTo>
                    <a:lnTo>
                      <a:pt x="15" y="99"/>
                    </a:lnTo>
                    <a:lnTo>
                      <a:pt x="25" y="86"/>
                    </a:lnTo>
                    <a:lnTo>
                      <a:pt x="34" y="75"/>
                    </a:lnTo>
                    <a:lnTo>
                      <a:pt x="44" y="65"/>
                    </a:lnTo>
                    <a:lnTo>
                      <a:pt x="53" y="54"/>
                    </a:lnTo>
                    <a:lnTo>
                      <a:pt x="62" y="44"/>
                    </a:lnTo>
                    <a:lnTo>
                      <a:pt x="72" y="35"/>
                    </a:lnTo>
                    <a:lnTo>
                      <a:pt x="85" y="27"/>
                    </a:lnTo>
                    <a:lnTo>
                      <a:pt x="100" y="17"/>
                    </a:lnTo>
                    <a:lnTo>
                      <a:pt x="112" y="8"/>
                    </a:lnTo>
                    <a:lnTo>
                      <a:pt x="117" y="3"/>
                    </a:lnTo>
                    <a:lnTo>
                      <a:pt x="121" y="1"/>
                    </a:lnTo>
                    <a:lnTo>
                      <a:pt x="123" y="0"/>
                    </a:lnTo>
                    <a:lnTo>
                      <a:pt x="116" y="21"/>
                    </a:lnTo>
                    <a:lnTo>
                      <a:pt x="108" y="44"/>
                    </a:lnTo>
                    <a:lnTo>
                      <a:pt x="100" y="67"/>
                    </a:lnTo>
                    <a:lnTo>
                      <a:pt x="92" y="88"/>
                    </a:lnTo>
                    <a:lnTo>
                      <a:pt x="77" y="96"/>
                    </a:lnTo>
                    <a:lnTo>
                      <a:pt x="63" y="105"/>
                    </a:lnTo>
                    <a:lnTo>
                      <a:pt x="51" y="113"/>
                    </a:lnTo>
                    <a:lnTo>
                      <a:pt x="39" y="120"/>
                    </a:lnTo>
                    <a:lnTo>
                      <a:pt x="27" y="127"/>
                    </a:lnTo>
                    <a:lnTo>
                      <a:pt x="17" y="134"/>
                    </a:lnTo>
                    <a:lnTo>
                      <a:pt x="8" y="138"/>
                    </a:lnTo>
                    <a:lnTo>
                      <a:pt x="0" y="143"/>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72" name="Freeform 201">
                <a:extLst>
                  <a:ext uri="{FF2B5EF4-FFF2-40B4-BE49-F238E27FC236}">
                    <a16:creationId xmlns:a16="http://schemas.microsoft.com/office/drawing/2014/main" id="{58BBD828-C0F3-46DE-AAA2-F66FE7CF2273}"/>
                  </a:ext>
                </a:extLst>
              </p:cNvPr>
              <p:cNvSpPr>
                <a:spLocks/>
              </p:cNvSpPr>
              <p:nvPr/>
            </p:nvSpPr>
            <p:spPr bwMode="auto">
              <a:xfrm flipH="1">
                <a:off x="1730" y="1717"/>
                <a:ext cx="6" cy="5"/>
              </a:xfrm>
              <a:custGeom>
                <a:avLst/>
                <a:gdLst>
                  <a:gd name="T0" fmla="*/ 0 w 14"/>
                  <a:gd name="T1" fmla="*/ 0 h 14"/>
                  <a:gd name="T2" fmla="*/ 0 w 14"/>
                  <a:gd name="T3" fmla="*/ 0 h 14"/>
                  <a:gd name="T4" fmla="*/ 0 w 14"/>
                  <a:gd name="T5" fmla="*/ 0 h 14"/>
                  <a:gd name="T6" fmla="*/ 0 w 14"/>
                  <a:gd name="T7" fmla="*/ 0 h 14"/>
                  <a:gd name="T8" fmla="*/ 0 w 14"/>
                  <a:gd name="T9" fmla="*/ 0 h 14"/>
                  <a:gd name="T10" fmla="*/ 0 w 14"/>
                  <a:gd name="T11" fmla="*/ 0 h 14"/>
                  <a:gd name="T12" fmla="*/ 0 w 14"/>
                  <a:gd name="T13" fmla="*/ 0 h 14"/>
                  <a:gd name="T14" fmla="*/ 0 w 14"/>
                  <a:gd name="T15" fmla="*/ 0 h 14"/>
                  <a:gd name="T16" fmla="*/ 0 w 14"/>
                  <a:gd name="T17" fmla="*/ 0 h 14"/>
                  <a:gd name="T18" fmla="*/ 0 w 14"/>
                  <a:gd name="T19" fmla="*/ 0 h 14"/>
                  <a:gd name="T20" fmla="*/ 0 w 14"/>
                  <a:gd name="T21" fmla="*/ 0 h 14"/>
                  <a:gd name="T22" fmla="*/ 0 w 14"/>
                  <a:gd name="T23" fmla="*/ 0 h 14"/>
                  <a:gd name="T24" fmla="*/ 0 w 14"/>
                  <a:gd name="T25" fmla="*/ 0 h 14"/>
                  <a:gd name="T26" fmla="*/ 0 w 14"/>
                  <a:gd name="T27" fmla="*/ 0 h 14"/>
                  <a:gd name="T28" fmla="*/ 0 w 14"/>
                  <a:gd name="T29" fmla="*/ 0 h 14"/>
                  <a:gd name="T30" fmla="*/ 0 w 14"/>
                  <a:gd name="T31" fmla="*/ 0 h 14"/>
                  <a:gd name="T32" fmla="*/ 0 w 14"/>
                  <a:gd name="T33" fmla="*/ 0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4"/>
                  <a:gd name="T53" fmla="*/ 14 w 14"/>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4">
                    <a:moveTo>
                      <a:pt x="0" y="14"/>
                    </a:moveTo>
                    <a:lnTo>
                      <a:pt x="1" y="11"/>
                    </a:lnTo>
                    <a:lnTo>
                      <a:pt x="2" y="7"/>
                    </a:lnTo>
                    <a:lnTo>
                      <a:pt x="2" y="5"/>
                    </a:lnTo>
                    <a:lnTo>
                      <a:pt x="3" y="1"/>
                    </a:lnTo>
                    <a:lnTo>
                      <a:pt x="5" y="1"/>
                    </a:lnTo>
                    <a:lnTo>
                      <a:pt x="6" y="1"/>
                    </a:lnTo>
                    <a:lnTo>
                      <a:pt x="7" y="0"/>
                    </a:lnTo>
                    <a:lnTo>
                      <a:pt x="8" y="4"/>
                    </a:lnTo>
                    <a:lnTo>
                      <a:pt x="10" y="6"/>
                    </a:lnTo>
                    <a:lnTo>
                      <a:pt x="13" y="8"/>
                    </a:lnTo>
                    <a:lnTo>
                      <a:pt x="14" y="9"/>
                    </a:lnTo>
                    <a:lnTo>
                      <a:pt x="10" y="9"/>
                    </a:lnTo>
                    <a:lnTo>
                      <a:pt x="7" y="12"/>
                    </a:lnTo>
                    <a:lnTo>
                      <a:pt x="3" y="13"/>
                    </a:lnTo>
                    <a:lnTo>
                      <a:pt x="0" y="14"/>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73" name="Freeform 202">
                <a:extLst>
                  <a:ext uri="{FF2B5EF4-FFF2-40B4-BE49-F238E27FC236}">
                    <a16:creationId xmlns:a16="http://schemas.microsoft.com/office/drawing/2014/main" id="{84239A8E-8CAB-4D64-BFE8-6474DFAD74D2}"/>
                  </a:ext>
                </a:extLst>
              </p:cNvPr>
              <p:cNvSpPr>
                <a:spLocks/>
              </p:cNvSpPr>
              <p:nvPr/>
            </p:nvSpPr>
            <p:spPr bwMode="auto">
              <a:xfrm flipH="1">
                <a:off x="1695" y="1679"/>
                <a:ext cx="38" cy="35"/>
              </a:xfrm>
              <a:custGeom>
                <a:avLst/>
                <a:gdLst>
                  <a:gd name="T0" fmla="*/ 0 w 91"/>
                  <a:gd name="T1" fmla="*/ 0 h 99"/>
                  <a:gd name="T2" fmla="*/ 0 w 91"/>
                  <a:gd name="T3" fmla="*/ 0 h 99"/>
                  <a:gd name="T4" fmla="*/ 0 w 91"/>
                  <a:gd name="T5" fmla="*/ 0 h 99"/>
                  <a:gd name="T6" fmla="*/ 0 w 91"/>
                  <a:gd name="T7" fmla="*/ 0 h 99"/>
                  <a:gd name="T8" fmla="*/ 0 w 91"/>
                  <a:gd name="T9" fmla="*/ 0 h 99"/>
                  <a:gd name="T10" fmla="*/ 0 w 91"/>
                  <a:gd name="T11" fmla="*/ 0 h 99"/>
                  <a:gd name="T12" fmla="*/ 0 w 91"/>
                  <a:gd name="T13" fmla="*/ 0 h 99"/>
                  <a:gd name="T14" fmla="*/ 0 w 91"/>
                  <a:gd name="T15" fmla="*/ 0 h 99"/>
                  <a:gd name="T16" fmla="*/ 0 w 91"/>
                  <a:gd name="T17" fmla="*/ 0 h 99"/>
                  <a:gd name="T18" fmla="*/ 0 w 91"/>
                  <a:gd name="T19" fmla="*/ 0 h 99"/>
                  <a:gd name="T20" fmla="*/ 0 w 91"/>
                  <a:gd name="T21" fmla="*/ 0 h 99"/>
                  <a:gd name="T22" fmla="*/ 0 w 91"/>
                  <a:gd name="T23" fmla="*/ 0 h 99"/>
                  <a:gd name="T24" fmla="*/ 0 w 91"/>
                  <a:gd name="T25" fmla="*/ 0 h 99"/>
                  <a:gd name="T26" fmla="*/ 0 w 91"/>
                  <a:gd name="T27" fmla="*/ 0 h 99"/>
                  <a:gd name="T28" fmla="*/ 0 w 91"/>
                  <a:gd name="T29" fmla="*/ 0 h 99"/>
                  <a:gd name="T30" fmla="*/ 0 w 91"/>
                  <a:gd name="T31" fmla="*/ 0 h 99"/>
                  <a:gd name="T32" fmla="*/ 0 w 91"/>
                  <a:gd name="T33" fmla="*/ 0 h 99"/>
                  <a:gd name="T34" fmla="*/ 0 w 91"/>
                  <a:gd name="T35" fmla="*/ 0 h 99"/>
                  <a:gd name="T36" fmla="*/ 0 w 91"/>
                  <a:gd name="T37" fmla="*/ 0 h 99"/>
                  <a:gd name="T38" fmla="*/ 0 w 91"/>
                  <a:gd name="T39" fmla="*/ 0 h 99"/>
                  <a:gd name="T40" fmla="*/ 0 w 91"/>
                  <a:gd name="T41" fmla="*/ 0 h 99"/>
                  <a:gd name="T42" fmla="*/ 0 w 91"/>
                  <a:gd name="T43" fmla="*/ 0 h 99"/>
                  <a:gd name="T44" fmla="*/ 0 w 91"/>
                  <a:gd name="T45" fmla="*/ 0 h 99"/>
                  <a:gd name="T46" fmla="*/ 0 w 91"/>
                  <a:gd name="T47" fmla="*/ 0 h 99"/>
                  <a:gd name="T48" fmla="*/ 0 w 91"/>
                  <a:gd name="T49" fmla="*/ 0 h 99"/>
                  <a:gd name="T50" fmla="*/ 0 w 91"/>
                  <a:gd name="T51" fmla="*/ 0 h 99"/>
                  <a:gd name="T52" fmla="*/ 0 w 91"/>
                  <a:gd name="T53" fmla="*/ 0 h 99"/>
                  <a:gd name="T54" fmla="*/ 0 w 91"/>
                  <a:gd name="T55" fmla="*/ 0 h 99"/>
                  <a:gd name="T56" fmla="*/ 0 w 91"/>
                  <a:gd name="T57" fmla="*/ 0 h 99"/>
                  <a:gd name="T58" fmla="*/ 0 w 91"/>
                  <a:gd name="T59" fmla="*/ 0 h 99"/>
                  <a:gd name="T60" fmla="*/ 0 w 91"/>
                  <a:gd name="T61" fmla="*/ 0 h 99"/>
                  <a:gd name="T62" fmla="*/ 0 w 91"/>
                  <a:gd name="T63" fmla="*/ 0 h 99"/>
                  <a:gd name="T64" fmla="*/ 0 w 91"/>
                  <a:gd name="T65" fmla="*/ 0 h 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1"/>
                  <a:gd name="T100" fmla="*/ 0 h 99"/>
                  <a:gd name="T101" fmla="*/ 91 w 91"/>
                  <a:gd name="T102" fmla="*/ 99 h 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1" h="99">
                    <a:moveTo>
                      <a:pt x="0" y="99"/>
                    </a:moveTo>
                    <a:lnTo>
                      <a:pt x="1" y="90"/>
                    </a:lnTo>
                    <a:lnTo>
                      <a:pt x="2" y="82"/>
                    </a:lnTo>
                    <a:lnTo>
                      <a:pt x="3" y="73"/>
                    </a:lnTo>
                    <a:lnTo>
                      <a:pt x="4" y="65"/>
                    </a:lnTo>
                    <a:lnTo>
                      <a:pt x="9" y="53"/>
                    </a:lnTo>
                    <a:lnTo>
                      <a:pt x="15" y="45"/>
                    </a:lnTo>
                    <a:lnTo>
                      <a:pt x="21" y="37"/>
                    </a:lnTo>
                    <a:lnTo>
                      <a:pt x="26" y="27"/>
                    </a:lnTo>
                    <a:lnTo>
                      <a:pt x="33" y="23"/>
                    </a:lnTo>
                    <a:lnTo>
                      <a:pt x="41" y="19"/>
                    </a:lnTo>
                    <a:lnTo>
                      <a:pt x="49" y="14"/>
                    </a:lnTo>
                    <a:lnTo>
                      <a:pt x="59" y="9"/>
                    </a:lnTo>
                    <a:lnTo>
                      <a:pt x="67" y="5"/>
                    </a:lnTo>
                    <a:lnTo>
                      <a:pt x="76" y="2"/>
                    </a:lnTo>
                    <a:lnTo>
                      <a:pt x="84" y="0"/>
                    </a:lnTo>
                    <a:lnTo>
                      <a:pt x="91" y="0"/>
                    </a:lnTo>
                    <a:lnTo>
                      <a:pt x="82" y="10"/>
                    </a:lnTo>
                    <a:lnTo>
                      <a:pt x="75" y="19"/>
                    </a:lnTo>
                    <a:lnTo>
                      <a:pt x="68" y="27"/>
                    </a:lnTo>
                    <a:lnTo>
                      <a:pt x="62" y="35"/>
                    </a:lnTo>
                    <a:lnTo>
                      <a:pt x="57" y="42"/>
                    </a:lnTo>
                    <a:lnTo>
                      <a:pt x="54" y="50"/>
                    </a:lnTo>
                    <a:lnTo>
                      <a:pt x="52" y="59"/>
                    </a:lnTo>
                    <a:lnTo>
                      <a:pt x="49" y="68"/>
                    </a:lnTo>
                    <a:lnTo>
                      <a:pt x="46" y="75"/>
                    </a:lnTo>
                    <a:lnTo>
                      <a:pt x="42" y="81"/>
                    </a:lnTo>
                    <a:lnTo>
                      <a:pt x="39" y="85"/>
                    </a:lnTo>
                    <a:lnTo>
                      <a:pt x="33" y="90"/>
                    </a:lnTo>
                    <a:lnTo>
                      <a:pt x="25" y="92"/>
                    </a:lnTo>
                    <a:lnTo>
                      <a:pt x="17" y="95"/>
                    </a:lnTo>
                    <a:lnTo>
                      <a:pt x="8" y="97"/>
                    </a:lnTo>
                    <a:lnTo>
                      <a:pt x="0" y="9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74" name="Freeform 203">
                <a:extLst>
                  <a:ext uri="{FF2B5EF4-FFF2-40B4-BE49-F238E27FC236}">
                    <a16:creationId xmlns:a16="http://schemas.microsoft.com/office/drawing/2014/main" id="{210DB07C-CD69-4048-A9AF-E038B7D9ABAC}"/>
                  </a:ext>
                </a:extLst>
              </p:cNvPr>
              <p:cNvSpPr>
                <a:spLocks/>
              </p:cNvSpPr>
              <p:nvPr/>
            </p:nvSpPr>
            <p:spPr bwMode="auto">
              <a:xfrm flipH="1">
                <a:off x="1680" y="1677"/>
                <a:ext cx="33" cy="37"/>
              </a:xfrm>
              <a:custGeom>
                <a:avLst/>
                <a:gdLst>
                  <a:gd name="T0" fmla="*/ 0 w 80"/>
                  <a:gd name="T1" fmla="*/ 0 h 100"/>
                  <a:gd name="T2" fmla="*/ 0 w 80"/>
                  <a:gd name="T3" fmla="*/ 0 h 100"/>
                  <a:gd name="T4" fmla="*/ 0 w 80"/>
                  <a:gd name="T5" fmla="*/ 0 h 100"/>
                  <a:gd name="T6" fmla="*/ 0 w 80"/>
                  <a:gd name="T7" fmla="*/ 0 h 100"/>
                  <a:gd name="T8" fmla="*/ 0 w 80"/>
                  <a:gd name="T9" fmla="*/ 0 h 100"/>
                  <a:gd name="T10" fmla="*/ 0 w 80"/>
                  <a:gd name="T11" fmla="*/ 0 h 100"/>
                  <a:gd name="T12" fmla="*/ 0 w 80"/>
                  <a:gd name="T13" fmla="*/ 0 h 100"/>
                  <a:gd name="T14" fmla="*/ 0 w 80"/>
                  <a:gd name="T15" fmla="*/ 0 h 100"/>
                  <a:gd name="T16" fmla="*/ 0 w 80"/>
                  <a:gd name="T17" fmla="*/ 0 h 100"/>
                  <a:gd name="T18" fmla="*/ 0 w 80"/>
                  <a:gd name="T19" fmla="*/ 0 h 100"/>
                  <a:gd name="T20" fmla="*/ 0 w 80"/>
                  <a:gd name="T21" fmla="*/ 0 h 100"/>
                  <a:gd name="T22" fmla="*/ 0 w 80"/>
                  <a:gd name="T23" fmla="*/ 0 h 100"/>
                  <a:gd name="T24" fmla="*/ 0 w 80"/>
                  <a:gd name="T25" fmla="*/ 0 h 100"/>
                  <a:gd name="T26" fmla="*/ 0 w 80"/>
                  <a:gd name="T27" fmla="*/ 0 h 100"/>
                  <a:gd name="T28" fmla="*/ 0 w 80"/>
                  <a:gd name="T29" fmla="*/ 0 h 100"/>
                  <a:gd name="T30" fmla="*/ 0 w 80"/>
                  <a:gd name="T31" fmla="*/ 0 h 100"/>
                  <a:gd name="T32" fmla="*/ 0 w 80"/>
                  <a:gd name="T33" fmla="*/ 0 h 100"/>
                  <a:gd name="T34" fmla="*/ 0 w 80"/>
                  <a:gd name="T35" fmla="*/ 0 h 100"/>
                  <a:gd name="T36" fmla="*/ 0 w 80"/>
                  <a:gd name="T37" fmla="*/ 0 h 100"/>
                  <a:gd name="T38" fmla="*/ 0 w 80"/>
                  <a:gd name="T39" fmla="*/ 0 h 100"/>
                  <a:gd name="T40" fmla="*/ 0 w 80"/>
                  <a:gd name="T41" fmla="*/ 0 h 100"/>
                  <a:gd name="T42" fmla="*/ 0 w 80"/>
                  <a:gd name="T43" fmla="*/ 0 h 100"/>
                  <a:gd name="T44" fmla="*/ 0 w 80"/>
                  <a:gd name="T45" fmla="*/ 0 h 100"/>
                  <a:gd name="T46" fmla="*/ 0 w 80"/>
                  <a:gd name="T47" fmla="*/ 0 h 100"/>
                  <a:gd name="T48" fmla="*/ 0 w 80"/>
                  <a:gd name="T49" fmla="*/ 0 h 100"/>
                  <a:gd name="T50" fmla="*/ 0 w 80"/>
                  <a:gd name="T51" fmla="*/ 0 h 100"/>
                  <a:gd name="T52" fmla="*/ 0 w 80"/>
                  <a:gd name="T53" fmla="*/ 0 h 100"/>
                  <a:gd name="T54" fmla="*/ 0 w 80"/>
                  <a:gd name="T55" fmla="*/ 0 h 100"/>
                  <a:gd name="T56" fmla="*/ 0 w 80"/>
                  <a:gd name="T57" fmla="*/ 0 h 100"/>
                  <a:gd name="T58" fmla="*/ 0 w 80"/>
                  <a:gd name="T59" fmla="*/ 0 h 100"/>
                  <a:gd name="T60" fmla="*/ 0 w 80"/>
                  <a:gd name="T61" fmla="*/ 0 h 100"/>
                  <a:gd name="T62" fmla="*/ 0 w 80"/>
                  <a:gd name="T63" fmla="*/ 0 h 100"/>
                  <a:gd name="T64" fmla="*/ 0 w 80"/>
                  <a:gd name="T65" fmla="*/ 0 h 100"/>
                  <a:gd name="T66" fmla="*/ 0 w 80"/>
                  <a:gd name="T67" fmla="*/ 0 h 100"/>
                  <a:gd name="T68" fmla="*/ 0 w 80"/>
                  <a:gd name="T69" fmla="*/ 0 h 100"/>
                  <a:gd name="T70" fmla="*/ 0 w 80"/>
                  <a:gd name="T71" fmla="*/ 0 h 100"/>
                  <a:gd name="T72" fmla="*/ 0 w 80"/>
                  <a:gd name="T73" fmla="*/ 0 h 100"/>
                  <a:gd name="T74" fmla="*/ 0 w 80"/>
                  <a:gd name="T75" fmla="*/ 0 h 100"/>
                  <a:gd name="T76" fmla="*/ 0 w 80"/>
                  <a:gd name="T77" fmla="*/ 0 h 100"/>
                  <a:gd name="T78" fmla="*/ 0 w 80"/>
                  <a:gd name="T79" fmla="*/ 0 h 100"/>
                  <a:gd name="T80" fmla="*/ 0 w 80"/>
                  <a:gd name="T81" fmla="*/ 0 h 1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100"/>
                  <a:gd name="T125" fmla="*/ 80 w 80"/>
                  <a:gd name="T126" fmla="*/ 100 h 10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100">
                    <a:moveTo>
                      <a:pt x="0" y="100"/>
                    </a:moveTo>
                    <a:lnTo>
                      <a:pt x="1" y="98"/>
                    </a:lnTo>
                    <a:lnTo>
                      <a:pt x="1" y="94"/>
                    </a:lnTo>
                    <a:lnTo>
                      <a:pt x="1" y="92"/>
                    </a:lnTo>
                    <a:lnTo>
                      <a:pt x="2" y="90"/>
                    </a:lnTo>
                    <a:lnTo>
                      <a:pt x="5" y="86"/>
                    </a:lnTo>
                    <a:lnTo>
                      <a:pt x="8" y="83"/>
                    </a:lnTo>
                    <a:lnTo>
                      <a:pt x="10" y="79"/>
                    </a:lnTo>
                    <a:lnTo>
                      <a:pt x="13" y="77"/>
                    </a:lnTo>
                    <a:lnTo>
                      <a:pt x="18" y="68"/>
                    </a:lnTo>
                    <a:lnTo>
                      <a:pt x="23" y="57"/>
                    </a:lnTo>
                    <a:lnTo>
                      <a:pt x="29" y="48"/>
                    </a:lnTo>
                    <a:lnTo>
                      <a:pt x="35" y="38"/>
                    </a:lnTo>
                    <a:lnTo>
                      <a:pt x="40" y="32"/>
                    </a:lnTo>
                    <a:lnTo>
                      <a:pt x="45" y="25"/>
                    </a:lnTo>
                    <a:lnTo>
                      <a:pt x="51" y="18"/>
                    </a:lnTo>
                    <a:lnTo>
                      <a:pt x="55" y="12"/>
                    </a:lnTo>
                    <a:lnTo>
                      <a:pt x="60" y="10"/>
                    </a:lnTo>
                    <a:lnTo>
                      <a:pt x="63" y="7"/>
                    </a:lnTo>
                    <a:lnTo>
                      <a:pt x="68" y="3"/>
                    </a:lnTo>
                    <a:lnTo>
                      <a:pt x="72" y="0"/>
                    </a:lnTo>
                    <a:lnTo>
                      <a:pt x="74" y="0"/>
                    </a:lnTo>
                    <a:lnTo>
                      <a:pt x="76" y="0"/>
                    </a:lnTo>
                    <a:lnTo>
                      <a:pt x="77" y="0"/>
                    </a:lnTo>
                    <a:lnTo>
                      <a:pt x="80" y="0"/>
                    </a:lnTo>
                    <a:lnTo>
                      <a:pt x="74" y="17"/>
                    </a:lnTo>
                    <a:lnTo>
                      <a:pt x="67" y="36"/>
                    </a:lnTo>
                    <a:lnTo>
                      <a:pt x="60" y="54"/>
                    </a:lnTo>
                    <a:lnTo>
                      <a:pt x="54" y="72"/>
                    </a:lnTo>
                    <a:lnTo>
                      <a:pt x="53" y="76"/>
                    </a:lnTo>
                    <a:lnTo>
                      <a:pt x="52" y="78"/>
                    </a:lnTo>
                    <a:lnTo>
                      <a:pt x="50" y="80"/>
                    </a:lnTo>
                    <a:lnTo>
                      <a:pt x="48" y="83"/>
                    </a:lnTo>
                    <a:lnTo>
                      <a:pt x="43" y="85"/>
                    </a:lnTo>
                    <a:lnTo>
                      <a:pt x="37" y="87"/>
                    </a:lnTo>
                    <a:lnTo>
                      <a:pt x="31" y="90"/>
                    </a:lnTo>
                    <a:lnTo>
                      <a:pt x="25" y="91"/>
                    </a:lnTo>
                    <a:lnTo>
                      <a:pt x="18" y="93"/>
                    </a:lnTo>
                    <a:lnTo>
                      <a:pt x="13" y="95"/>
                    </a:lnTo>
                    <a:lnTo>
                      <a:pt x="7" y="98"/>
                    </a:lnTo>
                    <a:lnTo>
                      <a:pt x="0" y="100"/>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75" name="Freeform 204">
                <a:extLst>
                  <a:ext uri="{FF2B5EF4-FFF2-40B4-BE49-F238E27FC236}">
                    <a16:creationId xmlns:a16="http://schemas.microsoft.com/office/drawing/2014/main" id="{685D8CFF-DEB6-4247-9F48-A63BA5765953}"/>
                  </a:ext>
                </a:extLst>
              </p:cNvPr>
              <p:cNvSpPr>
                <a:spLocks/>
              </p:cNvSpPr>
              <p:nvPr/>
            </p:nvSpPr>
            <p:spPr bwMode="auto">
              <a:xfrm flipH="1">
                <a:off x="1634" y="1661"/>
                <a:ext cx="53" cy="45"/>
              </a:xfrm>
              <a:custGeom>
                <a:avLst/>
                <a:gdLst>
                  <a:gd name="T0" fmla="*/ 0 w 126"/>
                  <a:gd name="T1" fmla="*/ 0 h 122"/>
                  <a:gd name="T2" fmla="*/ 0 w 126"/>
                  <a:gd name="T3" fmla="*/ 0 h 122"/>
                  <a:gd name="T4" fmla="*/ 0 w 126"/>
                  <a:gd name="T5" fmla="*/ 0 h 122"/>
                  <a:gd name="T6" fmla="*/ 0 w 126"/>
                  <a:gd name="T7" fmla="*/ 0 h 122"/>
                  <a:gd name="T8" fmla="*/ 0 w 126"/>
                  <a:gd name="T9" fmla="*/ 0 h 122"/>
                  <a:gd name="T10" fmla="*/ 0 w 126"/>
                  <a:gd name="T11" fmla="*/ 0 h 122"/>
                  <a:gd name="T12" fmla="*/ 0 w 126"/>
                  <a:gd name="T13" fmla="*/ 0 h 122"/>
                  <a:gd name="T14" fmla="*/ 0 w 126"/>
                  <a:gd name="T15" fmla="*/ 0 h 122"/>
                  <a:gd name="T16" fmla="*/ 0 w 126"/>
                  <a:gd name="T17" fmla="*/ 0 h 122"/>
                  <a:gd name="T18" fmla="*/ 0 w 126"/>
                  <a:gd name="T19" fmla="*/ 0 h 122"/>
                  <a:gd name="T20" fmla="*/ 0 w 126"/>
                  <a:gd name="T21" fmla="*/ 0 h 122"/>
                  <a:gd name="T22" fmla="*/ 0 w 126"/>
                  <a:gd name="T23" fmla="*/ 0 h 122"/>
                  <a:gd name="T24" fmla="*/ 0 w 126"/>
                  <a:gd name="T25" fmla="*/ 0 h 122"/>
                  <a:gd name="T26" fmla="*/ 0 w 126"/>
                  <a:gd name="T27" fmla="*/ 0 h 122"/>
                  <a:gd name="T28" fmla="*/ 0 w 126"/>
                  <a:gd name="T29" fmla="*/ 0 h 122"/>
                  <a:gd name="T30" fmla="*/ 0 w 126"/>
                  <a:gd name="T31" fmla="*/ 0 h 122"/>
                  <a:gd name="T32" fmla="*/ 0 w 126"/>
                  <a:gd name="T33" fmla="*/ 0 h 122"/>
                  <a:gd name="T34" fmla="*/ 0 w 126"/>
                  <a:gd name="T35" fmla="*/ 0 h 122"/>
                  <a:gd name="T36" fmla="*/ 0 w 126"/>
                  <a:gd name="T37" fmla="*/ 0 h 122"/>
                  <a:gd name="T38" fmla="*/ 0 w 126"/>
                  <a:gd name="T39" fmla="*/ 0 h 122"/>
                  <a:gd name="T40" fmla="*/ 0 w 126"/>
                  <a:gd name="T41" fmla="*/ 0 h 122"/>
                  <a:gd name="T42" fmla="*/ 0 w 126"/>
                  <a:gd name="T43" fmla="*/ 0 h 122"/>
                  <a:gd name="T44" fmla="*/ 0 w 126"/>
                  <a:gd name="T45" fmla="*/ 0 h 122"/>
                  <a:gd name="T46" fmla="*/ 0 w 126"/>
                  <a:gd name="T47" fmla="*/ 0 h 122"/>
                  <a:gd name="T48" fmla="*/ 0 w 126"/>
                  <a:gd name="T49" fmla="*/ 0 h 122"/>
                  <a:gd name="T50" fmla="*/ 0 w 126"/>
                  <a:gd name="T51" fmla="*/ 0 h 122"/>
                  <a:gd name="T52" fmla="*/ 0 w 126"/>
                  <a:gd name="T53" fmla="*/ 0 h 122"/>
                  <a:gd name="T54" fmla="*/ 0 w 126"/>
                  <a:gd name="T55" fmla="*/ 0 h 122"/>
                  <a:gd name="T56" fmla="*/ 0 w 126"/>
                  <a:gd name="T57" fmla="*/ 0 h 122"/>
                  <a:gd name="T58" fmla="*/ 0 w 126"/>
                  <a:gd name="T59" fmla="*/ 0 h 122"/>
                  <a:gd name="T60" fmla="*/ 0 w 126"/>
                  <a:gd name="T61" fmla="*/ 0 h 122"/>
                  <a:gd name="T62" fmla="*/ 0 w 126"/>
                  <a:gd name="T63" fmla="*/ 0 h 122"/>
                  <a:gd name="T64" fmla="*/ 0 w 126"/>
                  <a:gd name="T65" fmla="*/ 0 h 122"/>
                  <a:gd name="T66" fmla="*/ 0 w 126"/>
                  <a:gd name="T67" fmla="*/ 0 h 122"/>
                  <a:gd name="T68" fmla="*/ 0 w 126"/>
                  <a:gd name="T69" fmla="*/ 0 h 122"/>
                  <a:gd name="T70" fmla="*/ 0 w 126"/>
                  <a:gd name="T71" fmla="*/ 0 h 122"/>
                  <a:gd name="T72" fmla="*/ 0 w 126"/>
                  <a:gd name="T73" fmla="*/ 0 h 122"/>
                  <a:gd name="T74" fmla="*/ 0 w 126"/>
                  <a:gd name="T75" fmla="*/ 0 h 122"/>
                  <a:gd name="T76" fmla="*/ 0 w 126"/>
                  <a:gd name="T77" fmla="*/ 0 h 122"/>
                  <a:gd name="T78" fmla="*/ 0 w 126"/>
                  <a:gd name="T79" fmla="*/ 0 h 122"/>
                  <a:gd name="T80" fmla="*/ 0 w 126"/>
                  <a:gd name="T81" fmla="*/ 0 h 122"/>
                  <a:gd name="T82" fmla="*/ 0 w 126"/>
                  <a:gd name="T83" fmla="*/ 0 h 122"/>
                  <a:gd name="T84" fmla="*/ 0 w 126"/>
                  <a:gd name="T85" fmla="*/ 0 h 122"/>
                  <a:gd name="T86" fmla="*/ 0 w 126"/>
                  <a:gd name="T87" fmla="*/ 0 h 122"/>
                  <a:gd name="T88" fmla="*/ 0 w 126"/>
                  <a:gd name="T89" fmla="*/ 0 h 122"/>
                  <a:gd name="T90" fmla="*/ 0 w 126"/>
                  <a:gd name="T91" fmla="*/ 0 h 122"/>
                  <a:gd name="T92" fmla="*/ 0 w 126"/>
                  <a:gd name="T93" fmla="*/ 0 h 122"/>
                  <a:gd name="T94" fmla="*/ 0 w 126"/>
                  <a:gd name="T95" fmla="*/ 0 h 122"/>
                  <a:gd name="T96" fmla="*/ 0 w 126"/>
                  <a:gd name="T97" fmla="*/ 0 h 122"/>
                  <a:gd name="T98" fmla="*/ 0 w 126"/>
                  <a:gd name="T99" fmla="*/ 0 h 122"/>
                  <a:gd name="T100" fmla="*/ 0 w 126"/>
                  <a:gd name="T101" fmla="*/ 0 h 122"/>
                  <a:gd name="T102" fmla="*/ 0 w 126"/>
                  <a:gd name="T103" fmla="*/ 0 h 122"/>
                  <a:gd name="T104" fmla="*/ 0 w 126"/>
                  <a:gd name="T105" fmla="*/ 0 h 122"/>
                  <a:gd name="T106" fmla="*/ 0 w 126"/>
                  <a:gd name="T107" fmla="*/ 0 h 122"/>
                  <a:gd name="T108" fmla="*/ 0 w 126"/>
                  <a:gd name="T109" fmla="*/ 0 h 122"/>
                  <a:gd name="T110" fmla="*/ 0 w 126"/>
                  <a:gd name="T111" fmla="*/ 0 h 122"/>
                  <a:gd name="T112" fmla="*/ 0 w 126"/>
                  <a:gd name="T113" fmla="*/ 0 h 122"/>
                  <a:gd name="T114" fmla="*/ 0 w 126"/>
                  <a:gd name="T115" fmla="*/ 0 h 122"/>
                  <a:gd name="T116" fmla="*/ 0 w 126"/>
                  <a:gd name="T117" fmla="*/ 0 h 122"/>
                  <a:gd name="T118" fmla="*/ 0 w 126"/>
                  <a:gd name="T119" fmla="*/ 0 h 122"/>
                  <a:gd name="T120" fmla="*/ 0 w 126"/>
                  <a:gd name="T121" fmla="*/ 0 h 1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6"/>
                  <a:gd name="T184" fmla="*/ 0 h 122"/>
                  <a:gd name="T185" fmla="*/ 126 w 126"/>
                  <a:gd name="T186" fmla="*/ 122 h 12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6" h="122">
                    <a:moveTo>
                      <a:pt x="0" y="122"/>
                    </a:moveTo>
                    <a:lnTo>
                      <a:pt x="11" y="83"/>
                    </a:lnTo>
                    <a:lnTo>
                      <a:pt x="18" y="61"/>
                    </a:lnTo>
                    <a:lnTo>
                      <a:pt x="21" y="51"/>
                    </a:lnTo>
                    <a:lnTo>
                      <a:pt x="25" y="43"/>
                    </a:lnTo>
                    <a:lnTo>
                      <a:pt x="32" y="39"/>
                    </a:lnTo>
                    <a:lnTo>
                      <a:pt x="38" y="37"/>
                    </a:lnTo>
                    <a:lnTo>
                      <a:pt x="42" y="35"/>
                    </a:lnTo>
                    <a:lnTo>
                      <a:pt x="46" y="33"/>
                    </a:lnTo>
                    <a:lnTo>
                      <a:pt x="49" y="32"/>
                    </a:lnTo>
                    <a:lnTo>
                      <a:pt x="53" y="31"/>
                    </a:lnTo>
                    <a:lnTo>
                      <a:pt x="56" y="30"/>
                    </a:lnTo>
                    <a:lnTo>
                      <a:pt x="61" y="29"/>
                    </a:lnTo>
                    <a:lnTo>
                      <a:pt x="64" y="31"/>
                    </a:lnTo>
                    <a:lnTo>
                      <a:pt x="66" y="35"/>
                    </a:lnTo>
                    <a:lnTo>
                      <a:pt x="70" y="38"/>
                    </a:lnTo>
                    <a:lnTo>
                      <a:pt x="72" y="41"/>
                    </a:lnTo>
                    <a:lnTo>
                      <a:pt x="76" y="43"/>
                    </a:lnTo>
                    <a:lnTo>
                      <a:pt x="81" y="44"/>
                    </a:lnTo>
                    <a:lnTo>
                      <a:pt x="86" y="44"/>
                    </a:lnTo>
                    <a:lnTo>
                      <a:pt x="93" y="43"/>
                    </a:lnTo>
                    <a:lnTo>
                      <a:pt x="99" y="41"/>
                    </a:lnTo>
                    <a:lnTo>
                      <a:pt x="103" y="40"/>
                    </a:lnTo>
                    <a:lnTo>
                      <a:pt x="108" y="38"/>
                    </a:lnTo>
                    <a:lnTo>
                      <a:pt x="110" y="35"/>
                    </a:lnTo>
                    <a:lnTo>
                      <a:pt x="109" y="33"/>
                    </a:lnTo>
                    <a:lnTo>
                      <a:pt x="108" y="32"/>
                    </a:lnTo>
                    <a:lnTo>
                      <a:pt x="107" y="31"/>
                    </a:lnTo>
                    <a:lnTo>
                      <a:pt x="106" y="30"/>
                    </a:lnTo>
                    <a:lnTo>
                      <a:pt x="100" y="30"/>
                    </a:lnTo>
                    <a:lnTo>
                      <a:pt x="94" y="30"/>
                    </a:lnTo>
                    <a:lnTo>
                      <a:pt x="88" y="32"/>
                    </a:lnTo>
                    <a:lnTo>
                      <a:pt x="83" y="33"/>
                    </a:lnTo>
                    <a:lnTo>
                      <a:pt x="78" y="33"/>
                    </a:lnTo>
                    <a:lnTo>
                      <a:pt x="74" y="32"/>
                    </a:lnTo>
                    <a:lnTo>
                      <a:pt x="72" y="29"/>
                    </a:lnTo>
                    <a:lnTo>
                      <a:pt x="70" y="22"/>
                    </a:lnTo>
                    <a:lnTo>
                      <a:pt x="73" y="21"/>
                    </a:lnTo>
                    <a:lnTo>
                      <a:pt x="73" y="20"/>
                    </a:lnTo>
                    <a:lnTo>
                      <a:pt x="73" y="17"/>
                    </a:lnTo>
                    <a:lnTo>
                      <a:pt x="73" y="14"/>
                    </a:lnTo>
                    <a:lnTo>
                      <a:pt x="85" y="10"/>
                    </a:lnTo>
                    <a:lnTo>
                      <a:pt x="94" y="8"/>
                    </a:lnTo>
                    <a:lnTo>
                      <a:pt x="101" y="6"/>
                    </a:lnTo>
                    <a:lnTo>
                      <a:pt x="106" y="5"/>
                    </a:lnTo>
                    <a:lnTo>
                      <a:pt x="110" y="3"/>
                    </a:lnTo>
                    <a:lnTo>
                      <a:pt x="115" y="2"/>
                    </a:lnTo>
                    <a:lnTo>
                      <a:pt x="121" y="1"/>
                    </a:lnTo>
                    <a:lnTo>
                      <a:pt x="126" y="0"/>
                    </a:lnTo>
                    <a:lnTo>
                      <a:pt x="118" y="24"/>
                    </a:lnTo>
                    <a:lnTo>
                      <a:pt x="110" y="48"/>
                    </a:lnTo>
                    <a:lnTo>
                      <a:pt x="102" y="73"/>
                    </a:lnTo>
                    <a:lnTo>
                      <a:pt x="95" y="97"/>
                    </a:lnTo>
                    <a:lnTo>
                      <a:pt x="87" y="100"/>
                    </a:lnTo>
                    <a:lnTo>
                      <a:pt x="77" y="103"/>
                    </a:lnTo>
                    <a:lnTo>
                      <a:pt x="64" y="106"/>
                    </a:lnTo>
                    <a:lnTo>
                      <a:pt x="50" y="109"/>
                    </a:lnTo>
                    <a:lnTo>
                      <a:pt x="36" y="112"/>
                    </a:lnTo>
                    <a:lnTo>
                      <a:pt x="23" y="115"/>
                    </a:lnTo>
                    <a:lnTo>
                      <a:pt x="10" y="119"/>
                    </a:lnTo>
                    <a:lnTo>
                      <a:pt x="0" y="122"/>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76" name="Freeform 205">
                <a:extLst>
                  <a:ext uri="{FF2B5EF4-FFF2-40B4-BE49-F238E27FC236}">
                    <a16:creationId xmlns:a16="http://schemas.microsoft.com/office/drawing/2014/main" id="{3FA946EF-80EE-4632-8C3B-8D05CA716FD1}"/>
                  </a:ext>
                </a:extLst>
              </p:cNvPr>
              <p:cNvSpPr>
                <a:spLocks/>
              </p:cNvSpPr>
              <p:nvPr/>
            </p:nvSpPr>
            <p:spPr bwMode="auto">
              <a:xfrm flipH="1">
                <a:off x="1719" y="1672"/>
                <a:ext cx="34" cy="26"/>
              </a:xfrm>
              <a:custGeom>
                <a:avLst/>
                <a:gdLst>
                  <a:gd name="T0" fmla="*/ 0 w 82"/>
                  <a:gd name="T1" fmla="*/ 0 h 69"/>
                  <a:gd name="T2" fmla="*/ 0 w 82"/>
                  <a:gd name="T3" fmla="*/ 0 h 69"/>
                  <a:gd name="T4" fmla="*/ 0 w 82"/>
                  <a:gd name="T5" fmla="*/ 0 h 69"/>
                  <a:gd name="T6" fmla="*/ 0 w 82"/>
                  <a:gd name="T7" fmla="*/ 0 h 69"/>
                  <a:gd name="T8" fmla="*/ 0 w 82"/>
                  <a:gd name="T9" fmla="*/ 0 h 69"/>
                  <a:gd name="T10" fmla="*/ 0 w 82"/>
                  <a:gd name="T11" fmla="*/ 0 h 69"/>
                  <a:gd name="T12" fmla="*/ 0 w 82"/>
                  <a:gd name="T13" fmla="*/ 0 h 69"/>
                  <a:gd name="T14" fmla="*/ 0 w 82"/>
                  <a:gd name="T15" fmla="*/ 0 h 69"/>
                  <a:gd name="T16" fmla="*/ 0 w 82"/>
                  <a:gd name="T17" fmla="*/ 0 h 69"/>
                  <a:gd name="T18" fmla="*/ 0 w 82"/>
                  <a:gd name="T19" fmla="*/ 0 h 69"/>
                  <a:gd name="T20" fmla="*/ 0 w 82"/>
                  <a:gd name="T21" fmla="*/ 0 h 69"/>
                  <a:gd name="T22" fmla="*/ 0 w 82"/>
                  <a:gd name="T23" fmla="*/ 0 h 69"/>
                  <a:gd name="T24" fmla="*/ 0 w 82"/>
                  <a:gd name="T25" fmla="*/ 0 h 69"/>
                  <a:gd name="T26" fmla="*/ 0 w 82"/>
                  <a:gd name="T27" fmla="*/ 0 h 69"/>
                  <a:gd name="T28" fmla="*/ 0 w 82"/>
                  <a:gd name="T29" fmla="*/ 0 h 69"/>
                  <a:gd name="T30" fmla="*/ 0 w 82"/>
                  <a:gd name="T31" fmla="*/ 0 h 69"/>
                  <a:gd name="T32" fmla="*/ 0 w 82"/>
                  <a:gd name="T33" fmla="*/ 0 h 69"/>
                  <a:gd name="T34" fmla="*/ 0 w 82"/>
                  <a:gd name="T35" fmla="*/ 0 h 69"/>
                  <a:gd name="T36" fmla="*/ 0 w 82"/>
                  <a:gd name="T37" fmla="*/ 0 h 69"/>
                  <a:gd name="T38" fmla="*/ 0 w 82"/>
                  <a:gd name="T39" fmla="*/ 0 h 69"/>
                  <a:gd name="T40" fmla="*/ 0 w 82"/>
                  <a:gd name="T41" fmla="*/ 0 h 6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2"/>
                  <a:gd name="T64" fmla="*/ 0 h 69"/>
                  <a:gd name="T65" fmla="*/ 82 w 82"/>
                  <a:gd name="T66" fmla="*/ 69 h 6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2" h="69">
                    <a:moveTo>
                      <a:pt x="0" y="69"/>
                    </a:moveTo>
                    <a:lnTo>
                      <a:pt x="4" y="61"/>
                    </a:lnTo>
                    <a:lnTo>
                      <a:pt x="12" y="51"/>
                    </a:lnTo>
                    <a:lnTo>
                      <a:pt x="23" y="39"/>
                    </a:lnTo>
                    <a:lnTo>
                      <a:pt x="36" y="28"/>
                    </a:lnTo>
                    <a:lnTo>
                      <a:pt x="50" y="16"/>
                    </a:lnTo>
                    <a:lnTo>
                      <a:pt x="64" y="7"/>
                    </a:lnTo>
                    <a:lnTo>
                      <a:pt x="74" y="1"/>
                    </a:lnTo>
                    <a:lnTo>
                      <a:pt x="82" y="0"/>
                    </a:lnTo>
                    <a:lnTo>
                      <a:pt x="80" y="3"/>
                    </a:lnTo>
                    <a:lnTo>
                      <a:pt x="76" y="7"/>
                    </a:lnTo>
                    <a:lnTo>
                      <a:pt x="73" y="13"/>
                    </a:lnTo>
                    <a:lnTo>
                      <a:pt x="67" y="23"/>
                    </a:lnTo>
                    <a:lnTo>
                      <a:pt x="59" y="28"/>
                    </a:lnTo>
                    <a:lnTo>
                      <a:pt x="50" y="33"/>
                    </a:lnTo>
                    <a:lnTo>
                      <a:pt x="42" y="40"/>
                    </a:lnTo>
                    <a:lnTo>
                      <a:pt x="34" y="47"/>
                    </a:lnTo>
                    <a:lnTo>
                      <a:pt x="25" y="54"/>
                    </a:lnTo>
                    <a:lnTo>
                      <a:pt x="17" y="60"/>
                    </a:lnTo>
                    <a:lnTo>
                      <a:pt x="8" y="66"/>
                    </a:lnTo>
                    <a:lnTo>
                      <a:pt x="0" y="69"/>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77" name="Freeform 206">
                <a:extLst>
                  <a:ext uri="{FF2B5EF4-FFF2-40B4-BE49-F238E27FC236}">
                    <a16:creationId xmlns:a16="http://schemas.microsoft.com/office/drawing/2014/main" id="{7A071C87-AC87-4D56-A2E0-F13E2661BD53}"/>
                  </a:ext>
                </a:extLst>
              </p:cNvPr>
              <p:cNvSpPr>
                <a:spLocks/>
              </p:cNvSpPr>
              <p:nvPr/>
            </p:nvSpPr>
            <p:spPr bwMode="auto">
              <a:xfrm flipH="1">
                <a:off x="1169" y="2129"/>
                <a:ext cx="52" cy="26"/>
              </a:xfrm>
              <a:custGeom>
                <a:avLst/>
                <a:gdLst>
                  <a:gd name="T0" fmla="*/ 0 w 127"/>
                  <a:gd name="T1" fmla="*/ 0 h 71"/>
                  <a:gd name="T2" fmla="*/ 0 w 127"/>
                  <a:gd name="T3" fmla="*/ 0 h 71"/>
                  <a:gd name="T4" fmla="*/ 0 w 127"/>
                  <a:gd name="T5" fmla="*/ 0 h 71"/>
                  <a:gd name="T6" fmla="*/ 0 w 127"/>
                  <a:gd name="T7" fmla="*/ 0 h 71"/>
                  <a:gd name="T8" fmla="*/ 0 w 127"/>
                  <a:gd name="T9" fmla="*/ 0 h 71"/>
                  <a:gd name="T10" fmla="*/ 0 w 127"/>
                  <a:gd name="T11" fmla="*/ 0 h 71"/>
                  <a:gd name="T12" fmla="*/ 0 w 127"/>
                  <a:gd name="T13" fmla="*/ 0 h 71"/>
                  <a:gd name="T14" fmla="*/ 0 w 127"/>
                  <a:gd name="T15" fmla="*/ 0 h 71"/>
                  <a:gd name="T16" fmla="*/ 0 w 127"/>
                  <a:gd name="T17" fmla="*/ 0 h 71"/>
                  <a:gd name="T18" fmla="*/ 0 w 127"/>
                  <a:gd name="T19" fmla="*/ 0 h 71"/>
                  <a:gd name="T20" fmla="*/ 0 w 127"/>
                  <a:gd name="T21" fmla="*/ 0 h 71"/>
                  <a:gd name="T22" fmla="*/ 0 w 127"/>
                  <a:gd name="T23" fmla="*/ 0 h 71"/>
                  <a:gd name="T24" fmla="*/ 0 w 127"/>
                  <a:gd name="T25" fmla="*/ 0 h 71"/>
                  <a:gd name="T26" fmla="*/ 0 w 127"/>
                  <a:gd name="T27" fmla="*/ 0 h 71"/>
                  <a:gd name="T28" fmla="*/ 0 w 127"/>
                  <a:gd name="T29" fmla="*/ 0 h 71"/>
                  <a:gd name="T30" fmla="*/ 0 w 127"/>
                  <a:gd name="T31" fmla="*/ 0 h 71"/>
                  <a:gd name="T32" fmla="*/ 0 w 127"/>
                  <a:gd name="T33" fmla="*/ 0 h 71"/>
                  <a:gd name="T34" fmla="*/ 0 w 127"/>
                  <a:gd name="T35" fmla="*/ 0 h 71"/>
                  <a:gd name="T36" fmla="*/ 0 w 127"/>
                  <a:gd name="T37" fmla="*/ 0 h 71"/>
                  <a:gd name="T38" fmla="*/ 0 w 127"/>
                  <a:gd name="T39" fmla="*/ 0 h 71"/>
                  <a:gd name="T40" fmla="*/ 0 w 127"/>
                  <a:gd name="T41" fmla="*/ 0 h 71"/>
                  <a:gd name="T42" fmla="*/ 0 w 127"/>
                  <a:gd name="T43" fmla="*/ 0 h 71"/>
                  <a:gd name="T44" fmla="*/ 0 w 127"/>
                  <a:gd name="T45" fmla="*/ 0 h 71"/>
                  <a:gd name="T46" fmla="*/ 0 w 127"/>
                  <a:gd name="T47" fmla="*/ 0 h 71"/>
                  <a:gd name="T48" fmla="*/ 0 w 127"/>
                  <a:gd name="T49" fmla="*/ 0 h 71"/>
                  <a:gd name="T50" fmla="*/ 0 w 127"/>
                  <a:gd name="T51" fmla="*/ 0 h 71"/>
                  <a:gd name="T52" fmla="*/ 0 w 127"/>
                  <a:gd name="T53" fmla="*/ 0 h 71"/>
                  <a:gd name="T54" fmla="*/ 0 w 127"/>
                  <a:gd name="T55" fmla="*/ 0 h 71"/>
                  <a:gd name="T56" fmla="*/ 0 w 127"/>
                  <a:gd name="T57" fmla="*/ 0 h 71"/>
                  <a:gd name="T58" fmla="*/ 0 w 127"/>
                  <a:gd name="T59" fmla="*/ 0 h 71"/>
                  <a:gd name="T60" fmla="*/ 0 w 127"/>
                  <a:gd name="T61" fmla="*/ 0 h 71"/>
                  <a:gd name="T62" fmla="*/ 0 w 127"/>
                  <a:gd name="T63" fmla="*/ 0 h 71"/>
                  <a:gd name="T64" fmla="*/ 0 w 127"/>
                  <a:gd name="T65" fmla="*/ 0 h 71"/>
                  <a:gd name="T66" fmla="*/ 0 w 127"/>
                  <a:gd name="T67" fmla="*/ 0 h 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7"/>
                  <a:gd name="T103" fmla="*/ 0 h 71"/>
                  <a:gd name="T104" fmla="*/ 127 w 127"/>
                  <a:gd name="T105" fmla="*/ 71 h 7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7" h="71">
                    <a:moveTo>
                      <a:pt x="0" y="0"/>
                    </a:moveTo>
                    <a:lnTo>
                      <a:pt x="0" y="59"/>
                    </a:lnTo>
                    <a:lnTo>
                      <a:pt x="9" y="62"/>
                    </a:lnTo>
                    <a:lnTo>
                      <a:pt x="18" y="65"/>
                    </a:lnTo>
                    <a:lnTo>
                      <a:pt x="28" y="67"/>
                    </a:lnTo>
                    <a:lnTo>
                      <a:pt x="36" y="69"/>
                    </a:lnTo>
                    <a:lnTo>
                      <a:pt x="43" y="71"/>
                    </a:lnTo>
                    <a:lnTo>
                      <a:pt x="48" y="71"/>
                    </a:lnTo>
                    <a:lnTo>
                      <a:pt x="53" y="71"/>
                    </a:lnTo>
                    <a:lnTo>
                      <a:pt x="55" y="69"/>
                    </a:lnTo>
                    <a:lnTo>
                      <a:pt x="74" y="69"/>
                    </a:lnTo>
                    <a:lnTo>
                      <a:pt x="88" y="68"/>
                    </a:lnTo>
                    <a:lnTo>
                      <a:pt x="99" y="67"/>
                    </a:lnTo>
                    <a:lnTo>
                      <a:pt x="107" y="65"/>
                    </a:lnTo>
                    <a:lnTo>
                      <a:pt x="113" y="64"/>
                    </a:lnTo>
                    <a:lnTo>
                      <a:pt x="118" y="62"/>
                    </a:lnTo>
                    <a:lnTo>
                      <a:pt x="121" y="61"/>
                    </a:lnTo>
                    <a:lnTo>
                      <a:pt x="123" y="61"/>
                    </a:lnTo>
                    <a:lnTo>
                      <a:pt x="127" y="57"/>
                    </a:lnTo>
                    <a:lnTo>
                      <a:pt x="126" y="51"/>
                    </a:lnTo>
                    <a:lnTo>
                      <a:pt x="120" y="46"/>
                    </a:lnTo>
                    <a:lnTo>
                      <a:pt x="113" y="41"/>
                    </a:lnTo>
                    <a:lnTo>
                      <a:pt x="105" y="36"/>
                    </a:lnTo>
                    <a:lnTo>
                      <a:pt x="96" y="33"/>
                    </a:lnTo>
                    <a:lnTo>
                      <a:pt x="89" y="29"/>
                    </a:lnTo>
                    <a:lnTo>
                      <a:pt x="84" y="27"/>
                    </a:lnTo>
                    <a:lnTo>
                      <a:pt x="74" y="24"/>
                    </a:lnTo>
                    <a:lnTo>
                      <a:pt x="62" y="21"/>
                    </a:lnTo>
                    <a:lnTo>
                      <a:pt x="52" y="18"/>
                    </a:lnTo>
                    <a:lnTo>
                      <a:pt x="41" y="14"/>
                    </a:lnTo>
                    <a:lnTo>
                      <a:pt x="31" y="11"/>
                    </a:lnTo>
                    <a:lnTo>
                      <a:pt x="21" y="7"/>
                    </a:lnTo>
                    <a:lnTo>
                      <a:pt x="10" y="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78" name="Freeform 207">
                <a:extLst>
                  <a:ext uri="{FF2B5EF4-FFF2-40B4-BE49-F238E27FC236}">
                    <a16:creationId xmlns:a16="http://schemas.microsoft.com/office/drawing/2014/main" id="{C254DDBC-DA6D-4042-871C-FCEB7530B829}"/>
                  </a:ext>
                </a:extLst>
              </p:cNvPr>
              <p:cNvSpPr>
                <a:spLocks/>
              </p:cNvSpPr>
              <p:nvPr/>
            </p:nvSpPr>
            <p:spPr bwMode="auto">
              <a:xfrm flipH="1">
                <a:off x="1221" y="1652"/>
                <a:ext cx="295" cy="501"/>
              </a:xfrm>
              <a:custGeom>
                <a:avLst/>
                <a:gdLst>
                  <a:gd name="T0" fmla="*/ 0 w 712"/>
                  <a:gd name="T1" fmla="*/ 0 h 1369"/>
                  <a:gd name="T2" fmla="*/ 0 w 712"/>
                  <a:gd name="T3" fmla="*/ 0 h 1369"/>
                  <a:gd name="T4" fmla="*/ 0 w 712"/>
                  <a:gd name="T5" fmla="*/ 0 h 1369"/>
                  <a:gd name="T6" fmla="*/ 0 w 712"/>
                  <a:gd name="T7" fmla="*/ 0 h 1369"/>
                  <a:gd name="T8" fmla="*/ 0 w 712"/>
                  <a:gd name="T9" fmla="*/ 0 h 1369"/>
                  <a:gd name="T10" fmla="*/ 0 w 712"/>
                  <a:gd name="T11" fmla="*/ 0 h 1369"/>
                  <a:gd name="T12" fmla="*/ 0 w 712"/>
                  <a:gd name="T13" fmla="*/ 0 h 1369"/>
                  <a:gd name="T14" fmla="*/ 0 w 712"/>
                  <a:gd name="T15" fmla="*/ 0 h 1369"/>
                  <a:gd name="T16" fmla="*/ 0 w 712"/>
                  <a:gd name="T17" fmla="*/ 0 h 1369"/>
                  <a:gd name="T18" fmla="*/ 0 w 712"/>
                  <a:gd name="T19" fmla="*/ 0 h 1369"/>
                  <a:gd name="T20" fmla="*/ 0 w 712"/>
                  <a:gd name="T21" fmla="*/ 0 h 1369"/>
                  <a:gd name="T22" fmla="*/ 0 w 712"/>
                  <a:gd name="T23" fmla="*/ 0 h 1369"/>
                  <a:gd name="T24" fmla="*/ 0 w 712"/>
                  <a:gd name="T25" fmla="*/ 0 h 1369"/>
                  <a:gd name="T26" fmla="*/ 0 w 712"/>
                  <a:gd name="T27" fmla="*/ 0 h 1369"/>
                  <a:gd name="T28" fmla="*/ 0 w 712"/>
                  <a:gd name="T29" fmla="*/ 0 h 1369"/>
                  <a:gd name="T30" fmla="*/ 0 w 712"/>
                  <a:gd name="T31" fmla="*/ 0 h 1369"/>
                  <a:gd name="T32" fmla="*/ 0 w 712"/>
                  <a:gd name="T33" fmla="*/ 0 h 1369"/>
                  <a:gd name="T34" fmla="*/ 0 w 712"/>
                  <a:gd name="T35" fmla="*/ 0 h 1369"/>
                  <a:gd name="T36" fmla="*/ 0 w 712"/>
                  <a:gd name="T37" fmla="*/ 0 h 1369"/>
                  <a:gd name="T38" fmla="*/ 0 w 712"/>
                  <a:gd name="T39" fmla="*/ 0 h 1369"/>
                  <a:gd name="T40" fmla="*/ 0 w 712"/>
                  <a:gd name="T41" fmla="*/ 0 h 1369"/>
                  <a:gd name="T42" fmla="*/ 0 w 712"/>
                  <a:gd name="T43" fmla="*/ 0 h 1369"/>
                  <a:gd name="T44" fmla="*/ 0 w 712"/>
                  <a:gd name="T45" fmla="*/ 0 h 1369"/>
                  <a:gd name="T46" fmla="*/ 0 w 712"/>
                  <a:gd name="T47" fmla="*/ 0 h 1369"/>
                  <a:gd name="T48" fmla="*/ 0 w 712"/>
                  <a:gd name="T49" fmla="*/ 0 h 1369"/>
                  <a:gd name="T50" fmla="*/ 0 w 712"/>
                  <a:gd name="T51" fmla="*/ 0 h 1369"/>
                  <a:gd name="T52" fmla="*/ 0 w 712"/>
                  <a:gd name="T53" fmla="*/ 0 h 1369"/>
                  <a:gd name="T54" fmla="*/ 0 w 712"/>
                  <a:gd name="T55" fmla="*/ 0 h 1369"/>
                  <a:gd name="T56" fmla="*/ 0 w 712"/>
                  <a:gd name="T57" fmla="*/ 0 h 1369"/>
                  <a:gd name="T58" fmla="*/ 0 w 712"/>
                  <a:gd name="T59" fmla="*/ 0 h 1369"/>
                  <a:gd name="T60" fmla="*/ 0 w 712"/>
                  <a:gd name="T61" fmla="*/ 0 h 1369"/>
                  <a:gd name="T62" fmla="*/ 0 w 712"/>
                  <a:gd name="T63" fmla="*/ 0 h 1369"/>
                  <a:gd name="T64" fmla="*/ 0 w 712"/>
                  <a:gd name="T65" fmla="*/ 0 h 1369"/>
                  <a:gd name="T66" fmla="*/ 0 w 712"/>
                  <a:gd name="T67" fmla="*/ 0 h 1369"/>
                  <a:gd name="T68" fmla="*/ 0 w 712"/>
                  <a:gd name="T69" fmla="*/ 0 h 1369"/>
                  <a:gd name="T70" fmla="*/ 0 w 712"/>
                  <a:gd name="T71" fmla="*/ 0 h 1369"/>
                  <a:gd name="T72" fmla="*/ 0 w 712"/>
                  <a:gd name="T73" fmla="*/ 0 h 1369"/>
                  <a:gd name="T74" fmla="*/ 0 w 712"/>
                  <a:gd name="T75" fmla="*/ 0 h 1369"/>
                  <a:gd name="T76" fmla="*/ 0 w 712"/>
                  <a:gd name="T77" fmla="*/ 0 h 1369"/>
                  <a:gd name="T78" fmla="*/ 0 w 712"/>
                  <a:gd name="T79" fmla="*/ 0 h 1369"/>
                  <a:gd name="T80" fmla="*/ 0 w 712"/>
                  <a:gd name="T81" fmla="*/ 0 h 1369"/>
                  <a:gd name="T82" fmla="*/ 0 w 712"/>
                  <a:gd name="T83" fmla="*/ 0 h 1369"/>
                  <a:gd name="T84" fmla="*/ 0 w 712"/>
                  <a:gd name="T85" fmla="*/ 0 h 1369"/>
                  <a:gd name="T86" fmla="*/ 0 w 712"/>
                  <a:gd name="T87" fmla="*/ 0 h 1369"/>
                  <a:gd name="T88" fmla="*/ 0 w 712"/>
                  <a:gd name="T89" fmla="*/ 0 h 1369"/>
                  <a:gd name="T90" fmla="*/ 0 w 712"/>
                  <a:gd name="T91" fmla="*/ 0 h 1369"/>
                  <a:gd name="T92" fmla="*/ 0 w 712"/>
                  <a:gd name="T93" fmla="*/ 0 h 1369"/>
                  <a:gd name="T94" fmla="*/ 0 w 712"/>
                  <a:gd name="T95" fmla="*/ 0 h 1369"/>
                  <a:gd name="T96" fmla="*/ 0 w 712"/>
                  <a:gd name="T97" fmla="*/ 0 h 1369"/>
                  <a:gd name="T98" fmla="*/ 0 w 712"/>
                  <a:gd name="T99" fmla="*/ 0 h 1369"/>
                  <a:gd name="T100" fmla="*/ 0 w 712"/>
                  <a:gd name="T101" fmla="*/ 0 h 1369"/>
                  <a:gd name="T102" fmla="*/ 0 w 712"/>
                  <a:gd name="T103" fmla="*/ 0 h 136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12"/>
                  <a:gd name="T157" fmla="*/ 0 h 1369"/>
                  <a:gd name="T158" fmla="*/ 712 w 712"/>
                  <a:gd name="T159" fmla="*/ 1369 h 136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12" h="1369">
                    <a:moveTo>
                      <a:pt x="712" y="638"/>
                    </a:moveTo>
                    <a:lnTo>
                      <a:pt x="712" y="585"/>
                    </a:lnTo>
                    <a:lnTo>
                      <a:pt x="711" y="584"/>
                    </a:lnTo>
                    <a:lnTo>
                      <a:pt x="709" y="583"/>
                    </a:lnTo>
                    <a:lnTo>
                      <a:pt x="707" y="582"/>
                    </a:lnTo>
                    <a:lnTo>
                      <a:pt x="705" y="580"/>
                    </a:lnTo>
                    <a:lnTo>
                      <a:pt x="679" y="565"/>
                    </a:lnTo>
                    <a:lnTo>
                      <a:pt x="676" y="551"/>
                    </a:lnTo>
                    <a:lnTo>
                      <a:pt x="675" y="539"/>
                    </a:lnTo>
                    <a:lnTo>
                      <a:pt x="675" y="525"/>
                    </a:lnTo>
                    <a:lnTo>
                      <a:pt x="674" y="503"/>
                    </a:lnTo>
                    <a:lnTo>
                      <a:pt x="674" y="452"/>
                    </a:lnTo>
                    <a:lnTo>
                      <a:pt x="669" y="403"/>
                    </a:lnTo>
                    <a:lnTo>
                      <a:pt x="660" y="357"/>
                    </a:lnTo>
                    <a:lnTo>
                      <a:pt x="647" y="314"/>
                    </a:lnTo>
                    <a:lnTo>
                      <a:pt x="629" y="273"/>
                    </a:lnTo>
                    <a:lnTo>
                      <a:pt x="606" y="232"/>
                    </a:lnTo>
                    <a:lnTo>
                      <a:pt x="577" y="190"/>
                    </a:lnTo>
                    <a:lnTo>
                      <a:pt x="544" y="149"/>
                    </a:lnTo>
                    <a:lnTo>
                      <a:pt x="528" y="135"/>
                    </a:lnTo>
                    <a:lnTo>
                      <a:pt x="510" y="120"/>
                    </a:lnTo>
                    <a:lnTo>
                      <a:pt x="492" y="105"/>
                    </a:lnTo>
                    <a:lnTo>
                      <a:pt x="472" y="90"/>
                    </a:lnTo>
                    <a:lnTo>
                      <a:pt x="453" y="76"/>
                    </a:lnTo>
                    <a:lnTo>
                      <a:pt x="433" y="64"/>
                    </a:lnTo>
                    <a:lnTo>
                      <a:pt x="413" y="55"/>
                    </a:lnTo>
                    <a:lnTo>
                      <a:pt x="393" y="48"/>
                    </a:lnTo>
                    <a:lnTo>
                      <a:pt x="375" y="39"/>
                    </a:lnTo>
                    <a:lnTo>
                      <a:pt x="358" y="30"/>
                    </a:lnTo>
                    <a:lnTo>
                      <a:pt x="342" y="23"/>
                    </a:lnTo>
                    <a:lnTo>
                      <a:pt x="326" y="16"/>
                    </a:lnTo>
                    <a:lnTo>
                      <a:pt x="309" y="10"/>
                    </a:lnTo>
                    <a:lnTo>
                      <a:pt x="291" y="6"/>
                    </a:lnTo>
                    <a:lnTo>
                      <a:pt x="274" y="2"/>
                    </a:lnTo>
                    <a:lnTo>
                      <a:pt x="254" y="0"/>
                    </a:lnTo>
                    <a:lnTo>
                      <a:pt x="245" y="9"/>
                    </a:lnTo>
                    <a:lnTo>
                      <a:pt x="235" y="24"/>
                    </a:lnTo>
                    <a:lnTo>
                      <a:pt x="226" y="44"/>
                    </a:lnTo>
                    <a:lnTo>
                      <a:pt x="216" y="64"/>
                    </a:lnTo>
                    <a:lnTo>
                      <a:pt x="208" y="86"/>
                    </a:lnTo>
                    <a:lnTo>
                      <a:pt x="203" y="105"/>
                    </a:lnTo>
                    <a:lnTo>
                      <a:pt x="198" y="120"/>
                    </a:lnTo>
                    <a:lnTo>
                      <a:pt x="197" y="128"/>
                    </a:lnTo>
                    <a:lnTo>
                      <a:pt x="191" y="152"/>
                    </a:lnTo>
                    <a:lnTo>
                      <a:pt x="186" y="169"/>
                    </a:lnTo>
                    <a:lnTo>
                      <a:pt x="182" y="187"/>
                    </a:lnTo>
                    <a:lnTo>
                      <a:pt x="176" y="214"/>
                    </a:lnTo>
                    <a:lnTo>
                      <a:pt x="156" y="215"/>
                    </a:lnTo>
                    <a:lnTo>
                      <a:pt x="136" y="217"/>
                    </a:lnTo>
                    <a:lnTo>
                      <a:pt x="115" y="217"/>
                    </a:lnTo>
                    <a:lnTo>
                      <a:pt x="93" y="217"/>
                    </a:lnTo>
                    <a:lnTo>
                      <a:pt x="72" y="219"/>
                    </a:lnTo>
                    <a:lnTo>
                      <a:pt x="53" y="222"/>
                    </a:lnTo>
                    <a:lnTo>
                      <a:pt x="35" y="229"/>
                    </a:lnTo>
                    <a:lnTo>
                      <a:pt x="19" y="240"/>
                    </a:lnTo>
                    <a:lnTo>
                      <a:pt x="8" y="264"/>
                    </a:lnTo>
                    <a:lnTo>
                      <a:pt x="2" y="283"/>
                    </a:lnTo>
                    <a:lnTo>
                      <a:pt x="3" y="305"/>
                    </a:lnTo>
                    <a:lnTo>
                      <a:pt x="9" y="333"/>
                    </a:lnTo>
                    <a:lnTo>
                      <a:pt x="14" y="336"/>
                    </a:lnTo>
                    <a:lnTo>
                      <a:pt x="17" y="342"/>
                    </a:lnTo>
                    <a:lnTo>
                      <a:pt x="22" y="347"/>
                    </a:lnTo>
                    <a:lnTo>
                      <a:pt x="25" y="351"/>
                    </a:lnTo>
                    <a:lnTo>
                      <a:pt x="40" y="361"/>
                    </a:lnTo>
                    <a:lnTo>
                      <a:pt x="56" y="368"/>
                    </a:lnTo>
                    <a:lnTo>
                      <a:pt x="74" y="373"/>
                    </a:lnTo>
                    <a:lnTo>
                      <a:pt x="91" y="377"/>
                    </a:lnTo>
                    <a:lnTo>
                      <a:pt x="108" y="380"/>
                    </a:lnTo>
                    <a:lnTo>
                      <a:pt x="127" y="381"/>
                    </a:lnTo>
                    <a:lnTo>
                      <a:pt x="145" y="381"/>
                    </a:lnTo>
                    <a:lnTo>
                      <a:pt x="162" y="379"/>
                    </a:lnTo>
                    <a:lnTo>
                      <a:pt x="160" y="409"/>
                    </a:lnTo>
                    <a:lnTo>
                      <a:pt x="158" y="429"/>
                    </a:lnTo>
                    <a:lnTo>
                      <a:pt x="158" y="446"/>
                    </a:lnTo>
                    <a:lnTo>
                      <a:pt x="156" y="471"/>
                    </a:lnTo>
                    <a:lnTo>
                      <a:pt x="155" y="485"/>
                    </a:lnTo>
                    <a:lnTo>
                      <a:pt x="153" y="497"/>
                    </a:lnTo>
                    <a:lnTo>
                      <a:pt x="150" y="514"/>
                    </a:lnTo>
                    <a:lnTo>
                      <a:pt x="145" y="543"/>
                    </a:lnTo>
                    <a:lnTo>
                      <a:pt x="144" y="565"/>
                    </a:lnTo>
                    <a:lnTo>
                      <a:pt x="143" y="586"/>
                    </a:lnTo>
                    <a:lnTo>
                      <a:pt x="142" y="608"/>
                    </a:lnTo>
                    <a:lnTo>
                      <a:pt x="140" y="630"/>
                    </a:lnTo>
                    <a:lnTo>
                      <a:pt x="135" y="630"/>
                    </a:lnTo>
                    <a:lnTo>
                      <a:pt x="128" y="631"/>
                    </a:lnTo>
                    <a:lnTo>
                      <a:pt x="120" y="633"/>
                    </a:lnTo>
                    <a:lnTo>
                      <a:pt x="110" y="634"/>
                    </a:lnTo>
                    <a:lnTo>
                      <a:pt x="100" y="635"/>
                    </a:lnTo>
                    <a:lnTo>
                      <a:pt x="90" y="636"/>
                    </a:lnTo>
                    <a:lnTo>
                      <a:pt x="79" y="637"/>
                    </a:lnTo>
                    <a:lnTo>
                      <a:pt x="68" y="638"/>
                    </a:lnTo>
                    <a:lnTo>
                      <a:pt x="57" y="641"/>
                    </a:lnTo>
                    <a:lnTo>
                      <a:pt x="49" y="644"/>
                    </a:lnTo>
                    <a:lnTo>
                      <a:pt x="41" y="648"/>
                    </a:lnTo>
                    <a:lnTo>
                      <a:pt x="34" y="652"/>
                    </a:lnTo>
                    <a:lnTo>
                      <a:pt x="26" y="656"/>
                    </a:lnTo>
                    <a:lnTo>
                      <a:pt x="21" y="660"/>
                    </a:lnTo>
                    <a:lnTo>
                      <a:pt x="14" y="663"/>
                    </a:lnTo>
                    <a:lnTo>
                      <a:pt x="7" y="665"/>
                    </a:lnTo>
                    <a:lnTo>
                      <a:pt x="3" y="678"/>
                    </a:lnTo>
                    <a:lnTo>
                      <a:pt x="2" y="690"/>
                    </a:lnTo>
                    <a:lnTo>
                      <a:pt x="0" y="701"/>
                    </a:lnTo>
                    <a:lnTo>
                      <a:pt x="0" y="711"/>
                    </a:lnTo>
                    <a:lnTo>
                      <a:pt x="0" y="725"/>
                    </a:lnTo>
                    <a:lnTo>
                      <a:pt x="4" y="747"/>
                    </a:lnTo>
                    <a:lnTo>
                      <a:pt x="14" y="762"/>
                    </a:lnTo>
                    <a:lnTo>
                      <a:pt x="26" y="772"/>
                    </a:lnTo>
                    <a:lnTo>
                      <a:pt x="44" y="778"/>
                    </a:lnTo>
                    <a:lnTo>
                      <a:pt x="63" y="780"/>
                    </a:lnTo>
                    <a:lnTo>
                      <a:pt x="85" y="780"/>
                    </a:lnTo>
                    <a:lnTo>
                      <a:pt x="108" y="780"/>
                    </a:lnTo>
                    <a:lnTo>
                      <a:pt x="132" y="780"/>
                    </a:lnTo>
                    <a:lnTo>
                      <a:pt x="130" y="841"/>
                    </a:lnTo>
                    <a:lnTo>
                      <a:pt x="128" y="899"/>
                    </a:lnTo>
                    <a:lnTo>
                      <a:pt x="129" y="956"/>
                    </a:lnTo>
                    <a:lnTo>
                      <a:pt x="136" y="1016"/>
                    </a:lnTo>
                    <a:lnTo>
                      <a:pt x="130" y="1022"/>
                    </a:lnTo>
                    <a:lnTo>
                      <a:pt x="123" y="1029"/>
                    </a:lnTo>
                    <a:lnTo>
                      <a:pt x="116" y="1035"/>
                    </a:lnTo>
                    <a:lnTo>
                      <a:pt x="110" y="1041"/>
                    </a:lnTo>
                    <a:lnTo>
                      <a:pt x="80" y="1073"/>
                    </a:lnTo>
                    <a:lnTo>
                      <a:pt x="59" y="1092"/>
                    </a:lnTo>
                    <a:lnTo>
                      <a:pt x="45" y="1105"/>
                    </a:lnTo>
                    <a:lnTo>
                      <a:pt x="37" y="1113"/>
                    </a:lnTo>
                    <a:lnTo>
                      <a:pt x="35" y="1122"/>
                    </a:lnTo>
                    <a:lnTo>
                      <a:pt x="38" y="1135"/>
                    </a:lnTo>
                    <a:lnTo>
                      <a:pt x="44" y="1157"/>
                    </a:lnTo>
                    <a:lnTo>
                      <a:pt x="53" y="1190"/>
                    </a:lnTo>
                    <a:lnTo>
                      <a:pt x="68" y="1213"/>
                    </a:lnTo>
                    <a:lnTo>
                      <a:pt x="80" y="1231"/>
                    </a:lnTo>
                    <a:lnTo>
                      <a:pt x="92" y="1242"/>
                    </a:lnTo>
                    <a:lnTo>
                      <a:pt x="105" y="1249"/>
                    </a:lnTo>
                    <a:lnTo>
                      <a:pt x="120" y="1255"/>
                    </a:lnTo>
                    <a:lnTo>
                      <a:pt x="138" y="1260"/>
                    </a:lnTo>
                    <a:lnTo>
                      <a:pt x="161" y="1264"/>
                    </a:lnTo>
                    <a:lnTo>
                      <a:pt x="192" y="1271"/>
                    </a:lnTo>
                    <a:lnTo>
                      <a:pt x="221" y="1273"/>
                    </a:lnTo>
                    <a:lnTo>
                      <a:pt x="251" y="1278"/>
                    </a:lnTo>
                    <a:lnTo>
                      <a:pt x="280" y="1283"/>
                    </a:lnTo>
                    <a:lnTo>
                      <a:pt x="310" y="1287"/>
                    </a:lnTo>
                    <a:lnTo>
                      <a:pt x="339" y="1294"/>
                    </a:lnTo>
                    <a:lnTo>
                      <a:pt x="367" y="1300"/>
                    </a:lnTo>
                    <a:lnTo>
                      <a:pt x="396" y="1307"/>
                    </a:lnTo>
                    <a:lnTo>
                      <a:pt x="425" y="1314"/>
                    </a:lnTo>
                    <a:lnTo>
                      <a:pt x="454" y="1321"/>
                    </a:lnTo>
                    <a:lnTo>
                      <a:pt x="483" y="1328"/>
                    </a:lnTo>
                    <a:lnTo>
                      <a:pt x="511" y="1333"/>
                    </a:lnTo>
                    <a:lnTo>
                      <a:pt x="540" y="1339"/>
                    </a:lnTo>
                    <a:lnTo>
                      <a:pt x="568" y="1343"/>
                    </a:lnTo>
                    <a:lnTo>
                      <a:pt x="597" y="1346"/>
                    </a:lnTo>
                    <a:lnTo>
                      <a:pt x="626" y="1348"/>
                    </a:lnTo>
                    <a:lnTo>
                      <a:pt x="653" y="1349"/>
                    </a:lnTo>
                    <a:lnTo>
                      <a:pt x="657" y="1351"/>
                    </a:lnTo>
                    <a:lnTo>
                      <a:pt x="661" y="1352"/>
                    </a:lnTo>
                    <a:lnTo>
                      <a:pt x="667" y="1354"/>
                    </a:lnTo>
                    <a:lnTo>
                      <a:pt x="675" y="1356"/>
                    </a:lnTo>
                    <a:lnTo>
                      <a:pt x="683" y="1360"/>
                    </a:lnTo>
                    <a:lnTo>
                      <a:pt x="692" y="1363"/>
                    </a:lnTo>
                    <a:lnTo>
                      <a:pt x="702" y="1366"/>
                    </a:lnTo>
                    <a:lnTo>
                      <a:pt x="712" y="1369"/>
                    </a:lnTo>
                    <a:lnTo>
                      <a:pt x="712" y="1310"/>
                    </a:lnTo>
                    <a:lnTo>
                      <a:pt x="703" y="1307"/>
                    </a:lnTo>
                    <a:lnTo>
                      <a:pt x="694" y="1304"/>
                    </a:lnTo>
                    <a:lnTo>
                      <a:pt x="684" y="1301"/>
                    </a:lnTo>
                    <a:lnTo>
                      <a:pt x="675" y="1299"/>
                    </a:lnTo>
                    <a:lnTo>
                      <a:pt x="666" y="1296"/>
                    </a:lnTo>
                    <a:lnTo>
                      <a:pt x="655" y="1294"/>
                    </a:lnTo>
                    <a:lnTo>
                      <a:pt x="646" y="1292"/>
                    </a:lnTo>
                    <a:lnTo>
                      <a:pt x="637" y="1289"/>
                    </a:lnTo>
                    <a:lnTo>
                      <a:pt x="614" y="1283"/>
                    </a:lnTo>
                    <a:lnTo>
                      <a:pt x="590" y="1276"/>
                    </a:lnTo>
                    <a:lnTo>
                      <a:pt x="564" y="1270"/>
                    </a:lnTo>
                    <a:lnTo>
                      <a:pt x="537" y="1264"/>
                    </a:lnTo>
                    <a:lnTo>
                      <a:pt x="509" y="1258"/>
                    </a:lnTo>
                    <a:lnTo>
                      <a:pt x="480" y="1253"/>
                    </a:lnTo>
                    <a:lnTo>
                      <a:pt x="450" y="1247"/>
                    </a:lnTo>
                    <a:lnTo>
                      <a:pt x="422" y="1242"/>
                    </a:lnTo>
                    <a:lnTo>
                      <a:pt x="392" y="1236"/>
                    </a:lnTo>
                    <a:lnTo>
                      <a:pt x="363" y="1232"/>
                    </a:lnTo>
                    <a:lnTo>
                      <a:pt x="334" y="1227"/>
                    </a:lnTo>
                    <a:lnTo>
                      <a:pt x="306" y="1223"/>
                    </a:lnTo>
                    <a:lnTo>
                      <a:pt x="280" y="1218"/>
                    </a:lnTo>
                    <a:lnTo>
                      <a:pt x="254" y="1212"/>
                    </a:lnTo>
                    <a:lnTo>
                      <a:pt x="230" y="1208"/>
                    </a:lnTo>
                    <a:lnTo>
                      <a:pt x="208" y="1203"/>
                    </a:lnTo>
                    <a:lnTo>
                      <a:pt x="203" y="1203"/>
                    </a:lnTo>
                    <a:lnTo>
                      <a:pt x="197" y="1202"/>
                    </a:lnTo>
                    <a:lnTo>
                      <a:pt x="191" y="1202"/>
                    </a:lnTo>
                    <a:lnTo>
                      <a:pt x="185" y="1202"/>
                    </a:lnTo>
                    <a:lnTo>
                      <a:pt x="180" y="1202"/>
                    </a:lnTo>
                    <a:lnTo>
                      <a:pt x="174" y="1202"/>
                    </a:lnTo>
                    <a:lnTo>
                      <a:pt x="168" y="1201"/>
                    </a:lnTo>
                    <a:lnTo>
                      <a:pt x="162" y="1201"/>
                    </a:lnTo>
                    <a:lnTo>
                      <a:pt x="152" y="1194"/>
                    </a:lnTo>
                    <a:lnTo>
                      <a:pt x="143" y="1188"/>
                    </a:lnTo>
                    <a:lnTo>
                      <a:pt x="135" y="1181"/>
                    </a:lnTo>
                    <a:lnTo>
                      <a:pt x="128" y="1173"/>
                    </a:lnTo>
                    <a:lnTo>
                      <a:pt x="121" y="1166"/>
                    </a:lnTo>
                    <a:lnTo>
                      <a:pt x="115" y="1157"/>
                    </a:lnTo>
                    <a:lnTo>
                      <a:pt x="108" y="1149"/>
                    </a:lnTo>
                    <a:lnTo>
                      <a:pt x="102" y="1139"/>
                    </a:lnTo>
                    <a:lnTo>
                      <a:pt x="102" y="1132"/>
                    </a:lnTo>
                    <a:lnTo>
                      <a:pt x="107" y="1125"/>
                    </a:lnTo>
                    <a:lnTo>
                      <a:pt x="113" y="1117"/>
                    </a:lnTo>
                    <a:lnTo>
                      <a:pt x="120" y="1107"/>
                    </a:lnTo>
                    <a:lnTo>
                      <a:pt x="128" y="1100"/>
                    </a:lnTo>
                    <a:lnTo>
                      <a:pt x="136" y="1092"/>
                    </a:lnTo>
                    <a:lnTo>
                      <a:pt x="142" y="1087"/>
                    </a:lnTo>
                    <a:lnTo>
                      <a:pt x="146" y="1083"/>
                    </a:lnTo>
                    <a:lnTo>
                      <a:pt x="153" y="1091"/>
                    </a:lnTo>
                    <a:lnTo>
                      <a:pt x="160" y="1113"/>
                    </a:lnTo>
                    <a:lnTo>
                      <a:pt x="163" y="1137"/>
                    </a:lnTo>
                    <a:lnTo>
                      <a:pt x="165" y="1152"/>
                    </a:lnTo>
                    <a:lnTo>
                      <a:pt x="169" y="1155"/>
                    </a:lnTo>
                    <a:lnTo>
                      <a:pt x="177" y="1155"/>
                    </a:lnTo>
                    <a:lnTo>
                      <a:pt x="190" y="1152"/>
                    </a:lnTo>
                    <a:lnTo>
                      <a:pt x="205" y="1149"/>
                    </a:lnTo>
                    <a:lnTo>
                      <a:pt x="223" y="1142"/>
                    </a:lnTo>
                    <a:lnTo>
                      <a:pt x="243" y="1135"/>
                    </a:lnTo>
                    <a:lnTo>
                      <a:pt x="265" y="1127"/>
                    </a:lnTo>
                    <a:lnTo>
                      <a:pt x="287" y="1118"/>
                    </a:lnTo>
                    <a:lnTo>
                      <a:pt x="309" y="1107"/>
                    </a:lnTo>
                    <a:lnTo>
                      <a:pt x="331" y="1098"/>
                    </a:lnTo>
                    <a:lnTo>
                      <a:pt x="352" y="1089"/>
                    </a:lnTo>
                    <a:lnTo>
                      <a:pt x="372" y="1080"/>
                    </a:lnTo>
                    <a:lnTo>
                      <a:pt x="389" y="1072"/>
                    </a:lnTo>
                    <a:lnTo>
                      <a:pt x="403" y="1066"/>
                    </a:lnTo>
                    <a:lnTo>
                      <a:pt x="415" y="1060"/>
                    </a:lnTo>
                    <a:lnTo>
                      <a:pt x="422" y="1057"/>
                    </a:lnTo>
                    <a:lnTo>
                      <a:pt x="438" y="1043"/>
                    </a:lnTo>
                    <a:lnTo>
                      <a:pt x="454" y="1029"/>
                    </a:lnTo>
                    <a:lnTo>
                      <a:pt x="469" y="1015"/>
                    </a:lnTo>
                    <a:lnTo>
                      <a:pt x="484" y="1003"/>
                    </a:lnTo>
                    <a:lnTo>
                      <a:pt x="499" y="989"/>
                    </a:lnTo>
                    <a:lnTo>
                      <a:pt x="514" y="974"/>
                    </a:lnTo>
                    <a:lnTo>
                      <a:pt x="528" y="960"/>
                    </a:lnTo>
                    <a:lnTo>
                      <a:pt x="543" y="945"/>
                    </a:lnTo>
                    <a:lnTo>
                      <a:pt x="548" y="936"/>
                    </a:lnTo>
                    <a:lnTo>
                      <a:pt x="555" y="928"/>
                    </a:lnTo>
                    <a:lnTo>
                      <a:pt x="562" y="918"/>
                    </a:lnTo>
                    <a:lnTo>
                      <a:pt x="569" y="909"/>
                    </a:lnTo>
                    <a:lnTo>
                      <a:pt x="576" y="901"/>
                    </a:lnTo>
                    <a:lnTo>
                      <a:pt x="582" y="892"/>
                    </a:lnTo>
                    <a:lnTo>
                      <a:pt x="588" y="883"/>
                    </a:lnTo>
                    <a:lnTo>
                      <a:pt x="592" y="873"/>
                    </a:lnTo>
                    <a:lnTo>
                      <a:pt x="604" y="875"/>
                    </a:lnTo>
                    <a:lnTo>
                      <a:pt x="617" y="877"/>
                    </a:lnTo>
                    <a:lnTo>
                      <a:pt x="632" y="879"/>
                    </a:lnTo>
                    <a:lnTo>
                      <a:pt x="647" y="883"/>
                    </a:lnTo>
                    <a:lnTo>
                      <a:pt x="664" y="886"/>
                    </a:lnTo>
                    <a:lnTo>
                      <a:pt x="681" y="890"/>
                    </a:lnTo>
                    <a:lnTo>
                      <a:pt x="697" y="894"/>
                    </a:lnTo>
                    <a:lnTo>
                      <a:pt x="712" y="898"/>
                    </a:lnTo>
                    <a:lnTo>
                      <a:pt x="712" y="847"/>
                    </a:lnTo>
                    <a:lnTo>
                      <a:pt x="659" y="834"/>
                    </a:lnTo>
                    <a:lnTo>
                      <a:pt x="616" y="831"/>
                    </a:lnTo>
                    <a:lnTo>
                      <a:pt x="638" y="765"/>
                    </a:lnTo>
                    <a:lnTo>
                      <a:pt x="661" y="679"/>
                    </a:lnTo>
                    <a:lnTo>
                      <a:pt x="681" y="628"/>
                    </a:lnTo>
                    <a:lnTo>
                      <a:pt x="712" y="6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79" name="Freeform 208">
                <a:extLst>
                  <a:ext uri="{FF2B5EF4-FFF2-40B4-BE49-F238E27FC236}">
                    <a16:creationId xmlns:a16="http://schemas.microsoft.com/office/drawing/2014/main" id="{9163F82D-51E6-458A-AE50-6D349DDE5336}"/>
                  </a:ext>
                </a:extLst>
              </p:cNvPr>
              <p:cNvSpPr>
                <a:spLocks/>
              </p:cNvSpPr>
              <p:nvPr/>
            </p:nvSpPr>
            <p:spPr bwMode="auto">
              <a:xfrm flipH="1">
                <a:off x="1385" y="2009"/>
                <a:ext cx="68" cy="54"/>
              </a:xfrm>
              <a:custGeom>
                <a:avLst/>
                <a:gdLst>
                  <a:gd name="T0" fmla="*/ 0 w 164"/>
                  <a:gd name="T1" fmla="*/ 0 h 145"/>
                  <a:gd name="T2" fmla="*/ 0 w 164"/>
                  <a:gd name="T3" fmla="*/ 0 h 145"/>
                  <a:gd name="T4" fmla="*/ 0 w 164"/>
                  <a:gd name="T5" fmla="*/ 0 h 145"/>
                  <a:gd name="T6" fmla="*/ 0 w 164"/>
                  <a:gd name="T7" fmla="*/ 0 h 145"/>
                  <a:gd name="T8" fmla="*/ 0 w 164"/>
                  <a:gd name="T9" fmla="*/ 0 h 145"/>
                  <a:gd name="T10" fmla="*/ 0 w 164"/>
                  <a:gd name="T11" fmla="*/ 0 h 145"/>
                  <a:gd name="T12" fmla="*/ 0 w 164"/>
                  <a:gd name="T13" fmla="*/ 0 h 145"/>
                  <a:gd name="T14" fmla="*/ 0 w 164"/>
                  <a:gd name="T15" fmla="*/ 0 h 145"/>
                  <a:gd name="T16" fmla="*/ 0 w 164"/>
                  <a:gd name="T17" fmla="*/ 0 h 145"/>
                  <a:gd name="T18" fmla="*/ 0 w 164"/>
                  <a:gd name="T19" fmla="*/ 0 h 145"/>
                  <a:gd name="T20" fmla="*/ 0 w 164"/>
                  <a:gd name="T21" fmla="*/ 0 h 145"/>
                  <a:gd name="T22" fmla="*/ 0 w 164"/>
                  <a:gd name="T23" fmla="*/ 0 h 145"/>
                  <a:gd name="T24" fmla="*/ 0 w 164"/>
                  <a:gd name="T25" fmla="*/ 0 h 145"/>
                  <a:gd name="T26" fmla="*/ 0 w 164"/>
                  <a:gd name="T27" fmla="*/ 0 h 145"/>
                  <a:gd name="T28" fmla="*/ 0 w 164"/>
                  <a:gd name="T29" fmla="*/ 0 h 145"/>
                  <a:gd name="T30" fmla="*/ 0 w 164"/>
                  <a:gd name="T31" fmla="*/ 0 h 145"/>
                  <a:gd name="T32" fmla="*/ 0 w 164"/>
                  <a:gd name="T33" fmla="*/ 0 h 145"/>
                  <a:gd name="T34" fmla="*/ 0 w 164"/>
                  <a:gd name="T35" fmla="*/ 0 h 145"/>
                  <a:gd name="T36" fmla="*/ 0 w 164"/>
                  <a:gd name="T37" fmla="*/ 0 h 145"/>
                  <a:gd name="T38" fmla="*/ 0 w 164"/>
                  <a:gd name="T39" fmla="*/ 0 h 145"/>
                  <a:gd name="T40" fmla="*/ 0 w 164"/>
                  <a:gd name="T41" fmla="*/ 0 h 145"/>
                  <a:gd name="T42" fmla="*/ 0 w 164"/>
                  <a:gd name="T43" fmla="*/ 0 h 145"/>
                  <a:gd name="T44" fmla="*/ 0 w 164"/>
                  <a:gd name="T45" fmla="*/ 0 h 145"/>
                  <a:gd name="T46" fmla="*/ 0 w 164"/>
                  <a:gd name="T47" fmla="*/ 0 h 145"/>
                  <a:gd name="T48" fmla="*/ 0 w 164"/>
                  <a:gd name="T49" fmla="*/ 0 h 145"/>
                  <a:gd name="T50" fmla="*/ 0 w 164"/>
                  <a:gd name="T51" fmla="*/ 0 h 145"/>
                  <a:gd name="T52" fmla="*/ 0 w 164"/>
                  <a:gd name="T53" fmla="*/ 0 h 145"/>
                  <a:gd name="T54" fmla="*/ 0 w 164"/>
                  <a:gd name="T55" fmla="*/ 0 h 145"/>
                  <a:gd name="T56" fmla="*/ 0 w 164"/>
                  <a:gd name="T57" fmla="*/ 0 h 145"/>
                  <a:gd name="T58" fmla="*/ 0 w 164"/>
                  <a:gd name="T59" fmla="*/ 0 h 145"/>
                  <a:gd name="T60" fmla="*/ 0 w 164"/>
                  <a:gd name="T61" fmla="*/ 0 h 145"/>
                  <a:gd name="T62" fmla="*/ 0 w 164"/>
                  <a:gd name="T63" fmla="*/ 0 h 145"/>
                  <a:gd name="T64" fmla="*/ 0 w 164"/>
                  <a:gd name="T65" fmla="*/ 0 h 145"/>
                  <a:gd name="T66" fmla="*/ 0 w 164"/>
                  <a:gd name="T67" fmla="*/ 0 h 145"/>
                  <a:gd name="T68" fmla="*/ 0 w 164"/>
                  <a:gd name="T69" fmla="*/ 0 h 145"/>
                  <a:gd name="T70" fmla="*/ 0 w 164"/>
                  <a:gd name="T71" fmla="*/ 0 h 145"/>
                  <a:gd name="T72" fmla="*/ 0 w 164"/>
                  <a:gd name="T73" fmla="*/ 0 h 145"/>
                  <a:gd name="T74" fmla="*/ 0 w 164"/>
                  <a:gd name="T75" fmla="*/ 0 h 145"/>
                  <a:gd name="T76" fmla="*/ 0 w 164"/>
                  <a:gd name="T77" fmla="*/ 0 h 145"/>
                  <a:gd name="T78" fmla="*/ 0 w 164"/>
                  <a:gd name="T79" fmla="*/ 0 h 145"/>
                  <a:gd name="T80" fmla="*/ 0 w 164"/>
                  <a:gd name="T81" fmla="*/ 0 h 145"/>
                  <a:gd name="T82" fmla="*/ 0 w 164"/>
                  <a:gd name="T83" fmla="*/ 0 h 145"/>
                  <a:gd name="T84" fmla="*/ 0 w 164"/>
                  <a:gd name="T85" fmla="*/ 0 h 145"/>
                  <a:gd name="T86" fmla="*/ 0 w 164"/>
                  <a:gd name="T87" fmla="*/ 0 h 145"/>
                  <a:gd name="T88" fmla="*/ 0 w 164"/>
                  <a:gd name="T89" fmla="*/ 0 h 145"/>
                  <a:gd name="T90" fmla="*/ 0 w 164"/>
                  <a:gd name="T91" fmla="*/ 0 h 145"/>
                  <a:gd name="T92" fmla="*/ 0 w 164"/>
                  <a:gd name="T93" fmla="*/ 0 h 145"/>
                  <a:gd name="T94" fmla="*/ 0 w 164"/>
                  <a:gd name="T95" fmla="*/ 0 h 145"/>
                  <a:gd name="T96" fmla="*/ 0 w 164"/>
                  <a:gd name="T97" fmla="*/ 0 h 14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4"/>
                  <a:gd name="T148" fmla="*/ 0 h 145"/>
                  <a:gd name="T149" fmla="*/ 164 w 164"/>
                  <a:gd name="T150" fmla="*/ 145 h 14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4" h="145">
                    <a:moveTo>
                      <a:pt x="41" y="145"/>
                    </a:moveTo>
                    <a:lnTo>
                      <a:pt x="34" y="129"/>
                    </a:lnTo>
                    <a:lnTo>
                      <a:pt x="26" y="112"/>
                    </a:lnTo>
                    <a:lnTo>
                      <a:pt x="18" y="94"/>
                    </a:lnTo>
                    <a:lnTo>
                      <a:pt x="11" y="76"/>
                    </a:lnTo>
                    <a:lnTo>
                      <a:pt x="6" y="56"/>
                    </a:lnTo>
                    <a:lnTo>
                      <a:pt x="1" y="37"/>
                    </a:lnTo>
                    <a:lnTo>
                      <a:pt x="0" y="18"/>
                    </a:lnTo>
                    <a:lnTo>
                      <a:pt x="2" y="0"/>
                    </a:lnTo>
                    <a:lnTo>
                      <a:pt x="7" y="0"/>
                    </a:lnTo>
                    <a:lnTo>
                      <a:pt x="13" y="0"/>
                    </a:lnTo>
                    <a:lnTo>
                      <a:pt x="19" y="0"/>
                    </a:lnTo>
                    <a:lnTo>
                      <a:pt x="26" y="1"/>
                    </a:lnTo>
                    <a:lnTo>
                      <a:pt x="33" y="2"/>
                    </a:lnTo>
                    <a:lnTo>
                      <a:pt x="40" y="3"/>
                    </a:lnTo>
                    <a:lnTo>
                      <a:pt x="46" y="5"/>
                    </a:lnTo>
                    <a:lnTo>
                      <a:pt x="51" y="6"/>
                    </a:lnTo>
                    <a:lnTo>
                      <a:pt x="59" y="2"/>
                    </a:lnTo>
                    <a:lnTo>
                      <a:pt x="63" y="1"/>
                    </a:lnTo>
                    <a:lnTo>
                      <a:pt x="66" y="0"/>
                    </a:lnTo>
                    <a:lnTo>
                      <a:pt x="68" y="0"/>
                    </a:lnTo>
                    <a:lnTo>
                      <a:pt x="68" y="5"/>
                    </a:lnTo>
                    <a:lnTo>
                      <a:pt x="67" y="9"/>
                    </a:lnTo>
                    <a:lnTo>
                      <a:pt x="66" y="16"/>
                    </a:lnTo>
                    <a:lnTo>
                      <a:pt x="64" y="26"/>
                    </a:lnTo>
                    <a:lnTo>
                      <a:pt x="58" y="63"/>
                    </a:lnTo>
                    <a:lnTo>
                      <a:pt x="61" y="83"/>
                    </a:lnTo>
                    <a:lnTo>
                      <a:pt x="72" y="89"/>
                    </a:lnTo>
                    <a:lnTo>
                      <a:pt x="89" y="84"/>
                    </a:lnTo>
                    <a:lnTo>
                      <a:pt x="107" y="71"/>
                    </a:lnTo>
                    <a:lnTo>
                      <a:pt x="124" y="52"/>
                    </a:lnTo>
                    <a:lnTo>
                      <a:pt x="138" y="31"/>
                    </a:lnTo>
                    <a:lnTo>
                      <a:pt x="145" y="9"/>
                    </a:lnTo>
                    <a:lnTo>
                      <a:pt x="149" y="35"/>
                    </a:lnTo>
                    <a:lnTo>
                      <a:pt x="153" y="58"/>
                    </a:lnTo>
                    <a:lnTo>
                      <a:pt x="159" y="81"/>
                    </a:lnTo>
                    <a:lnTo>
                      <a:pt x="164" y="105"/>
                    </a:lnTo>
                    <a:lnTo>
                      <a:pt x="164" y="106"/>
                    </a:lnTo>
                    <a:lnTo>
                      <a:pt x="161" y="107"/>
                    </a:lnTo>
                    <a:lnTo>
                      <a:pt x="158" y="108"/>
                    </a:lnTo>
                    <a:lnTo>
                      <a:pt x="151" y="111"/>
                    </a:lnTo>
                    <a:lnTo>
                      <a:pt x="140" y="114"/>
                    </a:lnTo>
                    <a:lnTo>
                      <a:pt x="124" y="120"/>
                    </a:lnTo>
                    <a:lnTo>
                      <a:pt x="102" y="128"/>
                    </a:lnTo>
                    <a:lnTo>
                      <a:pt x="72" y="138"/>
                    </a:lnTo>
                    <a:lnTo>
                      <a:pt x="64" y="139"/>
                    </a:lnTo>
                    <a:lnTo>
                      <a:pt x="58" y="142"/>
                    </a:lnTo>
                    <a:lnTo>
                      <a:pt x="49" y="143"/>
                    </a:lnTo>
                    <a:lnTo>
                      <a:pt x="41" y="145"/>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80" name="Freeform 209">
                <a:extLst>
                  <a:ext uri="{FF2B5EF4-FFF2-40B4-BE49-F238E27FC236}">
                    <a16:creationId xmlns:a16="http://schemas.microsoft.com/office/drawing/2014/main" id="{16570672-0B6C-48C7-AB8A-AFBAC26129C9}"/>
                  </a:ext>
                </a:extLst>
              </p:cNvPr>
              <p:cNvSpPr>
                <a:spLocks/>
              </p:cNvSpPr>
              <p:nvPr/>
            </p:nvSpPr>
            <p:spPr bwMode="auto">
              <a:xfrm flipH="1">
                <a:off x="1324" y="1982"/>
                <a:ext cx="61" cy="64"/>
              </a:xfrm>
              <a:custGeom>
                <a:avLst/>
                <a:gdLst>
                  <a:gd name="T0" fmla="*/ 0 w 148"/>
                  <a:gd name="T1" fmla="*/ 0 h 176"/>
                  <a:gd name="T2" fmla="*/ 0 w 148"/>
                  <a:gd name="T3" fmla="*/ 0 h 176"/>
                  <a:gd name="T4" fmla="*/ 0 w 148"/>
                  <a:gd name="T5" fmla="*/ 0 h 176"/>
                  <a:gd name="T6" fmla="*/ 0 w 148"/>
                  <a:gd name="T7" fmla="*/ 0 h 176"/>
                  <a:gd name="T8" fmla="*/ 0 w 148"/>
                  <a:gd name="T9" fmla="*/ 0 h 176"/>
                  <a:gd name="T10" fmla="*/ 0 w 148"/>
                  <a:gd name="T11" fmla="*/ 0 h 176"/>
                  <a:gd name="T12" fmla="*/ 0 w 148"/>
                  <a:gd name="T13" fmla="*/ 0 h 176"/>
                  <a:gd name="T14" fmla="*/ 0 w 148"/>
                  <a:gd name="T15" fmla="*/ 0 h 176"/>
                  <a:gd name="T16" fmla="*/ 0 w 148"/>
                  <a:gd name="T17" fmla="*/ 0 h 176"/>
                  <a:gd name="T18" fmla="*/ 0 w 148"/>
                  <a:gd name="T19" fmla="*/ 0 h 176"/>
                  <a:gd name="T20" fmla="*/ 0 w 148"/>
                  <a:gd name="T21" fmla="*/ 0 h 176"/>
                  <a:gd name="T22" fmla="*/ 0 w 148"/>
                  <a:gd name="T23" fmla="*/ 0 h 176"/>
                  <a:gd name="T24" fmla="*/ 0 w 148"/>
                  <a:gd name="T25" fmla="*/ 0 h 176"/>
                  <a:gd name="T26" fmla="*/ 0 w 148"/>
                  <a:gd name="T27" fmla="*/ 0 h 176"/>
                  <a:gd name="T28" fmla="*/ 0 w 148"/>
                  <a:gd name="T29" fmla="*/ 0 h 176"/>
                  <a:gd name="T30" fmla="*/ 0 w 148"/>
                  <a:gd name="T31" fmla="*/ 0 h 176"/>
                  <a:gd name="T32" fmla="*/ 0 w 148"/>
                  <a:gd name="T33" fmla="*/ 0 h 176"/>
                  <a:gd name="T34" fmla="*/ 0 w 148"/>
                  <a:gd name="T35" fmla="*/ 0 h 176"/>
                  <a:gd name="T36" fmla="*/ 0 w 148"/>
                  <a:gd name="T37" fmla="*/ 0 h 176"/>
                  <a:gd name="T38" fmla="*/ 0 w 148"/>
                  <a:gd name="T39" fmla="*/ 0 h 176"/>
                  <a:gd name="T40" fmla="*/ 0 w 148"/>
                  <a:gd name="T41" fmla="*/ 0 h 176"/>
                  <a:gd name="T42" fmla="*/ 0 w 148"/>
                  <a:gd name="T43" fmla="*/ 0 h 176"/>
                  <a:gd name="T44" fmla="*/ 0 w 148"/>
                  <a:gd name="T45" fmla="*/ 0 h 176"/>
                  <a:gd name="T46" fmla="*/ 0 w 148"/>
                  <a:gd name="T47" fmla="*/ 0 h 176"/>
                  <a:gd name="T48" fmla="*/ 0 w 148"/>
                  <a:gd name="T49" fmla="*/ 0 h 176"/>
                  <a:gd name="T50" fmla="*/ 0 w 148"/>
                  <a:gd name="T51" fmla="*/ 0 h 176"/>
                  <a:gd name="T52" fmla="*/ 0 w 148"/>
                  <a:gd name="T53" fmla="*/ 0 h 176"/>
                  <a:gd name="T54" fmla="*/ 0 w 148"/>
                  <a:gd name="T55" fmla="*/ 0 h 176"/>
                  <a:gd name="T56" fmla="*/ 0 w 148"/>
                  <a:gd name="T57" fmla="*/ 0 h 1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8"/>
                  <a:gd name="T88" fmla="*/ 0 h 176"/>
                  <a:gd name="T89" fmla="*/ 148 w 148"/>
                  <a:gd name="T90" fmla="*/ 176 h 17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8" h="176">
                    <a:moveTo>
                      <a:pt x="16" y="176"/>
                    </a:moveTo>
                    <a:lnTo>
                      <a:pt x="15" y="167"/>
                    </a:lnTo>
                    <a:lnTo>
                      <a:pt x="16" y="159"/>
                    </a:lnTo>
                    <a:lnTo>
                      <a:pt x="16" y="152"/>
                    </a:lnTo>
                    <a:lnTo>
                      <a:pt x="9" y="150"/>
                    </a:lnTo>
                    <a:lnTo>
                      <a:pt x="5" y="129"/>
                    </a:lnTo>
                    <a:lnTo>
                      <a:pt x="2" y="99"/>
                    </a:lnTo>
                    <a:lnTo>
                      <a:pt x="0" y="69"/>
                    </a:lnTo>
                    <a:lnTo>
                      <a:pt x="2" y="52"/>
                    </a:lnTo>
                    <a:lnTo>
                      <a:pt x="16" y="47"/>
                    </a:lnTo>
                    <a:lnTo>
                      <a:pt x="31" y="42"/>
                    </a:lnTo>
                    <a:lnTo>
                      <a:pt x="47" y="37"/>
                    </a:lnTo>
                    <a:lnTo>
                      <a:pt x="63" y="30"/>
                    </a:lnTo>
                    <a:lnTo>
                      <a:pt x="79" y="23"/>
                    </a:lnTo>
                    <a:lnTo>
                      <a:pt x="94" y="15"/>
                    </a:lnTo>
                    <a:lnTo>
                      <a:pt x="108" y="8"/>
                    </a:lnTo>
                    <a:lnTo>
                      <a:pt x="119" y="0"/>
                    </a:lnTo>
                    <a:lnTo>
                      <a:pt x="125" y="14"/>
                    </a:lnTo>
                    <a:lnTo>
                      <a:pt x="133" y="44"/>
                    </a:lnTo>
                    <a:lnTo>
                      <a:pt x="141" y="76"/>
                    </a:lnTo>
                    <a:lnTo>
                      <a:pt x="148" y="95"/>
                    </a:lnTo>
                    <a:lnTo>
                      <a:pt x="132" y="108"/>
                    </a:lnTo>
                    <a:lnTo>
                      <a:pt x="116" y="121"/>
                    </a:lnTo>
                    <a:lnTo>
                      <a:pt x="101" y="131"/>
                    </a:lnTo>
                    <a:lnTo>
                      <a:pt x="86" y="141"/>
                    </a:lnTo>
                    <a:lnTo>
                      <a:pt x="70" y="151"/>
                    </a:lnTo>
                    <a:lnTo>
                      <a:pt x="53" y="160"/>
                    </a:lnTo>
                    <a:lnTo>
                      <a:pt x="35" y="168"/>
                    </a:lnTo>
                    <a:lnTo>
                      <a:pt x="16" y="176"/>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81" name="Freeform 210">
                <a:extLst>
                  <a:ext uri="{FF2B5EF4-FFF2-40B4-BE49-F238E27FC236}">
                    <a16:creationId xmlns:a16="http://schemas.microsoft.com/office/drawing/2014/main" id="{817221BF-FE09-41D3-BF7B-2D168F5A9048}"/>
                  </a:ext>
                </a:extLst>
              </p:cNvPr>
              <p:cNvSpPr>
                <a:spLocks/>
              </p:cNvSpPr>
              <p:nvPr/>
            </p:nvSpPr>
            <p:spPr bwMode="auto">
              <a:xfrm flipH="1">
                <a:off x="1397" y="2006"/>
                <a:ext cx="23" cy="22"/>
              </a:xfrm>
              <a:custGeom>
                <a:avLst/>
                <a:gdLst>
                  <a:gd name="T0" fmla="*/ 0 w 57"/>
                  <a:gd name="T1" fmla="*/ 0 h 59"/>
                  <a:gd name="T2" fmla="*/ 0 w 57"/>
                  <a:gd name="T3" fmla="*/ 0 h 59"/>
                  <a:gd name="T4" fmla="*/ 0 w 57"/>
                  <a:gd name="T5" fmla="*/ 0 h 59"/>
                  <a:gd name="T6" fmla="*/ 0 w 57"/>
                  <a:gd name="T7" fmla="*/ 0 h 59"/>
                  <a:gd name="T8" fmla="*/ 0 w 57"/>
                  <a:gd name="T9" fmla="*/ 0 h 59"/>
                  <a:gd name="T10" fmla="*/ 0 w 57"/>
                  <a:gd name="T11" fmla="*/ 0 h 59"/>
                  <a:gd name="T12" fmla="*/ 0 w 57"/>
                  <a:gd name="T13" fmla="*/ 0 h 59"/>
                  <a:gd name="T14" fmla="*/ 0 w 57"/>
                  <a:gd name="T15" fmla="*/ 0 h 59"/>
                  <a:gd name="T16" fmla="*/ 0 w 57"/>
                  <a:gd name="T17" fmla="*/ 0 h 59"/>
                  <a:gd name="T18" fmla="*/ 0 w 57"/>
                  <a:gd name="T19" fmla="*/ 0 h 59"/>
                  <a:gd name="T20" fmla="*/ 0 w 57"/>
                  <a:gd name="T21" fmla="*/ 0 h 59"/>
                  <a:gd name="T22" fmla="*/ 0 w 57"/>
                  <a:gd name="T23" fmla="*/ 0 h 59"/>
                  <a:gd name="T24" fmla="*/ 0 w 57"/>
                  <a:gd name="T25" fmla="*/ 0 h 59"/>
                  <a:gd name="T26" fmla="*/ 0 w 57"/>
                  <a:gd name="T27" fmla="*/ 0 h 59"/>
                  <a:gd name="T28" fmla="*/ 0 w 57"/>
                  <a:gd name="T29" fmla="*/ 0 h 59"/>
                  <a:gd name="T30" fmla="*/ 0 w 57"/>
                  <a:gd name="T31" fmla="*/ 0 h 59"/>
                  <a:gd name="T32" fmla="*/ 0 w 57"/>
                  <a:gd name="T33" fmla="*/ 0 h 59"/>
                  <a:gd name="T34" fmla="*/ 0 w 57"/>
                  <a:gd name="T35" fmla="*/ 0 h 59"/>
                  <a:gd name="T36" fmla="*/ 0 w 57"/>
                  <a:gd name="T37" fmla="*/ 0 h 59"/>
                  <a:gd name="T38" fmla="*/ 0 w 57"/>
                  <a:gd name="T39" fmla="*/ 0 h 59"/>
                  <a:gd name="T40" fmla="*/ 0 w 57"/>
                  <a:gd name="T41" fmla="*/ 0 h 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7"/>
                  <a:gd name="T64" fmla="*/ 0 h 59"/>
                  <a:gd name="T65" fmla="*/ 57 w 57"/>
                  <a:gd name="T66" fmla="*/ 59 h 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7" h="59">
                    <a:moveTo>
                      <a:pt x="4" y="59"/>
                    </a:moveTo>
                    <a:lnTo>
                      <a:pt x="0" y="48"/>
                    </a:lnTo>
                    <a:lnTo>
                      <a:pt x="4" y="33"/>
                    </a:lnTo>
                    <a:lnTo>
                      <a:pt x="8" y="18"/>
                    </a:lnTo>
                    <a:lnTo>
                      <a:pt x="13" y="6"/>
                    </a:lnTo>
                    <a:lnTo>
                      <a:pt x="19" y="5"/>
                    </a:lnTo>
                    <a:lnTo>
                      <a:pt x="23" y="4"/>
                    </a:lnTo>
                    <a:lnTo>
                      <a:pt x="29" y="4"/>
                    </a:lnTo>
                    <a:lnTo>
                      <a:pt x="35" y="3"/>
                    </a:lnTo>
                    <a:lnTo>
                      <a:pt x="40" y="2"/>
                    </a:lnTo>
                    <a:lnTo>
                      <a:pt x="45" y="1"/>
                    </a:lnTo>
                    <a:lnTo>
                      <a:pt x="51" y="1"/>
                    </a:lnTo>
                    <a:lnTo>
                      <a:pt x="57" y="0"/>
                    </a:lnTo>
                    <a:lnTo>
                      <a:pt x="52" y="13"/>
                    </a:lnTo>
                    <a:lnTo>
                      <a:pt x="48" y="26"/>
                    </a:lnTo>
                    <a:lnTo>
                      <a:pt x="44" y="36"/>
                    </a:lnTo>
                    <a:lnTo>
                      <a:pt x="41" y="45"/>
                    </a:lnTo>
                    <a:lnTo>
                      <a:pt x="36" y="51"/>
                    </a:lnTo>
                    <a:lnTo>
                      <a:pt x="28" y="56"/>
                    </a:lnTo>
                    <a:lnTo>
                      <a:pt x="18" y="58"/>
                    </a:lnTo>
                    <a:lnTo>
                      <a:pt x="4" y="59"/>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82" name="Freeform 211">
                <a:extLst>
                  <a:ext uri="{FF2B5EF4-FFF2-40B4-BE49-F238E27FC236}">
                    <a16:creationId xmlns:a16="http://schemas.microsoft.com/office/drawing/2014/main" id="{A99ABF5A-B151-427E-A58D-CFC79922A13A}"/>
                  </a:ext>
                </a:extLst>
              </p:cNvPr>
              <p:cNvSpPr>
                <a:spLocks/>
              </p:cNvSpPr>
              <p:nvPr/>
            </p:nvSpPr>
            <p:spPr bwMode="auto">
              <a:xfrm flipH="1">
                <a:off x="1267" y="1938"/>
                <a:ext cx="57" cy="78"/>
              </a:xfrm>
              <a:custGeom>
                <a:avLst/>
                <a:gdLst>
                  <a:gd name="T0" fmla="*/ 0 w 138"/>
                  <a:gd name="T1" fmla="*/ 0 h 213"/>
                  <a:gd name="T2" fmla="*/ 0 w 138"/>
                  <a:gd name="T3" fmla="*/ 0 h 213"/>
                  <a:gd name="T4" fmla="*/ 0 w 138"/>
                  <a:gd name="T5" fmla="*/ 0 h 213"/>
                  <a:gd name="T6" fmla="*/ 0 w 138"/>
                  <a:gd name="T7" fmla="*/ 0 h 213"/>
                  <a:gd name="T8" fmla="*/ 0 w 138"/>
                  <a:gd name="T9" fmla="*/ 0 h 213"/>
                  <a:gd name="T10" fmla="*/ 0 w 138"/>
                  <a:gd name="T11" fmla="*/ 0 h 213"/>
                  <a:gd name="T12" fmla="*/ 0 w 138"/>
                  <a:gd name="T13" fmla="*/ 0 h 213"/>
                  <a:gd name="T14" fmla="*/ 0 w 138"/>
                  <a:gd name="T15" fmla="*/ 0 h 213"/>
                  <a:gd name="T16" fmla="*/ 0 w 138"/>
                  <a:gd name="T17" fmla="*/ 0 h 213"/>
                  <a:gd name="T18" fmla="*/ 0 w 138"/>
                  <a:gd name="T19" fmla="*/ 0 h 213"/>
                  <a:gd name="T20" fmla="*/ 0 w 138"/>
                  <a:gd name="T21" fmla="*/ 0 h 213"/>
                  <a:gd name="T22" fmla="*/ 0 w 138"/>
                  <a:gd name="T23" fmla="*/ 0 h 213"/>
                  <a:gd name="T24" fmla="*/ 0 w 138"/>
                  <a:gd name="T25" fmla="*/ 0 h 213"/>
                  <a:gd name="T26" fmla="*/ 0 w 138"/>
                  <a:gd name="T27" fmla="*/ 0 h 213"/>
                  <a:gd name="T28" fmla="*/ 0 w 138"/>
                  <a:gd name="T29" fmla="*/ 0 h 213"/>
                  <a:gd name="T30" fmla="*/ 0 w 138"/>
                  <a:gd name="T31" fmla="*/ 0 h 213"/>
                  <a:gd name="T32" fmla="*/ 0 w 138"/>
                  <a:gd name="T33" fmla="*/ 0 h 213"/>
                  <a:gd name="T34" fmla="*/ 0 w 138"/>
                  <a:gd name="T35" fmla="*/ 0 h 213"/>
                  <a:gd name="T36" fmla="*/ 0 w 138"/>
                  <a:gd name="T37" fmla="*/ 0 h 213"/>
                  <a:gd name="T38" fmla="*/ 0 w 138"/>
                  <a:gd name="T39" fmla="*/ 0 h 213"/>
                  <a:gd name="T40" fmla="*/ 0 w 138"/>
                  <a:gd name="T41" fmla="*/ 0 h 213"/>
                  <a:gd name="T42" fmla="*/ 0 w 138"/>
                  <a:gd name="T43" fmla="*/ 0 h 213"/>
                  <a:gd name="T44" fmla="*/ 0 w 138"/>
                  <a:gd name="T45" fmla="*/ 0 h 213"/>
                  <a:gd name="T46" fmla="*/ 0 w 138"/>
                  <a:gd name="T47" fmla="*/ 0 h 213"/>
                  <a:gd name="T48" fmla="*/ 0 w 138"/>
                  <a:gd name="T49" fmla="*/ 0 h 213"/>
                  <a:gd name="T50" fmla="*/ 0 w 138"/>
                  <a:gd name="T51" fmla="*/ 0 h 213"/>
                  <a:gd name="T52" fmla="*/ 0 w 138"/>
                  <a:gd name="T53" fmla="*/ 0 h 213"/>
                  <a:gd name="T54" fmla="*/ 0 w 138"/>
                  <a:gd name="T55" fmla="*/ 0 h 213"/>
                  <a:gd name="T56" fmla="*/ 0 w 138"/>
                  <a:gd name="T57" fmla="*/ 0 h 213"/>
                  <a:gd name="T58" fmla="*/ 0 w 138"/>
                  <a:gd name="T59" fmla="*/ 0 h 213"/>
                  <a:gd name="T60" fmla="*/ 0 w 138"/>
                  <a:gd name="T61" fmla="*/ 0 h 213"/>
                  <a:gd name="T62" fmla="*/ 0 w 138"/>
                  <a:gd name="T63" fmla="*/ 0 h 213"/>
                  <a:gd name="T64" fmla="*/ 0 w 138"/>
                  <a:gd name="T65" fmla="*/ 0 h 213"/>
                  <a:gd name="T66" fmla="*/ 0 w 138"/>
                  <a:gd name="T67" fmla="*/ 0 h 213"/>
                  <a:gd name="T68" fmla="*/ 0 w 138"/>
                  <a:gd name="T69" fmla="*/ 0 h 213"/>
                  <a:gd name="T70" fmla="*/ 0 w 138"/>
                  <a:gd name="T71" fmla="*/ 0 h 213"/>
                  <a:gd name="T72" fmla="*/ 0 w 138"/>
                  <a:gd name="T73" fmla="*/ 0 h 213"/>
                  <a:gd name="T74" fmla="*/ 0 w 138"/>
                  <a:gd name="T75" fmla="*/ 0 h 213"/>
                  <a:gd name="T76" fmla="*/ 0 w 138"/>
                  <a:gd name="T77" fmla="*/ 0 h 213"/>
                  <a:gd name="T78" fmla="*/ 0 w 138"/>
                  <a:gd name="T79" fmla="*/ 0 h 213"/>
                  <a:gd name="T80" fmla="*/ 0 w 138"/>
                  <a:gd name="T81" fmla="*/ 0 h 21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8"/>
                  <a:gd name="T124" fmla="*/ 0 h 213"/>
                  <a:gd name="T125" fmla="*/ 138 w 138"/>
                  <a:gd name="T126" fmla="*/ 213 h 21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8" h="213">
                    <a:moveTo>
                      <a:pt x="1" y="213"/>
                    </a:moveTo>
                    <a:lnTo>
                      <a:pt x="1" y="195"/>
                    </a:lnTo>
                    <a:lnTo>
                      <a:pt x="0" y="169"/>
                    </a:lnTo>
                    <a:lnTo>
                      <a:pt x="0" y="138"/>
                    </a:lnTo>
                    <a:lnTo>
                      <a:pt x="0" y="102"/>
                    </a:lnTo>
                    <a:lnTo>
                      <a:pt x="12" y="93"/>
                    </a:lnTo>
                    <a:lnTo>
                      <a:pt x="28" y="79"/>
                    </a:lnTo>
                    <a:lnTo>
                      <a:pt x="47" y="63"/>
                    </a:lnTo>
                    <a:lnTo>
                      <a:pt x="68" y="47"/>
                    </a:lnTo>
                    <a:lnTo>
                      <a:pt x="88" y="31"/>
                    </a:lnTo>
                    <a:lnTo>
                      <a:pt x="107" y="17"/>
                    </a:lnTo>
                    <a:lnTo>
                      <a:pt x="124" y="6"/>
                    </a:lnTo>
                    <a:lnTo>
                      <a:pt x="135" y="0"/>
                    </a:lnTo>
                    <a:lnTo>
                      <a:pt x="136" y="8"/>
                    </a:lnTo>
                    <a:lnTo>
                      <a:pt x="137" y="15"/>
                    </a:lnTo>
                    <a:lnTo>
                      <a:pt x="137" y="23"/>
                    </a:lnTo>
                    <a:lnTo>
                      <a:pt x="138" y="31"/>
                    </a:lnTo>
                    <a:lnTo>
                      <a:pt x="135" y="40"/>
                    </a:lnTo>
                    <a:lnTo>
                      <a:pt x="130" y="48"/>
                    </a:lnTo>
                    <a:lnTo>
                      <a:pt x="126" y="56"/>
                    </a:lnTo>
                    <a:lnTo>
                      <a:pt x="121" y="63"/>
                    </a:lnTo>
                    <a:lnTo>
                      <a:pt x="118" y="71"/>
                    </a:lnTo>
                    <a:lnTo>
                      <a:pt x="113" y="78"/>
                    </a:lnTo>
                    <a:lnTo>
                      <a:pt x="109" y="86"/>
                    </a:lnTo>
                    <a:lnTo>
                      <a:pt x="104" y="94"/>
                    </a:lnTo>
                    <a:lnTo>
                      <a:pt x="97" y="102"/>
                    </a:lnTo>
                    <a:lnTo>
                      <a:pt x="90" y="110"/>
                    </a:lnTo>
                    <a:lnTo>
                      <a:pt x="83" y="119"/>
                    </a:lnTo>
                    <a:lnTo>
                      <a:pt x="77" y="128"/>
                    </a:lnTo>
                    <a:lnTo>
                      <a:pt x="70" y="136"/>
                    </a:lnTo>
                    <a:lnTo>
                      <a:pt x="64" y="144"/>
                    </a:lnTo>
                    <a:lnTo>
                      <a:pt x="58" y="153"/>
                    </a:lnTo>
                    <a:lnTo>
                      <a:pt x="51" y="161"/>
                    </a:lnTo>
                    <a:lnTo>
                      <a:pt x="36" y="177"/>
                    </a:lnTo>
                    <a:lnTo>
                      <a:pt x="26" y="189"/>
                    </a:lnTo>
                    <a:lnTo>
                      <a:pt x="17" y="197"/>
                    </a:lnTo>
                    <a:lnTo>
                      <a:pt x="12" y="203"/>
                    </a:lnTo>
                    <a:lnTo>
                      <a:pt x="8" y="207"/>
                    </a:lnTo>
                    <a:lnTo>
                      <a:pt x="5" y="210"/>
                    </a:lnTo>
                    <a:lnTo>
                      <a:pt x="4" y="212"/>
                    </a:lnTo>
                    <a:lnTo>
                      <a:pt x="1" y="213"/>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83" name="Freeform 212">
                <a:extLst>
                  <a:ext uri="{FF2B5EF4-FFF2-40B4-BE49-F238E27FC236}">
                    <a16:creationId xmlns:a16="http://schemas.microsoft.com/office/drawing/2014/main" id="{38D4014B-A0CF-486C-8F4C-04E526F0981D}"/>
                  </a:ext>
                </a:extLst>
              </p:cNvPr>
              <p:cNvSpPr>
                <a:spLocks/>
              </p:cNvSpPr>
              <p:nvPr/>
            </p:nvSpPr>
            <p:spPr bwMode="auto">
              <a:xfrm flipH="1">
                <a:off x="1394" y="1941"/>
                <a:ext cx="63" cy="65"/>
              </a:xfrm>
              <a:custGeom>
                <a:avLst/>
                <a:gdLst>
                  <a:gd name="T0" fmla="*/ 0 w 152"/>
                  <a:gd name="T1" fmla="*/ 0 h 177"/>
                  <a:gd name="T2" fmla="*/ 0 w 152"/>
                  <a:gd name="T3" fmla="*/ 0 h 177"/>
                  <a:gd name="T4" fmla="*/ 0 w 152"/>
                  <a:gd name="T5" fmla="*/ 0 h 177"/>
                  <a:gd name="T6" fmla="*/ 0 w 152"/>
                  <a:gd name="T7" fmla="*/ 0 h 177"/>
                  <a:gd name="T8" fmla="*/ 0 w 152"/>
                  <a:gd name="T9" fmla="*/ 0 h 177"/>
                  <a:gd name="T10" fmla="*/ 0 w 152"/>
                  <a:gd name="T11" fmla="*/ 0 h 177"/>
                  <a:gd name="T12" fmla="*/ 0 w 152"/>
                  <a:gd name="T13" fmla="*/ 0 h 177"/>
                  <a:gd name="T14" fmla="*/ 0 w 152"/>
                  <a:gd name="T15" fmla="*/ 0 h 177"/>
                  <a:gd name="T16" fmla="*/ 0 w 152"/>
                  <a:gd name="T17" fmla="*/ 0 h 177"/>
                  <a:gd name="T18" fmla="*/ 0 w 152"/>
                  <a:gd name="T19" fmla="*/ 0 h 177"/>
                  <a:gd name="T20" fmla="*/ 0 w 152"/>
                  <a:gd name="T21" fmla="*/ 0 h 177"/>
                  <a:gd name="T22" fmla="*/ 0 w 152"/>
                  <a:gd name="T23" fmla="*/ 0 h 177"/>
                  <a:gd name="T24" fmla="*/ 0 w 152"/>
                  <a:gd name="T25" fmla="*/ 0 h 177"/>
                  <a:gd name="T26" fmla="*/ 0 w 152"/>
                  <a:gd name="T27" fmla="*/ 0 h 177"/>
                  <a:gd name="T28" fmla="*/ 0 w 152"/>
                  <a:gd name="T29" fmla="*/ 0 h 177"/>
                  <a:gd name="T30" fmla="*/ 0 w 152"/>
                  <a:gd name="T31" fmla="*/ 0 h 177"/>
                  <a:gd name="T32" fmla="*/ 0 w 152"/>
                  <a:gd name="T33" fmla="*/ 0 h 177"/>
                  <a:gd name="T34" fmla="*/ 0 w 152"/>
                  <a:gd name="T35" fmla="*/ 0 h 177"/>
                  <a:gd name="T36" fmla="*/ 0 w 152"/>
                  <a:gd name="T37" fmla="*/ 0 h 177"/>
                  <a:gd name="T38" fmla="*/ 0 w 152"/>
                  <a:gd name="T39" fmla="*/ 0 h 177"/>
                  <a:gd name="T40" fmla="*/ 0 w 152"/>
                  <a:gd name="T41" fmla="*/ 0 h 177"/>
                  <a:gd name="T42" fmla="*/ 0 w 152"/>
                  <a:gd name="T43" fmla="*/ 0 h 177"/>
                  <a:gd name="T44" fmla="*/ 0 w 152"/>
                  <a:gd name="T45" fmla="*/ 0 h 177"/>
                  <a:gd name="T46" fmla="*/ 0 w 152"/>
                  <a:gd name="T47" fmla="*/ 0 h 177"/>
                  <a:gd name="T48" fmla="*/ 0 w 152"/>
                  <a:gd name="T49" fmla="*/ 0 h 177"/>
                  <a:gd name="T50" fmla="*/ 0 w 152"/>
                  <a:gd name="T51" fmla="*/ 0 h 177"/>
                  <a:gd name="T52" fmla="*/ 0 w 152"/>
                  <a:gd name="T53" fmla="*/ 0 h 177"/>
                  <a:gd name="T54" fmla="*/ 0 w 152"/>
                  <a:gd name="T55" fmla="*/ 0 h 177"/>
                  <a:gd name="T56" fmla="*/ 0 w 152"/>
                  <a:gd name="T57" fmla="*/ 0 h 177"/>
                  <a:gd name="T58" fmla="*/ 0 w 152"/>
                  <a:gd name="T59" fmla="*/ 0 h 177"/>
                  <a:gd name="T60" fmla="*/ 0 w 152"/>
                  <a:gd name="T61" fmla="*/ 0 h 177"/>
                  <a:gd name="T62" fmla="*/ 0 w 152"/>
                  <a:gd name="T63" fmla="*/ 0 h 177"/>
                  <a:gd name="T64" fmla="*/ 0 w 152"/>
                  <a:gd name="T65" fmla="*/ 0 h 177"/>
                  <a:gd name="T66" fmla="*/ 0 w 152"/>
                  <a:gd name="T67" fmla="*/ 0 h 177"/>
                  <a:gd name="T68" fmla="*/ 0 w 152"/>
                  <a:gd name="T69" fmla="*/ 0 h 177"/>
                  <a:gd name="T70" fmla="*/ 0 w 152"/>
                  <a:gd name="T71" fmla="*/ 0 h 177"/>
                  <a:gd name="T72" fmla="*/ 0 w 152"/>
                  <a:gd name="T73" fmla="*/ 0 h 177"/>
                  <a:gd name="T74" fmla="*/ 0 w 152"/>
                  <a:gd name="T75" fmla="*/ 0 h 177"/>
                  <a:gd name="T76" fmla="*/ 0 w 152"/>
                  <a:gd name="T77" fmla="*/ 0 h 177"/>
                  <a:gd name="T78" fmla="*/ 0 w 152"/>
                  <a:gd name="T79" fmla="*/ 0 h 177"/>
                  <a:gd name="T80" fmla="*/ 0 w 152"/>
                  <a:gd name="T81" fmla="*/ 0 h 177"/>
                  <a:gd name="T82" fmla="*/ 0 w 152"/>
                  <a:gd name="T83" fmla="*/ 0 h 177"/>
                  <a:gd name="T84" fmla="*/ 0 w 152"/>
                  <a:gd name="T85" fmla="*/ 0 h 177"/>
                  <a:gd name="T86" fmla="*/ 0 w 152"/>
                  <a:gd name="T87" fmla="*/ 0 h 177"/>
                  <a:gd name="T88" fmla="*/ 0 w 152"/>
                  <a:gd name="T89" fmla="*/ 0 h 177"/>
                  <a:gd name="T90" fmla="*/ 0 w 152"/>
                  <a:gd name="T91" fmla="*/ 0 h 177"/>
                  <a:gd name="T92" fmla="*/ 0 w 152"/>
                  <a:gd name="T93" fmla="*/ 0 h 177"/>
                  <a:gd name="T94" fmla="*/ 0 w 152"/>
                  <a:gd name="T95" fmla="*/ 0 h 177"/>
                  <a:gd name="T96" fmla="*/ 0 w 152"/>
                  <a:gd name="T97" fmla="*/ 0 h 177"/>
                  <a:gd name="T98" fmla="*/ 0 w 152"/>
                  <a:gd name="T99" fmla="*/ 0 h 177"/>
                  <a:gd name="T100" fmla="*/ 0 w 152"/>
                  <a:gd name="T101" fmla="*/ 0 h 177"/>
                  <a:gd name="T102" fmla="*/ 0 w 152"/>
                  <a:gd name="T103" fmla="*/ 0 h 177"/>
                  <a:gd name="T104" fmla="*/ 0 w 152"/>
                  <a:gd name="T105" fmla="*/ 0 h 177"/>
                  <a:gd name="T106" fmla="*/ 0 w 152"/>
                  <a:gd name="T107" fmla="*/ 0 h 177"/>
                  <a:gd name="T108" fmla="*/ 0 w 152"/>
                  <a:gd name="T109" fmla="*/ 0 h 177"/>
                  <a:gd name="T110" fmla="*/ 0 w 152"/>
                  <a:gd name="T111" fmla="*/ 0 h 177"/>
                  <a:gd name="T112" fmla="*/ 0 w 152"/>
                  <a:gd name="T113" fmla="*/ 0 h 17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2"/>
                  <a:gd name="T172" fmla="*/ 0 h 177"/>
                  <a:gd name="T173" fmla="*/ 152 w 152"/>
                  <a:gd name="T174" fmla="*/ 177 h 17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2" h="177">
                    <a:moveTo>
                      <a:pt x="7" y="167"/>
                    </a:moveTo>
                    <a:lnTo>
                      <a:pt x="4" y="148"/>
                    </a:lnTo>
                    <a:lnTo>
                      <a:pt x="3" y="135"/>
                    </a:lnTo>
                    <a:lnTo>
                      <a:pt x="3" y="122"/>
                    </a:lnTo>
                    <a:lnTo>
                      <a:pt x="3" y="104"/>
                    </a:lnTo>
                    <a:lnTo>
                      <a:pt x="0" y="80"/>
                    </a:lnTo>
                    <a:lnTo>
                      <a:pt x="1" y="57"/>
                    </a:lnTo>
                    <a:lnTo>
                      <a:pt x="5" y="33"/>
                    </a:lnTo>
                    <a:lnTo>
                      <a:pt x="8" y="9"/>
                    </a:lnTo>
                    <a:lnTo>
                      <a:pt x="26" y="9"/>
                    </a:lnTo>
                    <a:lnTo>
                      <a:pt x="43" y="7"/>
                    </a:lnTo>
                    <a:lnTo>
                      <a:pt x="62" y="6"/>
                    </a:lnTo>
                    <a:lnTo>
                      <a:pt x="80" y="4"/>
                    </a:lnTo>
                    <a:lnTo>
                      <a:pt x="99" y="3"/>
                    </a:lnTo>
                    <a:lnTo>
                      <a:pt x="116" y="0"/>
                    </a:lnTo>
                    <a:lnTo>
                      <a:pt x="134" y="0"/>
                    </a:lnTo>
                    <a:lnTo>
                      <a:pt x="152" y="0"/>
                    </a:lnTo>
                    <a:lnTo>
                      <a:pt x="152" y="39"/>
                    </a:lnTo>
                    <a:lnTo>
                      <a:pt x="152" y="80"/>
                    </a:lnTo>
                    <a:lnTo>
                      <a:pt x="152" y="119"/>
                    </a:lnTo>
                    <a:lnTo>
                      <a:pt x="151" y="158"/>
                    </a:lnTo>
                    <a:lnTo>
                      <a:pt x="141" y="162"/>
                    </a:lnTo>
                    <a:lnTo>
                      <a:pt x="134" y="164"/>
                    </a:lnTo>
                    <a:lnTo>
                      <a:pt x="129" y="165"/>
                    </a:lnTo>
                    <a:lnTo>
                      <a:pt x="124" y="166"/>
                    </a:lnTo>
                    <a:lnTo>
                      <a:pt x="121" y="167"/>
                    </a:lnTo>
                    <a:lnTo>
                      <a:pt x="116" y="168"/>
                    </a:lnTo>
                    <a:lnTo>
                      <a:pt x="113" y="170"/>
                    </a:lnTo>
                    <a:lnTo>
                      <a:pt x="107" y="171"/>
                    </a:lnTo>
                    <a:lnTo>
                      <a:pt x="107" y="170"/>
                    </a:lnTo>
                    <a:lnTo>
                      <a:pt x="107" y="168"/>
                    </a:lnTo>
                    <a:lnTo>
                      <a:pt x="107" y="167"/>
                    </a:lnTo>
                    <a:lnTo>
                      <a:pt x="107" y="166"/>
                    </a:lnTo>
                    <a:lnTo>
                      <a:pt x="109" y="163"/>
                    </a:lnTo>
                    <a:lnTo>
                      <a:pt x="110" y="159"/>
                    </a:lnTo>
                    <a:lnTo>
                      <a:pt x="113" y="156"/>
                    </a:lnTo>
                    <a:lnTo>
                      <a:pt x="115" y="152"/>
                    </a:lnTo>
                    <a:lnTo>
                      <a:pt x="115" y="142"/>
                    </a:lnTo>
                    <a:lnTo>
                      <a:pt x="116" y="134"/>
                    </a:lnTo>
                    <a:lnTo>
                      <a:pt x="116" y="129"/>
                    </a:lnTo>
                    <a:lnTo>
                      <a:pt x="116" y="125"/>
                    </a:lnTo>
                    <a:lnTo>
                      <a:pt x="114" y="112"/>
                    </a:lnTo>
                    <a:lnTo>
                      <a:pt x="107" y="110"/>
                    </a:lnTo>
                    <a:lnTo>
                      <a:pt x="98" y="114"/>
                    </a:lnTo>
                    <a:lnTo>
                      <a:pt x="87" y="122"/>
                    </a:lnTo>
                    <a:lnTo>
                      <a:pt x="75" y="148"/>
                    </a:lnTo>
                    <a:lnTo>
                      <a:pt x="68" y="162"/>
                    </a:lnTo>
                    <a:lnTo>
                      <a:pt x="64" y="168"/>
                    </a:lnTo>
                    <a:lnTo>
                      <a:pt x="61" y="172"/>
                    </a:lnTo>
                    <a:lnTo>
                      <a:pt x="55" y="174"/>
                    </a:lnTo>
                    <a:lnTo>
                      <a:pt x="47" y="177"/>
                    </a:lnTo>
                    <a:lnTo>
                      <a:pt x="40" y="177"/>
                    </a:lnTo>
                    <a:lnTo>
                      <a:pt x="32" y="177"/>
                    </a:lnTo>
                    <a:lnTo>
                      <a:pt x="24" y="175"/>
                    </a:lnTo>
                    <a:lnTo>
                      <a:pt x="17" y="173"/>
                    </a:lnTo>
                    <a:lnTo>
                      <a:pt x="11" y="171"/>
                    </a:lnTo>
                    <a:lnTo>
                      <a:pt x="7" y="167"/>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84" name="Freeform 213">
                <a:extLst>
                  <a:ext uri="{FF2B5EF4-FFF2-40B4-BE49-F238E27FC236}">
                    <a16:creationId xmlns:a16="http://schemas.microsoft.com/office/drawing/2014/main" id="{F87F3A85-8F6F-47E0-95D3-AD77436E9C69}"/>
                  </a:ext>
                </a:extLst>
              </p:cNvPr>
              <p:cNvSpPr>
                <a:spLocks/>
              </p:cNvSpPr>
              <p:nvPr/>
            </p:nvSpPr>
            <p:spPr bwMode="auto">
              <a:xfrm flipH="1">
                <a:off x="1417" y="1996"/>
                <a:ext cx="5" cy="9"/>
              </a:xfrm>
              <a:custGeom>
                <a:avLst/>
                <a:gdLst>
                  <a:gd name="T0" fmla="*/ 0 w 11"/>
                  <a:gd name="T1" fmla="*/ 0 h 23"/>
                  <a:gd name="T2" fmla="*/ 0 w 11"/>
                  <a:gd name="T3" fmla="*/ 0 h 23"/>
                  <a:gd name="T4" fmla="*/ 0 w 11"/>
                  <a:gd name="T5" fmla="*/ 0 h 23"/>
                  <a:gd name="T6" fmla="*/ 0 w 11"/>
                  <a:gd name="T7" fmla="*/ 0 h 23"/>
                  <a:gd name="T8" fmla="*/ 0 w 11"/>
                  <a:gd name="T9" fmla="*/ 0 h 23"/>
                  <a:gd name="T10" fmla="*/ 0 w 11"/>
                  <a:gd name="T11" fmla="*/ 0 h 23"/>
                  <a:gd name="T12" fmla="*/ 0 w 11"/>
                  <a:gd name="T13" fmla="*/ 0 h 23"/>
                  <a:gd name="T14" fmla="*/ 0 w 11"/>
                  <a:gd name="T15" fmla="*/ 0 h 23"/>
                  <a:gd name="T16" fmla="*/ 0 w 11"/>
                  <a:gd name="T17" fmla="*/ 0 h 23"/>
                  <a:gd name="T18" fmla="*/ 0 w 11"/>
                  <a:gd name="T19" fmla="*/ 0 h 23"/>
                  <a:gd name="T20" fmla="*/ 0 w 11"/>
                  <a:gd name="T21" fmla="*/ 0 h 23"/>
                  <a:gd name="T22" fmla="*/ 0 w 11"/>
                  <a:gd name="T23" fmla="*/ 0 h 23"/>
                  <a:gd name="T24" fmla="*/ 0 w 11"/>
                  <a:gd name="T25" fmla="*/ 0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23"/>
                  <a:gd name="T41" fmla="*/ 11 w 11"/>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23">
                    <a:moveTo>
                      <a:pt x="2" y="8"/>
                    </a:moveTo>
                    <a:lnTo>
                      <a:pt x="4" y="5"/>
                    </a:lnTo>
                    <a:lnTo>
                      <a:pt x="6" y="2"/>
                    </a:lnTo>
                    <a:lnTo>
                      <a:pt x="8" y="1"/>
                    </a:lnTo>
                    <a:lnTo>
                      <a:pt x="11" y="0"/>
                    </a:lnTo>
                    <a:lnTo>
                      <a:pt x="9" y="7"/>
                    </a:lnTo>
                    <a:lnTo>
                      <a:pt x="9" y="12"/>
                    </a:lnTo>
                    <a:lnTo>
                      <a:pt x="7" y="16"/>
                    </a:lnTo>
                    <a:lnTo>
                      <a:pt x="3" y="23"/>
                    </a:lnTo>
                    <a:lnTo>
                      <a:pt x="0" y="22"/>
                    </a:lnTo>
                    <a:lnTo>
                      <a:pt x="0" y="18"/>
                    </a:lnTo>
                    <a:lnTo>
                      <a:pt x="1" y="14"/>
                    </a:lnTo>
                    <a:lnTo>
                      <a:pt x="2" y="8"/>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85" name="Freeform 214">
                <a:extLst>
                  <a:ext uri="{FF2B5EF4-FFF2-40B4-BE49-F238E27FC236}">
                    <a16:creationId xmlns:a16="http://schemas.microsoft.com/office/drawing/2014/main" id="{D18A4D96-34A3-47A7-8C58-4F768876D1E4}"/>
                  </a:ext>
                </a:extLst>
              </p:cNvPr>
              <p:cNvSpPr>
                <a:spLocks/>
              </p:cNvSpPr>
              <p:nvPr/>
            </p:nvSpPr>
            <p:spPr bwMode="auto">
              <a:xfrm flipH="1">
                <a:off x="1332" y="1938"/>
                <a:ext cx="52" cy="57"/>
              </a:xfrm>
              <a:custGeom>
                <a:avLst/>
                <a:gdLst>
                  <a:gd name="T0" fmla="*/ 0 w 125"/>
                  <a:gd name="T1" fmla="*/ 0 h 157"/>
                  <a:gd name="T2" fmla="*/ 0 w 125"/>
                  <a:gd name="T3" fmla="*/ 0 h 157"/>
                  <a:gd name="T4" fmla="*/ 0 w 125"/>
                  <a:gd name="T5" fmla="*/ 0 h 157"/>
                  <a:gd name="T6" fmla="*/ 0 w 125"/>
                  <a:gd name="T7" fmla="*/ 0 h 157"/>
                  <a:gd name="T8" fmla="*/ 0 w 125"/>
                  <a:gd name="T9" fmla="*/ 0 h 157"/>
                  <a:gd name="T10" fmla="*/ 0 w 125"/>
                  <a:gd name="T11" fmla="*/ 0 h 157"/>
                  <a:gd name="T12" fmla="*/ 0 w 125"/>
                  <a:gd name="T13" fmla="*/ 0 h 157"/>
                  <a:gd name="T14" fmla="*/ 0 w 125"/>
                  <a:gd name="T15" fmla="*/ 0 h 157"/>
                  <a:gd name="T16" fmla="*/ 0 w 125"/>
                  <a:gd name="T17" fmla="*/ 0 h 157"/>
                  <a:gd name="T18" fmla="*/ 0 w 125"/>
                  <a:gd name="T19" fmla="*/ 0 h 157"/>
                  <a:gd name="T20" fmla="*/ 0 w 125"/>
                  <a:gd name="T21" fmla="*/ 0 h 157"/>
                  <a:gd name="T22" fmla="*/ 0 w 125"/>
                  <a:gd name="T23" fmla="*/ 0 h 157"/>
                  <a:gd name="T24" fmla="*/ 0 w 125"/>
                  <a:gd name="T25" fmla="*/ 0 h 157"/>
                  <a:gd name="T26" fmla="*/ 0 w 125"/>
                  <a:gd name="T27" fmla="*/ 0 h 157"/>
                  <a:gd name="T28" fmla="*/ 0 w 125"/>
                  <a:gd name="T29" fmla="*/ 0 h 157"/>
                  <a:gd name="T30" fmla="*/ 0 w 125"/>
                  <a:gd name="T31" fmla="*/ 0 h 157"/>
                  <a:gd name="T32" fmla="*/ 0 w 125"/>
                  <a:gd name="T33" fmla="*/ 0 h 157"/>
                  <a:gd name="T34" fmla="*/ 0 w 125"/>
                  <a:gd name="T35" fmla="*/ 0 h 157"/>
                  <a:gd name="T36" fmla="*/ 0 w 125"/>
                  <a:gd name="T37" fmla="*/ 0 h 157"/>
                  <a:gd name="T38" fmla="*/ 0 w 125"/>
                  <a:gd name="T39" fmla="*/ 0 h 157"/>
                  <a:gd name="T40" fmla="*/ 0 w 125"/>
                  <a:gd name="T41" fmla="*/ 0 h 157"/>
                  <a:gd name="T42" fmla="*/ 0 w 125"/>
                  <a:gd name="T43" fmla="*/ 0 h 157"/>
                  <a:gd name="T44" fmla="*/ 0 w 125"/>
                  <a:gd name="T45" fmla="*/ 0 h 157"/>
                  <a:gd name="T46" fmla="*/ 0 w 125"/>
                  <a:gd name="T47" fmla="*/ 0 h 157"/>
                  <a:gd name="T48" fmla="*/ 0 w 125"/>
                  <a:gd name="T49" fmla="*/ 0 h 157"/>
                  <a:gd name="T50" fmla="*/ 0 w 125"/>
                  <a:gd name="T51" fmla="*/ 0 h 157"/>
                  <a:gd name="T52" fmla="*/ 0 w 125"/>
                  <a:gd name="T53" fmla="*/ 0 h 157"/>
                  <a:gd name="T54" fmla="*/ 0 w 125"/>
                  <a:gd name="T55" fmla="*/ 0 h 157"/>
                  <a:gd name="T56" fmla="*/ 0 w 125"/>
                  <a:gd name="T57" fmla="*/ 0 h 157"/>
                  <a:gd name="T58" fmla="*/ 0 w 125"/>
                  <a:gd name="T59" fmla="*/ 0 h 157"/>
                  <a:gd name="T60" fmla="*/ 0 w 125"/>
                  <a:gd name="T61" fmla="*/ 0 h 157"/>
                  <a:gd name="T62" fmla="*/ 0 w 125"/>
                  <a:gd name="T63" fmla="*/ 0 h 157"/>
                  <a:gd name="T64" fmla="*/ 0 w 125"/>
                  <a:gd name="T65" fmla="*/ 0 h 157"/>
                  <a:gd name="T66" fmla="*/ 0 w 125"/>
                  <a:gd name="T67" fmla="*/ 0 h 157"/>
                  <a:gd name="T68" fmla="*/ 0 w 125"/>
                  <a:gd name="T69" fmla="*/ 0 h 157"/>
                  <a:gd name="T70" fmla="*/ 0 w 125"/>
                  <a:gd name="T71" fmla="*/ 0 h 157"/>
                  <a:gd name="T72" fmla="*/ 0 w 125"/>
                  <a:gd name="T73" fmla="*/ 0 h 157"/>
                  <a:gd name="T74" fmla="*/ 0 w 125"/>
                  <a:gd name="T75" fmla="*/ 0 h 157"/>
                  <a:gd name="T76" fmla="*/ 0 w 125"/>
                  <a:gd name="T77" fmla="*/ 0 h 157"/>
                  <a:gd name="T78" fmla="*/ 0 w 125"/>
                  <a:gd name="T79" fmla="*/ 0 h 157"/>
                  <a:gd name="T80" fmla="*/ 0 w 125"/>
                  <a:gd name="T81" fmla="*/ 0 h 157"/>
                  <a:gd name="T82" fmla="*/ 0 w 125"/>
                  <a:gd name="T83" fmla="*/ 0 h 157"/>
                  <a:gd name="T84" fmla="*/ 0 w 125"/>
                  <a:gd name="T85" fmla="*/ 0 h 157"/>
                  <a:gd name="T86" fmla="*/ 0 w 125"/>
                  <a:gd name="T87" fmla="*/ 0 h 157"/>
                  <a:gd name="T88" fmla="*/ 0 w 125"/>
                  <a:gd name="T89" fmla="*/ 0 h 157"/>
                  <a:gd name="T90" fmla="*/ 0 w 125"/>
                  <a:gd name="T91" fmla="*/ 0 h 157"/>
                  <a:gd name="T92" fmla="*/ 0 w 125"/>
                  <a:gd name="T93" fmla="*/ 0 h 157"/>
                  <a:gd name="T94" fmla="*/ 0 w 125"/>
                  <a:gd name="T95" fmla="*/ 0 h 157"/>
                  <a:gd name="T96" fmla="*/ 0 w 125"/>
                  <a:gd name="T97" fmla="*/ 0 h 157"/>
                  <a:gd name="T98" fmla="*/ 0 w 125"/>
                  <a:gd name="T99" fmla="*/ 0 h 157"/>
                  <a:gd name="T100" fmla="*/ 0 w 125"/>
                  <a:gd name="T101" fmla="*/ 0 h 157"/>
                  <a:gd name="T102" fmla="*/ 0 w 125"/>
                  <a:gd name="T103" fmla="*/ 0 h 157"/>
                  <a:gd name="T104" fmla="*/ 0 w 125"/>
                  <a:gd name="T105" fmla="*/ 0 h 15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5"/>
                  <a:gd name="T160" fmla="*/ 0 h 157"/>
                  <a:gd name="T161" fmla="*/ 125 w 125"/>
                  <a:gd name="T162" fmla="*/ 157 h 15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5" h="157">
                    <a:moveTo>
                      <a:pt x="0" y="157"/>
                    </a:moveTo>
                    <a:lnTo>
                      <a:pt x="2" y="143"/>
                    </a:lnTo>
                    <a:lnTo>
                      <a:pt x="4" y="129"/>
                    </a:lnTo>
                    <a:lnTo>
                      <a:pt x="8" y="114"/>
                    </a:lnTo>
                    <a:lnTo>
                      <a:pt x="15" y="103"/>
                    </a:lnTo>
                    <a:lnTo>
                      <a:pt x="23" y="101"/>
                    </a:lnTo>
                    <a:lnTo>
                      <a:pt x="31" y="99"/>
                    </a:lnTo>
                    <a:lnTo>
                      <a:pt x="40" y="95"/>
                    </a:lnTo>
                    <a:lnTo>
                      <a:pt x="48" y="89"/>
                    </a:lnTo>
                    <a:lnTo>
                      <a:pt x="56" y="82"/>
                    </a:lnTo>
                    <a:lnTo>
                      <a:pt x="63" y="75"/>
                    </a:lnTo>
                    <a:lnTo>
                      <a:pt x="69" y="67"/>
                    </a:lnTo>
                    <a:lnTo>
                      <a:pt x="72" y="60"/>
                    </a:lnTo>
                    <a:lnTo>
                      <a:pt x="72" y="54"/>
                    </a:lnTo>
                    <a:lnTo>
                      <a:pt x="72" y="48"/>
                    </a:lnTo>
                    <a:lnTo>
                      <a:pt x="72" y="43"/>
                    </a:lnTo>
                    <a:lnTo>
                      <a:pt x="72" y="37"/>
                    </a:lnTo>
                    <a:lnTo>
                      <a:pt x="71" y="31"/>
                    </a:lnTo>
                    <a:lnTo>
                      <a:pt x="70" y="25"/>
                    </a:lnTo>
                    <a:lnTo>
                      <a:pt x="68" y="21"/>
                    </a:lnTo>
                    <a:lnTo>
                      <a:pt x="67" y="15"/>
                    </a:lnTo>
                    <a:lnTo>
                      <a:pt x="63" y="5"/>
                    </a:lnTo>
                    <a:lnTo>
                      <a:pt x="66" y="0"/>
                    </a:lnTo>
                    <a:lnTo>
                      <a:pt x="70" y="3"/>
                    </a:lnTo>
                    <a:lnTo>
                      <a:pt x="76" y="16"/>
                    </a:lnTo>
                    <a:lnTo>
                      <a:pt x="82" y="23"/>
                    </a:lnTo>
                    <a:lnTo>
                      <a:pt x="87" y="28"/>
                    </a:lnTo>
                    <a:lnTo>
                      <a:pt x="93" y="31"/>
                    </a:lnTo>
                    <a:lnTo>
                      <a:pt x="99" y="32"/>
                    </a:lnTo>
                    <a:lnTo>
                      <a:pt x="105" y="32"/>
                    </a:lnTo>
                    <a:lnTo>
                      <a:pt x="110" y="32"/>
                    </a:lnTo>
                    <a:lnTo>
                      <a:pt x="117" y="31"/>
                    </a:lnTo>
                    <a:lnTo>
                      <a:pt x="125" y="29"/>
                    </a:lnTo>
                    <a:lnTo>
                      <a:pt x="125" y="47"/>
                    </a:lnTo>
                    <a:lnTo>
                      <a:pt x="125" y="65"/>
                    </a:lnTo>
                    <a:lnTo>
                      <a:pt x="124" y="82"/>
                    </a:lnTo>
                    <a:lnTo>
                      <a:pt x="124" y="99"/>
                    </a:lnTo>
                    <a:lnTo>
                      <a:pt x="119" y="103"/>
                    </a:lnTo>
                    <a:lnTo>
                      <a:pt x="114" y="105"/>
                    </a:lnTo>
                    <a:lnTo>
                      <a:pt x="109" y="108"/>
                    </a:lnTo>
                    <a:lnTo>
                      <a:pt x="105" y="111"/>
                    </a:lnTo>
                    <a:lnTo>
                      <a:pt x="98" y="114"/>
                    </a:lnTo>
                    <a:lnTo>
                      <a:pt x="90" y="119"/>
                    </a:lnTo>
                    <a:lnTo>
                      <a:pt x="81" y="124"/>
                    </a:lnTo>
                    <a:lnTo>
                      <a:pt x="67" y="131"/>
                    </a:lnTo>
                    <a:lnTo>
                      <a:pt x="49" y="138"/>
                    </a:lnTo>
                    <a:lnTo>
                      <a:pt x="37" y="143"/>
                    </a:lnTo>
                    <a:lnTo>
                      <a:pt x="27" y="148"/>
                    </a:lnTo>
                    <a:lnTo>
                      <a:pt x="21" y="150"/>
                    </a:lnTo>
                    <a:lnTo>
                      <a:pt x="15" y="152"/>
                    </a:lnTo>
                    <a:lnTo>
                      <a:pt x="10" y="153"/>
                    </a:lnTo>
                    <a:lnTo>
                      <a:pt x="6" y="156"/>
                    </a:lnTo>
                    <a:lnTo>
                      <a:pt x="0" y="157"/>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86" name="Freeform 215">
                <a:extLst>
                  <a:ext uri="{FF2B5EF4-FFF2-40B4-BE49-F238E27FC236}">
                    <a16:creationId xmlns:a16="http://schemas.microsoft.com/office/drawing/2014/main" id="{9A3FCFC0-C2C1-458A-A4A7-CBFBCE90D118}"/>
                  </a:ext>
                </a:extLst>
              </p:cNvPr>
              <p:cNvSpPr>
                <a:spLocks/>
              </p:cNvSpPr>
              <p:nvPr/>
            </p:nvSpPr>
            <p:spPr bwMode="auto">
              <a:xfrm flipH="1">
                <a:off x="1362" y="1940"/>
                <a:ext cx="26" cy="41"/>
              </a:xfrm>
              <a:custGeom>
                <a:avLst/>
                <a:gdLst>
                  <a:gd name="T0" fmla="*/ 0 w 61"/>
                  <a:gd name="T1" fmla="*/ 0 h 111"/>
                  <a:gd name="T2" fmla="*/ 0 w 61"/>
                  <a:gd name="T3" fmla="*/ 0 h 111"/>
                  <a:gd name="T4" fmla="*/ 0 w 61"/>
                  <a:gd name="T5" fmla="*/ 0 h 111"/>
                  <a:gd name="T6" fmla="*/ 0 w 61"/>
                  <a:gd name="T7" fmla="*/ 0 h 111"/>
                  <a:gd name="T8" fmla="*/ 0 w 61"/>
                  <a:gd name="T9" fmla="*/ 0 h 111"/>
                  <a:gd name="T10" fmla="*/ 0 w 61"/>
                  <a:gd name="T11" fmla="*/ 0 h 111"/>
                  <a:gd name="T12" fmla="*/ 0 w 61"/>
                  <a:gd name="T13" fmla="*/ 0 h 111"/>
                  <a:gd name="T14" fmla="*/ 0 w 61"/>
                  <a:gd name="T15" fmla="*/ 0 h 111"/>
                  <a:gd name="T16" fmla="*/ 0 w 61"/>
                  <a:gd name="T17" fmla="*/ 0 h 111"/>
                  <a:gd name="T18" fmla="*/ 0 w 61"/>
                  <a:gd name="T19" fmla="*/ 0 h 111"/>
                  <a:gd name="T20" fmla="*/ 0 w 61"/>
                  <a:gd name="T21" fmla="*/ 0 h 111"/>
                  <a:gd name="T22" fmla="*/ 0 w 61"/>
                  <a:gd name="T23" fmla="*/ 0 h 111"/>
                  <a:gd name="T24" fmla="*/ 0 w 61"/>
                  <a:gd name="T25" fmla="*/ 0 h 111"/>
                  <a:gd name="T26" fmla="*/ 0 w 61"/>
                  <a:gd name="T27" fmla="*/ 0 h 111"/>
                  <a:gd name="T28" fmla="*/ 0 w 61"/>
                  <a:gd name="T29" fmla="*/ 0 h 111"/>
                  <a:gd name="T30" fmla="*/ 0 w 61"/>
                  <a:gd name="T31" fmla="*/ 0 h 111"/>
                  <a:gd name="T32" fmla="*/ 0 w 61"/>
                  <a:gd name="T33" fmla="*/ 0 h 111"/>
                  <a:gd name="T34" fmla="*/ 0 w 61"/>
                  <a:gd name="T35" fmla="*/ 0 h 111"/>
                  <a:gd name="T36" fmla="*/ 0 w 61"/>
                  <a:gd name="T37" fmla="*/ 0 h 111"/>
                  <a:gd name="T38" fmla="*/ 0 w 61"/>
                  <a:gd name="T39" fmla="*/ 0 h 111"/>
                  <a:gd name="T40" fmla="*/ 0 w 61"/>
                  <a:gd name="T41" fmla="*/ 0 h 111"/>
                  <a:gd name="T42" fmla="*/ 0 w 61"/>
                  <a:gd name="T43" fmla="*/ 0 h 111"/>
                  <a:gd name="T44" fmla="*/ 0 w 61"/>
                  <a:gd name="T45" fmla="*/ 0 h 111"/>
                  <a:gd name="T46" fmla="*/ 0 w 61"/>
                  <a:gd name="T47" fmla="*/ 0 h 111"/>
                  <a:gd name="T48" fmla="*/ 0 w 61"/>
                  <a:gd name="T49" fmla="*/ 0 h 111"/>
                  <a:gd name="T50" fmla="*/ 0 w 61"/>
                  <a:gd name="T51" fmla="*/ 0 h 111"/>
                  <a:gd name="T52" fmla="*/ 0 w 61"/>
                  <a:gd name="T53" fmla="*/ 0 h 111"/>
                  <a:gd name="T54" fmla="*/ 0 w 61"/>
                  <a:gd name="T55" fmla="*/ 0 h 111"/>
                  <a:gd name="T56" fmla="*/ 0 w 61"/>
                  <a:gd name="T57" fmla="*/ 0 h 111"/>
                  <a:gd name="T58" fmla="*/ 0 w 61"/>
                  <a:gd name="T59" fmla="*/ 0 h 111"/>
                  <a:gd name="T60" fmla="*/ 0 w 61"/>
                  <a:gd name="T61" fmla="*/ 0 h 111"/>
                  <a:gd name="T62" fmla="*/ 0 w 61"/>
                  <a:gd name="T63" fmla="*/ 0 h 111"/>
                  <a:gd name="T64" fmla="*/ 0 w 61"/>
                  <a:gd name="T65" fmla="*/ 0 h 111"/>
                  <a:gd name="T66" fmla="*/ 0 w 61"/>
                  <a:gd name="T67" fmla="*/ 0 h 111"/>
                  <a:gd name="T68" fmla="*/ 0 w 61"/>
                  <a:gd name="T69" fmla="*/ 0 h 111"/>
                  <a:gd name="T70" fmla="*/ 0 w 61"/>
                  <a:gd name="T71" fmla="*/ 0 h 111"/>
                  <a:gd name="T72" fmla="*/ 0 w 61"/>
                  <a:gd name="T73" fmla="*/ 0 h 111"/>
                  <a:gd name="T74" fmla="*/ 0 w 61"/>
                  <a:gd name="T75" fmla="*/ 0 h 111"/>
                  <a:gd name="T76" fmla="*/ 0 w 61"/>
                  <a:gd name="T77" fmla="*/ 0 h 111"/>
                  <a:gd name="T78" fmla="*/ 0 w 61"/>
                  <a:gd name="T79" fmla="*/ 0 h 111"/>
                  <a:gd name="T80" fmla="*/ 0 w 61"/>
                  <a:gd name="T81" fmla="*/ 0 h 111"/>
                  <a:gd name="T82" fmla="*/ 0 w 61"/>
                  <a:gd name="T83" fmla="*/ 0 h 111"/>
                  <a:gd name="T84" fmla="*/ 0 w 61"/>
                  <a:gd name="T85" fmla="*/ 0 h 111"/>
                  <a:gd name="T86" fmla="*/ 0 w 61"/>
                  <a:gd name="T87" fmla="*/ 0 h 111"/>
                  <a:gd name="T88" fmla="*/ 0 w 61"/>
                  <a:gd name="T89" fmla="*/ 0 h 111"/>
                  <a:gd name="T90" fmla="*/ 0 w 61"/>
                  <a:gd name="T91" fmla="*/ 0 h 111"/>
                  <a:gd name="T92" fmla="*/ 0 w 61"/>
                  <a:gd name="T93" fmla="*/ 0 h 111"/>
                  <a:gd name="T94" fmla="*/ 0 w 61"/>
                  <a:gd name="T95" fmla="*/ 0 h 111"/>
                  <a:gd name="T96" fmla="*/ 0 w 61"/>
                  <a:gd name="T97" fmla="*/ 0 h 111"/>
                  <a:gd name="T98" fmla="*/ 0 w 61"/>
                  <a:gd name="T99" fmla="*/ 0 h 111"/>
                  <a:gd name="T100" fmla="*/ 0 w 61"/>
                  <a:gd name="T101" fmla="*/ 0 h 111"/>
                  <a:gd name="T102" fmla="*/ 0 w 61"/>
                  <a:gd name="T103" fmla="*/ 0 h 111"/>
                  <a:gd name="T104" fmla="*/ 0 w 61"/>
                  <a:gd name="T105" fmla="*/ 0 h 111"/>
                  <a:gd name="T106" fmla="*/ 0 w 61"/>
                  <a:gd name="T107" fmla="*/ 0 h 111"/>
                  <a:gd name="T108" fmla="*/ 0 w 61"/>
                  <a:gd name="T109" fmla="*/ 0 h 111"/>
                  <a:gd name="T110" fmla="*/ 0 w 61"/>
                  <a:gd name="T111" fmla="*/ 0 h 111"/>
                  <a:gd name="T112" fmla="*/ 0 w 61"/>
                  <a:gd name="T113" fmla="*/ 0 h 11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
                  <a:gd name="T172" fmla="*/ 0 h 111"/>
                  <a:gd name="T173" fmla="*/ 61 w 61"/>
                  <a:gd name="T174" fmla="*/ 111 h 11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 h="111">
                    <a:moveTo>
                      <a:pt x="2" y="111"/>
                    </a:moveTo>
                    <a:lnTo>
                      <a:pt x="1" y="103"/>
                    </a:lnTo>
                    <a:lnTo>
                      <a:pt x="1" y="95"/>
                    </a:lnTo>
                    <a:lnTo>
                      <a:pt x="1" y="88"/>
                    </a:lnTo>
                    <a:lnTo>
                      <a:pt x="0" y="80"/>
                    </a:lnTo>
                    <a:lnTo>
                      <a:pt x="0" y="66"/>
                    </a:lnTo>
                    <a:lnTo>
                      <a:pt x="1" y="53"/>
                    </a:lnTo>
                    <a:lnTo>
                      <a:pt x="1" y="39"/>
                    </a:lnTo>
                    <a:lnTo>
                      <a:pt x="1" y="24"/>
                    </a:lnTo>
                    <a:lnTo>
                      <a:pt x="2" y="18"/>
                    </a:lnTo>
                    <a:lnTo>
                      <a:pt x="3" y="12"/>
                    </a:lnTo>
                    <a:lnTo>
                      <a:pt x="3" y="8"/>
                    </a:lnTo>
                    <a:lnTo>
                      <a:pt x="5" y="2"/>
                    </a:lnTo>
                    <a:lnTo>
                      <a:pt x="10" y="2"/>
                    </a:lnTo>
                    <a:lnTo>
                      <a:pt x="16" y="1"/>
                    </a:lnTo>
                    <a:lnTo>
                      <a:pt x="22" y="1"/>
                    </a:lnTo>
                    <a:lnTo>
                      <a:pt x="28" y="1"/>
                    </a:lnTo>
                    <a:lnTo>
                      <a:pt x="32" y="0"/>
                    </a:lnTo>
                    <a:lnTo>
                      <a:pt x="38" y="0"/>
                    </a:lnTo>
                    <a:lnTo>
                      <a:pt x="44" y="0"/>
                    </a:lnTo>
                    <a:lnTo>
                      <a:pt x="49" y="0"/>
                    </a:lnTo>
                    <a:lnTo>
                      <a:pt x="49" y="2"/>
                    </a:lnTo>
                    <a:lnTo>
                      <a:pt x="49" y="4"/>
                    </a:lnTo>
                    <a:lnTo>
                      <a:pt x="49" y="7"/>
                    </a:lnTo>
                    <a:lnTo>
                      <a:pt x="49" y="10"/>
                    </a:lnTo>
                    <a:lnTo>
                      <a:pt x="52" y="18"/>
                    </a:lnTo>
                    <a:lnTo>
                      <a:pt x="55" y="25"/>
                    </a:lnTo>
                    <a:lnTo>
                      <a:pt x="59" y="33"/>
                    </a:lnTo>
                    <a:lnTo>
                      <a:pt x="61" y="41"/>
                    </a:lnTo>
                    <a:lnTo>
                      <a:pt x="60" y="46"/>
                    </a:lnTo>
                    <a:lnTo>
                      <a:pt x="60" y="51"/>
                    </a:lnTo>
                    <a:lnTo>
                      <a:pt x="60" y="56"/>
                    </a:lnTo>
                    <a:lnTo>
                      <a:pt x="60" y="61"/>
                    </a:lnTo>
                    <a:lnTo>
                      <a:pt x="58" y="63"/>
                    </a:lnTo>
                    <a:lnTo>
                      <a:pt x="56" y="65"/>
                    </a:lnTo>
                    <a:lnTo>
                      <a:pt x="54" y="70"/>
                    </a:lnTo>
                    <a:lnTo>
                      <a:pt x="52" y="77"/>
                    </a:lnTo>
                    <a:lnTo>
                      <a:pt x="48" y="79"/>
                    </a:lnTo>
                    <a:lnTo>
                      <a:pt x="45" y="81"/>
                    </a:lnTo>
                    <a:lnTo>
                      <a:pt x="41" y="85"/>
                    </a:lnTo>
                    <a:lnTo>
                      <a:pt x="38" y="87"/>
                    </a:lnTo>
                    <a:lnTo>
                      <a:pt x="36" y="87"/>
                    </a:lnTo>
                    <a:lnTo>
                      <a:pt x="32" y="87"/>
                    </a:lnTo>
                    <a:lnTo>
                      <a:pt x="29" y="88"/>
                    </a:lnTo>
                    <a:lnTo>
                      <a:pt x="26" y="88"/>
                    </a:lnTo>
                    <a:lnTo>
                      <a:pt x="24" y="91"/>
                    </a:lnTo>
                    <a:lnTo>
                      <a:pt x="21" y="92"/>
                    </a:lnTo>
                    <a:lnTo>
                      <a:pt x="17" y="94"/>
                    </a:lnTo>
                    <a:lnTo>
                      <a:pt x="15" y="96"/>
                    </a:lnTo>
                    <a:lnTo>
                      <a:pt x="13" y="100"/>
                    </a:lnTo>
                    <a:lnTo>
                      <a:pt x="11" y="103"/>
                    </a:lnTo>
                    <a:lnTo>
                      <a:pt x="9" y="107"/>
                    </a:lnTo>
                    <a:lnTo>
                      <a:pt x="7" y="110"/>
                    </a:lnTo>
                    <a:lnTo>
                      <a:pt x="6" y="110"/>
                    </a:lnTo>
                    <a:lnTo>
                      <a:pt x="5" y="110"/>
                    </a:lnTo>
                    <a:lnTo>
                      <a:pt x="3" y="111"/>
                    </a:lnTo>
                    <a:lnTo>
                      <a:pt x="2" y="111"/>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87" name="Freeform 216">
                <a:extLst>
                  <a:ext uri="{FF2B5EF4-FFF2-40B4-BE49-F238E27FC236}">
                    <a16:creationId xmlns:a16="http://schemas.microsoft.com/office/drawing/2014/main" id="{316E4436-F203-4AE4-A690-95030F652FA9}"/>
                  </a:ext>
                </a:extLst>
              </p:cNvPr>
              <p:cNvSpPr>
                <a:spLocks/>
              </p:cNvSpPr>
              <p:nvPr/>
            </p:nvSpPr>
            <p:spPr bwMode="auto">
              <a:xfrm flipH="1">
                <a:off x="1272" y="1913"/>
                <a:ext cx="51" cy="54"/>
              </a:xfrm>
              <a:custGeom>
                <a:avLst/>
                <a:gdLst>
                  <a:gd name="T0" fmla="*/ 0 w 125"/>
                  <a:gd name="T1" fmla="*/ 0 h 149"/>
                  <a:gd name="T2" fmla="*/ 0 w 125"/>
                  <a:gd name="T3" fmla="*/ 0 h 149"/>
                  <a:gd name="T4" fmla="*/ 0 w 125"/>
                  <a:gd name="T5" fmla="*/ 0 h 149"/>
                  <a:gd name="T6" fmla="*/ 0 w 125"/>
                  <a:gd name="T7" fmla="*/ 0 h 149"/>
                  <a:gd name="T8" fmla="*/ 0 w 125"/>
                  <a:gd name="T9" fmla="*/ 0 h 149"/>
                  <a:gd name="T10" fmla="*/ 0 w 125"/>
                  <a:gd name="T11" fmla="*/ 0 h 149"/>
                  <a:gd name="T12" fmla="*/ 0 w 125"/>
                  <a:gd name="T13" fmla="*/ 0 h 149"/>
                  <a:gd name="T14" fmla="*/ 0 w 125"/>
                  <a:gd name="T15" fmla="*/ 0 h 149"/>
                  <a:gd name="T16" fmla="*/ 0 w 125"/>
                  <a:gd name="T17" fmla="*/ 0 h 149"/>
                  <a:gd name="T18" fmla="*/ 0 w 125"/>
                  <a:gd name="T19" fmla="*/ 0 h 149"/>
                  <a:gd name="T20" fmla="*/ 0 w 125"/>
                  <a:gd name="T21" fmla="*/ 0 h 149"/>
                  <a:gd name="T22" fmla="*/ 0 w 125"/>
                  <a:gd name="T23" fmla="*/ 0 h 149"/>
                  <a:gd name="T24" fmla="*/ 0 w 125"/>
                  <a:gd name="T25" fmla="*/ 0 h 149"/>
                  <a:gd name="T26" fmla="*/ 0 w 125"/>
                  <a:gd name="T27" fmla="*/ 0 h 149"/>
                  <a:gd name="T28" fmla="*/ 0 w 125"/>
                  <a:gd name="T29" fmla="*/ 0 h 149"/>
                  <a:gd name="T30" fmla="*/ 0 w 125"/>
                  <a:gd name="T31" fmla="*/ 0 h 149"/>
                  <a:gd name="T32" fmla="*/ 0 w 125"/>
                  <a:gd name="T33" fmla="*/ 0 h 149"/>
                  <a:gd name="T34" fmla="*/ 0 w 125"/>
                  <a:gd name="T35" fmla="*/ 0 h 149"/>
                  <a:gd name="T36" fmla="*/ 0 w 125"/>
                  <a:gd name="T37" fmla="*/ 0 h 149"/>
                  <a:gd name="T38" fmla="*/ 0 w 125"/>
                  <a:gd name="T39" fmla="*/ 0 h 149"/>
                  <a:gd name="T40" fmla="*/ 0 w 125"/>
                  <a:gd name="T41" fmla="*/ 0 h 149"/>
                  <a:gd name="T42" fmla="*/ 0 w 125"/>
                  <a:gd name="T43" fmla="*/ 0 h 149"/>
                  <a:gd name="T44" fmla="*/ 0 w 125"/>
                  <a:gd name="T45" fmla="*/ 0 h 149"/>
                  <a:gd name="T46" fmla="*/ 0 w 125"/>
                  <a:gd name="T47" fmla="*/ 0 h 149"/>
                  <a:gd name="T48" fmla="*/ 0 w 125"/>
                  <a:gd name="T49" fmla="*/ 0 h 149"/>
                  <a:gd name="T50" fmla="*/ 0 w 125"/>
                  <a:gd name="T51" fmla="*/ 0 h 149"/>
                  <a:gd name="T52" fmla="*/ 0 w 125"/>
                  <a:gd name="T53" fmla="*/ 0 h 149"/>
                  <a:gd name="T54" fmla="*/ 0 w 125"/>
                  <a:gd name="T55" fmla="*/ 0 h 149"/>
                  <a:gd name="T56" fmla="*/ 0 w 125"/>
                  <a:gd name="T57" fmla="*/ 0 h 149"/>
                  <a:gd name="T58" fmla="*/ 0 w 125"/>
                  <a:gd name="T59" fmla="*/ 0 h 149"/>
                  <a:gd name="T60" fmla="*/ 0 w 125"/>
                  <a:gd name="T61" fmla="*/ 0 h 149"/>
                  <a:gd name="T62" fmla="*/ 0 w 125"/>
                  <a:gd name="T63" fmla="*/ 0 h 149"/>
                  <a:gd name="T64" fmla="*/ 0 w 125"/>
                  <a:gd name="T65" fmla="*/ 0 h 1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5"/>
                  <a:gd name="T100" fmla="*/ 0 h 149"/>
                  <a:gd name="T101" fmla="*/ 125 w 125"/>
                  <a:gd name="T102" fmla="*/ 149 h 1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5" h="149">
                    <a:moveTo>
                      <a:pt x="0" y="149"/>
                    </a:moveTo>
                    <a:lnTo>
                      <a:pt x="0" y="132"/>
                    </a:lnTo>
                    <a:lnTo>
                      <a:pt x="1" y="116"/>
                    </a:lnTo>
                    <a:lnTo>
                      <a:pt x="1" y="100"/>
                    </a:lnTo>
                    <a:lnTo>
                      <a:pt x="1" y="84"/>
                    </a:lnTo>
                    <a:lnTo>
                      <a:pt x="11" y="72"/>
                    </a:lnTo>
                    <a:lnTo>
                      <a:pt x="18" y="60"/>
                    </a:lnTo>
                    <a:lnTo>
                      <a:pt x="25" y="47"/>
                    </a:lnTo>
                    <a:lnTo>
                      <a:pt x="34" y="36"/>
                    </a:lnTo>
                    <a:lnTo>
                      <a:pt x="44" y="31"/>
                    </a:lnTo>
                    <a:lnTo>
                      <a:pt x="56" y="26"/>
                    </a:lnTo>
                    <a:lnTo>
                      <a:pt x="67" y="22"/>
                    </a:lnTo>
                    <a:lnTo>
                      <a:pt x="78" y="17"/>
                    </a:lnTo>
                    <a:lnTo>
                      <a:pt x="89" y="13"/>
                    </a:lnTo>
                    <a:lnTo>
                      <a:pt x="101" y="8"/>
                    </a:lnTo>
                    <a:lnTo>
                      <a:pt x="111" y="4"/>
                    </a:lnTo>
                    <a:lnTo>
                      <a:pt x="121" y="0"/>
                    </a:lnTo>
                    <a:lnTo>
                      <a:pt x="123" y="11"/>
                    </a:lnTo>
                    <a:lnTo>
                      <a:pt x="123" y="19"/>
                    </a:lnTo>
                    <a:lnTo>
                      <a:pt x="124" y="29"/>
                    </a:lnTo>
                    <a:lnTo>
                      <a:pt x="125" y="43"/>
                    </a:lnTo>
                    <a:lnTo>
                      <a:pt x="117" y="53"/>
                    </a:lnTo>
                    <a:lnTo>
                      <a:pt x="109" y="61"/>
                    </a:lnTo>
                    <a:lnTo>
                      <a:pt x="102" y="68"/>
                    </a:lnTo>
                    <a:lnTo>
                      <a:pt x="95" y="77"/>
                    </a:lnTo>
                    <a:lnTo>
                      <a:pt x="82" y="89"/>
                    </a:lnTo>
                    <a:lnTo>
                      <a:pt x="71" y="99"/>
                    </a:lnTo>
                    <a:lnTo>
                      <a:pt x="59" y="107"/>
                    </a:lnTo>
                    <a:lnTo>
                      <a:pt x="49" y="116"/>
                    </a:lnTo>
                    <a:lnTo>
                      <a:pt x="38" y="124"/>
                    </a:lnTo>
                    <a:lnTo>
                      <a:pt x="27" y="131"/>
                    </a:lnTo>
                    <a:lnTo>
                      <a:pt x="14" y="139"/>
                    </a:lnTo>
                    <a:lnTo>
                      <a:pt x="0" y="14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88" name="Freeform 217">
                <a:extLst>
                  <a:ext uri="{FF2B5EF4-FFF2-40B4-BE49-F238E27FC236}">
                    <a16:creationId xmlns:a16="http://schemas.microsoft.com/office/drawing/2014/main" id="{EBC4A066-2BB6-4FB9-8A2F-D242C0ED169B}"/>
                  </a:ext>
                </a:extLst>
              </p:cNvPr>
              <p:cNvSpPr>
                <a:spLocks/>
              </p:cNvSpPr>
              <p:nvPr/>
            </p:nvSpPr>
            <p:spPr bwMode="auto">
              <a:xfrm flipH="1">
                <a:off x="1331" y="1932"/>
                <a:ext cx="14" cy="12"/>
              </a:xfrm>
              <a:custGeom>
                <a:avLst/>
                <a:gdLst>
                  <a:gd name="T0" fmla="*/ 0 w 36"/>
                  <a:gd name="T1" fmla="*/ 0 h 33"/>
                  <a:gd name="T2" fmla="*/ 0 w 36"/>
                  <a:gd name="T3" fmla="*/ 0 h 33"/>
                  <a:gd name="T4" fmla="*/ 0 w 36"/>
                  <a:gd name="T5" fmla="*/ 0 h 33"/>
                  <a:gd name="T6" fmla="*/ 0 w 36"/>
                  <a:gd name="T7" fmla="*/ 0 h 33"/>
                  <a:gd name="T8" fmla="*/ 0 w 36"/>
                  <a:gd name="T9" fmla="*/ 0 h 33"/>
                  <a:gd name="T10" fmla="*/ 0 w 36"/>
                  <a:gd name="T11" fmla="*/ 0 h 33"/>
                  <a:gd name="T12" fmla="*/ 0 w 36"/>
                  <a:gd name="T13" fmla="*/ 0 h 33"/>
                  <a:gd name="T14" fmla="*/ 0 w 36"/>
                  <a:gd name="T15" fmla="*/ 0 h 33"/>
                  <a:gd name="T16" fmla="*/ 0 w 36"/>
                  <a:gd name="T17" fmla="*/ 0 h 33"/>
                  <a:gd name="T18" fmla="*/ 0 w 36"/>
                  <a:gd name="T19" fmla="*/ 0 h 33"/>
                  <a:gd name="T20" fmla="*/ 0 w 36"/>
                  <a:gd name="T21" fmla="*/ 0 h 33"/>
                  <a:gd name="T22" fmla="*/ 0 w 36"/>
                  <a:gd name="T23" fmla="*/ 0 h 33"/>
                  <a:gd name="T24" fmla="*/ 0 w 36"/>
                  <a:gd name="T25" fmla="*/ 0 h 33"/>
                  <a:gd name="T26" fmla="*/ 0 w 36"/>
                  <a:gd name="T27" fmla="*/ 0 h 33"/>
                  <a:gd name="T28" fmla="*/ 0 w 36"/>
                  <a:gd name="T29" fmla="*/ 0 h 33"/>
                  <a:gd name="T30" fmla="*/ 0 w 36"/>
                  <a:gd name="T31" fmla="*/ 0 h 33"/>
                  <a:gd name="T32" fmla="*/ 0 w 36"/>
                  <a:gd name="T33" fmla="*/ 0 h 33"/>
                  <a:gd name="T34" fmla="*/ 0 w 36"/>
                  <a:gd name="T35" fmla="*/ 0 h 33"/>
                  <a:gd name="T36" fmla="*/ 0 w 36"/>
                  <a:gd name="T37" fmla="*/ 0 h 33"/>
                  <a:gd name="T38" fmla="*/ 0 w 36"/>
                  <a:gd name="T39" fmla="*/ 0 h 33"/>
                  <a:gd name="T40" fmla="*/ 0 w 36"/>
                  <a:gd name="T41" fmla="*/ 0 h 33"/>
                  <a:gd name="T42" fmla="*/ 0 w 36"/>
                  <a:gd name="T43" fmla="*/ 0 h 33"/>
                  <a:gd name="T44" fmla="*/ 0 w 36"/>
                  <a:gd name="T45" fmla="*/ 0 h 33"/>
                  <a:gd name="T46" fmla="*/ 0 w 36"/>
                  <a:gd name="T47" fmla="*/ 0 h 33"/>
                  <a:gd name="T48" fmla="*/ 0 w 36"/>
                  <a:gd name="T49" fmla="*/ 0 h 3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6"/>
                  <a:gd name="T76" fmla="*/ 0 h 33"/>
                  <a:gd name="T77" fmla="*/ 36 w 36"/>
                  <a:gd name="T78" fmla="*/ 33 h 3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6" h="33">
                    <a:moveTo>
                      <a:pt x="4" y="20"/>
                    </a:moveTo>
                    <a:lnTo>
                      <a:pt x="2" y="18"/>
                    </a:lnTo>
                    <a:lnTo>
                      <a:pt x="1" y="15"/>
                    </a:lnTo>
                    <a:lnTo>
                      <a:pt x="0" y="12"/>
                    </a:lnTo>
                    <a:lnTo>
                      <a:pt x="0" y="10"/>
                    </a:lnTo>
                    <a:lnTo>
                      <a:pt x="9" y="7"/>
                    </a:lnTo>
                    <a:lnTo>
                      <a:pt x="17" y="4"/>
                    </a:lnTo>
                    <a:lnTo>
                      <a:pt x="22" y="3"/>
                    </a:lnTo>
                    <a:lnTo>
                      <a:pt x="27" y="2"/>
                    </a:lnTo>
                    <a:lnTo>
                      <a:pt x="29" y="1"/>
                    </a:lnTo>
                    <a:lnTo>
                      <a:pt x="31" y="1"/>
                    </a:lnTo>
                    <a:lnTo>
                      <a:pt x="34" y="0"/>
                    </a:lnTo>
                    <a:lnTo>
                      <a:pt x="36" y="0"/>
                    </a:lnTo>
                    <a:lnTo>
                      <a:pt x="36" y="4"/>
                    </a:lnTo>
                    <a:lnTo>
                      <a:pt x="36" y="9"/>
                    </a:lnTo>
                    <a:lnTo>
                      <a:pt x="35" y="15"/>
                    </a:lnTo>
                    <a:lnTo>
                      <a:pt x="35" y="19"/>
                    </a:lnTo>
                    <a:lnTo>
                      <a:pt x="31" y="26"/>
                    </a:lnTo>
                    <a:lnTo>
                      <a:pt x="27" y="30"/>
                    </a:lnTo>
                    <a:lnTo>
                      <a:pt x="21" y="32"/>
                    </a:lnTo>
                    <a:lnTo>
                      <a:pt x="14" y="33"/>
                    </a:lnTo>
                    <a:lnTo>
                      <a:pt x="9" y="32"/>
                    </a:lnTo>
                    <a:lnTo>
                      <a:pt x="7" y="27"/>
                    </a:lnTo>
                    <a:lnTo>
                      <a:pt x="7" y="24"/>
                    </a:lnTo>
                    <a:lnTo>
                      <a:pt x="4" y="20"/>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89" name="Freeform 218">
                <a:extLst>
                  <a:ext uri="{FF2B5EF4-FFF2-40B4-BE49-F238E27FC236}">
                    <a16:creationId xmlns:a16="http://schemas.microsoft.com/office/drawing/2014/main" id="{BBB751F1-5C93-46C4-910E-B46EED10BF96}"/>
                  </a:ext>
                </a:extLst>
              </p:cNvPr>
              <p:cNvSpPr>
                <a:spLocks/>
              </p:cNvSpPr>
              <p:nvPr/>
            </p:nvSpPr>
            <p:spPr bwMode="auto">
              <a:xfrm flipH="1">
                <a:off x="1391" y="1872"/>
                <a:ext cx="61" cy="71"/>
              </a:xfrm>
              <a:custGeom>
                <a:avLst/>
                <a:gdLst>
                  <a:gd name="T0" fmla="*/ 0 w 150"/>
                  <a:gd name="T1" fmla="*/ 0 h 194"/>
                  <a:gd name="T2" fmla="*/ 0 w 150"/>
                  <a:gd name="T3" fmla="*/ 0 h 194"/>
                  <a:gd name="T4" fmla="*/ 0 w 150"/>
                  <a:gd name="T5" fmla="*/ 0 h 194"/>
                  <a:gd name="T6" fmla="*/ 0 w 150"/>
                  <a:gd name="T7" fmla="*/ 0 h 194"/>
                  <a:gd name="T8" fmla="*/ 0 w 150"/>
                  <a:gd name="T9" fmla="*/ 0 h 194"/>
                  <a:gd name="T10" fmla="*/ 0 w 150"/>
                  <a:gd name="T11" fmla="*/ 0 h 194"/>
                  <a:gd name="T12" fmla="*/ 0 w 150"/>
                  <a:gd name="T13" fmla="*/ 0 h 194"/>
                  <a:gd name="T14" fmla="*/ 0 w 150"/>
                  <a:gd name="T15" fmla="*/ 0 h 194"/>
                  <a:gd name="T16" fmla="*/ 0 w 150"/>
                  <a:gd name="T17" fmla="*/ 0 h 194"/>
                  <a:gd name="T18" fmla="*/ 0 w 150"/>
                  <a:gd name="T19" fmla="*/ 0 h 194"/>
                  <a:gd name="T20" fmla="*/ 0 w 150"/>
                  <a:gd name="T21" fmla="*/ 0 h 194"/>
                  <a:gd name="T22" fmla="*/ 0 w 150"/>
                  <a:gd name="T23" fmla="*/ 0 h 194"/>
                  <a:gd name="T24" fmla="*/ 0 w 150"/>
                  <a:gd name="T25" fmla="*/ 0 h 194"/>
                  <a:gd name="T26" fmla="*/ 0 w 150"/>
                  <a:gd name="T27" fmla="*/ 0 h 194"/>
                  <a:gd name="T28" fmla="*/ 0 w 150"/>
                  <a:gd name="T29" fmla="*/ 0 h 194"/>
                  <a:gd name="T30" fmla="*/ 0 w 150"/>
                  <a:gd name="T31" fmla="*/ 0 h 194"/>
                  <a:gd name="T32" fmla="*/ 0 w 150"/>
                  <a:gd name="T33" fmla="*/ 0 h 194"/>
                  <a:gd name="T34" fmla="*/ 0 w 150"/>
                  <a:gd name="T35" fmla="*/ 0 h 194"/>
                  <a:gd name="T36" fmla="*/ 0 w 150"/>
                  <a:gd name="T37" fmla="*/ 0 h 194"/>
                  <a:gd name="T38" fmla="*/ 0 w 150"/>
                  <a:gd name="T39" fmla="*/ 0 h 194"/>
                  <a:gd name="T40" fmla="*/ 0 w 150"/>
                  <a:gd name="T41" fmla="*/ 0 h 194"/>
                  <a:gd name="T42" fmla="*/ 0 w 150"/>
                  <a:gd name="T43" fmla="*/ 0 h 194"/>
                  <a:gd name="T44" fmla="*/ 0 w 150"/>
                  <a:gd name="T45" fmla="*/ 0 h 194"/>
                  <a:gd name="T46" fmla="*/ 0 w 150"/>
                  <a:gd name="T47" fmla="*/ 0 h 194"/>
                  <a:gd name="T48" fmla="*/ 0 w 150"/>
                  <a:gd name="T49" fmla="*/ 0 h 1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0"/>
                  <a:gd name="T76" fmla="*/ 0 h 194"/>
                  <a:gd name="T77" fmla="*/ 150 w 150"/>
                  <a:gd name="T78" fmla="*/ 194 h 19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0" h="194">
                    <a:moveTo>
                      <a:pt x="0" y="194"/>
                    </a:moveTo>
                    <a:lnTo>
                      <a:pt x="2" y="145"/>
                    </a:lnTo>
                    <a:lnTo>
                      <a:pt x="5" y="97"/>
                    </a:lnTo>
                    <a:lnTo>
                      <a:pt x="6" y="48"/>
                    </a:lnTo>
                    <a:lnTo>
                      <a:pt x="8" y="0"/>
                    </a:lnTo>
                    <a:lnTo>
                      <a:pt x="24" y="2"/>
                    </a:lnTo>
                    <a:lnTo>
                      <a:pt x="42" y="5"/>
                    </a:lnTo>
                    <a:lnTo>
                      <a:pt x="59" y="9"/>
                    </a:lnTo>
                    <a:lnTo>
                      <a:pt x="76" y="14"/>
                    </a:lnTo>
                    <a:lnTo>
                      <a:pt x="93" y="20"/>
                    </a:lnTo>
                    <a:lnTo>
                      <a:pt x="111" y="24"/>
                    </a:lnTo>
                    <a:lnTo>
                      <a:pt x="128" y="28"/>
                    </a:lnTo>
                    <a:lnTo>
                      <a:pt x="145" y="31"/>
                    </a:lnTo>
                    <a:lnTo>
                      <a:pt x="148" y="67"/>
                    </a:lnTo>
                    <a:lnTo>
                      <a:pt x="150" y="106"/>
                    </a:lnTo>
                    <a:lnTo>
                      <a:pt x="149" y="145"/>
                    </a:lnTo>
                    <a:lnTo>
                      <a:pt x="142" y="179"/>
                    </a:lnTo>
                    <a:lnTo>
                      <a:pt x="124" y="180"/>
                    </a:lnTo>
                    <a:lnTo>
                      <a:pt x="106" y="182"/>
                    </a:lnTo>
                    <a:lnTo>
                      <a:pt x="89" y="183"/>
                    </a:lnTo>
                    <a:lnTo>
                      <a:pt x="71" y="184"/>
                    </a:lnTo>
                    <a:lnTo>
                      <a:pt x="54" y="187"/>
                    </a:lnTo>
                    <a:lnTo>
                      <a:pt x="36" y="189"/>
                    </a:lnTo>
                    <a:lnTo>
                      <a:pt x="18" y="191"/>
                    </a:lnTo>
                    <a:lnTo>
                      <a:pt x="0" y="194"/>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90" name="Freeform 219">
                <a:extLst>
                  <a:ext uri="{FF2B5EF4-FFF2-40B4-BE49-F238E27FC236}">
                    <a16:creationId xmlns:a16="http://schemas.microsoft.com/office/drawing/2014/main" id="{F0CBEB41-33E3-4E40-99B6-065803A99D51}"/>
                  </a:ext>
                </a:extLst>
              </p:cNvPr>
              <p:cNvSpPr>
                <a:spLocks/>
              </p:cNvSpPr>
              <p:nvPr/>
            </p:nvSpPr>
            <p:spPr bwMode="auto">
              <a:xfrm flipH="1">
                <a:off x="1330" y="1884"/>
                <a:ext cx="57" cy="53"/>
              </a:xfrm>
              <a:custGeom>
                <a:avLst/>
                <a:gdLst>
                  <a:gd name="T0" fmla="*/ 0 w 137"/>
                  <a:gd name="T1" fmla="*/ 0 h 143"/>
                  <a:gd name="T2" fmla="*/ 0 w 137"/>
                  <a:gd name="T3" fmla="*/ 0 h 143"/>
                  <a:gd name="T4" fmla="*/ 0 w 137"/>
                  <a:gd name="T5" fmla="*/ 0 h 143"/>
                  <a:gd name="T6" fmla="*/ 0 w 137"/>
                  <a:gd name="T7" fmla="*/ 0 h 143"/>
                  <a:gd name="T8" fmla="*/ 0 w 137"/>
                  <a:gd name="T9" fmla="*/ 0 h 143"/>
                  <a:gd name="T10" fmla="*/ 0 w 137"/>
                  <a:gd name="T11" fmla="*/ 0 h 143"/>
                  <a:gd name="T12" fmla="*/ 0 w 137"/>
                  <a:gd name="T13" fmla="*/ 0 h 143"/>
                  <a:gd name="T14" fmla="*/ 0 w 137"/>
                  <a:gd name="T15" fmla="*/ 0 h 143"/>
                  <a:gd name="T16" fmla="*/ 0 w 137"/>
                  <a:gd name="T17" fmla="*/ 0 h 143"/>
                  <a:gd name="T18" fmla="*/ 0 w 137"/>
                  <a:gd name="T19" fmla="*/ 0 h 143"/>
                  <a:gd name="T20" fmla="*/ 0 w 137"/>
                  <a:gd name="T21" fmla="*/ 0 h 143"/>
                  <a:gd name="T22" fmla="*/ 0 w 137"/>
                  <a:gd name="T23" fmla="*/ 0 h 143"/>
                  <a:gd name="T24" fmla="*/ 0 w 137"/>
                  <a:gd name="T25" fmla="*/ 0 h 143"/>
                  <a:gd name="T26" fmla="*/ 0 w 137"/>
                  <a:gd name="T27" fmla="*/ 0 h 143"/>
                  <a:gd name="T28" fmla="*/ 0 w 137"/>
                  <a:gd name="T29" fmla="*/ 0 h 143"/>
                  <a:gd name="T30" fmla="*/ 0 w 137"/>
                  <a:gd name="T31" fmla="*/ 0 h 143"/>
                  <a:gd name="T32" fmla="*/ 0 w 137"/>
                  <a:gd name="T33" fmla="*/ 0 h 143"/>
                  <a:gd name="T34" fmla="*/ 0 w 137"/>
                  <a:gd name="T35" fmla="*/ 0 h 143"/>
                  <a:gd name="T36" fmla="*/ 0 w 137"/>
                  <a:gd name="T37" fmla="*/ 0 h 143"/>
                  <a:gd name="T38" fmla="*/ 0 w 137"/>
                  <a:gd name="T39" fmla="*/ 0 h 143"/>
                  <a:gd name="T40" fmla="*/ 0 w 137"/>
                  <a:gd name="T41" fmla="*/ 0 h 143"/>
                  <a:gd name="T42" fmla="*/ 0 w 137"/>
                  <a:gd name="T43" fmla="*/ 0 h 143"/>
                  <a:gd name="T44" fmla="*/ 0 w 137"/>
                  <a:gd name="T45" fmla="*/ 0 h 143"/>
                  <a:gd name="T46" fmla="*/ 0 w 137"/>
                  <a:gd name="T47" fmla="*/ 0 h 143"/>
                  <a:gd name="T48" fmla="*/ 0 w 137"/>
                  <a:gd name="T49" fmla="*/ 0 h 143"/>
                  <a:gd name="T50" fmla="*/ 0 w 137"/>
                  <a:gd name="T51" fmla="*/ 0 h 143"/>
                  <a:gd name="T52" fmla="*/ 0 w 137"/>
                  <a:gd name="T53" fmla="*/ 0 h 143"/>
                  <a:gd name="T54" fmla="*/ 0 w 137"/>
                  <a:gd name="T55" fmla="*/ 0 h 143"/>
                  <a:gd name="T56" fmla="*/ 0 w 137"/>
                  <a:gd name="T57" fmla="*/ 0 h 143"/>
                  <a:gd name="T58" fmla="*/ 0 w 137"/>
                  <a:gd name="T59" fmla="*/ 0 h 143"/>
                  <a:gd name="T60" fmla="*/ 0 w 137"/>
                  <a:gd name="T61" fmla="*/ 0 h 143"/>
                  <a:gd name="T62" fmla="*/ 0 w 137"/>
                  <a:gd name="T63" fmla="*/ 0 h 143"/>
                  <a:gd name="T64" fmla="*/ 0 w 137"/>
                  <a:gd name="T65" fmla="*/ 0 h 143"/>
                  <a:gd name="T66" fmla="*/ 0 w 137"/>
                  <a:gd name="T67" fmla="*/ 0 h 143"/>
                  <a:gd name="T68" fmla="*/ 0 w 137"/>
                  <a:gd name="T69" fmla="*/ 0 h 143"/>
                  <a:gd name="T70" fmla="*/ 0 w 137"/>
                  <a:gd name="T71" fmla="*/ 0 h 143"/>
                  <a:gd name="T72" fmla="*/ 0 w 137"/>
                  <a:gd name="T73" fmla="*/ 0 h 143"/>
                  <a:gd name="T74" fmla="*/ 0 w 137"/>
                  <a:gd name="T75" fmla="*/ 0 h 143"/>
                  <a:gd name="T76" fmla="*/ 0 w 137"/>
                  <a:gd name="T77" fmla="*/ 0 h 143"/>
                  <a:gd name="T78" fmla="*/ 0 w 137"/>
                  <a:gd name="T79" fmla="*/ 0 h 143"/>
                  <a:gd name="T80" fmla="*/ 0 w 137"/>
                  <a:gd name="T81" fmla="*/ 0 h 143"/>
                  <a:gd name="T82" fmla="*/ 0 w 137"/>
                  <a:gd name="T83" fmla="*/ 0 h 143"/>
                  <a:gd name="T84" fmla="*/ 0 w 137"/>
                  <a:gd name="T85" fmla="*/ 0 h 143"/>
                  <a:gd name="T86" fmla="*/ 0 w 137"/>
                  <a:gd name="T87" fmla="*/ 0 h 143"/>
                  <a:gd name="T88" fmla="*/ 0 w 137"/>
                  <a:gd name="T89" fmla="*/ 0 h 143"/>
                  <a:gd name="T90" fmla="*/ 0 w 137"/>
                  <a:gd name="T91" fmla="*/ 0 h 143"/>
                  <a:gd name="T92" fmla="*/ 0 w 137"/>
                  <a:gd name="T93" fmla="*/ 0 h 143"/>
                  <a:gd name="T94" fmla="*/ 0 w 137"/>
                  <a:gd name="T95" fmla="*/ 0 h 143"/>
                  <a:gd name="T96" fmla="*/ 0 w 137"/>
                  <a:gd name="T97" fmla="*/ 0 h 143"/>
                  <a:gd name="T98" fmla="*/ 0 w 137"/>
                  <a:gd name="T99" fmla="*/ 0 h 143"/>
                  <a:gd name="T100" fmla="*/ 0 w 137"/>
                  <a:gd name="T101" fmla="*/ 0 h 143"/>
                  <a:gd name="T102" fmla="*/ 0 w 137"/>
                  <a:gd name="T103" fmla="*/ 0 h 143"/>
                  <a:gd name="T104" fmla="*/ 0 w 137"/>
                  <a:gd name="T105" fmla="*/ 0 h 14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7"/>
                  <a:gd name="T160" fmla="*/ 0 h 143"/>
                  <a:gd name="T161" fmla="*/ 137 w 137"/>
                  <a:gd name="T162" fmla="*/ 143 h 14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7" h="143">
                    <a:moveTo>
                      <a:pt x="2" y="143"/>
                    </a:moveTo>
                    <a:lnTo>
                      <a:pt x="1" y="108"/>
                    </a:lnTo>
                    <a:lnTo>
                      <a:pt x="0" y="70"/>
                    </a:lnTo>
                    <a:lnTo>
                      <a:pt x="0" y="32"/>
                    </a:lnTo>
                    <a:lnTo>
                      <a:pt x="4" y="0"/>
                    </a:lnTo>
                    <a:lnTo>
                      <a:pt x="10" y="1"/>
                    </a:lnTo>
                    <a:lnTo>
                      <a:pt x="19" y="2"/>
                    </a:lnTo>
                    <a:lnTo>
                      <a:pt x="29" y="2"/>
                    </a:lnTo>
                    <a:lnTo>
                      <a:pt x="39" y="3"/>
                    </a:lnTo>
                    <a:lnTo>
                      <a:pt x="50" y="4"/>
                    </a:lnTo>
                    <a:lnTo>
                      <a:pt x="61" y="7"/>
                    </a:lnTo>
                    <a:lnTo>
                      <a:pt x="72" y="8"/>
                    </a:lnTo>
                    <a:lnTo>
                      <a:pt x="82" y="10"/>
                    </a:lnTo>
                    <a:lnTo>
                      <a:pt x="84" y="16"/>
                    </a:lnTo>
                    <a:lnTo>
                      <a:pt x="85" y="22"/>
                    </a:lnTo>
                    <a:lnTo>
                      <a:pt x="88" y="27"/>
                    </a:lnTo>
                    <a:lnTo>
                      <a:pt x="89" y="33"/>
                    </a:lnTo>
                    <a:lnTo>
                      <a:pt x="96" y="42"/>
                    </a:lnTo>
                    <a:lnTo>
                      <a:pt x="101" y="48"/>
                    </a:lnTo>
                    <a:lnTo>
                      <a:pt x="106" y="52"/>
                    </a:lnTo>
                    <a:lnTo>
                      <a:pt x="112" y="54"/>
                    </a:lnTo>
                    <a:lnTo>
                      <a:pt x="116" y="54"/>
                    </a:lnTo>
                    <a:lnTo>
                      <a:pt x="122" y="53"/>
                    </a:lnTo>
                    <a:lnTo>
                      <a:pt x="129" y="52"/>
                    </a:lnTo>
                    <a:lnTo>
                      <a:pt x="137" y="49"/>
                    </a:lnTo>
                    <a:lnTo>
                      <a:pt x="135" y="84"/>
                    </a:lnTo>
                    <a:lnTo>
                      <a:pt x="134" y="101"/>
                    </a:lnTo>
                    <a:lnTo>
                      <a:pt x="134" y="110"/>
                    </a:lnTo>
                    <a:lnTo>
                      <a:pt x="133" y="115"/>
                    </a:lnTo>
                    <a:lnTo>
                      <a:pt x="128" y="116"/>
                    </a:lnTo>
                    <a:lnTo>
                      <a:pt x="122" y="118"/>
                    </a:lnTo>
                    <a:lnTo>
                      <a:pt x="118" y="120"/>
                    </a:lnTo>
                    <a:lnTo>
                      <a:pt x="112" y="122"/>
                    </a:lnTo>
                    <a:lnTo>
                      <a:pt x="107" y="124"/>
                    </a:lnTo>
                    <a:lnTo>
                      <a:pt x="101" y="125"/>
                    </a:lnTo>
                    <a:lnTo>
                      <a:pt x="97" y="126"/>
                    </a:lnTo>
                    <a:lnTo>
                      <a:pt x="91" y="126"/>
                    </a:lnTo>
                    <a:lnTo>
                      <a:pt x="82" y="122"/>
                    </a:lnTo>
                    <a:lnTo>
                      <a:pt x="75" y="118"/>
                    </a:lnTo>
                    <a:lnTo>
                      <a:pt x="68" y="117"/>
                    </a:lnTo>
                    <a:lnTo>
                      <a:pt x="62" y="117"/>
                    </a:lnTo>
                    <a:lnTo>
                      <a:pt x="57" y="120"/>
                    </a:lnTo>
                    <a:lnTo>
                      <a:pt x="51" y="124"/>
                    </a:lnTo>
                    <a:lnTo>
                      <a:pt x="45" y="131"/>
                    </a:lnTo>
                    <a:lnTo>
                      <a:pt x="39" y="140"/>
                    </a:lnTo>
                    <a:lnTo>
                      <a:pt x="35" y="140"/>
                    </a:lnTo>
                    <a:lnTo>
                      <a:pt x="30" y="140"/>
                    </a:lnTo>
                    <a:lnTo>
                      <a:pt x="25" y="140"/>
                    </a:lnTo>
                    <a:lnTo>
                      <a:pt x="21" y="141"/>
                    </a:lnTo>
                    <a:lnTo>
                      <a:pt x="16" y="141"/>
                    </a:lnTo>
                    <a:lnTo>
                      <a:pt x="12" y="141"/>
                    </a:lnTo>
                    <a:lnTo>
                      <a:pt x="7" y="143"/>
                    </a:lnTo>
                    <a:lnTo>
                      <a:pt x="2" y="143"/>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91" name="Freeform 220">
                <a:extLst>
                  <a:ext uri="{FF2B5EF4-FFF2-40B4-BE49-F238E27FC236}">
                    <a16:creationId xmlns:a16="http://schemas.microsoft.com/office/drawing/2014/main" id="{C278E201-044D-4061-A8D2-F4DC262E7731}"/>
                  </a:ext>
                </a:extLst>
              </p:cNvPr>
              <p:cNvSpPr>
                <a:spLocks/>
              </p:cNvSpPr>
              <p:nvPr/>
            </p:nvSpPr>
            <p:spPr bwMode="auto">
              <a:xfrm flipH="1">
                <a:off x="1359" y="1932"/>
                <a:ext cx="4" cy="3"/>
              </a:xfrm>
              <a:custGeom>
                <a:avLst/>
                <a:gdLst>
                  <a:gd name="T0" fmla="*/ 0 w 9"/>
                  <a:gd name="T1" fmla="*/ 0 h 7"/>
                  <a:gd name="T2" fmla="*/ 0 w 9"/>
                  <a:gd name="T3" fmla="*/ 0 h 7"/>
                  <a:gd name="T4" fmla="*/ 0 w 9"/>
                  <a:gd name="T5" fmla="*/ 0 h 7"/>
                  <a:gd name="T6" fmla="*/ 0 w 9"/>
                  <a:gd name="T7" fmla="*/ 0 h 7"/>
                  <a:gd name="T8" fmla="*/ 0 w 9"/>
                  <a:gd name="T9" fmla="*/ 0 h 7"/>
                  <a:gd name="T10" fmla="*/ 0 w 9"/>
                  <a:gd name="T11" fmla="*/ 0 h 7"/>
                  <a:gd name="T12" fmla="*/ 0 w 9"/>
                  <a:gd name="T13" fmla="*/ 0 h 7"/>
                  <a:gd name="T14" fmla="*/ 0 w 9"/>
                  <a:gd name="T15" fmla="*/ 0 h 7"/>
                  <a:gd name="T16" fmla="*/ 0 w 9"/>
                  <a:gd name="T17" fmla="*/ 0 h 7"/>
                  <a:gd name="T18" fmla="*/ 0 w 9"/>
                  <a:gd name="T19" fmla="*/ 0 h 7"/>
                  <a:gd name="T20" fmla="*/ 0 w 9"/>
                  <a:gd name="T21" fmla="*/ 0 h 7"/>
                  <a:gd name="T22" fmla="*/ 0 w 9"/>
                  <a:gd name="T23" fmla="*/ 0 h 7"/>
                  <a:gd name="T24" fmla="*/ 0 w 9"/>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7"/>
                  <a:gd name="T41" fmla="*/ 9 w 9"/>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7">
                    <a:moveTo>
                      <a:pt x="0" y="7"/>
                    </a:moveTo>
                    <a:lnTo>
                      <a:pt x="1" y="4"/>
                    </a:lnTo>
                    <a:lnTo>
                      <a:pt x="1" y="3"/>
                    </a:lnTo>
                    <a:lnTo>
                      <a:pt x="1" y="1"/>
                    </a:lnTo>
                    <a:lnTo>
                      <a:pt x="1" y="0"/>
                    </a:lnTo>
                    <a:lnTo>
                      <a:pt x="4" y="1"/>
                    </a:lnTo>
                    <a:lnTo>
                      <a:pt x="7" y="1"/>
                    </a:lnTo>
                    <a:lnTo>
                      <a:pt x="8" y="1"/>
                    </a:lnTo>
                    <a:lnTo>
                      <a:pt x="9" y="2"/>
                    </a:lnTo>
                    <a:lnTo>
                      <a:pt x="8" y="3"/>
                    </a:lnTo>
                    <a:lnTo>
                      <a:pt x="7" y="4"/>
                    </a:lnTo>
                    <a:lnTo>
                      <a:pt x="4" y="6"/>
                    </a:lnTo>
                    <a:lnTo>
                      <a:pt x="0" y="7"/>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92" name="Freeform 221">
                <a:extLst>
                  <a:ext uri="{FF2B5EF4-FFF2-40B4-BE49-F238E27FC236}">
                    <a16:creationId xmlns:a16="http://schemas.microsoft.com/office/drawing/2014/main" id="{F5D76E79-AA62-4DDB-BE04-D540FD9DC524}"/>
                  </a:ext>
                </a:extLst>
              </p:cNvPr>
              <p:cNvSpPr>
                <a:spLocks/>
              </p:cNvSpPr>
              <p:nvPr/>
            </p:nvSpPr>
            <p:spPr bwMode="auto">
              <a:xfrm flipH="1">
                <a:off x="1460" y="1923"/>
                <a:ext cx="47" cy="8"/>
              </a:xfrm>
              <a:custGeom>
                <a:avLst/>
                <a:gdLst>
                  <a:gd name="T0" fmla="*/ 0 w 113"/>
                  <a:gd name="T1" fmla="*/ 0 h 20"/>
                  <a:gd name="T2" fmla="*/ 0 w 113"/>
                  <a:gd name="T3" fmla="*/ 0 h 20"/>
                  <a:gd name="T4" fmla="*/ 0 w 113"/>
                  <a:gd name="T5" fmla="*/ 0 h 20"/>
                  <a:gd name="T6" fmla="*/ 0 w 113"/>
                  <a:gd name="T7" fmla="*/ 0 h 20"/>
                  <a:gd name="T8" fmla="*/ 0 w 113"/>
                  <a:gd name="T9" fmla="*/ 0 h 20"/>
                  <a:gd name="T10" fmla="*/ 0 w 113"/>
                  <a:gd name="T11" fmla="*/ 0 h 20"/>
                  <a:gd name="T12" fmla="*/ 0 w 113"/>
                  <a:gd name="T13" fmla="*/ 0 h 20"/>
                  <a:gd name="T14" fmla="*/ 0 w 113"/>
                  <a:gd name="T15" fmla="*/ 0 h 20"/>
                  <a:gd name="T16" fmla="*/ 0 w 113"/>
                  <a:gd name="T17" fmla="*/ 0 h 20"/>
                  <a:gd name="T18" fmla="*/ 0 w 113"/>
                  <a:gd name="T19" fmla="*/ 0 h 20"/>
                  <a:gd name="T20" fmla="*/ 0 w 113"/>
                  <a:gd name="T21" fmla="*/ 0 h 20"/>
                  <a:gd name="T22" fmla="*/ 0 w 113"/>
                  <a:gd name="T23" fmla="*/ 0 h 20"/>
                  <a:gd name="T24" fmla="*/ 0 w 113"/>
                  <a:gd name="T25" fmla="*/ 0 h 20"/>
                  <a:gd name="T26" fmla="*/ 0 w 113"/>
                  <a:gd name="T27" fmla="*/ 0 h 20"/>
                  <a:gd name="T28" fmla="*/ 0 w 113"/>
                  <a:gd name="T29" fmla="*/ 0 h 20"/>
                  <a:gd name="T30" fmla="*/ 0 w 113"/>
                  <a:gd name="T31" fmla="*/ 0 h 20"/>
                  <a:gd name="T32" fmla="*/ 0 w 113"/>
                  <a:gd name="T33" fmla="*/ 0 h 20"/>
                  <a:gd name="T34" fmla="*/ 0 w 113"/>
                  <a:gd name="T35" fmla="*/ 0 h 20"/>
                  <a:gd name="T36" fmla="*/ 0 w 113"/>
                  <a:gd name="T37" fmla="*/ 0 h 20"/>
                  <a:gd name="T38" fmla="*/ 0 w 113"/>
                  <a:gd name="T39" fmla="*/ 0 h 20"/>
                  <a:gd name="T40" fmla="*/ 0 w 113"/>
                  <a:gd name="T41" fmla="*/ 0 h 20"/>
                  <a:gd name="T42" fmla="*/ 0 w 113"/>
                  <a:gd name="T43" fmla="*/ 0 h 20"/>
                  <a:gd name="T44" fmla="*/ 0 w 113"/>
                  <a:gd name="T45" fmla="*/ 0 h 20"/>
                  <a:gd name="T46" fmla="*/ 0 w 113"/>
                  <a:gd name="T47" fmla="*/ 0 h 20"/>
                  <a:gd name="T48" fmla="*/ 0 w 113"/>
                  <a:gd name="T49" fmla="*/ 0 h 2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3"/>
                  <a:gd name="T76" fmla="*/ 0 h 20"/>
                  <a:gd name="T77" fmla="*/ 113 w 113"/>
                  <a:gd name="T78" fmla="*/ 20 h 2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3" h="20">
                    <a:moveTo>
                      <a:pt x="7" y="16"/>
                    </a:moveTo>
                    <a:lnTo>
                      <a:pt x="4" y="12"/>
                    </a:lnTo>
                    <a:lnTo>
                      <a:pt x="3" y="9"/>
                    </a:lnTo>
                    <a:lnTo>
                      <a:pt x="1" y="4"/>
                    </a:lnTo>
                    <a:lnTo>
                      <a:pt x="0" y="0"/>
                    </a:lnTo>
                    <a:lnTo>
                      <a:pt x="14" y="1"/>
                    </a:lnTo>
                    <a:lnTo>
                      <a:pt x="27" y="2"/>
                    </a:lnTo>
                    <a:lnTo>
                      <a:pt x="41" y="2"/>
                    </a:lnTo>
                    <a:lnTo>
                      <a:pt x="55" y="3"/>
                    </a:lnTo>
                    <a:lnTo>
                      <a:pt x="69" y="4"/>
                    </a:lnTo>
                    <a:lnTo>
                      <a:pt x="83" y="4"/>
                    </a:lnTo>
                    <a:lnTo>
                      <a:pt x="98" y="5"/>
                    </a:lnTo>
                    <a:lnTo>
                      <a:pt x="113" y="5"/>
                    </a:lnTo>
                    <a:lnTo>
                      <a:pt x="112" y="14"/>
                    </a:lnTo>
                    <a:lnTo>
                      <a:pt x="112" y="18"/>
                    </a:lnTo>
                    <a:lnTo>
                      <a:pt x="110" y="19"/>
                    </a:lnTo>
                    <a:lnTo>
                      <a:pt x="109" y="20"/>
                    </a:lnTo>
                    <a:lnTo>
                      <a:pt x="97" y="20"/>
                    </a:lnTo>
                    <a:lnTo>
                      <a:pt x="83" y="20"/>
                    </a:lnTo>
                    <a:lnTo>
                      <a:pt x="70" y="20"/>
                    </a:lnTo>
                    <a:lnTo>
                      <a:pt x="59" y="20"/>
                    </a:lnTo>
                    <a:lnTo>
                      <a:pt x="46" y="20"/>
                    </a:lnTo>
                    <a:lnTo>
                      <a:pt x="33" y="19"/>
                    </a:lnTo>
                    <a:lnTo>
                      <a:pt x="19" y="18"/>
                    </a:lnTo>
                    <a:lnTo>
                      <a:pt x="7" y="16"/>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93" name="Freeform 222">
                <a:extLst>
                  <a:ext uri="{FF2B5EF4-FFF2-40B4-BE49-F238E27FC236}">
                    <a16:creationId xmlns:a16="http://schemas.microsoft.com/office/drawing/2014/main" id="{1249224D-954E-49E7-A751-703388453AC3}"/>
                  </a:ext>
                </a:extLst>
              </p:cNvPr>
              <p:cNvSpPr>
                <a:spLocks/>
              </p:cNvSpPr>
              <p:nvPr/>
            </p:nvSpPr>
            <p:spPr bwMode="auto">
              <a:xfrm flipH="1">
                <a:off x="1296" y="1891"/>
                <a:ext cx="27" cy="32"/>
              </a:xfrm>
              <a:custGeom>
                <a:avLst/>
                <a:gdLst>
                  <a:gd name="T0" fmla="*/ 0 w 66"/>
                  <a:gd name="T1" fmla="*/ 0 h 89"/>
                  <a:gd name="T2" fmla="*/ 0 w 66"/>
                  <a:gd name="T3" fmla="*/ 0 h 89"/>
                  <a:gd name="T4" fmla="*/ 0 w 66"/>
                  <a:gd name="T5" fmla="*/ 0 h 89"/>
                  <a:gd name="T6" fmla="*/ 0 w 66"/>
                  <a:gd name="T7" fmla="*/ 0 h 89"/>
                  <a:gd name="T8" fmla="*/ 0 w 66"/>
                  <a:gd name="T9" fmla="*/ 0 h 89"/>
                  <a:gd name="T10" fmla="*/ 0 w 66"/>
                  <a:gd name="T11" fmla="*/ 0 h 89"/>
                  <a:gd name="T12" fmla="*/ 0 w 66"/>
                  <a:gd name="T13" fmla="*/ 0 h 89"/>
                  <a:gd name="T14" fmla="*/ 0 w 66"/>
                  <a:gd name="T15" fmla="*/ 0 h 89"/>
                  <a:gd name="T16" fmla="*/ 0 w 66"/>
                  <a:gd name="T17" fmla="*/ 0 h 89"/>
                  <a:gd name="T18" fmla="*/ 0 w 66"/>
                  <a:gd name="T19" fmla="*/ 0 h 89"/>
                  <a:gd name="T20" fmla="*/ 0 w 66"/>
                  <a:gd name="T21" fmla="*/ 0 h 89"/>
                  <a:gd name="T22" fmla="*/ 0 w 66"/>
                  <a:gd name="T23" fmla="*/ 0 h 89"/>
                  <a:gd name="T24" fmla="*/ 0 w 66"/>
                  <a:gd name="T25" fmla="*/ 0 h 89"/>
                  <a:gd name="T26" fmla="*/ 0 w 66"/>
                  <a:gd name="T27" fmla="*/ 0 h 89"/>
                  <a:gd name="T28" fmla="*/ 0 w 66"/>
                  <a:gd name="T29" fmla="*/ 0 h 89"/>
                  <a:gd name="T30" fmla="*/ 0 w 66"/>
                  <a:gd name="T31" fmla="*/ 0 h 89"/>
                  <a:gd name="T32" fmla="*/ 0 w 66"/>
                  <a:gd name="T33" fmla="*/ 0 h 89"/>
                  <a:gd name="T34" fmla="*/ 0 w 66"/>
                  <a:gd name="T35" fmla="*/ 0 h 89"/>
                  <a:gd name="T36" fmla="*/ 0 w 66"/>
                  <a:gd name="T37" fmla="*/ 0 h 89"/>
                  <a:gd name="T38" fmla="*/ 0 w 66"/>
                  <a:gd name="T39" fmla="*/ 0 h 89"/>
                  <a:gd name="T40" fmla="*/ 0 w 66"/>
                  <a:gd name="T41" fmla="*/ 0 h 89"/>
                  <a:gd name="T42" fmla="*/ 0 w 66"/>
                  <a:gd name="T43" fmla="*/ 0 h 89"/>
                  <a:gd name="T44" fmla="*/ 0 w 66"/>
                  <a:gd name="T45" fmla="*/ 0 h 89"/>
                  <a:gd name="T46" fmla="*/ 0 w 66"/>
                  <a:gd name="T47" fmla="*/ 0 h 89"/>
                  <a:gd name="T48" fmla="*/ 0 w 66"/>
                  <a:gd name="T49" fmla="*/ 0 h 89"/>
                  <a:gd name="T50" fmla="*/ 0 w 66"/>
                  <a:gd name="T51" fmla="*/ 0 h 89"/>
                  <a:gd name="T52" fmla="*/ 0 w 66"/>
                  <a:gd name="T53" fmla="*/ 0 h 89"/>
                  <a:gd name="T54" fmla="*/ 0 w 66"/>
                  <a:gd name="T55" fmla="*/ 0 h 89"/>
                  <a:gd name="T56" fmla="*/ 0 w 66"/>
                  <a:gd name="T57" fmla="*/ 0 h 8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6"/>
                  <a:gd name="T88" fmla="*/ 0 h 89"/>
                  <a:gd name="T89" fmla="*/ 66 w 66"/>
                  <a:gd name="T90" fmla="*/ 89 h 8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6" h="89">
                    <a:moveTo>
                      <a:pt x="2" y="89"/>
                    </a:moveTo>
                    <a:lnTo>
                      <a:pt x="0" y="61"/>
                    </a:lnTo>
                    <a:lnTo>
                      <a:pt x="0" y="45"/>
                    </a:lnTo>
                    <a:lnTo>
                      <a:pt x="0" y="38"/>
                    </a:lnTo>
                    <a:lnTo>
                      <a:pt x="2" y="33"/>
                    </a:lnTo>
                    <a:lnTo>
                      <a:pt x="6" y="30"/>
                    </a:lnTo>
                    <a:lnTo>
                      <a:pt x="12" y="25"/>
                    </a:lnTo>
                    <a:lnTo>
                      <a:pt x="19" y="21"/>
                    </a:lnTo>
                    <a:lnTo>
                      <a:pt x="27" y="15"/>
                    </a:lnTo>
                    <a:lnTo>
                      <a:pt x="34" y="10"/>
                    </a:lnTo>
                    <a:lnTo>
                      <a:pt x="40" y="7"/>
                    </a:lnTo>
                    <a:lnTo>
                      <a:pt x="43" y="2"/>
                    </a:lnTo>
                    <a:lnTo>
                      <a:pt x="45" y="0"/>
                    </a:lnTo>
                    <a:lnTo>
                      <a:pt x="50" y="0"/>
                    </a:lnTo>
                    <a:lnTo>
                      <a:pt x="55" y="0"/>
                    </a:lnTo>
                    <a:lnTo>
                      <a:pt x="60" y="0"/>
                    </a:lnTo>
                    <a:lnTo>
                      <a:pt x="65" y="0"/>
                    </a:lnTo>
                    <a:lnTo>
                      <a:pt x="66" y="5"/>
                    </a:lnTo>
                    <a:lnTo>
                      <a:pt x="66" y="9"/>
                    </a:lnTo>
                    <a:lnTo>
                      <a:pt x="65" y="16"/>
                    </a:lnTo>
                    <a:lnTo>
                      <a:pt x="63" y="26"/>
                    </a:lnTo>
                    <a:lnTo>
                      <a:pt x="59" y="31"/>
                    </a:lnTo>
                    <a:lnTo>
                      <a:pt x="51" y="39"/>
                    </a:lnTo>
                    <a:lnTo>
                      <a:pt x="42" y="48"/>
                    </a:lnTo>
                    <a:lnTo>
                      <a:pt x="30" y="60"/>
                    </a:lnTo>
                    <a:lnTo>
                      <a:pt x="20" y="70"/>
                    </a:lnTo>
                    <a:lnTo>
                      <a:pt x="11" y="79"/>
                    </a:lnTo>
                    <a:lnTo>
                      <a:pt x="4" y="86"/>
                    </a:lnTo>
                    <a:lnTo>
                      <a:pt x="2" y="89"/>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94" name="Freeform 223">
                <a:extLst>
                  <a:ext uri="{FF2B5EF4-FFF2-40B4-BE49-F238E27FC236}">
                    <a16:creationId xmlns:a16="http://schemas.microsoft.com/office/drawing/2014/main" id="{25232E48-3840-4B62-99E8-E8C910848126}"/>
                  </a:ext>
                </a:extLst>
              </p:cNvPr>
              <p:cNvSpPr>
                <a:spLocks/>
              </p:cNvSpPr>
              <p:nvPr/>
            </p:nvSpPr>
            <p:spPr bwMode="auto">
              <a:xfrm flipH="1">
                <a:off x="1253" y="1905"/>
                <a:ext cx="14" cy="18"/>
              </a:xfrm>
              <a:custGeom>
                <a:avLst/>
                <a:gdLst>
                  <a:gd name="T0" fmla="*/ 0 w 35"/>
                  <a:gd name="T1" fmla="*/ 0 h 50"/>
                  <a:gd name="T2" fmla="*/ 0 w 35"/>
                  <a:gd name="T3" fmla="*/ 0 h 50"/>
                  <a:gd name="T4" fmla="*/ 0 w 35"/>
                  <a:gd name="T5" fmla="*/ 0 h 50"/>
                  <a:gd name="T6" fmla="*/ 0 w 35"/>
                  <a:gd name="T7" fmla="*/ 0 h 50"/>
                  <a:gd name="T8" fmla="*/ 0 w 35"/>
                  <a:gd name="T9" fmla="*/ 0 h 50"/>
                  <a:gd name="T10" fmla="*/ 0 w 35"/>
                  <a:gd name="T11" fmla="*/ 0 h 50"/>
                  <a:gd name="T12" fmla="*/ 0 w 35"/>
                  <a:gd name="T13" fmla="*/ 0 h 50"/>
                  <a:gd name="T14" fmla="*/ 0 w 35"/>
                  <a:gd name="T15" fmla="*/ 0 h 50"/>
                  <a:gd name="T16" fmla="*/ 0 w 35"/>
                  <a:gd name="T17" fmla="*/ 0 h 50"/>
                  <a:gd name="T18" fmla="*/ 0 w 35"/>
                  <a:gd name="T19" fmla="*/ 0 h 50"/>
                  <a:gd name="T20" fmla="*/ 0 w 35"/>
                  <a:gd name="T21" fmla="*/ 0 h 50"/>
                  <a:gd name="T22" fmla="*/ 0 w 35"/>
                  <a:gd name="T23" fmla="*/ 0 h 50"/>
                  <a:gd name="T24" fmla="*/ 0 w 35"/>
                  <a:gd name="T25" fmla="*/ 0 h 50"/>
                  <a:gd name="T26" fmla="*/ 0 w 35"/>
                  <a:gd name="T27" fmla="*/ 0 h 50"/>
                  <a:gd name="T28" fmla="*/ 0 w 35"/>
                  <a:gd name="T29" fmla="*/ 0 h 50"/>
                  <a:gd name="T30" fmla="*/ 0 w 35"/>
                  <a:gd name="T31" fmla="*/ 0 h 50"/>
                  <a:gd name="T32" fmla="*/ 0 w 35"/>
                  <a:gd name="T33" fmla="*/ 0 h 50"/>
                  <a:gd name="T34" fmla="*/ 0 w 35"/>
                  <a:gd name="T35" fmla="*/ 0 h 50"/>
                  <a:gd name="T36" fmla="*/ 0 w 35"/>
                  <a:gd name="T37" fmla="*/ 0 h 50"/>
                  <a:gd name="T38" fmla="*/ 0 w 35"/>
                  <a:gd name="T39" fmla="*/ 0 h 50"/>
                  <a:gd name="T40" fmla="*/ 0 w 35"/>
                  <a:gd name="T41" fmla="*/ 0 h 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
                  <a:gd name="T64" fmla="*/ 0 h 50"/>
                  <a:gd name="T65" fmla="*/ 35 w 35"/>
                  <a:gd name="T66" fmla="*/ 50 h 5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 h="50">
                    <a:moveTo>
                      <a:pt x="0" y="16"/>
                    </a:moveTo>
                    <a:lnTo>
                      <a:pt x="5" y="14"/>
                    </a:lnTo>
                    <a:lnTo>
                      <a:pt x="9" y="11"/>
                    </a:lnTo>
                    <a:lnTo>
                      <a:pt x="13" y="9"/>
                    </a:lnTo>
                    <a:lnTo>
                      <a:pt x="17" y="7"/>
                    </a:lnTo>
                    <a:lnTo>
                      <a:pt x="22" y="5"/>
                    </a:lnTo>
                    <a:lnTo>
                      <a:pt x="25" y="2"/>
                    </a:lnTo>
                    <a:lnTo>
                      <a:pt x="30" y="1"/>
                    </a:lnTo>
                    <a:lnTo>
                      <a:pt x="35" y="0"/>
                    </a:lnTo>
                    <a:lnTo>
                      <a:pt x="35" y="2"/>
                    </a:lnTo>
                    <a:lnTo>
                      <a:pt x="35" y="3"/>
                    </a:lnTo>
                    <a:lnTo>
                      <a:pt x="33" y="6"/>
                    </a:lnTo>
                    <a:lnTo>
                      <a:pt x="33" y="8"/>
                    </a:lnTo>
                    <a:lnTo>
                      <a:pt x="28" y="17"/>
                    </a:lnTo>
                    <a:lnTo>
                      <a:pt x="22" y="25"/>
                    </a:lnTo>
                    <a:lnTo>
                      <a:pt x="15" y="35"/>
                    </a:lnTo>
                    <a:lnTo>
                      <a:pt x="2" y="50"/>
                    </a:lnTo>
                    <a:lnTo>
                      <a:pt x="1" y="45"/>
                    </a:lnTo>
                    <a:lnTo>
                      <a:pt x="0" y="35"/>
                    </a:lnTo>
                    <a:lnTo>
                      <a:pt x="0" y="23"/>
                    </a:lnTo>
                    <a:lnTo>
                      <a:pt x="0" y="16"/>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95" name="Freeform 224">
                <a:extLst>
                  <a:ext uri="{FF2B5EF4-FFF2-40B4-BE49-F238E27FC236}">
                    <a16:creationId xmlns:a16="http://schemas.microsoft.com/office/drawing/2014/main" id="{87C56300-F816-4AF4-9599-1CB4663F2A82}"/>
                  </a:ext>
                </a:extLst>
              </p:cNvPr>
              <p:cNvSpPr>
                <a:spLocks/>
              </p:cNvSpPr>
              <p:nvPr/>
            </p:nvSpPr>
            <p:spPr bwMode="auto">
              <a:xfrm flipH="1">
                <a:off x="1458" y="1884"/>
                <a:ext cx="53" cy="37"/>
              </a:xfrm>
              <a:custGeom>
                <a:avLst/>
                <a:gdLst>
                  <a:gd name="T0" fmla="*/ 0 w 129"/>
                  <a:gd name="T1" fmla="*/ 0 h 100"/>
                  <a:gd name="T2" fmla="*/ 0 w 129"/>
                  <a:gd name="T3" fmla="*/ 0 h 100"/>
                  <a:gd name="T4" fmla="*/ 0 w 129"/>
                  <a:gd name="T5" fmla="*/ 0 h 100"/>
                  <a:gd name="T6" fmla="*/ 0 w 129"/>
                  <a:gd name="T7" fmla="*/ 0 h 100"/>
                  <a:gd name="T8" fmla="*/ 0 w 129"/>
                  <a:gd name="T9" fmla="*/ 0 h 100"/>
                  <a:gd name="T10" fmla="*/ 0 w 129"/>
                  <a:gd name="T11" fmla="*/ 0 h 100"/>
                  <a:gd name="T12" fmla="*/ 0 w 129"/>
                  <a:gd name="T13" fmla="*/ 0 h 100"/>
                  <a:gd name="T14" fmla="*/ 0 w 129"/>
                  <a:gd name="T15" fmla="*/ 0 h 100"/>
                  <a:gd name="T16" fmla="*/ 0 w 129"/>
                  <a:gd name="T17" fmla="*/ 0 h 100"/>
                  <a:gd name="T18" fmla="*/ 0 w 129"/>
                  <a:gd name="T19" fmla="*/ 0 h 100"/>
                  <a:gd name="T20" fmla="*/ 0 w 129"/>
                  <a:gd name="T21" fmla="*/ 0 h 100"/>
                  <a:gd name="T22" fmla="*/ 0 w 129"/>
                  <a:gd name="T23" fmla="*/ 0 h 100"/>
                  <a:gd name="T24" fmla="*/ 0 w 129"/>
                  <a:gd name="T25" fmla="*/ 0 h 100"/>
                  <a:gd name="T26" fmla="*/ 0 w 129"/>
                  <a:gd name="T27" fmla="*/ 0 h 100"/>
                  <a:gd name="T28" fmla="*/ 0 w 129"/>
                  <a:gd name="T29" fmla="*/ 0 h 100"/>
                  <a:gd name="T30" fmla="*/ 0 w 129"/>
                  <a:gd name="T31" fmla="*/ 0 h 100"/>
                  <a:gd name="T32" fmla="*/ 0 w 129"/>
                  <a:gd name="T33" fmla="*/ 0 h 100"/>
                  <a:gd name="T34" fmla="*/ 0 w 129"/>
                  <a:gd name="T35" fmla="*/ 0 h 100"/>
                  <a:gd name="T36" fmla="*/ 0 w 129"/>
                  <a:gd name="T37" fmla="*/ 0 h 100"/>
                  <a:gd name="T38" fmla="*/ 0 w 129"/>
                  <a:gd name="T39" fmla="*/ 0 h 100"/>
                  <a:gd name="T40" fmla="*/ 0 w 129"/>
                  <a:gd name="T41" fmla="*/ 0 h 100"/>
                  <a:gd name="T42" fmla="*/ 0 w 129"/>
                  <a:gd name="T43" fmla="*/ 0 h 100"/>
                  <a:gd name="T44" fmla="*/ 0 w 129"/>
                  <a:gd name="T45" fmla="*/ 0 h 100"/>
                  <a:gd name="T46" fmla="*/ 0 w 129"/>
                  <a:gd name="T47" fmla="*/ 0 h 100"/>
                  <a:gd name="T48" fmla="*/ 0 w 129"/>
                  <a:gd name="T49" fmla="*/ 0 h 100"/>
                  <a:gd name="T50" fmla="*/ 0 w 129"/>
                  <a:gd name="T51" fmla="*/ 0 h 100"/>
                  <a:gd name="T52" fmla="*/ 0 w 129"/>
                  <a:gd name="T53" fmla="*/ 0 h 100"/>
                  <a:gd name="T54" fmla="*/ 0 w 129"/>
                  <a:gd name="T55" fmla="*/ 0 h 100"/>
                  <a:gd name="T56" fmla="*/ 0 w 129"/>
                  <a:gd name="T57" fmla="*/ 0 h 100"/>
                  <a:gd name="T58" fmla="*/ 0 w 129"/>
                  <a:gd name="T59" fmla="*/ 0 h 100"/>
                  <a:gd name="T60" fmla="*/ 0 w 129"/>
                  <a:gd name="T61" fmla="*/ 0 h 100"/>
                  <a:gd name="T62" fmla="*/ 0 w 129"/>
                  <a:gd name="T63" fmla="*/ 0 h 100"/>
                  <a:gd name="T64" fmla="*/ 0 w 129"/>
                  <a:gd name="T65" fmla="*/ 0 h 100"/>
                  <a:gd name="T66" fmla="*/ 0 w 129"/>
                  <a:gd name="T67" fmla="*/ 0 h 100"/>
                  <a:gd name="T68" fmla="*/ 0 w 129"/>
                  <a:gd name="T69" fmla="*/ 0 h 100"/>
                  <a:gd name="T70" fmla="*/ 0 w 129"/>
                  <a:gd name="T71" fmla="*/ 0 h 100"/>
                  <a:gd name="T72" fmla="*/ 0 w 12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9"/>
                  <a:gd name="T112" fmla="*/ 0 h 100"/>
                  <a:gd name="T113" fmla="*/ 129 w 129"/>
                  <a:gd name="T114" fmla="*/ 100 h 10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9" h="100">
                    <a:moveTo>
                      <a:pt x="22" y="94"/>
                    </a:moveTo>
                    <a:lnTo>
                      <a:pt x="12" y="87"/>
                    </a:lnTo>
                    <a:lnTo>
                      <a:pt x="7" y="81"/>
                    </a:lnTo>
                    <a:lnTo>
                      <a:pt x="5" y="73"/>
                    </a:lnTo>
                    <a:lnTo>
                      <a:pt x="0" y="61"/>
                    </a:lnTo>
                    <a:lnTo>
                      <a:pt x="1" y="47"/>
                    </a:lnTo>
                    <a:lnTo>
                      <a:pt x="6" y="34"/>
                    </a:lnTo>
                    <a:lnTo>
                      <a:pt x="13" y="25"/>
                    </a:lnTo>
                    <a:lnTo>
                      <a:pt x="21" y="17"/>
                    </a:lnTo>
                    <a:lnTo>
                      <a:pt x="33" y="11"/>
                    </a:lnTo>
                    <a:lnTo>
                      <a:pt x="44" y="8"/>
                    </a:lnTo>
                    <a:lnTo>
                      <a:pt x="58" y="5"/>
                    </a:lnTo>
                    <a:lnTo>
                      <a:pt x="73" y="4"/>
                    </a:lnTo>
                    <a:lnTo>
                      <a:pt x="78" y="4"/>
                    </a:lnTo>
                    <a:lnTo>
                      <a:pt x="82" y="3"/>
                    </a:lnTo>
                    <a:lnTo>
                      <a:pt x="87" y="3"/>
                    </a:lnTo>
                    <a:lnTo>
                      <a:pt x="92" y="2"/>
                    </a:lnTo>
                    <a:lnTo>
                      <a:pt x="97" y="2"/>
                    </a:lnTo>
                    <a:lnTo>
                      <a:pt x="102" y="1"/>
                    </a:lnTo>
                    <a:lnTo>
                      <a:pt x="106" y="1"/>
                    </a:lnTo>
                    <a:lnTo>
                      <a:pt x="111" y="0"/>
                    </a:lnTo>
                    <a:lnTo>
                      <a:pt x="116" y="0"/>
                    </a:lnTo>
                    <a:lnTo>
                      <a:pt x="121" y="0"/>
                    </a:lnTo>
                    <a:lnTo>
                      <a:pt x="126" y="1"/>
                    </a:lnTo>
                    <a:lnTo>
                      <a:pt x="129" y="3"/>
                    </a:lnTo>
                    <a:lnTo>
                      <a:pt x="126" y="25"/>
                    </a:lnTo>
                    <a:lnTo>
                      <a:pt x="125" y="50"/>
                    </a:lnTo>
                    <a:lnTo>
                      <a:pt x="125" y="77"/>
                    </a:lnTo>
                    <a:lnTo>
                      <a:pt x="125" y="100"/>
                    </a:lnTo>
                    <a:lnTo>
                      <a:pt x="111" y="100"/>
                    </a:lnTo>
                    <a:lnTo>
                      <a:pt x="98" y="100"/>
                    </a:lnTo>
                    <a:lnTo>
                      <a:pt x="86" y="100"/>
                    </a:lnTo>
                    <a:lnTo>
                      <a:pt x="74" y="100"/>
                    </a:lnTo>
                    <a:lnTo>
                      <a:pt x="61" y="99"/>
                    </a:lnTo>
                    <a:lnTo>
                      <a:pt x="49" y="98"/>
                    </a:lnTo>
                    <a:lnTo>
                      <a:pt x="36" y="96"/>
                    </a:lnTo>
                    <a:lnTo>
                      <a:pt x="22" y="94"/>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96" name="Freeform 225">
                <a:extLst>
                  <a:ext uri="{FF2B5EF4-FFF2-40B4-BE49-F238E27FC236}">
                    <a16:creationId xmlns:a16="http://schemas.microsoft.com/office/drawing/2014/main" id="{C164F42B-91AF-4498-8583-2AD130CADE09}"/>
                  </a:ext>
                </a:extLst>
              </p:cNvPr>
              <p:cNvSpPr>
                <a:spLocks/>
              </p:cNvSpPr>
              <p:nvPr/>
            </p:nvSpPr>
            <p:spPr bwMode="auto">
              <a:xfrm flipH="1">
                <a:off x="1475" y="1900"/>
                <a:ext cx="26" cy="13"/>
              </a:xfrm>
              <a:custGeom>
                <a:avLst/>
                <a:gdLst>
                  <a:gd name="T0" fmla="*/ 0 w 64"/>
                  <a:gd name="T1" fmla="*/ 0 h 36"/>
                  <a:gd name="T2" fmla="*/ 0 w 64"/>
                  <a:gd name="T3" fmla="*/ 0 h 36"/>
                  <a:gd name="T4" fmla="*/ 0 w 64"/>
                  <a:gd name="T5" fmla="*/ 0 h 36"/>
                  <a:gd name="T6" fmla="*/ 0 w 64"/>
                  <a:gd name="T7" fmla="*/ 0 h 36"/>
                  <a:gd name="T8" fmla="*/ 0 w 64"/>
                  <a:gd name="T9" fmla="*/ 0 h 36"/>
                  <a:gd name="T10" fmla="*/ 0 w 64"/>
                  <a:gd name="T11" fmla="*/ 0 h 36"/>
                  <a:gd name="T12" fmla="*/ 0 w 64"/>
                  <a:gd name="T13" fmla="*/ 0 h 36"/>
                  <a:gd name="T14" fmla="*/ 0 w 64"/>
                  <a:gd name="T15" fmla="*/ 0 h 36"/>
                  <a:gd name="T16" fmla="*/ 0 w 64"/>
                  <a:gd name="T17" fmla="*/ 0 h 36"/>
                  <a:gd name="T18" fmla="*/ 0 w 64"/>
                  <a:gd name="T19" fmla="*/ 0 h 36"/>
                  <a:gd name="T20" fmla="*/ 0 w 64"/>
                  <a:gd name="T21" fmla="*/ 0 h 36"/>
                  <a:gd name="T22" fmla="*/ 0 w 64"/>
                  <a:gd name="T23" fmla="*/ 0 h 36"/>
                  <a:gd name="T24" fmla="*/ 0 w 64"/>
                  <a:gd name="T25" fmla="*/ 0 h 36"/>
                  <a:gd name="T26" fmla="*/ 0 w 64"/>
                  <a:gd name="T27" fmla="*/ 0 h 36"/>
                  <a:gd name="T28" fmla="*/ 0 w 64"/>
                  <a:gd name="T29" fmla="*/ 0 h 36"/>
                  <a:gd name="T30" fmla="*/ 0 w 64"/>
                  <a:gd name="T31" fmla="*/ 0 h 36"/>
                  <a:gd name="T32" fmla="*/ 0 w 64"/>
                  <a:gd name="T33" fmla="*/ 0 h 36"/>
                  <a:gd name="T34" fmla="*/ 0 w 64"/>
                  <a:gd name="T35" fmla="*/ 0 h 36"/>
                  <a:gd name="T36" fmla="*/ 0 w 64"/>
                  <a:gd name="T37" fmla="*/ 0 h 36"/>
                  <a:gd name="T38" fmla="*/ 0 w 64"/>
                  <a:gd name="T39" fmla="*/ 0 h 36"/>
                  <a:gd name="T40" fmla="*/ 0 w 64"/>
                  <a:gd name="T41" fmla="*/ 0 h 36"/>
                  <a:gd name="T42" fmla="*/ 0 w 64"/>
                  <a:gd name="T43" fmla="*/ 0 h 36"/>
                  <a:gd name="T44" fmla="*/ 0 w 64"/>
                  <a:gd name="T45" fmla="*/ 0 h 36"/>
                  <a:gd name="T46" fmla="*/ 0 w 64"/>
                  <a:gd name="T47" fmla="*/ 0 h 36"/>
                  <a:gd name="T48" fmla="*/ 0 w 64"/>
                  <a:gd name="T49" fmla="*/ 0 h 36"/>
                  <a:gd name="T50" fmla="*/ 0 w 64"/>
                  <a:gd name="T51" fmla="*/ 0 h 36"/>
                  <a:gd name="T52" fmla="*/ 0 w 64"/>
                  <a:gd name="T53" fmla="*/ 0 h 36"/>
                  <a:gd name="T54" fmla="*/ 0 w 64"/>
                  <a:gd name="T55" fmla="*/ 0 h 36"/>
                  <a:gd name="T56" fmla="*/ 0 w 64"/>
                  <a:gd name="T57" fmla="*/ 0 h 36"/>
                  <a:gd name="T58" fmla="*/ 0 w 64"/>
                  <a:gd name="T59" fmla="*/ 0 h 36"/>
                  <a:gd name="T60" fmla="*/ 0 w 64"/>
                  <a:gd name="T61" fmla="*/ 0 h 36"/>
                  <a:gd name="T62" fmla="*/ 0 w 64"/>
                  <a:gd name="T63" fmla="*/ 0 h 36"/>
                  <a:gd name="T64" fmla="*/ 0 w 64"/>
                  <a:gd name="T65" fmla="*/ 0 h 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36"/>
                  <a:gd name="T101" fmla="*/ 64 w 64"/>
                  <a:gd name="T102" fmla="*/ 36 h 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36">
                    <a:moveTo>
                      <a:pt x="32" y="36"/>
                    </a:moveTo>
                    <a:lnTo>
                      <a:pt x="28" y="35"/>
                    </a:lnTo>
                    <a:lnTo>
                      <a:pt x="25" y="33"/>
                    </a:lnTo>
                    <a:lnTo>
                      <a:pt x="21" y="32"/>
                    </a:lnTo>
                    <a:lnTo>
                      <a:pt x="18" y="30"/>
                    </a:lnTo>
                    <a:lnTo>
                      <a:pt x="11" y="25"/>
                    </a:lnTo>
                    <a:lnTo>
                      <a:pt x="4" y="18"/>
                    </a:lnTo>
                    <a:lnTo>
                      <a:pt x="0" y="11"/>
                    </a:lnTo>
                    <a:lnTo>
                      <a:pt x="4" y="5"/>
                    </a:lnTo>
                    <a:lnTo>
                      <a:pt x="9" y="4"/>
                    </a:lnTo>
                    <a:lnTo>
                      <a:pt x="14" y="4"/>
                    </a:lnTo>
                    <a:lnTo>
                      <a:pt x="19" y="3"/>
                    </a:lnTo>
                    <a:lnTo>
                      <a:pt x="24" y="2"/>
                    </a:lnTo>
                    <a:lnTo>
                      <a:pt x="27" y="2"/>
                    </a:lnTo>
                    <a:lnTo>
                      <a:pt x="32" y="0"/>
                    </a:lnTo>
                    <a:lnTo>
                      <a:pt x="37" y="0"/>
                    </a:lnTo>
                    <a:lnTo>
                      <a:pt x="42" y="0"/>
                    </a:lnTo>
                    <a:lnTo>
                      <a:pt x="44" y="0"/>
                    </a:lnTo>
                    <a:lnTo>
                      <a:pt x="48" y="2"/>
                    </a:lnTo>
                    <a:lnTo>
                      <a:pt x="54" y="3"/>
                    </a:lnTo>
                    <a:lnTo>
                      <a:pt x="58" y="4"/>
                    </a:lnTo>
                    <a:lnTo>
                      <a:pt x="62" y="6"/>
                    </a:lnTo>
                    <a:lnTo>
                      <a:pt x="64" y="9"/>
                    </a:lnTo>
                    <a:lnTo>
                      <a:pt x="64" y="10"/>
                    </a:lnTo>
                    <a:lnTo>
                      <a:pt x="59" y="12"/>
                    </a:lnTo>
                    <a:lnTo>
                      <a:pt x="58" y="17"/>
                    </a:lnTo>
                    <a:lnTo>
                      <a:pt x="58" y="20"/>
                    </a:lnTo>
                    <a:lnTo>
                      <a:pt x="57" y="25"/>
                    </a:lnTo>
                    <a:lnTo>
                      <a:pt x="56" y="29"/>
                    </a:lnTo>
                    <a:lnTo>
                      <a:pt x="49" y="33"/>
                    </a:lnTo>
                    <a:lnTo>
                      <a:pt x="44" y="35"/>
                    </a:lnTo>
                    <a:lnTo>
                      <a:pt x="40" y="36"/>
                    </a:lnTo>
                    <a:lnTo>
                      <a:pt x="32"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97" name="Freeform 226">
                <a:extLst>
                  <a:ext uri="{FF2B5EF4-FFF2-40B4-BE49-F238E27FC236}">
                    <a16:creationId xmlns:a16="http://schemas.microsoft.com/office/drawing/2014/main" id="{8D224091-A0C3-400B-A01E-3A93E650036D}"/>
                  </a:ext>
                </a:extLst>
              </p:cNvPr>
              <p:cNvSpPr>
                <a:spLocks/>
              </p:cNvSpPr>
              <p:nvPr/>
            </p:nvSpPr>
            <p:spPr bwMode="auto">
              <a:xfrm flipH="1">
                <a:off x="1273" y="1891"/>
                <a:ext cx="19" cy="21"/>
              </a:xfrm>
              <a:custGeom>
                <a:avLst/>
                <a:gdLst>
                  <a:gd name="T0" fmla="*/ 0 w 46"/>
                  <a:gd name="T1" fmla="*/ 0 h 58"/>
                  <a:gd name="T2" fmla="*/ 0 w 46"/>
                  <a:gd name="T3" fmla="*/ 0 h 58"/>
                  <a:gd name="T4" fmla="*/ 0 w 46"/>
                  <a:gd name="T5" fmla="*/ 0 h 58"/>
                  <a:gd name="T6" fmla="*/ 0 w 46"/>
                  <a:gd name="T7" fmla="*/ 0 h 58"/>
                  <a:gd name="T8" fmla="*/ 0 w 46"/>
                  <a:gd name="T9" fmla="*/ 0 h 58"/>
                  <a:gd name="T10" fmla="*/ 0 w 46"/>
                  <a:gd name="T11" fmla="*/ 0 h 58"/>
                  <a:gd name="T12" fmla="*/ 0 w 46"/>
                  <a:gd name="T13" fmla="*/ 0 h 58"/>
                  <a:gd name="T14" fmla="*/ 0 w 46"/>
                  <a:gd name="T15" fmla="*/ 0 h 58"/>
                  <a:gd name="T16" fmla="*/ 0 w 46"/>
                  <a:gd name="T17" fmla="*/ 0 h 58"/>
                  <a:gd name="T18" fmla="*/ 0 w 46"/>
                  <a:gd name="T19" fmla="*/ 0 h 58"/>
                  <a:gd name="T20" fmla="*/ 0 w 46"/>
                  <a:gd name="T21" fmla="*/ 0 h 58"/>
                  <a:gd name="T22" fmla="*/ 0 w 46"/>
                  <a:gd name="T23" fmla="*/ 0 h 58"/>
                  <a:gd name="T24" fmla="*/ 0 w 46"/>
                  <a:gd name="T25" fmla="*/ 0 h 58"/>
                  <a:gd name="T26" fmla="*/ 0 w 46"/>
                  <a:gd name="T27" fmla="*/ 0 h 58"/>
                  <a:gd name="T28" fmla="*/ 0 w 46"/>
                  <a:gd name="T29" fmla="*/ 0 h 58"/>
                  <a:gd name="T30" fmla="*/ 0 w 46"/>
                  <a:gd name="T31" fmla="*/ 0 h 58"/>
                  <a:gd name="T32" fmla="*/ 0 w 46"/>
                  <a:gd name="T33" fmla="*/ 0 h 58"/>
                  <a:gd name="T34" fmla="*/ 0 w 46"/>
                  <a:gd name="T35" fmla="*/ 0 h 58"/>
                  <a:gd name="T36" fmla="*/ 0 w 46"/>
                  <a:gd name="T37" fmla="*/ 0 h 58"/>
                  <a:gd name="T38" fmla="*/ 0 w 46"/>
                  <a:gd name="T39" fmla="*/ 0 h 58"/>
                  <a:gd name="T40" fmla="*/ 0 w 46"/>
                  <a:gd name="T41" fmla="*/ 0 h 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6"/>
                  <a:gd name="T64" fmla="*/ 0 h 58"/>
                  <a:gd name="T65" fmla="*/ 46 w 46"/>
                  <a:gd name="T66" fmla="*/ 58 h 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6" h="58">
                    <a:moveTo>
                      <a:pt x="0" y="58"/>
                    </a:moveTo>
                    <a:lnTo>
                      <a:pt x="3" y="43"/>
                    </a:lnTo>
                    <a:lnTo>
                      <a:pt x="6" y="29"/>
                    </a:lnTo>
                    <a:lnTo>
                      <a:pt x="9" y="15"/>
                    </a:lnTo>
                    <a:lnTo>
                      <a:pt x="12" y="0"/>
                    </a:lnTo>
                    <a:lnTo>
                      <a:pt x="20" y="0"/>
                    </a:lnTo>
                    <a:lnTo>
                      <a:pt x="29" y="0"/>
                    </a:lnTo>
                    <a:lnTo>
                      <a:pt x="37" y="0"/>
                    </a:lnTo>
                    <a:lnTo>
                      <a:pt x="45" y="0"/>
                    </a:lnTo>
                    <a:lnTo>
                      <a:pt x="45" y="9"/>
                    </a:lnTo>
                    <a:lnTo>
                      <a:pt x="45" y="18"/>
                    </a:lnTo>
                    <a:lnTo>
                      <a:pt x="45" y="29"/>
                    </a:lnTo>
                    <a:lnTo>
                      <a:pt x="46" y="38"/>
                    </a:lnTo>
                    <a:lnTo>
                      <a:pt x="43" y="40"/>
                    </a:lnTo>
                    <a:lnTo>
                      <a:pt x="39" y="44"/>
                    </a:lnTo>
                    <a:lnTo>
                      <a:pt x="35" y="46"/>
                    </a:lnTo>
                    <a:lnTo>
                      <a:pt x="31" y="49"/>
                    </a:lnTo>
                    <a:lnTo>
                      <a:pt x="23" y="51"/>
                    </a:lnTo>
                    <a:lnTo>
                      <a:pt x="16" y="53"/>
                    </a:lnTo>
                    <a:lnTo>
                      <a:pt x="8" y="55"/>
                    </a:lnTo>
                    <a:lnTo>
                      <a:pt x="0" y="58"/>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98" name="Freeform 227">
                <a:extLst>
                  <a:ext uri="{FF2B5EF4-FFF2-40B4-BE49-F238E27FC236}">
                    <a16:creationId xmlns:a16="http://schemas.microsoft.com/office/drawing/2014/main" id="{288F5459-8138-4BF5-A572-9B2CDEE5F67F}"/>
                  </a:ext>
                </a:extLst>
              </p:cNvPr>
              <p:cNvSpPr>
                <a:spLocks/>
              </p:cNvSpPr>
              <p:nvPr/>
            </p:nvSpPr>
            <p:spPr bwMode="auto">
              <a:xfrm flipH="1">
                <a:off x="1248" y="1889"/>
                <a:ext cx="21" cy="14"/>
              </a:xfrm>
              <a:custGeom>
                <a:avLst/>
                <a:gdLst>
                  <a:gd name="T0" fmla="*/ 0 w 53"/>
                  <a:gd name="T1" fmla="*/ 0 h 36"/>
                  <a:gd name="T2" fmla="*/ 0 w 53"/>
                  <a:gd name="T3" fmla="*/ 0 h 36"/>
                  <a:gd name="T4" fmla="*/ 0 w 53"/>
                  <a:gd name="T5" fmla="*/ 0 h 36"/>
                  <a:gd name="T6" fmla="*/ 0 w 53"/>
                  <a:gd name="T7" fmla="*/ 0 h 36"/>
                  <a:gd name="T8" fmla="*/ 0 w 53"/>
                  <a:gd name="T9" fmla="*/ 0 h 36"/>
                  <a:gd name="T10" fmla="*/ 0 w 53"/>
                  <a:gd name="T11" fmla="*/ 0 h 36"/>
                  <a:gd name="T12" fmla="*/ 0 w 53"/>
                  <a:gd name="T13" fmla="*/ 0 h 36"/>
                  <a:gd name="T14" fmla="*/ 0 w 53"/>
                  <a:gd name="T15" fmla="*/ 0 h 36"/>
                  <a:gd name="T16" fmla="*/ 0 w 53"/>
                  <a:gd name="T17" fmla="*/ 0 h 36"/>
                  <a:gd name="T18" fmla="*/ 0 w 53"/>
                  <a:gd name="T19" fmla="*/ 0 h 36"/>
                  <a:gd name="T20" fmla="*/ 0 w 53"/>
                  <a:gd name="T21" fmla="*/ 0 h 36"/>
                  <a:gd name="T22" fmla="*/ 0 w 53"/>
                  <a:gd name="T23" fmla="*/ 0 h 36"/>
                  <a:gd name="T24" fmla="*/ 0 w 53"/>
                  <a:gd name="T25" fmla="*/ 0 h 36"/>
                  <a:gd name="T26" fmla="*/ 0 w 53"/>
                  <a:gd name="T27" fmla="*/ 0 h 36"/>
                  <a:gd name="T28" fmla="*/ 0 w 53"/>
                  <a:gd name="T29" fmla="*/ 0 h 36"/>
                  <a:gd name="T30" fmla="*/ 0 w 53"/>
                  <a:gd name="T31" fmla="*/ 0 h 36"/>
                  <a:gd name="T32" fmla="*/ 0 w 53"/>
                  <a:gd name="T33" fmla="*/ 0 h 36"/>
                  <a:gd name="T34" fmla="*/ 0 w 53"/>
                  <a:gd name="T35" fmla="*/ 0 h 36"/>
                  <a:gd name="T36" fmla="*/ 0 w 53"/>
                  <a:gd name="T37" fmla="*/ 0 h 36"/>
                  <a:gd name="T38" fmla="*/ 0 w 53"/>
                  <a:gd name="T39" fmla="*/ 0 h 36"/>
                  <a:gd name="T40" fmla="*/ 0 w 53"/>
                  <a:gd name="T41" fmla="*/ 0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3"/>
                  <a:gd name="T64" fmla="*/ 0 h 36"/>
                  <a:gd name="T65" fmla="*/ 53 w 53"/>
                  <a:gd name="T66" fmla="*/ 36 h 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3" h="36">
                    <a:moveTo>
                      <a:pt x="2" y="36"/>
                    </a:moveTo>
                    <a:lnTo>
                      <a:pt x="1" y="28"/>
                    </a:lnTo>
                    <a:lnTo>
                      <a:pt x="1" y="20"/>
                    </a:lnTo>
                    <a:lnTo>
                      <a:pt x="1" y="13"/>
                    </a:lnTo>
                    <a:lnTo>
                      <a:pt x="0" y="5"/>
                    </a:lnTo>
                    <a:lnTo>
                      <a:pt x="5" y="5"/>
                    </a:lnTo>
                    <a:lnTo>
                      <a:pt x="13" y="4"/>
                    </a:lnTo>
                    <a:lnTo>
                      <a:pt x="23" y="3"/>
                    </a:lnTo>
                    <a:lnTo>
                      <a:pt x="33" y="1"/>
                    </a:lnTo>
                    <a:lnTo>
                      <a:pt x="41" y="0"/>
                    </a:lnTo>
                    <a:lnTo>
                      <a:pt x="48" y="1"/>
                    </a:lnTo>
                    <a:lnTo>
                      <a:pt x="53" y="4"/>
                    </a:lnTo>
                    <a:lnTo>
                      <a:pt x="53" y="8"/>
                    </a:lnTo>
                    <a:lnTo>
                      <a:pt x="46" y="11"/>
                    </a:lnTo>
                    <a:lnTo>
                      <a:pt x="40" y="14"/>
                    </a:lnTo>
                    <a:lnTo>
                      <a:pt x="35" y="18"/>
                    </a:lnTo>
                    <a:lnTo>
                      <a:pt x="30" y="22"/>
                    </a:lnTo>
                    <a:lnTo>
                      <a:pt x="18" y="29"/>
                    </a:lnTo>
                    <a:lnTo>
                      <a:pt x="11" y="33"/>
                    </a:lnTo>
                    <a:lnTo>
                      <a:pt x="6" y="35"/>
                    </a:lnTo>
                    <a:lnTo>
                      <a:pt x="2" y="36"/>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699" name="Freeform 228">
                <a:extLst>
                  <a:ext uri="{FF2B5EF4-FFF2-40B4-BE49-F238E27FC236}">
                    <a16:creationId xmlns:a16="http://schemas.microsoft.com/office/drawing/2014/main" id="{A3A608D5-8B0E-4B22-AD31-076A1E7F9BA0}"/>
                  </a:ext>
                </a:extLst>
              </p:cNvPr>
              <p:cNvSpPr>
                <a:spLocks/>
              </p:cNvSpPr>
              <p:nvPr/>
            </p:nvSpPr>
            <p:spPr bwMode="auto">
              <a:xfrm flipH="1">
                <a:off x="1330" y="1889"/>
                <a:ext cx="15" cy="11"/>
              </a:xfrm>
              <a:custGeom>
                <a:avLst/>
                <a:gdLst>
                  <a:gd name="T0" fmla="*/ 0 w 38"/>
                  <a:gd name="T1" fmla="*/ 0 h 31"/>
                  <a:gd name="T2" fmla="*/ 0 w 38"/>
                  <a:gd name="T3" fmla="*/ 0 h 31"/>
                  <a:gd name="T4" fmla="*/ 0 w 38"/>
                  <a:gd name="T5" fmla="*/ 0 h 31"/>
                  <a:gd name="T6" fmla="*/ 0 w 38"/>
                  <a:gd name="T7" fmla="*/ 0 h 31"/>
                  <a:gd name="T8" fmla="*/ 0 w 38"/>
                  <a:gd name="T9" fmla="*/ 0 h 31"/>
                  <a:gd name="T10" fmla="*/ 0 w 38"/>
                  <a:gd name="T11" fmla="*/ 0 h 31"/>
                  <a:gd name="T12" fmla="*/ 0 w 38"/>
                  <a:gd name="T13" fmla="*/ 0 h 31"/>
                  <a:gd name="T14" fmla="*/ 0 w 38"/>
                  <a:gd name="T15" fmla="*/ 0 h 31"/>
                  <a:gd name="T16" fmla="*/ 0 w 38"/>
                  <a:gd name="T17" fmla="*/ 0 h 31"/>
                  <a:gd name="T18" fmla="*/ 0 w 38"/>
                  <a:gd name="T19" fmla="*/ 0 h 31"/>
                  <a:gd name="T20" fmla="*/ 0 w 38"/>
                  <a:gd name="T21" fmla="*/ 0 h 31"/>
                  <a:gd name="T22" fmla="*/ 0 w 38"/>
                  <a:gd name="T23" fmla="*/ 0 h 31"/>
                  <a:gd name="T24" fmla="*/ 0 w 38"/>
                  <a:gd name="T25" fmla="*/ 0 h 31"/>
                  <a:gd name="T26" fmla="*/ 0 w 38"/>
                  <a:gd name="T27" fmla="*/ 0 h 31"/>
                  <a:gd name="T28" fmla="*/ 0 w 38"/>
                  <a:gd name="T29" fmla="*/ 0 h 31"/>
                  <a:gd name="T30" fmla="*/ 0 w 38"/>
                  <a:gd name="T31" fmla="*/ 0 h 31"/>
                  <a:gd name="T32" fmla="*/ 0 w 38"/>
                  <a:gd name="T33" fmla="*/ 0 h 31"/>
                  <a:gd name="T34" fmla="*/ 0 w 38"/>
                  <a:gd name="T35" fmla="*/ 0 h 31"/>
                  <a:gd name="T36" fmla="*/ 0 w 38"/>
                  <a:gd name="T37" fmla="*/ 0 h 31"/>
                  <a:gd name="T38" fmla="*/ 0 w 38"/>
                  <a:gd name="T39" fmla="*/ 0 h 31"/>
                  <a:gd name="T40" fmla="*/ 0 w 38"/>
                  <a:gd name="T41" fmla="*/ 0 h 31"/>
                  <a:gd name="T42" fmla="*/ 0 w 38"/>
                  <a:gd name="T43" fmla="*/ 0 h 31"/>
                  <a:gd name="T44" fmla="*/ 0 w 38"/>
                  <a:gd name="T45" fmla="*/ 0 h 31"/>
                  <a:gd name="T46" fmla="*/ 0 w 38"/>
                  <a:gd name="T47" fmla="*/ 0 h 31"/>
                  <a:gd name="T48" fmla="*/ 0 w 38"/>
                  <a:gd name="T49" fmla="*/ 0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8"/>
                  <a:gd name="T76" fmla="*/ 0 h 31"/>
                  <a:gd name="T77" fmla="*/ 38 w 38"/>
                  <a:gd name="T78" fmla="*/ 31 h 3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8" h="31">
                    <a:moveTo>
                      <a:pt x="0" y="17"/>
                    </a:moveTo>
                    <a:lnTo>
                      <a:pt x="0" y="13"/>
                    </a:lnTo>
                    <a:lnTo>
                      <a:pt x="0" y="8"/>
                    </a:lnTo>
                    <a:lnTo>
                      <a:pt x="1" y="5"/>
                    </a:lnTo>
                    <a:lnTo>
                      <a:pt x="3" y="0"/>
                    </a:lnTo>
                    <a:lnTo>
                      <a:pt x="12" y="0"/>
                    </a:lnTo>
                    <a:lnTo>
                      <a:pt x="18" y="1"/>
                    </a:lnTo>
                    <a:lnTo>
                      <a:pt x="23" y="1"/>
                    </a:lnTo>
                    <a:lnTo>
                      <a:pt x="27" y="1"/>
                    </a:lnTo>
                    <a:lnTo>
                      <a:pt x="30" y="1"/>
                    </a:lnTo>
                    <a:lnTo>
                      <a:pt x="33" y="2"/>
                    </a:lnTo>
                    <a:lnTo>
                      <a:pt x="35" y="2"/>
                    </a:lnTo>
                    <a:lnTo>
                      <a:pt x="38" y="4"/>
                    </a:lnTo>
                    <a:lnTo>
                      <a:pt x="38" y="14"/>
                    </a:lnTo>
                    <a:lnTo>
                      <a:pt x="38" y="21"/>
                    </a:lnTo>
                    <a:lnTo>
                      <a:pt x="37" y="24"/>
                    </a:lnTo>
                    <a:lnTo>
                      <a:pt x="36" y="28"/>
                    </a:lnTo>
                    <a:lnTo>
                      <a:pt x="29" y="29"/>
                    </a:lnTo>
                    <a:lnTo>
                      <a:pt x="23" y="30"/>
                    </a:lnTo>
                    <a:lnTo>
                      <a:pt x="19" y="31"/>
                    </a:lnTo>
                    <a:lnTo>
                      <a:pt x="14" y="31"/>
                    </a:lnTo>
                    <a:lnTo>
                      <a:pt x="11" y="30"/>
                    </a:lnTo>
                    <a:lnTo>
                      <a:pt x="7" y="28"/>
                    </a:lnTo>
                    <a:lnTo>
                      <a:pt x="4" y="23"/>
                    </a:lnTo>
                    <a:lnTo>
                      <a:pt x="0" y="17"/>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00" name="Freeform 229">
                <a:extLst>
                  <a:ext uri="{FF2B5EF4-FFF2-40B4-BE49-F238E27FC236}">
                    <a16:creationId xmlns:a16="http://schemas.microsoft.com/office/drawing/2014/main" id="{D079BC87-70F3-442E-9FAC-76B31D8DA0A7}"/>
                  </a:ext>
                </a:extLst>
              </p:cNvPr>
              <p:cNvSpPr>
                <a:spLocks/>
              </p:cNvSpPr>
              <p:nvPr/>
            </p:nvSpPr>
            <p:spPr bwMode="auto">
              <a:xfrm flipH="1">
                <a:off x="1315" y="1892"/>
                <a:ext cx="7" cy="6"/>
              </a:xfrm>
              <a:custGeom>
                <a:avLst/>
                <a:gdLst>
                  <a:gd name="T0" fmla="*/ 0 w 15"/>
                  <a:gd name="T1" fmla="*/ 0 h 17"/>
                  <a:gd name="T2" fmla="*/ 0 w 15"/>
                  <a:gd name="T3" fmla="*/ 0 h 17"/>
                  <a:gd name="T4" fmla="*/ 0 w 15"/>
                  <a:gd name="T5" fmla="*/ 0 h 17"/>
                  <a:gd name="T6" fmla="*/ 0 w 15"/>
                  <a:gd name="T7" fmla="*/ 0 h 17"/>
                  <a:gd name="T8" fmla="*/ 0 w 15"/>
                  <a:gd name="T9" fmla="*/ 0 h 17"/>
                  <a:gd name="T10" fmla="*/ 0 w 15"/>
                  <a:gd name="T11" fmla="*/ 0 h 17"/>
                  <a:gd name="T12" fmla="*/ 0 w 15"/>
                  <a:gd name="T13" fmla="*/ 0 h 17"/>
                  <a:gd name="T14" fmla="*/ 0 w 15"/>
                  <a:gd name="T15" fmla="*/ 0 h 17"/>
                  <a:gd name="T16" fmla="*/ 0 w 15"/>
                  <a:gd name="T17" fmla="*/ 0 h 17"/>
                  <a:gd name="T18" fmla="*/ 0 w 15"/>
                  <a:gd name="T19" fmla="*/ 0 h 17"/>
                  <a:gd name="T20" fmla="*/ 0 w 15"/>
                  <a:gd name="T21" fmla="*/ 0 h 17"/>
                  <a:gd name="T22" fmla="*/ 0 w 15"/>
                  <a:gd name="T23" fmla="*/ 0 h 17"/>
                  <a:gd name="T24" fmla="*/ 0 w 15"/>
                  <a:gd name="T25" fmla="*/ 0 h 17"/>
                  <a:gd name="T26" fmla="*/ 0 w 15"/>
                  <a:gd name="T27" fmla="*/ 0 h 17"/>
                  <a:gd name="T28" fmla="*/ 0 w 15"/>
                  <a:gd name="T29" fmla="*/ 0 h 17"/>
                  <a:gd name="T30" fmla="*/ 0 w 15"/>
                  <a:gd name="T31" fmla="*/ 0 h 17"/>
                  <a:gd name="T32" fmla="*/ 0 w 15"/>
                  <a:gd name="T33" fmla="*/ 0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17"/>
                  <a:gd name="T53" fmla="*/ 15 w 15"/>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17">
                    <a:moveTo>
                      <a:pt x="0" y="17"/>
                    </a:moveTo>
                    <a:lnTo>
                      <a:pt x="0" y="12"/>
                    </a:lnTo>
                    <a:lnTo>
                      <a:pt x="1" y="8"/>
                    </a:lnTo>
                    <a:lnTo>
                      <a:pt x="1" y="5"/>
                    </a:lnTo>
                    <a:lnTo>
                      <a:pt x="1" y="2"/>
                    </a:lnTo>
                    <a:lnTo>
                      <a:pt x="6" y="2"/>
                    </a:lnTo>
                    <a:lnTo>
                      <a:pt x="8" y="0"/>
                    </a:lnTo>
                    <a:lnTo>
                      <a:pt x="11" y="2"/>
                    </a:lnTo>
                    <a:lnTo>
                      <a:pt x="15" y="4"/>
                    </a:lnTo>
                    <a:lnTo>
                      <a:pt x="12" y="6"/>
                    </a:lnTo>
                    <a:lnTo>
                      <a:pt x="10" y="8"/>
                    </a:lnTo>
                    <a:lnTo>
                      <a:pt x="7" y="12"/>
                    </a:lnTo>
                    <a:lnTo>
                      <a:pt x="4" y="14"/>
                    </a:lnTo>
                    <a:lnTo>
                      <a:pt x="3" y="14"/>
                    </a:lnTo>
                    <a:lnTo>
                      <a:pt x="2" y="14"/>
                    </a:lnTo>
                    <a:lnTo>
                      <a:pt x="1" y="15"/>
                    </a:lnTo>
                    <a:lnTo>
                      <a:pt x="0" y="17"/>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01" name="Freeform 230">
                <a:extLst>
                  <a:ext uri="{FF2B5EF4-FFF2-40B4-BE49-F238E27FC236}">
                    <a16:creationId xmlns:a16="http://schemas.microsoft.com/office/drawing/2014/main" id="{B4EB1D4A-0B60-4F1C-810A-D7B743533674}"/>
                  </a:ext>
                </a:extLst>
              </p:cNvPr>
              <p:cNvSpPr>
                <a:spLocks/>
              </p:cNvSpPr>
              <p:nvPr/>
            </p:nvSpPr>
            <p:spPr bwMode="auto">
              <a:xfrm flipH="1">
                <a:off x="1296" y="1856"/>
                <a:ext cx="24" cy="29"/>
              </a:xfrm>
              <a:custGeom>
                <a:avLst/>
                <a:gdLst>
                  <a:gd name="T0" fmla="*/ 0 w 58"/>
                  <a:gd name="T1" fmla="*/ 0 h 80"/>
                  <a:gd name="T2" fmla="*/ 0 w 58"/>
                  <a:gd name="T3" fmla="*/ 0 h 80"/>
                  <a:gd name="T4" fmla="*/ 0 w 58"/>
                  <a:gd name="T5" fmla="*/ 0 h 80"/>
                  <a:gd name="T6" fmla="*/ 0 w 58"/>
                  <a:gd name="T7" fmla="*/ 0 h 80"/>
                  <a:gd name="T8" fmla="*/ 0 w 58"/>
                  <a:gd name="T9" fmla="*/ 0 h 80"/>
                  <a:gd name="T10" fmla="*/ 0 w 58"/>
                  <a:gd name="T11" fmla="*/ 0 h 80"/>
                  <a:gd name="T12" fmla="*/ 0 w 58"/>
                  <a:gd name="T13" fmla="*/ 0 h 80"/>
                  <a:gd name="T14" fmla="*/ 0 w 58"/>
                  <a:gd name="T15" fmla="*/ 0 h 80"/>
                  <a:gd name="T16" fmla="*/ 0 w 58"/>
                  <a:gd name="T17" fmla="*/ 0 h 80"/>
                  <a:gd name="T18" fmla="*/ 0 w 58"/>
                  <a:gd name="T19" fmla="*/ 0 h 80"/>
                  <a:gd name="T20" fmla="*/ 0 w 58"/>
                  <a:gd name="T21" fmla="*/ 0 h 80"/>
                  <a:gd name="T22" fmla="*/ 0 w 58"/>
                  <a:gd name="T23" fmla="*/ 0 h 80"/>
                  <a:gd name="T24" fmla="*/ 0 w 58"/>
                  <a:gd name="T25" fmla="*/ 0 h 80"/>
                  <a:gd name="T26" fmla="*/ 0 w 58"/>
                  <a:gd name="T27" fmla="*/ 0 h 80"/>
                  <a:gd name="T28" fmla="*/ 0 w 58"/>
                  <a:gd name="T29" fmla="*/ 0 h 80"/>
                  <a:gd name="T30" fmla="*/ 0 w 58"/>
                  <a:gd name="T31" fmla="*/ 0 h 80"/>
                  <a:gd name="T32" fmla="*/ 0 w 58"/>
                  <a:gd name="T33" fmla="*/ 0 h 80"/>
                  <a:gd name="T34" fmla="*/ 0 w 58"/>
                  <a:gd name="T35" fmla="*/ 0 h 80"/>
                  <a:gd name="T36" fmla="*/ 0 w 58"/>
                  <a:gd name="T37" fmla="*/ 0 h 80"/>
                  <a:gd name="T38" fmla="*/ 0 w 58"/>
                  <a:gd name="T39" fmla="*/ 0 h 80"/>
                  <a:gd name="T40" fmla="*/ 0 w 58"/>
                  <a:gd name="T41" fmla="*/ 0 h 80"/>
                  <a:gd name="T42" fmla="*/ 0 w 58"/>
                  <a:gd name="T43" fmla="*/ 0 h 80"/>
                  <a:gd name="T44" fmla="*/ 0 w 58"/>
                  <a:gd name="T45" fmla="*/ 0 h 80"/>
                  <a:gd name="T46" fmla="*/ 0 w 58"/>
                  <a:gd name="T47" fmla="*/ 0 h 80"/>
                  <a:gd name="T48" fmla="*/ 0 w 58"/>
                  <a:gd name="T49" fmla="*/ 0 h 8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8"/>
                  <a:gd name="T76" fmla="*/ 0 h 80"/>
                  <a:gd name="T77" fmla="*/ 58 w 58"/>
                  <a:gd name="T78" fmla="*/ 80 h 8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8" h="80">
                    <a:moveTo>
                      <a:pt x="23" y="80"/>
                    </a:moveTo>
                    <a:lnTo>
                      <a:pt x="13" y="79"/>
                    </a:lnTo>
                    <a:lnTo>
                      <a:pt x="8" y="74"/>
                    </a:lnTo>
                    <a:lnTo>
                      <a:pt x="7" y="66"/>
                    </a:lnTo>
                    <a:lnTo>
                      <a:pt x="0" y="56"/>
                    </a:lnTo>
                    <a:lnTo>
                      <a:pt x="2" y="43"/>
                    </a:lnTo>
                    <a:lnTo>
                      <a:pt x="2" y="28"/>
                    </a:lnTo>
                    <a:lnTo>
                      <a:pt x="4" y="13"/>
                    </a:lnTo>
                    <a:lnTo>
                      <a:pt x="7" y="1"/>
                    </a:lnTo>
                    <a:lnTo>
                      <a:pt x="11" y="0"/>
                    </a:lnTo>
                    <a:lnTo>
                      <a:pt x="14" y="0"/>
                    </a:lnTo>
                    <a:lnTo>
                      <a:pt x="21" y="0"/>
                    </a:lnTo>
                    <a:lnTo>
                      <a:pt x="33" y="1"/>
                    </a:lnTo>
                    <a:lnTo>
                      <a:pt x="37" y="15"/>
                    </a:lnTo>
                    <a:lnTo>
                      <a:pt x="47" y="39"/>
                    </a:lnTo>
                    <a:lnTo>
                      <a:pt x="55" y="65"/>
                    </a:lnTo>
                    <a:lnTo>
                      <a:pt x="58" y="79"/>
                    </a:lnTo>
                    <a:lnTo>
                      <a:pt x="53" y="79"/>
                    </a:lnTo>
                    <a:lnTo>
                      <a:pt x="50" y="79"/>
                    </a:lnTo>
                    <a:lnTo>
                      <a:pt x="45" y="79"/>
                    </a:lnTo>
                    <a:lnTo>
                      <a:pt x="41" y="79"/>
                    </a:lnTo>
                    <a:lnTo>
                      <a:pt x="36" y="80"/>
                    </a:lnTo>
                    <a:lnTo>
                      <a:pt x="33" y="80"/>
                    </a:lnTo>
                    <a:lnTo>
                      <a:pt x="28" y="80"/>
                    </a:lnTo>
                    <a:lnTo>
                      <a:pt x="23" y="80"/>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02" name="Freeform 231">
                <a:extLst>
                  <a:ext uri="{FF2B5EF4-FFF2-40B4-BE49-F238E27FC236}">
                    <a16:creationId xmlns:a16="http://schemas.microsoft.com/office/drawing/2014/main" id="{785142B4-90AC-4D98-90B4-9B9D5ED9FDF1}"/>
                  </a:ext>
                </a:extLst>
              </p:cNvPr>
              <p:cNvSpPr>
                <a:spLocks/>
              </p:cNvSpPr>
              <p:nvPr/>
            </p:nvSpPr>
            <p:spPr bwMode="auto">
              <a:xfrm flipH="1">
                <a:off x="1270" y="1837"/>
                <a:ext cx="47" cy="48"/>
              </a:xfrm>
              <a:custGeom>
                <a:avLst/>
                <a:gdLst>
                  <a:gd name="T0" fmla="*/ 0 w 114"/>
                  <a:gd name="T1" fmla="*/ 0 h 132"/>
                  <a:gd name="T2" fmla="*/ 0 w 114"/>
                  <a:gd name="T3" fmla="*/ 0 h 132"/>
                  <a:gd name="T4" fmla="*/ 0 w 114"/>
                  <a:gd name="T5" fmla="*/ 0 h 132"/>
                  <a:gd name="T6" fmla="*/ 0 w 114"/>
                  <a:gd name="T7" fmla="*/ 0 h 132"/>
                  <a:gd name="T8" fmla="*/ 0 w 114"/>
                  <a:gd name="T9" fmla="*/ 0 h 132"/>
                  <a:gd name="T10" fmla="*/ 0 w 114"/>
                  <a:gd name="T11" fmla="*/ 0 h 132"/>
                  <a:gd name="T12" fmla="*/ 0 w 114"/>
                  <a:gd name="T13" fmla="*/ 0 h 132"/>
                  <a:gd name="T14" fmla="*/ 0 w 114"/>
                  <a:gd name="T15" fmla="*/ 0 h 132"/>
                  <a:gd name="T16" fmla="*/ 0 w 114"/>
                  <a:gd name="T17" fmla="*/ 0 h 132"/>
                  <a:gd name="T18" fmla="*/ 0 w 114"/>
                  <a:gd name="T19" fmla="*/ 0 h 132"/>
                  <a:gd name="T20" fmla="*/ 0 w 114"/>
                  <a:gd name="T21" fmla="*/ 0 h 132"/>
                  <a:gd name="T22" fmla="*/ 0 w 114"/>
                  <a:gd name="T23" fmla="*/ 0 h 132"/>
                  <a:gd name="T24" fmla="*/ 0 w 114"/>
                  <a:gd name="T25" fmla="*/ 0 h 132"/>
                  <a:gd name="T26" fmla="*/ 0 w 114"/>
                  <a:gd name="T27" fmla="*/ 0 h 132"/>
                  <a:gd name="T28" fmla="*/ 0 w 114"/>
                  <a:gd name="T29" fmla="*/ 0 h 132"/>
                  <a:gd name="T30" fmla="*/ 0 w 114"/>
                  <a:gd name="T31" fmla="*/ 0 h 132"/>
                  <a:gd name="T32" fmla="*/ 0 w 114"/>
                  <a:gd name="T33" fmla="*/ 0 h 132"/>
                  <a:gd name="T34" fmla="*/ 0 w 114"/>
                  <a:gd name="T35" fmla="*/ 0 h 132"/>
                  <a:gd name="T36" fmla="*/ 0 w 114"/>
                  <a:gd name="T37" fmla="*/ 0 h 132"/>
                  <a:gd name="T38" fmla="*/ 0 w 114"/>
                  <a:gd name="T39" fmla="*/ 0 h 132"/>
                  <a:gd name="T40" fmla="*/ 0 w 114"/>
                  <a:gd name="T41" fmla="*/ 0 h 132"/>
                  <a:gd name="T42" fmla="*/ 0 w 114"/>
                  <a:gd name="T43" fmla="*/ 0 h 132"/>
                  <a:gd name="T44" fmla="*/ 0 w 114"/>
                  <a:gd name="T45" fmla="*/ 0 h 132"/>
                  <a:gd name="T46" fmla="*/ 0 w 114"/>
                  <a:gd name="T47" fmla="*/ 0 h 132"/>
                  <a:gd name="T48" fmla="*/ 0 w 114"/>
                  <a:gd name="T49" fmla="*/ 0 h 132"/>
                  <a:gd name="T50" fmla="*/ 0 w 114"/>
                  <a:gd name="T51" fmla="*/ 0 h 132"/>
                  <a:gd name="T52" fmla="*/ 0 w 114"/>
                  <a:gd name="T53" fmla="*/ 0 h 132"/>
                  <a:gd name="T54" fmla="*/ 0 w 114"/>
                  <a:gd name="T55" fmla="*/ 0 h 132"/>
                  <a:gd name="T56" fmla="*/ 0 w 114"/>
                  <a:gd name="T57" fmla="*/ 0 h 132"/>
                  <a:gd name="T58" fmla="*/ 0 w 114"/>
                  <a:gd name="T59" fmla="*/ 0 h 132"/>
                  <a:gd name="T60" fmla="*/ 0 w 114"/>
                  <a:gd name="T61" fmla="*/ 0 h 132"/>
                  <a:gd name="T62" fmla="*/ 0 w 114"/>
                  <a:gd name="T63" fmla="*/ 0 h 132"/>
                  <a:gd name="T64" fmla="*/ 0 w 114"/>
                  <a:gd name="T65" fmla="*/ 0 h 1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4"/>
                  <a:gd name="T100" fmla="*/ 0 h 132"/>
                  <a:gd name="T101" fmla="*/ 114 w 114"/>
                  <a:gd name="T102" fmla="*/ 132 h 1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4" h="132">
                    <a:moveTo>
                      <a:pt x="73" y="131"/>
                    </a:moveTo>
                    <a:lnTo>
                      <a:pt x="71" y="113"/>
                    </a:lnTo>
                    <a:lnTo>
                      <a:pt x="65" y="98"/>
                    </a:lnTo>
                    <a:lnTo>
                      <a:pt x="58" y="85"/>
                    </a:lnTo>
                    <a:lnTo>
                      <a:pt x="51" y="70"/>
                    </a:lnTo>
                    <a:lnTo>
                      <a:pt x="49" y="59"/>
                    </a:lnTo>
                    <a:lnTo>
                      <a:pt x="45" y="52"/>
                    </a:lnTo>
                    <a:lnTo>
                      <a:pt x="40" y="47"/>
                    </a:lnTo>
                    <a:lnTo>
                      <a:pt x="34" y="43"/>
                    </a:lnTo>
                    <a:lnTo>
                      <a:pt x="27" y="41"/>
                    </a:lnTo>
                    <a:lnTo>
                      <a:pt x="19" y="40"/>
                    </a:lnTo>
                    <a:lnTo>
                      <a:pt x="10" y="40"/>
                    </a:lnTo>
                    <a:lnTo>
                      <a:pt x="0" y="40"/>
                    </a:lnTo>
                    <a:lnTo>
                      <a:pt x="1" y="30"/>
                    </a:lnTo>
                    <a:lnTo>
                      <a:pt x="4" y="20"/>
                    </a:lnTo>
                    <a:lnTo>
                      <a:pt x="5" y="11"/>
                    </a:lnTo>
                    <a:lnTo>
                      <a:pt x="6" y="0"/>
                    </a:lnTo>
                    <a:lnTo>
                      <a:pt x="20" y="5"/>
                    </a:lnTo>
                    <a:lnTo>
                      <a:pt x="34" y="10"/>
                    </a:lnTo>
                    <a:lnTo>
                      <a:pt x="48" y="14"/>
                    </a:lnTo>
                    <a:lnTo>
                      <a:pt x="61" y="19"/>
                    </a:lnTo>
                    <a:lnTo>
                      <a:pt x="74" y="25"/>
                    </a:lnTo>
                    <a:lnTo>
                      <a:pt x="88" y="29"/>
                    </a:lnTo>
                    <a:lnTo>
                      <a:pt x="101" y="35"/>
                    </a:lnTo>
                    <a:lnTo>
                      <a:pt x="114" y="41"/>
                    </a:lnTo>
                    <a:lnTo>
                      <a:pt x="113" y="55"/>
                    </a:lnTo>
                    <a:lnTo>
                      <a:pt x="111" y="74"/>
                    </a:lnTo>
                    <a:lnTo>
                      <a:pt x="108" y="100"/>
                    </a:lnTo>
                    <a:lnTo>
                      <a:pt x="104" y="131"/>
                    </a:lnTo>
                    <a:lnTo>
                      <a:pt x="97" y="131"/>
                    </a:lnTo>
                    <a:lnTo>
                      <a:pt x="89" y="132"/>
                    </a:lnTo>
                    <a:lnTo>
                      <a:pt x="80" y="132"/>
                    </a:lnTo>
                    <a:lnTo>
                      <a:pt x="73" y="131"/>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03" name="Freeform 232">
                <a:extLst>
                  <a:ext uri="{FF2B5EF4-FFF2-40B4-BE49-F238E27FC236}">
                    <a16:creationId xmlns:a16="http://schemas.microsoft.com/office/drawing/2014/main" id="{7CAFC314-4587-438B-8D7A-3DCB95130199}"/>
                  </a:ext>
                </a:extLst>
              </p:cNvPr>
              <p:cNvSpPr>
                <a:spLocks/>
              </p:cNvSpPr>
              <p:nvPr/>
            </p:nvSpPr>
            <p:spPr bwMode="auto">
              <a:xfrm flipH="1">
                <a:off x="1239" y="1854"/>
                <a:ext cx="30" cy="31"/>
              </a:xfrm>
              <a:custGeom>
                <a:avLst/>
                <a:gdLst>
                  <a:gd name="T0" fmla="*/ 0 w 71"/>
                  <a:gd name="T1" fmla="*/ 0 h 83"/>
                  <a:gd name="T2" fmla="*/ 0 w 71"/>
                  <a:gd name="T3" fmla="*/ 0 h 83"/>
                  <a:gd name="T4" fmla="*/ 0 w 71"/>
                  <a:gd name="T5" fmla="*/ 0 h 83"/>
                  <a:gd name="T6" fmla="*/ 0 w 71"/>
                  <a:gd name="T7" fmla="*/ 0 h 83"/>
                  <a:gd name="T8" fmla="*/ 0 w 71"/>
                  <a:gd name="T9" fmla="*/ 0 h 83"/>
                  <a:gd name="T10" fmla="*/ 0 w 71"/>
                  <a:gd name="T11" fmla="*/ 0 h 83"/>
                  <a:gd name="T12" fmla="*/ 0 w 71"/>
                  <a:gd name="T13" fmla="*/ 0 h 83"/>
                  <a:gd name="T14" fmla="*/ 0 w 71"/>
                  <a:gd name="T15" fmla="*/ 0 h 83"/>
                  <a:gd name="T16" fmla="*/ 0 w 71"/>
                  <a:gd name="T17" fmla="*/ 0 h 83"/>
                  <a:gd name="T18" fmla="*/ 0 w 71"/>
                  <a:gd name="T19" fmla="*/ 0 h 83"/>
                  <a:gd name="T20" fmla="*/ 0 w 71"/>
                  <a:gd name="T21" fmla="*/ 0 h 83"/>
                  <a:gd name="T22" fmla="*/ 0 w 71"/>
                  <a:gd name="T23" fmla="*/ 0 h 83"/>
                  <a:gd name="T24" fmla="*/ 0 w 71"/>
                  <a:gd name="T25" fmla="*/ 0 h 83"/>
                  <a:gd name="T26" fmla="*/ 0 w 71"/>
                  <a:gd name="T27" fmla="*/ 0 h 83"/>
                  <a:gd name="T28" fmla="*/ 0 w 71"/>
                  <a:gd name="T29" fmla="*/ 0 h 83"/>
                  <a:gd name="T30" fmla="*/ 0 w 71"/>
                  <a:gd name="T31" fmla="*/ 0 h 83"/>
                  <a:gd name="T32" fmla="*/ 0 w 71"/>
                  <a:gd name="T33" fmla="*/ 0 h 83"/>
                  <a:gd name="T34" fmla="*/ 0 w 71"/>
                  <a:gd name="T35" fmla="*/ 0 h 83"/>
                  <a:gd name="T36" fmla="*/ 0 w 71"/>
                  <a:gd name="T37" fmla="*/ 0 h 83"/>
                  <a:gd name="T38" fmla="*/ 0 w 71"/>
                  <a:gd name="T39" fmla="*/ 0 h 83"/>
                  <a:gd name="T40" fmla="*/ 0 w 71"/>
                  <a:gd name="T41" fmla="*/ 0 h 83"/>
                  <a:gd name="T42" fmla="*/ 0 w 71"/>
                  <a:gd name="T43" fmla="*/ 0 h 83"/>
                  <a:gd name="T44" fmla="*/ 0 w 71"/>
                  <a:gd name="T45" fmla="*/ 0 h 83"/>
                  <a:gd name="T46" fmla="*/ 0 w 71"/>
                  <a:gd name="T47" fmla="*/ 0 h 83"/>
                  <a:gd name="T48" fmla="*/ 0 w 71"/>
                  <a:gd name="T49" fmla="*/ 0 h 83"/>
                  <a:gd name="T50" fmla="*/ 0 w 71"/>
                  <a:gd name="T51" fmla="*/ 0 h 83"/>
                  <a:gd name="T52" fmla="*/ 0 w 71"/>
                  <a:gd name="T53" fmla="*/ 0 h 83"/>
                  <a:gd name="T54" fmla="*/ 0 w 71"/>
                  <a:gd name="T55" fmla="*/ 0 h 83"/>
                  <a:gd name="T56" fmla="*/ 0 w 71"/>
                  <a:gd name="T57" fmla="*/ 0 h 8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1"/>
                  <a:gd name="T88" fmla="*/ 0 h 83"/>
                  <a:gd name="T89" fmla="*/ 71 w 71"/>
                  <a:gd name="T90" fmla="*/ 83 h 8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1" h="83">
                    <a:moveTo>
                      <a:pt x="0" y="83"/>
                    </a:moveTo>
                    <a:lnTo>
                      <a:pt x="2" y="62"/>
                    </a:lnTo>
                    <a:lnTo>
                      <a:pt x="3" y="41"/>
                    </a:lnTo>
                    <a:lnTo>
                      <a:pt x="6" y="21"/>
                    </a:lnTo>
                    <a:lnTo>
                      <a:pt x="10" y="0"/>
                    </a:lnTo>
                    <a:lnTo>
                      <a:pt x="13" y="1"/>
                    </a:lnTo>
                    <a:lnTo>
                      <a:pt x="18" y="3"/>
                    </a:lnTo>
                    <a:lnTo>
                      <a:pt x="24" y="6"/>
                    </a:lnTo>
                    <a:lnTo>
                      <a:pt x="30" y="8"/>
                    </a:lnTo>
                    <a:lnTo>
                      <a:pt x="36" y="11"/>
                    </a:lnTo>
                    <a:lnTo>
                      <a:pt x="45" y="15"/>
                    </a:lnTo>
                    <a:lnTo>
                      <a:pt x="53" y="18"/>
                    </a:lnTo>
                    <a:lnTo>
                      <a:pt x="62" y="22"/>
                    </a:lnTo>
                    <a:lnTo>
                      <a:pt x="65" y="30"/>
                    </a:lnTo>
                    <a:lnTo>
                      <a:pt x="70" y="40"/>
                    </a:lnTo>
                    <a:lnTo>
                      <a:pt x="71" y="51"/>
                    </a:lnTo>
                    <a:lnTo>
                      <a:pt x="66" y="56"/>
                    </a:lnTo>
                    <a:lnTo>
                      <a:pt x="65" y="62"/>
                    </a:lnTo>
                    <a:lnTo>
                      <a:pt x="64" y="67"/>
                    </a:lnTo>
                    <a:lnTo>
                      <a:pt x="63" y="72"/>
                    </a:lnTo>
                    <a:lnTo>
                      <a:pt x="62" y="78"/>
                    </a:lnTo>
                    <a:lnTo>
                      <a:pt x="57" y="79"/>
                    </a:lnTo>
                    <a:lnTo>
                      <a:pt x="53" y="79"/>
                    </a:lnTo>
                    <a:lnTo>
                      <a:pt x="48" y="80"/>
                    </a:lnTo>
                    <a:lnTo>
                      <a:pt x="43" y="80"/>
                    </a:lnTo>
                    <a:lnTo>
                      <a:pt x="36" y="80"/>
                    </a:lnTo>
                    <a:lnTo>
                      <a:pt x="27" y="82"/>
                    </a:lnTo>
                    <a:lnTo>
                      <a:pt x="16" y="82"/>
                    </a:lnTo>
                    <a:lnTo>
                      <a:pt x="0" y="83"/>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04" name="Freeform 233">
                <a:extLst>
                  <a:ext uri="{FF2B5EF4-FFF2-40B4-BE49-F238E27FC236}">
                    <a16:creationId xmlns:a16="http://schemas.microsoft.com/office/drawing/2014/main" id="{68C1DEA3-C872-497E-A848-8F8DAB40F389}"/>
                  </a:ext>
                </a:extLst>
              </p:cNvPr>
              <p:cNvSpPr>
                <a:spLocks/>
              </p:cNvSpPr>
              <p:nvPr/>
            </p:nvSpPr>
            <p:spPr bwMode="auto">
              <a:xfrm flipH="1">
                <a:off x="1328" y="1867"/>
                <a:ext cx="17" cy="16"/>
              </a:xfrm>
              <a:custGeom>
                <a:avLst/>
                <a:gdLst>
                  <a:gd name="T0" fmla="*/ 0 w 43"/>
                  <a:gd name="T1" fmla="*/ 0 h 47"/>
                  <a:gd name="T2" fmla="*/ 0 w 43"/>
                  <a:gd name="T3" fmla="*/ 0 h 47"/>
                  <a:gd name="T4" fmla="*/ 0 w 43"/>
                  <a:gd name="T5" fmla="*/ 0 h 47"/>
                  <a:gd name="T6" fmla="*/ 0 w 43"/>
                  <a:gd name="T7" fmla="*/ 0 h 47"/>
                  <a:gd name="T8" fmla="*/ 0 w 43"/>
                  <a:gd name="T9" fmla="*/ 0 h 47"/>
                  <a:gd name="T10" fmla="*/ 0 w 43"/>
                  <a:gd name="T11" fmla="*/ 0 h 47"/>
                  <a:gd name="T12" fmla="*/ 0 w 43"/>
                  <a:gd name="T13" fmla="*/ 0 h 47"/>
                  <a:gd name="T14" fmla="*/ 0 w 43"/>
                  <a:gd name="T15" fmla="*/ 0 h 47"/>
                  <a:gd name="T16" fmla="*/ 0 w 43"/>
                  <a:gd name="T17" fmla="*/ 0 h 47"/>
                  <a:gd name="T18" fmla="*/ 0 w 43"/>
                  <a:gd name="T19" fmla="*/ 0 h 47"/>
                  <a:gd name="T20" fmla="*/ 0 w 43"/>
                  <a:gd name="T21" fmla="*/ 0 h 47"/>
                  <a:gd name="T22" fmla="*/ 0 w 43"/>
                  <a:gd name="T23" fmla="*/ 0 h 47"/>
                  <a:gd name="T24" fmla="*/ 0 w 43"/>
                  <a:gd name="T25" fmla="*/ 0 h 47"/>
                  <a:gd name="T26" fmla="*/ 0 w 43"/>
                  <a:gd name="T27" fmla="*/ 0 h 47"/>
                  <a:gd name="T28" fmla="*/ 0 w 43"/>
                  <a:gd name="T29" fmla="*/ 0 h 47"/>
                  <a:gd name="T30" fmla="*/ 0 w 43"/>
                  <a:gd name="T31" fmla="*/ 0 h 47"/>
                  <a:gd name="T32" fmla="*/ 0 w 43"/>
                  <a:gd name="T33" fmla="*/ 0 h 47"/>
                  <a:gd name="T34" fmla="*/ 0 w 43"/>
                  <a:gd name="T35" fmla="*/ 0 h 47"/>
                  <a:gd name="T36" fmla="*/ 0 w 43"/>
                  <a:gd name="T37" fmla="*/ 0 h 47"/>
                  <a:gd name="T38" fmla="*/ 0 w 43"/>
                  <a:gd name="T39" fmla="*/ 0 h 47"/>
                  <a:gd name="T40" fmla="*/ 0 w 43"/>
                  <a:gd name="T41" fmla="*/ 0 h 47"/>
                  <a:gd name="T42" fmla="*/ 0 w 43"/>
                  <a:gd name="T43" fmla="*/ 0 h 47"/>
                  <a:gd name="T44" fmla="*/ 0 w 43"/>
                  <a:gd name="T45" fmla="*/ 0 h 47"/>
                  <a:gd name="T46" fmla="*/ 0 w 43"/>
                  <a:gd name="T47" fmla="*/ 0 h 47"/>
                  <a:gd name="T48" fmla="*/ 0 w 43"/>
                  <a:gd name="T49" fmla="*/ 0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3"/>
                  <a:gd name="T76" fmla="*/ 0 h 47"/>
                  <a:gd name="T77" fmla="*/ 43 w 43"/>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3" h="47">
                    <a:moveTo>
                      <a:pt x="3" y="45"/>
                    </a:moveTo>
                    <a:lnTo>
                      <a:pt x="3" y="39"/>
                    </a:lnTo>
                    <a:lnTo>
                      <a:pt x="1" y="32"/>
                    </a:lnTo>
                    <a:lnTo>
                      <a:pt x="0" y="27"/>
                    </a:lnTo>
                    <a:lnTo>
                      <a:pt x="0" y="21"/>
                    </a:lnTo>
                    <a:lnTo>
                      <a:pt x="4" y="9"/>
                    </a:lnTo>
                    <a:lnTo>
                      <a:pt x="7" y="2"/>
                    </a:lnTo>
                    <a:lnTo>
                      <a:pt x="11" y="0"/>
                    </a:lnTo>
                    <a:lnTo>
                      <a:pt x="15" y="0"/>
                    </a:lnTo>
                    <a:lnTo>
                      <a:pt x="20" y="4"/>
                    </a:lnTo>
                    <a:lnTo>
                      <a:pt x="26" y="10"/>
                    </a:lnTo>
                    <a:lnTo>
                      <a:pt x="34" y="17"/>
                    </a:lnTo>
                    <a:lnTo>
                      <a:pt x="43" y="27"/>
                    </a:lnTo>
                    <a:lnTo>
                      <a:pt x="43" y="31"/>
                    </a:lnTo>
                    <a:lnTo>
                      <a:pt x="43" y="37"/>
                    </a:lnTo>
                    <a:lnTo>
                      <a:pt x="42" y="42"/>
                    </a:lnTo>
                    <a:lnTo>
                      <a:pt x="42" y="47"/>
                    </a:lnTo>
                    <a:lnTo>
                      <a:pt x="36" y="47"/>
                    </a:lnTo>
                    <a:lnTo>
                      <a:pt x="31" y="47"/>
                    </a:lnTo>
                    <a:lnTo>
                      <a:pt x="27" y="47"/>
                    </a:lnTo>
                    <a:lnTo>
                      <a:pt x="22" y="47"/>
                    </a:lnTo>
                    <a:lnTo>
                      <a:pt x="18" y="47"/>
                    </a:lnTo>
                    <a:lnTo>
                      <a:pt x="13" y="46"/>
                    </a:lnTo>
                    <a:lnTo>
                      <a:pt x="7" y="46"/>
                    </a:lnTo>
                    <a:lnTo>
                      <a:pt x="3" y="45"/>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05" name="Freeform 234">
                <a:extLst>
                  <a:ext uri="{FF2B5EF4-FFF2-40B4-BE49-F238E27FC236}">
                    <a16:creationId xmlns:a16="http://schemas.microsoft.com/office/drawing/2014/main" id="{1E8C78C9-C473-4771-85F3-974E63A19501}"/>
                  </a:ext>
                </a:extLst>
              </p:cNvPr>
              <p:cNvSpPr>
                <a:spLocks/>
              </p:cNvSpPr>
              <p:nvPr/>
            </p:nvSpPr>
            <p:spPr bwMode="auto">
              <a:xfrm flipH="1">
                <a:off x="1351" y="1845"/>
                <a:ext cx="35" cy="37"/>
              </a:xfrm>
              <a:custGeom>
                <a:avLst/>
                <a:gdLst>
                  <a:gd name="T0" fmla="*/ 0 w 85"/>
                  <a:gd name="T1" fmla="*/ 0 h 103"/>
                  <a:gd name="T2" fmla="*/ 0 w 85"/>
                  <a:gd name="T3" fmla="*/ 0 h 103"/>
                  <a:gd name="T4" fmla="*/ 0 w 85"/>
                  <a:gd name="T5" fmla="*/ 0 h 103"/>
                  <a:gd name="T6" fmla="*/ 0 w 85"/>
                  <a:gd name="T7" fmla="*/ 0 h 103"/>
                  <a:gd name="T8" fmla="*/ 0 w 85"/>
                  <a:gd name="T9" fmla="*/ 0 h 103"/>
                  <a:gd name="T10" fmla="*/ 0 w 85"/>
                  <a:gd name="T11" fmla="*/ 0 h 103"/>
                  <a:gd name="T12" fmla="*/ 0 w 85"/>
                  <a:gd name="T13" fmla="*/ 0 h 103"/>
                  <a:gd name="T14" fmla="*/ 0 w 85"/>
                  <a:gd name="T15" fmla="*/ 0 h 103"/>
                  <a:gd name="T16" fmla="*/ 0 w 85"/>
                  <a:gd name="T17" fmla="*/ 0 h 103"/>
                  <a:gd name="T18" fmla="*/ 0 w 85"/>
                  <a:gd name="T19" fmla="*/ 0 h 103"/>
                  <a:gd name="T20" fmla="*/ 0 w 85"/>
                  <a:gd name="T21" fmla="*/ 0 h 103"/>
                  <a:gd name="T22" fmla="*/ 0 w 85"/>
                  <a:gd name="T23" fmla="*/ 0 h 103"/>
                  <a:gd name="T24" fmla="*/ 0 w 85"/>
                  <a:gd name="T25" fmla="*/ 0 h 103"/>
                  <a:gd name="T26" fmla="*/ 0 w 85"/>
                  <a:gd name="T27" fmla="*/ 0 h 103"/>
                  <a:gd name="T28" fmla="*/ 0 w 85"/>
                  <a:gd name="T29" fmla="*/ 0 h 103"/>
                  <a:gd name="T30" fmla="*/ 0 w 85"/>
                  <a:gd name="T31" fmla="*/ 0 h 103"/>
                  <a:gd name="T32" fmla="*/ 0 w 85"/>
                  <a:gd name="T33" fmla="*/ 0 h 103"/>
                  <a:gd name="T34" fmla="*/ 0 w 85"/>
                  <a:gd name="T35" fmla="*/ 0 h 103"/>
                  <a:gd name="T36" fmla="*/ 0 w 85"/>
                  <a:gd name="T37" fmla="*/ 0 h 103"/>
                  <a:gd name="T38" fmla="*/ 0 w 85"/>
                  <a:gd name="T39" fmla="*/ 0 h 103"/>
                  <a:gd name="T40" fmla="*/ 0 w 85"/>
                  <a:gd name="T41" fmla="*/ 0 h 103"/>
                  <a:gd name="T42" fmla="*/ 0 w 85"/>
                  <a:gd name="T43" fmla="*/ 0 h 103"/>
                  <a:gd name="T44" fmla="*/ 0 w 85"/>
                  <a:gd name="T45" fmla="*/ 0 h 103"/>
                  <a:gd name="T46" fmla="*/ 0 w 85"/>
                  <a:gd name="T47" fmla="*/ 0 h 103"/>
                  <a:gd name="T48" fmla="*/ 0 w 85"/>
                  <a:gd name="T49" fmla="*/ 0 h 103"/>
                  <a:gd name="T50" fmla="*/ 0 w 85"/>
                  <a:gd name="T51" fmla="*/ 0 h 103"/>
                  <a:gd name="T52" fmla="*/ 0 w 85"/>
                  <a:gd name="T53" fmla="*/ 0 h 103"/>
                  <a:gd name="T54" fmla="*/ 0 w 85"/>
                  <a:gd name="T55" fmla="*/ 0 h 103"/>
                  <a:gd name="T56" fmla="*/ 0 w 85"/>
                  <a:gd name="T57" fmla="*/ 0 h 103"/>
                  <a:gd name="T58" fmla="*/ 0 w 85"/>
                  <a:gd name="T59" fmla="*/ 0 h 103"/>
                  <a:gd name="T60" fmla="*/ 0 w 85"/>
                  <a:gd name="T61" fmla="*/ 0 h 103"/>
                  <a:gd name="T62" fmla="*/ 0 w 85"/>
                  <a:gd name="T63" fmla="*/ 0 h 103"/>
                  <a:gd name="T64" fmla="*/ 0 w 85"/>
                  <a:gd name="T65" fmla="*/ 0 h 10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5"/>
                  <a:gd name="T100" fmla="*/ 0 h 103"/>
                  <a:gd name="T101" fmla="*/ 85 w 85"/>
                  <a:gd name="T102" fmla="*/ 103 h 10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5" h="103">
                    <a:moveTo>
                      <a:pt x="0" y="94"/>
                    </a:moveTo>
                    <a:lnTo>
                      <a:pt x="2" y="79"/>
                    </a:lnTo>
                    <a:lnTo>
                      <a:pt x="2" y="64"/>
                    </a:lnTo>
                    <a:lnTo>
                      <a:pt x="2" y="50"/>
                    </a:lnTo>
                    <a:lnTo>
                      <a:pt x="2" y="35"/>
                    </a:lnTo>
                    <a:lnTo>
                      <a:pt x="3" y="24"/>
                    </a:lnTo>
                    <a:lnTo>
                      <a:pt x="4" y="14"/>
                    </a:lnTo>
                    <a:lnTo>
                      <a:pt x="7" y="5"/>
                    </a:lnTo>
                    <a:lnTo>
                      <a:pt x="14" y="0"/>
                    </a:lnTo>
                    <a:lnTo>
                      <a:pt x="22" y="9"/>
                    </a:lnTo>
                    <a:lnTo>
                      <a:pt x="27" y="17"/>
                    </a:lnTo>
                    <a:lnTo>
                      <a:pt x="30" y="24"/>
                    </a:lnTo>
                    <a:lnTo>
                      <a:pt x="33" y="30"/>
                    </a:lnTo>
                    <a:lnTo>
                      <a:pt x="36" y="37"/>
                    </a:lnTo>
                    <a:lnTo>
                      <a:pt x="43" y="45"/>
                    </a:lnTo>
                    <a:lnTo>
                      <a:pt x="55" y="55"/>
                    </a:lnTo>
                    <a:lnTo>
                      <a:pt x="73" y="67"/>
                    </a:lnTo>
                    <a:lnTo>
                      <a:pt x="76" y="67"/>
                    </a:lnTo>
                    <a:lnTo>
                      <a:pt x="79" y="67"/>
                    </a:lnTo>
                    <a:lnTo>
                      <a:pt x="82" y="67"/>
                    </a:lnTo>
                    <a:lnTo>
                      <a:pt x="85" y="67"/>
                    </a:lnTo>
                    <a:lnTo>
                      <a:pt x="85" y="77"/>
                    </a:lnTo>
                    <a:lnTo>
                      <a:pt x="83" y="85"/>
                    </a:lnTo>
                    <a:lnTo>
                      <a:pt x="81" y="94"/>
                    </a:lnTo>
                    <a:lnTo>
                      <a:pt x="80" y="103"/>
                    </a:lnTo>
                    <a:lnTo>
                      <a:pt x="72" y="103"/>
                    </a:lnTo>
                    <a:lnTo>
                      <a:pt x="61" y="103"/>
                    </a:lnTo>
                    <a:lnTo>
                      <a:pt x="50" y="103"/>
                    </a:lnTo>
                    <a:lnTo>
                      <a:pt x="38" y="102"/>
                    </a:lnTo>
                    <a:lnTo>
                      <a:pt x="28" y="100"/>
                    </a:lnTo>
                    <a:lnTo>
                      <a:pt x="17" y="99"/>
                    </a:lnTo>
                    <a:lnTo>
                      <a:pt x="7" y="97"/>
                    </a:lnTo>
                    <a:lnTo>
                      <a:pt x="0" y="94"/>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06" name="Freeform 235">
                <a:extLst>
                  <a:ext uri="{FF2B5EF4-FFF2-40B4-BE49-F238E27FC236}">
                    <a16:creationId xmlns:a16="http://schemas.microsoft.com/office/drawing/2014/main" id="{92CF36BB-7A2F-4AD2-A2D6-FD0D021D954B}"/>
                  </a:ext>
                </a:extLst>
              </p:cNvPr>
              <p:cNvSpPr>
                <a:spLocks/>
              </p:cNvSpPr>
              <p:nvPr/>
            </p:nvSpPr>
            <p:spPr bwMode="auto">
              <a:xfrm flipH="1">
                <a:off x="1390" y="1840"/>
                <a:ext cx="59" cy="38"/>
              </a:xfrm>
              <a:custGeom>
                <a:avLst/>
                <a:gdLst>
                  <a:gd name="T0" fmla="*/ 0 w 143"/>
                  <a:gd name="T1" fmla="*/ 0 h 101"/>
                  <a:gd name="T2" fmla="*/ 0 w 143"/>
                  <a:gd name="T3" fmla="*/ 0 h 101"/>
                  <a:gd name="T4" fmla="*/ 0 w 143"/>
                  <a:gd name="T5" fmla="*/ 0 h 101"/>
                  <a:gd name="T6" fmla="*/ 0 w 143"/>
                  <a:gd name="T7" fmla="*/ 0 h 101"/>
                  <a:gd name="T8" fmla="*/ 0 w 143"/>
                  <a:gd name="T9" fmla="*/ 0 h 101"/>
                  <a:gd name="T10" fmla="*/ 0 w 143"/>
                  <a:gd name="T11" fmla="*/ 0 h 101"/>
                  <a:gd name="T12" fmla="*/ 0 w 143"/>
                  <a:gd name="T13" fmla="*/ 0 h 101"/>
                  <a:gd name="T14" fmla="*/ 0 w 143"/>
                  <a:gd name="T15" fmla="*/ 0 h 101"/>
                  <a:gd name="T16" fmla="*/ 0 w 143"/>
                  <a:gd name="T17" fmla="*/ 0 h 101"/>
                  <a:gd name="T18" fmla="*/ 0 w 143"/>
                  <a:gd name="T19" fmla="*/ 0 h 101"/>
                  <a:gd name="T20" fmla="*/ 0 w 143"/>
                  <a:gd name="T21" fmla="*/ 0 h 101"/>
                  <a:gd name="T22" fmla="*/ 0 w 143"/>
                  <a:gd name="T23" fmla="*/ 0 h 101"/>
                  <a:gd name="T24" fmla="*/ 0 w 143"/>
                  <a:gd name="T25" fmla="*/ 0 h 101"/>
                  <a:gd name="T26" fmla="*/ 0 w 143"/>
                  <a:gd name="T27" fmla="*/ 0 h 101"/>
                  <a:gd name="T28" fmla="*/ 0 w 143"/>
                  <a:gd name="T29" fmla="*/ 0 h 101"/>
                  <a:gd name="T30" fmla="*/ 0 w 143"/>
                  <a:gd name="T31" fmla="*/ 0 h 101"/>
                  <a:gd name="T32" fmla="*/ 0 w 143"/>
                  <a:gd name="T33" fmla="*/ 0 h 101"/>
                  <a:gd name="T34" fmla="*/ 0 w 143"/>
                  <a:gd name="T35" fmla="*/ 0 h 101"/>
                  <a:gd name="T36" fmla="*/ 0 w 143"/>
                  <a:gd name="T37" fmla="*/ 0 h 101"/>
                  <a:gd name="T38" fmla="*/ 0 w 143"/>
                  <a:gd name="T39" fmla="*/ 0 h 101"/>
                  <a:gd name="T40" fmla="*/ 0 w 143"/>
                  <a:gd name="T41" fmla="*/ 0 h 101"/>
                  <a:gd name="T42" fmla="*/ 0 w 143"/>
                  <a:gd name="T43" fmla="*/ 0 h 101"/>
                  <a:gd name="T44" fmla="*/ 0 w 143"/>
                  <a:gd name="T45" fmla="*/ 0 h 101"/>
                  <a:gd name="T46" fmla="*/ 0 w 143"/>
                  <a:gd name="T47" fmla="*/ 0 h 101"/>
                  <a:gd name="T48" fmla="*/ 0 w 143"/>
                  <a:gd name="T49" fmla="*/ 0 h 101"/>
                  <a:gd name="T50" fmla="*/ 0 w 143"/>
                  <a:gd name="T51" fmla="*/ 0 h 101"/>
                  <a:gd name="T52" fmla="*/ 0 w 143"/>
                  <a:gd name="T53" fmla="*/ 0 h 101"/>
                  <a:gd name="T54" fmla="*/ 0 w 143"/>
                  <a:gd name="T55" fmla="*/ 0 h 101"/>
                  <a:gd name="T56" fmla="*/ 0 w 143"/>
                  <a:gd name="T57" fmla="*/ 0 h 101"/>
                  <a:gd name="T58" fmla="*/ 0 w 143"/>
                  <a:gd name="T59" fmla="*/ 0 h 101"/>
                  <a:gd name="T60" fmla="*/ 0 w 143"/>
                  <a:gd name="T61" fmla="*/ 0 h 101"/>
                  <a:gd name="T62" fmla="*/ 0 w 143"/>
                  <a:gd name="T63" fmla="*/ 0 h 101"/>
                  <a:gd name="T64" fmla="*/ 0 w 143"/>
                  <a:gd name="T65" fmla="*/ 0 h 101"/>
                  <a:gd name="T66" fmla="*/ 0 w 143"/>
                  <a:gd name="T67" fmla="*/ 0 h 101"/>
                  <a:gd name="T68" fmla="*/ 0 w 143"/>
                  <a:gd name="T69" fmla="*/ 0 h 101"/>
                  <a:gd name="T70" fmla="*/ 0 w 143"/>
                  <a:gd name="T71" fmla="*/ 0 h 101"/>
                  <a:gd name="T72" fmla="*/ 0 w 143"/>
                  <a:gd name="T73" fmla="*/ 0 h 101"/>
                  <a:gd name="T74" fmla="*/ 0 w 143"/>
                  <a:gd name="T75" fmla="*/ 0 h 101"/>
                  <a:gd name="T76" fmla="*/ 0 w 143"/>
                  <a:gd name="T77" fmla="*/ 0 h 101"/>
                  <a:gd name="T78" fmla="*/ 0 w 143"/>
                  <a:gd name="T79" fmla="*/ 0 h 101"/>
                  <a:gd name="T80" fmla="*/ 0 w 143"/>
                  <a:gd name="T81" fmla="*/ 0 h 101"/>
                  <a:gd name="T82" fmla="*/ 0 w 143"/>
                  <a:gd name="T83" fmla="*/ 0 h 101"/>
                  <a:gd name="T84" fmla="*/ 0 w 143"/>
                  <a:gd name="T85" fmla="*/ 0 h 101"/>
                  <a:gd name="T86" fmla="*/ 0 w 143"/>
                  <a:gd name="T87" fmla="*/ 0 h 101"/>
                  <a:gd name="T88" fmla="*/ 0 w 143"/>
                  <a:gd name="T89" fmla="*/ 0 h 10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3"/>
                  <a:gd name="T136" fmla="*/ 0 h 101"/>
                  <a:gd name="T137" fmla="*/ 143 w 143"/>
                  <a:gd name="T138" fmla="*/ 101 h 10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3" h="101">
                    <a:moveTo>
                      <a:pt x="0" y="74"/>
                    </a:moveTo>
                    <a:lnTo>
                      <a:pt x="0" y="63"/>
                    </a:lnTo>
                    <a:lnTo>
                      <a:pt x="0" y="41"/>
                    </a:lnTo>
                    <a:lnTo>
                      <a:pt x="4" y="21"/>
                    </a:lnTo>
                    <a:lnTo>
                      <a:pt x="13" y="12"/>
                    </a:lnTo>
                    <a:lnTo>
                      <a:pt x="13" y="14"/>
                    </a:lnTo>
                    <a:lnTo>
                      <a:pt x="13" y="15"/>
                    </a:lnTo>
                    <a:lnTo>
                      <a:pt x="13" y="17"/>
                    </a:lnTo>
                    <a:lnTo>
                      <a:pt x="13" y="18"/>
                    </a:lnTo>
                    <a:lnTo>
                      <a:pt x="21" y="15"/>
                    </a:lnTo>
                    <a:lnTo>
                      <a:pt x="28" y="11"/>
                    </a:lnTo>
                    <a:lnTo>
                      <a:pt x="34" y="8"/>
                    </a:lnTo>
                    <a:lnTo>
                      <a:pt x="39" y="6"/>
                    </a:lnTo>
                    <a:lnTo>
                      <a:pt x="46" y="3"/>
                    </a:lnTo>
                    <a:lnTo>
                      <a:pt x="52" y="1"/>
                    </a:lnTo>
                    <a:lnTo>
                      <a:pt x="60" y="0"/>
                    </a:lnTo>
                    <a:lnTo>
                      <a:pt x="68" y="1"/>
                    </a:lnTo>
                    <a:lnTo>
                      <a:pt x="69" y="8"/>
                    </a:lnTo>
                    <a:lnTo>
                      <a:pt x="70" y="16"/>
                    </a:lnTo>
                    <a:lnTo>
                      <a:pt x="72" y="24"/>
                    </a:lnTo>
                    <a:lnTo>
                      <a:pt x="73" y="31"/>
                    </a:lnTo>
                    <a:lnTo>
                      <a:pt x="76" y="40"/>
                    </a:lnTo>
                    <a:lnTo>
                      <a:pt x="82" y="48"/>
                    </a:lnTo>
                    <a:lnTo>
                      <a:pt x="89" y="54"/>
                    </a:lnTo>
                    <a:lnTo>
                      <a:pt x="97" y="59"/>
                    </a:lnTo>
                    <a:lnTo>
                      <a:pt x="105" y="63"/>
                    </a:lnTo>
                    <a:lnTo>
                      <a:pt x="114" y="65"/>
                    </a:lnTo>
                    <a:lnTo>
                      <a:pt x="125" y="67"/>
                    </a:lnTo>
                    <a:lnTo>
                      <a:pt x="135" y="67"/>
                    </a:lnTo>
                    <a:lnTo>
                      <a:pt x="136" y="62"/>
                    </a:lnTo>
                    <a:lnTo>
                      <a:pt x="137" y="59"/>
                    </a:lnTo>
                    <a:lnTo>
                      <a:pt x="140" y="57"/>
                    </a:lnTo>
                    <a:lnTo>
                      <a:pt x="143" y="59"/>
                    </a:lnTo>
                    <a:lnTo>
                      <a:pt x="142" y="70"/>
                    </a:lnTo>
                    <a:lnTo>
                      <a:pt x="141" y="80"/>
                    </a:lnTo>
                    <a:lnTo>
                      <a:pt x="140" y="91"/>
                    </a:lnTo>
                    <a:lnTo>
                      <a:pt x="138" y="101"/>
                    </a:lnTo>
                    <a:lnTo>
                      <a:pt x="131" y="101"/>
                    </a:lnTo>
                    <a:lnTo>
                      <a:pt x="118" y="99"/>
                    </a:lnTo>
                    <a:lnTo>
                      <a:pt x="97" y="95"/>
                    </a:lnTo>
                    <a:lnTo>
                      <a:pt x="74" y="91"/>
                    </a:lnTo>
                    <a:lnTo>
                      <a:pt x="51" y="86"/>
                    </a:lnTo>
                    <a:lnTo>
                      <a:pt x="29" y="80"/>
                    </a:lnTo>
                    <a:lnTo>
                      <a:pt x="10" y="77"/>
                    </a:lnTo>
                    <a:lnTo>
                      <a:pt x="0" y="74"/>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07" name="Freeform 236">
                <a:extLst>
                  <a:ext uri="{FF2B5EF4-FFF2-40B4-BE49-F238E27FC236}">
                    <a16:creationId xmlns:a16="http://schemas.microsoft.com/office/drawing/2014/main" id="{5F060441-E649-4D18-AC5C-BDC56C2EA4BA}"/>
                  </a:ext>
                </a:extLst>
              </p:cNvPr>
              <p:cNvSpPr>
                <a:spLocks/>
              </p:cNvSpPr>
              <p:nvPr/>
            </p:nvSpPr>
            <p:spPr bwMode="auto">
              <a:xfrm flipH="1">
                <a:off x="1321" y="1814"/>
                <a:ext cx="61" cy="56"/>
              </a:xfrm>
              <a:custGeom>
                <a:avLst/>
                <a:gdLst>
                  <a:gd name="T0" fmla="*/ 0 w 146"/>
                  <a:gd name="T1" fmla="*/ 0 h 156"/>
                  <a:gd name="T2" fmla="*/ 0 w 146"/>
                  <a:gd name="T3" fmla="*/ 0 h 156"/>
                  <a:gd name="T4" fmla="*/ 0 w 146"/>
                  <a:gd name="T5" fmla="*/ 0 h 156"/>
                  <a:gd name="T6" fmla="*/ 0 w 146"/>
                  <a:gd name="T7" fmla="*/ 0 h 156"/>
                  <a:gd name="T8" fmla="*/ 0 w 146"/>
                  <a:gd name="T9" fmla="*/ 0 h 156"/>
                  <a:gd name="T10" fmla="*/ 0 w 146"/>
                  <a:gd name="T11" fmla="*/ 0 h 156"/>
                  <a:gd name="T12" fmla="*/ 0 w 146"/>
                  <a:gd name="T13" fmla="*/ 0 h 156"/>
                  <a:gd name="T14" fmla="*/ 0 w 146"/>
                  <a:gd name="T15" fmla="*/ 0 h 156"/>
                  <a:gd name="T16" fmla="*/ 0 w 146"/>
                  <a:gd name="T17" fmla="*/ 0 h 156"/>
                  <a:gd name="T18" fmla="*/ 0 w 146"/>
                  <a:gd name="T19" fmla="*/ 0 h 156"/>
                  <a:gd name="T20" fmla="*/ 0 w 146"/>
                  <a:gd name="T21" fmla="*/ 0 h 156"/>
                  <a:gd name="T22" fmla="*/ 0 w 146"/>
                  <a:gd name="T23" fmla="*/ 0 h 156"/>
                  <a:gd name="T24" fmla="*/ 0 w 146"/>
                  <a:gd name="T25" fmla="*/ 0 h 156"/>
                  <a:gd name="T26" fmla="*/ 0 w 146"/>
                  <a:gd name="T27" fmla="*/ 0 h 156"/>
                  <a:gd name="T28" fmla="*/ 0 w 146"/>
                  <a:gd name="T29" fmla="*/ 0 h 156"/>
                  <a:gd name="T30" fmla="*/ 0 w 146"/>
                  <a:gd name="T31" fmla="*/ 0 h 156"/>
                  <a:gd name="T32" fmla="*/ 0 w 146"/>
                  <a:gd name="T33" fmla="*/ 0 h 156"/>
                  <a:gd name="T34" fmla="*/ 0 w 146"/>
                  <a:gd name="T35" fmla="*/ 0 h 156"/>
                  <a:gd name="T36" fmla="*/ 0 w 146"/>
                  <a:gd name="T37" fmla="*/ 0 h 156"/>
                  <a:gd name="T38" fmla="*/ 0 w 146"/>
                  <a:gd name="T39" fmla="*/ 0 h 156"/>
                  <a:gd name="T40" fmla="*/ 0 w 146"/>
                  <a:gd name="T41" fmla="*/ 0 h 156"/>
                  <a:gd name="T42" fmla="*/ 0 w 146"/>
                  <a:gd name="T43" fmla="*/ 0 h 156"/>
                  <a:gd name="T44" fmla="*/ 0 w 146"/>
                  <a:gd name="T45" fmla="*/ 0 h 156"/>
                  <a:gd name="T46" fmla="*/ 0 w 146"/>
                  <a:gd name="T47" fmla="*/ 0 h 156"/>
                  <a:gd name="T48" fmla="*/ 0 w 146"/>
                  <a:gd name="T49" fmla="*/ 0 h 156"/>
                  <a:gd name="T50" fmla="*/ 0 w 146"/>
                  <a:gd name="T51" fmla="*/ 0 h 156"/>
                  <a:gd name="T52" fmla="*/ 0 w 146"/>
                  <a:gd name="T53" fmla="*/ 0 h 156"/>
                  <a:gd name="T54" fmla="*/ 0 w 146"/>
                  <a:gd name="T55" fmla="*/ 0 h 156"/>
                  <a:gd name="T56" fmla="*/ 0 w 146"/>
                  <a:gd name="T57" fmla="*/ 0 h 156"/>
                  <a:gd name="T58" fmla="*/ 0 w 146"/>
                  <a:gd name="T59" fmla="*/ 0 h 156"/>
                  <a:gd name="T60" fmla="*/ 0 w 146"/>
                  <a:gd name="T61" fmla="*/ 0 h 156"/>
                  <a:gd name="T62" fmla="*/ 0 w 146"/>
                  <a:gd name="T63" fmla="*/ 0 h 156"/>
                  <a:gd name="T64" fmla="*/ 0 w 146"/>
                  <a:gd name="T65" fmla="*/ 0 h 156"/>
                  <a:gd name="T66" fmla="*/ 0 w 146"/>
                  <a:gd name="T67" fmla="*/ 0 h 156"/>
                  <a:gd name="T68" fmla="*/ 0 w 146"/>
                  <a:gd name="T69" fmla="*/ 0 h 156"/>
                  <a:gd name="T70" fmla="*/ 0 w 146"/>
                  <a:gd name="T71" fmla="*/ 0 h 156"/>
                  <a:gd name="T72" fmla="*/ 0 w 146"/>
                  <a:gd name="T73" fmla="*/ 0 h 156"/>
                  <a:gd name="T74" fmla="*/ 0 w 146"/>
                  <a:gd name="T75" fmla="*/ 0 h 156"/>
                  <a:gd name="T76" fmla="*/ 0 w 146"/>
                  <a:gd name="T77" fmla="*/ 0 h 156"/>
                  <a:gd name="T78" fmla="*/ 0 w 146"/>
                  <a:gd name="T79" fmla="*/ 0 h 156"/>
                  <a:gd name="T80" fmla="*/ 0 w 146"/>
                  <a:gd name="T81" fmla="*/ 0 h 156"/>
                  <a:gd name="T82" fmla="*/ 0 w 146"/>
                  <a:gd name="T83" fmla="*/ 0 h 156"/>
                  <a:gd name="T84" fmla="*/ 0 w 146"/>
                  <a:gd name="T85" fmla="*/ 0 h 156"/>
                  <a:gd name="T86" fmla="*/ 0 w 146"/>
                  <a:gd name="T87" fmla="*/ 0 h 156"/>
                  <a:gd name="T88" fmla="*/ 0 w 146"/>
                  <a:gd name="T89" fmla="*/ 0 h 156"/>
                  <a:gd name="T90" fmla="*/ 0 w 146"/>
                  <a:gd name="T91" fmla="*/ 0 h 156"/>
                  <a:gd name="T92" fmla="*/ 0 w 146"/>
                  <a:gd name="T93" fmla="*/ 0 h 156"/>
                  <a:gd name="T94" fmla="*/ 0 w 146"/>
                  <a:gd name="T95" fmla="*/ 0 h 156"/>
                  <a:gd name="T96" fmla="*/ 0 w 146"/>
                  <a:gd name="T97" fmla="*/ 0 h 156"/>
                  <a:gd name="T98" fmla="*/ 0 w 146"/>
                  <a:gd name="T99" fmla="*/ 0 h 156"/>
                  <a:gd name="T100" fmla="*/ 0 w 146"/>
                  <a:gd name="T101" fmla="*/ 0 h 156"/>
                  <a:gd name="T102" fmla="*/ 0 w 146"/>
                  <a:gd name="T103" fmla="*/ 0 h 156"/>
                  <a:gd name="T104" fmla="*/ 0 w 146"/>
                  <a:gd name="T105" fmla="*/ 0 h 156"/>
                  <a:gd name="T106" fmla="*/ 0 w 146"/>
                  <a:gd name="T107" fmla="*/ 0 h 156"/>
                  <a:gd name="T108" fmla="*/ 0 w 146"/>
                  <a:gd name="T109" fmla="*/ 0 h 156"/>
                  <a:gd name="T110" fmla="*/ 0 w 146"/>
                  <a:gd name="T111" fmla="*/ 0 h 156"/>
                  <a:gd name="T112" fmla="*/ 0 w 146"/>
                  <a:gd name="T113" fmla="*/ 0 h 1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6"/>
                  <a:gd name="T172" fmla="*/ 0 h 156"/>
                  <a:gd name="T173" fmla="*/ 146 w 146"/>
                  <a:gd name="T174" fmla="*/ 156 h 1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6" h="156">
                    <a:moveTo>
                      <a:pt x="88" y="133"/>
                    </a:moveTo>
                    <a:lnTo>
                      <a:pt x="76" y="130"/>
                    </a:lnTo>
                    <a:lnTo>
                      <a:pt x="66" y="128"/>
                    </a:lnTo>
                    <a:lnTo>
                      <a:pt x="60" y="124"/>
                    </a:lnTo>
                    <a:lnTo>
                      <a:pt x="55" y="121"/>
                    </a:lnTo>
                    <a:lnTo>
                      <a:pt x="51" y="118"/>
                    </a:lnTo>
                    <a:lnTo>
                      <a:pt x="47" y="114"/>
                    </a:lnTo>
                    <a:lnTo>
                      <a:pt x="41" y="111"/>
                    </a:lnTo>
                    <a:lnTo>
                      <a:pt x="32" y="108"/>
                    </a:lnTo>
                    <a:lnTo>
                      <a:pt x="28" y="93"/>
                    </a:lnTo>
                    <a:lnTo>
                      <a:pt x="26" y="85"/>
                    </a:lnTo>
                    <a:lnTo>
                      <a:pt x="25" y="82"/>
                    </a:lnTo>
                    <a:lnTo>
                      <a:pt x="24" y="80"/>
                    </a:lnTo>
                    <a:lnTo>
                      <a:pt x="20" y="69"/>
                    </a:lnTo>
                    <a:lnTo>
                      <a:pt x="17" y="63"/>
                    </a:lnTo>
                    <a:lnTo>
                      <a:pt x="10" y="62"/>
                    </a:lnTo>
                    <a:lnTo>
                      <a:pt x="0" y="63"/>
                    </a:lnTo>
                    <a:lnTo>
                      <a:pt x="0" y="47"/>
                    </a:lnTo>
                    <a:lnTo>
                      <a:pt x="1" y="31"/>
                    </a:lnTo>
                    <a:lnTo>
                      <a:pt x="3" y="16"/>
                    </a:lnTo>
                    <a:lnTo>
                      <a:pt x="4" y="0"/>
                    </a:lnTo>
                    <a:lnTo>
                      <a:pt x="16" y="2"/>
                    </a:lnTo>
                    <a:lnTo>
                      <a:pt x="33" y="7"/>
                    </a:lnTo>
                    <a:lnTo>
                      <a:pt x="54" y="14"/>
                    </a:lnTo>
                    <a:lnTo>
                      <a:pt x="76" y="22"/>
                    </a:lnTo>
                    <a:lnTo>
                      <a:pt x="98" y="31"/>
                    </a:lnTo>
                    <a:lnTo>
                      <a:pt x="118" y="39"/>
                    </a:lnTo>
                    <a:lnTo>
                      <a:pt x="134" y="47"/>
                    </a:lnTo>
                    <a:lnTo>
                      <a:pt x="146" y="53"/>
                    </a:lnTo>
                    <a:lnTo>
                      <a:pt x="144" y="73"/>
                    </a:lnTo>
                    <a:lnTo>
                      <a:pt x="141" y="85"/>
                    </a:lnTo>
                    <a:lnTo>
                      <a:pt x="140" y="95"/>
                    </a:lnTo>
                    <a:lnTo>
                      <a:pt x="138" y="107"/>
                    </a:lnTo>
                    <a:lnTo>
                      <a:pt x="134" y="110"/>
                    </a:lnTo>
                    <a:lnTo>
                      <a:pt x="130" y="112"/>
                    </a:lnTo>
                    <a:lnTo>
                      <a:pt x="124" y="114"/>
                    </a:lnTo>
                    <a:lnTo>
                      <a:pt x="117" y="116"/>
                    </a:lnTo>
                    <a:lnTo>
                      <a:pt x="111" y="120"/>
                    </a:lnTo>
                    <a:lnTo>
                      <a:pt x="107" y="122"/>
                    </a:lnTo>
                    <a:lnTo>
                      <a:pt x="104" y="126"/>
                    </a:lnTo>
                    <a:lnTo>
                      <a:pt x="104" y="129"/>
                    </a:lnTo>
                    <a:lnTo>
                      <a:pt x="111" y="129"/>
                    </a:lnTo>
                    <a:lnTo>
                      <a:pt x="119" y="128"/>
                    </a:lnTo>
                    <a:lnTo>
                      <a:pt x="126" y="126"/>
                    </a:lnTo>
                    <a:lnTo>
                      <a:pt x="134" y="124"/>
                    </a:lnTo>
                    <a:lnTo>
                      <a:pt x="133" y="131"/>
                    </a:lnTo>
                    <a:lnTo>
                      <a:pt x="133" y="139"/>
                    </a:lnTo>
                    <a:lnTo>
                      <a:pt x="133" y="148"/>
                    </a:lnTo>
                    <a:lnTo>
                      <a:pt x="132" y="156"/>
                    </a:lnTo>
                    <a:lnTo>
                      <a:pt x="129" y="154"/>
                    </a:lnTo>
                    <a:lnTo>
                      <a:pt x="124" y="152"/>
                    </a:lnTo>
                    <a:lnTo>
                      <a:pt x="117" y="149"/>
                    </a:lnTo>
                    <a:lnTo>
                      <a:pt x="109" y="145"/>
                    </a:lnTo>
                    <a:lnTo>
                      <a:pt x="102" y="142"/>
                    </a:lnTo>
                    <a:lnTo>
                      <a:pt x="95" y="137"/>
                    </a:lnTo>
                    <a:lnTo>
                      <a:pt x="91" y="135"/>
                    </a:lnTo>
                    <a:lnTo>
                      <a:pt x="88" y="133"/>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08" name="Freeform 237">
                <a:extLst>
                  <a:ext uri="{FF2B5EF4-FFF2-40B4-BE49-F238E27FC236}">
                    <a16:creationId xmlns:a16="http://schemas.microsoft.com/office/drawing/2014/main" id="{B0703BB4-9837-4C0C-BCF4-8F257ABBF2E8}"/>
                  </a:ext>
                </a:extLst>
              </p:cNvPr>
              <p:cNvSpPr>
                <a:spLocks/>
              </p:cNvSpPr>
              <p:nvPr/>
            </p:nvSpPr>
            <p:spPr bwMode="auto">
              <a:xfrm flipH="1">
                <a:off x="1387" y="1799"/>
                <a:ext cx="60" cy="59"/>
              </a:xfrm>
              <a:custGeom>
                <a:avLst/>
                <a:gdLst>
                  <a:gd name="T0" fmla="*/ 0 w 145"/>
                  <a:gd name="T1" fmla="*/ 0 h 161"/>
                  <a:gd name="T2" fmla="*/ 0 w 145"/>
                  <a:gd name="T3" fmla="*/ 0 h 161"/>
                  <a:gd name="T4" fmla="*/ 0 w 145"/>
                  <a:gd name="T5" fmla="*/ 0 h 161"/>
                  <a:gd name="T6" fmla="*/ 0 w 145"/>
                  <a:gd name="T7" fmla="*/ 0 h 161"/>
                  <a:gd name="T8" fmla="*/ 0 w 145"/>
                  <a:gd name="T9" fmla="*/ 0 h 161"/>
                  <a:gd name="T10" fmla="*/ 0 w 145"/>
                  <a:gd name="T11" fmla="*/ 0 h 161"/>
                  <a:gd name="T12" fmla="*/ 0 w 145"/>
                  <a:gd name="T13" fmla="*/ 0 h 161"/>
                  <a:gd name="T14" fmla="*/ 0 w 145"/>
                  <a:gd name="T15" fmla="*/ 0 h 161"/>
                  <a:gd name="T16" fmla="*/ 0 w 145"/>
                  <a:gd name="T17" fmla="*/ 0 h 161"/>
                  <a:gd name="T18" fmla="*/ 0 w 145"/>
                  <a:gd name="T19" fmla="*/ 0 h 161"/>
                  <a:gd name="T20" fmla="*/ 0 w 145"/>
                  <a:gd name="T21" fmla="*/ 0 h 161"/>
                  <a:gd name="T22" fmla="*/ 0 w 145"/>
                  <a:gd name="T23" fmla="*/ 0 h 161"/>
                  <a:gd name="T24" fmla="*/ 0 w 145"/>
                  <a:gd name="T25" fmla="*/ 0 h 161"/>
                  <a:gd name="T26" fmla="*/ 0 w 145"/>
                  <a:gd name="T27" fmla="*/ 0 h 161"/>
                  <a:gd name="T28" fmla="*/ 0 w 145"/>
                  <a:gd name="T29" fmla="*/ 0 h 161"/>
                  <a:gd name="T30" fmla="*/ 0 w 145"/>
                  <a:gd name="T31" fmla="*/ 0 h 161"/>
                  <a:gd name="T32" fmla="*/ 0 w 145"/>
                  <a:gd name="T33" fmla="*/ 0 h 161"/>
                  <a:gd name="T34" fmla="*/ 0 w 145"/>
                  <a:gd name="T35" fmla="*/ 0 h 161"/>
                  <a:gd name="T36" fmla="*/ 0 w 145"/>
                  <a:gd name="T37" fmla="*/ 0 h 161"/>
                  <a:gd name="T38" fmla="*/ 0 w 145"/>
                  <a:gd name="T39" fmla="*/ 0 h 161"/>
                  <a:gd name="T40" fmla="*/ 0 w 145"/>
                  <a:gd name="T41" fmla="*/ 0 h 161"/>
                  <a:gd name="T42" fmla="*/ 0 w 145"/>
                  <a:gd name="T43" fmla="*/ 0 h 161"/>
                  <a:gd name="T44" fmla="*/ 0 w 145"/>
                  <a:gd name="T45" fmla="*/ 0 h 161"/>
                  <a:gd name="T46" fmla="*/ 0 w 145"/>
                  <a:gd name="T47" fmla="*/ 0 h 161"/>
                  <a:gd name="T48" fmla="*/ 0 w 145"/>
                  <a:gd name="T49" fmla="*/ 0 h 161"/>
                  <a:gd name="T50" fmla="*/ 0 w 145"/>
                  <a:gd name="T51" fmla="*/ 0 h 161"/>
                  <a:gd name="T52" fmla="*/ 0 w 145"/>
                  <a:gd name="T53" fmla="*/ 0 h 161"/>
                  <a:gd name="T54" fmla="*/ 0 w 145"/>
                  <a:gd name="T55" fmla="*/ 0 h 161"/>
                  <a:gd name="T56" fmla="*/ 0 w 145"/>
                  <a:gd name="T57" fmla="*/ 0 h 161"/>
                  <a:gd name="T58" fmla="*/ 0 w 145"/>
                  <a:gd name="T59" fmla="*/ 0 h 161"/>
                  <a:gd name="T60" fmla="*/ 0 w 145"/>
                  <a:gd name="T61" fmla="*/ 0 h 161"/>
                  <a:gd name="T62" fmla="*/ 0 w 145"/>
                  <a:gd name="T63" fmla="*/ 0 h 161"/>
                  <a:gd name="T64" fmla="*/ 0 w 145"/>
                  <a:gd name="T65" fmla="*/ 0 h 161"/>
                  <a:gd name="T66" fmla="*/ 0 w 145"/>
                  <a:gd name="T67" fmla="*/ 0 h 161"/>
                  <a:gd name="T68" fmla="*/ 0 w 145"/>
                  <a:gd name="T69" fmla="*/ 0 h 161"/>
                  <a:gd name="T70" fmla="*/ 0 w 145"/>
                  <a:gd name="T71" fmla="*/ 0 h 161"/>
                  <a:gd name="T72" fmla="*/ 0 w 145"/>
                  <a:gd name="T73" fmla="*/ 0 h 161"/>
                  <a:gd name="T74" fmla="*/ 0 w 145"/>
                  <a:gd name="T75" fmla="*/ 0 h 161"/>
                  <a:gd name="T76" fmla="*/ 0 w 145"/>
                  <a:gd name="T77" fmla="*/ 0 h 161"/>
                  <a:gd name="T78" fmla="*/ 0 w 145"/>
                  <a:gd name="T79" fmla="*/ 0 h 161"/>
                  <a:gd name="T80" fmla="*/ 0 w 145"/>
                  <a:gd name="T81" fmla="*/ 0 h 16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5"/>
                  <a:gd name="T124" fmla="*/ 0 h 161"/>
                  <a:gd name="T125" fmla="*/ 145 w 145"/>
                  <a:gd name="T126" fmla="*/ 161 h 16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5" h="161">
                    <a:moveTo>
                      <a:pt x="66" y="100"/>
                    </a:moveTo>
                    <a:lnTo>
                      <a:pt x="54" y="100"/>
                    </a:lnTo>
                    <a:lnTo>
                      <a:pt x="46" y="102"/>
                    </a:lnTo>
                    <a:lnTo>
                      <a:pt x="38" y="105"/>
                    </a:lnTo>
                    <a:lnTo>
                      <a:pt x="31" y="107"/>
                    </a:lnTo>
                    <a:lnTo>
                      <a:pt x="24" y="110"/>
                    </a:lnTo>
                    <a:lnTo>
                      <a:pt x="17" y="114"/>
                    </a:lnTo>
                    <a:lnTo>
                      <a:pt x="9" y="117"/>
                    </a:lnTo>
                    <a:lnTo>
                      <a:pt x="0" y="121"/>
                    </a:lnTo>
                    <a:lnTo>
                      <a:pt x="1" y="110"/>
                    </a:lnTo>
                    <a:lnTo>
                      <a:pt x="2" y="105"/>
                    </a:lnTo>
                    <a:lnTo>
                      <a:pt x="3" y="100"/>
                    </a:lnTo>
                    <a:lnTo>
                      <a:pt x="4" y="94"/>
                    </a:lnTo>
                    <a:lnTo>
                      <a:pt x="6" y="71"/>
                    </a:lnTo>
                    <a:lnTo>
                      <a:pt x="7" y="40"/>
                    </a:lnTo>
                    <a:lnTo>
                      <a:pt x="11" y="14"/>
                    </a:lnTo>
                    <a:lnTo>
                      <a:pt x="23" y="0"/>
                    </a:lnTo>
                    <a:lnTo>
                      <a:pt x="38" y="3"/>
                    </a:lnTo>
                    <a:lnTo>
                      <a:pt x="53" y="7"/>
                    </a:lnTo>
                    <a:lnTo>
                      <a:pt x="69" y="10"/>
                    </a:lnTo>
                    <a:lnTo>
                      <a:pt x="85" y="14"/>
                    </a:lnTo>
                    <a:lnTo>
                      <a:pt x="100" y="17"/>
                    </a:lnTo>
                    <a:lnTo>
                      <a:pt x="116" y="20"/>
                    </a:lnTo>
                    <a:lnTo>
                      <a:pt x="131" y="25"/>
                    </a:lnTo>
                    <a:lnTo>
                      <a:pt x="145" y="30"/>
                    </a:lnTo>
                    <a:lnTo>
                      <a:pt x="143" y="52"/>
                    </a:lnTo>
                    <a:lnTo>
                      <a:pt x="140" y="72"/>
                    </a:lnTo>
                    <a:lnTo>
                      <a:pt x="138" y="94"/>
                    </a:lnTo>
                    <a:lnTo>
                      <a:pt x="136" y="115"/>
                    </a:lnTo>
                    <a:lnTo>
                      <a:pt x="127" y="130"/>
                    </a:lnTo>
                    <a:lnTo>
                      <a:pt x="122" y="145"/>
                    </a:lnTo>
                    <a:lnTo>
                      <a:pt x="117" y="156"/>
                    </a:lnTo>
                    <a:lnTo>
                      <a:pt x="107" y="159"/>
                    </a:lnTo>
                    <a:lnTo>
                      <a:pt x="94" y="161"/>
                    </a:lnTo>
                    <a:lnTo>
                      <a:pt x="85" y="158"/>
                    </a:lnTo>
                    <a:lnTo>
                      <a:pt x="79" y="152"/>
                    </a:lnTo>
                    <a:lnTo>
                      <a:pt x="76" y="144"/>
                    </a:lnTo>
                    <a:lnTo>
                      <a:pt x="74" y="133"/>
                    </a:lnTo>
                    <a:lnTo>
                      <a:pt x="72" y="122"/>
                    </a:lnTo>
                    <a:lnTo>
                      <a:pt x="70" y="110"/>
                    </a:lnTo>
                    <a:lnTo>
                      <a:pt x="66" y="10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09" name="Freeform 238">
                <a:extLst>
                  <a:ext uri="{FF2B5EF4-FFF2-40B4-BE49-F238E27FC236}">
                    <a16:creationId xmlns:a16="http://schemas.microsoft.com/office/drawing/2014/main" id="{79B57B20-DFB7-4A2C-AB27-615C6ABB5F98}"/>
                  </a:ext>
                </a:extLst>
              </p:cNvPr>
              <p:cNvSpPr>
                <a:spLocks/>
              </p:cNvSpPr>
              <p:nvPr/>
            </p:nvSpPr>
            <p:spPr bwMode="auto">
              <a:xfrm flipH="1">
                <a:off x="1248" y="1837"/>
                <a:ext cx="15" cy="18"/>
              </a:xfrm>
              <a:custGeom>
                <a:avLst/>
                <a:gdLst>
                  <a:gd name="T0" fmla="*/ 0 w 38"/>
                  <a:gd name="T1" fmla="*/ 0 h 47"/>
                  <a:gd name="T2" fmla="*/ 0 w 38"/>
                  <a:gd name="T3" fmla="*/ 0 h 47"/>
                  <a:gd name="T4" fmla="*/ 0 w 38"/>
                  <a:gd name="T5" fmla="*/ 0 h 47"/>
                  <a:gd name="T6" fmla="*/ 0 w 38"/>
                  <a:gd name="T7" fmla="*/ 0 h 47"/>
                  <a:gd name="T8" fmla="*/ 0 w 38"/>
                  <a:gd name="T9" fmla="*/ 0 h 47"/>
                  <a:gd name="T10" fmla="*/ 0 w 38"/>
                  <a:gd name="T11" fmla="*/ 0 h 47"/>
                  <a:gd name="T12" fmla="*/ 0 w 38"/>
                  <a:gd name="T13" fmla="*/ 0 h 47"/>
                  <a:gd name="T14" fmla="*/ 0 w 38"/>
                  <a:gd name="T15" fmla="*/ 0 h 47"/>
                  <a:gd name="T16" fmla="*/ 0 w 38"/>
                  <a:gd name="T17" fmla="*/ 0 h 47"/>
                  <a:gd name="T18" fmla="*/ 0 w 38"/>
                  <a:gd name="T19" fmla="*/ 0 h 47"/>
                  <a:gd name="T20" fmla="*/ 0 w 38"/>
                  <a:gd name="T21" fmla="*/ 0 h 47"/>
                  <a:gd name="T22" fmla="*/ 0 w 38"/>
                  <a:gd name="T23" fmla="*/ 0 h 47"/>
                  <a:gd name="T24" fmla="*/ 0 w 38"/>
                  <a:gd name="T25" fmla="*/ 0 h 47"/>
                  <a:gd name="T26" fmla="*/ 0 w 38"/>
                  <a:gd name="T27" fmla="*/ 0 h 47"/>
                  <a:gd name="T28" fmla="*/ 0 w 38"/>
                  <a:gd name="T29" fmla="*/ 0 h 47"/>
                  <a:gd name="T30" fmla="*/ 0 w 38"/>
                  <a:gd name="T31" fmla="*/ 0 h 47"/>
                  <a:gd name="T32" fmla="*/ 0 w 38"/>
                  <a:gd name="T33" fmla="*/ 0 h 4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
                  <a:gd name="T52" fmla="*/ 0 h 47"/>
                  <a:gd name="T53" fmla="*/ 38 w 38"/>
                  <a:gd name="T54" fmla="*/ 47 h 4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 h="47">
                    <a:moveTo>
                      <a:pt x="0" y="24"/>
                    </a:moveTo>
                    <a:lnTo>
                      <a:pt x="2" y="17"/>
                    </a:lnTo>
                    <a:lnTo>
                      <a:pt x="4" y="8"/>
                    </a:lnTo>
                    <a:lnTo>
                      <a:pt x="6" y="2"/>
                    </a:lnTo>
                    <a:lnTo>
                      <a:pt x="11" y="0"/>
                    </a:lnTo>
                    <a:lnTo>
                      <a:pt x="19" y="10"/>
                    </a:lnTo>
                    <a:lnTo>
                      <a:pt x="27" y="20"/>
                    </a:lnTo>
                    <a:lnTo>
                      <a:pt x="34" y="33"/>
                    </a:lnTo>
                    <a:lnTo>
                      <a:pt x="38" y="46"/>
                    </a:lnTo>
                    <a:lnTo>
                      <a:pt x="35" y="47"/>
                    </a:lnTo>
                    <a:lnTo>
                      <a:pt x="29" y="46"/>
                    </a:lnTo>
                    <a:lnTo>
                      <a:pt x="23" y="42"/>
                    </a:lnTo>
                    <a:lnTo>
                      <a:pt x="18" y="39"/>
                    </a:lnTo>
                    <a:lnTo>
                      <a:pt x="12" y="35"/>
                    </a:lnTo>
                    <a:lnTo>
                      <a:pt x="6" y="31"/>
                    </a:lnTo>
                    <a:lnTo>
                      <a:pt x="3" y="27"/>
                    </a:lnTo>
                    <a:lnTo>
                      <a:pt x="0" y="24"/>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10" name="Freeform 239">
                <a:extLst>
                  <a:ext uri="{FF2B5EF4-FFF2-40B4-BE49-F238E27FC236}">
                    <a16:creationId xmlns:a16="http://schemas.microsoft.com/office/drawing/2014/main" id="{C0D2FE45-AD62-4050-9732-7D257FFD949B}"/>
                  </a:ext>
                </a:extLst>
              </p:cNvPr>
              <p:cNvSpPr>
                <a:spLocks/>
              </p:cNvSpPr>
              <p:nvPr/>
            </p:nvSpPr>
            <p:spPr bwMode="auto">
              <a:xfrm flipH="1">
                <a:off x="1242" y="1807"/>
                <a:ext cx="17" cy="46"/>
              </a:xfrm>
              <a:custGeom>
                <a:avLst/>
                <a:gdLst>
                  <a:gd name="T0" fmla="*/ 0 w 40"/>
                  <a:gd name="T1" fmla="*/ 0 h 125"/>
                  <a:gd name="T2" fmla="*/ 0 w 40"/>
                  <a:gd name="T3" fmla="*/ 0 h 125"/>
                  <a:gd name="T4" fmla="*/ 0 w 40"/>
                  <a:gd name="T5" fmla="*/ 0 h 125"/>
                  <a:gd name="T6" fmla="*/ 0 w 40"/>
                  <a:gd name="T7" fmla="*/ 0 h 125"/>
                  <a:gd name="T8" fmla="*/ 0 w 40"/>
                  <a:gd name="T9" fmla="*/ 0 h 125"/>
                  <a:gd name="T10" fmla="*/ 0 w 40"/>
                  <a:gd name="T11" fmla="*/ 0 h 125"/>
                  <a:gd name="T12" fmla="*/ 0 w 40"/>
                  <a:gd name="T13" fmla="*/ 0 h 125"/>
                  <a:gd name="T14" fmla="*/ 0 w 40"/>
                  <a:gd name="T15" fmla="*/ 0 h 125"/>
                  <a:gd name="T16" fmla="*/ 0 w 40"/>
                  <a:gd name="T17" fmla="*/ 0 h 125"/>
                  <a:gd name="T18" fmla="*/ 0 w 40"/>
                  <a:gd name="T19" fmla="*/ 0 h 125"/>
                  <a:gd name="T20" fmla="*/ 0 w 40"/>
                  <a:gd name="T21" fmla="*/ 0 h 125"/>
                  <a:gd name="T22" fmla="*/ 0 w 40"/>
                  <a:gd name="T23" fmla="*/ 0 h 125"/>
                  <a:gd name="T24" fmla="*/ 0 w 40"/>
                  <a:gd name="T25" fmla="*/ 0 h 125"/>
                  <a:gd name="T26" fmla="*/ 0 w 40"/>
                  <a:gd name="T27" fmla="*/ 0 h 125"/>
                  <a:gd name="T28" fmla="*/ 0 w 40"/>
                  <a:gd name="T29" fmla="*/ 0 h 125"/>
                  <a:gd name="T30" fmla="*/ 0 w 40"/>
                  <a:gd name="T31" fmla="*/ 0 h 125"/>
                  <a:gd name="T32" fmla="*/ 0 w 40"/>
                  <a:gd name="T33" fmla="*/ 0 h 125"/>
                  <a:gd name="T34" fmla="*/ 0 w 40"/>
                  <a:gd name="T35" fmla="*/ 0 h 125"/>
                  <a:gd name="T36" fmla="*/ 0 w 40"/>
                  <a:gd name="T37" fmla="*/ 0 h 125"/>
                  <a:gd name="T38" fmla="*/ 0 w 40"/>
                  <a:gd name="T39" fmla="*/ 0 h 125"/>
                  <a:gd name="T40" fmla="*/ 0 w 40"/>
                  <a:gd name="T41" fmla="*/ 0 h 1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125"/>
                  <a:gd name="T65" fmla="*/ 40 w 40"/>
                  <a:gd name="T66" fmla="*/ 125 h 1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125">
                    <a:moveTo>
                      <a:pt x="0" y="70"/>
                    </a:moveTo>
                    <a:lnTo>
                      <a:pt x="3" y="53"/>
                    </a:lnTo>
                    <a:lnTo>
                      <a:pt x="8" y="31"/>
                    </a:lnTo>
                    <a:lnTo>
                      <a:pt x="16" y="10"/>
                    </a:lnTo>
                    <a:lnTo>
                      <a:pt x="26" y="0"/>
                    </a:lnTo>
                    <a:lnTo>
                      <a:pt x="29" y="10"/>
                    </a:lnTo>
                    <a:lnTo>
                      <a:pt x="32" y="19"/>
                    </a:lnTo>
                    <a:lnTo>
                      <a:pt x="34" y="29"/>
                    </a:lnTo>
                    <a:lnTo>
                      <a:pt x="37" y="38"/>
                    </a:lnTo>
                    <a:lnTo>
                      <a:pt x="38" y="67"/>
                    </a:lnTo>
                    <a:lnTo>
                      <a:pt x="39" y="92"/>
                    </a:lnTo>
                    <a:lnTo>
                      <a:pt x="39" y="113"/>
                    </a:lnTo>
                    <a:lnTo>
                      <a:pt x="40" y="125"/>
                    </a:lnTo>
                    <a:lnTo>
                      <a:pt x="38" y="123"/>
                    </a:lnTo>
                    <a:lnTo>
                      <a:pt x="33" y="118"/>
                    </a:lnTo>
                    <a:lnTo>
                      <a:pt x="26" y="110"/>
                    </a:lnTo>
                    <a:lnTo>
                      <a:pt x="21" y="101"/>
                    </a:lnTo>
                    <a:lnTo>
                      <a:pt x="14" y="92"/>
                    </a:lnTo>
                    <a:lnTo>
                      <a:pt x="8" y="83"/>
                    </a:lnTo>
                    <a:lnTo>
                      <a:pt x="3" y="75"/>
                    </a:lnTo>
                    <a:lnTo>
                      <a:pt x="0" y="7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11" name="Freeform 240">
                <a:extLst>
                  <a:ext uri="{FF2B5EF4-FFF2-40B4-BE49-F238E27FC236}">
                    <a16:creationId xmlns:a16="http://schemas.microsoft.com/office/drawing/2014/main" id="{2B016A3E-45BA-44C5-BAFE-B80B9DB4527E}"/>
                  </a:ext>
                </a:extLst>
              </p:cNvPr>
              <p:cNvSpPr>
                <a:spLocks/>
              </p:cNvSpPr>
              <p:nvPr/>
            </p:nvSpPr>
            <p:spPr bwMode="auto">
              <a:xfrm flipH="1">
                <a:off x="1264" y="1791"/>
                <a:ext cx="49" cy="54"/>
              </a:xfrm>
              <a:custGeom>
                <a:avLst/>
                <a:gdLst>
                  <a:gd name="T0" fmla="*/ 0 w 118"/>
                  <a:gd name="T1" fmla="*/ 0 h 147"/>
                  <a:gd name="T2" fmla="*/ 0 w 118"/>
                  <a:gd name="T3" fmla="*/ 0 h 147"/>
                  <a:gd name="T4" fmla="*/ 0 w 118"/>
                  <a:gd name="T5" fmla="*/ 0 h 147"/>
                  <a:gd name="T6" fmla="*/ 0 w 118"/>
                  <a:gd name="T7" fmla="*/ 0 h 147"/>
                  <a:gd name="T8" fmla="*/ 0 w 118"/>
                  <a:gd name="T9" fmla="*/ 0 h 147"/>
                  <a:gd name="T10" fmla="*/ 0 w 118"/>
                  <a:gd name="T11" fmla="*/ 0 h 147"/>
                  <a:gd name="T12" fmla="*/ 0 w 118"/>
                  <a:gd name="T13" fmla="*/ 0 h 147"/>
                  <a:gd name="T14" fmla="*/ 0 w 118"/>
                  <a:gd name="T15" fmla="*/ 0 h 147"/>
                  <a:gd name="T16" fmla="*/ 0 w 118"/>
                  <a:gd name="T17" fmla="*/ 0 h 147"/>
                  <a:gd name="T18" fmla="*/ 0 w 118"/>
                  <a:gd name="T19" fmla="*/ 0 h 147"/>
                  <a:gd name="T20" fmla="*/ 0 w 118"/>
                  <a:gd name="T21" fmla="*/ 0 h 147"/>
                  <a:gd name="T22" fmla="*/ 0 w 118"/>
                  <a:gd name="T23" fmla="*/ 0 h 147"/>
                  <a:gd name="T24" fmla="*/ 0 w 118"/>
                  <a:gd name="T25" fmla="*/ 0 h 147"/>
                  <a:gd name="T26" fmla="*/ 0 w 118"/>
                  <a:gd name="T27" fmla="*/ 0 h 147"/>
                  <a:gd name="T28" fmla="*/ 0 w 118"/>
                  <a:gd name="T29" fmla="*/ 0 h 147"/>
                  <a:gd name="T30" fmla="*/ 0 w 118"/>
                  <a:gd name="T31" fmla="*/ 0 h 147"/>
                  <a:gd name="T32" fmla="*/ 0 w 118"/>
                  <a:gd name="T33" fmla="*/ 0 h 147"/>
                  <a:gd name="T34" fmla="*/ 0 w 118"/>
                  <a:gd name="T35" fmla="*/ 0 h 147"/>
                  <a:gd name="T36" fmla="*/ 0 w 118"/>
                  <a:gd name="T37" fmla="*/ 0 h 147"/>
                  <a:gd name="T38" fmla="*/ 0 w 118"/>
                  <a:gd name="T39" fmla="*/ 0 h 147"/>
                  <a:gd name="T40" fmla="*/ 0 w 118"/>
                  <a:gd name="T41" fmla="*/ 0 h 147"/>
                  <a:gd name="T42" fmla="*/ 0 w 118"/>
                  <a:gd name="T43" fmla="*/ 0 h 147"/>
                  <a:gd name="T44" fmla="*/ 0 w 118"/>
                  <a:gd name="T45" fmla="*/ 0 h 147"/>
                  <a:gd name="T46" fmla="*/ 0 w 118"/>
                  <a:gd name="T47" fmla="*/ 0 h 147"/>
                  <a:gd name="T48" fmla="*/ 0 w 118"/>
                  <a:gd name="T49" fmla="*/ 0 h 147"/>
                  <a:gd name="T50" fmla="*/ 0 w 118"/>
                  <a:gd name="T51" fmla="*/ 0 h 147"/>
                  <a:gd name="T52" fmla="*/ 0 w 118"/>
                  <a:gd name="T53" fmla="*/ 0 h 147"/>
                  <a:gd name="T54" fmla="*/ 0 w 118"/>
                  <a:gd name="T55" fmla="*/ 0 h 147"/>
                  <a:gd name="T56" fmla="*/ 0 w 118"/>
                  <a:gd name="T57" fmla="*/ 0 h 147"/>
                  <a:gd name="T58" fmla="*/ 0 w 118"/>
                  <a:gd name="T59" fmla="*/ 0 h 147"/>
                  <a:gd name="T60" fmla="*/ 0 w 118"/>
                  <a:gd name="T61" fmla="*/ 0 h 147"/>
                  <a:gd name="T62" fmla="*/ 0 w 118"/>
                  <a:gd name="T63" fmla="*/ 0 h 147"/>
                  <a:gd name="T64" fmla="*/ 0 w 118"/>
                  <a:gd name="T65" fmla="*/ 0 h 147"/>
                  <a:gd name="T66" fmla="*/ 0 w 118"/>
                  <a:gd name="T67" fmla="*/ 0 h 147"/>
                  <a:gd name="T68" fmla="*/ 0 w 118"/>
                  <a:gd name="T69" fmla="*/ 0 h 147"/>
                  <a:gd name="T70" fmla="*/ 0 w 118"/>
                  <a:gd name="T71" fmla="*/ 0 h 147"/>
                  <a:gd name="T72" fmla="*/ 0 w 118"/>
                  <a:gd name="T73" fmla="*/ 0 h 147"/>
                  <a:gd name="T74" fmla="*/ 0 w 118"/>
                  <a:gd name="T75" fmla="*/ 0 h 147"/>
                  <a:gd name="T76" fmla="*/ 0 w 118"/>
                  <a:gd name="T77" fmla="*/ 0 h 147"/>
                  <a:gd name="T78" fmla="*/ 0 w 118"/>
                  <a:gd name="T79" fmla="*/ 0 h 147"/>
                  <a:gd name="T80" fmla="*/ 0 w 118"/>
                  <a:gd name="T81" fmla="*/ 0 h 1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8"/>
                  <a:gd name="T124" fmla="*/ 0 h 147"/>
                  <a:gd name="T125" fmla="*/ 118 w 118"/>
                  <a:gd name="T126" fmla="*/ 147 h 1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8" h="147">
                    <a:moveTo>
                      <a:pt x="0" y="107"/>
                    </a:moveTo>
                    <a:lnTo>
                      <a:pt x="2" y="83"/>
                    </a:lnTo>
                    <a:lnTo>
                      <a:pt x="5" y="48"/>
                    </a:lnTo>
                    <a:lnTo>
                      <a:pt x="12" y="17"/>
                    </a:lnTo>
                    <a:lnTo>
                      <a:pt x="25" y="0"/>
                    </a:lnTo>
                    <a:lnTo>
                      <a:pt x="30" y="7"/>
                    </a:lnTo>
                    <a:lnTo>
                      <a:pt x="35" y="13"/>
                    </a:lnTo>
                    <a:lnTo>
                      <a:pt x="40" y="17"/>
                    </a:lnTo>
                    <a:lnTo>
                      <a:pt x="44" y="23"/>
                    </a:lnTo>
                    <a:lnTo>
                      <a:pt x="44" y="39"/>
                    </a:lnTo>
                    <a:lnTo>
                      <a:pt x="42" y="52"/>
                    </a:lnTo>
                    <a:lnTo>
                      <a:pt x="39" y="62"/>
                    </a:lnTo>
                    <a:lnTo>
                      <a:pt x="38" y="70"/>
                    </a:lnTo>
                    <a:lnTo>
                      <a:pt x="39" y="76"/>
                    </a:lnTo>
                    <a:lnTo>
                      <a:pt x="44" y="82"/>
                    </a:lnTo>
                    <a:lnTo>
                      <a:pt x="55" y="86"/>
                    </a:lnTo>
                    <a:lnTo>
                      <a:pt x="73" y="92"/>
                    </a:lnTo>
                    <a:lnTo>
                      <a:pt x="76" y="97"/>
                    </a:lnTo>
                    <a:lnTo>
                      <a:pt x="78" y="100"/>
                    </a:lnTo>
                    <a:lnTo>
                      <a:pt x="80" y="105"/>
                    </a:lnTo>
                    <a:lnTo>
                      <a:pt x="83" y="109"/>
                    </a:lnTo>
                    <a:lnTo>
                      <a:pt x="93" y="108"/>
                    </a:lnTo>
                    <a:lnTo>
                      <a:pt x="100" y="105"/>
                    </a:lnTo>
                    <a:lnTo>
                      <a:pt x="106" y="101"/>
                    </a:lnTo>
                    <a:lnTo>
                      <a:pt x="112" y="100"/>
                    </a:lnTo>
                    <a:lnTo>
                      <a:pt x="115" y="103"/>
                    </a:lnTo>
                    <a:lnTo>
                      <a:pt x="116" y="105"/>
                    </a:lnTo>
                    <a:lnTo>
                      <a:pt x="117" y="106"/>
                    </a:lnTo>
                    <a:lnTo>
                      <a:pt x="118" y="108"/>
                    </a:lnTo>
                    <a:lnTo>
                      <a:pt x="117" y="119"/>
                    </a:lnTo>
                    <a:lnTo>
                      <a:pt x="115" y="128"/>
                    </a:lnTo>
                    <a:lnTo>
                      <a:pt x="112" y="137"/>
                    </a:lnTo>
                    <a:lnTo>
                      <a:pt x="108" y="147"/>
                    </a:lnTo>
                    <a:lnTo>
                      <a:pt x="98" y="146"/>
                    </a:lnTo>
                    <a:lnTo>
                      <a:pt x="85" y="143"/>
                    </a:lnTo>
                    <a:lnTo>
                      <a:pt x="71" y="137"/>
                    </a:lnTo>
                    <a:lnTo>
                      <a:pt x="56" y="131"/>
                    </a:lnTo>
                    <a:lnTo>
                      <a:pt x="41" y="124"/>
                    </a:lnTo>
                    <a:lnTo>
                      <a:pt x="26" y="117"/>
                    </a:lnTo>
                    <a:lnTo>
                      <a:pt x="12" y="112"/>
                    </a:lnTo>
                    <a:lnTo>
                      <a:pt x="0" y="107"/>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12" name="Freeform 241">
                <a:extLst>
                  <a:ext uri="{FF2B5EF4-FFF2-40B4-BE49-F238E27FC236}">
                    <a16:creationId xmlns:a16="http://schemas.microsoft.com/office/drawing/2014/main" id="{5B7B393E-2574-4625-9C33-4FA06036217F}"/>
                  </a:ext>
                </a:extLst>
              </p:cNvPr>
              <p:cNvSpPr>
                <a:spLocks/>
              </p:cNvSpPr>
              <p:nvPr/>
            </p:nvSpPr>
            <p:spPr bwMode="auto">
              <a:xfrm flipH="1">
                <a:off x="1309" y="1769"/>
                <a:ext cx="69" cy="59"/>
              </a:xfrm>
              <a:custGeom>
                <a:avLst/>
                <a:gdLst>
                  <a:gd name="T0" fmla="*/ 0 w 168"/>
                  <a:gd name="T1" fmla="*/ 0 h 159"/>
                  <a:gd name="T2" fmla="*/ 0 w 168"/>
                  <a:gd name="T3" fmla="*/ 0 h 159"/>
                  <a:gd name="T4" fmla="*/ 0 w 168"/>
                  <a:gd name="T5" fmla="*/ 0 h 159"/>
                  <a:gd name="T6" fmla="*/ 0 w 168"/>
                  <a:gd name="T7" fmla="*/ 0 h 159"/>
                  <a:gd name="T8" fmla="*/ 0 w 168"/>
                  <a:gd name="T9" fmla="*/ 0 h 159"/>
                  <a:gd name="T10" fmla="*/ 0 w 168"/>
                  <a:gd name="T11" fmla="*/ 0 h 159"/>
                  <a:gd name="T12" fmla="*/ 0 w 168"/>
                  <a:gd name="T13" fmla="*/ 0 h 159"/>
                  <a:gd name="T14" fmla="*/ 0 w 168"/>
                  <a:gd name="T15" fmla="*/ 0 h 159"/>
                  <a:gd name="T16" fmla="*/ 0 w 168"/>
                  <a:gd name="T17" fmla="*/ 0 h 159"/>
                  <a:gd name="T18" fmla="*/ 0 w 168"/>
                  <a:gd name="T19" fmla="*/ 0 h 159"/>
                  <a:gd name="T20" fmla="*/ 0 w 168"/>
                  <a:gd name="T21" fmla="*/ 0 h 159"/>
                  <a:gd name="T22" fmla="*/ 0 w 168"/>
                  <a:gd name="T23" fmla="*/ 0 h 159"/>
                  <a:gd name="T24" fmla="*/ 0 w 168"/>
                  <a:gd name="T25" fmla="*/ 0 h 159"/>
                  <a:gd name="T26" fmla="*/ 0 w 168"/>
                  <a:gd name="T27" fmla="*/ 0 h 159"/>
                  <a:gd name="T28" fmla="*/ 0 w 168"/>
                  <a:gd name="T29" fmla="*/ 0 h 159"/>
                  <a:gd name="T30" fmla="*/ 0 w 168"/>
                  <a:gd name="T31" fmla="*/ 0 h 159"/>
                  <a:gd name="T32" fmla="*/ 0 w 168"/>
                  <a:gd name="T33" fmla="*/ 0 h 159"/>
                  <a:gd name="T34" fmla="*/ 0 w 168"/>
                  <a:gd name="T35" fmla="*/ 0 h 159"/>
                  <a:gd name="T36" fmla="*/ 0 w 168"/>
                  <a:gd name="T37" fmla="*/ 0 h 159"/>
                  <a:gd name="T38" fmla="*/ 0 w 168"/>
                  <a:gd name="T39" fmla="*/ 0 h 159"/>
                  <a:gd name="T40" fmla="*/ 0 w 168"/>
                  <a:gd name="T41" fmla="*/ 0 h 159"/>
                  <a:gd name="T42" fmla="*/ 0 w 168"/>
                  <a:gd name="T43" fmla="*/ 0 h 159"/>
                  <a:gd name="T44" fmla="*/ 0 w 168"/>
                  <a:gd name="T45" fmla="*/ 0 h 159"/>
                  <a:gd name="T46" fmla="*/ 0 w 168"/>
                  <a:gd name="T47" fmla="*/ 0 h 159"/>
                  <a:gd name="T48" fmla="*/ 0 w 168"/>
                  <a:gd name="T49" fmla="*/ 0 h 159"/>
                  <a:gd name="T50" fmla="*/ 0 w 168"/>
                  <a:gd name="T51" fmla="*/ 0 h 159"/>
                  <a:gd name="T52" fmla="*/ 0 w 168"/>
                  <a:gd name="T53" fmla="*/ 0 h 159"/>
                  <a:gd name="T54" fmla="*/ 0 w 168"/>
                  <a:gd name="T55" fmla="*/ 0 h 159"/>
                  <a:gd name="T56" fmla="*/ 0 w 168"/>
                  <a:gd name="T57" fmla="*/ 0 h 159"/>
                  <a:gd name="T58" fmla="*/ 0 w 168"/>
                  <a:gd name="T59" fmla="*/ 0 h 159"/>
                  <a:gd name="T60" fmla="*/ 0 w 168"/>
                  <a:gd name="T61" fmla="*/ 0 h 159"/>
                  <a:gd name="T62" fmla="*/ 0 w 168"/>
                  <a:gd name="T63" fmla="*/ 0 h 159"/>
                  <a:gd name="T64" fmla="*/ 0 w 168"/>
                  <a:gd name="T65" fmla="*/ 0 h 159"/>
                  <a:gd name="T66" fmla="*/ 0 w 168"/>
                  <a:gd name="T67" fmla="*/ 0 h 159"/>
                  <a:gd name="T68" fmla="*/ 0 w 168"/>
                  <a:gd name="T69" fmla="*/ 0 h 159"/>
                  <a:gd name="T70" fmla="*/ 0 w 168"/>
                  <a:gd name="T71" fmla="*/ 0 h 159"/>
                  <a:gd name="T72" fmla="*/ 0 w 168"/>
                  <a:gd name="T73" fmla="*/ 0 h 159"/>
                  <a:gd name="T74" fmla="*/ 0 w 168"/>
                  <a:gd name="T75" fmla="*/ 0 h 159"/>
                  <a:gd name="T76" fmla="*/ 0 w 168"/>
                  <a:gd name="T77" fmla="*/ 0 h 159"/>
                  <a:gd name="T78" fmla="*/ 0 w 168"/>
                  <a:gd name="T79" fmla="*/ 0 h 159"/>
                  <a:gd name="T80" fmla="*/ 0 w 168"/>
                  <a:gd name="T81" fmla="*/ 0 h 159"/>
                  <a:gd name="T82" fmla="*/ 0 w 168"/>
                  <a:gd name="T83" fmla="*/ 0 h 159"/>
                  <a:gd name="T84" fmla="*/ 0 w 168"/>
                  <a:gd name="T85" fmla="*/ 0 h 159"/>
                  <a:gd name="T86" fmla="*/ 0 w 168"/>
                  <a:gd name="T87" fmla="*/ 0 h 159"/>
                  <a:gd name="T88" fmla="*/ 0 w 168"/>
                  <a:gd name="T89" fmla="*/ 0 h 15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68"/>
                  <a:gd name="T136" fmla="*/ 0 h 159"/>
                  <a:gd name="T137" fmla="*/ 168 w 168"/>
                  <a:gd name="T138" fmla="*/ 159 h 15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68" h="159">
                    <a:moveTo>
                      <a:pt x="0" y="104"/>
                    </a:moveTo>
                    <a:lnTo>
                      <a:pt x="2" y="88"/>
                    </a:lnTo>
                    <a:lnTo>
                      <a:pt x="4" y="71"/>
                    </a:lnTo>
                    <a:lnTo>
                      <a:pt x="7" y="54"/>
                    </a:lnTo>
                    <a:lnTo>
                      <a:pt x="9" y="38"/>
                    </a:lnTo>
                    <a:lnTo>
                      <a:pt x="11" y="30"/>
                    </a:lnTo>
                    <a:lnTo>
                      <a:pt x="15" y="22"/>
                    </a:lnTo>
                    <a:lnTo>
                      <a:pt x="17" y="13"/>
                    </a:lnTo>
                    <a:lnTo>
                      <a:pt x="19" y="5"/>
                    </a:lnTo>
                    <a:lnTo>
                      <a:pt x="30" y="0"/>
                    </a:lnTo>
                    <a:lnTo>
                      <a:pt x="35" y="0"/>
                    </a:lnTo>
                    <a:lnTo>
                      <a:pt x="40" y="3"/>
                    </a:lnTo>
                    <a:lnTo>
                      <a:pt x="47" y="12"/>
                    </a:lnTo>
                    <a:lnTo>
                      <a:pt x="48" y="25"/>
                    </a:lnTo>
                    <a:lnTo>
                      <a:pt x="49" y="40"/>
                    </a:lnTo>
                    <a:lnTo>
                      <a:pt x="49" y="54"/>
                    </a:lnTo>
                    <a:lnTo>
                      <a:pt x="52" y="68"/>
                    </a:lnTo>
                    <a:lnTo>
                      <a:pt x="61" y="77"/>
                    </a:lnTo>
                    <a:lnTo>
                      <a:pt x="75" y="83"/>
                    </a:lnTo>
                    <a:lnTo>
                      <a:pt x="90" y="85"/>
                    </a:lnTo>
                    <a:lnTo>
                      <a:pt x="105" y="86"/>
                    </a:lnTo>
                    <a:lnTo>
                      <a:pt x="118" y="85"/>
                    </a:lnTo>
                    <a:lnTo>
                      <a:pt x="131" y="84"/>
                    </a:lnTo>
                    <a:lnTo>
                      <a:pt x="138" y="83"/>
                    </a:lnTo>
                    <a:lnTo>
                      <a:pt x="140" y="82"/>
                    </a:lnTo>
                    <a:lnTo>
                      <a:pt x="148" y="70"/>
                    </a:lnTo>
                    <a:lnTo>
                      <a:pt x="155" y="56"/>
                    </a:lnTo>
                    <a:lnTo>
                      <a:pt x="160" y="46"/>
                    </a:lnTo>
                    <a:lnTo>
                      <a:pt x="162" y="42"/>
                    </a:lnTo>
                    <a:lnTo>
                      <a:pt x="163" y="43"/>
                    </a:lnTo>
                    <a:lnTo>
                      <a:pt x="166" y="45"/>
                    </a:lnTo>
                    <a:lnTo>
                      <a:pt x="167" y="46"/>
                    </a:lnTo>
                    <a:lnTo>
                      <a:pt x="168" y="48"/>
                    </a:lnTo>
                    <a:lnTo>
                      <a:pt x="168" y="53"/>
                    </a:lnTo>
                    <a:lnTo>
                      <a:pt x="164" y="66"/>
                    </a:lnTo>
                    <a:lnTo>
                      <a:pt x="156" y="98"/>
                    </a:lnTo>
                    <a:lnTo>
                      <a:pt x="141" y="159"/>
                    </a:lnTo>
                    <a:lnTo>
                      <a:pt x="129" y="157"/>
                    </a:lnTo>
                    <a:lnTo>
                      <a:pt x="113" y="152"/>
                    </a:lnTo>
                    <a:lnTo>
                      <a:pt x="94" y="144"/>
                    </a:lnTo>
                    <a:lnTo>
                      <a:pt x="75" y="135"/>
                    </a:lnTo>
                    <a:lnTo>
                      <a:pt x="53" y="126"/>
                    </a:lnTo>
                    <a:lnTo>
                      <a:pt x="33" y="116"/>
                    </a:lnTo>
                    <a:lnTo>
                      <a:pt x="15" y="108"/>
                    </a:lnTo>
                    <a:lnTo>
                      <a:pt x="0" y="104"/>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13" name="Freeform 242">
                <a:extLst>
                  <a:ext uri="{FF2B5EF4-FFF2-40B4-BE49-F238E27FC236}">
                    <a16:creationId xmlns:a16="http://schemas.microsoft.com/office/drawing/2014/main" id="{8F3B7524-F9BE-458D-B705-33A5378C7330}"/>
                  </a:ext>
                </a:extLst>
              </p:cNvPr>
              <p:cNvSpPr>
                <a:spLocks/>
              </p:cNvSpPr>
              <p:nvPr/>
            </p:nvSpPr>
            <p:spPr bwMode="auto">
              <a:xfrm flipH="1">
                <a:off x="1251" y="1755"/>
                <a:ext cx="52" cy="71"/>
              </a:xfrm>
              <a:custGeom>
                <a:avLst/>
                <a:gdLst>
                  <a:gd name="T0" fmla="*/ 0 w 125"/>
                  <a:gd name="T1" fmla="*/ 0 h 194"/>
                  <a:gd name="T2" fmla="*/ 0 w 125"/>
                  <a:gd name="T3" fmla="*/ 0 h 194"/>
                  <a:gd name="T4" fmla="*/ 0 w 125"/>
                  <a:gd name="T5" fmla="*/ 0 h 194"/>
                  <a:gd name="T6" fmla="*/ 0 w 125"/>
                  <a:gd name="T7" fmla="*/ 0 h 194"/>
                  <a:gd name="T8" fmla="*/ 0 w 125"/>
                  <a:gd name="T9" fmla="*/ 0 h 194"/>
                  <a:gd name="T10" fmla="*/ 0 w 125"/>
                  <a:gd name="T11" fmla="*/ 0 h 194"/>
                  <a:gd name="T12" fmla="*/ 0 w 125"/>
                  <a:gd name="T13" fmla="*/ 0 h 194"/>
                  <a:gd name="T14" fmla="*/ 0 w 125"/>
                  <a:gd name="T15" fmla="*/ 0 h 194"/>
                  <a:gd name="T16" fmla="*/ 0 w 125"/>
                  <a:gd name="T17" fmla="*/ 0 h 194"/>
                  <a:gd name="T18" fmla="*/ 0 w 125"/>
                  <a:gd name="T19" fmla="*/ 0 h 194"/>
                  <a:gd name="T20" fmla="*/ 0 w 125"/>
                  <a:gd name="T21" fmla="*/ 0 h 194"/>
                  <a:gd name="T22" fmla="*/ 0 w 125"/>
                  <a:gd name="T23" fmla="*/ 0 h 194"/>
                  <a:gd name="T24" fmla="*/ 0 w 125"/>
                  <a:gd name="T25" fmla="*/ 0 h 194"/>
                  <a:gd name="T26" fmla="*/ 0 w 125"/>
                  <a:gd name="T27" fmla="*/ 0 h 194"/>
                  <a:gd name="T28" fmla="*/ 0 w 125"/>
                  <a:gd name="T29" fmla="*/ 0 h 194"/>
                  <a:gd name="T30" fmla="*/ 0 w 125"/>
                  <a:gd name="T31" fmla="*/ 0 h 194"/>
                  <a:gd name="T32" fmla="*/ 0 w 125"/>
                  <a:gd name="T33" fmla="*/ 0 h 194"/>
                  <a:gd name="T34" fmla="*/ 0 w 125"/>
                  <a:gd name="T35" fmla="*/ 0 h 194"/>
                  <a:gd name="T36" fmla="*/ 0 w 125"/>
                  <a:gd name="T37" fmla="*/ 0 h 194"/>
                  <a:gd name="T38" fmla="*/ 0 w 125"/>
                  <a:gd name="T39" fmla="*/ 0 h 194"/>
                  <a:gd name="T40" fmla="*/ 0 w 125"/>
                  <a:gd name="T41" fmla="*/ 0 h 194"/>
                  <a:gd name="T42" fmla="*/ 0 w 125"/>
                  <a:gd name="T43" fmla="*/ 0 h 194"/>
                  <a:gd name="T44" fmla="*/ 0 w 125"/>
                  <a:gd name="T45" fmla="*/ 0 h 194"/>
                  <a:gd name="T46" fmla="*/ 0 w 125"/>
                  <a:gd name="T47" fmla="*/ 0 h 194"/>
                  <a:gd name="T48" fmla="*/ 0 w 125"/>
                  <a:gd name="T49" fmla="*/ 0 h 194"/>
                  <a:gd name="T50" fmla="*/ 0 w 125"/>
                  <a:gd name="T51" fmla="*/ 0 h 194"/>
                  <a:gd name="T52" fmla="*/ 0 w 125"/>
                  <a:gd name="T53" fmla="*/ 0 h 194"/>
                  <a:gd name="T54" fmla="*/ 0 w 125"/>
                  <a:gd name="T55" fmla="*/ 0 h 194"/>
                  <a:gd name="T56" fmla="*/ 0 w 125"/>
                  <a:gd name="T57" fmla="*/ 0 h 194"/>
                  <a:gd name="T58" fmla="*/ 0 w 125"/>
                  <a:gd name="T59" fmla="*/ 0 h 194"/>
                  <a:gd name="T60" fmla="*/ 0 w 125"/>
                  <a:gd name="T61" fmla="*/ 0 h 194"/>
                  <a:gd name="T62" fmla="*/ 0 w 125"/>
                  <a:gd name="T63" fmla="*/ 0 h 194"/>
                  <a:gd name="T64" fmla="*/ 0 w 125"/>
                  <a:gd name="T65" fmla="*/ 0 h 194"/>
                  <a:gd name="T66" fmla="*/ 0 w 125"/>
                  <a:gd name="T67" fmla="*/ 0 h 194"/>
                  <a:gd name="T68" fmla="*/ 0 w 125"/>
                  <a:gd name="T69" fmla="*/ 0 h 194"/>
                  <a:gd name="T70" fmla="*/ 0 w 125"/>
                  <a:gd name="T71" fmla="*/ 0 h 194"/>
                  <a:gd name="T72" fmla="*/ 0 w 125"/>
                  <a:gd name="T73" fmla="*/ 0 h 194"/>
                  <a:gd name="T74" fmla="*/ 0 w 125"/>
                  <a:gd name="T75" fmla="*/ 0 h 194"/>
                  <a:gd name="T76" fmla="*/ 0 w 125"/>
                  <a:gd name="T77" fmla="*/ 0 h 194"/>
                  <a:gd name="T78" fmla="*/ 0 w 125"/>
                  <a:gd name="T79" fmla="*/ 0 h 194"/>
                  <a:gd name="T80" fmla="*/ 0 w 125"/>
                  <a:gd name="T81" fmla="*/ 0 h 194"/>
                  <a:gd name="T82" fmla="*/ 0 w 125"/>
                  <a:gd name="T83" fmla="*/ 0 h 194"/>
                  <a:gd name="T84" fmla="*/ 0 w 125"/>
                  <a:gd name="T85" fmla="*/ 0 h 194"/>
                  <a:gd name="T86" fmla="*/ 0 w 125"/>
                  <a:gd name="T87" fmla="*/ 0 h 194"/>
                  <a:gd name="T88" fmla="*/ 0 w 125"/>
                  <a:gd name="T89" fmla="*/ 0 h 19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5"/>
                  <a:gd name="T136" fmla="*/ 0 h 194"/>
                  <a:gd name="T137" fmla="*/ 125 w 125"/>
                  <a:gd name="T138" fmla="*/ 194 h 19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5" h="194">
                    <a:moveTo>
                      <a:pt x="83" y="171"/>
                    </a:moveTo>
                    <a:lnTo>
                      <a:pt x="85" y="149"/>
                    </a:lnTo>
                    <a:lnTo>
                      <a:pt x="85" y="130"/>
                    </a:lnTo>
                    <a:lnTo>
                      <a:pt x="80" y="116"/>
                    </a:lnTo>
                    <a:lnTo>
                      <a:pt x="67" y="104"/>
                    </a:lnTo>
                    <a:lnTo>
                      <a:pt x="60" y="104"/>
                    </a:lnTo>
                    <a:lnTo>
                      <a:pt x="53" y="104"/>
                    </a:lnTo>
                    <a:lnTo>
                      <a:pt x="46" y="104"/>
                    </a:lnTo>
                    <a:lnTo>
                      <a:pt x="38" y="103"/>
                    </a:lnTo>
                    <a:lnTo>
                      <a:pt x="42" y="90"/>
                    </a:lnTo>
                    <a:lnTo>
                      <a:pt x="38" y="94"/>
                    </a:lnTo>
                    <a:lnTo>
                      <a:pt x="29" y="106"/>
                    </a:lnTo>
                    <a:lnTo>
                      <a:pt x="20" y="114"/>
                    </a:lnTo>
                    <a:lnTo>
                      <a:pt x="15" y="108"/>
                    </a:lnTo>
                    <a:lnTo>
                      <a:pt x="10" y="103"/>
                    </a:lnTo>
                    <a:lnTo>
                      <a:pt x="4" y="97"/>
                    </a:lnTo>
                    <a:lnTo>
                      <a:pt x="0" y="91"/>
                    </a:lnTo>
                    <a:lnTo>
                      <a:pt x="2" y="82"/>
                    </a:lnTo>
                    <a:lnTo>
                      <a:pt x="7" y="68"/>
                    </a:lnTo>
                    <a:lnTo>
                      <a:pt x="11" y="53"/>
                    </a:lnTo>
                    <a:lnTo>
                      <a:pt x="16" y="37"/>
                    </a:lnTo>
                    <a:lnTo>
                      <a:pt x="22" y="23"/>
                    </a:lnTo>
                    <a:lnTo>
                      <a:pt x="26" y="10"/>
                    </a:lnTo>
                    <a:lnTo>
                      <a:pt x="31" y="2"/>
                    </a:lnTo>
                    <a:lnTo>
                      <a:pt x="34" y="0"/>
                    </a:lnTo>
                    <a:lnTo>
                      <a:pt x="40" y="9"/>
                    </a:lnTo>
                    <a:lnTo>
                      <a:pt x="45" y="14"/>
                    </a:lnTo>
                    <a:lnTo>
                      <a:pt x="49" y="20"/>
                    </a:lnTo>
                    <a:lnTo>
                      <a:pt x="56" y="25"/>
                    </a:lnTo>
                    <a:lnTo>
                      <a:pt x="65" y="33"/>
                    </a:lnTo>
                    <a:lnTo>
                      <a:pt x="76" y="44"/>
                    </a:lnTo>
                    <a:lnTo>
                      <a:pt x="86" y="58"/>
                    </a:lnTo>
                    <a:lnTo>
                      <a:pt x="98" y="71"/>
                    </a:lnTo>
                    <a:lnTo>
                      <a:pt x="107" y="88"/>
                    </a:lnTo>
                    <a:lnTo>
                      <a:pt x="116" y="103"/>
                    </a:lnTo>
                    <a:lnTo>
                      <a:pt x="122" y="116"/>
                    </a:lnTo>
                    <a:lnTo>
                      <a:pt x="125" y="128"/>
                    </a:lnTo>
                    <a:lnTo>
                      <a:pt x="117" y="144"/>
                    </a:lnTo>
                    <a:lnTo>
                      <a:pt x="110" y="162"/>
                    </a:lnTo>
                    <a:lnTo>
                      <a:pt x="102" y="181"/>
                    </a:lnTo>
                    <a:lnTo>
                      <a:pt x="95" y="194"/>
                    </a:lnTo>
                    <a:lnTo>
                      <a:pt x="92" y="189"/>
                    </a:lnTo>
                    <a:lnTo>
                      <a:pt x="90" y="183"/>
                    </a:lnTo>
                    <a:lnTo>
                      <a:pt x="86" y="176"/>
                    </a:lnTo>
                    <a:lnTo>
                      <a:pt x="83" y="171"/>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14" name="Freeform 243">
                <a:extLst>
                  <a:ext uri="{FF2B5EF4-FFF2-40B4-BE49-F238E27FC236}">
                    <a16:creationId xmlns:a16="http://schemas.microsoft.com/office/drawing/2014/main" id="{E58007C0-F391-4111-82E1-DC1B8DB84843}"/>
                  </a:ext>
                </a:extLst>
              </p:cNvPr>
              <p:cNvSpPr>
                <a:spLocks/>
              </p:cNvSpPr>
              <p:nvPr/>
            </p:nvSpPr>
            <p:spPr bwMode="auto">
              <a:xfrm flipH="1">
                <a:off x="1279" y="1803"/>
                <a:ext cx="15" cy="17"/>
              </a:xfrm>
              <a:custGeom>
                <a:avLst/>
                <a:gdLst>
                  <a:gd name="T0" fmla="*/ 0 w 36"/>
                  <a:gd name="T1" fmla="*/ 0 h 46"/>
                  <a:gd name="T2" fmla="*/ 0 w 36"/>
                  <a:gd name="T3" fmla="*/ 0 h 46"/>
                  <a:gd name="T4" fmla="*/ 0 w 36"/>
                  <a:gd name="T5" fmla="*/ 0 h 46"/>
                  <a:gd name="T6" fmla="*/ 0 w 36"/>
                  <a:gd name="T7" fmla="*/ 0 h 46"/>
                  <a:gd name="T8" fmla="*/ 0 w 36"/>
                  <a:gd name="T9" fmla="*/ 0 h 46"/>
                  <a:gd name="T10" fmla="*/ 0 w 36"/>
                  <a:gd name="T11" fmla="*/ 0 h 46"/>
                  <a:gd name="T12" fmla="*/ 0 w 36"/>
                  <a:gd name="T13" fmla="*/ 0 h 46"/>
                  <a:gd name="T14" fmla="*/ 0 w 36"/>
                  <a:gd name="T15" fmla="*/ 0 h 46"/>
                  <a:gd name="T16" fmla="*/ 0 w 36"/>
                  <a:gd name="T17" fmla="*/ 0 h 46"/>
                  <a:gd name="T18" fmla="*/ 0 w 36"/>
                  <a:gd name="T19" fmla="*/ 0 h 46"/>
                  <a:gd name="T20" fmla="*/ 0 w 36"/>
                  <a:gd name="T21" fmla="*/ 0 h 46"/>
                  <a:gd name="T22" fmla="*/ 0 w 36"/>
                  <a:gd name="T23" fmla="*/ 0 h 46"/>
                  <a:gd name="T24" fmla="*/ 0 w 36"/>
                  <a:gd name="T25" fmla="*/ 0 h 46"/>
                  <a:gd name="T26" fmla="*/ 0 w 36"/>
                  <a:gd name="T27" fmla="*/ 0 h 46"/>
                  <a:gd name="T28" fmla="*/ 0 w 36"/>
                  <a:gd name="T29" fmla="*/ 0 h 46"/>
                  <a:gd name="T30" fmla="*/ 0 w 36"/>
                  <a:gd name="T31" fmla="*/ 0 h 46"/>
                  <a:gd name="T32" fmla="*/ 0 w 36"/>
                  <a:gd name="T33" fmla="*/ 0 h 46"/>
                  <a:gd name="T34" fmla="*/ 0 w 36"/>
                  <a:gd name="T35" fmla="*/ 0 h 46"/>
                  <a:gd name="T36" fmla="*/ 0 w 36"/>
                  <a:gd name="T37" fmla="*/ 0 h 46"/>
                  <a:gd name="T38" fmla="*/ 0 w 36"/>
                  <a:gd name="T39" fmla="*/ 0 h 46"/>
                  <a:gd name="T40" fmla="*/ 0 w 36"/>
                  <a:gd name="T41" fmla="*/ 0 h 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
                  <a:gd name="T64" fmla="*/ 0 h 46"/>
                  <a:gd name="T65" fmla="*/ 36 w 36"/>
                  <a:gd name="T66" fmla="*/ 46 h 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 h="46">
                    <a:moveTo>
                      <a:pt x="0" y="35"/>
                    </a:moveTo>
                    <a:lnTo>
                      <a:pt x="0" y="23"/>
                    </a:lnTo>
                    <a:lnTo>
                      <a:pt x="1" y="12"/>
                    </a:lnTo>
                    <a:lnTo>
                      <a:pt x="4" y="3"/>
                    </a:lnTo>
                    <a:lnTo>
                      <a:pt x="12" y="0"/>
                    </a:lnTo>
                    <a:lnTo>
                      <a:pt x="17" y="5"/>
                    </a:lnTo>
                    <a:lnTo>
                      <a:pt x="22" y="8"/>
                    </a:lnTo>
                    <a:lnTo>
                      <a:pt x="25" y="13"/>
                    </a:lnTo>
                    <a:lnTo>
                      <a:pt x="30" y="18"/>
                    </a:lnTo>
                    <a:lnTo>
                      <a:pt x="31" y="24"/>
                    </a:lnTo>
                    <a:lnTo>
                      <a:pt x="33" y="31"/>
                    </a:lnTo>
                    <a:lnTo>
                      <a:pt x="34" y="38"/>
                    </a:lnTo>
                    <a:lnTo>
                      <a:pt x="36" y="46"/>
                    </a:lnTo>
                    <a:lnTo>
                      <a:pt x="33" y="46"/>
                    </a:lnTo>
                    <a:lnTo>
                      <a:pt x="29" y="46"/>
                    </a:lnTo>
                    <a:lnTo>
                      <a:pt x="23" y="44"/>
                    </a:lnTo>
                    <a:lnTo>
                      <a:pt x="17" y="42"/>
                    </a:lnTo>
                    <a:lnTo>
                      <a:pt x="10" y="41"/>
                    </a:lnTo>
                    <a:lnTo>
                      <a:pt x="6" y="38"/>
                    </a:lnTo>
                    <a:lnTo>
                      <a:pt x="1" y="36"/>
                    </a:lnTo>
                    <a:lnTo>
                      <a:pt x="0" y="35"/>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15" name="Freeform 244">
                <a:extLst>
                  <a:ext uri="{FF2B5EF4-FFF2-40B4-BE49-F238E27FC236}">
                    <a16:creationId xmlns:a16="http://schemas.microsoft.com/office/drawing/2014/main" id="{1CF1A325-97B2-47DC-A454-40E4163323A2}"/>
                  </a:ext>
                </a:extLst>
              </p:cNvPr>
              <p:cNvSpPr>
                <a:spLocks/>
              </p:cNvSpPr>
              <p:nvPr/>
            </p:nvSpPr>
            <p:spPr bwMode="auto">
              <a:xfrm flipH="1">
                <a:off x="1282" y="1801"/>
                <a:ext cx="4" cy="5"/>
              </a:xfrm>
              <a:custGeom>
                <a:avLst/>
                <a:gdLst>
                  <a:gd name="T0" fmla="*/ 0 w 12"/>
                  <a:gd name="T1" fmla="*/ 0 h 14"/>
                  <a:gd name="T2" fmla="*/ 0 w 12"/>
                  <a:gd name="T3" fmla="*/ 0 h 14"/>
                  <a:gd name="T4" fmla="*/ 0 w 12"/>
                  <a:gd name="T5" fmla="*/ 0 h 14"/>
                  <a:gd name="T6" fmla="*/ 0 w 12"/>
                  <a:gd name="T7" fmla="*/ 0 h 14"/>
                  <a:gd name="T8" fmla="*/ 0 w 12"/>
                  <a:gd name="T9" fmla="*/ 0 h 14"/>
                  <a:gd name="T10" fmla="*/ 0 w 12"/>
                  <a:gd name="T11" fmla="*/ 0 h 14"/>
                  <a:gd name="T12" fmla="*/ 0 w 12"/>
                  <a:gd name="T13" fmla="*/ 0 h 14"/>
                  <a:gd name="T14" fmla="*/ 0 w 12"/>
                  <a:gd name="T15" fmla="*/ 0 h 14"/>
                  <a:gd name="T16" fmla="*/ 0 w 12"/>
                  <a:gd name="T17" fmla="*/ 0 h 14"/>
                  <a:gd name="T18" fmla="*/ 0 w 12"/>
                  <a:gd name="T19" fmla="*/ 0 h 14"/>
                  <a:gd name="T20" fmla="*/ 0 w 12"/>
                  <a:gd name="T21" fmla="*/ 0 h 14"/>
                  <a:gd name="T22" fmla="*/ 0 w 12"/>
                  <a:gd name="T23" fmla="*/ 0 h 14"/>
                  <a:gd name="T24" fmla="*/ 0 w 12"/>
                  <a:gd name="T25" fmla="*/ 0 h 14"/>
                  <a:gd name="T26" fmla="*/ 0 w 12"/>
                  <a:gd name="T27" fmla="*/ 0 h 14"/>
                  <a:gd name="T28" fmla="*/ 0 w 12"/>
                  <a:gd name="T29" fmla="*/ 0 h 14"/>
                  <a:gd name="T30" fmla="*/ 0 w 12"/>
                  <a:gd name="T31" fmla="*/ 0 h 14"/>
                  <a:gd name="T32" fmla="*/ 0 w 12"/>
                  <a:gd name="T33" fmla="*/ 0 h 14"/>
                  <a:gd name="T34" fmla="*/ 0 w 12"/>
                  <a:gd name="T35" fmla="*/ 0 h 14"/>
                  <a:gd name="T36" fmla="*/ 0 w 12"/>
                  <a:gd name="T37" fmla="*/ 0 h 14"/>
                  <a:gd name="T38" fmla="*/ 0 w 12"/>
                  <a:gd name="T39" fmla="*/ 0 h 14"/>
                  <a:gd name="T40" fmla="*/ 0 w 12"/>
                  <a:gd name="T41" fmla="*/ 0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14"/>
                  <a:gd name="T65" fmla="*/ 12 w 12"/>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14">
                    <a:moveTo>
                      <a:pt x="9" y="14"/>
                    </a:moveTo>
                    <a:lnTo>
                      <a:pt x="7" y="12"/>
                    </a:lnTo>
                    <a:lnTo>
                      <a:pt x="5" y="11"/>
                    </a:lnTo>
                    <a:lnTo>
                      <a:pt x="3" y="8"/>
                    </a:lnTo>
                    <a:lnTo>
                      <a:pt x="0" y="7"/>
                    </a:lnTo>
                    <a:lnTo>
                      <a:pt x="0" y="5"/>
                    </a:lnTo>
                    <a:lnTo>
                      <a:pt x="0" y="3"/>
                    </a:lnTo>
                    <a:lnTo>
                      <a:pt x="1" y="1"/>
                    </a:lnTo>
                    <a:lnTo>
                      <a:pt x="4" y="0"/>
                    </a:lnTo>
                    <a:lnTo>
                      <a:pt x="5" y="0"/>
                    </a:lnTo>
                    <a:lnTo>
                      <a:pt x="6" y="0"/>
                    </a:lnTo>
                    <a:lnTo>
                      <a:pt x="7" y="0"/>
                    </a:lnTo>
                    <a:lnTo>
                      <a:pt x="9" y="6"/>
                    </a:lnTo>
                    <a:lnTo>
                      <a:pt x="12" y="8"/>
                    </a:lnTo>
                    <a:lnTo>
                      <a:pt x="12" y="11"/>
                    </a:lnTo>
                    <a:lnTo>
                      <a:pt x="12" y="13"/>
                    </a:lnTo>
                    <a:lnTo>
                      <a:pt x="11" y="13"/>
                    </a:lnTo>
                    <a:lnTo>
                      <a:pt x="9" y="14"/>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16" name="Freeform 245">
                <a:extLst>
                  <a:ext uri="{FF2B5EF4-FFF2-40B4-BE49-F238E27FC236}">
                    <a16:creationId xmlns:a16="http://schemas.microsoft.com/office/drawing/2014/main" id="{0D2C0F37-1A5C-4685-B721-31AE9EC478F5}"/>
                  </a:ext>
                </a:extLst>
              </p:cNvPr>
              <p:cNvSpPr>
                <a:spLocks/>
              </p:cNvSpPr>
              <p:nvPr/>
            </p:nvSpPr>
            <p:spPr bwMode="auto">
              <a:xfrm flipH="1">
                <a:off x="1383" y="1787"/>
                <a:ext cx="16" cy="17"/>
              </a:xfrm>
              <a:custGeom>
                <a:avLst/>
                <a:gdLst>
                  <a:gd name="T0" fmla="*/ 0 w 40"/>
                  <a:gd name="T1" fmla="*/ 0 h 49"/>
                  <a:gd name="T2" fmla="*/ 0 w 40"/>
                  <a:gd name="T3" fmla="*/ 0 h 49"/>
                  <a:gd name="T4" fmla="*/ 0 w 40"/>
                  <a:gd name="T5" fmla="*/ 0 h 49"/>
                  <a:gd name="T6" fmla="*/ 0 w 40"/>
                  <a:gd name="T7" fmla="*/ 0 h 49"/>
                  <a:gd name="T8" fmla="*/ 0 w 40"/>
                  <a:gd name="T9" fmla="*/ 0 h 49"/>
                  <a:gd name="T10" fmla="*/ 0 w 40"/>
                  <a:gd name="T11" fmla="*/ 0 h 49"/>
                  <a:gd name="T12" fmla="*/ 0 w 40"/>
                  <a:gd name="T13" fmla="*/ 0 h 49"/>
                  <a:gd name="T14" fmla="*/ 0 w 40"/>
                  <a:gd name="T15" fmla="*/ 0 h 49"/>
                  <a:gd name="T16" fmla="*/ 0 w 40"/>
                  <a:gd name="T17" fmla="*/ 0 h 49"/>
                  <a:gd name="T18" fmla="*/ 0 w 40"/>
                  <a:gd name="T19" fmla="*/ 0 h 49"/>
                  <a:gd name="T20" fmla="*/ 0 w 40"/>
                  <a:gd name="T21" fmla="*/ 0 h 49"/>
                  <a:gd name="T22" fmla="*/ 0 w 40"/>
                  <a:gd name="T23" fmla="*/ 0 h 49"/>
                  <a:gd name="T24" fmla="*/ 0 w 40"/>
                  <a:gd name="T25" fmla="*/ 0 h 49"/>
                  <a:gd name="T26" fmla="*/ 0 w 40"/>
                  <a:gd name="T27" fmla="*/ 0 h 49"/>
                  <a:gd name="T28" fmla="*/ 0 w 40"/>
                  <a:gd name="T29" fmla="*/ 0 h 49"/>
                  <a:gd name="T30" fmla="*/ 0 w 40"/>
                  <a:gd name="T31" fmla="*/ 0 h 49"/>
                  <a:gd name="T32" fmla="*/ 0 w 40"/>
                  <a:gd name="T33" fmla="*/ 0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49"/>
                  <a:gd name="T53" fmla="*/ 40 w 40"/>
                  <a:gd name="T54" fmla="*/ 49 h 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49">
                    <a:moveTo>
                      <a:pt x="0" y="40"/>
                    </a:moveTo>
                    <a:lnTo>
                      <a:pt x="1" y="36"/>
                    </a:lnTo>
                    <a:lnTo>
                      <a:pt x="5" y="32"/>
                    </a:lnTo>
                    <a:lnTo>
                      <a:pt x="10" y="27"/>
                    </a:lnTo>
                    <a:lnTo>
                      <a:pt x="16" y="20"/>
                    </a:lnTo>
                    <a:lnTo>
                      <a:pt x="22" y="14"/>
                    </a:lnTo>
                    <a:lnTo>
                      <a:pt x="29" y="8"/>
                    </a:lnTo>
                    <a:lnTo>
                      <a:pt x="35" y="4"/>
                    </a:lnTo>
                    <a:lnTo>
                      <a:pt x="40" y="0"/>
                    </a:lnTo>
                    <a:lnTo>
                      <a:pt x="40" y="3"/>
                    </a:lnTo>
                    <a:lnTo>
                      <a:pt x="39" y="8"/>
                    </a:lnTo>
                    <a:lnTo>
                      <a:pt x="37" y="22"/>
                    </a:lnTo>
                    <a:lnTo>
                      <a:pt x="32" y="47"/>
                    </a:lnTo>
                    <a:lnTo>
                      <a:pt x="27" y="49"/>
                    </a:lnTo>
                    <a:lnTo>
                      <a:pt x="17" y="47"/>
                    </a:lnTo>
                    <a:lnTo>
                      <a:pt x="8" y="43"/>
                    </a:lnTo>
                    <a:lnTo>
                      <a:pt x="0" y="4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17" name="Freeform 246">
                <a:extLst>
                  <a:ext uri="{FF2B5EF4-FFF2-40B4-BE49-F238E27FC236}">
                    <a16:creationId xmlns:a16="http://schemas.microsoft.com/office/drawing/2014/main" id="{AF38093B-BA43-4C35-97AA-43E1ABFFD431}"/>
                  </a:ext>
                </a:extLst>
              </p:cNvPr>
              <p:cNvSpPr>
                <a:spLocks/>
              </p:cNvSpPr>
              <p:nvPr/>
            </p:nvSpPr>
            <p:spPr bwMode="auto">
              <a:xfrm flipH="1">
                <a:off x="1373" y="1723"/>
                <a:ext cx="67" cy="76"/>
              </a:xfrm>
              <a:custGeom>
                <a:avLst/>
                <a:gdLst>
                  <a:gd name="T0" fmla="*/ 0 w 165"/>
                  <a:gd name="T1" fmla="*/ 0 h 208"/>
                  <a:gd name="T2" fmla="*/ 0 w 165"/>
                  <a:gd name="T3" fmla="*/ 0 h 208"/>
                  <a:gd name="T4" fmla="*/ 0 w 165"/>
                  <a:gd name="T5" fmla="*/ 0 h 208"/>
                  <a:gd name="T6" fmla="*/ 0 w 165"/>
                  <a:gd name="T7" fmla="*/ 0 h 208"/>
                  <a:gd name="T8" fmla="*/ 0 w 165"/>
                  <a:gd name="T9" fmla="*/ 0 h 208"/>
                  <a:gd name="T10" fmla="*/ 0 w 165"/>
                  <a:gd name="T11" fmla="*/ 0 h 208"/>
                  <a:gd name="T12" fmla="*/ 0 w 165"/>
                  <a:gd name="T13" fmla="*/ 0 h 208"/>
                  <a:gd name="T14" fmla="*/ 0 w 165"/>
                  <a:gd name="T15" fmla="*/ 0 h 208"/>
                  <a:gd name="T16" fmla="*/ 0 w 165"/>
                  <a:gd name="T17" fmla="*/ 0 h 208"/>
                  <a:gd name="T18" fmla="*/ 0 w 165"/>
                  <a:gd name="T19" fmla="*/ 0 h 208"/>
                  <a:gd name="T20" fmla="*/ 0 w 165"/>
                  <a:gd name="T21" fmla="*/ 0 h 208"/>
                  <a:gd name="T22" fmla="*/ 0 w 165"/>
                  <a:gd name="T23" fmla="*/ 0 h 208"/>
                  <a:gd name="T24" fmla="*/ 0 w 165"/>
                  <a:gd name="T25" fmla="*/ 0 h 208"/>
                  <a:gd name="T26" fmla="*/ 0 w 165"/>
                  <a:gd name="T27" fmla="*/ 0 h 208"/>
                  <a:gd name="T28" fmla="*/ 0 w 165"/>
                  <a:gd name="T29" fmla="*/ 0 h 208"/>
                  <a:gd name="T30" fmla="*/ 0 w 165"/>
                  <a:gd name="T31" fmla="*/ 0 h 208"/>
                  <a:gd name="T32" fmla="*/ 0 w 165"/>
                  <a:gd name="T33" fmla="*/ 0 h 208"/>
                  <a:gd name="T34" fmla="*/ 0 w 165"/>
                  <a:gd name="T35" fmla="*/ 0 h 208"/>
                  <a:gd name="T36" fmla="*/ 0 w 165"/>
                  <a:gd name="T37" fmla="*/ 0 h 208"/>
                  <a:gd name="T38" fmla="*/ 0 w 165"/>
                  <a:gd name="T39" fmla="*/ 0 h 208"/>
                  <a:gd name="T40" fmla="*/ 0 w 165"/>
                  <a:gd name="T41" fmla="*/ 0 h 208"/>
                  <a:gd name="T42" fmla="*/ 0 w 165"/>
                  <a:gd name="T43" fmla="*/ 0 h 208"/>
                  <a:gd name="T44" fmla="*/ 0 w 165"/>
                  <a:gd name="T45" fmla="*/ 0 h 208"/>
                  <a:gd name="T46" fmla="*/ 0 w 165"/>
                  <a:gd name="T47" fmla="*/ 0 h 208"/>
                  <a:gd name="T48" fmla="*/ 0 w 165"/>
                  <a:gd name="T49" fmla="*/ 0 h 208"/>
                  <a:gd name="T50" fmla="*/ 0 w 165"/>
                  <a:gd name="T51" fmla="*/ 0 h 208"/>
                  <a:gd name="T52" fmla="*/ 0 w 165"/>
                  <a:gd name="T53" fmla="*/ 0 h 208"/>
                  <a:gd name="T54" fmla="*/ 0 w 165"/>
                  <a:gd name="T55" fmla="*/ 0 h 208"/>
                  <a:gd name="T56" fmla="*/ 0 w 165"/>
                  <a:gd name="T57" fmla="*/ 0 h 208"/>
                  <a:gd name="T58" fmla="*/ 0 w 165"/>
                  <a:gd name="T59" fmla="*/ 0 h 208"/>
                  <a:gd name="T60" fmla="*/ 0 w 165"/>
                  <a:gd name="T61" fmla="*/ 0 h 208"/>
                  <a:gd name="T62" fmla="*/ 0 w 165"/>
                  <a:gd name="T63" fmla="*/ 0 h 208"/>
                  <a:gd name="T64" fmla="*/ 0 w 165"/>
                  <a:gd name="T65" fmla="*/ 0 h 208"/>
                  <a:gd name="T66" fmla="*/ 0 w 165"/>
                  <a:gd name="T67" fmla="*/ 0 h 208"/>
                  <a:gd name="T68" fmla="*/ 0 w 165"/>
                  <a:gd name="T69" fmla="*/ 0 h 208"/>
                  <a:gd name="T70" fmla="*/ 0 w 165"/>
                  <a:gd name="T71" fmla="*/ 0 h 208"/>
                  <a:gd name="T72" fmla="*/ 0 w 165"/>
                  <a:gd name="T73" fmla="*/ 0 h 208"/>
                  <a:gd name="T74" fmla="*/ 0 w 165"/>
                  <a:gd name="T75" fmla="*/ 0 h 208"/>
                  <a:gd name="T76" fmla="*/ 0 w 165"/>
                  <a:gd name="T77" fmla="*/ 0 h 208"/>
                  <a:gd name="T78" fmla="*/ 0 w 165"/>
                  <a:gd name="T79" fmla="*/ 0 h 208"/>
                  <a:gd name="T80" fmla="*/ 0 w 165"/>
                  <a:gd name="T81" fmla="*/ 0 h 208"/>
                  <a:gd name="T82" fmla="*/ 0 w 165"/>
                  <a:gd name="T83" fmla="*/ 0 h 208"/>
                  <a:gd name="T84" fmla="*/ 0 w 165"/>
                  <a:gd name="T85" fmla="*/ 0 h 208"/>
                  <a:gd name="T86" fmla="*/ 0 w 165"/>
                  <a:gd name="T87" fmla="*/ 0 h 208"/>
                  <a:gd name="T88" fmla="*/ 0 w 165"/>
                  <a:gd name="T89" fmla="*/ 0 h 208"/>
                  <a:gd name="T90" fmla="*/ 0 w 165"/>
                  <a:gd name="T91" fmla="*/ 0 h 208"/>
                  <a:gd name="T92" fmla="*/ 0 w 165"/>
                  <a:gd name="T93" fmla="*/ 0 h 208"/>
                  <a:gd name="T94" fmla="*/ 0 w 165"/>
                  <a:gd name="T95" fmla="*/ 0 h 208"/>
                  <a:gd name="T96" fmla="*/ 0 w 165"/>
                  <a:gd name="T97" fmla="*/ 0 h 208"/>
                  <a:gd name="T98" fmla="*/ 0 w 165"/>
                  <a:gd name="T99" fmla="*/ 0 h 208"/>
                  <a:gd name="T100" fmla="*/ 0 w 165"/>
                  <a:gd name="T101" fmla="*/ 0 h 208"/>
                  <a:gd name="T102" fmla="*/ 0 w 165"/>
                  <a:gd name="T103" fmla="*/ 0 h 208"/>
                  <a:gd name="T104" fmla="*/ 0 w 165"/>
                  <a:gd name="T105" fmla="*/ 0 h 208"/>
                  <a:gd name="T106" fmla="*/ 0 w 165"/>
                  <a:gd name="T107" fmla="*/ 0 h 208"/>
                  <a:gd name="T108" fmla="*/ 0 w 165"/>
                  <a:gd name="T109" fmla="*/ 0 h 208"/>
                  <a:gd name="T110" fmla="*/ 0 w 165"/>
                  <a:gd name="T111" fmla="*/ 0 h 208"/>
                  <a:gd name="T112" fmla="*/ 0 w 165"/>
                  <a:gd name="T113" fmla="*/ 0 h 20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5"/>
                  <a:gd name="T172" fmla="*/ 0 h 208"/>
                  <a:gd name="T173" fmla="*/ 165 w 165"/>
                  <a:gd name="T174" fmla="*/ 208 h 20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5" h="208">
                    <a:moveTo>
                      <a:pt x="56" y="204"/>
                    </a:moveTo>
                    <a:lnTo>
                      <a:pt x="59" y="195"/>
                    </a:lnTo>
                    <a:lnTo>
                      <a:pt x="60" y="186"/>
                    </a:lnTo>
                    <a:lnTo>
                      <a:pt x="62" y="177"/>
                    </a:lnTo>
                    <a:lnTo>
                      <a:pt x="64" y="168"/>
                    </a:lnTo>
                    <a:lnTo>
                      <a:pt x="70" y="165"/>
                    </a:lnTo>
                    <a:lnTo>
                      <a:pt x="74" y="162"/>
                    </a:lnTo>
                    <a:lnTo>
                      <a:pt x="76" y="158"/>
                    </a:lnTo>
                    <a:lnTo>
                      <a:pt x="78" y="151"/>
                    </a:lnTo>
                    <a:lnTo>
                      <a:pt x="77" y="140"/>
                    </a:lnTo>
                    <a:lnTo>
                      <a:pt x="75" y="134"/>
                    </a:lnTo>
                    <a:lnTo>
                      <a:pt x="68" y="132"/>
                    </a:lnTo>
                    <a:lnTo>
                      <a:pt x="56" y="131"/>
                    </a:lnTo>
                    <a:lnTo>
                      <a:pt x="53" y="132"/>
                    </a:lnTo>
                    <a:lnTo>
                      <a:pt x="49" y="134"/>
                    </a:lnTo>
                    <a:lnTo>
                      <a:pt x="45" y="139"/>
                    </a:lnTo>
                    <a:lnTo>
                      <a:pt x="36" y="146"/>
                    </a:lnTo>
                    <a:lnTo>
                      <a:pt x="32" y="150"/>
                    </a:lnTo>
                    <a:lnTo>
                      <a:pt x="29" y="155"/>
                    </a:lnTo>
                    <a:lnTo>
                      <a:pt x="25" y="159"/>
                    </a:lnTo>
                    <a:lnTo>
                      <a:pt x="21" y="165"/>
                    </a:lnTo>
                    <a:lnTo>
                      <a:pt x="16" y="170"/>
                    </a:lnTo>
                    <a:lnTo>
                      <a:pt x="11" y="173"/>
                    </a:lnTo>
                    <a:lnTo>
                      <a:pt x="6" y="176"/>
                    </a:lnTo>
                    <a:lnTo>
                      <a:pt x="0" y="176"/>
                    </a:lnTo>
                    <a:lnTo>
                      <a:pt x="3" y="132"/>
                    </a:lnTo>
                    <a:lnTo>
                      <a:pt x="8" y="88"/>
                    </a:lnTo>
                    <a:lnTo>
                      <a:pt x="11" y="44"/>
                    </a:lnTo>
                    <a:lnTo>
                      <a:pt x="15" y="0"/>
                    </a:lnTo>
                    <a:lnTo>
                      <a:pt x="37" y="5"/>
                    </a:lnTo>
                    <a:lnTo>
                      <a:pt x="57" y="8"/>
                    </a:lnTo>
                    <a:lnTo>
                      <a:pt x="77" y="14"/>
                    </a:lnTo>
                    <a:lnTo>
                      <a:pt x="95" y="20"/>
                    </a:lnTo>
                    <a:lnTo>
                      <a:pt x="113" y="27"/>
                    </a:lnTo>
                    <a:lnTo>
                      <a:pt x="130" y="36"/>
                    </a:lnTo>
                    <a:lnTo>
                      <a:pt x="147" y="48"/>
                    </a:lnTo>
                    <a:lnTo>
                      <a:pt x="165" y="61"/>
                    </a:lnTo>
                    <a:lnTo>
                      <a:pt x="159" y="91"/>
                    </a:lnTo>
                    <a:lnTo>
                      <a:pt x="157" y="106"/>
                    </a:lnTo>
                    <a:lnTo>
                      <a:pt x="154" y="113"/>
                    </a:lnTo>
                    <a:lnTo>
                      <a:pt x="153" y="118"/>
                    </a:lnTo>
                    <a:lnTo>
                      <a:pt x="143" y="126"/>
                    </a:lnTo>
                    <a:lnTo>
                      <a:pt x="136" y="133"/>
                    </a:lnTo>
                    <a:lnTo>
                      <a:pt x="130" y="140"/>
                    </a:lnTo>
                    <a:lnTo>
                      <a:pt x="127" y="146"/>
                    </a:lnTo>
                    <a:lnTo>
                      <a:pt x="123" y="154"/>
                    </a:lnTo>
                    <a:lnTo>
                      <a:pt x="120" y="162"/>
                    </a:lnTo>
                    <a:lnTo>
                      <a:pt x="116" y="171"/>
                    </a:lnTo>
                    <a:lnTo>
                      <a:pt x="113" y="184"/>
                    </a:lnTo>
                    <a:lnTo>
                      <a:pt x="107" y="193"/>
                    </a:lnTo>
                    <a:lnTo>
                      <a:pt x="101" y="200"/>
                    </a:lnTo>
                    <a:lnTo>
                      <a:pt x="95" y="204"/>
                    </a:lnTo>
                    <a:lnTo>
                      <a:pt x="90" y="207"/>
                    </a:lnTo>
                    <a:lnTo>
                      <a:pt x="83" y="208"/>
                    </a:lnTo>
                    <a:lnTo>
                      <a:pt x="75" y="208"/>
                    </a:lnTo>
                    <a:lnTo>
                      <a:pt x="66" y="206"/>
                    </a:lnTo>
                    <a:lnTo>
                      <a:pt x="56" y="204"/>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18" name="Freeform 247">
                <a:extLst>
                  <a:ext uri="{FF2B5EF4-FFF2-40B4-BE49-F238E27FC236}">
                    <a16:creationId xmlns:a16="http://schemas.microsoft.com/office/drawing/2014/main" id="{58C3401D-E10E-4660-A1EA-6CD18EE0385E}"/>
                  </a:ext>
                </a:extLst>
              </p:cNvPr>
              <p:cNvSpPr>
                <a:spLocks/>
              </p:cNvSpPr>
              <p:nvPr/>
            </p:nvSpPr>
            <p:spPr bwMode="auto">
              <a:xfrm flipH="1">
                <a:off x="1247" y="1731"/>
                <a:ext cx="40" cy="66"/>
              </a:xfrm>
              <a:custGeom>
                <a:avLst/>
                <a:gdLst>
                  <a:gd name="T0" fmla="*/ 0 w 99"/>
                  <a:gd name="T1" fmla="*/ 0 h 182"/>
                  <a:gd name="T2" fmla="*/ 0 w 99"/>
                  <a:gd name="T3" fmla="*/ 0 h 182"/>
                  <a:gd name="T4" fmla="*/ 0 w 99"/>
                  <a:gd name="T5" fmla="*/ 0 h 182"/>
                  <a:gd name="T6" fmla="*/ 0 w 99"/>
                  <a:gd name="T7" fmla="*/ 0 h 182"/>
                  <a:gd name="T8" fmla="*/ 0 w 99"/>
                  <a:gd name="T9" fmla="*/ 0 h 182"/>
                  <a:gd name="T10" fmla="*/ 0 w 99"/>
                  <a:gd name="T11" fmla="*/ 0 h 182"/>
                  <a:gd name="T12" fmla="*/ 0 w 99"/>
                  <a:gd name="T13" fmla="*/ 0 h 182"/>
                  <a:gd name="T14" fmla="*/ 0 w 99"/>
                  <a:gd name="T15" fmla="*/ 0 h 182"/>
                  <a:gd name="T16" fmla="*/ 0 w 99"/>
                  <a:gd name="T17" fmla="*/ 0 h 182"/>
                  <a:gd name="T18" fmla="*/ 0 w 99"/>
                  <a:gd name="T19" fmla="*/ 0 h 182"/>
                  <a:gd name="T20" fmla="*/ 0 w 99"/>
                  <a:gd name="T21" fmla="*/ 0 h 182"/>
                  <a:gd name="T22" fmla="*/ 0 w 99"/>
                  <a:gd name="T23" fmla="*/ 0 h 182"/>
                  <a:gd name="T24" fmla="*/ 0 w 99"/>
                  <a:gd name="T25" fmla="*/ 0 h 182"/>
                  <a:gd name="T26" fmla="*/ 0 w 99"/>
                  <a:gd name="T27" fmla="*/ 0 h 182"/>
                  <a:gd name="T28" fmla="*/ 0 w 99"/>
                  <a:gd name="T29" fmla="*/ 0 h 182"/>
                  <a:gd name="T30" fmla="*/ 0 w 99"/>
                  <a:gd name="T31" fmla="*/ 0 h 182"/>
                  <a:gd name="T32" fmla="*/ 0 w 99"/>
                  <a:gd name="T33" fmla="*/ 0 h 182"/>
                  <a:gd name="T34" fmla="*/ 0 w 99"/>
                  <a:gd name="T35" fmla="*/ 0 h 182"/>
                  <a:gd name="T36" fmla="*/ 0 w 99"/>
                  <a:gd name="T37" fmla="*/ 0 h 182"/>
                  <a:gd name="T38" fmla="*/ 0 w 99"/>
                  <a:gd name="T39" fmla="*/ 0 h 182"/>
                  <a:gd name="T40" fmla="*/ 0 w 99"/>
                  <a:gd name="T41" fmla="*/ 0 h 182"/>
                  <a:gd name="T42" fmla="*/ 0 w 99"/>
                  <a:gd name="T43" fmla="*/ 0 h 182"/>
                  <a:gd name="T44" fmla="*/ 0 w 99"/>
                  <a:gd name="T45" fmla="*/ 0 h 182"/>
                  <a:gd name="T46" fmla="*/ 0 w 99"/>
                  <a:gd name="T47" fmla="*/ 0 h 182"/>
                  <a:gd name="T48" fmla="*/ 0 w 99"/>
                  <a:gd name="T49" fmla="*/ 0 h 182"/>
                  <a:gd name="T50" fmla="*/ 0 w 99"/>
                  <a:gd name="T51" fmla="*/ 0 h 182"/>
                  <a:gd name="T52" fmla="*/ 0 w 99"/>
                  <a:gd name="T53" fmla="*/ 0 h 182"/>
                  <a:gd name="T54" fmla="*/ 0 w 99"/>
                  <a:gd name="T55" fmla="*/ 0 h 182"/>
                  <a:gd name="T56" fmla="*/ 0 w 99"/>
                  <a:gd name="T57" fmla="*/ 0 h 182"/>
                  <a:gd name="T58" fmla="*/ 0 w 99"/>
                  <a:gd name="T59" fmla="*/ 0 h 182"/>
                  <a:gd name="T60" fmla="*/ 0 w 99"/>
                  <a:gd name="T61" fmla="*/ 0 h 182"/>
                  <a:gd name="T62" fmla="*/ 0 w 99"/>
                  <a:gd name="T63" fmla="*/ 0 h 182"/>
                  <a:gd name="T64" fmla="*/ 0 w 99"/>
                  <a:gd name="T65" fmla="*/ 0 h 182"/>
                  <a:gd name="T66" fmla="*/ 0 w 99"/>
                  <a:gd name="T67" fmla="*/ 0 h 182"/>
                  <a:gd name="T68" fmla="*/ 0 w 99"/>
                  <a:gd name="T69" fmla="*/ 0 h 182"/>
                  <a:gd name="T70" fmla="*/ 0 w 99"/>
                  <a:gd name="T71" fmla="*/ 0 h 182"/>
                  <a:gd name="T72" fmla="*/ 0 w 99"/>
                  <a:gd name="T73" fmla="*/ 0 h 1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9"/>
                  <a:gd name="T112" fmla="*/ 0 h 182"/>
                  <a:gd name="T113" fmla="*/ 99 w 99"/>
                  <a:gd name="T114" fmla="*/ 182 h 1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9" h="182">
                    <a:moveTo>
                      <a:pt x="79" y="166"/>
                    </a:moveTo>
                    <a:lnTo>
                      <a:pt x="75" y="156"/>
                    </a:lnTo>
                    <a:lnTo>
                      <a:pt x="70" y="146"/>
                    </a:lnTo>
                    <a:lnTo>
                      <a:pt x="64" y="138"/>
                    </a:lnTo>
                    <a:lnTo>
                      <a:pt x="59" y="129"/>
                    </a:lnTo>
                    <a:lnTo>
                      <a:pt x="53" y="121"/>
                    </a:lnTo>
                    <a:lnTo>
                      <a:pt x="47" y="113"/>
                    </a:lnTo>
                    <a:lnTo>
                      <a:pt x="41" y="105"/>
                    </a:lnTo>
                    <a:lnTo>
                      <a:pt x="34" y="97"/>
                    </a:lnTo>
                    <a:lnTo>
                      <a:pt x="30" y="92"/>
                    </a:lnTo>
                    <a:lnTo>
                      <a:pt x="25" y="89"/>
                    </a:lnTo>
                    <a:lnTo>
                      <a:pt x="21" y="84"/>
                    </a:lnTo>
                    <a:lnTo>
                      <a:pt x="16" y="80"/>
                    </a:lnTo>
                    <a:lnTo>
                      <a:pt x="12" y="75"/>
                    </a:lnTo>
                    <a:lnTo>
                      <a:pt x="8" y="70"/>
                    </a:lnTo>
                    <a:lnTo>
                      <a:pt x="3" y="66"/>
                    </a:lnTo>
                    <a:lnTo>
                      <a:pt x="0" y="61"/>
                    </a:lnTo>
                    <a:lnTo>
                      <a:pt x="1" y="47"/>
                    </a:lnTo>
                    <a:lnTo>
                      <a:pt x="7" y="33"/>
                    </a:lnTo>
                    <a:lnTo>
                      <a:pt x="16" y="21"/>
                    </a:lnTo>
                    <a:lnTo>
                      <a:pt x="25" y="12"/>
                    </a:lnTo>
                    <a:lnTo>
                      <a:pt x="27" y="7"/>
                    </a:lnTo>
                    <a:lnTo>
                      <a:pt x="29" y="3"/>
                    </a:lnTo>
                    <a:lnTo>
                      <a:pt x="31" y="1"/>
                    </a:lnTo>
                    <a:lnTo>
                      <a:pt x="34" y="0"/>
                    </a:lnTo>
                    <a:lnTo>
                      <a:pt x="45" y="21"/>
                    </a:lnTo>
                    <a:lnTo>
                      <a:pt x="56" y="41"/>
                    </a:lnTo>
                    <a:lnTo>
                      <a:pt x="67" y="63"/>
                    </a:lnTo>
                    <a:lnTo>
                      <a:pt x="76" y="86"/>
                    </a:lnTo>
                    <a:lnTo>
                      <a:pt x="85" y="109"/>
                    </a:lnTo>
                    <a:lnTo>
                      <a:pt x="92" y="133"/>
                    </a:lnTo>
                    <a:lnTo>
                      <a:pt x="97" y="156"/>
                    </a:lnTo>
                    <a:lnTo>
                      <a:pt x="99" y="179"/>
                    </a:lnTo>
                    <a:lnTo>
                      <a:pt x="92" y="182"/>
                    </a:lnTo>
                    <a:lnTo>
                      <a:pt x="89" y="180"/>
                    </a:lnTo>
                    <a:lnTo>
                      <a:pt x="85" y="174"/>
                    </a:lnTo>
                    <a:lnTo>
                      <a:pt x="79" y="166"/>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19" name="Freeform 248">
                <a:extLst>
                  <a:ext uri="{FF2B5EF4-FFF2-40B4-BE49-F238E27FC236}">
                    <a16:creationId xmlns:a16="http://schemas.microsoft.com/office/drawing/2014/main" id="{87552C55-ADE9-46CC-821F-66A4C0BDA318}"/>
                  </a:ext>
                </a:extLst>
              </p:cNvPr>
              <p:cNvSpPr>
                <a:spLocks/>
              </p:cNvSpPr>
              <p:nvPr/>
            </p:nvSpPr>
            <p:spPr bwMode="auto">
              <a:xfrm flipH="1">
                <a:off x="1417" y="1782"/>
                <a:ext cx="19" cy="14"/>
              </a:xfrm>
              <a:custGeom>
                <a:avLst/>
                <a:gdLst>
                  <a:gd name="T0" fmla="*/ 0 w 44"/>
                  <a:gd name="T1" fmla="*/ 0 h 39"/>
                  <a:gd name="T2" fmla="*/ 0 w 44"/>
                  <a:gd name="T3" fmla="*/ 0 h 39"/>
                  <a:gd name="T4" fmla="*/ 0 w 44"/>
                  <a:gd name="T5" fmla="*/ 0 h 39"/>
                  <a:gd name="T6" fmla="*/ 0 w 44"/>
                  <a:gd name="T7" fmla="*/ 0 h 39"/>
                  <a:gd name="T8" fmla="*/ 0 w 44"/>
                  <a:gd name="T9" fmla="*/ 0 h 39"/>
                  <a:gd name="T10" fmla="*/ 0 w 44"/>
                  <a:gd name="T11" fmla="*/ 0 h 39"/>
                  <a:gd name="T12" fmla="*/ 0 w 44"/>
                  <a:gd name="T13" fmla="*/ 0 h 39"/>
                  <a:gd name="T14" fmla="*/ 0 w 44"/>
                  <a:gd name="T15" fmla="*/ 0 h 39"/>
                  <a:gd name="T16" fmla="*/ 0 w 44"/>
                  <a:gd name="T17" fmla="*/ 0 h 39"/>
                  <a:gd name="T18" fmla="*/ 0 w 44"/>
                  <a:gd name="T19" fmla="*/ 0 h 39"/>
                  <a:gd name="T20" fmla="*/ 0 w 44"/>
                  <a:gd name="T21" fmla="*/ 0 h 39"/>
                  <a:gd name="T22" fmla="*/ 0 w 44"/>
                  <a:gd name="T23" fmla="*/ 0 h 39"/>
                  <a:gd name="T24" fmla="*/ 0 w 44"/>
                  <a:gd name="T25" fmla="*/ 0 h 39"/>
                  <a:gd name="T26" fmla="*/ 0 w 44"/>
                  <a:gd name="T27" fmla="*/ 0 h 39"/>
                  <a:gd name="T28" fmla="*/ 0 w 44"/>
                  <a:gd name="T29" fmla="*/ 0 h 39"/>
                  <a:gd name="T30" fmla="*/ 0 w 44"/>
                  <a:gd name="T31" fmla="*/ 0 h 39"/>
                  <a:gd name="T32" fmla="*/ 0 w 44"/>
                  <a:gd name="T33" fmla="*/ 0 h 39"/>
                  <a:gd name="T34" fmla="*/ 0 w 44"/>
                  <a:gd name="T35" fmla="*/ 0 h 39"/>
                  <a:gd name="T36" fmla="*/ 0 w 44"/>
                  <a:gd name="T37" fmla="*/ 0 h 39"/>
                  <a:gd name="T38" fmla="*/ 0 w 44"/>
                  <a:gd name="T39" fmla="*/ 0 h 39"/>
                  <a:gd name="T40" fmla="*/ 0 w 44"/>
                  <a:gd name="T41" fmla="*/ 0 h 39"/>
                  <a:gd name="T42" fmla="*/ 0 w 44"/>
                  <a:gd name="T43" fmla="*/ 0 h 39"/>
                  <a:gd name="T44" fmla="*/ 0 w 44"/>
                  <a:gd name="T45" fmla="*/ 0 h 39"/>
                  <a:gd name="T46" fmla="*/ 0 w 44"/>
                  <a:gd name="T47" fmla="*/ 0 h 39"/>
                  <a:gd name="T48" fmla="*/ 0 w 44"/>
                  <a:gd name="T49" fmla="*/ 0 h 39"/>
                  <a:gd name="T50" fmla="*/ 0 w 44"/>
                  <a:gd name="T51" fmla="*/ 0 h 39"/>
                  <a:gd name="T52" fmla="*/ 0 w 44"/>
                  <a:gd name="T53" fmla="*/ 0 h 39"/>
                  <a:gd name="T54" fmla="*/ 0 w 44"/>
                  <a:gd name="T55" fmla="*/ 0 h 39"/>
                  <a:gd name="T56" fmla="*/ 0 w 44"/>
                  <a:gd name="T57" fmla="*/ 0 h 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4"/>
                  <a:gd name="T88" fmla="*/ 0 h 39"/>
                  <a:gd name="T89" fmla="*/ 44 w 44"/>
                  <a:gd name="T90" fmla="*/ 39 h 3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4" h="39">
                    <a:moveTo>
                      <a:pt x="31" y="39"/>
                    </a:moveTo>
                    <a:lnTo>
                      <a:pt x="19" y="38"/>
                    </a:lnTo>
                    <a:lnTo>
                      <a:pt x="12" y="37"/>
                    </a:lnTo>
                    <a:lnTo>
                      <a:pt x="6" y="35"/>
                    </a:lnTo>
                    <a:lnTo>
                      <a:pt x="0" y="33"/>
                    </a:lnTo>
                    <a:lnTo>
                      <a:pt x="6" y="30"/>
                    </a:lnTo>
                    <a:lnTo>
                      <a:pt x="11" y="27"/>
                    </a:lnTo>
                    <a:lnTo>
                      <a:pt x="17" y="24"/>
                    </a:lnTo>
                    <a:lnTo>
                      <a:pt x="21" y="22"/>
                    </a:lnTo>
                    <a:lnTo>
                      <a:pt x="26" y="16"/>
                    </a:lnTo>
                    <a:lnTo>
                      <a:pt x="30" y="11"/>
                    </a:lnTo>
                    <a:lnTo>
                      <a:pt x="35" y="6"/>
                    </a:lnTo>
                    <a:lnTo>
                      <a:pt x="40" y="1"/>
                    </a:lnTo>
                    <a:lnTo>
                      <a:pt x="41" y="1"/>
                    </a:lnTo>
                    <a:lnTo>
                      <a:pt x="42" y="1"/>
                    </a:lnTo>
                    <a:lnTo>
                      <a:pt x="43" y="1"/>
                    </a:lnTo>
                    <a:lnTo>
                      <a:pt x="44" y="0"/>
                    </a:lnTo>
                    <a:lnTo>
                      <a:pt x="44" y="4"/>
                    </a:lnTo>
                    <a:lnTo>
                      <a:pt x="43" y="10"/>
                    </a:lnTo>
                    <a:lnTo>
                      <a:pt x="43" y="15"/>
                    </a:lnTo>
                    <a:lnTo>
                      <a:pt x="42" y="20"/>
                    </a:lnTo>
                    <a:lnTo>
                      <a:pt x="41" y="24"/>
                    </a:lnTo>
                    <a:lnTo>
                      <a:pt x="38" y="30"/>
                    </a:lnTo>
                    <a:lnTo>
                      <a:pt x="37" y="35"/>
                    </a:lnTo>
                    <a:lnTo>
                      <a:pt x="35" y="39"/>
                    </a:lnTo>
                    <a:lnTo>
                      <a:pt x="34" y="39"/>
                    </a:lnTo>
                    <a:lnTo>
                      <a:pt x="33" y="39"/>
                    </a:lnTo>
                    <a:lnTo>
                      <a:pt x="31" y="3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20" name="Freeform 249">
                <a:extLst>
                  <a:ext uri="{FF2B5EF4-FFF2-40B4-BE49-F238E27FC236}">
                    <a16:creationId xmlns:a16="http://schemas.microsoft.com/office/drawing/2014/main" id="{2C3788A0-B9F7-42B6-9913-4434028C5663}"/>
                  </a:ext>
                </a:extLst>
              </p:cNvPr>
              <p:cNvSpPr>
                <a:spLocks/>
              </p:cNvSpPr>
              <p:nvPr/>
            </p:nvSpPr>
            <p:spPr bwMode="auto">
              <a:xfrm flipH="1">
                <a:off x="1319" y="1749"/>
                <a:ext cx="50" cy="47"/>
              </a:xfrm>
              <a:custGeom>
                <a:avLst/>
                <a:gdLst>
                  <a:gd name="T0" fmla="*/ 0 w 121"/>
                  <a:gd name="T1" fmla="*/ 0 h 129"/>
                  <a:gd name="T2" fmla="*/ 0 w 121"/>
                  <a:gd name="T3" fmla="*/ 0 h 129"/>
                  <a:gd name="T4" fmla="*/ 0 w 121"/>
                  <a:gd name="T5" fmla="*/ 0 h 129"/>
                  <a:gd name="T6" fmla="*/ 0 w 121"/>
                  <a:gd name="T7" fmla="*/ 0 h 129"/>
                  <a:gd name="T8" fmla="*/ 0 w 121"/>
                  <a:gd name="T9" fmla="*/ 0 h 129"/>
                  <a:gd name="T10" fmla="*/ 0 w 121"/>
                  <a:gd name="T11" fmla="*/ 0 h 129"/>
                  <a:gd name="T12" fmla="*/ 0 w 121"/>
                  <a:gd name="T13" fmla="*/ 0 h 129"/>
                  <a:gd name="T14" fmla="*/ 0 w 121"/>
                  <a:gd name="T15" fmla="*/ 0 h 129"/>
                  <a:gd name="T16" fmla="*/ 0 w 121"/>
                  <a:gd name="T17" fmla="*/ 0 h 129"/>
                  <a:gd name="T18" fmla="*/ 0 w 121"/>
                  <a:gd name="T19" fmla="*/ 0 h 129"/>
                  <a:gd name="T20" fmla="*/ 0 w 121"/>
                  <a:gd name="T21" fmla="*/ 0 h 129"/>
                  <a:gd name="T22" fmla="*/ 0 w 121"/>
                  <a:gd name="T23" fmla="*/ 0 h 129"/>
                  <a:gd name="T24" fmla="*/ 0 w 121"/>
                  <a:gd name="T25" fmla="*/ 0 h 129"/>
                  <a:gd name="T26" fmla="*/ 0 w 121"/>
                  <a:gd name="T27" fmla="*/ 0 h 129"/>
                  <a:gd name="T28" fmla="*/ 0 w 121"/>
                  <a:gd name="T29" fmla="*/ 0 h 129"/>
                  <a:gd name="T30" fmla="*/ 0 w 121"/>
                  <a:gd name="T31" fmla="*/ 0 h 129"/>
                  <a:gd name="T32" fmla="*/ 0 w 121"/>
                  <a:gd name="T33" fmla="*/ 0 h 129"/>
                  <a:gd name="T34" fmla="*/ 0 w 121"/>
                  <a:gd name="T35" fmla="*/ 0 h 129"/>
                  <a:gd name="T36" fmla="*/ 0 w 121"/>
                  <a:gd name="T37" fmla="*/ 0 h 129"/>
                  <a:gd name="T38" fmla="*/ 0 w 121"/>
                  <a:gd name="T39" fmla="*/ 0 h 129"/>
                  <a:gd name="T40" fmla="*/ 0 w 121"/>
                  <a:gd name="T41" fmla="*/ 0 h 129"/>
                  <a:gd name="T42" fmla="*/ 0 w 121"/>
                  <a:gd name="T43" fmla="*/ 0 h 129"/>
                  <a:gd name="T44" fmla="*/ 0 w 121"/>
                  <a:gd name="T45" fmla="*/ 0 h 129"/>
                  <a:gd name="T46" fmla="*/ 0 w 121"/>
                  <a:gd name="T47" fmla="*/ 0 h 129"/>
                  <a:gd name="T48" fmla="*/ 0 w 121"/>
                  <a:gd name="T49" fmla="*/ 0 h 129"/>
                  <a:gd name="T50" fmla="*/ 0 w 121"/>
                  <a:gd name="T51" fmla="*/ 0 h 129"/>
                  <a:gd name="T52" fmla="*/ 0 w 121"/>
                  <a:gd name="T53" fmla="*/ 0 h 129"/>
                  <a:gd name="T54" fmla="*/ 0 w 121"/>
                  <a:gd name="T55" fmla="*/ 0 h 129"/>
                  <a:gd name="T56" fmla="*/ 0 w 121"/>
                  <a:gd name="T57" fmla="*/ 0 h 129"/>
                  <a:gd name="T58" fmla="*/ 0 w 121"/>
                  <a:gd name="T59" fmla="*/ 0 h 129"/>
                  <a:gd name="T60" fmla="*/ 0 w 121"/>
                  <a:gd name="T61" fmla="*/ 0 h 129"/>
                  <a:gd name="T62" fmla="*/ 0 w 121"/>
                  <a:gd name="T63" fmla="*/ 0 h 129"/>
                  <a:gd name="T64" fmla="*/ 0 w 121"/>
                  <a:gd name="T65" fmla="*/ 0 h 129"/>
                  <a:gd name="T66" fmla="*/ 0 w 121"/>
                  <a:gd name="T67" fmla="*/ 0 h 129"/>
                  <a:gd name="T68" fmla="*/ 0 w 121"/>
                  <a:gd name="T69" fmla="*/ 0 h 129"/>
                  <a:gd name="T70" fmla="*/ 0 w 121"/>
                  <a:gd name="T71" fmla="*/ 0 h 129"/>
                  <a:gd name="T72" fmla="*/ 0 w 121"/>
                  <a:gd name="T73" fmla="*/ 0 h 12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1"/>
                  <a:gd name="T112" fmla="*/ 0 h 129"/>
                  <a:gd name="T113" fmla="*/ 121 w 121"/>
                  <a:gd name="T114" fmla="*/ 129 h 12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1" h="129">
                    <a:moveTo>
                      <a:pt x="56" y="123"/>
                    </a:moveTo>
                    <a:lnTo>
                      <a:pt x="57" y="109"/>
                    </a:lnTo>
                    <a:lnTo>
                      <a:pt x="58" y="95"/>
                    </a:lnTo>
                    <a:lnTo>
                      <a:pt x="60" y="83"/>
                    </a:lnTo>
                    <a:lnTo>
                      <a:pt x="61" y="70"/>
                    </a:lnTo>
                    <a:lnTo>
                      <a:pt x="54" y="64"/>
                    </a:lnTo>
                    <a:lnTo>
                      <a:pt x="47" y="58"/>
                    </a:lnTo>
                    <a:lnTo>
                      <a:pt x="40" y="53"/>
                    </a:lnTo>
                    <a:lnTo>
                      <a:pt x="33" y="47"/>
                    </a:lnTo>
                    <a:lnTo>
                      <a:pt x="25" y="41"/>
                    </a:lnTo>
                    <a:lnTo>
                      <a:pt x="17" y="38"/>
                    </a:lnTo>
                    <a:lnTo>
                      <a:pt x="9" y="37"/>
                    </a:lnTo>
                    <a:lnTo>
                      <a:pt x="0" y="38"/>
                    </a:lnTo>
                    <a:lnTo>
                      <a:pt x="1" y="29"/>
                    </a:lnTo>
                    <a:lnTo>
                      <a:pt x="2" y="18"/>
                    </a:lnTo>
                    <a:lnTo>
                      <a:pt x="3" y="9"/>
                    </a:lnTo>
                    <a:lnTo>
                      <a:pt x="4" y="0"/>
                    </a:lnTo>
                    <a:lnTo>
                      <a:pt x="19" y="5"/>
                    </a:lnTo>
                    <a:lnTo>
                      <a:pt x="34" y="14"/>
                    </a:lnTo>
                    <a:lnTo>
                      <a:pt x="49" y="23"/>
                    </a:lnTo>
                    <a:lnTo>
                      <a:pt x="63" y="34"/>
                    </a:lnTo>
                    <a:lnTo>
                      <a:pt x="78" y="45"/>
                    </a:lnTo>
                    <a:lnTo>
                      <a:pt x="92" y="56"/>
                    </a:lnTo>
                    <a:lnTo>
                      <a:pt x="106" y="68"/>
                    </a:lnTo>
                    <a:lnTo>
                      <a:pt x="121" y="77"/>
                    </a:lnTo>
                    <a:lnTo>
                      <a:pt x="121" y="83"/>
                    </a:lnTo>
                    <a:lnTo>
                      <a:pt x="121" y="90"/>
                    </a:lnTo>
                    <a:lnTo>
                      <a:pt x="121" y="97"/>
                    </a:lnTo>
                    <a:lnTo>
                      <a:pt x="121" y="105"/>
                    </a:lnTo>
                    <a:lnTo>
                      <a:pt x="114" y="111"/>
                    </a:lnTo>
                    <a:lnTo>
                      <a:pt x="107" y="117"/>
                    </a:lnTo>
                    <a:lnTo>
                      <a:pt x="100" y="123"/>
                    </a:lnTo>
                    <a:lnTo>
                      <a:pt x="92" y="126"/>
                    </a:lnTo>
                    <a:lnTo>
                      <a:pt x="84" y="129"/>
                    </a:lnTo>
                    <a:lnTo>
                      <a:pt x="75" y="129"/>
                    </a:lnTo>
                    <a:lnTo>
                      <a:pt x="65" y="128"/>
                    </a:lnTo>
                    <a:lnTo>
                      <a:pt x="56" y="123"/>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21" name="Freeform 250">
                <a:extLst>
                  <a:ext uri="{FF2B5EF4-FFF2-40B4-BE49-F238E27FC236}">
                    <a16:creationId xmlns:a16="http://schemas.microsoft.com/office/drawing/2014/main" id="{0D125A9F-1FDD-447D-AAEE-443CCC1CC691}"/>
                  </a:ext>
                </a:extLst>
              </p:cNvPr>
              <p:cNvSpPr>
                <a:spLocks/>
              </p:cNvSpPr>
              <p:nvPr/>
            </p:nvSpPr>
            <p:spPr bwMode="auto">
              <a:xfrm flipH="1">
                <a:off x="1448" y="1780"/>
                <a:ext cx="44" cy="5"/>
              </a:xfrm>
              <a:custGeom>
                <a:avLst/>
                <a:gdLst>
                  <a:gd name="T0" fmla="*/ 0 w 108"/>
                  <a:gd name="T1" fmla="*/ 0 h 13"/>
                  <a:gd name="T2" fmla="*/ 0 w 108"/>
                  <a:gd name="T3" fmla="*/ 0 h 13"/>
                  <a:gd name="T4" fmla="*/ 0 w 108"/>
                  <a:gd name="T5" fmla="*/ 0 h 13"/>
                  <a:gd name="T6" fmla="*/ 0 w 108"/>
                  <a:gd name="T7" fmla="*/ 0 h 13"/>
                  <a:gd name="T8" fmla="*/ 0 w 108"/>
                  <a:gd name="T9" fmla="*/ 0 h 13"/>
                  <a:gd name="T10" fmla="*/ 0 w 108"/>
                  <a:gd name="T11" fmla="*/ 0 h 13"/>
                  <a:gd name="T12" fmla="*/ 0 w 108"/>
                  <a:gd name="T13" fmla="*/ 0 h 13"/>
                  <a:gd name="T14" fmla="*/ 0 w 108"/>
                  <a:gd name="T15" fmla="*/ 0 h 13"/>
                  <a:gd name="T16" fmla="*/ 0 w 108"/>
                  <a:gd name="T17" fmla="*/ 0 h 13"/>
                  <a:gd name="T18" fmla="*/ 0 w 108"/>
                  <a:gd name="T19" fmla="*/ 0 h 13"/>
                  <a:gd name="T20" fmla="*/ 0 w 108"/>
                  <a:gd name="T21" fmla="*/ 0 h 13"/>
                  <a:gd name="T22" fmla="*/ 0 w 108"/>
                  <a:gd name="T23" fmla="*/ 0 h 13"/>
                  <a:gd name="T24" fmla="*/ 0 w 108"/>
                  <a:gd name="T25" fmla="*/ 0 h 13"/>
                  <a:gd name="T26" fmla="*/ 0 w 108"/>
                  <a:gd name="T27" fmla="*/ 0 h 13"/>
                  <a:gd name="T28" fmla="*/ 0 w 108"/>
                  <a:gd name="T29" fmla="*/ 0 h 13"/>
                  <a:gd name="T30" fmla="*/ 0 w 108"/>
                  <a:gd name="T31" fmla="*/ 0 h 13"/>
                  <a:gd name="T32" fmla="*/ 0 w 108"/>
                  <a:gd name="T33" fmla="*/ 0 h 13"/>
                  <a:gd name="T34" fmla="*/ 0 w 108"/>
                  <a:gd name="T35" fmla="*/ 0 h 13"/>
                  <a:gd name="T36" fmla="*/ 0 w 108"/>
                  <a:gd name="T37" fmla="*/ 0 h 13"/>
                  <a:gd name="T38" fmla="*/ 0 w 108"/>
                  <a:gd name="T39" fmla="*/ 0 h 13"/>
                  <a:gd name="T40" fmla="*/ 0 w 108"/>
                  <a:gd name="T41" fmla="*/ 0 h 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8"/>
                  <a:gd name="T64" fmla="*/ 0 h 13"/>
                  <a:gd name="T65" fmla="*/ 108 w 108"/>
                  <a:gd name="T66" fmla="*/ 13 h 1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8" h="13">
                    <a:moveTo>
                      <a:pt x="0" y="3"/>
                    </a:moveTo>
                    <a:lnTo>
                      <a:pt x="27" y="3"/>
                    </a:lnTo>
                    <a:lnTo>
                      <a:pt x="46" y="2"/>
                    </a:lnTo>
                    <a:lnTo>
                      <a:pt x="61" y="2"/>
                    </a:lnTo>
                    <a:lnTo>
                      <a:pt x="73" y="2"/>
                    </a:lnTo>
                    <a:lnTo>
                      <a:pt x="82" y="2"/>
                    </a:lnTo>
                    <a:lnTo>
                      <a:pt x="90" y="1"/>
                    </a:lnTo>
                    <a:lnTo>
                      <a:pt x="98" y="1"/>
                    </a:lnTo>
                    <a:lnTo>
                      <a:pt x="108" y="0"/>
                    </a:lnTo>
                    <a:lnTo>
                      <a:pt x="106" y="6"/>
                    </a:lnTo>
                    <a:lnTo>
                      <a:pt x="106" y="8"/>
                    </a:lnTo>
                    <a:lnTo>
                      <a:pt x="106" y="10"/>
                    </a:lnTo>
                    <a:lnTo>
                      <a:pt x="105" y="13"/>
                    </a:lnTo>
                    <a:lnTo>
                      <a:pt x="96" y="13"/>
                    </a:lnTo>
                    <a:lnTo>
                      <a:pt x="81" y="13"/>
                    </a:lnTo>
                    <a:lnTo>
                      <a:pt x="65" y="13"/>
                    </a:lnTo>
                    <a:lnTo>
                      <a:pt x="48" y="13"/>
                    </a:lnTo>
                    <a:lnTo>
                      <a:pt x="30" y="13"/>
                    </a:lnTo>
                    <a:lnTo>
                      <a:pt x="15" y="11"/>
                    </a:lnTo>
                    <a:lnTo>
                      <a:pt x="5" y="8"/>
                    </a:lnTo>
                    <a:lnTo>
                      <a:pt x="0" y="3"/>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22" name="Freeform 251">
                <a:extLst>
                  <a:ext uri="{FF2B5EF4-FFF2-40B4-BE49-F238E27FC236}">
                    <a16:creationId xmlns:a16="http://schemas.microsoft.com/office/drawing/2014/main" id="{390DE704-3F1F-4B22-B076-C86CAB047D99}"/>
                  </a:ext>
                </a:extLst>
              </p:cNvPr>
              <p:cNvSpPr>
                <a:spLocks/>
              </p:cNvSpPr>
              <p:nvPr/>
            </p:nvSpPr>
            <p:spPr bwMode="auto">
              <a:xfrm flipH="1">
                <a:off x="1295" y="1733"/>
                <a:ext cx="25" cy="52"/>
              </a:xfrm>
              <a:custGeom>
                <a:avLst/>
                <a:gdLst>
                  <a:gd name="T0" fmla="*/ 0 w 62"/>
                  <a:gd name="T1" fmla="*/ 0 h 140"/>
                  <a:gd name="T2" fmla="*/ 0 w 62"/>
                  <a:gd name="T3" fmla="*/ 0 h 140"/>
                  <a:gd name="T4" fmla="*/ 0 w 62"/>
                  <a:gd name="T5" fmla="*/ 0 h 140"/>
                  <a:gd name="T6" fmla="*/ 0 w 62"/>
                  <a:gd name="T7" fmla="*/ 0 h 140"/>
                  <a:gd name="T8" fmla="*/ 0 w 62"/>
                  <a:gd name="T9" fmla="*/ 0 h 140"/>
                  <a:gd name="T10" fmla="*/ 0 w 62"/>
                  <a:gd name="T11" fmla="*/ 0 h 140"/>
                  <a:gd name="T12" fmla="*/ 0 w 62"/>
                  <a:gd name="T13" fmla="*/ 0 h 140"/>
                  <a:gd name="T14" fmla="*/ 0 w 62"/>
                  <a:gd name="T15" fmla="*/ 0 h 140"/>
                  <a:gd name="T16" fmla="*/ 0 w 62"/>
                  <a:gd name="T17" fmla="*/ 0 h 140"/>
                  <a:gd name="T18" fmla="*/ 0 w 62"/>
                  <a:gd name="T19" fmla="*/ 0 h 140"/>
                  <a:gd name="T20" fmla="*/ 0 w 62"/>
                  <a:gd name="T21" fmla="*/ 0 h 140"/>
                  <a:gd name="T22" fmla="*/ 0 w 62"/>
                  <a:gd name="T23" fmla="*/ 0 h 140"/>
                  <a:gd name="T24" fmla="*/ 0 w 62"/>
                  <a:gd name="T25" fmla="*/ 0 h 140"/>
                  <a:gd name="T26" fmla="*/ 0 w 62"/>
                  <a:gd name="T27" fmla="*/ 0 h 140"/>
                  <a:gd name="T28" fmla="*/ 0 w 62"/>
                  <a:gd name="T29" fmla="*/ 0 h 140"/>
                  <a:gd name="T30" fmla="*/ 0 w 62"/>
                  <a:gd name="T31" fmla="*/ 0 h 140"/>
                  <a:gd name="T32" fmla="*/ 0 w 62"/>
                  <a:gd name="T33" fmla="*/ 0 h 140"/>
                  <a:gd name="T34" fmla="*/ 0 w 62"/>
                  <a:gd name="T35" fmla="*/ 0 h 140"/>
                  <a:gd name="T36" fmla="*/ 0 w 62"/>
                  <a:gd name="T37" fmla="*/ 0 h 140"/>
                  <a:gd name="T38" fmla="*/ 0 w 62"/>
                  <a:gd name="T39" fmla="*/ 0 h 140"/>
                  <a:gd name="T40" fmla="*/ 0 w 62"/>
                  <a:gd name="T41" fmla="*/ 0 h 140"/>
                  <a:gd name="T42" fmla="*/ 0 w 62"/>
                  <a:gd name="T43" fmla="*/ 0 h 140"/>
                  <a:gd name="T44" fmla="*/ 0 w 62"/>
                  <a:gd name="T45" fmla="*/ 0 h 140"/>
                  <a:gd name="T46" fmla="*/ 0 w 62"/>
                  <a:gd name="T47" fmla="*/ 0 h 140"/>
                  <a:gd name="T48" fmla="*/ 0 w 62"/>
                  <a:gd name="T49" fmla="*/ 0 h 140"/>
                  <a:gd name="T50" fmla="*/ 0 w 62"/>
                  <a:gd name="T51" fmla="*/ 0 h 140"/>
                  <a:gd name="T52" fmla="*/ 0 w 62"/>
                  <a:gd name="T53" fmla="*/ 0 h 140"/>
                  <a:gd name="T54" fmla="*/ 0 w 62"/>
                  <a:gd name="T55" fmla="*/ 0 h 140"/>
                  <a:gd name="T56" fmla="*/ 0 w 62"/>
                  <a:gd name="T57" fmla="*/ 0 h 140"/>
                  <a:gd name="T58" fmla="*/ 0 w 62"/>
                  <a:gd name="T59" fmla="*/ 0 h 140"/>
                  <a:gd name="T60" fmla="*/ 0 w 62"/>
                  <a:gd name="T61" fmla="*/ 0 h 140"/>
                  <a:gd name="T62" fmla="*/ 0 w 62"/>
                  <a:gd name="T63" fmla="*/ 0 h 140"/>
                  <a:gd name="T64" fmla="*/ 0 w 62"/>
                  <a:gd name="T65" fmla="*/ 0 h 1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140"/>
                  <a:gd name="T101" fmla="*/ 62 w 62"/>
                  <a:gd name="T102" fmla="*/ 140 h 1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140">
                    <a:moveTo>
                      <a:pt x="19" y="127"/>
                    </a:moveTo>
                    <a:lnTo>
                      <a:pt x="19" y="114"/>
                    </a:lnTo>
                    <a:lnTo>
                      <a:pt x="19" y="106"/>
                    </a:lnTo>
                    <a:lnTo>
                      <a:pt x="20" y="97"/>
                    </a:lnTo>
                    <a:lnTo>
                      <a:pt x="21" y="84"/>
                    </a:lnTo>
                    <a:lnTo>
                      <a:pt x="34" y="69"/>
                    </a:lnTo>
                    <a:lnTo>
                      <a:pt x="37" y="57"/>
                    </a:lnTo>
                    <a:lnTo>
                      <a:pt x="33" y="45"/>
                    </a:lnTo>
                    <a:lnTo>
                      <a:pt x="21" y="29"/>
                    </a:lnTo>
                    <a:lnTo>
                      <a:pt x="19" y="29"/>
                    </a:lnTo>
                    <a:lnTo>
                      <a:pt x="16" y="29"/>
                    </a:lnTo>
                    <a:lnTo>
                      <a:pt x="13" y="29"/>
                    </a:lnTo>
                    <a:lnTo>
                      <a:pt x="11" y="28"/>
                    </a:lnTo>
                    <a:lnTo>
                      <a:pt x="7" y="23"/>
                    </a:lnTo>
                    <a:lnTo>
                      <a:pt x="4" y="18"/>
                    </a:lnTo>
                    <a:lnTo>
                      <a:pt x="1" y="14"/>
                    </a:lnTo>
                    <a:lnTo>
                      <a:pt x="0" y="8"/>
                    </a:lnTo>
                    <a:lnTo>
                      <a:pt x="13" y="2"/>
                    </a:lnTo>
                    <a:lnTo>
                      <a:pt x="21" y="0"/>
                    </a:lnTo>
                    <a:lnTo>
                      <a:pt x="27" y="0"/>
                    </a:lnTo>
                    <a:lnTo>
                      <a:pt x="33" y="4"/>
                    </a:lnTo>
                    <a:lnTo>
                      <a:pt x="37" y="10"/>
                    </a:lnTo>
                    <a:lnTo>
                      <a:pt x="43" y="18"/>
                    </a:lnTo>
                    <a:lnTo>
                      <a:pt x="51" y="30"/>
                    </a:lnTo>
                    <a:lnTo>
                      <a:pt x="62" y="43"/>
                    </a:lnTo>
                    <a:lnTo>
                      <a:pt x="59" y="66"/>
                    </a:lnTo>
                    <a:lnTo>
                      <a:pt x="50" y="91"/>
                    </a:lnTo>
                    <a:lnTo>
                      <a:pt x="39" y="116"/>
                    </a:lnTo>
                    <a:lnTo>
                      <a:pt x="30" y="140"/>
                    </a:lnTo>
                    <a:lnTo>
                      <a:pt x="28" y="138"/>
                    </a:lnTo>
                    <a:lnTo>
                      <a:pt x="24" y="135"/>
                    </a:lnTo>
                    <a:lnTo>
                      <a:pt x="21" y="130"/>
                    </a:lnTo>
                    <a:lnTo>
                      <a:pt x="19" y="127"/>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23" name="Freeform 252">
                <a:extLst>
                  <a:ext uri="{FF2B5EF4-FFF2-40B4-BE49-F238E27FC236}">
                    <a16:creationId xmlns:a16="http://schemas.microsoft.com/office/drawing/2014/main" id="{BE9361A6-9967-40DC-BBD2-1A923D13C0B8}"/>
                  </a:ext>
                </a:extLst>
              </p:cNvPr>
              <p:cNvSpPr>
                <a:spLocks/>
              </p:cNvSpPr>
              <p:nvPr/>
            </p:nvSpPr>
            <p:spPr bwMode="auto">
              <a:xfrm flipH="1">
                <a:off x="1443" y="1732"/>
                <a:ext cx="68" cy="45"/>
              </a:xfrm>
              <a:custGeom>
                <a:avLst/>
                <a:gdLst>
                  <a:gd name="T0" fmla="*/ 0 w 165"/>
                  <a:gd name="T1" fmla="*/ 0 h 123"/>
                  <a:gd name="T2" fmla="*/ 0 w 165"/>
                  <a:gd name="T3" fmla="*/ 0 h 123"/>
                  <a:gd name="T4" fmla="*/ 0 w 165"/>
                  <a:gd name="T5" fmla="*/ 0 h 123"/>
                  <a:gd name="T6" fmla="*/ 0 w 165"/>
                  <a:gd name="T7" fmla="*/ 0 h 123"/>
                  <a:gd name="T8" fmla="*/ 0 w 165"/>
                  <a:gd name="T9" fmla="*/ 0 h 123"/>
                  <a:gd name="T10" fmla="*/ 0 w 165"/>
                  <a:gd name="T11" fmla="*/ 0 h 123"/>
                  <a:gd name="T12" fmla="*/ 0 w 165"/>
                  <a:gd name="T13" fmla="*/ 0 h 123"/>
                  <a:gd name="T14" fmla="*/ 0 w 165"/>
                  <a:gd name="T15" fmla="*/ 0 h 123"/>
                  <a:gd name="T16" fmla="*/ 0 w 165"/>
                  <a:gd name="T17" fmla="*/ 0 h 123"/>
                  <a:gd name="T18" fmla="*/ 0 w 165"/>
                  <a:gd name="T19" fmla="*/ 0 h 123"/>
                  <a:gd name="T20" fmla="*/ 0 w 165"/>
                  <a:gd name="T21" fmla="*/ 0 h 123"/>
                  <a:gd name="T22" fmla="*/ 0 w 165"/>
                  <a:gd name="T23" fmla="*/ 0 h 123"/>
                  <a:gd name="T24" fmla="*/ 0 w 165"/>
                  <a:gd name="T25" fmla="*/ 0 h 123"/>
                  <a:gd name="T26" fmla="*/ 0 w 165"/>
                  <a:gd name="T27" fmla="*/ 0 h 123"/>
                  <a:gd name="T28" fmla="*/ 0 w 165"/>
                  <a:gd name="T29" fmla="*/ 0 h 123"/>
                  <a:gd name="T30" fmla="*/ 0 w 165"/>
                  <a:gd name="T31" fmla="*/ 0 h 123"/>
                  <a:gd name="T32" fmla="*/ 0 w 165"/>
                  <a:gd name="T33" fmla="*/ 0 h 123"/>
                  <a:gd name="T34" fmla="*/ 0 w 165"/>
                  <a:gd name="T35" fmla="*/ 0 h 123"/>
                  <a:gd name="T36" fmla="*/ 0 w 165"/>
                  <a:gd name="T37" fmla="*/ 0 h 123"/>
                  <a:gd name="T38" fmla="*/ 0 w 165"/>
                  <a:gd name="T39" fmla="*/ 0 h 123"/>
                  <a:gd name="T40" fmla="*/ 0 w 165"/>
                  <a:gd name="T41" fmla="*/ 0 h 123"/>
                  <a:gd name="T42" fmla="*/ 0 w 165"/>
                  <a:gd name="T43" fmla="*/ 0 h 123"/>
                  <a:gd name="T44" fmla="*/ 0 w 165"/>
                  <a:gd name="T45" fmla="*/ 0 h 123"/>
                  <a:gd name="T46" fmla="*/ 0 w 165"/>
                  <a:gd name="T47" fmla="*/ 0 h 123"/>
                  <a:gd name="T48" fmla="*/ 0 w 165"/>
                  <a:gd name="T49" fmla="*/ 0 h 123"/>
                  <a:gd name="T50" fmla="*/ 0 w 165"/>
                  <a:gd name="T51" fmla="*/ 0 h 123"/>
                  <a:gd name="T52" fmla="*/ 0 w 165"/>
                  <a:gd name="T53" fmla="*/ 0 h 123"/>
                  <a:gd name="T54" fmla="*/ 0 w 165"/>
                  <a:gd name="T55" fmla="*/ 0 h 123"/>
                  <a:gd name="T56" fmla="*/ 0 w 165"/>
                  <a:gd name="T57" fmla="*/ 0 h 123"/>
                  <a:gd name="T58" fmla="*/ 0 w 165"/>
                  <a:gd name="T59" fmla="*/ 0 h 123"/>
                  <a:gd name="T60" fmla="*/ 0 w 165"/>
                  <a:gd name="T61" fmla="*/ 0 h 123"/>
                  <a:gd name="T62" fmla="*/ 0 w 165"/>
                  <a:gd name="T63" fmla="*/ 0 h 123"/>
                  <a:gd name="T64" fmla="*/ 0 w 165"/>
                  <a:gd name="T65" fmla="*/ 0 h 123"/>
                  <a:gd name="T66" fmla="*/ 0 w 165"/>
                  <a:gd name="T67" fmla="*/ 0 h 123"/>
                  <a:gd name="T68" fmla="*/ 0 w 165"/>
                  <a:gd name="T69" fmla="*/ 0 h 123"/>
                  <a:gd name="T70" fmla="*/ 0 w 165"/>
                  <a:gd name="T71" fmla="*/ 0 h 123"/>
                  <a:gd name="T72" fmla="*/ 0 w 165"/>
                  <a:gd name="T73" fmla="*/ 0 h 123"/>
                  <a:gd name="T74" fmla="*/ 0 w 165"/>
                  <a:gd name="T75" fmla="*/ 0 h 123"/>
                  <a:gd name="T76" fmla="*/ 0 w 165"/>
                  <a:gd name="T77" fmla="*/ 0 h 123"/>
                  <a:gd name="T78" fmla="*/ 0 w 165"/>
                  <a:gd name="T79" fmla="*/ 0 h 123"/>
                  <a:gd name="T80" fmla="*/ 0 w 165"/>
                  <a:gd name="T81" fmla="*/ 0 h 1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5"/>
                  <a:gd name="T124" fmla="*/ 0 h 123"/>
                  <a:gd name="T125" fmla="*/ 165 w 165"/>
                  <a:gd name="T126" fmla="*/ 123 h 1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5" h="123">
                    <a:moveTo>
                      <a:pt x="59" y="123"/>
                    </a:moveTo>
                    <a:lnTo>
                      <a:pt x="53" y="122"/>
                    </a:lnTo>
                    <a:lnTo>
                      <a:pt x="46" y="122"/>
                    </a:lnTo>
                    <a:lnTo>
                      <a:pt x="39" y="121"/>
                    </a:lnTo>
                    <a:lnTo>
                      <a:pt x="33" y="121"/>
                    </a:lnTo>
                    <a:lnTo>
                      <a:pt x="15" y="111"/>
                    </a:lnTo>
                    <a:lnTo>
                      <a:pt x="5" y="100"/>
                    </a:lnTo>
                    <a:lnTo>
                      <a:pt x="0" y="88"/>
                    </a:lnTo>
                    <a:lnTo>
                      <a:pt x="0" y="75"/>
                    </a:lnTo>
                    <a:lnTo>
                      <a:pt x="3" y="60"/>
                    </a:lnTo>
                    <a:lnTo>
                      <a:pt x="10" y="45"/>
                    </a:lnTo>
                    <a:lnTo>
                      <a:pt x="18" y="30"/>
                    </a:lnTo>
                    <a:lnTo>
                      <a:pt x="26" y="15"/>
                    </a:lnTo>
                    <a:lnTo>
                      <a:pt x="38" y="10"/>
                    </a:lnTo>
                    <a:lnTo>
                      <a:pt x="53" y="8"/>
                    </a:lnTo>
                    <a:lnTo>
                      <a:pt x="69" y="5"/>
                    </a:lnTo>
                    <a:lnTo>
                      <a:pt x="86" y="3"/>
                    </a:lnTo>
                    <a:lnTo>
                      <a:pt x="102" y="2"/>
                    </a:lnTo>
                    <a:lnTo>
                      <a:pt x="117" y="1"/>
                    </a:lnTo>
                    <a:lnTo>
                      <a:pt x="132" y="1"/>
                    </a:lnTo>
                    <a:lnTo>
                      <a:pt x="145" y="0"/>
                    </a:lnTo>
                    <a:lnTo>
                      <a:pt x="150" y="0"/>
                    </a:lnTo>
                    <a:lnTo>
                      <a:pt x="156" y="0"/>
                    </a:lnTo>
                    <a:lnTo>
                      <a:pt x="160" y="0"/>
                    </a:lnTo>
                    <a:lnTo>
                      <a:pt x="165" y="0"/>
                    </a:lnTo>
                    <a:lnTo>
                      <a:pt x="160" y="51"/>
                    </a:lnTo>
                    <a:lnTo>
                      <a:pt x="158" y="85"/>
                    </a:lnTo>
                    <a:lnTo>
                      <a:pt x="157" y="104"/>
                    </a:lnTo>
                    <a:lnTo>
                      <a:pt x="155" y="118"/>
                    </a:lnTo>
                    <a:lnTo>
                      <a:pt x="155" y="119"/>
                    </a:lnTo>
                    <a:lnTo>
                      <a:pt x="154" y="121"/>
                    </a:lnTo>
                    <a:lnTo>
                      <a:pt x="142" y="121"/>
                    </a:lnTo>
                    <a:lnTo>
                      <a:pt x="131" y="121"/>
                    </a:lnTo>
                    <a:lnTo>
                      <a:pt x="119" y="121"/>
                    </a:lnTo>
                    <a:lnTo>
                      <a:pt x="107" y="122"/>
                    </a:lnTo>
                    <a:lnTo>
                      <a:pt x="96" y="122"/>
                    </a:lnTo>
                    <a:lnTo>
                      <a:pt x="83" y="122"/>
                    </a:lnTo>
                    <a:lnTo>
                      <a:pt x="72" y="123"/>
                    </a:lnTo>
                    <a:lnTo>
                      <a:pt x="59" y="123"/>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24" name="Freeform 253">
                <a:extLst>
                  <a:ext uri="{FF2B5EF4-FFF2-40B4-BE49-F238E27FC236}">
                    <a16:creationId xmlns:a16="http://schemas.microsoft.com/office/drawing/2014/main" id="{AA38C920-A9B2-4D36-B9E8-D1C3709FB839}"/>
                  </a:ext>
                </a:extLst>
              </p:cNvPr>
              <p:cNvSpPr>
                <a:spLocks/>
              </p:cNvSpPr>
              <p:nvPr/>
            </p:nvSpPr>
            <p:spPr bwMode="auto">
              <a:xfrm flipH="1">
                <a:off x="1312" y="1705"/>
                <a:ext cx="51" cy="69"/>
              </a:xfrm>
              <a:custGeom>
                <a:avLst/>
                <a:gdLst>
                  <a:gd name="T0" fmla="*/ 0 w 125"/>
                  <a:gd name="T1" fmla="*/ 0 h 187"/>
                  <a:gd name="T2" fmla="*/ 0 w 125"/>
                  <a:gd name="T3" fmla="*/ 0 h 187"/>
                  <a:gd name="T4" fmla="*/ 0 w 125"/>
                  <a:gd name="T5" fmla="*/ 0 h 187"/>
                  <a:gd name="T6" fmla="*/ 0 w 125"/>
                  <a:gd name="T7" fmla="*/ 0 h 187"/>
                  <a:gd name="T8" fmla="*/ 0 w 125"/>
                  <a:gd name="T9" fmla="*/ 0 h 187"/>
                  <a:gd name="T10" fmla="*/ 0 w 125"/>
                  <a:gd name="T11" fmla="*/ 0 h 187"/>
                  <a:gd name="T12" fmla="*/ 0 w 125"/>
                  <a:gd name="T13" fmla="*/ 0 h 187"/>
                  <a:gd name="T14" fmla="*/ 0 w 125"/>
                  <a:gd name="T15" fmla="*/ 0 h 187"/>
                  <a:gd name="T16" fmla="*/ 0 w 125"/>
                  <a:gd name="T17" fmla="*/ 0 h 187"/>
                  <a:gd name="T18" fmla="*/ 0 w 125"/>
                  <a:gd name="T19" fmla="*/ 0 h 187"/>
                  <a:gd name="T20" fmla="*/ 0 w 125"/>
                  <a:gd name="T21" fmla="*/ 0 h 187"/>
                  <a:gd name="T22" fmla="*/ 0 w 125"/>
                  <a:gd name="T23" fmla="*/ 0 h 187"/>
                  <a:gd name="T24" fmla="*/ 0 w 125"/>
                  <a:gd name="T25" fmla="*/ 0 h 187"/>
                  <a:gd name="T26" fmla="*/ 0 w 125"/>
                  <a:gd name="T27" fmla="*/ 0 h 187"/>
                  <a:gd name="T28" fmla="*/ 0 w 125"/>
                  <a:gd name="T29" fmla="*/ 0 h 187"/>
                  <a:gd name="T30" fmla="*/ 0 w 125"/>
                  <a:gd name="T31" fmla="*/ 0 h 187"/>
                  <a:gd name="T32" fmla="*/ 0 w 125"/>
                  <a:gd name="T33" fmla="*/ 0 h 187"/>
                  <a:gd name="T34" fmla="*/ 0 w 125"/>
                  <a:gd name="T35" fmla="*/ 0 h 187"/>
                  <a:gd name="T36" fmla="*/ 0 w 125"/>
                  <a:gd name="T37" fmla="*/ 0 h 187"/>
                  <a:gd name="T38" fmla="*/ 0 w 125"/>
                  <a:gd name="T39" fmla="*/ 0 h 187"/>
                  <a:gd name="T40" fmla="*/ 0 w 125"/>
                  <a:gd name="T41" fmla="*/ 0 h 187"/>
                  <a:gd name="T42" fmla="*/ 0 w 125"/>
                  <a:gd name="T43" fmla="*/ 0 h 187"/>
                  <a:gd name="T44" fmla="*/ 0 w 125"/>
                  <a:gd name="T45" fmla="*/ 0 h 187"/>
                  <a:gd name="T46" fmla="*/ 0 w 125"/>
                  <a:gd name="T47" fmla="*/ 0 h 187"/>
                  <a:gd name="T48" fmla="*/ 0 w 125"/>
                  <a:gd name="T49" fmla="*/ 0 h 187"/>
                  <a:gd name="T50" fmla="*/ 0 w 125"/>
                  <a:gd name="T51" fmla="*/ 0 h 187"/>
                  <a:gd name="T52" fmla="*/ 0 w 125"/>
                  <a:gd name="T53" fmla="*/ 0 h 187"/>
                  <a:gd name="T54" fmla="*/ 0 w 125"/>
                  <a:gd name="T55" fmla="*/ 0 h 187"/>
                  <a:gd name="T56" fmla="*/ 0 w 125"/>
                  <a:gd name="T57" fmla="*/ 0 h 187"/>
                  <a:gd name="T58" fmla="*/ 0 w 125"/>
                  <a:gd name="T59" fmla="*/ 0 h 187"/>
                  <a:gd name="T60" fmla="*/ 0 w 125"/>
                  <a:gd name="T61" fmla="*/ 0 h 187"/>
                  <a:gd name="T62" fmla="*/ 0 w 125"/>
                  <a:gd name="T63" fmla="*/ 0 h 187"/>
                  <a:gd name="T64" fmla="*/ 0 w 125"/>
                  <a:gd name="T65" fmla="*/ 0 h 187"/>
                  <a:gd name="T66" fmla="*/ 0 w 125"/>
                  <a:gd name="T67" fmla="*/ 0 h 187"/>
                  <a:gd name="T68" fmla="*/ 0 w 125"/>
                  <a:gd name="T69" fmla="*/ 0 h 187"/>
                  <a:gd name="T70" fmla="*/ 0 w 125"/>
                  <a:gd name="T71" fmla="*/ 0 h 187"/>
                  <a:gd name="T72" fmla="*/ 0 w 125"/>
                  <a:gd name="T73" fmla="*/ 0 h 187"/>
                  <a:gd name="T74" fmla="*/ 0 w 125"/>
                  <a:gd name="T75" fmla="*/ 0 h 187"/>
                  <a:gd name="T76" fmla="*/ 0 w 125"/>
                  <a:gd name="T77" fmla="*/ 0 h 187"/>
                  <a:gd name="T78" fmla="*/ 0 w 125"/>
                  <a:gd name="T79" fmla="*/ 0 h 187"/>
                  <a:gd name="T80" fmla="*/ 0 w 125"/>
                  <a:gd name="T81" fmla="*/ 0 h 1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5"/>
                  <a:gd name="T124" fmla="*/ 0 h 187"/>
                  <a:gd name="T125" fmla="*/ 125 w 125"/>
                  <a:gd name="T126" fmla="*/ 187 h 18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5" h="187">
                    <a:moveTo>
                      <a:pt x="0" y="109"/>
                    </a:moveTo>
                    <a:lnTo>
                      <a:pt x="2" y="100"/>
                    </a:lnTo>
                    <a:lnTo>
                      <a:pt x="3" y="91"/>
                    </a:lnTo>
                    <a:lnTo>
                      <a:pt x="3" y="82"/>
                    </a:lnTo>
                    <a:lnTo>
                      <a:pt x="4" y="72"/>
                    </a:lnTo>
                    <a:lnTo>
                      <a:pt x="7" y="54"/>
                    </a:lnTo>
                    <a:lnTo>
                      <a:pt x="12" y="30"/>
                    </a:lnTo>
                    <a:lnTo>
                      <a:pt x="18" y="9"/>
                    </a:lnTo>
                    <a:lnTo>
                      <a:pt x="26" y="0"/>
                    </a:lnTo>
                    <a:lnTo>
                      <a:pt x="33" y="4"/>
                    </a:lnTo>
                    <a:lnTo>
                      <a:pt x="43" y="11"/>
                    </a:lnTo>
                    <a:lnTo>
                      <a:pt x="56" y="21"/>
                    </a:lnTo>
                    <a:lnTo>
                      <a:pt x="70" y="31"/>
                    </a:lnTo>
                    <a:lnTo>
                      <a:pt x="83" y="41"/>
                    </a:lnTo>
                    <a:lnTo>
                      <a:pt x="95" y="52"/>
                    </a:lnTo>
                    <a:lnTo>
                      <a:pt x="104" y="60"/>
                    </a:lnTo>
                    <a:lnTo>
                      <a:pt x="108" y="64"/>
                    </a:lnTo>
                    <a:lnTo>
                      <a:pt x="104" y="74"/>
                    </a:lnTo>
                    <a:lnTo>
                      <a:pt x="102" y="81"/>
                    </a:lnTo>
                    <a:lnTo>
                      <a:pt x="99" y="86"/>
                    </a:lnTo>
                    <a:lnTo>
                      <a:pt x="98" y="97"/>
                    </a:lnTo>
                    <a:lnTo>
                      <a:pt x="102" y="104"/>
                    </a:lnTo>
                    <a:lnTo>
                      <a:pt x="108" y="107"/>
                    </a:lnTo>
                    <a:lnTo>
                      <a:pt x="112" y="110"/>
                    </a:lnTo>
                    <a:lnTo>
                      <a:pt x="119" y="114"/>
                    </a:lnTo>
                    <a:lnTo>
                      <a:pt x="123" y="127"/>
                    </a:lnTo>
                    <a:lnTo>
                      <a:pt x="125" y="135"/>
                    </a:lnTo>
                    <a:lnTo>
                      <a:pt x="123" y="143"/>
                    </a:lnTo>
                    <a:lnTo>
                      <a:pt x="117" y="153"/>
                    </a:lnTo>
                    <a:lnTo>
                      <a:pt x="111" y="172"/>
                    </a:lnTo>
                    <a:lnTo>
                      <a:pt x="109" y="182"/>
                    </a:lnTo>
                    <a:lnTo>
                      <a:pt x="108" y="185"/>
                    </a:lnTo>
                    <a:lnTo>
                      <a:pt x="106" y="187"/>
                    </a:lnTo>
                    <a:lnTo>
                      <a:pt x="101" y="183"/>
                    </a:lnTo>
                    <a:lnTo>
                      <a:pt x="89" y="175"/>
                    </a:lnTo>
                    <a:lnTo>
                      <a:pt x="73" y="163"/>
                    </a:lnTo>
                    <a:lnTo>
                      <a:pt x="56" y="151"/>
                    </a:lnTo>
                    <a:lnTo>
                      <a:pt x="36" y="137"/>
                    </a:lnTo>
                    <a:lnTo>
                      <a:pt x="20" y="124"/>
                    </a:lnTo>
                    <a:lnTo>
                      <a:pt x="7" y="115"/>
                    </a:lnTo>
                    <a:lnTo>
                      <a:pt x="0" y="109"/>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25" name="Freeform 254">
                <a:extLst>
                  <a:ext uri="{FF2B5EF4-FFF2-40B4-BE49-F238E27FC236}">
                    <a16:creationId xmlns:a16="http://schemas.microsoft.com/office/drawing/2014/main" id="{62305BD7-A324-416C-8E9D-0383EBA4E3A9}"/>
                  </a:ext>
                </a:extLst>
              </p:cNvPr>
              <p:cNvSpPr>
                <a:spLocks/>
              </p:cNvSpPr>
              <p:nvPr/>
            </p:nvSpPr>
            <p:spPr bwMode="auto">
              <a:xfrm flipH="1">
                <a:off x="1461" y="1750"/>
                <a:ext cx="34" cy="16"/>
              </a:xfrm>
              <a:custGeom>
                <a:avLst/>
                <a:gdLst>
                  <a:gd name="T0" fmla="*/ 0 w 83"/>
                  <a:gd name="T1" fmla="*/ 0 h 46"/>
                  <a:gd name="T2" fmla="*/ 0 w 83"/>
                  <a:gd name="T3" fmla="*/ 0 h 46"/>
                  <a:gd name="T4" fmla="*/ 0 w 83"/>
                  <a:gd name="T5" fmla="*/ 0 h 46"/>
                  <a:gd name="T6" fmla="*/ 0 w 83"/>
                  <a:gd name="T7" fmla="*/ 0 h 46"/>
                  <a:gd name="T8" fmla="*/ 0 w 83"/>
                  <a:gd name="T9" fmla="*/ 0 h 46"/>
                  <a:gd name="T10" fmla="*/ 0 w 83"/>
                  <a:gd name="T11" fmla="*/ 0 h 46"/>
                  <a:gd name="T12" fmla="*/ 0 w 83"/>
                  <a:gd name="T13" fmla="*/ 0 h 46"/>
                  <a:gd name="T14" fmla="*/ 0 w 83"/>
                  <a:gd name="T15" fmla="*/ 0 h 46"/>
                  <a:gd name="T16" fmla="*/ 0 w 83"/>
                  <a:gd name="T17" fmla="*/ 0 h 46"/>
                  <a:gd name="T18" fmla="*/ 0 w 83"/>
                  <a:gd name="T19" fmla="*/ 0 h 46"/>
                  <a:gd name="T20" fmla="*/ 0 w 83"/>
                  <a:gd name="T21" fmla="*/ 0 h 46"/>
                  <a:gd name="T22" fmla="*/ 0 w 83"/>
                  <a:gd name="T23" fmla="*/ 0 h 46"/>
                  <a:gd name="T24" fmla="*/ 0 w 83"/>
                  <a:gd name="T25" fmla="*/ 0 h 46"/>
                  <a:gd name="T26" fmla="*/ 0 w 83"/>
                  <a:gd name="T27" fmla="*/ 0 h 46"/>
                  <a:gd name="T28" fmla="*/ 0 w 83"/>
                  <a:gd name="T29" fmla="*/ 0 h 46"/>
                  <a:gd name="T30" fmla="*/ 0 w 83"/>
                  <a:gd name="T31" fmla="*/ 0 h 46"/>
                  <a:gd name="T32" fmla="*/ 0 w 83"/>
                  <a:gd name="T33" fmla="*/ 0 h 46"/>
                  <a:gd name="T34" fmla="*/ 0 w 83"/>
                  <a:gd name="T35" fmla="*/ 0 h 46"/>
                  <a:gd name="T36" fmla="*/ 0 w 83"/>
                  <a:gd name="T37" fmla="*/ 0 h 46"/>
                  <a:gd name="T38" fmla="*/ 0 w 83"/>
                  <a:gd name="T39" fmla="*/ 0 h 46"/>
                  <a:gd name="T40" fmla="*/ 0 w 83"/>
                  <a:gd name="T41" fmla="*/ 0 h 46"/>
                  <a:gd name="T42" fmla="*/ 0 w 83"/>
                  <a:gd name="T43" fmla="*/ 0 h 46"/>
                  <a:gd name="T44" fmla="*/ 0 w 83"/>
                  <a:gd name="T45" fmla="*/ 0 h 46"/>
                  <a:gd name="T46" fmla="*/ 0 w 83"/>
                  <a:gd name="T47" fmla="*/ 0 h 46"/>
                  <a:gd name="T48" fmla="*/ 0 w 83"/>
                  <a:gd name="T49" fmla="*/ 0 h 46"/>
                  <a:gd name="T50" fmla="*/ 0 w 83"/>
                  <a:gd name="T51" fmla="*/ 0 h 46"/>
                  <a:gd name="T52" fmla="*/ 0 w 83"/>
                  <a:gd name="T53" fmla="*/ 0 h 46"/>
                  <a:gd name="T54" fmla="*/ 0 w 83"/>
                  <a:gd name="T55" fmla="*/ 0 h 46"/>
                  <a:gd name="T56" fmla="*/ 0 w 83"/>
                  <a:gd name="T57" fmla="*/ 0 h 46"/>
                  <a:gd name="T58" fmla="*/ 0 w 83"/>
                  <a:gd name="T59" fmla="*/ 0 h 46"/>
                  <a:gd name="T60" fmla="*/ 0 w 83"/>
                  <a:gd name="T61" fmla="*/ 0 h 46"/>
                  <a:gd name="T62" fmla="*/ 0 w 83"/>
                  <a:gd name="T63" fmla="*/ 0 h 46"/>
                  <a:gd name="T64" fmla="*/ 0 w 83"/>
                  <a:gd name="T65" fmla="*/ 0 h 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3"/>
                  <a:gd name="T100" fmla="*/ 0 h 46"/>
                  <a:gd name="T101" fmla="*/ 83 w 83"/>
                  <a:gd name="T102" fmla="*/ 46 h 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3" h="46">
                    <a:moveTo>
                      <a:pt x="14" y="39"/>
                    </a:moveTo>
                    <a:lnTo>
                      <a:pt x="12" y="37"/>
                    </a:lnTo>
                    <a:lnTo>
                      <a:pt x="11" y="36"/>
                    </a:lnTo>
                    <a:lnTo>
                      <a:pt x="8" y="33"/>
                    </a:lnTo>
                    <a:lnTo>
                      <a:pt x="6" y="32"/>
                    </a:lnTo>
                    <a:lnTo>
                      <a:pt x="4" y="26"/>
                    </a:lnTo>
                    <a:lnTo>
                      <a:pt x="1" y="17"/>
                    </a:lnTo>
                    <a:lnTo>
                      <a:pt x="0" y="8"/>
                    </a:lnTo>
                    <a:lnTo>
                      <a:pt x="0" y="2"/>
                    </a:lnTo>
                    <a:lnTo>
                      <a:pt x="10" y="2"/>
                    </a:lnTo>
                    <a:lnTo>
                      <a:pt x="20" y="2"/>
                    </a:lnTo>
                    <a:lnTo>
                      <a:pt x="29" y="1"/>
                    </a:lnTo>
                    <a:lnTo>
                      <a:pt x="38" y="1"/>
                    </a:lnTo>
                    <a:lnTo>
                      <a:pt x="48" y="0"/>
                    </a:lnTo>
                    <a:lnTo>
                      <a:pt x="57" y="1"/>
                    </a:lnTo>
                    <a:lnTo>
                      <a:pt x="67" y="2"/>
                    </a:lnTo>
                    <a:lnTo>
                      <a:pt x="78" y="4"/>
                    </a:lnTo>
                    <a:lnTo>
                      <a:pt x="79" y="6"/>
                    </a:lnTo>
                    <a:lnTo>
                      <a:pt x="80" y="8"/>
                    </a:lnTo>
                    <a:lnTo>
                      <a:pt x="82" y="9"/>
                    </a:lnTo>
                    <a:lnTo>
                      <a:pt x="83" y="11"/>
                    </a:lnTo>
                    <a:lnTo>
                      <a:pt x="81" y="22"/>
                    </a:lnTo>
                    <a:lnTo>
                      <a:pt x="79" y="30"/>
                    </a:lnTo>
                    <a:lnTo>
                      <a:pt x="75" y="38"/>
                    </a:lnTo>
                    <a:lnTo>
                      <a:pt x="69" y="46"/>
                    </a:lnTo>
                    <a:lnTo>
                      <a:pt x="63" y="46"/>
                    </a:lnTo>
                    <a:lnTo>
                      <a:pt x="56" y="46"/>
                    </a:lnTo>
                    <a:lnTo>
                      <a:pt x="49" y="45"/>
                    </a:lnTo>
                    <a:lnTo>
                      <a:pt x="42" y="44"/>
                    </a:lnTo>
                    <a:lnTo>
                      <a:pt x="35" y="42"/>
                    </a:lnTo>
                    <a:lnTo>
                      <a:pt x="28" y="41"/>
                    </a:lnTo>
                    <a:lnTo>
                      <a:pt x="21" y="40"/>
                    </a:lnTo>
                    <a:lnTo>
                      <a:pt x="14"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26" name="Freeform 255">
                <a:extLst>
                  <a:ext uri="{FF2B5EF4-FFF2-40B4-BE49-F238E27FC236}">
                    <a16:creationId xmlns:a16="http://schemas.microsoft.com/office/drawing/2014/main" id="{1DEAC025-D184-4329-8E31-9B23B76D3A4D}"/>
                  </a:ext>
                </a:extLst>
              </p:cNvPr>
              <p:cNvSpPr>
                <a:spLocks/>
              </p:cNvSpPr>
              <p:nvPr/>
            </p:nvSpPr>
            <p:spPr bwMode="auto">
              <a:xfrm flipH="1">
                <a:off x="1279" y="1676"/>
                <a:ext cx="71" cy="71"/>
              </a:xfrm>
              <a:custGeom>
                <a:avLst/>
                <a:gdLst>
                  <a:gd name="T0" fmla="*/ 0 w 171"/>
                  <a:gd name="T1" fmla="*/ 0 h 195"/>
                  <a:gd name="T2" fmla="*/ 0 w 171"/>
                  <a:gd name="T3" fmla="*/ 0 h 195"/>
                  <a:gd name="T4" fmla="*/ 0 w 171"/>
                  <a:gd name="T5" fmla="*/ 0 h 195"/>
                  <a:gd name="T6" fmla="*/ 0 w 171"/>
                  <a:gd name="T7" fmla="*/ 0 h 195"/>
                  <a:gd name="T8" fmla="*/ 0 w 171"/>
                  <a:gd name="T9" fmla="*/ 0 h 195"/>
                  <a:gd name="T10" fmla="*/ 0 w 171"/>
                  <a:gd name="T11" fmla="*/ 0 h 195"/>
                  <a:gd name="T12" fmla="*/ 0 w 171"/>
                  <a:gd name="T13" fmla="*/ 0 h 195"/>
                  <a:gd name="T14" fmla="*/ 0 w 171"/>
                  <a:gd name="T15" fmla="*/ 0 h 195"/>
                  <a:gd name="T16" fmla="*/ 0 w 171"/>
                  <a:gd name="T17" fmla="*/ 0 h 195"/>
                  <a:gd name="T18" fmla="*/ 0 w 171"/>
                  <a:gd name="T19" fmla="*/ 0 h 195"/>
                  <a:gd name="T20" fmla="*/ 0 w 171"/>
                  <a:gd name="T21" fmla="*/ 0 h 195"/>
                  <a:gd name="T22" fmla="*/ 0 w 171"/>
                  <a:gd name="T23" fmla="*/ 0 h 195"/>
                  <a:gd name="T24" fmla="*/ 0 w 171"/>
                  <a:gd name="T25" fmla="*/ 0 h 195"/>
                  <a:gd name="T26" fmla="*/ 0 w 171"/>
                  <a:gd name="T27" fmla="*/ 0 h 195"/>
                  <a:gd name="T28" fmla="*/ 0 w 171"/>
                  <a:gd name="T29" fmla="*/ 0 h 195"/>
                  <a:gd name="T30" fmla="*/ 0 w 171"/>
                  <a:gd name="T31" fmla="*/ 0 h 195"/>
                  <a:gd name="T32" fmla="*/ 0 w 171"/>
                  <a:gd name="T33" fmla="*/ 0 h 195"/>
                  <a:gd name="T34" fmla="*/ 0 w 171"/>
                  <a:gd name="T35" fmla="*/ 0 h 195"/>
                  <a:gd name="T36" fmla="*/ 0 w 171"/>
                  <a:gd name="T37" fmla="*/ 0 h 195"/>
                  <a:gd name="T38" fmla="*/ 0 w 171"/>
                  <a:gd name="T39" fmla="*/ 0 h 195"/>
                  <a:gd name="T40" fmla="*/ 0 w 171"/>
                  <a:gd name="T41" fmla="*/ 0 h 195"/>
                  <a:gd name="T42" fmla="*/ 0 w 171"/>
                  <a:gd name="T43" fmla="*/ 0 h 195"/>
                  <a:gd name="T44" fmla="*/ 0 w 171"/>
                  <a:gd name="T45" fmla="*/ 0 h 195"/>
                  <a:gd name="T46" fmla="*/ 0 w 171"/>
                  <a:gd name="T47" fmla="*/ 0 h 195"/>
                  <a:gd name="T48" fmla="*/ 0 w 171"/>
                  <a:gd name="T49" fmla="*/ 0 h 195"/>
                  <a:gd name="T50" fmla="*/ 0 w 171"/>
                  <a:gd name="T51" fmla="*/ 0 h 195"/>
                  <a:gd name="T52" fmla="*/ 0 w 171"/>
                  <a:gd name="T53" fmla="*/ 0 h 195"/>
                  <a:gd name="T54" fmla="*/ 0 w 171"/>
                  <a:gd name="T55" fmla="*/ 0 h 195"/>
                  <a:gd name="T56" fmla="*/ 0 w 171"/>
                  <a:gd name="T57" fmla="*/ 0 h 195"/>
                  <a:gd name="T58" fmla="*/ 0 w 171"/>
                  <a:gd name="T59" fmla="*/ 0 h 195"/>
                  <a:gd name="T60" fmla="*/ 0 w 171"/>
                  <a:gd name="T61" fmla="*/ 0 h 195"/>
                  <a:gd name="T62" fmla="*/ 0 w 171"/>
                  <a:gd name="T63" fmla="*/ 0 h 195"/>
                  <a:gd name="T64" fmla="*/ 0 w 171"/>
                  <a:gd name="T65" fmla="*/ 0 h 195"/>
                  <a:gd name="T66" fmla="*/ 0 w 171"/>
                  <a:gd name="T67" fmla="*/ 0 h 195"/>
                  <a:gd name="T68" fmla="*/ 0 w 171"/>
                  <a:gd name="T69" fmla="*/ 0 h 195"/>
                  <a:gd name="T70" fmla="*/ 0 w 171"/>
                  <a:gd name="T71" fmla="*/ 0 h 195"/>
                  <a:gd name="T72" fmla="*/ 0 w 171"/>
                  <a:gd name="T73" fmla="*/ 0 h 195"/>
                  <a:gd name="T74" fmla="*/ 0 w 171"/>
                  <a:gd name="T75" fmla="*/ 0 h 195"/>
                  <a:gd name="T76" fmla="*/ 0 w 171"/>
                  <a:gd name="T77" fmla="*/ 0 h 195"/>
                  <a:gd name="T78" fmla="*/ 0 w 171"/>
                  <a:gd name="T79" fmla="*/ 0 h 195"/>
                  <a:gd name="T80" fmla="*/ 0 w 171"/>
                  <a:gd name="T81" fmla="*/ 0 h 195"/>
                  <a:gd name="T82" fmla="*/ 0 w 171"/>
                  <a:gd name="T83" fmla="*/ 0 h 195"/>
                  <a:gd name="T84" fmla="*/ 0 w 171"/>
                  <a:gd name="T85" fmla="*/ 0 h 195"/>
                  <a:gd name="T86" fmla="*/ 0 w 171"/>
                  <a:gd name="T87" fmla="*/ 0 h 195"/>
                  <a:gd name="T88" fmla="*/ 0 w 171"/>
                  <a:gd name="T89" fmla="*/ 0 h 19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1"/>
                  <a:gd name="T136" fmla="*/ 0 h 195"/>
                  <a:gd name="T137" fmla="*/ 171 w 171"/>
                  <a:gd name="T138" fmla="*/ 195 h 19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1" h="195">
                    <a:moveTo>
                      <a:pt x="75" y="130"/>
                    </a:moveTo>
                    <a:lnTo>
                      <a:pt x="75" y="119"/>
                    </a:lnTo>
                    <a:lnTo>
                      <a:pt x="77" y="111"/>
                    </a:lnTo>
                    <a:lnTo>
                      <a:pt x="81" y="103"/>
                    </a:lnTo>
                    <a:lnTo>
                      <a:pt x="90" y="95"/>
                    </a:lnTo>
                    <a:lnTo>
                      <a:pt x="88" y="83"/>
                    </a:lnTo>
                    <a:lnTo>
                      <a:pt x="86" y="68"/>
                    </a:lnTo>
                    <a:lnTo>
                      <a:pt x="83" y="55"/>
                    </a:lnTo>
                    <a:lnTo>
                      <a:pt x="76" y="52"/>
                    </a:lnTo>
                    <a:lnTo>
                      <a:pt x="71" y="52"/>
                    </a:lnTo>
                    <a:lnTo>
                      <a:pt x="68" y="52"/>
                    </a:lnTo>
                    <a:lnTo>
                      <a:pt x="63" y="52"/>
                    </a:lnTo>
                    <a:lnTo>
                      <a:pt x="58" y="51"/>
                    </a:lnTo>
                    <a:lnTo>
                      <a:pt x="53" y="52"/>
                    </a:lnTo>
                    <a:lnTo>
                      <a:pt x="45" y="53"/>
                    </a:lnTo>
                    <a:lnTo>
                      <a:pt x="35" y="54"/>
                    </a:lnTo>
                    <a:lnTo>
                      <a:pt x="26" y="54"/>
                    </a:lnTo>
                    <a:lnTo>
                      <a:pt x="16" y="53"/>
                    </a:lnTo>
                    <a:lnTo>
                      <a:pt x="8" y="52"/>
                    </a:lnTo>
                    <a:lnTo>
                      <a:pt x="2" y="50"/>
                    </a:lnTo>
                    <a:lnTo>
                      <a:pt x="0" y="45"/>
                    </a:lnTo>
                    <a:lnTo>
                      <a:pt x="3" y="33"/>
                    </a:lnTo>
                    <a:lnTo>
                      <a:pt x="7" y="23"/>
                    </a:lnTo>
                    <a:lnTo>
                      <a:pt x="9" y="12"/>
                    </a:lnTo>
                    <a:lnTo>
                      <a:pt x="11" y="0"/>
                    </a:lnTo>
                    <a:lnTo>
                      <a:pt x="31" y="5"/>
                    </a:lnTo>
                    <a:lnTo>
                      <a:pt x="52" y="16"/>
                    </a:lnTo>
                    <a:lnTo>
                      <a:pt x="75" y="32"/>
                    </a:lnTo>
                    <a:lnTo>
                      <a:pt x="98" y="51"/>
                    </a:lnTo>
                    <a:lnTo>
                      <a:pt x="120" y="71"/>
                    </a:lnTo>
                    <a:lnTo>
                      <a:pt x="140" y="92"/>
                    </a:lnTo>
                    <a:lnTo>
                      <a:pt x="158" y="112"/>
                    </a:lnTo>
                    <a:lnTo>
                      <a:pt x="171" y="129"/>
                    </a:lnTo>
                    <a:lnTo>
                      <a:pt x="167" y="144"/>
                    </a:lnTo>
                    <a:lnTo>
                      <a:pt x="156" y="165"/>
                    </a:lnTo>
                    <a:lnTo>
                      <a:pt x="145" y="186"/>
                    </a:lnTo>
                    <a:lnTo>
                      <a:pt x="138" y="195"/>
                    </a:lnTo>
                    <a:lnTo>
                      <a:pt x="134" y="192"/>
                    </a:lnTo>
                    <a:lnTo>
                      <a:pt x="128" y="184"/>
                    </a:lnTo>
                    <a:lnTo>
                      <a:pt x="117" y="175"/>
                    </a:lnTo>
                    <a:lnTo>
                      <a:pt x="107" y="163"/>
                    </a:lnTo>
                    <a:lnTo>
                      <a:pt x="95" y="151"/>
                    </a:lnTo>
                    <a:lnTo>
                      <a:pt x="85" y="141"/>
                    </a:lnTo>
                    <a:lnTo>
                      <a:pt x="78" y="134"/>
                    </a:lnTo>
                    <a:lnTo>
                      <a:pt x="75" y="13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27" name="Freeform 256">
                <a:extLst>
                  <a:ext uri="{FF2B5EF4-FFF2-40B4-BE49-F238E27FC236}">
                    <a16:creationId xmlns:a16="http://schemas.microsoft.com/office/drawing/2014/main" id="{64EE5A42-3D8C-4357-B0ED-E06926CBA90E}"/>
                  </a:ext>
                </a:extLst>
              </p:cNvPr>
              <p:cNvSpPr>
                <a:spLocks/>
              </p:cNvSpPr>
              <p:nvPr/>
            </p:nvSpPr>
            <p:spPr bwMode="auto">
              <a:xfrm flipH="1">
                <a:off x="1363" y="1689"/>
                <a:ext cx="70" cy="51"/>
              </a:xfrm>
              <a:custGeom>
                <a:avLst/>
                <a:gdLst>
                  <a:gd name="T0" fmla="*/ 0 w 172"/>
                  <a:gd name="T1" fmla="*/ 0 h 140"/>
                  <a:gd name="T2" fmla="*/ 0 w 172"/>
                  <a:gd name="T3" fmla="*/ 0 h 140"/>
                  <a:gd name="T4" fmla="*/ 0 w 172"/>
                  <a:gd name="T5" fmla="*/ 0 h 140"/>
                  <a:gd name="T6" fmla="*/ 0 w 172"/>
                  <a:gd name="T7" fmla="*/ 0 h 140"/>
                  <a:gd name="T8" fmla="*/ 0 w 172"/>
                  <a:gd name="T9" fmla="*/ 0 h 140"/>
                  <a:gd name="T10" fmla="*/ 0 w 172"/>
                  <a:gd name="T11" fmla="*/ 0 h 140"/>
                  <a:gd name="T12" fmla="*/ 0 w 172"/>
                  <a:gd name="T13" fmla="*/ 0 h 140"/>
                  <a:gd name="T14" fmla="*/ 0 w 172"/>
                  <a:gd name="T15" fmla="*/ 0 h 140"/>
                  <a:gd name="T16" fmla="*/ 0 w 172"/>
                  <a:gd name="T17" fmla="*/ 0 h 140"/>
                  <a:gd name="T18" fmla="*/ 0 w 172"/>
                  <a:gd name="T19" fmla="*/ 0 h 140"/>
                  <a:gd name="T20" fmla="*/ 0 w 172"/>
                  <a:gd name="T21" fmla="*/ 0 h 140"/>
                  <a:gd name="T22" fmla="*/ 0 w 172"/>
                  <a:gd name="T23" fmla="*/ 0 h 140"/>
                  <a:gd name="T24" fmla="*/ 0 w 172"/>
                  <a:gd name="T25" fmla="*/ 0 h 140"/>
                  <a:gd name="T26" fmla="*/ 0 w 172"/>
                  <a:gd name="T27" fmla="*/ 0 h 140"/>
                  <a:gd name="T28" fmla="*/ 0 w 172"/>
                  <a:gd name="T29" fmla="*/ 0 h 140"/>
                  <a:gd name="T30" fmla="*/ 0 w 172"/>
                  <a:gd name="T31" fmla="*/ 0 h 140"/>
                  <a:gd name="T32" fmla="*/ 0 w 172"/>
                  <a:gd name="T33" fmla="*/ 0 h 140"/>
                  <a:gd name="T34" fmla="*/ 0 w 172"/>
                  <a:gd name="T35" fmla="*/ 0 h 140"/>
                  <a:gd name="T36" fmla="*/ 0 w 172"/>
                  <a:gd name="T37" fmla="*/ 0 h 140"/>
                  <a:gd name="T38" fmla="*/ 0 w 172"/>
                  <a:gd name="T39" fmla="*/ 0 h 140"/>
                  <a:gd name="T40" fmla="*/ 0 w 172"/>
                  <a:gd name="T41" fmla="*/ 0 h 140"/>
                  <a:gd name="T42" fmla="*/ 0 w 172"/>
                  <a:gd name="T43" fmla="*/ 0 h 140"/>
                  <a:gd name="T44" fmla="*/ 0 w 172"/>
                  <a:gd name="T45" fmla="*/ 0 h 140"/>
                  <a:gd name="T46" fmla="*/ 0 w 172"/>
                  <a:gd name="T47" fmla="*/ 0 h 140"/>
                  <a:gd name="T48" fmla="*/ 0 w 172"/>
                  <a:gd name="T49" fmla="*/ 0 h 140"/>
                  <a:gd name="T50" fmla="*/ 0 w 172"/>
                  <a:gd name="T51" fmla="*/ 0 h 140"/>
                  <a:gd name="T52" fmla="*/ 0 w 172"/>
                  <a:gd name="T53" fmla="*/ 0 h 140"/>
                  <a:gd name="T54" fmla="*/ 0 w 172"/>
                  <a:gd name="T55" fmla="*/ 0 h 140"/>
                  <a:gd name="T56" fmla="*/ 0 w 172"/>
                  <a:gd name="T57" fmla="*/ 0 h 140"/>
                  <a:gd name="T58" fmla="*/ 0 w 172"/>
                  <a:gd name="T59" fmla="*/ 0 h 140"/>
                  <a:gd name="T60" fmla="*/ 0 w 172"/>
                  <a:gd name="T61" fmla="*/ 0 h 140"/>
                  <a:gd name="T62" fmla="*/ 0 w 172"/>
                  <a:gd name="T63" fmla="*/ 0 h 140"/>
                  <a:gd name="T64" fmla="*/ 0 w 172"/>
                  <a:gd name="T65" fmla="*/ 0 h 140"/>
                  <a:gd name="T66" fmla="*/ 0 w 172"/>
                  <a:gd name="T67" fmla="*/ 0 h 140"/>
                  <a:gd name="T68" fmla="*/ 0 w 172"/>
                  <a:gd name="T69" fmla="*/ 0 h 140"/>
                  <a:gd name="T70" fmla="*/ 0 w 172"/>
                  <a:gd name="T71" fmla="*/ 0 h 140"/>
                  <a:gd name="T72" fmla="*/ 0 w 172"/>
                  <a:gd name="T73" fmla="*/ 0 h 1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72"/>
                  <a:gd name="T112" fmla="*/ 0 h 140"/>
                  <a:gd name="T113" fmla="*/ 172 w 172"/>
                  <a:gd name="T114" fmla="*/ 140 h 14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72" h="140">
                    <a:moveTo>
                      <a:pt x="0" y="82"/>
                    </a:moveTo>
                    <a:lnTo>
                      <a:pt x="2" y="61"/>
                    </a:lnTo>
                    <a:lnTo>
                      <a:pt x="6" y="40"/>
                    </a:lnTo>
                    <a:lnTo>
                      <a:pt x="9" y="21"/>
                    </a:lnTo>
                    <a:lnTo>
                      <a:pt x="14" y="0"/>
                    </a:lnTo>
                    <a:lnTo>
                      <a:pt x="22" y="2"/>
                    </a:lnTo>
                    <a:lnTo>
                      <a:pt x="31" y="6"/>
                    </a:lnTo>
                    <a:lnTo>
                      <a:pt x="42" y="10"/>
                    </a:lnTo>
                    <a:lnTo>
                      <a:pt x="52" y="16"/>
                    </a:lnTo>
                    <a:lnTo>
                      <a:pt x="64" y="22"/>
                    </a:lnTo>
                    <a:lnTo>
                      <a:pt x="73" y="28"/>
                    </a:lnTo>
                    <a:lnTo>
                      <a:pt x="82" y="32"/>
                    </a:lnTo>
                    <a:lnTo>
                      <a:pt x="90" y="37"/>
                    </a:lnTo>
                    <a:lnTo>
                      <a:pt x="97" y="36"/>
                    </a:lnTo>
                    <a:lnTo>
                      <a:pt x="103" y="32"/>
                    </a:lnTo>
                    <a:lnTo>
                      <a:pt x="110" y="28"/>
                    </a:lnTo>
                    <a:lnTo>
                      <a:pt x="115" y="22"/>
                    </a:lnTo>
                    <a:lnTo>
                      <a:pt x="122" y="16"/>
                    </a:lnTo>
                    <a:lnTo>
                      <a:pt x="129" y="11"/>
                    </a:lnTo>
                    <a:lnTo>
                      <a:pt x="136" y="8"/>
                    </a:lnTo>
                    <a:lnTo>
                      <a:pt x="144" y="7"/>
                    </a:lnTo>
                    <a:lnTo>
                      <a:pt x="151" y="13"/>
                    </a:lnTo>
                    <a:lnTo>
                      <a:pt x="158" y="18"/>
                    </a:lnTo>
                    <a:lnTo>
                      <a:pt x="164" y="22"/>
                    </a:lnTo>
                    <a:lnTo>
                      <a:pt x="172" y="26"/>
                    </a:lnTo>
                    <a:lnTo>
                      <a:pt x="171" y="38"/>
                    </a:lnTo>
                    <a:lnTo>
                      <a:pt x="166" y="63"/>
                    </a:lnTo>
                    <a:lnTo>
                      <a:pt x="159" y="99"/>
                    </a:lnTo>
                    <a:lnTo>
                      <a:pt x="151" y="140"/>
                    </a:lnTo>
                    <a:lnTo>
                      <a:pt x="143" y="132"/>
                    </a:lnTo>
                    <a:lnTo>
                      <a:pt x="126" y="122"/>
                    </a:lnTo>
                    <a:lnTo>
                      <a:pt x="102" y="112"/>
                    </a:lnTo>
                    <a:lnTo>
                      <a:pt x="75" y="101"/>
                    </a:lnTo>
                    <a:lnTo>
                      <a:pt x="49" y="92"/>
                    </a:lnTo>
                    <a:lnTo>
                      <a:pt x="25" y="85"/>
                    </a:lnTo>
                    <a:lnTo>
                      <a:pt x="8" y="82"/>
                    </a:lnTo>
                    <a:lnTo>
                      <a:pt x="0" y="82"/>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28" name="Freeform 257">
                <a:extLst>
                  <a:ext uri="{FF2B5EF4-FFF2-40B4-BE49-F238E27FC236}">
                    <a16:creationId xmlns:a16="http://schemas.microsoft.com/office/drawing/2014/main" id="{0B9E2877-E884-4BED-95FF-2EF5E7EEEB9F}"/>
                  </a:ext>
                </a:extLst>
              </p:cNvPr>
              <p:cNvSpPr>
                <a:spLocks/>
              </p:cNvSpPr>
              <p:nvPr/>
            </p:nvSpPr>
            <p:spPr bwMode="auto">
              <a:xfrm flipH="1">
                <a:off x="1321" y="1696"/>
                <a:ext cx="31" cy="24"/>
              </a:xfrm>
              <a:custGeom>
                <a:avLst/>
                <a:gdLst>
                  <a:gd name="T0" fmla="*/ 0 w 74"/>
                  <a:gd name="T1" fmla="*/ 0 h 63"/>
                  <a:gd name="T2" fmla="*/ 0 w 74"/>
                  <a:gd name="T3" fmla="*/ 0 h 63"/>
                  <a:gd name="T4" fmla="*/ 0 w 74"/>
                  <a:gd name="T5" fmla="*/ 0 h 63"/>
                  <a:gd name="T6" fmla="*/ 0 w 74"/>
                  <a:gd name="T7" fmla="*/ 0 h 63"/>
                  <a:gd name="T8" fmla="*/ 0 w 74"/>
                  <a:gd name="T9" fmla="*/ 0 h 63"/>
                  <a:gd name="T10" fmla="*/ 0 w 74"/>
                  <a:gd name="T11" fmla="*/ 0 h 63"/>
                  <a:gd name="T12" fmla="*/ 0 w 74"/>
                  <a:gd name="T13" fmla="*/ 0 h 63"/>
                  <a:gd name="T14" fmla="*/ 0 w 74"/>
                  <a:gd name="T15" fmla="*/ 0 h 63"/>
                  <a:gd name="T16" fmla="*/ 0 w 74"/>
                  <a:gd name="T17" fmla="*/ 0 h 63"/>
                  <a:gd name="T18" fmla="*/ 0 w 74"/>
                  <a:gd name="T19" fmla="*/ 0 h 63"/>
                  <a:gd name="T20" fmla="*/ 0 w 74"/>
                  <a:gd name="T21" fmla="*/ 0 h 63"/>
                  <a:gd name="T22" fmla="*/ 0 w 74"/>
                  <a:gd name="T23" fmla="*/ 0 h 63"/>
                  <a:gd name="T24" fmla="*/ 0 w 74"/>
                  <a:gd name="T25" fmla="*/ 0 h 63"/>
                  <a:gd name="T26" fmla="*/ 0 w 74"/>
                  <a:gd name="T27" fmla="*/ 0 h 63"/>
                  <a:gd name="T28" fmla="*/ 0 w 74"/>
                  <a:gd name="T29" fmla="*/ 0 h 63"/>
                  <a:gd name="T30" fmla="*/ 0 w 74"/>
                  <a:gd name="T31" fmla="*/ 0 h 63"/>
                  <a:gd name="T32" fmla="*/ 0 w 74"/>
                  <a:gd name="T33" fmla="*/ 0 h 63"/>
                  <a:gd name="T34" fmla="*/ 0 w 74"/>
                  <a:gd name="T35" fmla="*/ 0 h 63"/>
                  <a:gd name="T36" fmla="*/ 0 w 74"/>
                  <a:gd name="T37" fmla="*/ 0 h 63"/>
                  <a:gd name="T38" fmla="*/ 0 w 74"/>
                  <a:gd name="T39" fmla="*/ 0 h 63"/>
                  <a:gd name="T40" fmla="*/ 0 w 74"/>
                  <a:gd name="T41" fmla="*/ 0 h 63"/>
                  <a:gd name="T42" fmla="*/ 0 w 74"/>
                  <a:gd name="T43" fmla="*/ 0 h 63"/>
                  <a:gd name="T44" fmla="*/ 0 w 74"/>
                  <a:gd name="T45" fmla="*/ 0 h 63"/>
                  <a:gd name="T46" fmla="*/ 0 w 74"/>
                  <a:gd name="T47" fmla="*/ 0 h 63"/>
                  <a:gd name="T48" fmla="*/ 0 w 74"/>
                  <a:gd name="T49" fmla="*/ 0 h 63"/>
                  <a:gd name="T50" fmla="*/ 0 w 74"/>
                  <a:gd name="T51" fmla="*/ 0 h 63"/>
                  <a:gd name="T52" fmla="*/ 0 w 74"/>
                  <a:gd name="T53" fmla="*/ 0 h 63"/>
                  <a:gd name="T54" fmla="*/ 0 w 74"/>
                  <a:gd name="T55" fmla="*/ 0 h 63"/>
                  <a:gd name="T56" fmla="*/ 0 w 74"/>
                  <a:gd name="T57" fmla="*/ 0 h 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4"/>
                  <a:gd name="T88" fmla="*/ 0 h 63"/>
                  <a:gd name="T89" fmla="*/ 74 w 74"/>
                  <a:gd name="T90" fmla="*/ 63 h 6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4" h="63">
                    <a:moveTo>
                      <a:pt x="28" y="28"/>
                    </a:moveTo>
                    <a:lnTo>
                      <a:pt x="20" y="23"/>
                    </a:lnTo>
                    <a:lnTo>
                      <a:pt x="11" y="18"/>
                    </a:lnTo>
                    <a:lnTo>
                      <a:pt x="4" y="11"/>
                    </a:lnTo>
                    <a:lnTo>
                      <a:pt x="0" y="4"/>
                    </a:lnTo>
                    <a:lnTo>
                      <a:pt x="9" y="4"/>
                    </a:lnTo>
                    <a:lnTo>
                      <a:pt x="17" y="4"/>
                    </a:lnTo>
                    <a:lnTo>
                      <a:pt x="26" y="4"/>
                    </a:lnTo>
                    <a:lnTo>
                      <a:pt x="32" y="4"/>
                    </a:lnTo>
                    <a:lnTo>
                      <a:pt x="39" y="3"/>
                    </a:lnTo>
                    <a:lnTo>
                      <a:pt x="47" y="3"/>
                    </a:lnTo>
                    <a:lnTo>
                      <a:pt x="56" y="2"/>
                    </a:lnTo>
                    <a:lnTo>
                      <a:pt x="64" y="0"/>
                    </a:lnTo>
                    <a:lnTo>
                      <a:pt x="66" y="5"/>
                    </a:lnTo>
                    <a:lnTo>
                      <a:pt x="69" y="12"/>
                    </a:lnTo>
                    <a:lnTo>
                      <a:pt x="72" y="19"/>
                    </a:lnTo>
                    <a:lnTo>
                      <a:pt x="74" y="27"/>
                    </a:lnTo>
                    <a:lnTo>
                      <a:pt x="74" y="33"/>
                    </a:lnTo>
                    <a:lnTo>
                      <a:pt x="73" y="39"/>
                    </a:lnTo>
                    <a:lnTo>
                      <a:pt x="72" y="48"/>
                    </a:lnTo>
                    <a:lnTo>
                      <a:pt x="68" y="63"/>
                    </a:lnTo>
                    <a:lnTo>
                      <a:pt x="66" y="63"/>
                    </a:lnTo>
                    <a:lnTo>
                      <a:pt x="61" y="60"/>
                    </a:lnTo>
                    <a:lnTo>
                      <a:pt x="54" y="55"/>
                    </a:lnTo>
                    <a:lnTo>
                      <a:pt x="49" y="49"/>
                    </a:lnTo>
                    <a:lnTo>
                      <a:pt x="42" y="42"/>
                    </a:lnTo>
                    <a:lnTo>
                      <a:pt x="36" y="37"/>
                    </a:lnTo>
                    <a:lnTo>
                      <a:pt x="31" y="32"/>
                    </a:lnTo>
                    <a:lnTo>
                      <a:pt x="28" y="28"/>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29" name="Freeform 258">
                <a:extLst>
                  <a:ext uri="{FF2B5EF4-FFF2-40B4-BE49-F238E27FC236}">
                    <a16:creationId xmlns:a16="http://schemas.microsoft.com/office/drawing/2014/main" id="{C581806A-CAEA-43D7-A89B-06AD4609E7E1}"/>
                  </a:ext>
                </a:extLst>
              </p:cNvPr>
              <p:cNvSpPr>
                <a:spLocks/>
              </p:cNvSpPr>
              <p:nvPr/>
            </p:nvSpPr>
            <p:spPr bwMode="auto">
              <a:xfrm flipH="1">
                <a:off x="1378" y="1675"/>
                <a:ext cx="46" cy="19"/>
              </a:xfrm>
              <a:custGeom>
                <a:avLst/>
                <a:gdLst>
                  <a:gd name="T0" fmla="*/ 0 w 111"/>
                  <a:gd name="T1" fmla="*/ 0 h 53"/>
                  <a:gd name="T2" fmla="*/ 0 w 111"/>
                  <a:gd name="T3" fmla="*/ 0 h 53"/>
                  <a:gd name="T4" fmla="*/ 0 w 111"/>
                  <a:gd name="T5" fmla="*/ 0 h 53"/>
                  <a:gd name="T6" fmla="*/ 0 w 111"/>
                  <a:gd name="T7" fmla="*/ 0 h 53"/>
                  <a:gd name="T8" fmla="*/ 0 w 111"/>
                  <a:gd name="T9" fmla="*/ 0 h 53"/>
                  <a:gd name="T10" fmla="*/ 0 w 111"/>
                  <a:gd name="T11" fmla="*/ 0 h 53"/>
                  <a:gd name="T12" fmla="*/ 0 w 111"/>
                  <a:gd name="T13" fmla="*/ 0 h 53"/>
                  <a:gd name="T14" fmla="*/ 0 w 111"/>
                  <a:gd name="T15" fmla="*/ 0 h 53"/>
                  <a:gd name="T16" fmla="*/ 0 w 111"/>
                  <a:gd name="T17" fmla="*/ 0 h 53"/>
                  <a:gd name="T18" fmla="*/ 0 w 111"/>
                  <a:gd name="T19" fmla="*/ 0 h 53"/>
                  <a:gd name="T20" fmla="*/ 0 w 111"/>
                  <a:gd name="T21" fmla="*/ 0 h 53"/>
                  <a:gd name="T22" fmla="*/ 0 w 111"/>
                  <a:gd name="T23" fmla="*/ 0 h 53"/>
                  <a:gd name="T24" fmla="*/ 0 w 111"/>
                  <a:gd name="T25" fmla="*/ 0 h 53"/>
                  <a:gd name="T26" fmla="*/ 0 w 111"/>
                  <a:gd name="T27" fmla="*/ 0 h 53"/>
                  <a:gd name="T28" fmla="*/ 0 w 111"/>
                  <a:gd name="T29" fmla="*/ 0 h 53"/>
                  <a:gd name="T30" fmla="*/ 0 w 111"/>
                  <a:gd name="T31" fmla="*/ 0 h 53"/>
                  <a:gd name="T32" fmla="*/ 0 w 111"/>
                  <a:gd name="T33" fmla="*/ 0 h 53"/>
                  <a:gd name="T34" fmla="*/ 0 w 111"/>
                  <a:gd name="T35" fmla="*/ 0 h 53"/>
                  <a:gd name="T36" fmla="*/ 0 w 111"/>
                  <a:gd name="T37" fmla="*/ 0 h 53"/>
                  <a:gd name="T38" fmla="*/ 0 w 111"/>
                  <a:gd name="T39" fmla="*/ 0 h 53"/>
                  <a:gd name="T40" fmla="*/ 0 w 111"/>
                  <a:gd name="T41" fmla="*/ 0 h 53"/>
                  <a:gd name="T42" fmla="*/ 0 w 111"/>
                  <a:gd name="T43" fmla="*/ 0 h 53"/>
                  <a:gd name="T44" fmla="*/ 0 w 111"/>
                  <a:gd name="T45" fmla="*/ 0 h 53"/>
                  <a:gd name="T46" fmla="*/ 0 w 111"/>
                  <a:gd name="T47" fmla="*/ 0 h 53"/>
                  <a:gd name="T48" fmla="*/ 0 w 111"/>
                  <a:gd name="T49" fmla="*/ 0 h 53"/>
                  <a:gd name="T50" fmla="*/ 0 w 111"/>
                  <a:gd name="T51" fmla="*/ 0 h 53"/>
                  <a:gd name="T52" fmla="*/ 0 w 111"/>
                  <a:gd name="T53" fmla="*/ 0 h 53"/>
                  <a:gd name="T54" fmla="*/ 0 w 111"/>
                  <a:gd name="T55" fmla="*/ 0 h 53"/>
                  <a:gd name="T56" fmla="*/ 0 w 111"/>
                  <a:gd name="T57" fmla="*/ 0 h 53"/>
                  <a:gd name="T58" fmla="*/ 0 w 111"/>
                  <a:gd name="T59" fmla="*/ 0 h 53"/>
                  <a:gd name="T60" fmla="*/ 0 w 111"/>
                  <a:gd name="T61" fmla="*/ 0 h 53"/>
                  <a:gd name="T62" fmla="*/ 0 w 111"/>
                  <a:gd name="T63" fmla="*/ 0 h 53"/>
                  <a:gd name="T64" fmla="*/ 0 w 111"/>
                  <a:gd name="T65" fmla="*/ 0 h 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1"/>
                  <a:gd name="T100" fmla="*/ 0 h 53"/>
                  <a:gd name="T101" fmla="*/ 111 w 111"/>
                  <a:gd name="T102" fmla="*/ 53 h 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1" h="53">
                    <a:moveTo>
                      <a:pt x="20" y="36"/>
                    </a:moveTo>
                    <a:lnTo>
                      <a:pt x="12" y="31"/>
                    </a:lnTo>
                    <a:lnTo>
                      <a:pt x="6" y="28"/>
                    </a:lnTo>
                    <a:lnTo>
                      <a:pt x="2" y="24"/>
                    </a:lnTo>
                    <a:lnTo>
                      <a:pt x="0" y="16"/>
                    </a:lnTo>
                    <a:lnTo>
                      <a:pt x="3" y="8"/>
                    </a:lnTo>
                    <a:lnTo>
                      <a:pt x="7" y="2"/>
                    </a:lnTo>
                    <a:lnTo>
                      <a:pt x="12" y="0"/>
                    </a:lnTo>
                    <a:lnTo>
                      <a:pt x="20" y="3"/>
                    </a:lnTo>
                    <a:lnTo>
                      <a:pt x="31" y="6"/>
                    </a:lnTo>
                    <a:lnTo>
                      <a:pt x="44" y="9"/>
                    </a:lnTo>
                    <a:lnTo>
                      <a:pt x="54" y="13"/>
                    </a:lnTo>
                    <a:lnTo>
                      <a:pt x="66" y="17"/>
                    </a:lnTo>
                    <a:lnTo>
                      <a:pt x="77" y="22"/>
                    </a:lnTo>
                    <a:lnTo>
                      <a:pt x="89" y="28"/>
                    </a:lnTo>
                    <a:lnTo>
                      <a:pt x="99" y="32"/>
                    </a:lnTo>
                    <a:lnTo>
                      <a:pt x="111" y="38"/>
                    </a:lnTo>
                    <a:lnTo>
                      <a:pt x="106" y="40"/>
                    </a:lnTo>
                    <a:lnTo>
                      <a:pt x="101" y="41"/>
                    </a:lnTo>
                    <a:lnTo>
                      <a:pt x="97" y="44"/>
                    </a:lnTo>
                    <a:lnTo>
                      <a:pt x="92" y="45"/>
                    </a:lnTo>
                    <a:lnTo>
                      <a:pt x="88" y="47"/>
                    </a:lnTo>
                    <a:lnTo>
                      <a:pt x="84" y="49"/>
                    </a:lnTo>
                    <a:lnTo>
                      <a:pt x="80" y="51"/>
                    </a:lnTo>
                    <a:lnTo>
                      <a:pt x="75" y="53"/>
                    </a:lnTo>
                    <a:lnTo>
                      <a:pt x="68" y="53"/>
                    </a:lnTo>
                    <a:lnTo>
                      <a:pt x="61" y="51"/>
                    </a:lnTo>
                    <a:lnTo>
                      <a:pt x="54" y="48"/>
                    </a:lnTo>
                    <a:lnTo>
                      <a:pt x="47" y="46"/>
                    </a:lnTo>
                    <a:lnTo>
                      <a:pt x="40" y="44"/>
                    </a:lnTo>
                    <a:lnTo>
                      <a:pt x="33" y="40"/>
                    </a:lnTo>
                    <a:lnTo>
                      <a:pt x="27" y="38"/>
                    </a:lnTo>
                    <a:lnTo>
                      <a:pt x="20" y="36"/>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30" name="Freeform 259">
                <a:extLst>
                  <a:ext uri="{FF2B5EF4-FFF2-40B4-BE49-F238E27FC236}">
                    <a16:creationId xmlns:a16="http://schemas.microsoft.com/office/drawing/2014/main" id="{3A25D153-BBFB-4CDC-95B8-E4708AA7961B}"/>
                  </a:ext>
                </a:extLst>
              </p:cNvPr>
              <p:cNvSpPr>
                <a:spLocks/>
              </p:cNvSpPr>
              <p:nvPr/>
            </p:nvSpPr>
            <p:spPr bwMode="auto">
              <a:xfrm flipH="1">
                <a:off x="1353" y="1654"/>
                <a:ext cx="68" cy="32"/>
              </a:xfrm>
              <a:custGeom>
                <a:avLst/>
                <a:gdLst>
                  <a:gd name="T0" fmla="*/ 0 w 164"/>
                  <a:gd name="T1" fmla="*/ 0 h 86"/>
                  <a:gd name="T2" fmla="*/ 0 w 164"/>
                  <a:gd name="T3" fmla="*/ 0 h 86"/>
                  <a:gd name="T4" fmla="*/ 0 w 164"/>
                  <a:gd name="T5" fmla="*/ 0 h 86"/>
                  <a:gd name="T6" fmla="*/ 0 w 164"/>
                  <a:gd name="T7" fmla="*/ 0 h 86"/>
                  <a:gd name="T8" fmla="*/ 0 w 164"/>
                  <a:gd name="T9" fmla="*/ 0 h 86"/>
                  <a:gd name="T10" fmla="*/ 0 w 164"/>
                  <a:gd name="T11" fmla="*/ 0 h 86"/>
                  <a:gd name="T12" fmla="*/ 0 w 164"/>
                  <a:gd name="T13" fmla="*/ 0 h 86"/>
                  <a:gd name="T14" fmla="*/ 0 w 164"/>
                  <a:gd name="T15" fmla="*/ 0 h 86"/>
                  <a:gd name="T16" fmla="*/ 0 w 164"/>
                  <a:gd name="T17" fmla="*/ 0 h 86"/>
                  <a:gd name="T18" fmla="*/ 0 w 164"/>
                  <a:gd name="T19" fmla="*/ 0 h 86"/>
                  <a:gd name="T20" fmla="*/ 0 w 164"/>
                  <a:gd name="T21" fmla="*/ 0 h 86"/>
                  <a:gd name="T22" fmla="*/ 0 w 164"/>
                  <a:gd name="T23" fmla="*/ 0 h 86"/>
                  <a:gd name="T24" fmla="*/ 0 w 164"/>
                  <a:gd name="T25" fmla="*/ 0 h 86"/>
                  <a:gd name="T26" fmla="*/ 0 w 164"/>
                  <a:gd name="T27" fmla="*/ 0 h 86"/>
                  <a:gd name="T28" fmla="*/ 0 w 164"/>
                  <a:gd name="T29" fmla="*/ 0 h 86"/>
                  <a:gd name="T30" fmla="*/ 0 w 164"/>
                  <a:gd name="T31" fmla="*/ 0 h 86"/>
                  <a:gd name="T32" fmla="*/ 0 w 164"/>
                  <a:gd name="T33" fmla="*/ 0 h 86"/>
                  <a:gd name="T34" fmla="*/ 0 w 164"/>
                  <a:gd name="T35" fmla="*/ 0 h 86"/>
                  <a:gd name="T36" fmla="*/ 0 w 164"/>
                  <a:gd name="T37" fmla="*/ 0 h 86"/>
                  <a:gd name="T38" fmla="*/ 0 w 164"/>
                  <a:gd name="T39" fmla="*/ 0 h 86"/>
                  <a:gd name="T40" fmla="*/ 0 w 164"/>
                  <a:gd name="T41" fmla="*/ 0 h 86"/>
                  <a:gd name="T42" fmla="*/ 0 w 164"/>
                  <a:gd name="T43" fmla="*/ 0 h 86"/>
                  <a:gd name="T44" fmla="*/ 0 w 164"/>
                  <a:gd name="T45" fmla="*/ 0 h 86"/>
                  <a:gd name="T46" fmla="*/ 0 w 164"/>
                  <a:gd name="T47" fmla="*/ 0 h 86"/>
                  <a:gd name="T48" fmla="*/ 0 w 164"/>
                  <a:gd name="T49" fmla="*/ 0 h 86"/>
                  <a:gd name="T50" fmla="*/ 0 w 164"/>
                  <a:gd name="T51" fmla="*/ 0 h 86"/>
                  <a:gd name="T52" fmla="*/ 0 w 164"/>
                  <a:gd name="T53" fmla="*/ 0 h 86"/>
                  <a:gd name="T54" fmla="*/ 0 w 164"/>
                  <a:gd name="T55" fmla="*/ 0 h 86"/>
                  <a:gd name="T56" fmla="*/ 0 w 164"/>
                  <a:gd name="T57" fmla="*/ 0 h 8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4"/>
                  <a:gd name="T88" fmla="*/ 0 h 86"/>
                  <a:gd name="T89" fmla="*/ 164 w 164"/>
                  <a:gd name="T90" fmla="*/ 86 h 8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4" h="86">
                    <a:moveTo>
                      <a:pt x="0" y="51"/>
                    </a:moveTo>
                    <a:lnTo>
                      <a:pt x="4" y="43"/>
                    </a:lnTo>
                    <a:lnTo>
                      <a:pt x="8" y="34"/>
                    </a:lnTo>
                    <a:lnTo>
                      <a:pt x="12" y="26"/>
                    </a:lnTo>
                    <a:lnTo>
                      <a:pt x="16" y="18"/>
                    </a:lnTo>
                    <a:lnTo>
                      <a:pt x="21" y="11"/>
                    </a:lnTo>
                    <a:lnTo>
                      <a:pt x="23" y="5"/>
                    </a:lnTo>
                    <a:lnTo>
                      <a:pt x="27" y="2"/>
                    </a:lnTo>
                    <a:lnTo>
                      <a:pt x="35" y="0"/>
                    </a:lnTo>
                    <a:lnTo>
                      <a:pt x="45" y="5"/>
                    </a:lnTo>
                    <a:lnTo>
                      <a:pt x="59" y="11"/>
                    </a:lnTo>
                    <a:lnTo>
                      <a:pt x="76" y="18"/>
                    </a:lnTo>
                    <a:lnTo>
                      <a:pt x="95" y="24"/>
                    </a:lnTo>
                    <a:lnTo>
                      <a:pt x="114" y="30"/>
                    </a:lnTo>
                    <a:lnTo>
                      <a:pt x="133" y="36"/>
                    </a:lnTo>
                    <a:lnTo>
                      <a:pt x="150" y="43"/>
                    </a:lnTo>
                    <a:lnTo>
                      <a:pt x="164" y="50"/>
                    </a:lnTo>
                    <a:lnTo>
                      <a:pt x="164" y="59"/>
                    </a:lnTo>
                    <a:lnTo>
                      <a:pt x="162" y="69"/>
                    </a:lnTo>
                    <a:lnTo>
                      <a:pt x="157" y="77"/>
                    </a:lnTo>
                    <a:lnTo>
                      <a:pt x="154" y="86"/>
                    </a:lnTo>
                    <a:lnTo>
                      <a:pt x="133" y="85"/>
                    </a:lnTo>
                    <a:lnTo>
                      <a:pt x="113" y="80"/>
                    </a:lnTo>
                    <a:lnTo>
                      <a:pt x="96" y="74"/>
                    </a:lnTo>
                    <a:lnTo>
                      <a:pt x="77" y="68"/>
                    </a:lnTo>
                    <a:lnTo>
                      <a:pt x="60" y="61"/>
                    </a:lnTo>
                    <a:lnTo>
                      <a:pt x="42" y="55"/>
                    </a:lnTo>
                    <a:lnTo>
                      <a:pt x="22" y="51"/>
                    </a:lnTo>
                    <a:lnTo>
                      <a:pt x="0" y="51"/>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31" name="Freeform 260">
                <a:extLst>
                  <a:ext uri="{FF2B5EF4-FFF2-40B4-BE49-F238E27FC236}">
                    <a16:creationId xmlns:a16="http://schemas.microsoft.com/office/drawing/2014/main" id="{DE7F3D89-1D46-4489-B551-0C444C793934}"/>
                  </a:ext>
                </a:extLst>
              </p:cNvPr>
              <p:cNvSpPr>
                <a:spLocks/>
              </p:cNvSpPr>
              <p:nvPr/>
            </p:nvSpPr>
            <p:spPr bwMode="auto">
              <a:xfrm flipH="1">
                <a:off x="1665" y="1646"/>
                <a:ext cx="52" cy="30"/>
              </a:xfrm>
              <a:custGeom>
                <a:avLst/>
                <a:gdLst>
                  <a:gd name="T0" fmla="*/ 0 w 127"/>
                  <a:gd name="T1" fmla="*/ 0 h 79"/>
                  <a:gd name="T2" fmla="*/ 0 w 127"/>
                  <a:gd name="T3" fmla="*/ 0 h 79"/>
                  <a:gd name="T4" fmla="*/ 0 w 127"/>
                  <a:gd name="T5" fmla="*/ 0 h 79"/>
                  <a:gd name="T6" fmla="*/ 0 w 127"/>
                  <a:gd name="T7" fmla="*/ 0 h 79"/>
                  <a:gd name="T8" fmla="*/ 0 w 127"/>
                  <a:gd name="T9" fmla="*/ 0 h 79"/>
                  <a:gd name="T10" fmla="*/ 0 w 127"/>
                  <a:gd name="T11" fmla="*/ 0 h 79"/>
                  <a:gd name="T12" fmla="*/ 0 w 127"/>
                  <a:gd name="T13" fmla="*/ 0 h 79"/>
                  <a:gd name="T14" fmla="*/ 0 w 127"/>
                  <a:gd name="T15" fmla="*/ 0 h 79"/>
                  <a:gd name="T16" fmla="*/ 0 w 127"/>
                  <a:gd name="T17" fmla="*/ 0 h 79"/>
                  <a:gd name="T18" fmla="*/ 0 w 127"/>
                  <a:gd name="T19" fmla="*/ 0 h 79"/>
                  <a:gd name="T20" fmla="*/ 0 w 127"/>
                  <a:gd name="T21" fmla="*/ 0 h 79"/>
                  <a:gd name="T22" fmla="*/ 0 w 127"/>
                  <a:gd name="T23" fmla="*/ 0 h 79"/>
                  <a:gd name="T24" fmla="*/ 0 w 127"/>
                  <a:gd name="T25" fmla="*/ 0 h 79"/>
                  <a:gd name="T26" fmla="*/ 0 w 127"/>
                  <a:gd name="T27" fmla="*/ 0 h 79"/>
                  <a:gd name="T28" fmla="*/ 0 w 127"/>
                  <a:gd name="T29" fmla="*/ 0 h 79"/>
                  <a:gd name="T30" fmla="*/ 0 w 127"/>
                  <a:gd name="T31" fmla="*/ 0 h 79"/>
                  <a:gd name="T32" fmla="*/ 0 w 127"/>
                  <a:gd name="T33" fmla="*/ 0 h 79"/>
                  <a:gd name="T34" fmla="*/ 0 w 127"/>
                  <a:gd name="T35" fmla="*/ 0 h 79"/>
                  <a:gd name="T36" fmla="*/ 0 w 127"/>
                  <a:gd name="T37" fmla="*/ 0 h 79"/>
                  <a:gd name="T38" fmla="*/ 0 w 127"/>
                  <a:gd name="T39" fmla="*/ 0 h 79"/>
                  <a:gd name="T40" fmla="*/ 0 w 127"/>
                  <a:gd name="T41" fmla="*/ 0 h 79"/>
                  <a:gd name="T42" fmla="*/ 0 w 127"/>
                  <a:gd name="T43" fmla="*/ 0 h 79"/>
                  <a:gd name="T44" fmla="*/ 0 w 127"/>
                  <a:gd name="T45" fmla="*/ 0 h 79"/>
                  <a:gd name="T46" fmla="*/ 0 w 127"/>
                  <a:gd name="T47" fmla="*/ 0 h 79"/>
                  <a:gd name="T48" fmla="*/ 0 w 127"/>
                  <a:gd name="T49" fmla="*/ 0 h 7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7"/>
                  <a:gd name="T76" fmla="*/ 0 h 79"/>
                  <a:gd name="T77" fmla="*/ 127 w 127"/>
                  <a:gd name="T78" fmla="*/ 79 h 7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7" h="79">
                    <a:moveTo>
                      <a:pt x="0" y="79"/>
                    </a:moveTo>
                    <a:lnTo>
                      <a:pt x="2" y="73"/>
                    </a:lnTo>
                    <a:lnTo>
                      <a:pt x="6" y="68"/>
                    </a:lnTo>
                    <a:lnTo>
                      <a:pt x="10" y="63"/>
                    </a:lnTo>
                    <a:lnTo>
                      <a:pt x="15" y="57"/>
                    </a:lnTo>
                    <a:lnTo>
                      <a:pt x="28" y="49"/>
                    </a:lnTo>
                    <a:lnTo>
                      <a:pt x="41" y="40"/>
                    </a:lnTo>
                    <a:lnTo>
                      <a:pt x="55" y="31"/>
                    </a:lnTo>
                    <a:lnTo>
                      <a:pt x="70" y="22"/>
                    </a:lnTo>
                    <a:lnTo>
                      <a:pt x="84" y="13"/>
                    </a:lnTo>
                    <a:lnTo>
                      <a:pt x="99" y="7"/>
                    </a:lnTo>
                    <a:lnTo>
                      <a:pt x="113" y="2"/>
                    </a:lnTo>
                    <a:lnTo>
                      <a:pt x="127" y="0"/>
                    </a:lnTo>
                    <a:lnTo>
                      <a:pt x="123" y="7"/>
                    </a:lnTo>
                    <a:lnTo>
                      <a:pt x="119" y="17"/>
                    </a:lnTo>
                    <a:lnTo>
                      <a:pt x="112" y="31"/>
                    </a:lnTo>
                    <a:lnTo>
                      <a:pt x="103" y="46"/>
                    </a:lnTo>
                    <a:lnTo>
                      <a:pt x="93" y="52"/>
                    </a:lnTo>
                    <a:lnTo>
                      <a:pt x="82" y="57"/>
                    </a:lnTo>
                    <a:lnTo>
                      <a:pt x="68" y="62"/>
                    </a:lnTo>
                    <a:lnTo>
                      <a:pt x="54" y="66"/>
                    </a:lnTo>
                    <a:lnTo>
                      <a:pt x="40" y="71"/>
                    </a:lnTo>
                    <a:lnTo>
                      <a:pt x="25" y="75"/>
                    </a:lnTo>
                    <a:lnTo>
                      <a:pt x="13" y="77"/>
                    </a:lnTo>
                    <a:lnTo>
                      <a:pt x="0" y="7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32" name="Freeform 261">
                <a:extLst>
                  <a:ext uri="{FF2B5EF4-FFF2-40B4-BE49-F238E27FC236}">
                    <a16:creationId xmlns:a16="http://schemas.microsoft.com/office/drawing/2014/main" id="{76A73EAA-7146-48C0-95C0-A126CDD15EF5}"/>
                  </a:ext>
                </a:extLst>
              </p:cNvPr>
              <p:cNvSpPr>
                <a:spLocks/>
              </p:cNvSpPr>
              <p:nvPr/>
            </p:nvSpPr>
            <p:spPr bwMode="auto">
              <a:xfrm flipH="1">
                <a:off x="1621" y="1637"/>
                <a:ext cx="48" cy="25"/>
              </a:xfrm>
              <a:custGeom>
                <a:avLst/>
                <a:gdLst>
                  <a:gd name="T0" fmla="*/ 0 w 115"/>
                  <a:gd name="T1" fmla="*/ 0 h 68"/>
                  <a:gd name="T2" fmla="*/ 0 w 115"/>
                  <a:gd name="T3" fmla="*/ 0 h 68"/>
                  <a:gd name="T4" fmla="*/ 0 w 115"/>
                  <a:gd name="T5" fmla="*/ 0 h 68"/>
                  <a:gd name="T6" fmla="*/ 0 w 115"/>
                  <a:gd name="T7" fmla="*/ 0 h 68"/>
                  <a:gd name="T8" fmla="*/ 0 w 115"/>
                  <a:gd name="T9" fmla="*/ 0 h 68"/>
                  <a:gd name="T10" fmla="*/ 0 w 115"/>
                  <a:gd name="T11" fmla="*/ 0 h 68"/>
                  <a:gd name="T12" fmla="*/ 0 w 115"/>
                  <a:gd name="T13" fmla="*/ 0 h 68"/>
                  <a:gd name="T14" fmla="*/ 0 w 115"/>
                  <a:gd name="T15" fmla="*/ 0 h 68"/>
                  <a:gd name="T16" fmla="*/ 0 w 115"/>
                  <a:gd name="T17" fmla="*/ 0 h 68"/>
                  <a:gd name="T18" fmla="*/ 0 w 115"/>
                  <a:gd name="T19" fmla="*/ 0 h 68"/>
                  <a:gd name="T20" fmla="*/ 0 w 115"/>
                  <a:gd name="T21" fmla="*/ 0 h 68"/>
                  <a:gd name="T22" fmla="*/ 0 w 115"/>
                  <a:gd name="T23" fmla="*/ 0 h 68"/>
                  <a:gd name="T24" fmla="*/ 0 w 115"/>
                  <a:gd name="T25" fmla="*/ 0 h 68"/>
                  <a:gd name="T26" fmla="*/ 0 w 115"/>
                  <a:gd name="T27" fmla="*/ 0 h 68"/>
                  <a:gd name="T28" fmla="*/ 0 w 115"/>
                  <a:gd name="T29" fmla="*/ 0 h 68"/>
                  <a:gd name="T30" fmla="*/ 0 w 115"/>
                  <a:gd name="T31" fmla="*/ 0 h 68"/>
                  <a:gd name="T32" fmla="*/ 0 w 115"/>
                  <a:gd name="T33" fmla="*/ 0 h 68"/>
                  <a:gd name="T34" fmla="*/ 0 w 115"/>
                  <a:gd name="T35" fmla="*/ 0 h 68"/>
                  <a:gd name="T36" fmla="*/ 0 w 115"/>
                  <a:gd name="T37" fmla="*/ 0 h 68"/>
                  <a:gd name="T38" fmla="*/ 0 w 115"/>
                  <a:gd name="T39" fmla="*/ 0 h 68"/>
                  <a:gd name="T40" fmla="*/ 0 w 115"/>
                  <a:gd name="T41" fmla="*/ 0 h 68"/>
                  <a:gd name="T42" fmla="*/ 0 w 115"/>
                  <a:gd name="T43" fmla="*/ 0 h 68"/>
                  <a:gd name="T44" fmla="*/ 0 w 115"/>
                  <a:gd name="T45" fmla="*/ 0 h 68"/>
                  <a:gd name="T46" fmla="*/ 0 w 115"/>
                  <a:gd name="T47" fmla="*/ 0 h 68"/>
                  <a:gd name="T48" fmla="*/ 0 w 115"/>
                  <a:gd name="T49" fmla="*/ 0 h 68"/>
                  <a:gd name="T50" fmla="*/ 0 w 115"/>
                  <a:gd name="T51" fmla="*/ 0 h 68"/>
                  <a:gd name="T52" fmla="*/ 0 w 115"/>
                  <a:gd name="T53" fmla="*/ 0 h 68"/>
                  <a:gd name="T54" fmla="*/ 0 w 115"/>
                  <a:gd name="T55" fmla="*/ 0 h 68"/>
                  <a:gd name="T56" fmla="*/ 0 w 115"/>
                  <a:gd name="T57" fmla="*/ 0 h 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5"/>
                  <a:gd name="T88" fmla="*/ 0 h 68"/>
                  <a:gd name="T89" fmla="*/ 115 w 115"/>
                  <a:gd name="T90" fmla="*/ 68 h 6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5" h="68">
                    <a:moveTo>
                      <a:pt x="0" y="68"/>
                    </a:moveTo>
                    <a:lnTo>
                      <a:pt x="1" y="66"/>
                    </a:lnTo>
                    <a:lnTo>
                      <a:pt x="1" y="65"/>
                    </a:lnTo>
                    <a:lnTo>
                      <a:pt x="1" y="62"/>
                    </a:lnTo>
                    <a:lnTo>
                      <a:pt x="1" y="61"/>
                    </a:lnTo>
                    <a:lnTo>
                      <a:pt x="7" y="54"/>
                    </a:lnTo>
                    <a:lnTo>
                      <a:pt x="12" y="46"/>
                    </a:lnTo>
                    <a:lnTo>
                      <a:pt x="15" y="38"/>
                    </a:lnTo>
                    <a:lnTo>
                      <a:pt x="17" y="30"/>
                    </a:lnTo>
                    <a:lnTo>
                      <a:pt x="23" y="25"/>
                    </a:lnTo>
                    <a:lnTo>
                      <a:pt x="33" y="20"/>
                    </a:lnTo>
                    <a:lnTo>
                      <a:pt x="47" y="14"/>
                    </a:lnTo>
                    <a:lnTo>
                      <a:pt x="62" y="9"/>
                    </a:lnTo>
                    <a:lnTo>
                      <a:pt x="78" y="5"/>
                    </a:lnTo>
                    <a:lnTo>
                      <a:pt x="93" y="2"/>
                    </a:lnTo>
                    <a:lnTo>
                      <a:pt x="106" y="0"/>
                    </a:lnTo>
                    <a:lnTo>
                      <a:pt x="115" y="0"/>
                    </a:lnTo>
                    <a:lnTo>
                      <a:pt x="110" y="12"/>
                    </a:lnTo>
                    <a:lnTo>
                      <a:pt x="105" y="23"/>
                    </a:lnTo>
                    <a:lnTo>
                      <a:pt x="99" y="36"/>
                    </a:lnTo>
                    <a:lnTo>
                      <a:pt x="93" y="47"/>
                    </a:lnTo>
                    <a:lnTo>
                      <a:pt x="88" y="50"/>
                    </a:lnTo>
                    <a:lnTo>
                      <a:pt x="77" y="52"/>
                    </a:lnTo>
                    <a:lnTo>
                      <a:pt x="65" y="55"/>
                    </a:lnTo>
                    <a:lnTo>
                      <a:pt x="50" y="58"/>
                    </a:lnTo>
                    <a:lnTo>
                      <a:pt x="35" y="61"/>
                    </a:lnTo>
                    <a:lnTo>
                      <a:pt x="21" y="64"/>
                    </a:lnTo>
                    <a:lnTo>
                      <a:pt x="8" y="66"/>
                    </a:lnTo>
                    <a:lnTo>
                      <a:pt x="0" y="68"/>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33" name="Freeform 262">
                <a:extLst>
                  <a:ext uri="{FF2B5EF4-FFF2-40B4-BE49-F238E27FC236}">
                    <a16:creationId xmlns:a16="http://schemas.microsoft.com/office/drawing/2014/main" id="{61439F46-9F0B-42A7-A469-75013E75AE94}"/>
                  </a:ext>
                </a:extLst>
              </p:cNvPr>
              <p:cNvSpPr>
                <a:spLocks/>
              </p:cNvSpPr>
              <p:nvPr/>
            </p:nvSpPr>
            <p:spPr bwMode="auto">
              <a:xfrm flipH="1">
                <a:off x="1637" y="2639"/>
                <a:ext cx="402" cy="427"/>
              </a:xfrm>
              <a:custGeom>
                <a:avLst/>
                <a:gdLst>
                  <a:gd name="T0" fmla="*/ 0 w 971"/>
                  <a:gd name="T1" fmla="*/ 0 h 1166"/>
                  <a:gd name="T2" fmla="*/ 0 w 971"/>
                  <a:gd name="T3" fmla="*/ 0 h 1166"/>
                  <a:gd name="T4" fmla="*/ 0 w 971"/>
                  <a:gd name="T5" fmla="*/ 0 h 1166"/>
                  <a:gd name="T6" fmla="*/ 0 w 971"/>
                  <a:gd name="T7" fmla="*/ 0 h 1166"/>
                  <a:gd name="T8" fmla="*/ 0 w 971"/>
                  <a:gd name="T9" fmla="*/ 0 h 1166"/>
                  <a:gd name="T10" fmla="*/ 0 w 971"/>
                  <a:gd name="T11" fmla="*/ 0 h 1166"/>
                  <a:gd name="T12" fmla="*/ 0 w 971"/>
                  <a:gd name="T13" fmla="*/ 0 h 1166"/>
                  <a:gd name="T14" fmla="*/ 0 w 971"/>
                  <a:gd name="T15" fmla="*/ 0 h 1166"/>
                  <a:gd name="T16" fmla="*/ 0 w 971"/>
                  <a:gd name="T17" fmla="*/ 0 h 1166"/>
                  <a:gd name="T18" fmla="*/ 0 w 971"/>
                  <a:gd name="T19" fmla="*/ 0 h 1166"/>
                  <a:gd name="T20" fmla="*/ 0 w 971"/>
                  <a:gd name="T21" fmla="*/ 0 h 1166"/>
                  <a:gd name="T22" fmla="*/ 0 w 971"/>
                  <a:gd name="T23" fmla="*/ 0 h 1166"/>
                  <a:gd name="T24" fmla="*/ 0 w 971"/>
                  <a:gd name="T25" fmla="*/ 0 h 1166"/>
                  <a:gd name="T26" fmla="*/ 0 w 971"/>
                  <a:gd name="T27" fmla="*/ 0 h 1166"/>
                  <a:gd name="T28" fmla="*/ 0 w 971"/>
                  <a:gd name="T29" fmla="*/ 0 h 1166"/>
                  <a:gd name="T30" fmla="*/ 0 w 971"/>
                  <a:gd name="T31" fmla="*/ 0 h 1166"/>
                  <a:gd name="T32" fmla="*/ 0 w 971"/>
                  <a:gd name="T33" fmla="*/ 0 h 1166"/>
                  <a:gd name="T34" fmla="*/ 0 w 971"/>
                  <a:gd name="T35" fmla="*/ 0 h 1166"/>
                  <a:gd name="T36" fmla="*/ 0 w 971"/>
                  <a:gd name="T37" fmla="*/ 0 h 1166"/>
                  <a:gd name="T38" fmla="*/ 0 w 971"/>
                  <a:gd name="T39" fmla="*/ 0 h 1166"/>
                  <a:gd name="T40" fmla="*/ 0 w 971"/>
                  <a:gd name="T41" fmla="*/ 0 h 1166"/>
                  <a:gd name="T42" fmla="*/ 0 w 971"/>
                  <a:gd name="T43" fmla="*/ 0 h 1166"/>
                  <a:gd name="T44" fmla="*/ 0 w 971"/>
                  <a:gd name="T45" fmla="*/ 0 h 1166"/>
                  <a:gd name="T46" fmla="*/ 0 w 971"/>
                  <a:gd name="T47" fmla="*/ 0 h 1166"/>
                  <a:gd name="T48" fmla="*/ 0 w 971"/>
                  <a:gd name="T49" fmla="*/ 0 h 1166"/>
                  <a:gd name="T50" fmla="*/ 0 w 971"/>
                  <a:gd name="T51" fmla="*/ 0 h 1166"/>
                  <a:gd name="T52" fmla="*/ 0 w 971"/>
                  <a:gd name="T53" fmla="*/ 0 h 1166"/>
                  <a:gd name="T54" fmla="*/ 0 w 971"/>
                  <a:gd name="T55" fmla="*/ 0 h 1166"/>
                  <a:gd name="T56" fmla="*/ 0 w 971"/>
                  <a:gd name="T57" fmla="*/ 0 h 1166"/>
                  <a:gd name="T58" fmla="*/ 0 w 971"/>
                  <a:gd name="T59" fmla="*/ 0 h 1166"/>
                  <a:gd name="T60" fmla="*/ 0 w 971"/>
                  <a:gd name="T61" fmla="*/ 0 h 1166"/>
                  <a:gd name="T62" fmla="*/ 0 w 971"/>
                  <a:gd name="T63" fmla="*/ 0 h 1166"/>
                  <a:gd name="T64" fmla="*/ 0 w 971"/>
                  <a:gd name="T65" fmla="*/ 0 h 1166"/>
                  <a:gd name="T66" fmla="*/ 0 w 971"/>
                  <a:gd name="T67" fmla="*/ 0 h 1166"/>
                  <a:gd name="T68" fmla="*/ 0 w 971"/>
                  <a:gd name="T69" fmla="*/ 0 h 1166"/>
                  <a:gd name="T70" fmla="*/ 0 w 971"/>
                  <a:gd name="T71" fmla="*/ 0 h 1166"/>
                  <a:gd name="T72" fmla="*/ 0 w 971"/>
                  <a:gd name="T73" fmla="*/ 0 h 1166"/>
                  <a:gd name="T74" fmla="*/ 0 w 971"/>
                  <a:gd name="T75" fmla="*/ 0 h 1166"/>
                  <a:gd name="T76" fmla="*/ 0 w 971"/>
                  <a:gd name="T77" fmla="*/ 0 h 1166"/>
                  <a:gd name="T78" fmla="*/ 0 w 971"/>
                  <a:gd name="T79" fmla="*/ 0 h 1166"/>
                  <a:gd name="T80" fmla="*/ 0 w 971"/>
                  <a:gd name="T81" fmla="*/ 0 h 1166"/>
                  <a:gd name="T82" fmla="*/ 0 w 971"/>
                  <a:gd name="T83" fmla="*/ 0 h 1166"/>
                  <a:gd name="T84" fmla="*/ 0 w 971"/>
                  <a:gd name="T85" fmla="*/ 0 h 1166"/>
                  <a:gd name="T86" fmla="*/ 0 w 971"/>
                  <a:gd name="T87" fmla="*/ 0 h 1166"/>
                  <a:gd name="T88" fmla="*/ 0 w 971"/>
                  <a:gd name="T89" fmla="*/ 0 h 1166"/>
                  <a:gd name="T90" fmla="*/ 0 w 971"/>
                  <a:gd name="T91" fmla="*/ 0 h 1166"/>
                  <a:gd name="T92" fmla="*/ 0 w 971"/>
                  <a:gd name="T93" fmla="*/ 0 h 1166"/>
                  <a:gd name="T94" fmla="*/ 0 w 971"/>
                  <a:gd name="T95" fmla="*/ 0 h 1166"/>
                  <a:gd name="T96" fmla="*/ 0 w 971"/>
                  <a:gd name="T97" fmla="*/ 0 h 1166"/>
                  <a:gd name="T98" fmla="*/ 0 w 971"/>
                  <a:gd name="T99" fmla="*/ 0 h 1166"/>
                  <a:gd name="T100" fmla="*/ 0 w 971"/>
                  <a:gd name="T101" fmla="*/ 0 h 1166"/>
                  <a:gd name="T102" fmla="*/ 0 w 971"/>
                  <a:gd name="T103" fmla="*/ 0 h 1166"/>
                  <a:gd name="T104" fmla="*/ 0 w 971"/>
                  <a:gd name="T105" fmla="*/ 0 h 1166"/>
                  <a:gd name="T106" fmla="*/ 0 w 971"/>
                  <a:gd name="T107" fmla="*/ 0 h 1166"/>
                  <a:gd name="T108" fmla="*/ 0 w 971"/>
                  <a:gd name="T109" fmla="*/ 0 h 1166"/>
                  <a:gd name="T110" fmla="*/ 0 w 971"/>
                  <a:gd name="T111" fmla="*/ 0 h 1166"/>
                  <a:gd name="T112" fmla="*/ 0 w 971"/>
                  <a:gd name="T113" fmla="*/ 0 h 1166"/>
                  <a:gd name="T114" fmla="*/ 0 w 971"/>
                  <a:gd name="T115" fmla="*/ 0 h 1166"/>
                  <a:gd name="T116" fmla="*/ 0 w 971"/>
                  <a:gd name="T117" fmla="*/ 0 h 116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71"/>
                  <a:gd name="T178" fmla="*/ 0 h 1166"/>
                  <a:gd name="T179" fmla="*/ 971 w 971"/>
                  <a:gd name="T180" fmla="*/ 1166 h 116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71" h="1166">
                    <a:moveTo>
                      <a:pt x="0" y="1094"/>
                    </a:moveTo>
                    <a:lnTo>
                      <a:pt x="0" y="1166"/>
                    </a:lnTo>
                    <a:lnTo>
                      <a:pt x="1" y="1165"/>
                    </a:lnTo>
                    <a:lnTo>
                      <a:pt x="2" y="1164"/>
                    </a:lnTo>
                    <a:lnTo>
                      <a:pt x="5" y="1164"/>
                    </a:lnTo>
                    <a:lnTo>
                      <a:pt x="6" y="1163"/>
                    </a:lnTo>
                    <a:lnTo>
                      <a:pt x="21" y="1147"/>
                    </a:lnTo>
                    <a:lnTo>
                      <a:pt x="40" y="1128"/>
                    </a:lnTo>
                    <a:lnTo>
                      <a:pt x="62" y="1109"/>
                    </a:lnTo>
                    <a:lnTo>
                      <a:pt x="85" y="1088"/>
                    </a:lnTo>
                    <a:lnTo>
                      <a:pt x="109" y="1070"/>
                    </a:lnTo>
                    <a:lnTo>
                      <a:pt x="134" y="1052"/>
                    </a:lnTo>
                    <a:lnTo>
                      <a:pt x="156" y="1038"/>
                    </a:lnTo>
                    <a:lnTo>
                      <a:pt x="175" y="1030"/>
                    </a:lnTo>
                    <a:lnTo>
                      <a:pt x="188" y="1016"/>
                    </a:lnTo>
                    <a:lnTo>
                      <a:pt x="198" y="1005"/>
                    </a:lnTo>
                    <a:lnTo>
                      <a:pt x="206" y="993"/>
                    </a:lnTo>
                    <a:lnTo>
                      <a:pt x="212" y="983"/>
                    </a:lnTo>
                    <a:lnTo>
                      <a:pt x="215" y="970"/>
                    </a:lnTo>
                    <a:lnTo>
                      <a:pt x="219" y="958"/>
                    </a:lnTo>
                    <a:lnTo>
                      <a:pt x="220" y="943"/>
                    </a:lnTo>
                    <a:lnTo>
                      <a:pt x="221" y="925"/>
                    </a:lnTo>
                    <a:lnTo>
                      <a:pt x="219" y="917"/>
                    </a:lnTo>
                    <a:lnTo>
                      <a:pt x="215" y="910"/>
                    </a:lnTo>
                    <a:lnTo>
                      <a:pt x="212" y="905"/>
                    </a:lnTo>
                    <a:lnTo>
                      <a:pt x="206" y="899"/>
                    </a:lnTo>
                    <a:lnTo>
                      <a:pt x="191" y="890"/>
                    </a:lnTo>
                    <a:lnTo>
                      <a:pt x="179" y="882"/>
                    </a:lnTo>
                    <a:lnTo>
                      <a:pt x="169" y="875"/>
                    </a:lnTo>
                    <a:lnTo>
                      <a:pt x="161" y="869"/>
                    </a:lnTo>
                    <a:lnTo>
                      <a:pt x="152" y="863"/>
                    </a:lnTo>
                    <a:lnTo>
                      <a:pt x="142" y="859"/>
                    </a:lnTo>
                    <a:lnTo>
                      <a:pt x="127" y="854"/>
                    </a:lnTo>
                    <a:lnTo>
                      <a:pt x="108" y="851"/>
                    </a:lnTo>
                    <a:lnTo>
                      <a:pt x="94" y="839"/>
                    </a:lnTo>
                    <a:lnTo>
                      <a:pt x="93" y="822"/>
                    </a:lnTo>
                    <a:lnTo>
                      <a:pt x="99" y="802"/>
                    </a:lnTo>
                    <a:lnTo>
                      <a:pt x="104" y="780"/>
                    </a:lnTo>
                    <a:lnTo>
                      <a:pt x="108" y="763"/>
                    </a:lnTo>
                    <a:lnTo>
                      <a:pt x="114" y="747"/>
                    </a:lnTo>
                    <a:lnTo>
                      <a:pt x="121" y="731"/>
                    </a:lnTo>
                    <a:lnTo>
                      <a:pt x="129" y="715"/>
                    </a:lnTo>
                    <a:lnTo>
                      <a:pt x="138" y="701"/>
                    </a:lnTo>
                    <a:lnTo>
                      <a:pt x="147" y="687"/>
                    </a:lnTo>
                    <a:lnTo>
                      <a:pt x="159" y="674"/>
                    </a:lnTo>
                    <a:lnTo>
                      <a:pt x="170" y="663"/>
                    </a:lnTo>
                    <a:lnTo>
                      <a:pt x="183" y="651"/>
                    </a:lnTo>
                    <a:lnTo>
                      <a:pt x="197" y="642"/>
                    </a:lnTo>
                    <a:lnTo>
                      <a:pt x="213" y="634"/>
                    </a:lnTo>
                    <a:lnTo>
                      <a:pt x="229" y="627"/>
                    </a:lnTo>
                    <a:lnTo>
                      <a:pt x="247" y="621"/>
                    </a:lnTo>
                    <a:lnTo>
                      <a:pt x="265" y="618"/>
                    </a:lnTo>
                    <a:lnTo>
                      <a:pt x="285" y="615"/>
                    </a:lnTo>
                    <a:lnTo>
                      <a:pt x="305" y="614"/>
                    </a:lnTo>
                    <a:lnTo>
                      <a:pt x="310" y="665"/>
                    </a:lnTo>
                    <a:lnTo>
                      <a:pt x="316" y="713"/>
                    </a:lnTo>
                    <a:lnTo>
                      <a:pt x="326" y="761"/>
                    </a:lnTo>
                    <a:lnTo>
                      <a:pt x="341" y="807"/>
                    </a:lnTo>
                    <a:lnTo>
                      <a:pt x="359" y="851"/>
                    </a:lnTo>
                    <a:lnTo>
                      <a:pt x="385" y="892"/>
                    </a:lnTo>
                    <a:lnTo>
                      <a:pt x="416" y="931"/>
                    </a:lnTo>
                    <a:lnTo>
                      <a:pt x="454" y="969"/>
                    </a:lnTo>
                    <a:lnTo>
                      <a:pt x="461" y="977"/>
                    </a:lnTo>
                    <a:lnTo>
                      <a:pt x="466" y="984"/>
                    </a:lnTo>
                    <a:lnTo>
                      <a:pt x="474" y="992"/>
                    </a:lnTo>
                    <a:lnTo>
                      <a:pt x="487" y="1006"/>
                    </a:lnTo>
                    <a:lnTo>
                      <a:pt x="506" y="1019"/>
                    </a:lnTo>
                    <a:lnTo>
                      <a:pt x="524" y="1031"/>
                    </a:lnTo>
                    <a:lnTo>
                      <a:pt x="542" y="1043"/>
                    </a:lnTo>
                    <a:lnTo>
                      <a:pt x="560" y="1053"/>
                    </a:lnTo>
                    <a:lnTo>
                      <a:pt x="577" y="1064"/>
                    </a:lnTo>
                    <a:lnTo>
                      <a:pt x="596" y="1073"/>
                    </a:lnTo>
                    <a:lnTo>
                      <a:pt x="613" y="1082"/>
                    </a:lnTo>
                    <a:lnTo>
                      <a:pt x="631" y="1090"/>
                    </a:lnTo>
                    <a:lnTo>
                      <a:pt x="649" y="1098"/>
                    </a:lnTo>
                    <a:lnTo>
                      <a:pt x="667" y="1106"/>
                    </a:lnTo>
                    <a:lnTo>
                      <a:pt x="686" y="1114"/>
                    </a:lnTo>
                    <a:lnTo>
                      <a:pt x="704" y="1121"/>
                    </a:lnTo>
                    <a:lnTo>
                      <a:pt x="722" y="1129"/>
                    </a:lnTo>
                    <a:lnTo>
                      <a:pt x="742" y="1138"/>
                    </a:lnTo>
                    <a:lnTo>
                      <a:pt x="762" y="1146"/>
                    </a:lnTo>
                    <a:lnTo>
                      <a:pt x="782" y="1154"/>
                    </a:lnTo>
                    <a:lnTo>
                      <a:pt x="795" y="1143"/>
                    </a:lnTo>
                    <a:lnTo>
                      <a:pt x="812" y="1118"/>
                    </a:lnTo>
                    <a:lnTo>
                      <a:pt x="831" y="1081"/>
                    </a:lnTo>
                    <a:lnTo>
                      <a:pt x="850" y="1038"/>
                    </a:lnTo>
                    <a:lnTo>
                      <a:pt x="868" y="995"/>
                    </a:lnTo>
                    <a:lnTo>
                      <a:pt x="883" y="954"/>
                    </a:lnTo>
                    <a:lnTo>
                      <a:pt x="894" y="922"/>
                    </a:lnTo>
                    <a:lnTo>
                      <a:pt x="900" y="902"/>
                    </a:lnTo>
                    <a:lnTo>
                      <a:pt x="908" y="877"/>
                    </a:lnTo>
                    <a:lnTo>
                      <a:pt x="915" y="852"/>
                    </a:lnTo>
                    <a:lnTo>
                      <a:pt x="921" y="827"/>
                    </a:lnTo>
                    <a:lnTo>
                      <a:pt x="926" y="802"/>
                    </a:lnTo>
                    <a:lnTo>
                      <a:pt x="932" y="777"/>
                    </a:lnTo>
                    <a:lnTo>
                      <a:pt x="938" y="751"/>
                    </a:lnTo>
                    <a:lnTo>
                      <a:pt x="944" y="727"/>
                    </a:lnTo>
                    <a:lnTo>
                      <a:pt x="950" y="702"/>
                    </a:lnTo>
                    <a:lnTo>
                      <a:pt x="963" y="642"/>
                    </a:lnTo>
                    <a:lnTo>
                      <a:pt x="970" y="579"/>
                    </a:lnTo>
                    <a:lnTo>
                      <a:pt x="971" y="515"/>
                    </a:lnTo>
                    <a:lnTo>
                      <a:pt x="969" y="451"/>
                    </a:lnTo>
                    <a:lnTo>
                      <a:pt x="965" y="388"/>
                    </a:lnTo>
                    <a:lnTo>
                      <a:pt x="960" y="328"/>
                    </a:lnTo>
                    <a:lnTo>
                      <a:pt x="956" y="274"/>
                    </a:lnTo>
                    <a:lnTo>
                      <a:pt x="955" y="225"/>
                    </a:lnTo>
                    <a:lnTo>
                      <a:pt x="945" y="198"/>
                    </a:lnTo>
                    <a:lnTo>
                      <a:pt x="935" y="169"/>
                    </a:lnTo>
                    <a:lnTo>
                      <a:pt x="922" y="139"/>
                    </a:lnTo>
                    <a:lnTo>
                      <a:pt x="909" y="108"/>
                    </a:lnTo>
                    <a:lnTo>
                      <a:pt x="894" y="80"/>
                    </a:lnTo>
                    <a:lnTo>
                      <a:pt x="878" y="52"/>
                    </a:lnTo>
                    <a:lnTo>
                      <a:pt x="861" y="29"/>
                    </a:lnTo>
                    <a:lnTo>
                      <a:pt x="841" y="10"/>
                    </a:lnTo>
                    <a:lnTo>
                      <a:pt x="835" y="7"/>
                    </a:lnTo>
                    <a:lnTo>
                      <a:pt x="829" y="5"/>
                    </a:lnTo>
                    <a:lnTo>
                      <a:pt x="823" y="2"/>
                    </a:lnTo>
                    <a:lnTo>
                      <a:pt x="816" y="0"/>
                    </a:lnTo>
                    <a:lnTo>
                      <a:pt x="797" y="2"/>
                    </a:lnTo>
                    <a:lnTo>
                      <a:pt x="779" y="5"/>
                    </a:lnTo>
                    <a:lnTo>
                      <a:pt x="762" y="9"/>
                    </a:lnTo>
                    <a:lnTo>
                      <a:pt x="744" y="15"/>
                    </a:lnTo>
                    <a:lnTo>
                      <a:pt x="728" y="21"/>
                    </a:lnTo>
                    <a:lnTo>
                      <a:pt x="711" y="27"/>
                    </a:lnTo>
                    <a:lnTo>
                      <a:pt x="694" y="33"/>
                    </a:lnTo>
                    <a:lnTo>
                      <a:pt x="675" y="38"/>
                    </a:lnTo>
                    <a:lnTo>
                      <a:pt x="663" y="44"/>
                    </a:lnTo>
                    <a:lnTo>
                      <a:pt x="649" y="50"/>
                    </a:lnTo>
                    <a:lnTo>
                      <a:pt x="634" y="56"/>
                    </a:lnTo>
                    <a:lnTo>
                      <a:pt x="619" y="63"/>
                    </a:lnTo>
                    <a:lnTo>
                      <a:pt x="604" y="70"/>
                    </a:lnTo>
                    <a:lnTo>
                      <a:pt x="588" y="78"/>
                    </a:lnTo>
                    <a:lnTo>
                      <a:pt x="572" y="88"/>
                    </a:lnTo>
                    <a:lnTo>
                      <a:pt x="555" y="98"/>
                    </a:lnTo>
                    <a:lnTo>
                      <a:pt x="539" y="108"/>
                    </a:lnTo>
                    <a:lnTo>
                      <a:pt x="522" y="121"/>
                    </a:lnTo>
                    <a:lnTo>
                      <a:pt x="506" y="135"/>
                    </a:lnTo>
                    <a:lnTo>
                      <a:pt x="490" y="150"/>
                    </a:lnTo>
                    <a:lnTo>
                      <a:pt x="474" y="167"/>
                    </a:lnTo>
                    <a:lnTo>
                      <a:pt x="457" y="186"/>
                    </a:lnTo>
                    <a:lnTo>
                      <a:pt x="442" y="206"/>
                    </a:lnTo>
                    <a:lnTo>
                      <a:pt x="427" y="228"/>
                    </a:lnTo>
                    <a:lnTo>
                      <a:pt x="419" y="239"/>
                    </a:lnTo>
                    <a:lnTo>
                      <a:pt x="411" y="249"/>
                    </a:lnTo>
                    <a:lnTo>
                      <a:pt x="404" y="259"/>
                    </a:lnTo>
                    <a:lnTo>
                      <a:pt x="399" y="270"/>
                    </a:lnTo>
                    <a:lnTo>
                      <a:pt x="392" y="281"/>
                    </a:lnTo>
                    <a:lnTo>
                      <a:pt x="385" y="292"/>
                    </a:lnTo>
                    <a:lnTo>
                      <a:pt x="377" y="302"/>
                    </a:lnTo>
                    <a:lnTo>
                      <a:pt x="369" y="311"/>
                    </a:lnTo>
                    <a:lnTo>
                      <a:pt x="364" y="326"/>
                    </a:lnTo>
                    <a:lnTo>
                      <a:pt x="358" y="340"/>
                    </a:lnTo>
                    <a:lnTo>
                      <a:pt x="354" y="355"/>
                    </a:lnTo>
                    <a:lnTo>
                      <a:pt x="349" y="370"/>
                    </a:lnTo>
                    <a:lnTo>
                      <a:pt x="343" y="385"/>
                    </a:lnTo>
                    <a:lnTo>
                      <a:pt x="339" y="399"/>
                    </a:lnTo>
                    <a:lnTo>
                      <a:pt x="333" y="414"/>
                    </a:lnTo>
                    <a:lnTo>
                      <a:pt x="328" y="428"/>
                    </a:lnTo>
                    <a:lnTo>
                      <a:pt x="319" y="458"/>
                    </a:lnTo>
                    <a:lnTo>
                      <a:pt x="313" y="486"/>
                    </a:lnTo>
                    <a:lnTo>
                      <a:pt x="308" y="515"/>
                    </a:lnTo>
                    <a:lnTo>
                      <a:pt x="304" y="545"/>
                    </a:lnTo>
                    <a:lnTo>
                      <a:pt x="297" y="550"/>
                    </a:lnTo>
                    <a:lnTo>
                      <a:pt x="289" y="554"/>
                    </a:lnTo>
                    <a:lnTo>
                      <a:pt x="278" y="559"/>
                    </a:lnTo>
                    <a:lnTo>
                      <a:pt x="265" y="565"/>
                    </a:lnTo>
                    <a:lnTo>
                      <a:pt x="251" y="570"/>
                    </a:lnTo>
                    <a:lnTo>
                      <a:pt x="236" y="577"/>
                    </a:lnTo>
                    <a:lnTo>
                      <a:pt x="220" y="584"/>
                    </a:lnTo>
                    <a:lnTo>
                      <a:pt x="204" y="592"/>
                    </a:lnTo>
                    <a:lnTo>
                      <a:pt x="188" y="600"/>
                    </a:lnTo>
                    <a:lnTo>
                      <a:pt x="170" y="609"/>
                    </a:lnTo>
                    <a:lnTo>
                      <a:pt x="154" y="618"/>
                    </a:lnTo>
                    <a:lnTo>
                      <a:pt x="138" y="627"/>
                    </a:lnTo>
                    <a:lnTo>
                      <a:pt x="124" y="636"/>
                    </a:lnTo>
                    <a:lnTo>
                      <a:pt x="111" y="647"/>
                    </a:lnTo>
                    <a:lnTo>
                      <a:pt x="98" y="657"/>
                    </a:lnTo>
                    <a:lnTo>
                      <a:pt x="88" y="667"/>
                    </a:lnTo>
                    <a:lnTo>
                      <a:pt x="75" y="687"/>
                    </a:lnTo>
                    <a:lnTo>
                      <a:pt x="66" y="705"/>
                    </a:lnTo>
                    <a:lnTo>
                      <a:pt x="59" y="723"/>
                    </a:lnTo>
                    <a:lnTo>
                      <a:pt x="54" y="740"/>
                    </a:lnTo>
                    <a:lnTo>
                      <a:pt x="52" y="758"/>
                    </a:lnTo>
                    <a:lnTo>
                      <a:pt x="49" y="778"/>
                    </a:lnTo>
                    <a:lnTo>
                      <a:pt x="47" y="800"/>
                    </a:lnTo>
                    <a:lnTo>
                      <a:pt x="45" y="824"/>
                    </a:lnTo>
                    <a:lnTo>
                      <a:pt x="44" y="838"/>
                    </a:lnTo>
                    <a:lnTo>
                      <a:pt x="46" y="844"/>
                    </a:lnTo>
                    <a:lnTo>
                      <a:pt x="44" y="845"/>
                    </a:lnTo>
                    <a:lnTo>
                      <a:pt x="31" y="842"/>
                    </a:lnTo>
                    <a:lnTo>
                      <a:pt x="14" y="846"/>
                    </a:lnTo>
                    <a:lnTo>
                      <a:pt x="13" y="847"/>
                    </a:lnTo>
                    <a:lnTo>
                      <a:pt x="10" y="848"/>
                    </a:lnTo>
                    <a:lnTo>
                      <a:pt x="6" y="849"/>
                    </a:lnTo>
                    <a:lnTo>
                      <a:pt x="0" y="851"/>
                    </a:lnTo>
                    <a:lnTo>
                      <a:pt x="0" y="906"/>
                    </a:lnTo>
                    <a:lnTo>
                      <a:pt x="39" y="892"/>
                    </a:lnTo>
                    <a:lnTo>
                      <a:pt x="14" y="923"/>
                    </a:lnTo>
                    <a:lnTo>
                      <a:pt x="0" y="930"/>
                    </a:lnTo>
                    <a:lnTo>
                      <a:pt x="0" y="1004"/>
                    </a:lnTo>
                    <a:lnTo>
                      <a:pt x="15" y="997"/>
                    </a:lnTo>
                    <a:lnTo>
                      <a:pt x="29" y="988"/>
                    </a:lnTo>
                    <a:lnTo>
                      <a:pt x="41" y="976"/>
                    </a:lnTo>
                    <a:lnTo>
                      <a:pt x="53" y="963"/>
                    </a:lnTo>
                    <a:lnTo>
                      <a:pt x="63" y="950"/>
                    </a:lnTo>
                    <a:lnTo>
                      <a:pt x="73" y="935"/>
                    </a:lnTo>
                    <a:lnTo>
                      <a:pt x="81" y="919"/>
                    </a:lnTo>
                    <a:lnTo>
                      <a:pt x="90" y="900"/>
                    </a:lnTo>
                    <a:lnTo>
                      <a:pt x="93" y="898"/>
                    </a:lnTo>
                    <a:lnTo>
                      <a:pt x="98" y="898"/>
                    </a:lnTo>
                    <a:lnTo>
                      <a:pt x="104" y="900"/>
                    </a:lnTo>
                    <a:lnTo>
                      <a:pt x="111" y="902"/>
                    </a:lnTo>
                    <a:lnTo>
                      <a:pt x="119" y="906"/>
                    </a:lnTo>
                    <a:lnTo>
                      <a:pt x="126" y="909"/>
                    </a:lnTo>
                    <a:lnTo>
                      <a:pt x="132" y="912"/>
                    </a:lnTo>
                    <a:lnTo>
                      <a:pt x="138" y="912"/>
                    </a:lnTo>
                    <a:lnTo>
                      <a:pt x="143" y="931"/>
                    </a:lnTo>
                    <a:lnTo>
                      <a:pt x="142" y="947"/>
                    </a:lnTo>
                    <a:lnTo>
                      <a:pt x="136" y="962"/>
                    </a:lnTo>
                    <a:lnTo>
                      <a:pt x="126" y="980"/>
                    </a:lnTo>
                    <a:lnTo>
                      <a:pt x="119" y="988"/>
                    </a:lnTo>
                    <a:lnTo>
                      <a:pt x="113" y="993"/>
                    </a:lnTo>
                    <a:lnTo>
                      <a:pt x="108" y="998"/>
                    </a:lnTo>
                    <a:lnTo>
                      <a:pt x="105" y="1003"/>
                    </a:lnTo>
                    <a:lnTo>
                      <a:pt x="100" y="1007"/>
                    </a:lnTo>
                    <a:lnTo>
                      <a:pt x="94" y="1012"/>
                    </a:lnTo>
                    <a:lnTo>
                      <a:pt x="89" y="1018"/>
                    </a:lnTo>
                    <a:lnTo>
                      <a:pt x="81" y="1025"/>
                    </a:lnTo>
                    <a:lnTo>
                      <a:pt x="76" y="1031"/>
                    </a:lnTo>
                    <a:lnTo>
                      <a:pt x="69" y="1038"/>
                    </a:lnTo>
                    <a:lnTo>
                      <a:pt x="60" y="1048"/>
                    </a:lnTo>
                    <a:lnTo>
                      <a:pt x="49" y="1056"/>
                    </a:lnTo>
                    <a:lnTo>
                      <a:pt x="38" y="1065"/>
                    </a:lnTo>
                    <a:lnTo>
                      <a:pt x="25" y="1075"/>
                    </a:lnTo>
                    <a:lnTo>
                      <a:pt x="13" y="1084"/>
                    </a:lnTo>
                    <a:lnTo>
                      <a:pt x="0" y="10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34" name="Freeform 263">
                <a:extLst>
                  <a:ext uri="{FF2B5EF4-FFF2-40B4-BE49-F238E27FC236}">
                    <a16:creationId xmlns:a16="http://schemas.microsoft.com/office/drawing/2014/main" id="{468C3D5A-F998-4D0F-8AB2-A3C2575F9812}"/>
                  </a:ext>
                </a:extLst>
              </p:cNvPr>
              <p:cNvSpPr>
                <a:spLocks/>
              </p:cNvSpPr>
              <p:nvPr/>
            </p:nvSpPr>
            <p:spPr bwMode="auto">
              <a:xfrm flipH="1">
                <a:off x="2039" y="2950"/>
                <a:ext cx="56" cy="60"/>
              </a:xfrm>
              <a:custGeom>
                <a:avLst/>
                <a:gdLst>
                  <a:gd name="T0" fmla="*/ 0 w 135"/>
                  <a:gd name="T1" fmla="*/ 0 h 162"/>
                  <a:gd name="T2" fmla="*/ 0 w 135"/>
                  <a:gd name="T3" fmla="*/ 0 h 162"/>
                  <a:gd name="T4" fmla="*/ 0 w 135"/>
                  <a:gd name="T5" fmla="*/ 0 h 162"/>
                  <a:gd name="T6" fmla="*/ 0 w 135"/>
                  <a:gd name="T7" fmla="*/ 0 h 162"/>
                  <a:gd name="T8" fmla="*/ 0 w 135"/>
                  <a:gd name="T9" fmla="*/ 0 h 162"/>
                  <a:gd name="T10" fmla="*/ 0 w 135"/>
                  <a:gd name="T11" fmla="*/ 0 h 162"/>
                  <a:gd name="T12" fmla="*/ 0 w 135"/>
                  <a:gd name="T13" fmla="*/ 0 h 162"/>
                  <a:gd name="T14" fmla="*/ 0 w 135"/>
                  <a:gd name="T15" fmla="*/ 0 h 162"/>
                  <a:gd name="T16" fmla="*/ 0 w 135"/>
                  <a:gd name="T17" fmla="*/ 0 h 162"/>
                  <a:gd name="T18" fmla="*/ 0 w 135"/>
                  <a:gd name="T19" fmla="*/ 0 h 162"/>
                  <a:gd name="T20" fmla="*/ 0 w 135"/>
                  <a:gd name="T21" fmla="*/ 0 h 162"/>
                  <a:gd name="T22" fmla="*/ 0 w 135"/>
                  <a:gd name="T23" fmla="*/ 0 h 162"/>
                  <a:gd name="T24" fmla="*/ 0 w 135"/>
                  <a:gd name="T25" fmla="*/ 0 h 162"/>
                  <a:gd name="T26" fmla="*/ 0 w 135"/>
                  <a:gd name="T27" fmla="*/ 0 h 162"/>
                  <a:gd name="T28" fmla="*/ 0 w 135"/>
                  <a:gd name="T29" fmla="*/ 0 h 162"/>
                  <a:gd name="T30" fmla="*/ 0 w 135"/>
                  <a:gd name="T31" fmla="*/ 0 h 162"/>
                  <a:gd name="T32" fmla="*/ 0 w 135"/>
                  <a:gd name="T33" fmla="*/ 0 h 162"/>
                  <a:gd name="T34" fmla="*/ 0 w 135"/>
                  <a:gd name="T35" fmla="*/ 0 h 162"/>
                  <a:gd name="T36" fmla="*/ 0 w 135"/>
                  <a:gd name="T37" fmla="*/ 0 h 162"/>
                  <a:gd name="T38" fmla="*/ 0 w 135"/>
                  <a:gd name="T39" fmla="*/ 0 h 162"/>
                  <a:gd name="T40" fmla="*/ 0 w 135"/>
                  <a:gd name="T41" fmla="*/ 0 h 162"/>
                  <a:gd name="T42" fmla="*/ 0 w 135"/>
                  <a:gd name="T43" fmla="*/ 0 h 162"/>
                  <a:gd name="T44" fmla="*/ 0 w 135"/>
                  <a:gd name="T45" fmla="*/ 0 h 162"/>
                  <a:gd name="T46" fmla="*/ 0 w 135"/>
                  <a:gd name="T47" fmla="*/ 0 h 162"/>
                  <a:gd name="T48" fmla="*/ 0 w 135"/>
                  <a:gd name="T49" fmla="*/ 0 h 162"/>
                  <a:gd name="T50" fmla="*/ 0 w 135"/>
                  <a:gd name="T51" fmla="*/ 0 h 162"/>
                  <a:gd name="T52" fmla="*/ 0 w 135"/>
                  <a:gd name="T53" fmla="*/ 0 h 162"/>
                  <a:gd name="T54" fmla="*/ 0 w 135"/>
                  <a:gd name="T55" fmla="*/ 0 h 162"/>
                  <a:gd name="T56" fmla="*/ 0 w 135"/>
                  <a:gd name="T57" fmla="*/ 0 h 162"/>
                  <a:gd name="T58" fmla="*/ 0 w 135"/>
                  <a:gd name="T59" fmla="*/ 0 h 162"/>
                  <a:gd name="T60" fmla="*/ 0 w 135"/>
                  <a:gd name="T61" fmla="*/ 0 h 162"/>
                  <a:gd name="T62" fmla="*/ 0 w 135"/>
                  <a:gd name="T63" fmla="*/ 0 h 162"/>
                  <a:gd name="T64" fmla="*/ 0 w 135"/>
                  <a:gd name="T65" fmla="*/ 0 h 162"/>
                  <a:gd name="T66" fmla="*/ 0 w 135"/>
                  <a:gd name="T67" fmla="*/ 0 h 162"/>
                  <a:gd name="T68" fmla="*/ 0 w 135"/>
                  <a:gd name="T69" fmla="*/ 0 h 162"/>
                  <a:gd name="T70" fmla="*/ 0 w 135"/>
                  <a:gd name="T71" fmla="*/ 0 h 1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5"/>
                  <a:gd name="T109" fmla="*/ 0 h 162"/>
                  <a:gd name="T110" fmla="*/ 135 w 135"/>
                  <a:gd name="T111" fmla="*/ 162 h 16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5" h="162">
                    <a:moveTo>
                      <a:pt x="135" y="55"/>
                    </a:moveTo>
                    <a:lnTo>
                      <a:pt x="135" y="0"/>
                    </a:lnTo>
                    <a:lnTo>
                      <a:pt x="129" y="1"/>
                    </a:lnTo>
                    <a:lnTo>
                      <a:pt x="122" y="2"/>
                    </a:lnTo>
                    <a:lnTo>
                      <a:pt x="115" y="4"/>
                    </a:lnTo>
                    <a:lnTo>
                      <a:pt x="108" y="5"/>
                    </a:lnTo>
                    <a:lnTo>
                      <a:pt x="102" y="8"/>
                    </a:lnTo>
                    <a:lnTo>
                      <a:pt x="95" y="10"/>
                    </a:lnTo>
                    <a:lnTo>
                      <a:pt x="89" y="12"/>
                    </a:lnTo>
                    <a:lnTo>
                      <a:pt x="83" y="15"/>
                    </a:lnTo>
                    <a:lnTo>
                      <a:pt x="67" y="24"/>
                    </a:lnTo>
                    <a:lnTo>
                      <a:pt x="53" y="32"/>
                    </a:lnTo>
                    <a:lnTo>
                      <a:pt x="42" y="40"/>
                    </a:lnTo>
                    <a:lnTo>
                      <a:pt x="31" y="48"/>
                    </a:lnTo>
                    <a:lnTo>
                      <a:pt x="22" y="57"/>
                    </a:lnTo>
                    <a:lnTo>
                      <a:pt x="14" y="69"/>
                    </a:lnTo>
                    <a:lnTo>
                      <a:pt x="7" y="84"/>
                    </a:lnTo>
                    <a:lnTo>
                      <a:pt x="0" y="101"/>
                    </a:lnTo>
                    <a:lnTo>
                      <a:pt x="2" y="125"/>
                    </a:lnTo>
                    <a:lnTo>
                      <a:pt x="8" y="141"/>
                    </a:lnTo>
                    <a:lnTo>
                      <a:pt x="17" y="153"/>
                    </a:lnTo>
                    <a:lnTo>
                      <a:pt x="30" y="160"/>
                    </a:lnTo>
                    <a:lnTo>
                      <a:pt x="46" y="162"/>
                    </a:lnTo>
                    <a:lnTo>
                      <a:pt x="66" y="162"/>
                    </a:lnTo>
                    <a:lnTo>
                      <a:pt x="87" y="161"/>
                    </a:lnTo>
                    <a:lnTo>
                      <a:pt x="111" y="160"/>
                    </a:lnTo>
                    <a:lnTo>
                      <a:pt x="116" y="157"/>
                    </a:lnTo>
                    <a:lnTo>
                      <a:pt x="123" y="156"/>
                    </a:lnTo>
                    <a:lnTo>
                      <a:pt x="129" y="154"/>
                    </a:lnTo>
                    <a:lnTo>
                      <a:pt x="135" y="153"/>
                    </a:lnTo>
                    <a:lnTo>
                      <a:pt x="135" y="79"/>
                    </a:lnTo>
                    <a:lnTo>
                      <a:pt x="125" y="84"/>
                    </a:lnTo>
                    <a:lnTo>
                      <a:pt x="95" y="85"/>
                    </a:lnTo>
                    <a:lnTo>
                      <a:pt x="97" y="74"/>
                    </a:lnTo>
                    <a:lnTo>
                      <a:pt x="115" y="62"/>
                    </a:lnTo>
                    <a:lnTo>
                      <a:pt x="135" y="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35" name="Freeform 264">
                <a:extLst>
                  <a:ext uri="{FF2B5EF4-FFF2-40B4-BE49-F238E27FC236}">
                    <a16:creationId xmlns:a16="http://schemas.microsoft.com/office/drawing/2014/main" id="{11B102E7-68AA-47FC-859F-627F472D3282}"/>
                  </a:ext>
                </a:extLst>
              </p:cNvPr>
              <p:cNvSpPr>
                <a:spLocks/>
              </p:cNvSpPr>
              <p:nvPr/>
            </p:nvSpPr>
            <p:spPr bwMode="auto">
              <a:xfrm flipH="1">
                <a:off x="2039" y="3039"/>
                <a:ext cx="73" cy="55"/>
              </a:xfrm>
              <a:custGeom>
                <a:avLst/>
                <a:gdLst>
                  <a:gd name="T0" fmla="*/ 0 w 176"/>
                  <a:gd name="T1" fmla="*/ 0 h 150"/>
                  <a:gd name="T2" fmla="*/ 0 w 176"/>
                  <a:gd name="T3" fmla="*/ 0 h 150"/>
                  <a:gd name="T4" fmla="*/ 0 w 176"/>
                  <a:gd name="T5" fmla="*/ 0 h 150"/>
                  <a:gd name="T6" fmla="*/ 0 w 176"/>
                  <a:gd name="T7" fmla="*/ 0 h 150"/>
                  <a:gd name="T8" fmla="*/ 0 w 176"/>
                  <a:gd name="T9" fmla="*/ 0 h 150"/>
                  <a:gd name="T10" fmla="*/ 0 w 176"/>
                  <a:gd name="T11" fmla="*/ 0 h 150"/>
                  <a:gd name="T12" fmla="*/ 0 w 176"/>
                  <a:gd name="T13" fmla="*/ 0 h 150"/>
                  <a:gd name="T14" fmla="*/ 0 w 176"/>
                  <a:gd name="T15" fmla="*/ 0 h 150"/>
                  <a:gd name="T16" fmla="*/ 0 w 176"/>
                  <a:gd name="T17" fmla="*/ 0 h 150"/>
                  <a:gd name="T18" fmla="*/ 0 w 176"/>
                  <a:gd name="T19" fmla="*/ 0 h 150"/>
                  <a:gd name="T20" fmla="*/ 0 w 176"/>
                  <a:gd name="T21" fmla="*/ 0 h 150"/>
                  <a:gd name="T22" fmla="*/ 0 w 176"/>
                  <a:gd name="T23" fmla="*/ 0 h 150"/>
                  <a:gd name="T24" fmla="*/ 0 w 176"/>
                  <a:gd name="T25" fmla="*/ 0 h 150"/>
                  <a:gd name="T26" fmla="*/ 0 w 176"/>
                  <a:gd name="T27" fmla="*/ 0 h 150"/>
                  <a:gd name="T28" fmla="*/ 0 w 176"/>
                  <a:gd name="T29" fmla="*/ 0 h 150"/>
                  <a:gd name="T30" fmla="*/ 0 w 176"/>
                  <a:gd name="T31" fmla="*/ 0 h 150"/>
                  <a:gd name="T32" fmla="*/ 0 w 176"/>
                  <a:gd name="T33" fmla="*/ 0 h 150"/>
                  <a:gd name="T34" fmla="*/ 0 w 176"/>
                  <a:gd name="T35" fmla="*/ 0 h 150"/>
                  <a:gd name="T36" fmla="*/ 0 w 176"/>
                  <a:gd name="T37" fmla="*/ 0 h 150"/>
                  <a:gd name="T38" fmla="*/ 0 w 176"/>
                  <a:gd name="T39" fmla="*/ 0 h 150"/>
                  <a:gd name="T40" fmla="*/ 0 w 176"/>
                  <a:gd name="T41" fmla="*/ 0 h 150"/>
                  <a:gd name="T42" fmla="*/ 0 w 176"/>
                  <a:gd name="T43" fmla="*/ 0 h 150"/>
                  <a:gd name="T44" fmla="*/ 0 w 176"/>
                  <a:gd name="T45" fmla="*/ 0 h 150"/>
                  <a:gd name="T46" fmla="*/ 0 w 176"/>
                  <a:gd name="T47" fmla="*/ 0 h 150"/>
                  <a:gd name="T48" fmla="*/ 0 w 176"/>
                  <a:gd name="T49" fmla="*/ 0 h 150"/>
                  <a:gd name="T50" fmla="*/ 0 w 176"/>
                  <a:gd name="T51" fmla="*/ 0 h 150"/>
                  <a:gd name="T52" fmla="*/ 0 w 176"/>
                  <a:gd name="T53" fmla="*/ 0 h 150"/>
                  <a:gd name="T54" fmla="*/ 0 w 176"/>
                  <a:gd name="T55" fmla="*/ 0 h 150"/>
                  <a:gd name="T56" fmla="*/ 0 w 176"/>
                  <a:gd name="T57" fmla="*/ 0 h 150"/>
                  <a:gd name="T58" fmla="*/ 0 w 176"/>
                  <a:gd name="T59" fmla="*/ 0 h 150"/>
                  <a:gd name="T60" fmla="*/ 0 w 176"/>
                  <a:gd name="T61" fmla="*/ 0 h 150"/>
                  <a:gd name="T62" fmla="*/ 0 w 176"/>
                  <a:gd name="T63" fmla="*/ 0 h 150"/>
                  <a:gd name="T64" fmla="*/ 0 w 176"/>
                  <a:gd name="T65" fmla="*/ 0 h 150"/>
                  <a:gd name="T66" fmla="*/ 0 w 176"/>
                  <a:gd name="T67" fmla="*/ 0 h 150"/>
                  <a:gd name="T68" fmla="*/ 0 w 176"/>
                  <a:gd name="T69" fmla="*/ 0 h 150"/>
                  <a:gd name="T70" fmla="*/ 0 w 176"/>
                  <a:gd name="T71" fmla="*/ 0 h 150"/>
                  <a:gd name="T72" fmla="*/ 0 w 176"/>
                  <a:gd name="T73" fmla="*/ 0 h 150"/>
                  <a:gd name="T74" fmla="*/ 0 w 176"/>
                  <a:gd name="T75" fmla="*/ 0 h 150"/>
                  <a:gd name="T76" fmla="*/ 0 w 176"/>
                  <a:gd name="T77" fmla="*/ 0 h 150"/>
                  <a:gd name="T78" fmla="*/ 0 w 176"/>
                  <a:gd name="T79" fmla="*/ 0 h 150"/>
                  <a:gd name="T80" fmla="*/ 0 w 176"/>
                  <a:gd name="T81" fmla="*/ 0 h 150"/>
                  <a:gd name="T82" fmla="*/ 0 w 176"/>
                  <a:gd name="T83" fmla="*/ 0 h 1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76"/>
                  <a:gd name="T127" fmla="*/ 0 h 150"/>
                  <a:gd name="T128" fmla="*/ 176 w 176"/>
                  <a:gd name="T129" fmla="*/ 150 h 15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76" h="150">
                    <a:moveTo>
                      <a:pt x="176" y="72"/>
                    </a:moveTo>
                    <a:lnTo>
                      <a:pt x="176" y="0"/>
                    </a:lnTo>
                    <a:lnTo>
                      <a:pt x="167" y="5"/>
                    </a:lnTo>
                    <a:lnTo>
                      <a:pt x="157" y="11"/>
                    </a:lnTo>
                    <a:lnTo>
                      <a:pt x="149" y="17"/>
                    </a:lnTo>
                    <a:lnTo>
                      <a:pt x="141" y="23"/>
                    </a:lnTo>
                    <a:lnTo>
                      <a:pt x="133" y="27"/>
                    </a:lnTo>
                    <a:lnTo>
                      <a:pt x="126" y="32"/>
                    </a:lnTo>
                    <a:lnTo>
                      <a:pt x="119" y="35"/>
                    </a:lnTo>
                    <a:lnTo>
                      <a:pt x="114" y="39"/>
                    </a:lnTo>
                    <a:lnTo>
                      <a:pt x="99" y="42"/>
                    </a:lnTo>
                    <a:lnTo>
                      <a:pt x="85" y="47"/>
                    </a:lnTo>
                    <a:lnTo>
                      <a:pt x="71" y="53"/>
                    </a:lnTo>
                    <a:lnTo>
                      <a:pt x="57" y="57"/>
                    </a:lnTo>
                    <a:lnTo>
                      <a:pt x="43" y="63"/>
                    </a:lnTo>
                    <a:lnTo>
                      <a:pt x="31" y="69"/>
                    </a:lnTo>
                    <a:lnTo>
                      <a:pt x="17" y="73"/>
                    </a:lnTo>
                    <a:lnTo>
                      <a:pt x="3" y="77"/>
                    </a:lnTo>
                    <a:lnTo>
                      <a:pt x="1" y="85"/>
                    </a:lnTo>
                    <a:lnTo>
                      <a:pt x="0" y="91"/>
                    </a:lnTo>
                    <a:lnTo>
                      <a:pt x="0" y="97"/>
                    </a:lnTo>
                    <a:lnTo>
                      <a:pt x="5" y="101"/>
                    </a:lnTo>
                    <a:lnTo>
                      <a:pt x="10" y="115"/>
                    </a:lnTo>
                    <a:lnTo>
                      <a:pt x="17" y="136"/>
                    </a:lnTo>
                    <a:lnTo>
                      <a:pt x="25" y="150"/>
                    </a:lnTo>
                    <a:lnTo>
                      <a:pt x="33" y="145"/>
                    </a:lnTo>
                    <a:lnTo>
                      <a:pt x="41" y="139"/>
                    </a:lnTo>
                    <a:lnTo>
                      <a:pt x="51" y="132"/>
                    </a:lnTo>
                    <a:lnTo>
                      <a:pt x="62" y="126"/>
                    </a:lnTo>
                    <a:lnTo>
                      <a:pt x="72" y="121"/>
                    </a:lnTo>
                    <a:lnTo>
                      <a:pt x="84" y="115"/>
                    </a:lnTo>
                    <a:lnTo>
                      <a:pt x="94" y="110"/>
                    </a:lnTo>
                    <a:lnTo>
                      <a:pt x="104" y="107"/>
                    </a:lnTo>
                    <a:lnTo>
                      <a:pt x="115" y="103"/>
                    </a:lnTo>
                    <a:lnTo>
                      <a:pt x="123" y="99"/>
                    </a:lnTo>
                    <a:lnTo>
                      <a:pt x="130" y="95"/>
                    </a:lnTo>
                    <a:lnTo>
                      <a:pt x="138" y="91"/>
                    </a:lnTo>
                    <a:lnTo>
                      <a:pt x="145" y="87"/>
                    </a:lnTo>
                    <a:lnTo>
                      <a:pt x="153" y="83"/>
                    </a:lnTo>
                    <a:lnTo>
                      <a:pt x="160" y="79"/>
                    </a:lnTo>
                    <a:lnTo>
                      <a:pt x="168" y="76"/>
                    </a:lnTo>
                    <a:lnTo>
                      <a:pt x="176"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36" name="Freeform 265">
                <a:extLst>
                  <a:ext uri="{FF2B5EF4-FFF2-40B4-BE49-F238E27FC236}">
                    <a16:creationId xmlns:a16="http://schemas.microsoft.com/office/drawing/2014/main" id="{01EE5033-B017-4941-89E7-136D510CC2B2}"/>
                  </a:ext>
                </a:extLst>
              </p:cNvPr>
              <p:cNvSpPr>
                <a:spLocks/>
              </p:cNvSpPr>
              <p:nvPr/>
            </p:nvSpPr>
            <p:spPr bwMode="auto">
              <a:xfrm flipH="1">
                <a:off x="1952" y="2953"/>
                <a:ext cx="153" cy="135"/>
              </a:xfrm>
              <a:custGeom>
                <a:avLst/>
                <a:gdLst>
                  <a:gd name="T0" fmla="*/ 0 w 369"/>
                  <a:gd name="T1" fmla="*/ 0 h 370"/>
                  <a:gd name="T2" fmla="*/ 0 w 369"/>
                  <a:gd name="T3" fmla="*/ 0 h 370"/>
                  <a:gd name="T4" fmla="*/ 0 w 369"/>
                  <a:gd name="T5" fmla="*/ 0 h 370"/>
                  <a:gd name="T6" fmla="*/ 0 w 369"/>
                  <a:gd name="T7" fmla="*/ 0 h 370"/>
                  <a:gd name="T8" fmla="*/ 0 w 369"/>
                  <a:gd name="T9" fmla="*/ 0 h 370"/>
                  <a:gd name="T10" fmla="*/ 0 w 369"/>
                  <a:gd name="T11" fmla="*/ 0 h 370"/>
                  <a:gd name="T12" fmla="*/ 0 w 369"/>
                  <a:gd name="T13" fmla="*/ 0 h 370"/>
                  <a:gd name="T14" fmla="*/ 0 w 369"/>
                  <a:gd name="T15" fmla="*/ 0 h 370"/>
                  <a:gd name="T16" fmla="*/ 0 w 369"/>
                  <a:gd name="T17" fmla="*/ 0 h 370"/>
                  <a:gd name="T18" fmla="*/ 0 w 369"/>
                  <a:gd name="T19" fmla="*/ 0 h 370"/>
                  <a:gd name="T20" fmla="*/ 0 w 369"/>
                  <a:gd name="T21" fmla="*/ 0 h 370"/>
                  <a:gd name="T22" fmla="*/ 0 w 369"/>
                  <a:gd name="T23" fmla="*/ 0 h 370"/>
                  <a:gd name="T24" fmla="*/ 0 w 369"/>
                  <a:gd name="T25" fmla="*/ 0 h 370"/>
                  <a:gd name="T26" fmla="*/ 0 w 369"/>
                  <a:gd name="T27" fmla="*/ 0 h 370"/>
                  <a:gd name="T28" fmla="*/ 0 w 369"/>
                  <a:gd name="T29" fmla="*/ 0 h 370"/>
                  <a:gd name="T30" fmla="*/ 0 w 369"/>
                  <a:gd name="T31" fmla="*/ 0 h 370"/>
                  <a:gd name="T32" fmla="*/ 0 w 369"/>
                  <a:gd name="T33" fmla="*/ 0 h 370"/>
                  <a:gd name="T34" fmla="*/ 0 w 369"/>
                  <a:gd name="T35" fmla="*/ 0 h 370"/>
                  <a:gd name="T36" fmla="*/ 0 w 369"/>
                  <a:gd name="T37" fmla="*/ 0 h 370"/>
                  <a:gd name="T38" fmla="*/ 0 w 369"/>
                  <a:gd name="T39" fmla="*/ 0 h 370"/>
                  <a:gd name="T40" fmla="*/ 0 w 369"/>
                  <a:gd name="T41" fmla="*/ 0 h 370"/>
                  <a:gd name="T42" fmla="*/ 0 w 369"/>
                  <a:gd name="T43" fmla="*/ 0 h 370"/>
                  <a:gd name="T44" fmla="*/ 0 w 369"/>
                  <a:gd name="T45" fmla="*/ 0 h 370"/>
                  <a:gd name="T46" fmla="*/ 0 w 369"/>
                  <a:gd name="T47" fmla="*/ 0 h 370"/>
                  <a:gd name="T48" fmla="*/ 0 w 369"/>
                  <a:gd name="T49" fmla="*/ 0 h 370"/>
                  <a:gd name="T50" fmla="*/ 0 w 369"/>
                  <a:gd name="T51" fmla="*/ 0 h 370"/>
                  <a:gd name="T52" fmla="*/ 0 w 369"/>
                  <a:gd name="T53" fmla="*/ 0 h 370"/>
                  <a:gd name="T54" fmla="*/ 0 w 369"/>
                  <a:gd name="T55" fmla="*/ 0 h 370"/>
                  <a:gd name="T56" fmla="*/ 0 w 369"/>
                  <a:gd name="T57" fmla="*/ 0 h 370"/>
                  <a:gd name="T58" fmla="*/ 0 w 369"/>
                  <a:gd name="T59" fmla="*/ 0 h 370"/>
                  <a:gd name="T60" fmla="*/ 0 w 369"/>
                  <a:gd name="T61" fmla="*/ 0 h 370"/>
                  <a:gd name="T62" fmla="*/ 0 w 369"/>
                  <a:gd name="T63" fmla="*/ 0 h 370"/>
                  <a:gd name="T64" fmla="*/ 0 w 369"/>
                  <a:gd name="T65" fmla="*/ 0 h 370"/>
                  <a:gd name="T66" fmla="*/ 0 w 369"/>
                  <a:gd name="T67" fmla="*/ 0 h 370"/>
                  <a:gd name="T68" fmla="*/ 0 w 369"/>
                  <a:gd name="T69" fmla="*/ 0 h 370"/>
                  <a:gd name="T70" fmla="*/ 0 w 369"/>
                  <a:gd name="T71" fmla="*/ 0 h 370"/>
                  <a:gd name="T72" fmla="*/ 0 w 369"/>
                  <a:gd name="T73" fmla="*/ 0 h 370"/>
                  <a:gd name="T74" fmla="*/ 0 w 369"/>
                  <a:gd name="T75" fmla="*/ 0 h 370"/>
                  <a:gd name="T76" fmla="*/ 0 w 369"/>
                  <a:gd name="T77" fmla="*/ 0 h 370"/>
                  <a:gd name="T78" fmla="*/ 0 w 369"/>
                  <a:gd name="T79" fmla="*/ 0 h 37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69"/>
                  <a:gd name="T121" fmla="*/ 0 h 370"/>
                  <a:gd name="T122" fmla="*/ 369 w 369"/>
                  <a:gd name="T123" fmla="*/ 370 h 37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69" h="370">
                    <a:moveTo>
                      <a:pt x="12" y="370"/>
                    </a:moveTo>
                    <a:lnTo>
                      <a:pt x="9" y="360"/>
                    </a:lnTo>
                    <a:lnTo>
                      <a:pt x="4" y="350"/>
                    </a:lnTo>
                    <a:lnTo>
                      <a:pt x="1" y="338"/>
                    </a:lnTo>
                    <a:lnTo>
                      <a:pt x="0" y="328"/>
                    </a:lnTo>
                    <a:lnTo>
                      <a:pt x="4" y="325"/>
                    </a:lnTo>
                    <a:lnTo>
                      <a:pt x="9" y="322"/>
                    </a:lnTo>
                    <a:lnTo>
                      <a:pt x="12" y="320"/>
                    </a:lnTo>
                    <a:lnTo>
                      <a:pt x="17" y="317"/>
                    </a:lnTo>
                    <a:lnTo>
                      <a:pt x="37" y="310"/>
                    </a:lnTo>
                    <a:lnTo>
                      <a:pt x="57" y="304"/>
                    </a:lnTo>
                    <a:lnTo>
                      <a:pt x="79" y="297"/>
                    </a:lnTo>
                    <a:lnTo>
                      <a:pt x="102" y="290"/>
                    </a:lnTo>
                    <a:lnTo>
                      <a:pt x="124" y="283"/>
                    </a:lnTo>
                    <a:lnTo>
                      <a:pt x="144" y="272"/>
                    </a:lnTo>
                    <a:lnTo>
                      <a:pt x="160" y="261"/>
                    </a:lnTo>
                    <a:lnTo>
                      <a:pt x="173" y="246"/>
                    </a:lnTo>
                    <a:lnTo>
                      <a:pt x="185" y="225"/>
                    </a:lnTo>
                    <a:lnTo>
                      <a:pt x="204" y="210"/>
                    </a:lnTo>
                    <a:lnTo>
                      <a:pt x="228" y="196"/>
                    </a:lnTo>
                    <a:lnTo>
                      <a:pt x="253" y="184"/>
                    </a:lnTo>
                    <a:lnTo>
                      <a:pt x="276" y="168"/>
                    </a:lnTo>
                    <a:lnTo>
                      <a:pt x="296" y="148"/>
                    </a:lnTo>
                    <a:lnTo>
                      <a:pt x="309" y="120"/>
                    </a:lnTo>
                    <a:lnTo>
                      <a:pt x="312" y="82"/>
                    </a:lnTo>
                    <a:lnTo>
                      <a:pt x="309" y="68"/>
                    </a:lnTo>
                    <a:lnTo>
                      <a:pt x="307" y="58"/>
                    </a:lnTo>
                    <a:lnTo>
                      <a:pt x="309" y="51"/>
                    </a:lnTo>
                    <a:lnTo>
                      <a:pt x="307" y="47"/>
                    </a:lnTo>
                    <a:lnTo>
                      <a:pt x="304" y="43"/>
                    </a:lnTo>
                    <a:lnTo>
                      <a:pt x="294" y="40"/>
                    </a:lnTo>
                    <a:lnTo>
                      <a:pt x="276" y="35"/>
                    </a:lnTo>
                    <a:lnTo>
                      <a:pt x="249" y="28"/>
                    </a:lnTo>
                    <a:lnTo>
                      <a:pt x="249" y="21"/>
                    </a:lnTo>
                    <a:lnTo>
                      <a:pt x="249" y="14"/>
                    </a:lnTo>
                    <a:lnTo>
                      <a:pt x="249" y="7"/>
                    </a:lnTo>
                    <a:lnTo>
                      <a:pt x="250" y="0"/>
                    </a:lnTo>
                    <a:lnTo>
                      <a:pt x="267" y="6"/>
                    </a:lnTo>
                    <a:lnTo>
                      <a:pt x="282" y="12"/>
                    </a:lnTo>
                    <a:lnTo>
                      <a:pt x="296" y="18"/>
                    </a:lnTo>
                    <a:lnTo>
                      <a:pt x="309" y="24"/>
                    </a:lnTo>
                    <a:lnTo>
                      <a:pt x="321" y="30"/>
                    </a:lnTo>
                    <a:lnTo>
                      <a:pt x="334" y="37"/>
                    </a:lnTo>
                    <a:lnTo>
                      <a:pt x="348" y="45"/>
                    </a:lnTo>
                    <a:lnTo>
                      <a:pt x="364" y="56"/>
                    </a:lnTo>
                    <a:lnTo>
                      <a:pt x="365" y="58"/>
                    </a:lnTo>
                    <a:lnTo>
                      <a:pt x="366" y="62"/>
                    </a:lnTo>
                    <a:lnTo>
                      <a:pt x="367" y="65"/>
                    </a:lnTo>
                    <a:lnTo>
                      <a:pt x="369" y="68"/>
                    </a:lnTo>
                    <a:lnTo>
                      <a:pt x="366" y="89"/>
                    </a:lnTo>
                    <a:lnTo>
                      <a:pt x="364" y="106"/>
                    </a:lnTo>
                    <a:lnTo>
                      <a:pt x="359" y="120"/>
                    </a:lnTo>
                    <a:lnTo>
                      <a:pt x="352" y="133"/>
                    </a:lnTo>
                    <a:lnTo>
                      <a:pt x="344" y="143"/>
                    </a:lnTo>
                    <a:lnTo>
                      <a:pt x="335" y="155"/>
                    </a:lnTo>
                    <a:lnTo>
                      <a:pt x="322" y="166"/>
                    </a:lnTo>
                    <a:lnTo>
                      <a:pt x="309" y="180"/>
                    </a:lnTo>
                    <a:lnTo>
                      <a:pt x="292" y="189"/>
                    </a:lnTo>
                    <a:lnTo>
                      <a:pt x="276" y="199"/>
                    </a:lnTo>
                    <a:lnTo>
                      <a:pt x="260" y="208"/>
                    </a:lnTo>
                    <a:lnTo>
                      <a:pt x="244" y="217"/>
                    </a:lnTo>
                    <a:lnTo>
                      <a:pt x="228" y="227"/>
                    </a:lnTo>
                    <a:lnTo>
                      <a:pt x="213" y="239"/>
                    </a:lnTo>
                    <a:lnTo>
                      <a:pt x="198" y="253"/>
                    </a:lnTo>
                    <a:lnTo>
                      <a:pt x="183" y="269"/>
                    </a:lnTo>
                    <a:lnTo>
                      <a:pt x="170" y="281"/>
                    </a:lnTo>
                    <a:lnTo>
                      <a:pt x="154" y="291"/>
                    </a:lnTo>
                    <a:lnTo>
                      <a:pt x="138" y="300"/>
                    </a:lnTo>
                    <a:lnTo>
                      <a:pt x="121" y="309"/>
                    </a:lnTo>
                    <a:lnTo>
                      <a:pt x="103" y="319"/>
                    </a:lnTo>
                    <a:lnTo>
                      <a:pt x="85" y="328"/>
                    </a:lnTo>
                    <a:lnTo>
                      <a:pt x="69" y="336"/>
                    </a:lnTo>
                    <a:lnTo>
                      <a:pt x="53" y="344"/>
                    </a:lnTo>
                    <a:lnTo>
                      <a:pt x="40" y="353"/>
                    </a:lnTo>
                    <a:lnTo>
                      <a:pt x="31" y="359"/>
                    </a:lnTo>
                    <a:lnTo>
                      <a:pt x="24" y="363"/>
                    </a:lnTo>
                    <a:lnTo>
                      <a:pt x="19" y="367"/>
                    </a:lnTo>
                    <a:lnTo>
                      <a:pt x="16" y="369"/>
                    </a:lnTo>
                    <a:lnTo>
                      <a:pt x="15" y="370"/>
                    </a:lnTo>
                    <a:lnTo>
                      <a:pt x="14" y="370"/>
                    </a:lnTo>
                    <a:lnTo>
                      <a:pt x="12" y="3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37" name="Freeform 266">
                <a:extLst>
                  <a:ext uri="{FF2B5EF4-FFF2-40B4-BE49-F238E27FC236}">
                    <a16:creationId xmlns:a16="http://schemas.microsoft.com/office/drawing/2014/main" id="{AEEDFC5F-F3CF-499C-A3DE-A8A36D31F64B}"/>
                  </a:ext>
                </a:extLst>
              </p:cNvPr>
              <p:cNvSpPr>
                <a:spLocks/>
              </p:cNvSpPr>
              <p:nvPr/>
            </p:nvSpPr>
            <p:spPr bwMode="auto">
              <a:xfrm flipH="1">
                <a:off x="1646" y="2644"/>
                <a:ext cx="97" cy="408"/>
              </a:xfrm>
              <a:custGeom>
                <a:avLst/>
                <a:gdLst>
                  <a:gd name="T0" fmla="*/ 0 w 236"/>
                  <a:gd name="T1" fmla="*/ 0 h 1115"/>
                  <a:gd name="T2" fmla="*/ 0 w 236"/>
                  <a:gd name="T3" fmla="*/ 0 h 1115"/>
                  <a:gd name="T4" fmla="*/ 0 w 236"/>
                  <a:gd name="T5" fmla="*/ 0 h 1115"/>
                  <a:gd name="T6" fmla="*/ 0 w 236"/>
                  <a:gd name="T7" fmla="*/ 0 h 1115"/>
                  <a:gd name="T8" fmla="*/ 0 w 236"/>
                  <a:gd name="T9" fmla="*/ 0 h 1115"/>
                  <a:gd name="T10" fmla="*/ 0 w 236"/>
                  <a:gd name="T11" fmla="*/ 0 h 1115"/>
                  <a:gd name="T12" fmla="*/ 0 w 236"/>
                  <a:gd name="T13" fmla="*/ 0 h 1115"/>
                  <a:gd name="T14" fmla="*/ 0 w 236"/>
                  <a:gd name="T15" fmla="*/ 0 h 1115"/>
                  <a:gd name="T16" fmla="*/ 0 w 236"/>
                  <a:gd name="T17" fmla="*/ 0 h 1115"/>
                  <a:gd name="T18" fmla="*/ 0 w 236"/>
                  <a:gd name="T19" fmla="*/ 0 h 1115"/>
                  <a:gd name="T20" fmla="*/ 0 w 236"/>
                  <a:gd name="T21" fmla="*/ 0 h 1115"/>
                  <a:gd name="T22" fmla="*/ 0 w 236"/>
                  <a:gd name="T23" fmla="*/ 0 h 1115"/>
                  <a:gd name="T24" fmla="*/ 0 w 236"/>
                  <a:gd name="T25" fmla="*/ 0 h 1115"/>
                  <a:gd name="T26" fmla="*/ 0 w 236"/>
                  <a:gd name="T27" fmla="*/ 0 h 1115"/>
                  <a:gd name="T28" fmla="*/ 0 w 236"/>
                  <a:gd name="T29" fmla="*/ 0 h 1115"/>
                  <a:gd name="T30" fmla="*/ 0 w 236"/>
                  <a:gd name="T31" fmla="*/ 0 h 1115"/>
                  <a:gd name="T32" fmla="*/ 0 w 236"/>
                  <a:gd name="T33" fmla="*/ 0 h 1115"/>
                  <a:gd name="T34" fmla="*/ 0 w 236"/>
                  <a:gd name="T35" fmla="*/ 0 h 1115"/>
                  <a:gd name="T36" fmla="*/ 0 w 236"/>
                  <a:gd name="T37" fmla="*/ 0 h 1115"/>
                  <a:gd name="T38" fmla="*/ 0 w 236"/>
                  <a:gd name="T39" fmla="*/ 0 h 1115"/>
                  <a:gd name="T40" fmla="*/ 0 w 236"/>
                  <a:gd name="T41" fmla="*/ 0 h 1115"/>
                  <a:gd name="T42" fmla="*/ 0 w 236"/>
                  <a:gd name="T43" fmla="*/ 0 h 1115"/>
                  <a:gd name="T44" fmla="*/ 0 w 236"/>
                  <a:gd name="T45" fmla="*/ 0 h 1115"/>
                  <a:gd name="T46" fmla="*/ 0 w 236"/>
                  <a:gd name="T47" fmla="*/ 0 h 1115"/>
                  <a:gd name="T48" fmla="*/ 0 w 236"/>
                  <a:gd name="T49" fmla="*/ 0 h 1115"/>
                  <a:gd name="T50" fmla="*/ 0 w 236"/>
                  <a:gd name="T51" fmla="*/ 0 h 1115"/>
                  <a:gd name="T52" fmla="*/ 0 w 236"/>
                  <a:gd name="T53" fmla="*/ 0 h 1115"/>
                  <a:gd name="T54" fmla="*/ 0 w 236"/>
                  <a:gd name="T55" fmla="*/ 0 h 1115"/>
                  <a:gd name="T56" fmla="*/ 0 w 236"/>
                  <a:gd name="T57" fmla="*/ 0 h 1115"/>
                  <a:gd name="T58" fmla="*/ 0 w 236"/>
                  <a:gd name="T59" fmla="*/ 0 h 1115"/>
                  <a:gd name="T60" fmla="*/ 0 w 236"/>
                  <a:gd name="T61" fmla="*/ 0 h 1115"/>
                  <a:gd name="T62" fmla="*/ 0 w 236"/>
                  <a:gd name="T63" fmla="*/ 0 h 1115"/>
                  <a:gd name="T64" fmla="*/ 0 w 236"/>
                  <a:gd name="T65" fmla="*/ 0 h 1115"/>
                  <a:gd name="T66" fmla="*/ 0 w 236"/>
                  <a:gd name="T67" fmla="*/ 0 h 1115"/>
                  <a:gd name="T68" fmla="*/ 0 w 236"/>
                  <a:gd name="T69" fmla="*/ 0 h 1115"/>
                  <a:gd name="T70" fmla="*/ 0 w 236"/>
                  <a:gd name="T71" fmla="*/ 0 h 1115"/>
                  <a:gd name="T72" fmla="*/ 0 w 236"/>
                  <a:gd name="T73" fmla="*/ 0 h 1115"/>
                  <a:gd name="T74" fmla="*/ 0 w 236"/>
                  <a:gd name="T75" fmla="*/ 0 h 1115"/>
                  <a:gd name="T76" fmla="*/ 0 w 236"/>
                  <a:gd name="T77" fmla="*/ 0 h 1115"/>
                  <a:gd name="T78" fmla="*/ 0 w 236"/>
                  <a:gd name="T79" fmla="*/ 0 h 1115"/>
                  <a:gd name="T80" fmla="*/ 0 w 236"/>
                  <a:gd name="T81" fmla="*/ 0 h 1115"/>
                  <a:gd name="T82" fmla="*/ 0 w 236"/>
                  <a:gd name="T83" fmla="*/ 0 h 1115"/>
                  <a:gd name="T84" fmla="*/ 0 w 236"/>
                  <a:gd name="T85" fmla="*/ 0 h 1115"/>
                  <a:gd name="T86" fmla="*/ 0 w 236"/>
                  <a:gd name="T87" fmla="*/ 0 h 1115"/>
                  <a:gd name="T88" fmla="*/ 0 w 236"/>
                  <a:gd name="T89" fmla="*/ 0 h 1115"/>
                  <a:gd name="T90" fmla="*/ 0 w 236"/>
                  <a:gd name="T91" fmla="*/ 0 h 1115"/>
                  <a:gd name="T92" fmla="*/ 0 w 236"/>
                  <a:gd name="T93" fmla="*/ 0 h 1115"/>
                  <a:gd name="T94" fmla="*/ 0 w 236"/>
                  <a:gd name="T95" fmla="*/ 0 h 1115"/>
                  <a:gd name="T96" fmla="*/ 0 w 236"/>
                  <a:gd name="T97" fmla="*/ 0 h 1115"/>
                  <a:gd name="T98" fmla="*/ 0 w 236"/>
                  <a:gd name="T99" fmla="*/ 0 h 1115"/>
                  <a:gd name="T100" fmla="*/ 0 w 236"/>
                  <a:gd name="T101" fmla="*/ 0 h 1115"/>
                  <a:gd name="T102" fmla="*/ 0 w 236"/>
                  <a:gd name="T103" fmla="*/ 0 h 1115"/>
                  <a:gd name="T104" fmla="*/ 0 w 236"/>
                  <a:gd name="T105" fmla="*/ 0 h 1115"/>
                  <a:gd name="T106" fmla="*/ 0 w 236"/>
                  <a:gd name="T107" fmla="*/ 0 h 1115"/>
                  <a:gd name="T108" fmla="*/ 0 w 236"/>
                  <a:gd name="T109" fmla="*/ 0 h 1115"/>
                  <a:gd name="T110" fmla="*/ 0 w 236"/>
                  <a:gd name="T111" fmla="*/ 0 h 1115"/>
                  <a:gd name="T112" fmla="*/ 0 w 236"/>
                  <a:gd name="T113" fmla="*/ 0 h 111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36"/>
                  <a:gd name="T172" fmla="*/ 0 h 1115"/>
                  <a:gd name="T173" fmla="*/ 236 w 236"/>
                  <a:gd name="T174" fmla="*/ 1115 h 111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36" h="1115">
                    <a:moveTo>
                      <a:pt x="3" y="847"/>
                    </a:moveTo>
                    <a:lnTo>
                      <a:pt x="0" y="710"/>
                    </a:lnTo>
                    <a:lnTo>
                      <a:pt x="4" y="581"/>
                    </a:lnTo>
                    <a:lnTo>
                      <a:pt x="11" y="453"/>
                    </a:lnTo>
                    <a:lnTo>
                      <a:pt x="20" y="320"/>
                    </a:lnTo>
                    <a:lnTo>
                      <a:pt x="25" y="290"/>
                    </a:lnTo>
                    <a:lnTo>
                      <a:pt x="29" y="267"/>
                    </a:lnTo>
                    <a:lnTo>
                      <a:pt x="34" y="240"/>
                    </a:lnTo>
                    <a:lnTo>
                      <a:pt x="40" y="197"/>
                    </a:lnTo>
                    <a:lnTo>
                      <a:pt x="44" y="181"/>
                    </a:lnTo>
                    <a:lnTo>
                      <a:pt x="52" y="155"/>
                    </a:lnTo>
                    <a:lnTo>
                      <a:pt x="62" y="122"/>
                    </a:lnTo>
                    <a:lnTo>
                      <a:pt x="73" y="87"/>
                    </a:lnTo>
                    <a:lnTo>
                      <a:pt x="85" y="54"/>
                    </a:lnTo>
                    <a:lnTo>
                      <a:pt x="95" y="25"/>
                    </a:lnTo>
                    <a:lnTo>
                      <a:pt x="104" y="7"/>
                    </a:lnTo>
                    <a:lnTo>
                      <a:pt x="111" y="0"/>
                    </a:lnTo>
                    <a:lnTo>
                      <a:pt x="118" y="6"/>
                    </a:lnTo>
                    <a:lnTo>
                      <a:pt x="124" y="11"/>
                    </a:lnTo>
                    <a:lnTo>
                      <a:pt x="130" y="17"/>
                    </a:lnTo>
                    <a:lnTo>
                      <a:pt x="135" y="24"/>
                    </a:lnTo>
                    <a:lnTo>
                      <a:pt x="159" y="72"/>
                    </a:lnTo>
                    <a:lnTo>
                      <a:pt x="181" y="119"/>
                    </a:lnTo>
                    <a:lnTo>
                      <a:pt x="197" y="163"/>
                    </a:lnTo>
                    <a:lnTo>
                      <a:pt x="211" y="208"/>
                    </a:lnTo>
                    <a:lnTo>
                      <a:pt x="222" y="255"/>
                    </a:lnTo>
                    <a:lnTo>
                      <a:pt x="229" y="303"/>
                    </a:lnTo>
                    <a:lnTo>
                      <a:pt x="233" y="355"/>
                    </a:lnTo>
                    <a:lnTo>
                      <a:pt x="234" y="410"/>
                    </a:lnTo>
                    <a:lnTo>
                      <a:pt x="236" y="459"/>
                    </a:lnTo>
                    <a:lnTo>
                      <a:pt x="236" y="509"/>
                    </a:lnTo>
                    <a:lnTo>
                      <a:pt x="232" y="562"/>
                    </a:lnTo>
                    <a:lnTo>
                      <a:pt x="226" y="616"/>
                    </a:lnTo>
                    <a:lnTo>
                      <a:pt x="218" y="671"/>
                    </a:lnTo>
                    <a:lnTo>
                      <a:pt x="208" y="722"/>
                    </a:lnTo>
                    <a:lnTo>
                      <a:pt x="195" y="772"/>
                    </a:lnTo>
                    <a:lnTo>
                      <a:pt x="181" y="817"/>
                    </a:lnTo>
                    <a:lnTo>
                      <a:pt x="173" y="848"/>
                    </a:lnTo>
                    <a:lnTo>
                      <a:pt x="165" y="879"/>
                    </a:lnTo>
                    <a:lnTo>
                      <a:pt x="156" y="909"/>
                    </a:lnTo>
                    <a:lnTo>
                      <a:pt x="147" y="939"/>
                    </a:lnTo>
                    <a:lnTo>
                      <a:pt x="136" y="969"/>
                    </a:lnTo>
                    <a:lnTo>
                      <a:pt x="125" y="999"/>
                    </a:lnTo>
                    <a:lnTo>
                      <a:pt x="113" y="1029"/>
                    </a:lnTo>
                    <a:lnTo>
                      <a:pt x="102" y="1060"/>
                    </a:lnTo>
                    <a:lnTo>
                      <a:pt x="95" y="1074"/>
                    </a:lnTo>
                    <a:lnTo>
                      <a:pt x="87" y="1088"/>
                    </a:lnTo>
                    <a:lnTo>
                      <a:pt x="80" y="1100"/>
                    </a:lnTo>
                    <a:lnTo>
                      <a:pt x="74" y="1115"/>
                    </a:lnTo>
                    <a:lnTo>
                      <a:pt x="64" y="1112"/>
                    </a:lnTo>
                    <a:lnTo>
                      <a:pt x="52" y="1087"/>
                    </a:lnTo>
                    <a:lnTo>
                      <a:pt x="41" y="1046"/>
                    </a:lnTo>
                    <a:lnTo>
                      <a:pt x="30" y="997"/>
                    </a:lnTo>
                    <a:lnTo>
                      <a:pt x="20" y="946"/>
                    </a:lnTo>
                    <a:lnTo>
                      <a:pt x="11" y="900"/>
                    </a:lnTo>
                    <a:lnTo>
                      <a:pt x="5" y="864"/>
                    </a:lnTo>
                    <a:lnTo>
                      <a:pt x="3" y="8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38" name="Freeform 267">
                <a:extLst>
                  <a:ext uri="{FF2B5EF4-FFF2-40B4-BE49-F238E27FC236}">
                    <a16:creationId xmlns:a16="http://schemas.microsoft.com/office/drawing/2014/main" id="{845CAA79-45DE-47D7-8C2C-3D3703BE0F49}"/>
                  </a:ext>
                </a:extLst>
              </p:cNvPr>
              <p:cNvSpPr>
                <a:spLocks/>
              </p:cNvSpPr>
              <p:nvPr/>
            </p:nvSpPr>
            <p:spPr bwMode="auto">
              <a:xfrm flipH="1">
                <a:off x="1724" y="2967"/>
                <a:ext cx="112" cy="83"/>
              </a:xfrm>
              <a:custGeom>
                <a:avLst/>
                <a:gdLst>
                  <a:gd name="T0" fmla="*/ 0 w 272"/>
                  <a:gd name="T1" fmla="*/ 0 h 229"/>
                  <a:gd name="T2" fmla="*/ 0 w 272"/>
                  <a:gd name="T3" fmla="*/ 0 h 229"/>
                  <a:gd name="T4" fmla="*/ 0 w 272"/>
                  <a:gd name="T5" fmla="*/ 0 h 229"/>
                  <a:gd name="T6" fmla="*/ 0 w 272"/>
                  <a:gd name="T7" fmla="*/ 0 h 229"/>
                  <a:gd name="T8" fmla="*/ 0 w 272"/>
                  <a:gd name="T9" fmla="*/ 0 h 229"/>
                  <a:gd name="T10" fmla="*/ 0 w 272"/>
                  <a:gd name="T11" fmla="*/ 0 h 229"/>
                  <a:gd name="T12" fmla="*/ 0 w 272"/>
                  <a:gd name="T13" fmla="*/ 0 h 229"/>
                  <a:gd name="T14" fmla="*/ 0 w 272"/>
                  <a:gd name="T15" fmla="*/ 0 h 229"/>
                  <a:gd name="T16" fmla="*/ 0 w 272"/>
                  <a:gd name="T17" fmla="*/ 0 h 229"/>
                  <a:gd name="T18" fmla="*/ 0 w 272"/>
                  <a:gd name="T19" fmla="*/ 0 h 229"/>
                  <a:gd name="T20" fmla="*/ 0 w 272"/>
                  <a:gd name="T21" fmla="*/ 0 h 229"/>
                  <a:gd name="T22" fmla="*/ 0 w 272"/>
                  <a:gd name="T23" fmla="*/ 0 h 229"/>
                  <a:gd name="T24" fmla="*/ 0 w 272"/>
                  <a:gd name="T25" fmla="*/ 0 h 229"/>
                  <a:gd name="T26" fmla="*/ 0 w 272"/>
                  <a:gd name="T27" fmla="*/ 0 h 229"/>
                  <a:gd name="T28" fmla="*/ 0 w 272"/>
                  <a:gd name="T29" fmla="*/ 0 h 229"/>
                  <a:gd name="T30" fmla="*/ 0 w 272"/>
                  <a:gd name="T31" fmla="*/ 0 h 229"/>
                  <a:gd name="T32" fmla="*/ 0 w 272"/>
                  <a:gd name="T33" fmla="*/ 0 h 229"/>
                  <a:gd name="T34" fmla="*/ 0 w 272"/>
                  <a:gd name="T35" fmla="*/ 0 h 229"/>
                  <a:gd name="T36" fmla="*/ 0 w 272"/>
                  <a:gd name="T37" fmla="*/ 0 h 229"/>
                  <a:gd name="T38" fmla="*/ 0 w 272"/>
                  <a:gd name="T39" fmla="*/ 0 h 229"/>
                  <a:gd name="T40" fmla="*/ 0 w 272"/>
                  <a:gd name="T41" fmla="*/ 0 h 229"/>
                  <a:gd name="T42" fmla="*/ 0 w 272"/>
                  <a:gd name="T43" fmla="*/ 0 h 229"/>
                  <a:gd name="T44" fmla="*/ 0 w 272"/>
                  <a:gd name="T45" fmla="*/ 0 h 229"/>
                  <a:gd name="T46" fmla="*/ 0 w 272"/>
                  <a:gd name="T47" fmla="*/ 0 h 229"/>
                  <a:gd name="T48" fmla="*/ 0 w 272"/>
                  <a:gd name="T49" fmla="*/ 0 h 229"/>
                  <a:gd name="T50" fmla="*/ 0 w 272"/>
                  <a:gd name="T51" fmla="*/ 0 h 229"/>
                  <a:gd name="T52" fmla="*/ 0 w 272"/>
                  <a:gd name="T53" fmla="*/ 0 h 229"/>
                  <a:gd name="T54" fmla="*/ 0 w 272"/>
                  <a:gd name="T55" fmla="*/ 0 h 229"/>
                  <a:gd name="T56" fmla="*/ 0 w 272"/>
                  <a:gd name="T57" fmla="*/ 0 h 229"/>
                  <a:gd name="T58" fmla="*/ 0 w 272"/>
                  <a:gd name="T59" fmla="*/ 0 h 229"/>
                  <a:gd name="T60" fmla="*/ 0 w 272"/>
                  <a:gd name="T61" fmla="*/ 0 h 229"/>
                  <a:gd name="T62" fmla="*/ 0 w 272"/>
                  <a:gd name="T63" fmla="*/ 0 h 229"/>
                  <a:gd name="T64" fmla="*/ 0 w 272"/>
                  <a:gd name="T65" fmla="*/ 0 h 229"/>
                  <a:gd name="T66" fmla="*/ 0 w 272"/>
                  <a:gd name="T67" fmla="*/ 0 h 22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2"/>
                  <a:gd name="T103" fmla="*/ 0 h 229"/>
                  <a:gd name="T104" fmla="*/ 272 w 272"/>
                  <a:gd name="T105" fmla="*/ 229 h 22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2" h="229">
                    <a:moveTo>
                      <a:pt x="171" y="192"/>
                    </a:moveTo>
                    <a:lnTo>
                      <a:pt x="156" y="186"/>
                    </a:lnTo>
                    <a:lnTo>
                      <a:pt x="142" y="179"/>
                    </a:lnTo>
                    <a:lnTo>
                      <a:pt x="127" y="172"/>
                    </a:lnTo>
                    <a:lnTo>
                      <a:pt x="114" y="164"/>
                    </a:lnTo>
                    <a:lnTo>
                      <a:pt x="99" y="157"/>
                    </a:lnTo>
                    <a:lnTo>
                      <a:pt x="85" y="149"/>
                    </a:lnTo>
                    <a:lnTo>
                      <a:pt x="71" y="141"/>
                    </a:lnTo>
                    <a:lnTo>
                      <a:pt x="57" y="133"/>
                    </a:lnTo>
                    <a:lnTo>
                      <a:pt x="48" y="119"/>
                    </a:lnTo>
                    <a:lnTo>
                      <a:pt x="38" y="103"/>
                    </a:lnTo>
                    <a:lnTo>
                      <a:pt x="30" y="87"/>
                    </a:lnTo>
                    <a:lnTo>
                      <a:pt x="21" y="70"/>
                    </a:lnTo>
                    <a:lnTo>
                      <a:pt x="15" y="52"/>
                    </a:lnTo>
                    <a:lnTo>
                      <a:pt x="9" y="35"/>
                    </a:lnTo>
                    <a:lnTo>
                      <a:pt x="3" y="18"/>
                    </a:lnTo>
                    <a:lnTo>
                      <a:pt x="0" y="0"/>
                    </a:lnTo>
                    <a:lnTo>
                      <a:pt x="13" y="4"/>
                    </a:lnTo>
                    <a:lnTo>
                      <a:pt x="27" y="10"/>
                    </a:lnTo>
                    <a:lnTo>
                      <a:pt x="40" y="18"/>
                    </a:lnTo>
                    <a:lnTo>
                      <a:pt x="54" y="26"/>
                    </a:lnTo>
                    <a:lnTo>
                      <a:pt x="68" y="36"/>
                    </a:lnTo>
                    <a:lnTo>
                      <a:pt x="81" y="45"/>
                    </a:lnTo>
                    <a:lnTo>
                      <a:pt x="94" y="53"/>
                    </a:lnTo>
                    <a:lnTo>
                      <a:pt x="107" y="62"/>
                    </a:lnTo>
                    <a:lnTo>
                      <a:pt x="112" y="74"/>
                    </a:lnTo>
                    <a:lnTo>
                      <a:pt x="117" y="88"/>
                    </a:lnTo>
                    <a:lnTo>
                      <a:pt x="123" y="102"/>
                    </a:lnTo>
                    <a:lnTo>
                      <a:pt x="127" y="116"/>
                    </a:lnTo>
                    <a:lnTo>
                      <a:pt x="133" y="131"/>
                    </a:lnTo>
                    <a:lnTo>
                      <a:pt x="139" y="145"/>
                    </a:lnTo>
                    <a:lnTo>
                      <a:pt x="145" y="158"/>
                    </a:lnTo>
                    <a:lnTo>
                      <a:pt x="153" y="171"/>
                    </a:lnTo>
                    <a:lnTo>
                      <a:pt x="155" y="173"/>
                    </a:lnTo>
                    <a:lnTo>
                      <a:pt x="159" y="176"/>
                    </a:lnTo>
                    <a:lnTo>
                      <a:pt x="162" y="179"/>
                    </a:lnTo>
                    <a:lnTo>
                      <a:pt x="164" y="181"/>
                    </a:lnTo>
                    <a:lnTo>
                      <a:pt x="166" y="180"/>
                    </a:lnTo>
                    <a:lnTo>
                      <a:pt x="167" y="180"/>
                    </a:lnTo>
                    <a:lnTo>
                      <a:pt x="167" y="178"/>
                    </a:lnTo>
                    <a:lnTo>
                      <a:pt x="167" y="176"/>
                    </a:lnTo>
                    <a:lnTo>
                      <a:pt x="159" y="163"/>
                    </a:lnTo>
                    <a:lnTo>
                      <a:pt x="152" y="150"/>
                    </a:lnTo>
                    <a:lnTo>
                      <a:pt x="146" y="139"/>
                    </a:lnTo>
                    <a:lnTo>
                      <a:pt x="140" y="126"/>
                    </a:lnTo>
                    <a:lnTo>
                      <a:pt x="134" y="113"/>
                    </a:lnTo>
                    <a:lnTo>
                      <a:pt x="130" y="101"/>
                    </a:lnTo>
                    <a:lnTo>
                      <a:pt x="126" y="88"/>
                    </a:lnTo>
                    <a:lnTo>
                      <a:pt x="123" y="74"/>
                    </a:lnTo>
                    <a:lnTo>
                      <a:pt x="138" y="82"/>
                    </a:lnTo>
                    <a:lnTo>
                      <a:pt x="153" y="89"/>
                    </a:lnTo>
                    <a:lnTo>
                      <a:pt x="168" y="97"/>
                    </a:lnTo>
                    <a:lnTo>
                      <a:pt x="184" y="105"/>
                    </a:lnTo>
                    <a:lnTo>
                      <a:pt x="199" y="113"/>
                    </a:lnTo>
                    <a:lnTo>
                      <a:pt x="214" y="121"/>
                    </a:lnTo>
                    <a:lnTo>
                      <a:pt x="230" y="128"/>
                    </a:lnTo>
                    <a:lnTo>
                      <a:pt x="245" y="135"/>
                    </a:lnTo>
                    <a:lnTo>
                      <a:pt x="253" y="163"/>
                    </a:lnTo>
                    <a:lnTo>
                      <a:pt x="260" y="188"/>
                    </a:lnTo>
                    <a:lnTo>
                      <a:pt x="267" y="210"/>
                    </a:lnTo>
                    <a:lnTo>
                      <a:pt x="272" y="228"/>
                    </a:lnTo>
                    <a:lnTo>
                      <a:pt x="266" y="229"/>
                    </a:lnTo>
                    <a:lnTo>
                      <a:pt x="254" y="228"/>
                    </a:lnTo>
                    <a:lnTo>
                      <a:pt x="239" y="223"/>
                    </a:lnTo>
                    <a:lnTo>
                      <a:pt x="223" y="216"/>
                    </a:lnTo>
                    <a:lnTo>
                      <a:pt x="206" y="209"/>
                    </a:lnTo>
                    <a:lnTo>
                      <a:pt x="191" y="202"/>
                    </a:lnTo>
                    <a:lnTo>
                      <a:pt x="178" y="195"/>
                    </a:lnTo>
                    <a:lnTo>
                      <a:pt x="171" y="192"/>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39" name="Freeform 268">
                <a:extLst>
                  <a:ext uri="{FF2B5EF4-FFF2-40B4-BE49-F238E27FC236}">
                    <a16:creationId xmlns:a16="http://schemas.microsoft.com/office/drawing/2014/main" id="{0D0FA65D-AAC9-4B4B-BAFA-006E23646844}"/>
                  </a:ext>
                </a:extLst>
              </p:cNvPr>
              <p:cNvSpPr>
                <a:spLocks/>
              </p:cNvSpPr>
              <p:nvPr/>
            </p:nvSpPr>
            <p:spPr bwMode="auto">
              <a:xfrm flipH="1">
                <a:off x="1821" y="2938"/>
                <a:ext cx="56" cy="71"/>
              </a:xfrm>
              <a:custGeom>
                <a:avLst/>
                <a:gdLst>
                  <a:gd name="T0" fmla="*/ 0 w 136"/>
                  <a:gd name="T1" fmla="*/ 0 h 193"/>
                  <a:gd name="T2" fmla="*/ 0 w 136"/>
                  <a:gd name="T3" fmla="*/ 0 h 193"/>
                  <a:gd name="T4" fmla="*/ 0 w 136"/>
                  <a:gd name="T5" fmla="*/ 0 h 193"/>
                  <a:gd name="T6" fmla="*/ 0 w 136"/>
                  <a:gd name="T7" fmla="*/ 0 h 193"/>
                  <a:gd name="T8" fmla="*/ 0 w 136"/>
                  <a:gd name="T9" fmla="*/ 0 h 193"/>
                  <a:gd name="T10" fmla="*/ 0 w 136"/>
                  <a:gd name="T11" fmla="*/ 0 h 193"/>
                  <a:gd name="T12" fmla="*/ 0 w 136"/>
                  <a:gd name="T13" fmla="*/ 0 h 193"/>
                  <a:gd name="T14" fmla="*/ 0 w 136"/>
                  <a:gd name="T15" fmla="*/ 0 h 193"/>
                  <a:gd name="T16" fmla="*/ 0 w 136"/>
                  <a:gd name="T17" fmla="*/ 0 h 193"/>
                  <a:gd name="T18" fmla="*/ 0 w 136"/>
                  <a:gd name="T19" fmla="*/ 0 h 193"/>
                  <a:gd name="T20" fmla="*/ 0 w 136"/>
                  <a:gd name="T21" fmla="*/ 0 h 193"/>
                  <a:gd name="T22" fmla="*/ 0 w 136"/>
                  <a:gd name="T23" fmla="*/ 0 h 193"/>
                  <a:gd name="T24" fmla="*/ 0 w 136"/>
                  <a:gd name="T25" fmla="*/ 0 h 193"/>
                  <a:gd name="T26" fmla="*/ 0 w 136"/>
                  <a:gd name="T27" fmla="*/ 0 h 193"/>
                  <a:gd name="T28" fmla="*/ 0 w 136"/>
                  <a:gd name="T29" fmla="*/ 0 h 193"/>
                  <a:gd name="T30" fmla="*/ 0 w 136"/>
                  <a:gd name="T31" fmla="*/ 0 h 193"/>
                  <a:gd name="T32" fmla="*/ 0 w 136"/>
                  <a:gd name="T33" fmla="*/ 0 h 193"/>
                  <a:gd name="T34" fmla="*/ 0 w 136"/>
                  <a:gd name="T35" fmla="*/ 0 h 193"/>
                  <a:gd name="T36" fmla="*/ 0 w 136"/>
                  <a:gd name="T37" fmla="*/ 0 h 193"/>
                  <a:gd name="T38" fmla="*/ 0 w 136"/>
                  <a:gd name="T39" fmla="*/ 0 h 193"/>
                  <a:gd name="T40" fmla="*/ 0 w 136"/>
                  <a:gd name="T41" fmla="*/ 0 h 193"/>
                  <a:gd name="T42" fmla="*/ 0 w 136"/>
                  <a:gd name="T43" fmla="*/ 0 h 193"/>
                  <a:gd name="T44" fmla="*/ 0 w 136"/>
                  <a:gd name="T45" fmla="*/ 0 h 193"/>
                  <a:gd name="T46" fmla="*/ 0 w 136"/>
                  <a:gd name="T47" fmla="*/ 0 h 193"/>
                  <a:gd name="T48" fmla="*/ 0 w 136"/>
                  <a:gd name="T49" fmla="*/ 0 h 193"/>
                  <a:gd name="T50" fmla="*/ 0 w 136"/>
                  <a:gd name="T51" fmla="*/ 0 h 193"/>
                  <a:gd name="T52" fmla="*/ 0 w 136"/>
                  <a:gd name="T53" fmla="*/ 0 h 193"/>
                  <a:gd name="T54" fmla="*/ 0 w 136"/>
                  <a:gd name="T55" fmla="*/ 0 h 193"/>
                  <a:gd name="T56" fmla="*/ 0 w 136"/>
                  <a:gd name="T57" fmla="*/ 0 h 193"/>
                  <a:gd name="T58" fmla="*/ 0 w 136"/>
                  <a:gd name="T59" fmla="*/ 0 h 193"/>
                  <a:gd name="T60" fmla="*/ 0 w 136"/>
                  <a:gd name="T61" fmla="*/ 0 h 193"/>
                  <a:gd name="T62" fmla="*/ 0 w 136"/>
                  <a:gd name="T63" fmla="*/ 0 h 193"/>
                  <a:gd name="T64" fmla="*/ 0 w 136"/>
                  <a:gd name="T65" fmla="*/ 0 h 19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6"/>
                  <a:gd name="T100" fmla="*/ 0 h 193"/>
                  <a:gd name="T101" fmla="*/ 136 w 136"/>
                  <a:gd name="T102" fmla="*/ 193 h 19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6" h="193">
                    <a:moveTo>
                      <a:pt x="24" y="81"/>
                    </a:moveTo>
                    <a:lnTo>
                      <a:pt x="20" y="63"/>
                    </a:lnTo>
                    <a:lnTo>
                      <a:pt x="13" y="42"/>
                    </a:lnTo>
                    <a:lnTo>
                      <a:pt x="5" y="21"/>
                    </a:lnTo>
                    <a:lnTo>
                      <a:pt x="0" y="0"/>
                    </a:lnTo>
                    <a:lnTo>
                      <a:pt x="3" y="1"/>
                    </a:lnTo>
                    <a:lnTo>
                      <a:pt x="5" y="4"/>
                    </a:lnTo>
                    <a:lnTo>
                      <a:pt x="8" y="6"/>
                    </a:lnTo>
                    <a:lnTo>
                      <a:pt x="11" y="9"/>
                    </a:lnTo>
                    <a:lnTo>
                      <a:pt x="20" y="18"/>
                    </a:lnTo>
                    <a:lnTo>
                      <a:pt x="30" y="24"/>
                    </a:lnTo>
                    <a:lnTo>
                      <a:pt x="40" y="33"/>
                    </a:lnTo>
                    <a:lnTo>
                      <a:pt x="50" y="39"/>
                    </a:lnTo>
                    <a:lnTo>
                      <a:pt x="60" y="46"/>
                    </a:lnTo>
                    <a:lnTo>
                      <a:pt x="70" y="54"/>
                    </a:lnTo>
                    <a:lnTo>
                      <a:pt x="79" y="63"/>
                    </a:lnTo>
                    <a:lnTo>
                      <a:pt x="88" y="71"/>
                    </a:lnTo>
                    <a:lnTo>
                      <a:pt x="92" y="83"/>
                    </a:lnTo>
                    <a:lnTo>
                      <a:pt x="95" y="96"/>
                    </a:lnTo>
                    <a:lnTo>
                      <a:pt x="99" y="111"/>
                    </a:lnTo>
                    <a:lnTo>
                      <a:pt x="103" y="125"/>
                    </a:lnTo>
                    <a:lnTo>
                      <a:pt x="109" y="141"/>
                    </a:lnTo>
                    <a:lnTo>
                      <a:pt x="116" y="157"/>
                    </a:lnTo>
                    <a:lnTo>
                      <a:pt x="125" y="174"/>
                    </a:lnTo>
                    <a:lnTo>
                      <a:pt x="136" y="193"/>
                    </a:lnTo>
                    <a:lnTo>
                      <a:pt x="128" y="190"/>
                    </a:lnTo>
                    <a:lnTo>
                      <a:pt x="115" y="180"/>
                    </a:lnTo>
                    <a:lnTo>
                      <a:pt x="98" y="163"/>
                    </a:lnTo>
                    <a:lnTo>
                      <a:pt x="78" y="143"/>
                    </a:lnTo>
                    <a:lnTo>
                      <a:pt x="60" y="122"/>
                    </a:lnTo>
                    <a:lnTo>
                      <a:pt x="43" y="103"/>
                    </a:lnTo>
                    <a:lnTo>
                      <a:pt x="31" y="88"/>
                    </a:lnTo>
                    <a:lnTo>
                      <a:pt x="24" y="81"/>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40" name="Freeform 269">
                <a:extLst>
                  <a:ext uri="{FF2B5EF4-FFF2-40B4-BE49-F238E27FC236}">
                    <a16:creationId xmlns:a16="http://schemas.microsoft.com/office/drawing/2014/main" id="{4A2CECF1-3F19-4E6B-933B-E5CA264C54A0}"/>
                  </a:ext>
                </a:extLst>
              </p:cNvPr>
              <p:cNvSpPr>
                <a:spLocks/>
              </p:cNvSpPr>
              <p:nvPr/>
            </p:nvSpPr>
            <p:spPr bwMode="auto">
              <a:xfrm flipH="1">
                <a:off x="1739" y="2952"/>
                <a:ext cx="54" cy="54"/>
              </a:xfrm>
              <a:custGeom>
                <a:avLst/>
                <a:gdLst>
                  <a:gd name="T0" fmla="*/ 0 w 132"/>
                  <a:gd name="T1" fmla="*/ 0 h 149"/>
                  <a:gd name="T2" fmla="*/ 0 w 132"/>
                  <a:gd name="T3" fmla="*/ 0 h 149"/>
                  <a:gd name="T4" fmla="*/ 0 w 132"/>
                  <a:gd name="T5" fmla="*/ 0 h 149"/>
                  <a:gd name="T6" fmla="*/ 0 w 132"/>
                  <a:gd name="T7" fmla="*/ 0 h 149"/>
                  <a:gd name="T8" fmla="*/ 0 w 132"/>
                  <a:gd name="T9" fmla="*/ 0 h 149"/>
                  <a:gd name="T10" fmla="*/ 0 w 132"/>
                  <a:gd name="T11" fmla="*/ 0 h 149"/>
                  <a:gd name="T12" fmla="*/ 0 w 132"/>
                  <a:gd name="T13" fmla="*/ 0 h 149"/>
                  <a:gd name="T14" fmla="*/ 0 w 132"/>
                  <a:gd name="T15" fmla="*/ 0 h 149"/>
                  <a:gd name="T16" fmla="*/ 0 w 132"/>
                  <a:gd name="T17" fmla="*/ 0 h 149"/>
                  <a:gd name="T18" fmla="*/ 0 w 132"/>
                  <a:gd name="T19" fmla="*/ 0 h 149"/>
                  <a:gd name="T20" fmla="*/ 0 w 132"/>
                  <a:gd name="T21" fmla="*/ 0 h 149"/>
                  <a:gd name="T22" fmla="*/ 0 w 132"/>
                  <a:gd name="T23" fmla="*/ 0 h 149"/>
                  <a:gd name="T24" fmla="*/ 0 w 132"/>
                  <a:gd name="T25" fmla="*/ 0 h 149"/>
                  <a:gd name="T26" fmla="*/ 0 w 132"/>
                  <a:gd name="T27" fmla="*/ 0 h 149"/>
                  <a:gd name="T28" fmla="*/ 0 w 132"/>
                  <a:gd name="T29" fmla="*/ 0 h 149"/>
                  <a:gd name="T30" fmla="*/ 0 w 132"/>
                  <a:gd name="T31" fmla="*/ 0 h 149"/>
                  <a:gd name="T32" fmla="*/ 0 w 132"/>
                  <a:gd name="T33" fmla="*/ 0 h 149"/>
                  <a:gd name="T34" fmla="*/ 0 w 132"/>
                  <a:gd name="T35" fmla="*/ 0 h 149"/>
                  <a:gd name="T36" fmla="*/ 0 w 132"/>
                  <a:gd name="T37" fmla="*/ 0 h 149"/>
                  <a:gd name="T38" fmla="*/ 0 w 132"/>
                  <a:gd name="T39" fmla="*/ 0 h 149"/>
                  <a:gd name="T40" fmla="*/ 0 w 132"/>
                  <a:gd name="T41" fmla="*/ 0 h 149"/>
                  <a:gd name="T42" fmla="*/ 0 w 132"/>
                  <a:gd name="T43" fmla="*/ 0 h 149"/>
                  <a:gd name="T44" fmla="*/ 0 w 132"/>
                  <a:gd name="T45" fmla="*/ 0 h 149"/>
                  <a:gd name="T46" fmla="*/ 0 w 132"/>
                  <a:gd name="T47" fmla="*/ 0 h 149"/>
                  <a:gd name="T48" fmla="*/ 0 w 132"/>
                  <a:gd name="T49" fmla="*/ 0 h 149"/>
                  <a:gd name="T50" fmla="*/ 0 w 132"/>
                  <a:gd name="T51" fmla="*/ 0 h 149"/>
                  <a:gd name="T52" fmla="*/ 0 w 132"/>
                  <a:gd name="T53" fmla="*/ 0 h 149"/>
                  <a:gd name="T54" fmla="*/ 0 w 132"/>
                  <a:gd name="T55" fmla="*/ 0 h 149"/>
                  <a:gd name="T56" fmla="*/ 0 w 132"/>
                  <a:gd name="T57" fmla="*/ 0 h 149"/>
                  <a:gd name="T58" fmla="*/ 0 w 132"/>
                  <a:gd name="T59" fmla="*/ 0 h 149"/>
                  <a:gd name="T60" fmla="*/ 0 w 132"/>
                  <a:gd name="T61" fmla="*/ 0 h 149"/>
                  <a:gd name="T62" fmla="*/ 0 w 132"/>
                  <a:gd name="T63" fmla="*/ 0 h 149"/>
                  <a:gd name="T64" fmla="*/ 0 w 132"/>
                  <a:gd name="T65" fmla="*/ 0 h 149"/>
                  <a:gd name="T66" fmla="*/ 0 w 132"/>
                  <a:gd name="T67" fmla="*/ 0 h 149"/>
                  <a:gd name="T68" fmla="*/ 0 w 132"/>
                  <a:gd name="T69" fmla="*/ 0 h 149"/>
                  <a:gd name="T70" fmla="*/ 0 w 132"/>
                  <a:gd name="T71" fmla="*/ 0 h 149"/>
                  <a:gd name="T72" fmla="*/ 0 w 132"/>
                  <a:gd name="T73" fmla="*/ 0 h 1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2"/>
                  <a:gd name="T112" fmla="*/ 0 h 149"/>
                  <a:gd name="T113" fmla="*/ 132 w 132"/>
                  <a:gd name="T114" fmla="*/ 149 h 14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2" h="149">
                    <a:moveTo>
                      <a:pt x="11" y="88"/>
                    </a:moveTo>
                    <a:lnTo>
                      <a:pt x="7" y="73"/>
                    </a:lnTo>
                    <a:lnTo>
                      <a:pt x="4" y="58"/>
                    </a:lnTo>
                    <a:lnTo>
                      <a:pt x="2" y="43"/>
                    </a:lnTo>
                    <a:lnTo>
                      <a:pt x="0" y="28"/>
                    </a:lnTo>
                    <a:lnTo>
                      <a:pt x="3" y="20"/>
                    </a:lnTo>
                    <a:lnTo>
                      <a:pt x="6" y="10"/>
                    </a:lnTo>
                    <a:lnTo>
                      <a:pt x="12" y="1"/>
                    </a:lnTo>
                    <a:lnTo>
                      <a:pt x="26" y="0"/>
                    </a:lnTo>
                    <a:lnTo>
                      <a:pt x="26" y="5"/>
                    </a:lnTo>
                    <a:lnTo>
                      <a:pt x="27" y="8"/>
                    </a:lnTo>
                    <a:lnTo>
                      <a:pt x="27" y="13"/>
                    </a:lnTo>
                    <a:lnTo>
                      <a:pt x="28" y="18"/>
                    </a:lnTo>
                    <a:lnTo>
                      <a:pt x="30" y="23"/>
                    </a:lnTo>
                    <a:lnTo>
                      <a:pt x="33" y="27"/>
                    </a:lnTo>
                    <a:lnTo>
                      <a:pt x="35" y="31"/>
                    </a:lnTo>
                    <a:lnTo>
                      <a:pt x="38" y="35"/>
                    </a:lnTo>
                    <a:lnTo>
                      <a:pt x="47" y="49"/>
                    </a:lnTo>
                    <a:lnTo>
                      <a:pt x="55" y="60"/>
                    </a:lnTo>
                    <a:lnTo>
                      <a:pt x="63" y="69"/>
                    </a:lnTo>
                    <a:lnTo>
                      <a:pt x="71" y="78"/>
                    </a:lnTo>
                    <a:lnTo>
                      <a:pt x="81" y="83"/>
                    </a:lnTo>
                    <a:lnTo>
                      <a:pt x="93" y="89"/>
                    </a:lnTo>
                    <a:lnTo>
                      <a:pt x="105" y="95"/>
                    </a:lnTo>
                    <a:lnTo>
                      <a:pt x="120" y="99"/>
                    </a:lnTo>
                    <a:lnTo>
                      <a:pt x="126" y="111"/>
                    </a:lnTo>
                    <a:lnTo>
                      <a:pt x="129" y="124"/>
                    </a:lnTo>
                    <a:lnTo>
                      <a:pt x="131" y="136"/>
                    </a:lnTo>
                    <a:lnTo>
                      <a:pt x="132" y="149"/>
                    </a:lnTo>
                    <a:lnTo>
                      <a:pt x="121" y="147"/>
                    </a:lnTo>
                    <a:lnTo>
                      <a:pt x="108" y="141"/>
                    </a:lnTo>
                    <a:lnTo>
                      <a:pt x="90" y="133"/>
                    </a:lnTo>
                    <a:lnTo>
                      <a:pt x="72" y="124"/>
                    </a:lnTo>
                    <a:lnTo>
                      <a:pt x="53" y="113"/>
                    </a:lnTo>
                    <a:lnTo>
                      <a:pt x="36" y="103"/>
                    </a:lnTo>
                    <a:lnTo>
                      <a:pt x="21" y="94"/>
                    </a:lnTo>
                    <a:lnTo>
                      <a:pt x="11" y="88"/>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41" name="Freeform 270">
                <a:extLst>
                  <a:ext uri="{FF2B5EF4-FFF2-40B4-BE49-F238E27FC236}">
                    <a16:creationId xmlns:a16="http://schemas.microsoft.com/office/drawing/2014/main" id="{2A44CE31-213C-4182-848C-A4E21D43CE1F}"/>
                  </a:ext>
                </a:extLst>
              </p:cNvPr>
              <p:cNvSpPr>
                <a:spLocks/>
              </p:cNvSpPr>
              <p:nvPr/>
            </p:nvSpPr>
            <p:spPr bwMode="auto">
              <a:xfrm flipH="1">
                <a:off x="1912" y="2848"/>
                <a:ext cx="174" cy="155"/>
              </a:xfrm>
              <a:custGeom>
                <a:avLst/>
                <a:gdLst>
                  <a:gd name="T0" fmla="*/ 0 w 418"/>
                  <a:gd name="T1" fmla="*/ 0 h 427"/>
                  <a:gd name="T2" fmla="*/ 0 w 418"/>
                  <a:gd name="T3" fmla="*/ 0 h 427"/>
                  <a:gd name="T4" fmla="*/ 0 w 418"/>
                  <a:gd name="T5" fmla="*/ 0 h 427"/>
                  <a:gd name="T6" fmla="*/ 0 w 418"/>
                  <a:gd name="T7" fmla="*/ 0 h 427"/>
                  <a:gd name="T8" fmla="*/ 0 w 418"/>
                  <a:gd name="T9" fmla="*/ 0 h 427"/>
                  <a:gd name="T10" fmla="*/ 0 w 418"/>
                  <a:gd name="T11" fmla="*/ 0 h 427"/>
                  <a:gd name="T12" fmla="*/ 0 w 418"/>
                  <a:gd name="T13" fmla="*/ 0 h 427"/>
                  <a:gd name="T14" fmla="*/ 0 w 418"/>
                  <a:gd name="T15" fmla="*/ 0 h 427"/>
                  <a:gd name="T16" fmla="*/ 0 w 418"/>
                  <a:gd name="T17" fmla="*/ 0 h 427"/>
                  <a:gd name="T18" fmla="*/ 0 w 418"/>
                  <a:gd name="T19" fmla="*/ 0 h 427"/>
                  <a:gd name="T20" fmla="*/ 0 w 418"/>
                  <a:gd name="T21" fmla="*/ 0 h 427"/>
                  <a:gd name="T22" fmla="*/ 0 w 418"/>
                  <a:gd name="T23" fmla="*/ 0 h 427"/>
                  <a:gd name="T24" fmla="*/ 0 w 418"/>
                  <a:gd name="T25" fmla="*/ 0 h 427"/>
                  <a:gd name="T26" fmla="*/ 0 w 418"/>
                  <a:gd name="T27" fmla="*/ 0 h 427"/>
                  <a:gd name="T28" fmla="*/ 0 w 418"/>
                  <a:gd name="T29" fmla="*/ 0 h 427"/>
                  <a:gd name="T30" fmla="*/ 0 w 418"/>
                  <a:gd name="T31" fmla="*/ 0 h 427"/>
                  <a:gd name="T32" fmla="*/ 0 w 418"/>
                  <a:gd name="T33" fmla="*/ 0 h 427"/>
                  <a:gd name="T34" fmla="*/ 0 w 418"/>
                  <a:gd name="T35" fmla="*/ 0 h 427"/>
                  <a:gd name="T36" fmla="*/ 0 w 418"/>
                  <a:gd name="T37" fmla="*/ 0 h 427"/>
                  <a:gd name="T38" fmla="*/ 0 w 418"/>
                  <a:gd name="T39" fmla="*/ 0 h 427"/>
                  <a:gd name="T40" fmla="*/ 0 w 418"/>
                  <a:gd name="T41" fmla="*/ 0 h 427"/>
                  <a:gd name="T42" fmla="*/ 0 w 418"/>
                  <a:gd name="T43" fmla="*/ 0 h 427"/>
                  <a:gd name="T44" fmla="*/ 0 w 418"/>
                  <a:gd name="T45" fmla="*/ 0 h 427"/>
                  <a:gd name="T46" fmla="*/ 0 w 418"/>
                  <a:gd name="T47" fmla="*/ 0 h 427"/>
                  <a:gd name="T48" fmla="*/ 0 w 418"/>
                  <a:gd name="T49" fmla="*/ 0 h 427"/>
                  <a:gd name="T50" fmla="*/ 0 w 418"/>
                  <a:gd name="T51" fmla="*/ 0 h 427"/>
                  <a:gd name="T52" fmla="*/ 0 w 418"/>
                  <a:gd name="T53" fmla="*/ 0 h 427"/>
                  <a:gd name="T54" fmla="*/ 0 w 418"/>
                  <a:gd name="T55" fmla="*/ 0 h 427"/>
                  <a:gd name="T56" fmla="*/ 0 w 418"/>
                  <a:gd name="T57" fmla="*/ 0 h 427"/>
                  <a:gd name="T58" fmla="*/ 0 w 418"/>
                  <a:gd name="T59" fmla="*/ 0 h 427"/>
                  <a:gd name="T60" fmla="*/ 0 w 418"/>
                  <a:gd name="T61" fmla="*/ 0 h 427"/>
                  <a:gd name="T62" fmla="*/ 0 w 418"/>
                  <a:gd name="T63" fmla="*/ 0 h 427"/>
                  <a:gd name="T64" fmla="*/ 0 w 418"/>
                  <a:gd name="T65" fmla="*/ 0 h 427"/>
                  <a:gd name="T66" fmla="*/ 0 w 418"/>
                  <a:gd name="T67" fmla="*/ 0 h 427"/>
                  <a:gd name="T68" fmla="*/ 0 w 418"/>
                  <a:gd name="T69" fmla="*/ 0 h 427"/>
                  <a:gd name="T70" fmla="*/ 0 w 418"/>
                  <a:gd name="T71" fmla="*/ 0 h 427"/>
                  <a:gd name="T72" fmla="*/ 0 w 418"/>
                  <a:gd name="T73" fmla="*/ 0 h 427"/>
                  <a:gd name="T74" fmla="*/ 0 w 418"/>
                  <a:gd name="T75" fmla="*/ 0 h 427"/>
                  <a:gd name="T76" fmla="*/ 0 w 418"/>
                  <a:gd name="T77" fmla="*/ 0 h 427"/>
                  <a:gd name="T78" fmla="*/ 0 w 418"/>
                  <a:gd name="T79" fmla="*/ 0 h 427"/>
                  <a:gd name="T80" fmla="*/ 0 w 418"/>
                  <a:gd name="T81" fmla="*/ 0 h 427"/>
                  <a:gd name="T82" fmla="*/ 0 w 418"/>
                  <a:gd name="T83" fmla="*/ 0 h 427"/>
                  <a:gd name="T84" fmla="*/ 0 w 418"/>
                  <a:gd name="T85" fmla="*/ 0 h 427"/>
                  <a:gd name="T86" fmla="*/ 0 w 418"/>
                  <a:gd name="T87" fmla="*/ 0 h 427"/>
                  <a:gd name="T88" fmla="*/ 0 w 418"/>
                  <a:gd name="T89" fmla="*/ 0 h 42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18"/>
                  <a:gd name="T136" fmla="*/ 0 h 427"/>
                  <a:gd name="T137" fmla="*/ 418 w 418"/>
                  <a:gd name="T138" fmla="*/ 427 h 42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18" h="427">
                    <a:moveTo>
                      <a:pt x="25" y="427"/>
                    </a:moveTo>
                    <a:lnTo>
                      <a:pt x="10" y="422"/>
                    </a:lnTo>
                    <a:lnTo>
                      <a:pt x="2" y="415"/>
                    </a:lnTo>
                    <a:lnTo>
                      <a:pt x="0" y="405"/>
                    </a:lnTo>
                    <a:lnTo>
                      <a:pt x="0" y="388"/>
                    </a:lnTo>
                    <a:lnTo>
                      <a:pt x="4" y="368"/>
                    </a:lnTo>
                    <a:lnTo>
                      <a:pt x="9" y="354"/>
                    </a:lnTo>
                    <a:lnTo>
                      <a:pt x="16" y="344"/>
                    </a:lnTo>
                    <a:lnTo>
                      <a:pt x="24" y="336"/>
                    </a:lnTo>
                    <a:lnTo>
                      <a:pt x="33" y="329"/>
                    </a:lnTo>
                    <a:lnTo>
                      <a:pt x="46" y="323"/>
                    </a:lnTo>
                    <a:lnTo>
                      <a:pt x="61" y="316"/>
                    </a:lnTo>
                    <a:lnTo>
                      <a:pt x="79" y="307"/>
                    </a:lnTo>
                    <a:lnTo>
                      <a:pt x="90" y="302"/>
                    </a:lnTo>
                    <a:lnTo>
                      <a:pt x="99" y="299"/>
                    </a:lnTo>
                    <a:lnTo>
                      <a:pt x="108" y="295"/>
                    </a:lnTo>
                    <a:lnTo>
                      <a:pt x="116" y="292"/>
                    </a:lnTo>
                    <a:lnTo>
                      <a:pt x="125" y="290"/>
                    </a:lnTo>
                    <a:lnTo>
                      <a:pt x="135" y="287"/>
                    </a:lnTo>
                    <a:lnTo>
                      <a:pt x="144" y="287"/>
                    </a:lnTo>
                    <a:lnTo>
                      <a:pt x="155" y="287"/>
                    </a:lnTo>
                    <a:lnTo>
                      <a:pt x="157" y="294"/>
                    </a:lnTo>
                    <a:lnTo>
                      <a:pt x="157" y="299"/>
                    </a:lnTo>
                    <a:lnTo>
                      <a:pt x="157" y="305"/>
                    </a:lnTo>
                    <a:lnTo>
                      <a:pt x="154" y="312"/>
                    </a:lnTo>
                    <a:lnTo>
                      <a:pt x="139" y="315"/>
                    </a:lnTo>
                    <a:lnTo>
                      <a:pt x="128" y="317"/>
                    </a:lnTo>
                    <a:lnTo>
                      <a:pt x="120" y="320"/>
                    </a:lnTo>
                    <a:lnTo>
                      <a:pt x="113" y="321"/>
                    </a:lnTo>
                    <a:lnTo>
                      <a:pt x="108" y="323"/>
                    </a:lnTo>
                    <a:lnTo>
                      <a:pt x="104" y="324"/>
                    </a:lnTo>
                    <a:lnTo>
                      <a:pt x="99" y="325"/>
                    </a:lnTo>
                    <a:lnTo>
                      <a:pt x="93" y="328"/>
                    </a:lnTo>
                    <a:lnTo>
                      <a:pt x="89" y="330"/>
                    </a:lnTo>
                    <a:lnTo>
                      <a:pt x="84" y="332"/>
                    </a:lnTo>
                    <a:lnTo>
                      <a:pt x="79" y="336"/>
                    </a:lnTo>
                    <a:lnTo>
                      <a:pt x="75" y="338"/>
                    </a:lnTo>
                    <a:lnTo>
                      <a:pt x="64" y="348"/>
                    </a:lnTo>
                    <a:lnTo>
                      <a:pt x="56" y="358"/>
                    </a:lnTo>
                    <a:lnTo>
                      <a:pt x="49" y="366"/>
                    </a:lnTo>
                    <a:lnTo>
                      <a:pt x="47" y="373"/>
                    </a:lnTo>
                    <a:lnTo>
                      <a:pt x="48" y="378"/>
                    </a:lnTo>
                    <a:lnTo>
                      <a:pt x="54" y="383"/>
                    </a:lnTo>
                    <a:lnTo>
                      <a:pt x="66" y="384"/>
                    </a:lnTo>
                    <a:lnTo>
                      <a:pt x="84" y="383"/>
                    </a:lnTo>
                    <a:lnTo>
                      <a:pt x="92" y="382"/>
                    </a:lnTo>
                    <a:lnTo>
                      <a:pt x="98" y="381"/>
                    </a:lnTo>
                    <a:lnTo>
                      <a:pt x="102" y="379"/>
                    </a:lnTo>
                    <a:lnTo>
                      <a:pt x="106" y="378"/>
                    </a:lnTo>
                    <a:lnTo>
                      <a:pt x="108" y="378"/>
                    </a:lnTo>
                    <a:lnTo>
                      <a:pt x="112" y="378"/>
                    </a:lnTo>
                    <a:lnTo>
                      <a:pt x="115" y="377"/>
                    </a:lnTo>
                    <a:lnTo>
                      <a:pt x="119" y="377"/>
                    </a:lnTo>
                    <a:lnTo>
                      <a:pt x="129" y="375"/>
                    </a:lnTo>
                    <a:lnTo>
                      <a:pt x="137" y="367"/>
                    </a:lnTo>
                    <a:lnTo>
                      <a:pt x="144" y="354"/>
                    </a:lnTo>
                    <a:lnTo>
                      <a:pt x="151" y="338"/>
                    </a:lnTo>
                    <a:lnTo>
                      <a:pt x="155" y="321"/>
                    </a:lnTo>
                    <a:lnTo>
                      <a:pt x="161" y="305"/>
                    </a:lnTo>
                    <a:lnTo>
                      <a:pt x="167" y="292"/>
                    </a:lnTo>
                    <a:lnTo>
                      <a:pt x="173" y="283"/>
                    </a:lnTo>
                    <a:lnTo>
                      <a:pt x="173" y="263"/>
                    </a:lnTo>
                    <a:lnTo>
                      <a:pt x="173" y="244"/>
                    </a:lnTo>
                    <a:lnTo>
                      <a:pt x="170" y="225"/>
                    </a:lnTo>
                    <a:lnTo>
                      <a:pt x="170" y="205"/>
                    </a:lnTo>
                    <a:lnTo>
                      <a:pt x="172" y="185"/>
                    </a:lnTo>
                    <a:lnTo>
                      <a:pt x="176" y="163"/>
                    </a:lnTo>
                    <a:lnTo>
                      <a:pt x="185" y="141"/>
                    </a:lnTo>
                    <a:lnTo>
                      <a:pt x="199" y="116"/>
                    </a:lnTo>
                    <a:lnTo>
                      <a:pt x="215" y="101"/>
                    </a:lnTo>
                    <a:lnTo>
                      <a:pt x="231" y="88"/>
                    </a:lnTo>
                    <a:lnTo>
                      <a:pt x="249" y="75"/>
                    </a:lnTo>
                    <a:lnTo>
                      <a:pt x="266" y="65"/>
                    </a:lnTo>
                    <a:lnTo>
                      <a:pt x="283" y="54"/>
                    </a:lnTo>
                    <a:lnTo>
                      <a:pt x="302" y="44"/>
                    </a:lnTo>
                    <a:lnTo>
                      <a:pt x="320" y="35"/>
                    </a:lnTo>
                    <a:lnTo>
                      <a:pt x="340" y="26"/>
                    </a:lnTo>
                    <a:lnTo>
                      <a:pt x="362" y="18"/>
                    </a:lnTo>
                    <a:lnTo>
                      <a:pt x="379" y="12"/>
                    </a:lnTo>
                    <a:lnTo>
                      <a:pt x="392" y="7"/>
                    </a:lnTo>
                    <a:lnTo>
                      <a:pt x="401" y="4"/>
                    </a:lnTo>
                    <a:lnTo>
                      <a:pt x="407" y="3"/>
                    </a:lnTo>
                    <a:lnTo>
                      <a:pt x="411" y="1"/>
                    </a:lnTo>
                    <a:lnTo>
                      <a:pt x="415" y="0"/>
                    </a:lnTo>
                    <a:lnTo>
                      <a:pt x="418" y="0"/>
                    </a:lnTo>
                    <a:lnTo>
                      <a:pt x="418" y="6"/>
                    </a:lnTo>
                    <a:lnTo>
                      <a:pt x="418" y="12"/>
                    </a:lnTo>
                    <a:lnTo>
                      <a:pt x="418" y="19"/>
                    </a:lnTo>
                    <a:lnTo>
                      <a:pt x="418" y="25"/>
                    </a:lnTo>
                    <a:lnTo>
                      <a:pt x="408" y="29"/>
                    </a:lnTo>
                    <a:lnTo>
                      <a:pt x="396" y="34"/>
                    </a:lnTo>
                    <a:lnTo>
                      <a:pt x="385" y="37"/>
                    </a:lnTo>
                    <a:lnTo>
                      <a:pt x="373" y="42"/>
                    </a:lnTo>
                    <a:lnTo>
                      <a:pt x="362" y="45"/>
                    </a:lnTo>
                    <a:lnTo>
                      <a:pt x="350" y="49"/>
                    </a:lnTo>
                    <a:lnTo>
                      <a:pt x="339" y="52"/>
                    </a:lnTo>
                    <a:lnTo>
                      <a:pt x="327" y="56"/>
                    </a:lnTo>
                    <a:lnTo>
                      <a:pt x="311" y="65"/>
                    </a:lnTo>
                    <a:lnTo>
                      <a:pt x="297" y="72"/>
                    </a:lnTo>
                    <a:lnTo>
                      <a:pt x="287" y="79"/>
                    </a:lnTo>
                    <a:lnTo>
                      <a:pt x="278" y="86"/>
                    </a:lnTo>
                    <a:lnTo>
                      <a:pt x="268" y="94"/>
                    </a:lnTo>
                    <a:lnTo>
                      <a:pt x="260" y="103"/>
                    </a:lnTo>
                    <a:lnTo>
                      <a:pt x="251" y="114"/>
                    </a:lnTo>
                    <a:lnTo>
                      <a:pt x="240" y="129"/>
                    </a:lnTo>
                    <a:lnTo>
                      <a:pt x="227" y="148"/>
                    </a:lnTo>
                    <a:lnTo>
                      <a:pt x="218" y="166"/>
                    </a:lnTo>
                    <a:lnTo>
                      <a:pt x="212" y="184"/>
                    </a:lnTo>
                    <a:lnTo>
                      <a:pt x="207" y="201"/>
                    </a:lnTo>
                    <a:lnTo>
                      <a:pt x="205" y="219"/>
                    </a:lnTo>
                    <a:lnTo>
                      <a:pt x="203" y="237"/>
                    </a:lnTo>
                    <a:lnTo>
                      <a:pt x="200" y="255"/>
                    </a:lnTo>
                    <a:lnTo>
                      <a:pt x="198" y="275"/>
                    </a:lnTo>
                    <a:lnTo>
                      <a:pt x="196" y="280"/>
                    </a:lnTo>
                    <a:lnTo>
                      <a:pt x="195" y="291"/>
                    </a:lnTo>
                    <a:lnTo>
                      <a:pt x="195" y="302"/>
                    </a:lnTo>
                    <a:lnTo>
                      <a:pt x="195" y="312"/>
                    </a:lnTo>
                    <a:lnTo>
                      <a:pt x="189" y="331"/>
                    </a:lnTo>
                    <a:lnTo>
                      <a:pt x="183" y="346"/>
                    </a:lnTo>
                    <a:lnTo>
                      <a:pt x="176" y="363"/>
                    </a:lnTo>
                    <a:lnTo>
                      <a:pt x="166" y="391"/>
                    </a:lnTo>
                    <a:lnTo>
                      <a:pt x="158" y="394"/>
                    </a:lnTo>
                    <a:lnTo>
                      <a:pt x="149" y="398"/>
                    </a:lnTo>
                    <a:lnTo>
                      <a:pt x="138" y="401"/>
                    </a:lnTo>
                    <a:lnTo>
                      <a:pt x="129" y="406"/>
                    </a:lnTo>
                    <a:lnTo>
                      <a:pt x="119" y="409"/>
                    </a:lnTo>
                    <a:lnTo>
                      <a:pt x="109" y="414"/>
                    </a:lnTo>
                    <a:lnTo>
                      <a:pt x="100" y="418"/>
                    </a:lnTo>
                    <a:lnTo>
                      <a:pt x="91" y="422"/>
                    </a:lnTo>
                    <a:lnTo>
                      <a:pt x="83" y="424"/>
                    </a:lnTo>
                    <a:lnTo>
                      <a:pt x="75" y="426"/>
                    </a:lnTo>
                    <a:lnTo>
                      <a:pt x="67" y="427"/>
                    </a:lnTo>
                    <a:lnTo>
                      <a:pt x="59" y="427"/>
                    </a:lnTo>
                    <a:lnTo>
                      <a:pt x="51" y="427"/>
                    </a:lnTo>
                    <a:lnTo>
                      <a:pt x="42" y="427"/>
                    </a:lnTo>
                    <a:lnTo>
                      <a:pt x="33" y="427"/>
                    </a:lnTo>
                    <a:lnTo>
                      <a:pt x="25" y="4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42" name="Freeform 271">
                <a:extLst>
                  <a:ext uri="{FF2B5EF4-FFF2-40B4-BE49-F238E27FC236}">
                    <a16:creationId xmlns:a16="http://schemas.microsoft.com/office/drawing/2014/main" id="{C9F8EAB0-C7BD-4448-95EB-F83123BE158C}"/>
                  </a:ext>
                </a:extLst>
              </p:cNvPr>
              <p:cNvSpPr>
                <a:spLocks/>
              </p:cNvSpPr>
              <p:nvPr/>
            </p:nvSpPr>
            <p:spPr bwMode="auto">
              <a:xfrm flipH="1">
                <a:off x="1745" y="2933"/>
                <a:ext cx="53" cy="48"/>
              </a:xfrm>
              <a:custGeom>
                <a:avLst/>
                <a:gdLst>
                  <a:gd name="T0" fmla="*/ 0 w 128"/>
                  <a:gd name="T1" fmla="*/ 0 h 132"/>
                  <a:gd name="T2" fmla="*/ 0 w 128"/>
                  <a:gd name="T3" fmla="*/ 0 h 132"/>
                  <a:gd name="T4" fmla="*/ 0 w 128"/>
                  <a:gd name="T5" fmla="*/ 0 h 132"/>
                  <a:gd name="T6" fmla="*/ 0 w 128"/>
                  <a:gd name="T7" fmla="*/ 0 h 132"/>
                  <a:gd name="T8" fmla="*/ 0 w 128"/>
                  <a:gd name="T9" fmla="*/ 0 h 132"/>
                  <a:gd name="T10" fmla="*/ 0 w 128"/>
                  <a:gd name="T11" fmla="*/ 0 h 132"/>
                  <a:gd name="T12" fmla="*/ 0 w 128"/>
                  <a:gd name="T13" fmla="*/ 0 h 132"/>
                  <a:gd name="T14" fmla="*/ 0 w 128"/>
                  <a:gd name="T15" fmla="*/ 0 h 132"/>
                  <a:gd name="T16" fmla="*/ 0 w 128"/>
                  <a:gd name="T17" fmla="*/ 0 h 132"/>
                  <a:gd name="T18" fmla="*/ 0 w 128"/>
                  <a:gd name="T19" fmla="*/ 0 h 132"/>
                  <a:gd name="T20" fmla="*/ 0 w 128"/>
                  <a:gd name="T21" fmla="*/ 0 h 132"/>
                  <a:gd name="T22" fmla="*/ 0 w 128"/>
                  <a:gd name="T23" fmla="*/ 0 h 132"/>
                  <a:gd name="T24" fmla="*/ 0 w 128"/>
                  <a:gd name="T25" fmla="*/ 0 h 132"/>
                  <a:gd name="T26" fmla="*/ 0 w 128"/>
                  <a:gd name="T27" fmla="*/ 0 h 132"/>
                  <a:gd name="T28" fmla="*/ 0 w 128"/>
                  <a:gd name="T29" fmla="*/ 0 h 132"/>
                  <a:gd name="T30" fmla="*/ 0 w 128"/>
                  <a:gd name="T31" fmla="*/ 0 h 132"/>
                  <a:gd name="T32" fmla="*/ 0 w 128"/>
                  <a:gd name="T33" fmla="*/ 0 h 132"/>
                  <a:gd name="T34" fmla="*/ 0 w 128"/>
                  <a:gd name="T35" fmla="*/ 0 h 132"/>
                  <a:gd name="T36" fmla="*/ 0 w 128"/>
                  <a:gd name="T37" fmla="*/ 0 h 132"/>
                  <a:gd name="T38" fmla="*/ 0 w 128"/>
                  <a:gd name="T39" fmla="*/ 0 h 132"/>
                  <a:gd name="T40" fmla="*/ 0 w 128"/>
                  <a:gd name="T41" fmla="*/ 0 h 132"/>
                  <a:gd name="T42" fmla="*/ 0 w 128"/>
                  <a:gd name="T43" fmla="*/ 0 h 132"/>
                  <a:gd name="T44" fmla="*/ 0 w 128"/>
                  <a:gd name="T45" fmla="*/ 0 h 132"/>
                  <a:gd name="T46" fmla="*/ 0 w 128"/>
                  <a:gd name="T47" fmla="*/ 0 h 132"/>
                  <a:gd name="T48" fmla="*/ 0 w 128"/>
                  <a:gd name="T49" fmla="*/ 0 h 132"/>
                  <a:gd name="T50" fmla="*/ 0 w 128"/>
                  <a:gd name="T51" fmla="*/ 0 h 132"/>
                  <a:gd name="T52" fmla="*/ 0 w 128"/>
                  <a:gd name="T53" fmla="*/ 0 h 132"/>
                  <a:gd name="T54" fmla="*/ 0 w 128"/>
                  <a:gd name="T55" fmla="*/ 0 h 132"/>
                  <a:gd name="T56" fmla="*/ 0 w 128"/>
                  <a:gd name="T57" fmla="*/ 0 h 132"/>
                  <a:gd name="T58" fmla="*/ 0 w 128"/>
                  <a:gd name="T59" fmla="*/ 0 h 132"/>
                  <a:gd name="T60" fmla="*/ 0 w 128"/>
                  <a:gd name="T61" fmla="*/ 0 h 132"/>
                  <a:gd name="T62" fmla="*/ 0 w 128"/>
                  <a:gd name="T63" fmla="*/ 0 h 132"/>
                  <a:gd name="T64" fmla="*/ 0 w 128"/>
                  <a:gd name="T65" fmla="*/ 0 h 132"/>
                  <a:gd name="T66" fmla="*/ 0 w 128"/>
                  <a:gd name="T67" fmla="*/ 0 h 132"/>
                  <a:gd name="T68" fmla="*/ 0 w 128"/>
                  <a:gd name="T69" fmla="*/ 0 h 132"/>
                  <a:gd name="T70" fmla="*/ 0 w 128"/>
                  <a:gd name="T71" fmla="*/ 0 h 132"/>
                  <a:gd name="T72" fmla="*/ 0 w 128"/>
                  <a:gd name="T73" fmla="*/ 0 h 132"/>
                  <a:gd name="T74" fmla="*/ 0 w 128"/>
                  <a:gd name="T75" fmla="*/ 0 h 132"/>
                  <a:gd name="T76" fmla="*/ 0 w 128"/>
                  <a:gd name="T77" fmla="*/ 0 h 132"/>
                  <a:gd name="T78" fmla="*/ 0 w 128"/>
                  <a:gd name="T79" fmla="*/ 0 h 132"/>
                  <a:gd name="T80" fmla="*/ 0 w 128"/>
                  <a:gd name="T81" fmla="*/ 0 h 132"/>
                  <a:gd name="T82" fmla="*/ 0 w 128"/>
                  <a:gd name="T83" fmla="*/ 0 h 132"/>
                  <a:gd name="T84" fmla="*/ 0 w 128"/>
                  <a:gd name="T85" fmla="*/ 0 h 132"/>
                  <a:gd name="T86" fmla="*/ 0 w 128"/>
                  <a:gd name="T87" fmla="*/ 0 h 132"/>
                  <a:gd name="T88" fmla="*/ 0 w 128"/>
                  <a:gd name="T89" fmla="*/ 0 h 132"/>
                  <a:gd name="T90" fmla="*/ 0 w 128"/>
                  <a:gd name="T91" fmla="*/ 0 h 132"/>
                  <a:gd name="T92" fmla="*/ 0 w 128"/>
                  <a:gd name="T93" fmla="*/ 0 h 132"/>
                  <a:gd name="T94" fmla="*/ 0 w 128"/>
                  <a:gd name="T95" fmla="*/ 0 h 132"/>
                  <a:gd name="T96" fmla="*/ 0 w 128"/>
                  <a:gd name="T97" fmla="*/ 0 h 13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8"/>
                  <a:gd name="T148" fmla="*/ 0 h 132"/>
                  <a:gd name="T149" fmla="*/ 128 w 128"/>
                  <a:gd name="T150" fmla="*/ 132 h 13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8" h="132">
                    <a:moveTo>
                      <a:pt x="79" y="111"/>
                    </a:moveTo>
                    <a:lnTo>
                      <a:pt x="73" y="103"/>
                    </a:lnTo>
                    <a:lnTo>
                      <a:pt x="66" y="95"/>
                    </a:lnTo>
                    <a:lnTo>
                      <a:pt x="60" y="86"/>
                    </a:lnTo>
                    <a:lnTo>
                      <a:pt x="52" y="75"/>
                    </a:lnTo>
                    <a:lnTo>
                      <a:pt x="51" y="72"/>
                    </a:lnTo>
                    <a:lnTo>
                      <a:pt x="49" y="68"/>
                    </a:lnTo>
                    <a:lnTo>
                      <a:pt x="48" y="63"/>
                    </a:lnTo>
                    <a:lnTo>
                      <a:pt x="47" y="51"/>
                    </a:lnTo>
                    <a:lnTo>
                      <a:pt x="43" y="46"/>
                    </a:lnTo>
                    <a:lnTo>
                      <a:pt x="38" y="44"/>
                    </a:lnTo>
                    <a:lnTo>
                      <a:pt x="32" y="44"/>
                    </a:lnTo>
                    <a:lnTo>
                      <a:pt x="25" y="44"/>
                    </a:lnTo>
                    <a:lnTo>
                      <a:pt x="19" y="48"/>
                    </a:lnTo>
                    <a:lnTo>
                      <a:pt x="15" y="51"/>
                    </a:lnTo>
                    <a:lnTo>
                      <a:pt x="9" y="54"/>
                    </a:lnTo>
                    <a:lnTo>
                      <a:pt x="2" y="58"/>
                    </a:lnTo>
                    <a:lnTo>
                      <a:pt x="1" y="44"/>
                    </a:lnTo>
                    <a:lnTo>
                      <a:pt x="0" y="29"/>
                    </a:lnTo>
                    <a:lnTo>
                      <a:pt x="0" y="15"/>
                    </a:lnTo>
                    <a:lnTo>
                      <a:pt x="0" y="0"/>
                    </a:lnTo>
                    <a:lnTo>
                      <a:pt x="6" y="3"/>
                    </a:lnTo>
                    <a:lnTo>
                      <a:pt x="11" y="5"/>
                    </a:lnTo>
                    <a:lnTo>
                      <a:pt x="17" y="8"/>
                    </a:lnTo>
                    <a:lnTo>
                      <a:pt x="23" y="11"/>
                    </a:lnTo>
                    <a:lnTo>
                      <a:pt x="28" y="13"/>
                    </a:lnTo>
                    <a:lnTo>
                      <a:pt x="33" y="15"/>
                    </a:lnTo>
                    <a:lnTo>
                      <a:pt x="39" y="19"/>
                    </a:lnTo>
                    <a:lnTo>
                      <a:pt x="45" y="21"/>
                    </a:lnTo>
                    <a:lnTo>
                      <a:pt x="52" y="22"/>
                    </a:lnTo>
                    <a:lnTo>
                      <a:pt x="58" y="24"/>
                    </a:lnTo>
                    <a:lnTo>
                      <a:pt x="63" y="26"/>
                    </a:lnTo>
                    <a:lnTo>
                      <a:pt x="70" y="28"/>
                    </a:lnTo>
                    <a:lnTo>
                      <a:pt x="77" y="30"/>
                    </a:lnTo>
                    <a:lnTo>
                      <a:pt x="87" y="33"/>
                    </a:lnTo>
                    <a:lnTo>
                      <a:pt x="100" y="36"/>
                    </a:lnTo>
                    <a:lnTo>
                      <a:pt x="115" y="39"/>
                    </a:lnTo>
                    <a:lnTo>
                      <a:pt x="120" y="63"/>
                    </a:lnTo>
                    <a:lnTo>
                      <a:pt x="123" y="86"/>
                    </a:lnTo>
                    <a:lnTo>
                      <a:pt x="126" y="109"/>
                    </a:lnTo>
                    <a:lnTo>
                      <a:pt x="128" y="132"/>
                    </a:lnTo>
                    <a:lnTo>
                      <a:pt x="126" y="132"/>
                    </a:lnTo>
                    <a:lnTo>
                      <a:pt x="120" y="129"/>
                    </a:lnTo>
                    <a:lnTo>
                      <a:pt x="113" y="127"/>
                    </a:lnTo>
                    <a:lnTo>
                      <a:pt x="105" y="124"/>
                    </a:lnTo>
                    <a:lnTo>
                      <a:pt x="97" y="120"/>
                    </a:lnTo>
                    <a:lnTo>
                      <a:pt x="89" y="116"/>
                    </a:lnTo>
                    <a:lnTo>
                      <a:pt x="83" y="113"/>
                    </a:lnTo>
                    <a:lnTo>
                      <a:pt x="79" y="111"/>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43" name="Freeform 272">
                <a:extLst>
                  <a:ext uri="{FF2B5EF4-FFF2-40B4-BE49-F238E27FC236}">
                    <a16:creationId xmlns:a16="http://schemas.microsoft.com/office/drawing/2014/main" id="{4F340632-D192-4507-AD56-87C1BB762772}"/>
                  </a:ext>
                </a:extLst>
              </p:cNvPr>
              <p:cNvSpPr>
                <a:spLocks/>
              </p:cNvSpPr>
              <p:nvPr/>
            </p:nvSpPr>
            <p:spPr bwMode="auto">
              <a:xfrm flipH="1">
                <a:off x="1795" y="2942"/>
                <a:ext cx="45" cy="39"/>
              </a:xfrm>
              <a:custGeom>
                <a:avLst/>
                <a:gdLst>
                  <a:gd name="T0" fmla="*/ 0 w 107"/>
                  <a:gd name="T1" fmla="*/ 0 h 107"/>
                  <a:gd name="T2" fmla="*/ 0 w 107"/>
                  <a:gd name="T3" fmla="*/ 0 h 107"/>
                  <a:gd name="T4" fmla="*/ 0 w 107"/>
                  <a:gd name="T5" fmla="*/ 0 h 107"/>
                  <a:gd name="T6" fmla="*/ 0 w 107"/>
                  <a:gd name="T7" fmla="*/ 0 h 107"/>
                  <a:gd name="T8" fmla="*/ 0 w 107"/>
                  <a:gd name="T9" fmla="*/ 0 h 107"/>
                  <a:gd name="T10" fmla="*/ 0 w 107"/>
                  <a:gd name="T11" fmla="*/ 0 h 107"/>
                  <a:gd name="T12" fmla="*/ 0 w 107"/>
                  <a:gd name="T13" fmla="*/ 0 h 107"/>
                  <a:gd name="T14" fmla="*/ 0 w 107"/>
                  <a:gd name="T15" fmla="*/ 0 h 107"/>
                  <a:gd name="T16" fmla="*/ 0 w 107"/>
                  <a:gd name="T17" fmla="*/ 0 h 107"/>
                  <a:gd name="T18" fmla="*/ 0 w 107"/>
                  <a:gd name="T19" fmla="*/ 0 h 107"/>
                  <a:gd name="T20" fmla="*/ 0 w 107"/>
                  <a:gd name="T21" fmla="*/ 0 h 107"/>
                  <a:gd name="T22" fmla="*/ 0 w 107"/>
                  <a:gd name="T23" fmla="*/ 0 h 107"/>
                  <a:gd name="T24" fmla="*/ 0 w 107"/>
                  <a:gd name="T25" fmla="*/ 0 h 107"/>
                  <a:gd name="T26" fmla="*/ 0 w 107"/>
                  <a:gd name="T27" fmla="*/ 0 h 107"/>
                  <a:gd name="T28" fmla="*/ 0 w 107"/>
                  <a:gd name="T29" fmla="*/ 0 h 107"/>
                  <a:gd name="T30" fmla="*/ 0 w 107"/>
                  <a:gd name="T31" fmla="*/ 0 h 107"/>
                  <a:gd name="T32" fmla="*/ 0 w 107"/>
                  <a:gd name="T33" fmla="*/ 0 h 107"/>
                  <a:gd name="T34" fmla="*/ 0 w 107"/>
                  <a:gd name="T35" fmla="*/ 0 h 107"/>
                  <a:gd name="T36" fmla="*/ 0 w 107"/>
                  <a:gd name="T37" fmla="*/ 0 h 107"/>
                  <a:gd name="T38" fmla="*/ 0 w 107"/>
                  <a:gd name="T39" fmla="*/ 0 h 107"/>
                  <a:gd name="T40" fmla="*/ 0 w 107"/>
                  <a:gd name="T41" fmla="*/ 0 h 107"/>
                  <a:gd name="T42" fmla="*/ 0 w 107"/>
                  <a:gd name="T43" fmla="*/ 0 h 107"/>
                  <a:gd name="T44" fmla="*/ 0 w 107"/>
                  <a:gd name="T45" fmla="*/ 0 h 107"/>
                  <a:gd name="T46" fmla="*/ 0 w 107"/>
                  <a:gd name="T47" fmla="*/ 0 h 107"/>
                  <a:gd name="T48" fmla="*/ 0 w 107"/>
                  <a:gd name="T49" fmla="*/ 0 h 107"/>
                  <a:gd name="T50" fmla="*/ 0 w 107"/>
                  <a:gd name="T51" fmla="*/ 0 h 107"/>
                  <a:gd name="T52" fmla="*/ 0 w 107"/>
                  <a:gd name="T53" fmla="*/ 0 h 107"/>
                  <a:gd name="T54" fmla="*/ 0 w 107"/>
                  <a:gd name="T55" fmla="*/ 0 h 107"/>
                  <a:gd name="T56" fmla="*/ 0 w 107"/>
                  <a:gd name="T57" fmla="*/ 0 h 107"/>
                  <a:gd name="T58" fmla="*/ 0 w 107"/>
                  <a:gd name="T59" fmla="*/ 0 h 107"/>
                  <a:gd name="T60" fmla="*/ 0 w 107"/>
                  <a:gd name="T61" fmla="*/ 0 h 107"/>
                  <a:gd name="T62" fmla="*/ 0 w 107"/>
                  <a:gd name="T63" fmla="*/ 0 h 107"/>
                  <a:gd name="T64" fmla="*/ 0 w 107"/>
                  <a:gd name="T65" fmla="*/ 0 h 107"/>
                  <a:gd name="T66" fmla="*/ 0 w 107"/>
                  <a:gd name="T67" fmla="*/ 0 h 107"/>
                  <a:gd name="T68" fmla="*/ 0 w 107"/>
                  <a:gd name="T69" fmla="*/ 0 h 107"/>
                  <a:gd name="T70" fmla="*/ 0 w 107"/>
                  <a:gd name="T71" fmla="*/ 0 h 107"/>
                  <a:gd name="T72" fmla="*/ 0 w 107"/>
                  <a:gd name="T73" fmla="*/ 0 h 107"/>
                  <a:gd name="T74" fmla="*/ 0 w 107"/>
                  <a:gd name="T75" fmla="*/ 0 h 107"/>
                  <a:gd name="T76" fmla="*/ 0 w 107"/>
                  <a:gd name="T77" fmla="*/ 0 h 107"/>
                  <a:gd name="T78" fmla="*/ 0 w 107"/>
                  <a:gd name="T79" fmla="*/ 0 h 107"/>
                  <a:gd name="T80" fmla="*/ 0 w 107"/>
                  <a:gd name="T81" fmla="*/ 0 h 107"/>
                  <a:gd name="T82" fmla="*/ 0 w 107"/>
                  <a:gd name="T83" fmla="*/ 0 h 107"/>
                  <a:gd name="T84" fmla="*/ 0 w 107"/>
                  <a:gd name="T85" fmla="*/ 0 h 107"/>
                  <a:gd name="T86" fmla="*/ 0 w 107"/>
                  <a:gd name="T87" fmla="*/ 0 h 107"/>
                  <a:gd name="T88" fmla="*/ 0 w 107"/>
                  <a:gd name="T89" fmla="*/ 0 h 107"/>
                  <a:gd name="T90" fmla="*/ 0 w 107"/>
                  <a:gd name="T91" fmla="*/ 0 h 107"/>
                  <a:gd name="T92" fmla="*/ 0 w 107"/>
                  <a:gd name="T93" fmla="*/ 0 h 107"/>
                  <a:gd name="T94" fmla="*/ 0 w 107"/>
                  <a:gd name="T95" fmla="*/ 0 h 107"/>
                  <a:gd name="T96" fmla="*/ 0 w 107"/>
                  <a:gd name="T97" fmla="*/ 0 h 1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7"/>
                  <a:gd name="T148" fmla="*/ 0 h 107"/>
                  <a:gd name="T149" fmla="*/ 107 w 107"/>
                  <a:gd name="T150" fmla="*/ 107 h 1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7" h="107">
                    <a:moveTo>
                      <a:pt x="105" y="107"/>
                    </a:moveTo>
                    <a:lnTo>
                      <a:pt x="99" y="103"/>
                    </a:lnTo>
                    <a:lnTo>
                      <a:pt x="93" y="100"/>
                    </a:lnTo>
                    <a:lnTo>
                      <a:pt x="87" y="96"/>
                    </a:lnTo>
                    <a:lnTo>
                      <a:pt x="83" y="93"/>
                    </a:lnTo>
                    <a:lnTo>
                      <a:pt x="77" y="90"/>
                    </a:lnTo>
                    <a:lnTo>
                      <a:pt x="71" y="87"/>
                    </a:lnTo>
                    <a:lnTo>
                      <a:pt x="65" y="83"/>
                    </a:lnTo>
                    <a:lnTo>
                      <a:pt x="57" y="80"/>
                    </a:lnTo>
                    <a:lnTo>
                      <a:pt x="52" y="75"/>
                    </a:lnTo>
                    <a:lnTo>
                      <a:pt x="45" y="72"/>
                    </a:lnTo>
                    <a:lnTo>
                      <a:pt x="39" y="68"/>
                    </a:lnTo>
                    <a:lnTo>
                      <a:pt x="33" y="66"/>
                    </a:lnTo>
                    <a:lnTo>
                      <a:pt x="27" y="63"/>
                    </a:lnTo>
                    <a:lnTo>
                      <a:pt x="20" y="60"/>
                    </a:lnTo>
                    <a:lnTo>
                      <a:pt x="15" y="57"/>
                    </a:lnTo>
                    <a:lnTo>
                      <a:pt x="8" y="54"/>
                    </a:lnTo>
                    <a:lnTo>
                      <a:pt x="4" y="40"/>
                    </a:lnTo>
                    <a:lnTo>
                      <a:pt x="2" y="27"/>
                    </a:lnTo>
                    <a:lnTo>
                      <a:pt x="1" y="14"/>
                    </a:lnTo>
                    <a:lnTo>
                      <a:pt x="0" y="0"/>
                    </a:lnTo>
                    <a:lnTo>
                      <a:pt x="5" y="2"/>
                    </a:lnTo>
                    <a:lnTo>
                      <a:pt x="11" y="3"/>
                    </a:lnTo>
                    <a:lnTo>
                      <a:pt x="18" y="3"/>
                    </a:lnTo>
                    <a:lnTo>
                      <a:pt x="24" y="3"/>
                    </a:lnTo>
                    <a:lnTo>
                      <a:pt x="30" y="4"/>
                    </a:lnTo>
                    <a:lnTo>
                      <a:pt x="34" y="4"/>
                    </a:lnTo>
                    <a:lnTo>
                      <a:pt x="38" y="4"/>
                    </a:lnTo>
                    <a:lnTo>
                      <a:pt x="40" y="5"/>
                    </a:lnTo>
                    <a:lnTo>
                      <a:pt x="45" y="20"/>
                    </a:lnTo>
                    <a:lnTo>
                      <a:pt x="50" y="34"/>
                    </a:lnTo>
                    <a:lnTo>
                      <a:pt x="57" y="47"/>
                    </a:lnTo>
                    <a:lnTo>
                      <a:pt x="66" y="60"/>
                    </a:lnTo>
                    <a:lnTo>
                      <a:pt x="70" y="62"/>
                    </a:lnTo>
                    <a:lnTo>
                      <a:pt x="76" y="66"/>
                    </a:lnTo>
                    <a:lnTo>
                      <a:pt x="83" y="70"/>
                    </a:lnTo>
                    <a:lnTo>
                      <a:pt x="85" y="73"/>
                    </a:lnTo>
                    <a:lnTo>
                      <a:pt x="88" y="73"/>
                    </a:lnTo>
                    <a:lnTo>
                      <a:pt x="92" y="73"/>
                    </a:lnTo>
                    <a:lnTo>
                      <a:pt x="95" y="74"/>
                    </a:lnTo>
                    <a:lnTo>
                      <a:pt x="99" y="74"/>
                    </a:lnTo>
                    <a:lnTo>
                      <a:pt x="101" y="82"/>
                    </a:lnTo>
                    <a:lnTo>
                      <a:pt x="102" y="90"/>
                    </a:lnTo>
                    <a:lnTo>
                      <a:pt x="105" y="98"/>
                    </a:lnTo>
                    <a:lnTo>
                      <a:pt x="107" y="107"/>
                    </a:lnTo>
                    <a:lnTo>
                      <a:pt x="106" y="107"/>
                    </a:lnTo>
                    <a:lnTo>
                      <a:pt x="105" y="107"/>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44" name="Freeform 273">
                <a:extLst>
                  <a:ext uri="{FF2B5EF4-FFF2-40B4-BE49-F238E27FC236}">
                    <a16:creationId xmlns:a16="http://schemas.microsoft.com/office/drawing/2014/main" id="{6F4448DB-56C8-4D26-BF48-F5C293F2B355}"/>
                  </a:ext>
                </a:extLst>
              </p:cNvPr>
              <p:cNvSpPr>
                <a:spLocks/>
              </p:cNvSpPr>
              <p:nvPr/>
            </p:nvSpPr>
            <p:spPr bwMode="auto">
              <a:xfrm flipH="1">
                <a:off x="1802" y="2916"/>
                <a:ext cx="42" cy="44"/>
              </a:xfrm>
              <a:custGeom>
                <a:avLst/>
                <a:gdLst>
                  <a:gd name="T0" fmla="*/ 0 w 103"/>
                  <a:gd name="T1" fmla="*/ 0 h 120"/>
                  <a:gd name="T2" fmla="*/ 0 w 103"/>
                  <a:gd name="T3" fmla="*/ 0 h 120"/>
                  <a:gd name="T4" fmla="*/ 0 w 103"/>
                  <a:gd name="T5" fmla="*/ 0 h 120"/>
                  <a:gd name="T6" fmla="*/ 0 w 103"/>
                  <a:gd name="T7" fmla="*/ 0 h 120"/>
                  <a:gd name="T8" fmla="*/ 0 w 103"/>
                  <a:gd name="T9" fmla="*/ 0 h 120"/>
                  <a:gd name="T10" fmla="*/ 0 w 103"/>
                  <a:gd name="T11" fmla="*/ 0 h 120"/>
                  <a:gd name="T12" fmla="*/ 0 w 103"/>
                  <a:gd name="T13" fmla="*/ 0 h 120"/>
                  <a:gd name="T14" fmla="*/ 0 w 103"/>
                  <a:gd name="T15" fmla="*/ 0 h 120"/>
                  <a:gd name="T16" fmla="*/ 0 w 103"/>
                  <a:gd name="T17" fmla="*/ 0 h 120"/>
                  <a:gd name="T18" fmla="*/ 0 w 103"/>
                  <a:gd name="T19" fmla="*/ 0 h 120"/>
                  <a:gd name="T20" fmla="*/ 0 w 103"/>
                  <a:gd name="T21" fmla="*/ 0 h 120"/>
                  <a:gd name="T22" fmla="*/ 0 w 103"/>
                  <a:gd name="T23" fmla="*/ 0 h 120"/>
                  <a:gd name="T24" fmla="*/ 0 w 103"/>
                  <a:gd name="T25" fmla="*/ 0 h 120"/>
                  <a:gd name="T26" fmla="*/ 0 w 103"/>
                  <a:gd name="T27" fmla="*/ 0 h 120"/>
                  <a:gd name="T28" fmla="*/ 0 w 103"/>
                  <a:gd name="T29" fmla="*/ 0 h 120"/>
                  <a:gd name="T30" fmla="*/ 0 w 103"/>
                  <a:gd name="T31" fmla="*/ 0 h 120"/>
                  <a:gd name="T32" fmla="*/ 0 w 103"/>
                  <a:gd name="T33" fmla="*/ 0 h 120"/>
                  <a:gd name="T34" fmla="*/ 0 w 103"/>
                  <a:gd name="T35" fmla="*/ 0 h 120"/>
                  <a:gd name="T36" fmla="*/ 0 w 103"/>
                  <a:gd name="T37" fmla="*/ 0 h 120"/>
                  <a:gd name="T38" fmla="*/ 0 w 103"/>
                  <a:gd name="T39" fmla="*/ 0 h 120"/>
                  <a:gd name="T40" fmla="*/ 0 w 103"/>
                  <a:gd name="T41" fmla="*/ 0 h 120"/>
                  <a:gd name="T42" fmla="*/ 0 w 103"/>
                  <a:gd name="T43" fmla="*/ 0 h 120"/>
                  <a:gd name="T44" fmla="*/ 0 w 103"/>
                  <a:gd name="T45" fmla="*/ 0 h 120"/>
                  <a:gd name="T46" fmla="*/ 0 w 103"/>
                  <a:gd name="T47" fmla="*/ 0 h 120"/>
                  <a:gd name="T48" fmla="*/ 0 w 103"/>
                  <a:gd name="T49" fmla="*/ 0 h 120"/>
                  <a:gd name="T50" fmla="*/ 0 w 103"/>
                  <a:gd name="T51" fmla="*/ 0 h 120"/>
                  <a:gd name="T52" fmla="*/ 0 w 103"/>
                  <a:gd name="T53" fmla="*/ 0 h 120"/>
                  <a:gd name="T54" fmla="*/ 0 w 103"/>
                  <a:gd name="T55" fmla="*/ 0 h 120"/>
                  <a:gd name="T56" fmla="*/ 0 w 103"/>
                  <a:gd name="T57" fmla="*/ 0 h 120"/>
                  <a:gd name="T58" fmla="*/ 0 w 103"/>
                  <a:gd name="T59" fmla="*/ 0 h 120"/>
                  <a:gd name="T60" fmla="*/ 0 w 103"/>
                  <a:gd name="T61" fmla="*/ 0 h 120"/>
                  <a:gd name="T62" fmla="*/ 0 w 103"/>
                  <a:gd name="T63" fmla="*/ 0 h 120"/>
                  <a:gd name="T64" fmla="*/ 0 w 103"/>
                  <a:gd name="T65" fmla="*/ 0 h 120"/>
                  <a:gd name="T66" fmla="*/ 0 w 103"/>
                  <a:gd name="T67" fmla="*/ 0 h 120"/>
                  <a:gd name="T68" fmla="*/ 0 w 103"/>
                  <a:gd name="T69" fmla="*/ 0 h 120"/>
                  <a:gd name="T70" fmla="*/ 0 w 103"/>
                  <a:gd name="T71" fmla="*/ 0 h 120"/>
                  <a:gd name="T72" fmla="*/ 0 w 103"/>
                  <a:gd name="T73" fmla="*/ 0 h 1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3"/>
                  <a:gd name="T112" fmla="*/ 0 h 120"/>
                  <a:gd name="T113" fmla="*/ 103 w 103"/>
                  <a:gd name="T114" fmla="*/ 120 h 12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3" h="120">
                    <a:moveTo>
                      <a:pt x="68" y="91"/>
                    </a:moveTo>
                    <a:lnTo>
                      <a:pt x="68" y="88"/>
                    </a:lnTo>
                    <a:lnTo>
                      <a:pt x="68" y="84"/>
                    </a:lnTo>
                    <a:lnTo>
                      <a:pt x="68" y="81"/>
                    </a:lnTo>
                    <a:lnTo>
                      <a:pt x="69" y="76"/>
                    </a:lnTo>
                    <a:lnTo>
                      <a:pt x="60" y="71"/>
                    </a:lnTo>
                    <a:lnTo>
                      <a:pt x="52" y="68"/>
                    </a:lnTo>
                    <a:lnTo>
                      <a:pt x="44" y="66"/>
                    </a:lnTo>
                    <a:lnTo>
                      <a:pt x="36" y="63"/>
                    </a:lnTo>
                    <a:lnTo>
                      <a:pt x="29" y="61"/>
                    </a:lnTo>
                    <a:lnTo>
                      <a:pt x="21" y="59"/>
                    </a:lnTo>
                    <a:lnTo>
                      <a:pt x="13" y="57"/>
                    </a:lnTo>
                    <a:lnTo>
                      <a:pt x="5" y="53"/>
                    </a:lnTo>
                    <a:lnTo>
                      <a:pt x="1" y="39"/>
                    </a:lnTo>
                    <a:lnTo>
                      <a:pt x="0" y="27"/>
                    </a:lnTo>
                    <a:lnTo>
                      <a:pt x="0" y="13"/>
                    </a:lnTo>
                    <a:lnTo>
                      <a:pt x="2" y="0"/>
                    </a:lnTo>
                    <a:lnTo>
                      <a:pt x="13" y="2"/>
                    </a:lnTo>
                    <a:lnTo>
                      <a:pt x="24" y="7"/>
                    </a:lnTo>
                    <a:lnTo>
                      <a:pt x="35" y="12"/>
                    </a:lnTo>
                    <a:lnTo>
                      <a:pt x="47" y="17"/>
                    </a:lnTo>
                    <a:lnTo>
                      <a:pt x="59" y="23"/>
                    </a:lnTo>
                    <a:lnTo>
                      <a:pt x="70" y="29"/>
                    </a:lnTo>
                    <a:lnTo>
                      <a:pt x="81" y="33"/>
                    </a:lnTo>
                    <a:lnTo>
                      <a:pt x="91" y="38"/>
                    </a:lnTo>
                    <a:lnTo>
                      <a:pt x="93" y="47"/>
                    </a:lnTo>
                    <a:lnTo>
                      <a:pt x="96" y="59"/>
                    </a:lnTo>
                    <a:lnTo>
                      <a:pt x="98" y="80"/>
                    </a:lnTo>
                    <a:lnTo>
                      <a:pt x="103" y="118"/>
                    </a:lnTo>
                    <a:lnTo>
                      <a:pt x="96" y="120"/>
                    </a:lnTo>
                    <a:lnTo>
                      <a:pt x="90" y="120"/>
                    </a:lnTo>
                    <a:lnTo>
                      <a:pt x="85" y="119"/>
                    </a:lnTo>
                    <a:lnTo>
                      <a:pt x="81" y="115"/>
                    </a:lnTo>
                    <a:lnTo>
                      <a:pt x="77" y="111"/>
                    </a:lnTo>
                    <a:lnTo>
                      <a:pt x="74" y="105"/>
                    </a:lnTo>
                    <a:lnTo>
                      <a:pt x="72" y="98"/>
                    </a:lnTo>
                    <a:lnTo>
                      <a:pt x="68" y="91"/>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45" name="Freeform 274">
                <a:extLst>
                  <a:ext uri="{FF2B5EF4-FFF2-40B4-BE49-F238E27FC236}">
                    <a16:creationId xmlns:a16="http://schemas.microsoft.com/office/drawing/2014/main" id="{17060992-D17F-4719-BFBE-E53A4807B0EC}"/>
                  </a:ext>
                </a:extLst>
              </p:cNvPr>
              <p:cNvSpPr>
                <a:spLocks/>
              </p:cNvSpPr>
              <p:nvPr/>
            </p:nvSpPr>
            <p:spPr bwMode="auto">
              <a:xfrm flipH="1">
                <a:off x="1843" y="2894"/>
                <a:ext cx="41" cy="61"/>
              </a:xfrm>
              <a:custGeom>
                <a:avLst/>
                <a:gdLst>
                  <a:gd name="T0" fmla="*/ 0 w 100"/>
                  <a:gd name="T1" fmla="*/ 0 h 167"/>
                  <a:gd name="T2" fmla="*/ 0 w 100"/>
                  <a:gd name="T3" fmla="*/ 0 h 167"/>
                  <a:gd name="T4" fmla="*/ 0 w 100"/>
                  <a:gd name="T5" fmla="*/ 0 h 167"/>
                  <a:gd name="T6" fmla="*/ 0 w 100"/>
                  <a:gd name="T7" fmla="*/ 0 h 167"/>
                  <a:gd name="T8" fmla="*/ 0 w 100"/>
                  <a:gd name="T9" fmla="*/ 0 h 167"/>
                  <a:gd name="T10" fmla="*/ 0 w 100"/>
                  <a:gd name="T11" fmla="*/ 0 h 167"/>
                  <a:gd name="T12" fmla="*/ 0 w 100"/>
                  <a:gd name="T13" fmla="*/ 0 h 167"/>
                  <a:gd name="T14" fmla="*/ 0 w 100"/>
                  <a:gd name="T15" fmla="*/ 0 h 167"/>
                  <a:gd name="T16" fmla="*/ 0 w 100"/>
                  <a:gd name="T17" fmla="*/ 0 h 167"/>
                  <a:gd name="T18" fmla="*/ 0 w 100"/>
                  <a:gd name="T19" fmla="*/ 0 h 167"/>
                  <a:gd name="T20" fmla="*/ 0 w 100"/>
                  <a:gd name="T21" fmla="*/ 0 h 167"/>
                  <a:gd name="T22" fmla="*/ 0 w 100"/>
                  <a:gd name="T23" fmla="*/ 0 h 167"/>
                  <a:gd name="T24" fmla="*/ 0 w 100"/>
                  <a:gd name="T25" fmla="*/ 0 h 167"/>
                  <a:gd name="T26" fmla="*/ 0 w 100"/>
                  <a:gd name="T27" fmla="*/ 0 h 167"/>
                  <a:gd name="T28" fmla="*/ 0 w 100"/>
                  <a:gd name="T29" fmla="*/ 0 h 167"/>
                  <a:gd name="T30" fmla="*/ 0 w 100"/>
                  <a:gd name="T31" fmla="*/ 0 h 167"/>
                  <a:gd name="T32" fmla="*/ 0 w 100"/>
                  <a:gd name="T33" fmla="*/ 0 h 167"/>
                  <a:gd name="T34" fmla="*/ 0 w 100"/>
                  <a:gd name="T35" fmla="*/ 0 h 167"/>
                  <a:gd name="T36" fmla="*/ 0 w 100"/>
                  <a:gd name="T37" fmla="*/ 0 h 167"/>
                  <a:gd name="T38" fmla="*/ 0 w 100"/>
                  <a:gd name="T39" fmla="*/ 0 h 167"/>
                  <a:gd name="T40" fmla="*/ 0 w 100"/>
                  <a:gd name="T41" fmla="*/ 0 h 167"/>
                  <a:gd name="T42" fmla="*/ 0 w 100"/>
                  <a:gd name="T43" fmla="*/ 0 h 167"/>
                  <a:gd name="T44" fmla="*/ 0 w 100"/>
                  <a:gd name="T45" fmla="*/ 0 h 167"/>
                  <a:gd name="T46" fmla="*/ 0 w 100"/>
                  <a:gd name="T47" fmla="*/ 0 h 167"/>
                  <a:gd name="T48" fmla="*/ 0 w 100"/>
                  <a:gd name="T49" fmla="*/ 0 h 167"/>
                  <a:gd name="T50" fmla="*/ 0 w 100"/>
                  <a:gd name="T51" fmla="*/ 0 h 167"/>
                  <a:gd name="T52" fmla="*/ 0 w 100"/>
                  <a:gd name="T53" fmla="*/ 0 h 167"/>
                  <a:gd name="T54" fmla="*/ 0 w 100"/>
                  <a:gd name="T55" fmla="*/ 0 h 167"/>
                  <a:gd name="T56" fmla="*/ 0 w 100"/>
                  <a:gd name="T57" fmla="*/ 0 h 167"/>
                  <a:gd name="T58" fmla="*/ 0 w 100"/>
                  <a:gd name="T59" fmla="*/ 0 h 167"/>
                  <a:gd name="T60" fmla="*/ 0 w 100"/>
                  <a:gd name="T61" fmla="*/ 0 h 167"/>
                  <a:gd name="T62" fmla="*/ 0 w 100"/>
                  <a:gd name="T63" fmla="*/ 0 h 167"/>
                  <a:gd name="T64" fmla="*/ 0 w 100"/>
                  <a:gd name="T65" fmla="*/ 0 h 167"/>
                  <a:gd name="T66" fmla="*/ 0 w 100"/>
                  <a:gd name="T67" fmla="*/ 0 h 167"/>
                  <a:gd name="T68" fmla="*/ 0 w 100"/>
                  <a:gd name="T69" fmla="*/ 0 h 167"/>
                  <a:gd name="T70" fmla="*/ 0 w 100"/>
                  <a:gd name="T71" fmla="*/ 0 h 167"/>
                  <a:gd name="T72" fmla="*/ 0 w 100"/>
                  <a:gd name="T73" fmla="*/ 0 h 167"/>
                  <a:gd name="T74" fmla="*/ 0 w 100"/>
                  <a:gd name="T75" fmla="*/ 0 h 167"/>
                  <a:gd name="T76" fmla="*/ 0 w 100"/>
                  <a:gd name="T77" fmla="*/ 0 h 167"/>
                  <a:gd name="T78" fmla="*/ 0 w 100"/>
                  <a:gd name="T79" fmla="*/ 0 h 167"/>
                  <a:gd name="T80" fmla="*/ 0 w 100"/>
                  <a:gd name="T81" fmla="*/ 0 h 167"/>
                  <a:gd name="T82" fmla="*/ 0 w 100"/>
                  <a:gd name="T83" fmla="*/ 0 h 167"/>
                  <a:gd name="T84" fmla="*/ 0 w 100"/>
                  <a:gd name="T85" fmla="*/ 0 h 167"/>
                  <a:gd name="T86" fmla="*/ 0 w 100"/>
                  <a:gd name="T87" fmla="*/ 0 h 167"/>
                  <a:gd name="T88" fmla="*/ 0 w 100"/>
                  <a:gd name="T89" fmla="*/ 0 h 167"/>
                  <a:gd name="T90" fmla="*/ 0 w 100"/>
                  <a:gd name="T91" fmla="*/ 0 h 167"/>
                  <a:gd name="T92" fmla="*/ 0 w 100"/>
                  <a:gd name="T93" fmla="*/ 0 h 167"/>
                  <a:gd name="T94" fmla="*/ 0 w 100"/>
                  <a:gd name="T95" fmla="*/ 0 h 167"/>
                  <a:gd name="T96" fmla="*/ 0 w 100"/>
                  <a:gd name="T97" fmla="*/ 0 h 16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0"/>
                  <a:gd name="T148" fmla="*/ 0 h 167"/>
                  <a:gd name="T149" fmla="*/ 100 w 100"/>
                  <a:gd name="T150" fmla="*/ 167 h 16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0" h="167">
                    <a:moveTo>
                      <a:pt x="67" y="145"/>
                    </a:moveTo>
                    <a:lnTo>
                      <a:pt x="60" y="141"/>
                    </a:lnTo>
                    <a:lnTo>
                      <a:pt x="53" y="136"/>
                    </a:lnTo>
                    <a:lnTo>
                      <a:pt x="47" y="131"/>
                    </a:lnTo>
                    <a:lnTo>
                      <a:pt x="40" y="126"/>
                    </a:lnTo>
                    <a:lnTo>
                      <a:pt x="34" y="121"/>
                    </a:lnTo>
                    <a:lnTo>
                      <a:pt x="27" y="117"/>
                    </a:lnTo>
                    <a:lnTo>
                      <a:pt x="21" y="113"/>
                    </a:lnTo>
                    <a:lnTo>
                      <a:pt x="15" y="110"/>
                    </a:lnTo>
                    <a:lnTo>
                      <a:pt x="7" y="87"/>
                    </a:lnTo>
                    <a:lnTo>
                      <a:pt x="2" y="55"/>
                    </a:lnTo>
                    <a:lnTo>
                      <a:pt x="0" y="25"/>
                    </a:lnTo>
                    <a:lnTo>
                      <a:pt x="1" y="0"/>
                    </a:lnTo>
                    <a:lnTo>
                      <a:pt x="9" y="5"/>
                    </a:lnTo>
                    <a:lnTo>
                      <a:pt x="15" y="9"/>
                    </a:lnTo>
                    <a:lnTo>
                      <a:pt x="20" y="12"/>
                    </a:lnTo>
                    <a:lnTo>
                      <a:pt x="23" y="14"/>
                    </a:lnTo>
                    <a:lnTo>
                      <a:pt x="27" y="17"/>
                    </a:lnTo>
                    <a:lnTo>
                      <a:pt x="29" y="20"/>
                    </a:lnTo>
                    <a:lnTo>
                      <a:pt x="32" y="22"/>
                    </a:lnTo>
                    <a:lnTo>
                      <a:pt x="37" y="25"/>
                    </a:lnTo>
                    <a:lnTo>
                      <a:pt x="39" y="32"/>
                    </a:lnTo>
                    <a:lnTo>
                      <a:pt x="40" y="42"/>
                    </a:lnTo>
                    <a:lnTo>
                      <a:pt x="43" y="52"/>
                    </a:lnTo>
                    <a:lnTo>
                      <a:pt x="44" y="60"/>
                    </a:lnTo>
                    <a:lnTo>
                      <a:pt x="49" y="61"/>
                    </a:lnTo>
                    <a:lnTo>
                      <a:pt x="54" y="62"/>
                    </a:lnTo>
                    <a:lnTo>
                      <a:pt x="59" y="63"/>
                    </a:lnTo>
                    <a:lnTo>
                      <a:pt x="65" y="65"/>
                    </a:lnTo>
                    <a:lnTo>
                      <a:pt x="65" y="73"/>
                    </a:lnTo>
                    <a:lnTo>
                      <a:pt x="62" y="87"/>
                    </a:lnTo>
                    <a:lnTo>
                      <a:pt x="60" y="100"/>
                    </a:lnTo>
                    <a:lnTo>
                      <a:pt x="59" y="112"/>
                    </a:lnTo>
                    <a:lnTo>
                      <a:pt x="62" y="118"/>
                    </a:lnTo>
                    <a:lnTo>
                      <a:pt x="67" y="121"/>
                    </a:lnTo>
                    <a:lnTo>
                      <a:pt x="70" y="125"/>
                    </a:lnTo>
                    <a:lnTo>
                      <a:pt x="74" y="128"/>
                    </a:lnTo>
                    <a:lnTo>
                      <a:pt x="79" y="130"/>
                    </a:lnTo>
                    <a:lnTo>
                      <a:pt x="83" y="133"/>
                    </a:lnTo>
                    <a:lnTo>
                      <a:pt x="89" y="134"/>
                    </a:lnTo>
                    <a:lnTo>
                      <a:pt x="95" y="136"/>
                    </a:lnTo>
                    <a:lnTo>
                      <a:pt x="98" y="150"/>
                    </a:lnTo>
                    <a:lnTo>
                      <a:pt x="99" y="157"/>
                    </a:lnTo>
                    <a:lnTo>
                      <a:pt x="100" y="163"/>
                    </a:lnTo>
                    <a:lnTo>
                      <a:pt x="100" y="167"/>
                    </a:lnTo>
                    <a:lnTo>
                      <a:pt x="94" y="166"/>
                    </a:lnTo>
                    <a:lnTo>
                      <a:pt x="83" y="159"/>
                    </a:lnTo>
                    <a:lnTo>
                      <a:pt x="73" y="151"/>
                    </a:lnTo>
                    <a:lnTo>
                      <a:pt x="67" y="145"/>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46" name="Freeform 275">
                <a:extLst>
                  <a:ext uri="{FF2B5EF4-FFF2-40B4-BE49-F238E27FC236}">
                    <a16:creationId xmlns:a16="http://schemas.microsoft.com/office/drawing/2014/main" id="{9287527E-F4D8-46B5-97A9-8196A990F903}"/>
                  </a:ext>
                </a:extLst>
              </p:cNvPr>
              <p:cNvSpPr>
                <a:spLocks/>
              </p:cNvSpPr>
              <p:nvPr/>
            </p:nvSpPr>
            <p:spPr bwMode="auto">
              <a:xfrm flipH="1">
                <a:off x="1879" y="2927"/>
                <a:ext cx="14" cy="24"/>
              </a:xfrm>
              <a:custGeom>
                <a:avLst/>
                <a:gdLst>
                  <a:gd name="T0" fmla="*/ 0 w 37"/>
                  <a:gd name="T1" fmla="*/ 0 h 68"/>
                  <a:gd name="T2" fmla="*/ 0 w 37"/>
                  <a:gd name="T3" fmla="*/ 0 h 68"/>
                  <a:gd name="T4" fmla="*/ 0 w 37"/>
                  <a:gd name="T5" fmla="*/ 0 h 68"/>
                  <a:gd name="T6" fmla="*/ 0 w 37"/>
                  <a:gd name="T7" fmla="*/ 0 h 68"/>
                  <a:gd name="T8" fmla="*/ 0 w 37"/>
                  <a:gd name="T9" fmla="*/ 0 h 68"/>
                  <a:gd name="T10" fmla="*/ 0 w 37"/>
                  <a:gd name="T11" fmla="*/ 0 h 68"/>
                  <a:gd name="T12" fmla="*/ 0 w 37"/>
                  <a:gd name="T13" fmla="*/ 0 h 68"/>
                  <a:gd name="T14" fmla="*/ 0 w 37"/>
                  <a:gd name="T15" fmla="*/ 0 h 68"/>
                  <a:gd name="T16" fmla="*/ 0 w 37"/>
                  <a:gd name="T17" fmla="*/ 0 h 68"/>
                  <a:gd name="T18" fmla="*/ 0 w 37"/>
                  <a:gd name="T19" fmla="*/ 0 h 68"/>
                  <a:gd name="T20" fmla="*/ 0 w 37"/>
                  <a:gd name="T21" fmla="*/ 0 h 68"/>
                  <a:gd name="T22" fmla="*/ 0 w 37"/>
                  <a:gd name="T23" fmla="*/ 0 h 68"/>
                  <a:gd name="T24" fmla="*/ 0 w 37"/>
                  <a:gd name="T25" fmla="*/ 0 h 68"/>
                  <a:gd name="T26" fmla="*/ 0 w 37"/>
                  <a:gd name="T27" fmla="*/ 0 h 68"/>
                  <a:gd name="T28" fmla="*/ 0 w 37"/>
                  <a:gd name="T29" fmla="*/ 0 h 68"/>
                  <a:gd name="T30" fmla="*/ 0 w 37"/>
                  <a:gd name="T31" fmla="*/ 0 h 68"/>
                  <a:gd name="T32" fmla="*/ 0 w 37"/>
                  <a:gd name="T33" fmla="*/ 0 h 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
                  <a:gd name="T52" fmla="*/ 0 h 68"/>
                  <a:gd name="T53" fmla="*/ 37 w 37"/>
                  <a:gd name="T54" fmla="*/ 68 h 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 h="68">
                    <a:moveTo>
                      <a:pt x="24" y="53"/>
                    </a:moveTo>
                    <a:lnTo>
                      <a:pt x="13" y="28"/>
                    </a:lnTo>
                    <a:lnTo>
                      <a:pt x="7" y="14"/>
                    </a:lnTo>
                    <a:lnTo>
                      <a:pt x="4" y="6"/>
                    </a:lnTo>
                    <a:lnTo>
                      <a:pt x="0" y="0"/>
                    </a:lnTo>
                    <a:lnTo>
                      <a:pt x="8" y="5"/>
                    </a:lnTo>
                    <a:lnTo>
                      <a:pt x="15" y="12"/>
                    </a:lnTo>
                    <a:lnTo>
                      <a:pt x="22" y="20"/>
                    </a:lnTo>
                    <a:lnTo>
                      <a:pt x="29" y="27"/>
                    </a:lnTo>
                    <a:lnTo>
                      <a:pt x="31" y="37"/>
                    </a:lnTo>
                    <a:lnTo>
                      <a:pt x="34" y="47"/>
                    </a:lnTo>
                    <a:lnTo>
                      <a:pt x="35" y="58"/>
                    </a:lnTo>
                    <a:lnTo>
                      <a:pt x="37" y="68"/>
                    </a:lnTo>
                    <a:lnTo>
                      <a:pt x="34" y="67"/>
                    </a:lnTo>
                    <a:lnTo>
                      <a:pt x="31" y="62"/>
                    </a:lnTo>
                    <a:lnTo>
                      <a:pt x="28" y="58"/>
                    </a:lnTo>
                    <a:lnTo>
                      <a:pt x="24" y="53"/>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47" name="Freeform 276">
                <a:extLst>
                  <a:ext uri="{FF2B5EF4-FFF2-40B4-BE49-F238E27FC236}">
                    <a16:creationId xmlns:a16="http://schemas.microsoft.com/office/drawing/2014/main" id="{0B17A29D-E254-48F5-9197-E0FB78A0DC8D}"/>
                  </a:ext>
                </a:extLst>
              </p:cNvPr>
              <p:cNvSpPr>
                <a:spLocks/>
              </p:cNvSpPr>
              <p:nvPr/>
            </p:nvSpPr>
            <p:spPr bwMode="auto">
              <a:xfrm flipH="1">
                <a:off x="1751" y="2858"/>
                <a:ext cx="51" cy="83"/>
              </a:xfrm>
              <a:custGeom>
                <a:avLst/>
                <a:gdLst>
                  <a:gd name="T0" fmla="*/ 0 w 122"/>
                  <a:gd name="T1" fmla="*/ 0 h 227"/>
                  <a:gd name="T2" fmla="*/ 0 w 122"/>
                  <a:gd name="T3" fmla="*/ 0 h 227"/>
                  <a:gd name="T4" fmla="*/ 0 w 122"/>
                  <a:gd name="T5" fmla="*/ 0 h 227"/>
                  <a:gd name="T6" fmla="*/ 0 w 122"/>
                  <a:gd name="T7" fmla="*/ 0 h 227"/>
                  <a:gd name="T8" fmla="*/ 0 w 122"/>
                  <a:gd name="T9" fmla="*/ 0 h 227"/>
                  <a:gd name="T10" fmla="*/ 0 w 122"/>
                  <a:gd name="T11" fmla="*/ 0 h 227"/>
                  <a:gd name="T12" fmla="*/ 0 w 122"/>
                  <a:gd name="T13" fmla="*/ 0 h 227"/>
                  <a:gd name="T14" fmla="*/ 0 w 122"/>
                  <a:gd name="T15" fmla="*/ 0 h 227"/>
                  <a:gd name="T16" fmla="*/ 0 w 122"/>
                  <a:gd name="T17" fmla="*/ 0 h 227"/>
                  <a:gd name="T18" fmla="*/ 0 w 122"/>
                  <a:gd name="T19" fmla="*/ 0 h 227"/>
                  <a:gd name="T20" fmla="*/ 0 w 122"/>
                  <a:gd name="T21" fmla="*/ 0 h 227"/>
                  <a:gd name="T22" fmla="*/ 0 w 122"/>
                  <a:gd name="T23" fmla="*/ 0 h 227"/>
                  <a:gd name="T24" fmla="*/ 0 w 122"/>
                  <a:gd name="T25" fmla="*/ 0 h 227"/>
                  <a:gd name="T26" fmla="*/ 0 w 122"/>
                  <a:gd name="T27" fmla="*/ 0 h 227"/>
                  <a:gd name="T28" fmla="*/ 0 w 122"/>
                  <a:gd name="T29" fmla="*/ 0 h 227"/>
                  <a:gd name="T30" fmla="*/ 0 w 122"/>
                  <a:gd name="T31" fmla="*/ 0 h 227"/>
                  <a:gd name="T32" fmla="*/ 0 w 122"/>
                  <a:gd name="T33" fmla="*/ 0 h 227"/>
                  <a:gd name="T34" fmla="*/ 0 w 122"/>
                  <a:gd name="T35" fmla="*/ 0 h 227"/>
                  <a:gd name="T36" fmla="*/ 0 w 122"/>
                  <a:gd name="T37" fmla="*/ 0 h 227"/>
                  <a:gd name="T38" fmla="*/ 0 w 122"/>
                  <a:gd name="T39" fmla="*/ 0 h 227"/>
                  <a:gd name="T40" fmla="*/ 0 w 122"/>
                  <a:gd name="T41" fmla="*/ 0 h 227"/>
                  <a:gd name="T42" fmla="*/ 0 w 122"/>
                  <a:gd name="T43" fmla="*/ 0 h 227"/>
                  <a:gd name="T44" fmla="*/ 0 w 122"/>
                  <a:gd name="T45" fmla="*/ 0 h 227"/>
                  <a:gd name="T46" fmla="*/ 0 w 122"/>
                  <a:gd name="T47" fmla="*/ 0 h 227"/>
                  <a:gd name="T48" fmla="*/ 0 w 122"/>
                  <a:gd name="T49" fmla="*/ 0 h 227"/>
                  <a:gd name="T50" fmla="*/ 0 w 122"/>
                  <a:gd name="T51" fmla="*/ 0 h 227"/>
                  <a:gd name="T52" fmla="*/ 0 w 122"/>
                  <a:gd name="T53" fmla="*/ 0 h 227"/>
                  <a:gd name="T54" fmla="*/ 0 w 122"/>
                  <a:gd name="T55" fmla="*/ 0 h 227"/>
                  <a:gd name="T56" fmla="*/ 0 w 122"/>
                  <a:gd name="T57" fmla="*/ 0 h 227"/>
                  <a:gd name="T58" fmla="*/ 0 w 122"/>
                  <a:gd name="T59" fmla="*/ 0 h 227"/>
                  <a:gd name="T60" fmla="*/ 0 w 122"/>
                  <a:gd name="T61" fmla="*/ 0 h 227"/>
                  <a:gd name="T62" fmla="*/ 0 w 122"/>
                  <a:gd name="T63" fmla="*/ 0 h 227"/>
                  <a:gd name="T64" fmla="*/ 0 w 122"/>
                  <a:gd name="T65" fmla="*/ 0 h 227"/>
                  <a:gd name="T66" fmla="*/ 0 w 122"/>
                  <a:gd name="T67" fmla="*/ 0 h 227"/>
                  <a:gd name="T68" fmla="*/ 0 w 122"/>
                  <a:gd name="T69" fmla="*/ 0 h 227"/>
                  <a:gd name="T70" fmla="*/ 0 w 122"/>
                  <a:gd name="T71" fmla="*/ 0 h 227"/>
                  <a:gd name="T72" fmla="*/ 0 w 122"/>
                  <a:gd name="T73" fmla="*/ 0 h 227"/>
                  <a:gd name="T74" fmla="*/ 0 w 122"/>
                  <a:gd name="T75" fmla="*/ 0 h 227"/>
                  <a:gd name="T76" fmla="*/ 0 w 122"/>
                  <a:gd name="T77" fmla="*/ 0 h 227"/>
                  <a:gd name="T78" fmla="*/ 0 w 122"/>
                  <a:gd name="T79" fmla="*/ 0 h 227"/>
                  <a:gd name="T80" fmla="*/ 0 w 122"/>
                  <a:gd name="T81" fmla="*/ 0 h 227"/>
                  <a:gd name="T82" fmla="*/ 0 w 122"/>
                  <a:gd name="T83" fmla="*/ 0 h 227"/>
                  <a:gd name="T84" fmla="*/ 0 w 122"/>
                  <a:gd name="T85" fmla="*/ 0 h 227"/>
                  <a:gd name="T86" fmla="*/ 0 w 122"/>
                  <a:gd name="T87" fmla="*/ 0 h 227"/>
                  <a:gd name="T88" fmla="*/ 0 w 122"/>
                  <a:gd name="T89" fmla="*/ 0 h 227"/>
                  <a:gd name="T90" fmla="*/ 0 w 122"/>
                  <a:gd name="T91" fmla="*/ 0 h 227"/>
                  <a:gd name="T92" fmla="*/ 0 w 122"/>
                  <a:gd name="T93" fmla="*/ 0 h 227"/>
                  <a:gd name="T94" fmla="*/ 0 w 122"/>
                  <a:gd name="T95" fmla="*/ 0 h 227"/>
                  <a:gd name="T96" fmla="*/ 0 w 122"/>
                  <a:gd name="T97" fmla="*/ 0 h 227"/>
                  <a:gd name="T98" fmla="*/ 0 w 122"/>
                  <a:gd name="T99" fmla="*/ 0 h 227"/>
                  <a:gd name="T100" fmla="*/ 0 w 122"/>
                  <a:gd name="T101" fmla="*/ 0 h 227"/>
                  <a:gd name="T102" fmla="*/ 0 w 122"/>
                  <a:gd name="T103" fmla="*/ 0 h 227"/>
                  <a:gd name="T104" fmla="*/ 0 w 122"/>
                  <a:gd name="T105" fmla="*/ 0 h 22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2"/>
                  <a:gd name="T160" fmla="*/ 0 h 227"/>
                  <a:gd name="T161" fmla="*/ 122 w 122"/>
                  <a:gd name="T162" fmla="*/ 227 h 22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2" h="227">
                    <a:moveTo>
                      <a:pt x="75" y="219"/>
                    </a:moveTo>
                    <a:lnTo>
                      <a:pt x="68" y="216"/>
                    </a:lnTo>
                    <a:lnTo>
                      <a:pt x="59" y="212"/>
                    </a:lnTo>
                    <a:lnTo>
                      <a:pt x="48" y="209"/>
                    </a:lnTo>
                    <a:lnTo>
                      <a:pt x="38" y="204"/>
                    </a:lnTo>
                    <a:lnTo>
                      <a:pt x="26" y="201"/>
                    </a:lnTo>
                    <a:lnTo>
                      <a:pt x="17" y="196"/>
                    </a:lnTo>
                    <a:lnTo>
                      <a:pt x="9" y="191"/>
                    </a:lnTo>
                    <a:lnTo>
                      <a:pt x="3" y="187"/>
                    </a:lnTo>
                    <a:lnTo>
                      <a:pt x="2" y="158"/>
                    </a:lnTo>
                    <a:lnTo>
                      <a:pt x="2" y="129"/>
                    </a:lnTo>
                    <a:lnTo>
                      <a:pt x="1" y="102"/>
                    </a:lnTo>
                    <a:lnTo>
                      <a:pt x="0" y="73"/>
                    </a:lnTo>
                    <a:lnTo>
                      <a:pt x="2" y="54"/>
                    </a:lnTo>
                    <a:lnTo>
                      <a:pt x="4" y="37"/>
                    </a:lnTo>
                    <a:lnTo>
                      <a:pt x="8" y="20"/>
                    </a:lnTo>
                    <a:lnTo>
                      <a:pt x="9" y="1"/>
                    </a:lnTo>
                    <a:lnTo>
                      <a:pt x="14" y="1"/>
                    </a:lnTo>
                    <a:lnTo>
                      <a:pt x="18" y="1"/>
                    </a:lnTo>
                    <a:lnTo>
                      <a:pt x="22" y="1"/>
                    </a:lnTo>
                    <a:lnTo>
                      <a:pt x="26" y="1"/>
                    </a:lnTo>
                    <a:lnTo>
                      <a:pt x="31" y="1"/>
                    </a:lnTo>
                    <a:lnTo>
                      <a:pt x="36" y="1"/>
                    </a:lnTo>
                    <a:lnTo>
                      <a:pt x="39" y="0"/>
                    </a:lnTo>
                    <a:lnTo>
                      <a:pt x="44" y="0"/>
                    </a:lnTo>
                    <a:lnTo>
                      <a:pt x="46" y="13"/>
                    </a:lnTo>
                    <a:lnTo>
                      <a:pt x="47" y="28"/>
                    </a:lnTo>
                    <a:lnTo>
                      <a:pt x="47" y="44"/>
                    </a:lnTo>
                    <a:lnTo>
                      <a:pt x="48" y="60"/>
                    </a:lnTo>
                    <a:lnTo>
                      <a:pt x="52" y="75"/>
                    </a:lnTo>
                    <a:lnTo>
                      <a:pt x="57" y="88"/>
                    </a:lnTo>
                    <a:lnTo>
                      <a:pt x="69" y="97"/>
                    </a:lnTo>
                    <a:lnTo>
                      <a:pt x="86" y="102"/>
                    </a:lnTo>
                    <a:lnTo>
                      <a:pt x="93" y="111"/>
                    </a:lnTo>
                    <a:lnTo>
                      <a:pt x="100" y="117"/>
                    </a:lnTo>
                    <a:lnTo>
                      <a:pt x="108" y="119"/>
                    </a:lnTo>
                    <a:lnTo>
                      <a:pt x="119" y="120"/>
                    </a:lnTo>
                    <a:lnTo>
                      <a:pt x="120" y="127"/>
                    </a:lnTo>
                    <a:lnTo>
                      <a:pt x="121" y="135"/>
                    </a:lnTo>
                    <a:lnTo>
                      <a:pt x="121" y="143"/>
                    </a:lnTo>
                    <a:lnTo>
                      <a:pt x="122" y="151"/>
                    </a:lnTo>
                    <a:lnTo>
                      <a:pt x="122" y="170"/>
                    </a:lnTo>
                    <a:lnTo>
                      <a:pt x="122" y="189"/>
                    </a:lnTo>
                    <a:lnTo>
                      <a:pt x="121" y="208"/>
                    </a:lnTo>
                    <a:lnTo>
                      <a:pt x="121" y="227"/>
                    </a:lnTo>
                    <a:lnTo>
                      <a:pt x="115" y="227"/>
                    </a:lnTo>
                    <a:lnTo>
                      <a:pt x="109" y="226"/>
                    </a:lnTo>
                    <a:lnTo>
                      <a:pt x="104" y="225"/>
                    </a:lnTo>
                    <a:lnTo>
                      <a:pt x="98" y="224"/>
                    </a:lnTo>
                    <a:lnTo>
                      <a:pt x="92" y="223"/>
                    </a:lnTo>
                    <a:lnTo>
                      <a:pt x="86" y="221"/>
                    </a:lnTo>
                    <a:lnTo>
                      <a:pt x="81" y="220"/>
                    </a:lnTo>
                    <a:lnTo>
                      <a:pt x="75" y="219"/>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48" name="Freeform 277">
                <a:extLst>
                  <a:ext uri="{FF2B5EF4-FFF2-40B4-BE49-F238E27FC236}">
                    <a16:creationId xmlns:a16="http://schemas.microsoft.com/office/drawing/2014/main" id="{4E236E5D-AE82-4979-ACD1-8D91C9755763}"/>
                  </a:ext>
                </a:extLst>
              </p:cNvPr>
              <p:cNvSpPr>
                <a:spLocks/>
              </p:cNvSpPr>
              <p:nvPr/>
            </p:nvSpPr>
            <p:spPr bwMode="auto">
              <a:xfrm flipH="1">
                <a:off x="1849" y="2924"/>
                <a:ext cx="4" cy="10"/>
              </a:xfrm>
              <a:custGeom>
                <a:avLst/>
                <a:gdLst>
                  <a:gd name="T0" fmla="*/ 0 w 12"/>
                  <a:gd name="T1" fmla="*/ 0 h 27"/>
                  <a:gd name="T2" fmla="*/ 0 w 12"/>
                  <a:gd name="T3" fmla="*/ 0 h 27"/>
                  <a:gd name="T4" fmla="*/ 0 w 12"/>
                  <a:gd name="T5" fmla="*/ 0 h 27"/>
                  <a:gd name="T6" fmla="*/ 0 w 12"/>
                  <a:gd name="T7" fmla="*/ 0 h 27"/>
                  <a:gd name="T8" fmla="*/ 0 w 12"/>
                  <a:gd name="T9" fmla="*/ 0 h 27"/>
                  <a:gd name="T10" fmla="*/ 0 w 12"/>
                  <a:gd name="T11" fmla="*/ 0 h 27"/>
                  <a:gd name="T12" fmla="*/ 0 w 12"/>
                  <a:gd name="T13" fmla="*/ 0 h 27"/>
                  <a:gd name="T14" fmla="*/ 0 w 12"/>
                  <a:gd name="T15" fmla="*/ 0 h 27"/>
                  <a:gd name="T16" fmla="*/ 0 w 12"/>
                  <a:gd name="T17" fmla="*/ 0 h 27"/>
                  <a:gd name="T18" fmla="*/ 0 w 12"/>
                  <a:gd name="T19" fmla="*/ 0 h 27"/>
                  <a:gd name="T20" fmla="*/ 0 w 12"/>
                  <a:gd name="T21" fmla="*/ 0 h 27"/>
                  <a:gd name="T22" fmla="*/ 0 w 12"/>
                  <a:gd name="T23" fmla="*/ 0 h 27"/>
                  <a:gd name="T24" fmla="*/ 0 w 12"/>
                  <a:gd name="T25" fmla="*/ 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27"/>
                  <a:gd name="T41" fmla="*/ 12 w 12"/>
                  <a:gd name="T42" fmla="*/ 27 h 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27">
                    <a:moveTo>
                      <a:pt x="1" y="23"/>
                    </a:moveTo>
                    <a:lnTo>
                      <a:pt x="0" y="16"/>
                    </a:lnTo>
                    <a:lnTo>
                      <a:pt x="0" y="8"/>
                    </a:lnTo>
                    <a:lnTo>
                      <a:pt x="3" y="1"/>
                    </a:lnTo>
                    <a:lnTo>
                      <a:pt x="9" y="0"/>
                    </a:lnTo>
                    <a:lnTo>
                      <a:pt x="11" y="7"/>
                    </a:lnTo>
                    <a:lnTo>
                      <a:pt x="12" y="12"/>
                    </a:lnTo>
                    <a:lnTo>
                      <a:pt x="12" y="18"/>
                    </a:lnTo>
                    <a:lnTo>
                      <a:pt x="11" y="27"/>
                    </a:lnTo>
                    <a:lnTo>
                      <a:pt x="7" y="27"/>
                    </a:lnTo>
                    <a:lnTo>
                      <a:pt x="6" y="27"/>
                    </a:lnTo>
                    <a:lnTo>
                      <a:pt x="4" y="26"/>
                    </a:lnTo>
                    <a:lnTo>
                      <a:pt x="1" y="23"/>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49" name="Freeform 278">
                <a:extLst>
                  <a:ext uri="{FF2B5EF4-FFF2-40B4-BE49-F238E27FC236}">
                    <a16:creationId xmlns:a16="http://schemas.microsoft.com/office/drawing/2014/main" id="{DDD7C202-C5EF-4E83-8CB9-1264B252EB04}"/>
                  </a:ext>
                </a:extLst>
              </p:cNvPr>
              <p:cNvSpPr>
                <a:spLocks/>
              </p:cNvSpPr>
              <p:nvPr/>
            </p:nvSpPr>
            <p:spPr bwMode="auto">
              <a:xfrm flipH="1">
                <a:off x="1684" y="2869"/>
                <a:ext cx="24" cy="60"/>
              </a:xfrm>
              <a:custGeom>
                <a:avLst/>
                <a:gdLst>
                  <a:gd name="T0" fmla="*/ 0 w 58"/>
                  <a:gd name="T1" fmla="*/ 0 h 164"/>
                  <a:gd name="T2" fmla="*/ 0 w 58"/>
                  <a:gd name="T3" fmla="*/ 0 h 164"/>
                  <a:gd name="T4" fmla="*/ 0 w 58"/>
                  <a:gd name="T5" fmla="*/ 0 h 164"/>
                  <a:gd name="T6" fmla="*/ 0 w 58"/>
                  <a:gd name="T7" fmla="*/ 0 h 164"/>
                  <a:gd name="T8" fmla="*/ 0 w 58"/>
                  <a:gd name="T9" fmla="*/ 0 h 164"/>
                  <a:gd name="T10" fmla="*/ 0 w 58"/>
                  <a:gd name="T11" fmla="*/ 0 h 164"/>
                  <a:gd name="T12" fmla="*/ 0 w 58"/>
                  <a:gd name="T13" fmla="*/ 0 h 164"/>
                  <a:gd name="T14" fmla="*/ 0 w 58"/>
                  <a:gd name="T15" fmla="*/ 0 h 164"/>
                  <a:gd name="T16" fmla="*/ 0 w 58"/>
                  <a:gd name="T17" fmla="*/ 0 h 164"/>
                  <a:gd name="T18" fmla="*/ 0 w 58"/>
                  <a:gd name="T19" fmla="*/ 0 h 164"/>
                  <a:gd name="T20" fmla="*/ 0 w 58"/>
                  <a:gd name="T21" fmla="*/ 0 h 164"/>
                  <a:gd name="T22" fmla="*/ 0 w 58"/>
                  <a:gd name="T23" fmla="*/ 0 h 164"/>
                  <a:gd name="T24" fmla="*/ 0 w 58"/>
                  <a:gd name="T25" fmla="*/ 0 h 164"/>
                  <a:gd name="T26" fmla="*/ 0 w 58"/>
                  <a:gd name="T27" fmla="*/ 0 h 164"/>
                  <a:gd name="T28" fmla="*/ 0 w 58"/>
                  <a:gd name="T29" fmla="*/ 0 h 164"/>
                  <a:gd name="T30" fmla="*/ 0 w 58"/>
                  <a:gd name="T31" fmla="*/ 0 h 164"/>
                  <a:gd name="T32" fmla="*/ 0 w 58"/>
                  <a:gd name="T33" fmla="*/ 0 h 164"/>
                  <a:gd name="T34" fmla="*/ 0 w 58"/>
                  <a:gd name="T35" fmla="*/ 0 h 164"/>
                  <a:gd name="T36" fmla="*/ 0 w 58"/>
                  <a:gd name="T37" fmla="*/ 0 h 164"/>
                  <a:gd name="T38" fmla="*/ 0 w 58"/>
                  <a:gd name="T39" fmla="*/ 0 h 164"/>
                  <a:gd name="T40" fmla="*/ 0 w 58"/>
                  <a:gd name="T41" fmla="*/ 0 h 164"/>
                  <a:gd name="T42" fmla="*/ 0 w 58"/>
                  <a:gd name="T43" fmla="*/ 0 h 164"/>
                  <a:gd name="T44" fmla="*/ 0 w 58"/>
                  <a:gd name="T45" fmla="*/ 0 h 164"/>
                  <a:gd name="T46" fmla="*/ 0 w 58"/>
                  <a:gd name="T47" fmla="*/ 0 h 164"/>
                  <a:gd name="T48" fmla="*/ 0 w 58"/>
                  <a:gd name="T49" fmla="*/ 0 h 1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8"/>
                  <a:gd name="T76" fmla="*/ 0 h 164"/>
                  <a:gd name="T77" fmla="*/ 58 w 58"/>
                  <a:gd name="T78" fmla="*/ 164 h 16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8" h="164">
                    <a:moveTo>
                      <a:pt x="6" y="157"/>
                    </a:moveTo>
                    <a:lnTo>
                      <a:pt x="2" y="121"/>
                    </a:lnTo>
                    <a:lnTo>
                      <a:pt x="0" y="82"/>
                    </a:lnTo>
                    <a:lnTo>
                      <a:pt x="0" y="43"/>
                    </a:lnTo>
                    <a:lnTo>
                      <a:pt x="3" y="8"/>
                    </a:lnTo>
                    <a:lnTo>
                      <a:pt x="11" y="6"/>
                    </a:lnTo>
                    <a:lnTo>
                      <a:pt x="19" y="2"/>
                    </a:lnTo>
                    <a:lnTo>
                      <a:pt x="26" y="1"/>
                    </a:lnTo>
                    <a:lnTo>
                      <a:pt x="33" y="0"/>
                    </a:lnTo>
                    <a:lnTo>
                      <a:pt x="39" y="1"/>
                    </a:lnTo>
                    <a:lnTo>
                      <a:pt x="45" y="2"/>
                    </a:lnTo>
                    <a:lnTo>
                      <a:pt x="51" y="6"/>
                    </a:lnTo>
                    <a:lnTo>
                      <a:pt x="58" y="12"/>
                    </a:lnTo>
                    <a:lnTo>
                      <a:pt x="57" y="40"/>
                    </a:lnTo>
                    <a:lnTo>
                      <a:pt x="56" y="88"/>
                    </a:lnTo>
                    <a:lnTo>
                      <a:pt x="54" y="133"/>
                    </a:lnTo>
                    <a:lnTo>
                      <a:pt x="51" y="151"/>
                    </a:lnTo>
                    <a:lnTo>
                      <a:pt x="46" y="155"/>
                    </a:lnTo>
                    <a:lnTo>
                      <a:pt x="40" y="157"/>
                    </a:lnTo>
                    <a:lnTo>
                      <a:pt x="34" y="160"/>
                    </a:lnTo>
                    <a:lnTo>
                      <a:pt x="27" y="163"/>
                    </a:lnTo>
                    <a:lnTo>
                      <a:pt x="21" y="164"/>
                    </a:lnTo>
                    <a:lnTo>
                      <a:pt x="16" y="164"/>
                    </a:lnTo>
                    <a:lnTo>
                      <a:pt x="11" y="161"/>
                    </a:lnTo>
                    <a:lnTo>
                      <a:pt x="6" y="1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50" name="Freeform 279">
                <a:extLst>
                  <a:ext uri="{FF2B5EF4-FFF2-40B4-BE49-F238E27FC236}">
                    <a16:creationId xmlns:a16="http://schemas.microsoft.com/office/drawing/2014/main" id="{99720BD1-2DE0-445B-B164-A5EBED159DDE}"/>
                  </a:ext>
                </a:extLst>
              </p:cNvPr>
              <p:cNvSpPr>
                <a:spLocks/>
              </p:cNvSpPr>
              <p:nvPr/>
            </p:nvSpPr>
            <p:spPr bwMode="auto">
              <a:xfrm flipH="1">
                <a:off x="1884" y="2879"/>
                <a:ext cx="21" cy="48"/>
              </a:xfrm>
              <a:custGeom>
                <a:avLst/>
                <a:gdLst>
                  <a:gd name="T0" fmla="*/ 0 w 48"/>
                  <a:gd name="T1" fmla="*/ 0 h 130"/>
                  <a:gd name="T2" fmla="*/ 0 w 48"/>
                  <a:gd name="T3" fmla="*/ 0 h 130"/>
                  <a:gd name="T4" fmla="*/ 0 w 48"/>
                  <a:gd name="T5" fmla="*/ 0 h 130"/>
                  <a:gd name="T6" fmla="*/ 0 w 48"/>
                  <a:gd name="T7" fmla="*/ 0 h 130"/>
                  <a:gd name="T8" fmla="*/ 0 w 48"/>
                  <a:gd name="T9" fmla="*/ 0 h 130"/>
                  <a:gd name="T10" fmla="*/ 0 w 48"/>
                  <a:gd name="T11" fmla="*/ 0 h 130"/>
                  <a:gd name="T12" fmla="*/ 0 w 48"/>
                  <a:gd name="T13" fmla="*/ 0 h 130"/>
                  <a:gd name="T14" fmla="*/ 0 w 48"/>
                  <a:gd name="T15" fmla="*/ 0 h 130"/>
                  <a:gd name="T16" fmla="*/ 0 w 48"/>
                  <a:gd name="T17" fmla="*/ 0 h 130"/>
                  <a:gd name="T18" fmla="*/ 0 w 48"/>
                  <a:gd name="T19" fmla="*/ 0 h 130"/>
                  <a:gd name="T20" fmla="*/ 0 w 48"/>
                  <a:gd name="T21" fmla="*/ 0 h 130"/>
                  <a:gd name="T22" fmla="*/ 0 w 48"/>
                  <a:gd name="T23" fmla="*/ 0 h 130"/>
                  <a:gd name="T24" fmla="*/ 0 w 48"/>
                  <a:gd name="T25" fmla="*/ 0 h 130"/>
                  <a:gd name="T26" fmla="*/ 0 w 48"/>
                  <a:gd name="T27" fmla="*/ 0 h 130"/>
                  <a:gd name="T28" fmla="*/ 0 w 48"/>
                  <a:gd name="T29" fmla="*/ 0 h 130"/>
                  <a:gd name="T30" fmla="*/ 0 w 48"/>
                  <a:gd name="T31" fmla="*/ 0 h 130"/>
                  <a:gd name="T32" fmla="*/ 0 w 48"/>
                  <a:gd name="T33" fmla="*/ 0 h 1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
                  <a:gd name="T52" fmla="*/ 0 h 130"/>
                  <a:gd name="T53" fmla="*/ 48 w 48"/>
                  <a:gd name="T54" fmla="*/ 130 h 1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 h="130">
                    <a:moveTo>
                      <a:pt x="25" y="113"/>
                    </a:moveTo>
                    <a:lnTo>
                      <a:pt x="11" y="86"/>
                    </a:lnTo>
                    <a:lnTo>
                      <a:pt x="4" y="59"/>
                    </a:lnTo>
                    <a:lnTo>
                      <a:pt x="1" y="30"/>
                    </a:lnTo>
                    <a:lnTo>
                      <a:pt x="0" y="0"/>
                    </a:lnTo>
                    <a:lnTo>
                      <a:pt x="8" y="3"/>
                    </a:lnTo>
                    <a:lnTo>
                      <a:pt x="17" y="11"/>
                    </a:lnTo>
                    <a:lnTo>
                      <a:pt x="26" y="21"/>
                    </a:lnTo>
                    <a:lnTo>
                      <a:pt x="33" y="29"/>
                    </a:lnTo>
                    <a:lnTo>
                      <a:pt x="39" y="62"/>
                    </a:lnTo>
                    <a:lnTo>
                      <a:pt x="42" y="84"/>
                    </a:lnTo>
                    <a:lnTo>
                      <a:pt x="45" y="104"/>
                    </a:lnTo>
                    <a:lnTo>
                      <a:pt x="48" y="130"/>
                    </a:lnTo>
                    <a:lnTo>
                      <a:pt x="44" y="129"/>
                    </a:lnTo>
                    <a:lnTo>
                      <a:pt x="37" y="123"/>
                    </a:lnTo>
                    <a:lnTo>
                      <a:pt x="30" y="116"/>
                    </a:lnTo>
                    <a:lnTo>
                      <a:pt x="25" y="113"/>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51" name="Freeform 280">
                <a:extLst>
                  <a:ext uri="{FF2B5EF4-FFF2-40B4-BE49-F238E27FC236}">
                    <a16:creationId xmlns:a16="http://schemas.microsoft.com/office/drawing/2014/main" id="{B2E998CB-CEF1-485E-860A-376D9F62C4E3}"/>
                  </a:ext>
                </a:extLst>
              </p:cNvPr>
              <p:cNvSpPr>
                <a:spLocks/>
              </p:cNvSpPr>
              <p:nvPr/>
            </p:nvSpPr>
            <p:spPr bwMode="auto">
              <a:xfrm flipH="1">
                <a:off x="1805" y="2856"/>
                <a:ext cx="41" cy="68"/>
              </a:xfrm>
              <a:custGeom>
                <a:avLst/>
                <a:gdLst>
                  <a:gd name="T0" fmla="*/ 0 w 102"/>
                  <a:gd name="T1" fmla="*/ 0 h 188"/>
                  <a:gd name="T2" fmla="*/ 0 w 102"/>
                  <a:gd name="T3" fmla="*/ 0 h 188"/>
                  <a:gd name="T4" fmla="*/ 0 w 102"/>
                  <a:gd name="T5" fmla="*/ 0 h 188"/>
                  <a:gd name="T6" fmla="*/ 0 w 102"/>
                  <a:gd name="T7" fmla="*/ 0 h 188"/>
                  <a:gd name="T8" fmla="*/ 0 w 102"/>
                  <a:gd name="T9" fmla="*/ 0 h 188"/>
                  <a:gd name="T10" fmla="*/ 0 w 102"/>
                  <a:gd name="T11" fmla="*/ 0 h 188"/>
                  <a:gd name="T12" fmla="*/ 0 w 102"/>
                  <a:gd name="T13" fmla="*/ 0 h 188"/>
                  <a:gd name="T14" fmla="*/ 0 w 102"/>
                  <a:gd name="T15" fmla="*/ 0 h 188"/>
                  <a:gd name="T16" fmla="*/ 0 w 102"/>
                  <a:gd name="T17" fmla="*/ 0 h 188"/>
                  <a:gd name="T18" fmla="*/ 0 w 102"/>
                  <a:gd name="T19" fmla="*/ 0 h 188"/>
                  <a:gd name="T20" fmla="*/ 0 w 102"/>
                  <a:gd name="T21" fmla="*/ 0 h 188"/>
                  <a:gd name="T22" fmla="*/ 0 w 102"/>
                  <a:gd name="T23" fmla="*/ 0 h 188"/>
                  <a:gd name="T24" fmla="*/ 0 w 102"/>
                  <a:gd name="T25" fmla="*/ 0 h 188"/>
                  <a:gd name="T26" fmla="*/ 0 w 102"/>
                  <a:gd name="T27" fmla="*/ 0 h 188"/>
                  <a:gd name="T28" fmla="*/ 0 w 102"/>
                  <a:gd name="T29" fmla="*/ 0 h 188"/>
                  <a:gd name="T30" fmla="*/ 0 w 102"/>
                  <a:gd name="T31" fmla="*/ 0 h 188"/>
                  <a:gd name="T32" fmla="*/ 0 w 102"/>
                  <a:gd name="T33" fmla="*/ 0 h 188"/>
                  <a:gd name="T34" fmla="*/ 0 w 102"/>
                  <a:gd name="T35" fmla="*/ 0 h 188"/>
                  <a:gd name="T36" fmla="*/ 0 w 102"/>
                  <a:gd name="T37" fmla="*/ 0 h 188"/>
                  <a:gd name="T38" fmla="*/ 0 w 102"/>
                  <a:gd name="T39" fmla="*/ 0 h 188"/>
                  <a:gd name="T40" fmla="*/ 0 w 102"/>
                  <a:gd name="T41" fmla="*/ 0 h 188"/>
                  <a:gd name="T42" fmla="*/ 0 w 102"/>
                  <a:gd name="T43" fmla="*/ 0 h 188"/>
                  <a:gd name="T44" fmla="*/ 0 w 102"/>
                  <a:gd name="T45" fmla="*/ 0 h 188"/>
                  <a:gd name="T46" fmla="*/ 0 w 102"/>
                  <a:gd name="T47" fmla="*/ 0 h 188"/>
                  <a:gd name="T48" fmla="*/ 0 w 102"/>
                  <a:gd name="T49" fmla="*/ 0 h 188"/>
                  <a:gd name="T50" fmla="*/ 0 w 102"/>
                  <a:gd name="T51" fmla="*/ 0 h 188"/>
                  <a:gd name="T52" fmla="*/ 0 w 102"/>
                  <a:gd name="T53" fmla="*/ 0 h 188"/>
                  <a:gd name="T54" fmla="*/ 0 w 102"/>
                  <a:gd name="T55" fmla="*/ 0 h 188"/>
                  <a:gd name="T56" fmla="*/ 0 w 102"/>
                  <a:gd name="T57" fmla="*/ 0 h 188"/>
                  <a:gd name="T58" fmla="*/ 0 w 102"/>
                  <a:gd name="T59" fmla="*/ 0 h 188"/>
                  <a:gd name="T60" fmla="*/ 0 w 102"/>
                  <a:gd name="T61" fmla="*/ 0 h 188"/>
                  <a:gd name="T62" fmla="*/ 0 w 102"/>
                  <a:gd name="T63" fmla="*/ 0 h 188"/>
                  <a:gd name="T64" fmla="*/ 0 w 102"/>
                  <a:gd name="T65" fmla="*/ 0 h 1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2"/>
                  <a:gd name="T100" fmla="*/ 0 h 188"/>
                  <a:gd name="T101" fmla="*/ 102 w 102"/>
                  <a:gd name="T102" fmla="*/ 188 h 1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2" h="188">
                    <a:moveTo>
                      <a:pt x="3" y="144"/>
                    </a:moveTo>
                    <a:lnTo>
                      <a:pt x="0" y="124"/>
                    </a:lnTo>
                    <a:lnTo>
                      <a:pt x="2" y="103"/>
                    </a:lnTo>
                    <a:lnTo>
                      <a:pt x="2" y="83"/>
                    </a:lnTo>
                    <a:lnTo>
                      <a:pt x="3" y="61"/>
                    </a:lnTo>
                    <a:lnTo>
                      <a:pt x="16" y="47"/>
                    </a:lnTo>
                    <a:lnTo>
                      <a:pt x="22" y="36"/>
                    </a:lnTo>
                    <a:lnTo>
                      <a:pt x="23" y="21"/>
                    </a:lnTo>
                    <a:lnTo>
                      <a:pt x="22" y="0"/>
                    </a:lnTo>
                    <a:lnTo>
                      <a:pt x="36" y="1"/>
                    </a:lnTo>
                    <a:lnTo>
                      <a:pt x="44" y="3"/>
                    </a:lnTo>
                    <a:lnTo>
                      <a:pt x="49" y="3"/>
                    </a:lnTo>
                    <a:lnTo>
                      <a:pt x="52" y="4"/>
                    </a:lnTo>
                    <a:lnTo>
                      <a:pt x="57" y="13"/>
                    </a:lnTo>
                    <a:lnTo>
                      <a:pt x="60" y="21"/>
                    </a:lnTo>
                    <a:lnTo>
                      <a:pt x="65" y="28"/>
                    </a:lnTo>
                    <a:lnTo>
                      <a:pt x="71" y="34"/>
                    </a:lnTo>
                    <a:lnTo>
                      <a:pt x="76" y="38"/>
                    </a:lnTo>
                    <a:lnTo>
                      <a:pt x="83" y="43"/>
                    </a:lnTo>
                    <a:lnTo>
                      <a:pt x="91" y="47"/>
                    </a:lnTo>
                    <a:lnTo>
                      <a:pt x="102" y="52"/>
                    </a:lnTo>
                    <a:lnTo>
                      <a:pt x="98" y="87"/>
                    </a:lnTo>
                    <a:lnTo>
                      <a:pt x="96" y="120"/>
                    </a:lnTo>
                    <a:lnTo>
                      <a:pt x="95" y="154"/>
                    </a:lnTo>
                    <a:lnTo>
                      <a:pt x="95" y="188"/>
                    </a:lnTo>
                    <a:lnTo>
                      <a:pt x="86" y="187"/>
                    </a:lnTo>
                    <a:lnTo>
                      <a:pt x="74" y="183"/>
                    </a:lnTo>
                    <a:lnTo>
                      <a:pt x="61" y="178"/>
                    </a:lnTo>
                    <a:lnTo>
                      <a:pt x="48" y="171"/>
                    </a:lnTo>
                    <a:lnTo>
                      <a:pt x="34" y="164"/>
                    </a:lnTo>
                    <a:lnTo>
                      <a:pt x="21" y="157"/>
                    </a:lnTo>
                    <a:lnTo>
                      <a:pt x="11" y="150"/>
                    </a:lnTo>
                    <a:lnTo>
                      <a:pt x="3" y="144"/>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52" name="Freeform 281">
                <a:extLst>
                  <a:ext uri="{FF2B5EF4-FFF2-40B4-BE49-F238E27FC236}">
                    <a16:creationId xmlns:a16="http://schemas.microsoft.com/office/drawing/2014/main" id="{C92BC1AC-EC52-4863-AC49-B75A6AA21E54}"/>
                  </a:ext>
                </a:extLst>
              </p:cNvPr>
              <p:cNvSpPr>
                <a:spLocks/>
              </p:cNvSpPr>
              <p:nvPr/>
            </p:nvSpPr>
            <p:spPr bwMode="auto">
              <a:xfrm flipH="1">
                <a:off x="1851" y="2907"/>
                <a:ext cx="13" cy="9"/>
              </a:xfrm>
              <a:custGeom>
                <a:avLst/>
                <a:gdLst>
                  <a:gd name="T0" fmla="*/ 0 w 32"/>
                  <a:gd name="T1" fmla="*/ 0 h 24"/>
                  <a:gd name="T2" fmla="*/ 0 w 32"/>
                  <a:gd name="T3" fmla="*/ 0 h 24"/>
                  <a:gd name="T4" fmla="*/ 0 w 32"/>
                  <a:gd name="T5" fmla="*/ 0 h 24"/>
                  <a:gd name="T6" fmla="*/ 0 w 32"/>
                  <a:gd name="T7" fmla="*/ 0 h 24"/>
                  <a:gd name="T8" fmla="*/ 0 w 32"/>
                  <a:gd name="T9" fmla="*/ 0 h 24"/>
                  <a:gd name="T10" fmla="*/ 0 w 32"/>
                  <a:gd name="T11" fmla="*/ 0 h 24"/>
                  <a:gd name="T12" fmla="*/ 0 w 32"/>
                  <a:gd name="T13" fmla="*/ 0 h 24"/>
                  <a:gd name="T14" fmla="*/ 0 w 32"/>
                  <a:gd name="T15" fmla="*/ 0 h 24"/>
                  <a:gd name="T16" fmla="*/ 0 w 32"/>
                  <a:gd name="T17" fmla="*/ 0 h 24"/>
                  <a:gd name="T18" fmla="*/ 0 w 32"/>
                  <a:gd name="T19" fmla="*/ 0 h 24"/>
                  <a:gd name="T20" fmla="*/ 0 w 32"/>
                  <a:gd name="T21" fmla="*/ 0 h 24"/>
                  <a:gd name="T22" fmla="*/ 0 w 32"/>
                  <a:gd name="T23" fmla="*/ 0 h 24"/>
                  <a:gd name="T24" fmla="*/ 0 w 32"/>
                  <a:gd name="T25" fmla="*/ 0 h 24"/>
                  <a:gd name="T26" fmla="*/ 0 w 32"/>
                  <a:gd name="T27" fmla="*/ 0 h 24"/>
                  <a:gd name="T28" fmla="*/ 0 w 32"/>
                  <a:gd name="T29" fmla="*/ 0 h 24"/>
                  <a:gd name="T30" fmla="*/ 0 w 32"/>
                  <a:gd name="T31" fmla="*/ 0 h 24"/>
                  <a:gd name="T32" fmla="*/ 0 w 32"/>
                  <a:gd name="T33" fmla="*/ 0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24"/>
                  <a:gd name="T53" fmla="*/ 32 w 32"/>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24">
                    <a:moveTo>
                      <a:pt x="1" y="6"/>
                    </a:moveTo>
                    <a:lnTo>
                      <a:pt x="1" y="5"/>
                    </a:lnTo>
                    <a:lnTo>
                      <a:pt x="1" y="3"/>
                    </a:lnTo>
                    <a:lnTo>
                      <a:pt x="1" y="1"/>
                    </a:lnTo>
                    <a:lnTo>
                      <a:pt x="0" y="0"/>
                    </a:lnTo>
                    <a:lnTo>
                      <a:pt x="8" y="3"/>
                    </a:lnTo>
                    <a:lnTo>
                      <a:pt x="16" y="6"/>
                    </a:lnTo>
                    <a:lnTo>
                      <a:pt x="23" y="9"/>
                    </a:lnTo>
                    <a:lnTo>
                      <a:pt x="31" y="12"/>
                    </a:lnTo>
                    <a:lnTo>
                      <a:pt x="32" y="15"/>
                    </a:lnTo>
                    <a:lnTo>
                      <a:pt x="32" y="17"/>
                    </a:lnTo>
                    <a:lnTo>
                      <a:pt x="32" y="21"/>
                    </a:lnTo>
                    <a:lnTo>
                      <a:pt x="32" y="24"/>
                    </a:lnTo>
                    <a:lnTo>
                      <a:pt x="27" y="22"/>
                    </a:lnTo>
                    <a:lnTo>
                      <a:pt x="19" y="16"/>
                    </a:lnTo>
                    <a:lnTo>
                      <a:pt x="9" y="9"/>
                    </a:lnTo>
                    <a:lnTo>
                      <a:pt x="1" y="6"/>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53" name="Freeform 282">
                <a:extLst>
                  <a:ext uri="{FF2B5EF4-FFF2-40B4-BE49-F238E27FC236}">
                    <a16:creationId xmlns:a16="http://schemas.microsoft.com/office/drawing/2014/main" id="{3E511CC6-132D-48B9-9183-6CF2EAE41CAA}"/>
                  </a:ext>
                </a:extLst>
              </p:cNvPr>
              <p:cNvSpPr>
                <a:spLocks/>
              </p:cNvSpPr>
              <p:nvPr/>
            </p:nvSpPr>
            <p:spPr bwMode="auto">
              <a:xfrm flipH="1">
                <a:off x="1852" y="2852"/>
                <a:ext cx="27" cy="53"/>
              </a:xfrm>
              <a:custGeom>
                <a:avLst/>
                <a:gdLst>
                  <a:gd name="T0" fmla="*/ 0 w 66"/>
                  <a:gd name="T1" fmla="*/ 0 h 145"/>
                  <a:gd name="T2" fmla="*/ 0 w 66"/>
                  <a:gd name="T3" fmla="*/ 0 h 145"/>
                  <a:gd name="T4" fmla="*/ 0 w 66"/>
                  <a:gd name="T5" fmla="*/ 0 h 145"/>
                  <a:gd name="T6" fmla="*/ 0 w 66"/>
                  <a:gd name="T7" fmla="*/ 0 h 145"/>
                  <a:gd name="T8" fmla="*/ 0 w 66"/>
                  <a:gd name="T9" fmla="*/ 0 h 145"/>
                  <a:gd name="T10" fmla="*/ 0 w 66"/>
                  <a:gd name="T11" fmla="*/ 0 h 145"/>
                  <a:gd name="T12" fmla="*/ 0 w 66"/>
                  <a:gd name="T13" fmla="*/ 0 h 145"/>
                  <a:gd name="T14" fmla="*/ 0 w 66"/>
                  <a:gd name="T15" fmla="*/ 0 h 145"/>
                  <a:gd name="T16" fmla="*/ 0 w 66"/>
                  <a:gd name="T17" fmla="*/ 0 h 145"/>
                  <a:gd name="T18" fmla="*/ 0 w 66"/>
                  <a:gd name="T19" fmla="*/ 0 h 145"/>
                  <a:gd name="T20" fmla="*/ 0 w 66"/>
                  <a:gd name="T21" fmla="*/ 0 h 145"/>
                  <a:gd name="T22" fmla="*/ 0 w 66"/>
                  <a:gd name="T23" fmla="*/ 0 h 145"/>
                  <a:gd name="T24" fmla="*/ 0 w 66"/>
                  <a:gd name="T25" fmla="*/ 0 h 145"/>
                  <a:gd name="T26" fmla="*/ 0 w 66"/>
                  <a:gd name="T27" fmla="*/ 0 h 145"/>
                  <a:gd name="T28" fmla="*/ 0 w 66"/>
                  <a:gd name="T29" fmla="*/ 0 h 145"/>
                  <a:gd name="T30" fmla="*/ 0 w 66"/>
                  <a:gd name="T31" fmla="*/ 0 h 145"/>
                  <a:gd name="T32" fmla="*/ 0 w 66"/>
                  <a:gd name="T33" fmla="*/ 0 h 145"/>
                  <a:gd name="T34" fmla="*/ 0 w 66"/>
                  <a:gd name="T35" fmla="*/ 0 h 145"/>
                  <a:gd name="T36" fmla="*/ 0 w 66"/>
                  <a:gd name="T37" fmla="*/ 0 h 145"/>
                  <a:gd name="T38" fmla="*/ 0 w 66"/>
                  <a:gd name="T39" fmla="*/ 0 h 145"/>
                  <a:gd name="T40" fmla="*/ 0 w 66"/>
                  <a:gd name="T41" fmla="*/ 0 h 145"/>
                  <a:gd name="T42" fmla="*/ 0 w 66"/>
                  <a:gd name="T43" fmla="*/ 0 h 145"/>
                  <a:gd name="T44" fmla="*/ 0 w 66"/>
                  <a:gd name="T45" fmla="*/ 0 h 145"/>
                  <a:gd name="T46" fmla="*/ 0 w 66"/>
                  <a:gd name="T47" fmla="*/ 0 h 145"/>
                  <a:gd name="T48" fmla="*/ 0 w 66"/>
                  <a:gd name="T49" fmla="*/ 0 h 1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6"/>
                  <a:gd name="T76" fmla="*/ 0 h 145"/>
                  <a:gd name="T77" fmla="*/ 66 w 66"/>
                  <a:gd name="T78" fmla="*/ 145 h 14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6" h="145">
                    <a:moveTo>
                      <a:pt x="31" y="112"/>
                    </a:moveTo>
                    <a:lnTo>
                      <a:pt x="27" y="101"/>
                    </a:lnTo>
                    <a:lnTo>
                      <a:pt x="23" y="95"/>
                    </a:lnTo>
                    <a:lnTo>
                      <a:pt x="17" y="88"/>
                    </a:lnTo>
                    <a:lnTo>
                      <a:pt x="10" y="78"/>
                    </a:lnTo>
                    <a:lnTo>
                      <a:pt x="6" y="60"/>
                    </a:lnTo>
                    <a:lnTo>
                      <a:pt x="3" y="40"/>
                    </a:lnTo>
                    <a:lnTo>
                      <a:pt x="2" y="20"/>
                    </a:lnTo>
                    <a:lnTo>
                      <a:pt x="0" y="0"/>
                    </a:lnTo>
                    <a:lnTo>
                      <a:pt x="6" y="0"/>
                    </a:lnTo>
                    <a:lnTo>
                      <a:pt x="13" y="2"/>
                    </a:lnTo>
                    <a:lnTo>
                      <a:pt x="19" y="3"/>
                    </a:lnTo>
                    <a:lnTo>
                      <a:pt x="25" y="5"/>
                    </a:lnTo>
                    <a:lnTo>
                      <a:pt x="33" y="25"/>
                    </a:lnTo>
                    <a:lnTo>
                      <a:pt x="40" y="39"/>
                    </a:lnTo>
                    <a:lnTo>
                      <a:pt x="48" y="53"/>
                    </a:lnTo>
                    <a:lnTo>
                      <a:pt x="59" y="68"/>
                    </a:lnTo>
                    <a:lnTo>
                      <a:pt x="61" y="89"/>
                    </a:lnTo>
                    <a:lnTo>
                      <a:pt x="63" y="108"/>
                    </a:lnTo>
                    <a:lnTo>
                      <a:pt x="66" y="126"/>
                    </a:lnTo>
                    <a:lnTo>
                      <a:pt x="66" y="138"/>
                    </a:lnTo>
                    <a:lnTo>
                      <a:pt x="62" y="145"/>
                    </a:lnTo>
                    <a:lnTo>
                      <a:pt x="56" y="145"/>
                    </a:lnTo>
                    <a:lnTo>
                      <a:pt x="46" y="134"/>
                    </a:lnTo>
                    <a:lnTo>
                      <a:pt x="31" y="112"/>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54" name="Freeform 283">
                <a:extLst>
                  <a:ext uri="{FF2B5EF4-FFF2-40B4-BE49-F238E27FC236}">
                    <a16:creationId xmlns:a16="http://schemas.microsoft.com/office/drawing/2014/main" id="{41EDD856-B0B0-4491-9ACF-7AF0D0FAA194}"/>
                  </a:ext>
                </a:extLst>
              </p:cNvPr>
              <p:cNvSpPr>
                <a:spLocks/>
              </p:cNvSpPr>
              <p:nvPr/>
            </p:nvSpPr>
            <p:spPr bwMode="auto">
              <a:xfrm flipH="1">
                <a:off x="1752" y="2856"/>
                <a:ext cx="23" cy="42"/>
              </a:xfrm>
              <a:custGeom>
                <a:avLst/>
                <a:gdLst>
                  <a:gd name="T0" fmla="*/ 0 w 57"/>
                  <a:gd name="T1" fmla="*/ 0 h 117"/>
                  <a:gd name="T2" fmla="*/ 0 w 57"/>
                  <a:gd name="T3" fmla="*/ 0 h 117"/>
                  <a:gd name="T4" fmla="*/ 0 w 57"/>
                  <a:gd name="T5" fmla="*/ 0 h 117"/>
                  <a:gd name="T6" fmla="*/ 0 w 57"/>
                  <a:gd name="T7" fmla="*/ 0 h 117"/>
                  <a:gd name="T8" fmla="*/ 0 w 57"/>
                  <a:gd name="T9" fmla="*/ 0 h 117"/>
                  <a:gd name="T10" fmla="*/ 0 w 57"/>
                  <a:gd name="T11" fmla="*/ 0 h 117"/>
                  <a:gd name="T12" fmla="*/ 0 w 57"/>
                  <a:gd name="T13" fmla="*/ 0 h 117"/>
                  <a:gd name="T14" fmla="*/ 0 w 57"/>
                  <a:gd name="T15" fmla="*/ 0 h 117"/>
                  <a:gd name="T16" fmla="*/ 0 w 57"/>
                  <a:gd name="T17" fmla="*/ 0 h 117"/>
                  <a:gd name="T18" fmla="*/ 0 w 57"/>
                  <a:gd name="T19" fmla="*/ 0 h 117"/>
                  <a:gd name="T20" fmla="*/ 0 w 57"/>
                  <a:gd name="T21" fmla="*/ 0 h 117"/>
                  <a:gd name="T22" fmla="*/ 0 w 57"/>
                  <a:gd name="T23" fmla="*/ 0 h 117"/>
                  <a:gd name="T24" fmla="*/ 0 w 57"/>
                  <a:gd name="T25" fmla="*/ 0 h 117"/>
                  <a:gd name="T26" fmla="*/ 0 w 57"/>
                  <a:gd name="T27" fmla="*/ 0 h 117"/>
                  <a:gd name="T28" fmla="*/ 0 w 57"/>
                  <a:gd name="T29" fmla="*/ 0 h 117"/>
                  <a:gd name="T30" fmla="*/ 0 w 57"/>
                  <a:gd name="T31" fmla="*/ 0 h 117"/>
                  <a:gd name="T32" fmla="*/ 0 w 57"/>
                  <a:gd name="T33" fmla="*/ 0 h 117"/>
                  <a:gd name="T34" fmla="*/ 0 w 57"/>
                  <a:gd name="T35" fmla="*/ 0 h 117"/>
                  <a:gd name="T36" fmla="*/ 0 w 57"/>
                  <a:gd name="T37" fmla="*/ 0 h 117"/>
                  <a:gd name="T38" fmla="*/ 0 w 57"/>
                  <a:gd name="T39" fmla="*/ 0 h 117"/>
                  <a:gd name="T40" fmla="*/ 0 w 57"/>
                  <a:gd name="T41" fmla="*/ 0 h 117"/>
                  <a:gd name="T42" fmla="*/ 0 w 57"/>
                  <a:gd name="T43" fmla="*/ 0 h 117"/>
                  <a:gd name="T44" fmla="*/ 0 w 57"/>
                  <a:gd name="T45" fmla="*/ 0 h 117"/>
                  <a:gd name="T46" fmla="*/ 0 w 57"/>
                  <a:gd name="T47" fmla="*/ 0 h 117"/>
                  <a:gd name="T48" fmla="*/ 0 w 57"/>
                  <a:gd name="T49" fmla="*/ 0 h 117"/>
                  <a:gd name="T50" fmla="*/ 0 w 57"/>
                  <a:gd name="T51" fmla="*/ 0 h 117"/>
                  <a:gd name="T52" fmla="*/ 0 w 57"/>
                  <a:gd name="T53" fmla="*/ 0 h 117"/>
                  <a:gd name="T54" fmla="*/ 0 w 57"/>
                  <a:gd name="T55" fmla="*/ 0 h 117"/>
                  <a:gd name="T56" fmla="*/ 0 w 57"/>
                  <a:gd name="T57" fmla="*/ 0 h 1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
                  <a:gd name="T88" fmla="*/ 0 h 117"/>
                  <a:gd name="T89" fmla="*/ 57 w 57"/>
                  <a:gd name="T90" fmla="*/ 117 h 11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 h="117">
                    <a:moveTo>
                      <a:pt x="5" y="85"/>
                    </a:moveTo>
                    <a:lnTo>
                      <a:pt x="5" y="80"/>
                    </a:lnTo>
                    <a:lnTo>
                      <a:pt x="5" y="75"/>
                    </a:lnTo>
                    <a:lnTo>
                      <a:pt x="5" y="72"/>
                    </a:lnTo>
                    <a:lnTo>
                      <a:pt x="5" y="67"/>
                    </a:lnTo>
                    <a:lnTo>
                      <a:pt x="1" y="55"/>
                    </a:lnTo>
                    <a:lnTo>
                      <a:pt x="0" y="37"/>
                    </a:lnTo>
                    <a:lnTo>
                      <a:pt x="0" y="20"/>
                    </a:lnTo>
                    <a:lnTo>
                      <a:pt x="1" y="5"/>
                    </a:lnTo>
                    <a:lnTo>
                      <a:pt x="8" y="5"/>
                    </a:lnTo>
                    <a:lnTo>
                      <a:pt x="15" y="4"/>
                    </a:lnTo>
                    <a:lnTo>
                      <a:pt x="22" y="4"/>
                    </a:lnTo>
                    <a:lnTo>
                      <a:pt x="29" y="3"/>
                    </a:lnTo>
                    <a:lnTo>
                      <a:pt x="36" y="3"/>
                    </a:lnTo>
                    <a:lnTo>
                      <a:pt x="43" y="2"/>
                    </a:lnTo>
                    <a:lnTo>
                      <a:pt x="50" y="2"/>
                    </a:lnTo>
                    <a:lnTo>
                      <a:pt x="57" y="0"/>
                    </a:lnTo>
                    <a:lnTo>
                      <a:pt x="56" y="37"/>
                    </a:lnTo>
                    <a:lnTo>
                      <a:pt x="54" y="61"/>
                    </a:lnTo>
                    <a:lnTo>
                      <a:pt x="54" y="85"/>
                    </a:lnTo>
                    <a:lnTo>
                      <a:pt x="56" y="117"/>
                    </a:lnTo>
                    <a:lnTo>
                      <a:pt x="53" y="117"/>
                    </a:lnTo>
                    <a:lnTo>
                      <a:pt x="49" y="114"/>
                    </a:lnTo>
                    <a:lnTo>
                      <a:pt x="42" y="110"/>
                    </a:lnTo>
                    <a:lnTo>
                      <a:pt x="34" y="104"/>
                    </a:lnTo>
                    <a:lnTo>
                      <a:pt x="24" y="98"/>
                    </a:lnTo>
                    <a:lnTo>
                      <a:pt x="16" y="93"/>
                    </a:lnTo>
                    <a:lnTo>
                      <a:pt x="9" y="88"/>
                    </a:lnTo>
                    <a:lnTo>
                      <a:pt x="5" y="85"/>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55" name="Freeform 284">
                <a:extLst>
                  <a:ext uri="{FF2B5EF4-FFF2-40B4-BE49-F238E27FC236}">
                    <a16:creationId xmlns:a16="http://schemas.microsoft.com/office/drawing/2014/main" id="{4DC737C9-0F72-416C-B782-4D96EB7A0845}"/>
                  </a:ext>
                </a:extLst>
              </p:cNvPr>
              <p:cNvSpPr>
                <a:spLocks/>
              </p:cNvSpPr>
              <p:nvPr/>
            </p:nvSpPr>
            <p:spPr bwMode="auto">
              <a:xfrm flipH="1">
                <a:off x="1868" y="2853"/>
                <a:ext cx="20" cy="44"/>
              </a:xfrm>
              <a:custGeom>
                <a:avLst/>
                <a:gdLst>
                  <a:gd name="T0" fmla="*/ 0 w 50"/>
                  <a:gd name="T1" fmla="*/ 0 h 120"/>
                  <a:gd name="T2" fmla="*/ 0 w 50"/>
                  <a:gd name="T3" fmla="*/ 0 h 120"/>
                  <a:gd name="T4" fmla="*/ 0 w 50"/>
                  <a:gd name="T5" fmla="*/ 0 h 120"/>
                  <a:gd name="T6" fmla="*/ 0 w 50"/>
                  <a:gd name="T7" fmla="*/ 0 h 120"/>
                  <a:gd name="T8" fmla="*/ 0 w 50"/>
                  <a:gd name="T9" fmla="*/ 0 h 120"/>
                  <a:gd name="T10" fmla="*/ 0 w 50"/>
                  <a:gd name="T11" fmla="*/ 0 h 120"/>
                  <a:gd name="T12" fmla="*/ 0 w 50"/>
                  <a:gd name="T13" fmla="*/ 0 h 120"/>
                  <a:gd name="T14" fmla="*/ 0 w 50"/>
                  <a:gd name="T15" fmla="*/ 0 h 120"/>
                  <a:gd name="T16" fmla="*/ 0 w 50"/>
                  <a:gd name="T17" fmla="*/ 0 h 120"/>
                  <a:gd name="T18" fmla="*/ 0 w 50"/>
                  <a:gd name="T19" fmla="*/ 0 h 120"/>
                  <a:gd name="T20" fmla="*/ 0 w 50"/>
                  <a:gd name="T21" fmla="*/ 0 h 120"/>
                  <a:gd name="T22" fmla="*/ 0 w 50"/>
                  <a:gd name="T23" fmla="*/ 0 h 120"/>
                  <a:gd name="T24" fmla="*/ 0 w 50"/>
                  <a:gd name="T25" fmla="*/ 0 h 120"/>
                  <a:gd name="T26" fmla="*/ 0 w 50"/>
                  <a:gd name="T27" fmla="*/ 0 h 120"/>
                  <a:gd name="T28" fmla="*/ 0 w 50"/>
                  <a:gd name="T29" fmla="*/ 0 h 120"/>
                  <a:gd name="T30" fmla="*/ 0 w 50"/>
                  <a:gd name="T31" fmla="*/ 0 h 120"/>
                  <a:gd name="T32" fmla="*/ 0 w 50"/>
                  <a:gd name="T33" fmla="*/ 0 h 120"/>
                  <a:gd name="T34" fmla="*/ 0 w 50"/>
                  <a:gd name="T35" fmla="*/ 0 h 120"/>
                  <a:gd name="T36" fmla="*/ 0 w 50"/>
                  <a:gd name="T37" fmla="*/ 0 h 120"/>
                  <a:gd name="T38" fmla="*/ 0 w 50"/>
                  <a:gd name="T39" fmla="*/ 0 h 120"/>
                  <a:gd name="T40" fmla="*/ 0 w 50"/>
                  <a:gd name="T41" fmla="*/ 0 h 120"/>
                  <a:gd name="T42" fmla="*/ 0 w 50"/>
                  <a:gd name="T43" fmla="*/ 0 h 120"/>
                  <a:gd name="T44" fmla="*/ 0 w 50"/>
                  <a:gd name="T45" fmla="*/ 0 h 120"/>
                  <a:gd name="T46" fmla="*/ 0 w 50"/>
                  <a:gd name="T47" fmla="*/ 0 h 120"/>
                  <a:gd name="T48" fmla="*/ 0 w 50"/>
                  <a:gd name="T49" fmla="*/ 0 h 120"/>
                  <a:gd name="T50" fmla="*/ 0 w 50"/>
                  <a:gd name="T51" fmla="*/ 0 h 120"/>
                  <a:gd name="T52" fmla="*/ 0 w 50"/>
                  <a:gd name="T53" fmla="*/ 0 h 120"/>
                  <a:gd name="T54" fmla="*/ 0 w 50"/>
                  <a:gd name="T55" fmla="*/ 0 h 120"/>
                  <a:gd name="T56" fmla="*/ 0 w 50"/>
                  <a:gd name="T57" fmla="*/ 0 h 120"/>
                  <a:gd name="T58" fmla="*/ 0 w 50"/>
                  <a:gd name="T59" fmla="*/ 0 h 120"/>
                  <a:gd name="T60" fmla="*/ 0 w 50"/>
                  <a:gd name="T61" fmla="*/ 0 h 120"/>
                  <a:gd name="T62" fmla="*/ 0 w 50"/>
                  <a:gd name="T63" fmla="*/ 0 h 120"/>
                  <a:gd name="T64" fmla="*/ 0 w 50"/>
                  <a:gd name="T65" fmla="*/ 0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0"/>
                  <a:gd name="T100" fmla="*/ 0 h 120"/>
                  <a:gd name="T101" fmla="*/ 50 w 50"/>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0" h="120">
                    <a:moveTo>
                      <a:pt x="6" y="93"/>
                    </a:moveTo>
                    <a:lnTo>
                      <a:pt x="5" y="78"/>
                    </a:lnTo>
                    <a:lnTo>
                      <a:pt x="4" y="63"/>
                    </a:lnTo>
                    <a:lnTo>
                      <a:pt x="1" y="48"/>
                    </a:lnTo>
                    <a:lnTo>
                      <a:pt x="0" y="33"/>
                    </a:lnTo>
                    <a:lnTo>
                      <a:pt x="0" y="25"/>
                    </a:lnTo>
                    <a:lnTo>
                      <a:pt x="0" y="17"/>
                    </a:lnTo>
                    <a:lnTo>
                      <a:pt x="0" y="9"/>
                    </a:lnTo>
                    <a:lnTo>
                      <a:pt x="1" y="0"/>
                    </a:lnTo>
                    <a:lnTo>
                      <a:pt x="2" y="0"/>
                    </a:lnTo>
                    <a:lnTo>
                      <a:pt x="4" y="0"/>
                    </a:lnTo>
                    <a:lnTo>
                      <a:pt x="5" y="0"/>
                    </a:lnTo>
                    <a:lnTo>
                      <a:pt x="6" y="2"/>
                    </a:lnTo>
                    <a:lnTo>
                      <a:pt x="8" y="24"/>
                    </a:lnTo>
                    <a:lnTo>
                      <a:pt x="13" y="49"/>
                    </a:lnTo>
                    <a:lnTo>
                      <a:pt x="22" y="77"/>
                    </a:lnTo>
                    <a:lnTo>
                      <a:pt x="34" y="101"/>
                    </a:lnTo>
                    <a:lnTo>
                      <a:pt x="37" y="102"/>
                    </a:lnTo>
                    <a:lnTo>
                      <a:pt x="39" y="104"/>
                    </a:lnTo>
                    <a:lnTo>
                      <a:pt x="43" y="105"/>
                    </a:lnTo>
                    <a:lnTo>
                      <a:pt x="45" y="108"/>
                    </a:lnTo>
                    <a:lnTo>
                      <a:pt x="46" y="112"/>
                    </a:lnTo>
                    <a:lnTo>
                      <a:pt x="48" y="116"/>
                    </a:lnTo>
                    <a:lnTo>
                      <a:pt x="50" y="118"/>
                    </a:lnTo>
                    <a:lnTo>
                      <a:pt x="50" y="120"/>
                    </a:lnTo>
                    <a:lnTo>
                      <a:pt x="46" y="120"/>
                    </a:lnTo>
                    <a:lnTo>
                      <a:pt x="42" y="118"/>
                    </a:lnTo>
                    <a:lnTo>
                      <a:pt x="36" y="115"/>
                    </a:lnTo>
                    <a:lnTo>
                      <a:pt x="28" y="109"/>
                    </a:lnTo>
                    <a:lnTo>
                      <a:pt x="21" y="104"/>
                    </a:lnTo>
                    <a:lnTo>
                      <a:pt x="14" y="98"/>
                    </a:lnTo>
                    <a:lnTo>
                      <a:pt x="9" y="95"/>
                    </a:lnTo>
                    <a:lnTo>
                      <a:pt x="6" y="93"/>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56" name="Freeform 285">
                <a:extLst>
                  <a:ext uri="{FF2B5EF4-FFF2-40B4-BE49-F238E27FC236}">
                    <a16:creationId xmlns:a16="http://schemas.microsoft.com/office/drawing/2014/main" id="{834168AB-885A-4164-9553-50F72910C718}"/>
                  </a:ext>
                </a:extLst>
              </p:cNvPr>
              <p:cNvSpPr>
                <a:spLocks/>
              </p:cNvSpPr>
              <p:nvPr/>
            </p:nvSpPr>
            <p:spPr bwMode="auto">
              <a:xfrm flipH="1">
                <a:off x="1891" y="2848"/>
                <a:ext cx="15" cy="33"/>
              </a:xfrm>
              <a:custGeom>
                <a:avLst/>
                <a:gdLst>
                  <a:gd name="T0" fmla="*/ 0 w 36"/>
                  <a:gd name="T1" fmla="*/ 0 h 94"/>
                  <a:gd name="T2" fmla="*/ 0 w 36"/>
                  <a:gd name="T3" fmla="*/ 0 h 94"/>
                  <a:gd name="T4" fmla="*/ 0 w 36"/>
                  <a:gd name="T5" fmla="*/ 0 h 94"/>
                  <a:gd name="T6" fmla="*/ 0 w 36"/>
                  <a:gd name="T7" fmla="*/ 0 h 94"/>
                  <a:gd name="T8" fmla="*/ 0 w 36"/>
                  <a:gd name="T9" fmla="*/ 0 h 94"/>
                  <a:gd name="T10" fmla="*/ 0 w 36"/>
                  <a:gd name="T11" fmla="*/ 0 h 94"/>
                  <a:gd name="T12" fmla="*/ 0 w 36"/>
                  <a:gd name="T13" fmla="*/ 0 h 94"/>
                  <a:gd name="T14" fmla="*/ 0 w 36"/>
                  <a:gd name="T15" fmla="*/ 0 h 94"/>
                  <a:gd name="T16" fmla="*/ 0 w 36"/>
                  <a:gd name="T17" fmla="*/ 0 h 94"/>
                  <a:gd name="T18" fmla="*/ 0 w 36"/>
                  <a:gd name="T19" fmla="*/ 0 h 94"/>
                  <a:gd name="T20" fmla="*/ 0 w 36"/>
                  <a:gd name="T21" fmla="*/ 0 h 94"/>
                  <a:gd name="T22" fmla="*/ 0 w 36"/>
                  <a:gd name="T23" fmla="*/ 0 h 94"/>
                  <a:gd name="T24" fmla="*/ 0 w 36"/>
                  <a:gd name="T25" fmla="*/ 0 h 94"/>
                  <a:gd name="T26" fmla="*/ 0 w 36"/>
                  <a:gd name="T27" fmla="*/ 0 h 94"/>
                  <a:gd name="T28" fmla="*/ 0 w 36"/>
                  <a:gd name="T29" fmla="*/ 0 h 94"/>
                  <a:gd name="T30" fmla="*/ 0 w 36"/>
                  <a:gd name="T31" fmla="*/ 0 h 94"/>
                  <a:gd name="T32" fmla="*/ 0 w 36"/>
                  <a:gd name="T33" fmla="*/ 0 h 9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94"/>
                  <a:gd name="T53" fmla="*/ 36 w 36"/>
                  <a:gd name="T54" fmla="*/ 94 h 9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94">
                    <a:moveTo>
                      <a:pt x="3" y="67"/>
                    </a:moveTo>
                    <a:lnTo>
                      <a:pt x="0" y="51"/>
                    </a:lnTo>
                    <a:lnTo>
                      <a:pt x="0" y="34"/>
                    </a:lnTo>
                    <a:lnTo>
                      <a:pt x="0" y="16"/>
                    </a:lnTo>
                    <a:lnTo>
                      <a:pt x="1" y="0"/>
                    </a:lnTo>
                    <a:lnTo>
                      <a:pt x="10" y="1"/>
                    </a:lnTo>
                    <a:lnTo>
                      <a:pt x="16" y="4"/>
                    </a:lnTo>
                    <a:lnTo>
                      <a:pt x="23" y="7"/>
                    </a:lnTo>
                    <a:lnTo>
                      <a:pt x="31" y="11"/>
                    </a:lnTo>
                    <a:lnTo>
                      <a:pt x="31" y="31"/>
                    </a:lnTo>
                    <a:lnTo>
                      <a:pt x="33" y="52"/>
                    </a:lnTo>
                    <a:lnTo>
                      <a:pt x="34" y="73"/>
                    </a:lnTo>
                    <a:lnTo>
                      <a:pt x="36" y="94"/>
                    </a:lnTo>
                    <a:lnTo>
                      <a:pt x="30" y="91"/>
                    </a:lnTo>
                    <a:lnTo>
                      <a:pt x="22" y="83"/>
                    </a:lnTo>
                    <a:lnTo>
                      <a:pt x="12" y="73"/>
                    </a:lnTo>
                    <a:lnTo>
                      <a:pt x="3" y="67"/>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57" name="Freeform 286">
                <a:extLst>
                  <a:ext uri="{FF2B5EF4-FFF2-40B4-BE49-F238E27FC236}">
                    <a16:creationId xmlns:a16="http://schemas.microsoft.com/office/drawing/2014/main" id="{7869EED9-ACF6-4762-87A4-ED09263828B5}"/>
                  </a:ext>
                </a:extLst>
              </p:cNvPr>
              <p:cNvSpPr>
                <a:spLocks/>
              </p:cNvSpPr>
              <p:nvPr/>
            </p:nvSpPr>
            <p:spPr bwMode="auto">
              <a:xfrm flipH="1">
                <a:off x="1853" y="2854"/>
                <a:ext cx="11" cy="16"/>
              </a:xfrm>
              <a:custGeom>
                <a:avLst/>
                <a:gdLst>
                  <a:gd name="T0" fmla="*/ 0 w 25"/>
                  <a:gd name="T1" fmla="*/ 0 h 45"/>
                  <a:gd name="T2" fmla="*/ 0 w 25"/>
                  <a:gd name="T3" fmla="*/ 0 h 45"/>
                  <a:gd name="T4" fmla="*/ 0 w 25"/>
                  <a:gd name="T5" fmla="*/ 0 h 45"/>
                  <a:gd name="T6" fmla="*/ 0 w 25"/>
                  <a:gd name="T7" fmla="*/ 0 h 45"/>
                  <a:gd name="T8" fmla="*/ 0 w 25"/>
                  <a:gd name="T9" fmla="*/ 0 h 45"/>
                  <a:gd name="T10" fmla="*/ 0 w 25"/>
                  <a:gd name="T11" fmla="*/ 0 h 45"/>
                  <a:gd name="T12" fmla="*/ 0 w 25"/>
                  <a:gd name="T13" fmla="*/ 0 h 45"/>
                  <a:gd name="T14" fmla="*/ 0 w 25"/>
                  <a:gd name="T15" fmla="*/ 0 h 45"/>
                  <a:gd name="T16" fmla="*/ 0 w 25"/>
                  <a:gd name="T17" fmla="*/ 0 h 45"/>
                  <a:gd name="T18" fmla="*/ 0 w 25"/>
                  <a:gd name="T19" fmla="*/ 0 h 45"/>
                  <a:gd name="T20" fmla="*/ 0 w 25"/>
                  <a:gd name="T21" fmla="*/ 0 h 45"/>
                  <a:gd name="T22" fmla="*/ 0 w 25"/>
                  <a:gd name="T23" fmla="*/ 0 h 45"/>
                  <a:gd name="T24" fmla="*/ 0 w 25"/>
                  <a:gd name="T25" fmla="*/ 0 h 45"/>
                  <a:gd name="T26" fmla="*/ 0 w 25"/>
                  <a:gd name="T27" fmla="*/ 0 h 45"/>
                  <a:gd name="T28" fmla="*/ 0 w 25"/>
                  <a:gd name="T29" fmla="*/ 0 h 45"/>
                  <a:gd name="T30" fmla="*/ 0 w 25"/>
                  <a:gd name="T31" fmla="*/ 0 h 45"/>
                  <a:gd name="T32" fmla="*/ 0 w 25"/>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
                  <a:gd name="T52" fmla="*/ 0 h 45"/>
                  <a:gd name="T53" fmla="*/ 25 w 25"/>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 h="45">
                    <a:moveTo>
                      <a:pt x="3" y="32"/>
                    </a:moveTo>
                    <a:lnTo>
                      <a:pt x="3" y="23"/>
                    </a:lnTo>
                    <a:lnTo>
                      <a:pt x="2" y="16"/>
                    </a:lnTo>
                    <a:lnTo>
                      <a:pt x="1" y="9"/>
                    </a:lnTo>
                    <a:lnTo>
                      <a:pt x="0" y="0"/>
                    </a:lnTo>
                    <a:lnTo>
                      <a:pt x="6" y="0"/>
                    </a:lnTo>
                    <a:lnTo>
                      <a:pt x="13" y="0"/>
                    </a:lnTo>
                    <a:lnTo>
                      <a:pt x="18" y="0"/>
                    </a:lnTo>
                    <a:lnTo>
                      <a:pt x="25" y="1"/>
                    </a:lnTo>
                    <a:lnTo>
                      <a:pt x="24" y="12"/>
                    </a:lnTo>
                    <a:lnTo>
                      <a:pt x="23" y="23"/>
                    </a:lnTo>
                    <a:lnTo>
                      <a:pt x="22" y="34"/>
                    </a:lnTo>
                    <a:lnTo>
                      <a:pt x="21" y="45"/>
                    </a:lnTo>
                    <a:lnTo>
                      <a:pt x="16" y="45"/>
                    </a:lnTo>
                    <a:lnTo>
                      <a:pt x="10" y="41"/>
                    </a:lnTo>
                    <a:lnTo>
                      <a:pt x="6" y="37"/>
                    </a:lnTo>
                    <a:lnTo>
                      <a:pt x="3" y="32"/>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58" name="Freeform 287">
                <a:extLst>
                  <a:ext uri="{FF2B5EF4-FFF2-40B4-BE49-F238E27FC236}">
                    <a16:creationId xmlns:a16="http://schemas.microsoft.com/office/drawing/2014/main" id="{9F7634D9-23EA-4192-B336-60A3AD9A8436}"/>
                  </a:ext>
                </a:extLst>
              </p:cNvPr>
              <p:cNvSpPr>
                <a:spLocks/>
              </p:cNvSpPr>
              <p:nvPr/>
            </p:nvSpPr>
            <p:spPr bwMode="auto">
              <a:xfrm flipH="1">
                <a:off x="1809" y="2856"/>
                <a:ext cx="8" cy="8"/>
              </a:xfrm>
              <a:custGeom>
                <a:avLst/>
                <a:gdLst>
                  <a:gd name="T0" fmla="*/ 0 w 20"/>
                  <a:gd name="T1" fmla="*/ 0 h 22"/>
                  <a:gd name="T2" fmla="*/ 0 w 20"/>
                  <a:gd name="T3" fmla="*/ 0 h 22"/>
                  <a:gd name="T4" fmla="*/ 0 w 20"/>
                  <a:gd name="T5" fmla="*/ 0 h 22"/>
                  <a:gd name="T6" fmla="*/ 0 w 20"/>
                  <a:gd name="T7" fmla="*/ 0 h 22"/>
                  <a:gd name="T8" fmla="*/ 0 w 20"/>
                  <a:gd name="T9" fmla="*/ 0 h 22"/>
                  <a:gd name="T10" fmla="*/ 0 w 20"/>
                  <a:gd name="T11" fmla="*/ 0 h 22"/>
                  <a:gd name="T12" fmla="*/ 0 w 20"/>
                  <a:gd name="T13" fmla="*/ 0 h 22"/>
                  <a:gd name="T14" fmla="*/ 0 w 20"/>
                  <a:gd name="T15" fmla="*/ 0 h 22"/>
                  <a:gd name="T16" fmla="*/ 0 w 20"/>
                  <a:gd name="T17" fmla="*/ 0 h 22"/>
                  <a:gd name="T18" fmla="*/ 0 w 20"/>
                  <a:gd name="T19" fmla="*/ 0 h 22"/>
                  <a:gd name="T20" fmla="*/ 0 w 20"/>
                  <a:gd name="T21" fmla="*/ 0 h 22"/>
                  <a:gd name="T22" fmla="*/ 0 w 20"/>
                  <a:gd name="T23" fmla="*/ 0 h 22"/>
                  <a:gd name="T24" fmla="*/ 0 w 20"/>
                  <a:gd name="T25" fmla="*/ 0 h 22"/>
                  <a:gd name="T26" fmla="*/ 0 w 20"/>
                  <a:gd name="T27" fmla="*/ 0 h 22"/>
                  <a:gd name="T28" fmla="*/ 0 w 20"/>
                  <a:gd name="T29" fmla="*/ 0 h 22"/>
                  <a:gd name="T30" fmla="*/ 0 w 20"/>
                  <a:gd name="T31" fmla="*/ 0 h 22"/>
                  <a:gd name="T32" fmla="*/ 0 w 20"/>
                  <a:gd name="T33" fmla="*/ 0 h 22"/>
                  <a:gd name="T34" fmla="*/ 0 w 20"/>
                  <a:gd name="T35" fmla="*/ 0 h 22"/>
                  <a:gd name="T36" fmla="*/ 0 w 20"/>
                  <a:gd name="T37" fmla="*/ 0 h 22"/>
                  <a:gd name="T38" fmla="*/ 0 w 20"/>
                  <a:gd name="T39" fmla="*/ 0 h 22"/>
                  <a:gd name="T40" fmla="*/ 0 w 20"/>
                  <a:gd name="T41" fmla="*/ 0 h 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
                  <a:gd name="T64" fmla="*/ 0 h 22"/>
                  <a:gd name="T65" fmla="*/ 20 w 20"/>
                  <a:gd name="T66" fmla="*/ 22 h 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 h="22">
                    <a:moveTo>
                      <a:pt x="11" y="22"/>
                    </a:moveTo>
                    <a:lnTo>
                      <a:pt x="10" y="19"/>
                    </a:lnTo>
                    <a:lnTo>
                      <a:pt x="8" y="18"/>
                    </a:lnTo>
                    <a:lnTo>
                      <a:pt x="4" y="16"/>
                    </a:lnTo>
                    <a:lnTo>
                      <a:pt x="2" y="15"/>
                    </a:lnTo>
                    <a:lnTo>
                      <a:pt x="1" y="11"/>
                    </a:lnTo>
                    <a:lnTo>
                      <a:pt x="1" y="8"/>
                    </a:lnTo>
                    <a:lnTo>
                      <a:pt x="1" y="4"/>
                    </a:lnTo>
                    <a:lnTo>
                      <a:pt x="0" y="0"/>
                    </a:lnTo>
                    <a:lnTo>
                      <a:pt x="4" y="1"/>
                    </a:lnTo>
                    <a:lnTo>
                      <a:pt x="9" y="1"/>
                    </a:lnTo>
                    <a:lnTo>
                      <a:pt x="15" y="1"/>
                    </a:lnTo>
                    <a:lnTo>
                      <a:pt x="19" y="2"/>
                    </a:lnTo>
                    <a:lnTo>
                      <a:pt x="20" y="3"/>
                    </a:lnTo>
                    <a:lnTo>
                      <a:pt x="19" y="7"/>
                    </a:lnTo>
                    <a:lnTo>
                      <a:pt x="18" y="11"/>
                    </a:lnTo>
                    <a:lnTo>
                      <a:pt x="16" y="22"/>
                    </a:lnTo>
                    <a:lnTo>
                      <a:pt x="15" y="22"/>
                    </a:lnTo>
                    <a:lnTo>
                      <a:pt x="13" y="22"/>
                    </a:lnTo>
                    <a:lnTo>
                      <a:pt x="12" y="22"/>
                    </a:lnTo>
                    <a:lnTo>
                      <a:pt x="11" y="22"/>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59" name="Freeform 288">
                <a:extLst>
                  <a:ext uri="{FF2B5EF4-FFF2-40B4-BE49-F238E27FC236}">
                    <a16:creationId xmlns:a16="http://schemas.microsoft.com/office/drawing/2014/main" id="{056C8315-CC5F-43F8-9AD0-BF2A1DE4E585}"/>
                  </a:ext>
                </a:extLst>
              </p:cNvPr>
              <p:cNvSpPr>
                <a:spLocks/>
              </p:cNvSpPr>
              <p:nvPr/>
            </p:nvSpPr>
            <p:spPr bwMode="auto">
              <a:xfrm flipH="1">
                <a:off x="1797" y="2784"/>
                <a:ext cx="46" cy="69"/>
              </a:xfrm>
              <a:custGeom>
                <a:avLst/>
                <a:gdLst>
                  <a:gd name="T0" fmla="*/ 0 w 111"/>
                  <a:gd name="T1" fmla="*/ 0 h 189"/>
                  <a:gd name="T2" fmla="*/ 0 w 111"/>
                  <a:gd name="T3" fmla="*/ 0 h 189"/>
                  <a:gd name="T4" fmla="*/ 0 w 111"/>
                  <a:gd name="T5" fmla="*/ 0 h 189"/>
                  <a:gd name="T6" fmla="*/ 0 w 111"/>
                  <a:gd name="T7" fmla="*/ 0 h 189"/>
                  <a:gd name="T8" fmla="*/ 0 w 111"/>
                  <a:gd name="T9" fmla="*/ 0 h 189"/>
                  <a:gd name="T10" fmla="*/ 0 w 111"/>
                  <a:gd name="T11" fmla="*/ 0 h 189"/>
                  <a:gd name="T12" fmla="*/ 0 w 111"/>
                  <a:gd name="T13" fmla="*/ 0 h 189"/>
                  <a:gd name="T14" fmla="*/ 0 w 111"/>
                  <a:gd name="T15" fmla="*/ 0 h 189"/>
                  <a:gd name="T16" fmla="*/ 0 w 111"/>
                  <a:gd name="T17" fmla="*/ 0 h 189"/>
                  <a:gd name="T18" fmla="*/ 0 w 111"/>
                  <a:gd name="T19" fmla="*/ 0 h 189"/>
                  <a:gd name="T20" fmla="*/ 0 w 111"/>
                  <a:gd name="T21" fmla="*/ 0 h 189"/>
                  <a:gd name="T22" fmla="*/ 0 w 111"/>
                  <a:gd name="T23" fmla="*/ 0 h 189"/>
                  <a:gd name="T24" fmla="*/ 0 w 111"/>
                  <a:gd name="T25" fmla="*/ 0 h 189"/>
                  <a:gd name="T26" fmla="*/ 0 w 111"/>
                  <a:gd name="T27" fmla="*/ 0 h 189"/>
                  <a:gd name="T28" fmla="*/ 0 w 111"/>
                  <a:gd name="T29" fmla="*/ 0 h 189"/>
                  <a:gd name="T30" fmla="*/ 0 w 111"/>
                  <a:gd name="T31" fmla="*/ 0 h 189"/>
                  <a:gd name="T32" fmla="*/ 0 w 111"/>
                  <a:gd name="T33" fmla="*/ 0 h 189"/>
                  <a:gd name="T34" fmla="*/ 0 w 111"/>
                  <a:gd name="T35" fmla="*/ 0 h 189"/>
                  <a:gd name="T36" fmla="*/ 0 w 111"/>
                  <a:gd name="T37" fmla="*/ 0 h 189"/>
                  <a:gd name="T38" fmla="*/ 0 w 111"/>
                  <a:gd name="T39" fmla="*/ 0 h 189"/>
                  <a:gd name="T40" fmla="*/ 0 w 111"/>
                  <a:gd name="T41" fmla="*/ 0 h 189"/>
                  <a:gd name="T42" fmla="*/ 0 w 111"/>
                  <a:gd name="T43" fmla="*/ 0 h 189"/>
                  <a:gd name="T44" fmla="*/ 0 w 111"/>
                  <a:gd name="T45" fmla="*/ 0 h 189"/>
                  <a:gd name="T46" fmla="*/ 0 w 111"/>
                  <a:gd name="T47" fmla="*/ 0 h 189"/>
                  <a:gd name="T48" fmla="*/ 0 w 111"/>
                  <a:gd name="T49" fmla="*/ 0 h 189"/>
                  <a:gd name="T50" fmla="*/ 0 w 111"/>
                  <a:gd name="T51" fmla="*/ 0 h 189"/>
                  <a:gd name="T52" fmla="*/ 0 w 111"/>
                  <a:gd name="T53" fmla="*/ 0 h 189"/>
                  <a:gd name="T54" fmla="*/ 0 w 111"/>
                  <a:gd name="T55" fmla="*/ 0 h 189"/>
                  <a:gd name="T56" fmla="*/ 0 w 111"/>
                  <a:gd name="T57" fmla="*/ 0 h 189"/>
                  <a:gd name="T58" fmla="*/ 0 w 111"/>
                  <a:gd name="T59" fmla="*/ 0 h 189"/>
                  <a:gd name="T60" fmla="*/ 0 w 111"/>
                  <a:gd name="T61" fmla="*/ 0 h 189"/>
                  <a:gd name="T62" fmla="*/ 0 w 111"/>
                  <a:gd name="T63" fmla="*/ 0 h 189"/>
                  <a:gd name="T64" fmla="*/ 0 w 111"/>
                  <a:gd name="T65" fmla="*/ 0 h 189"/>
                  <a:gd name="T66" fmla="*/ 0 w 111"/>
                  <a:gd name="T67" fmla="*/ 0 h 189"/>
                  <a:gd name="T68" fmla="*/ 0 w 111"/>
                  <a:gd name="T69" fmla="*/ 0 h 189"/>
                  <a:gd name="T70" fmla="*/ 0 w 111"/>
                  <a:gd name="T71" fmla="*/ 0 h 189"/>
                  <a:gd name="T72" fmla="*/ 0 w 111"/>
                  <a:gd name="T73" fmla="*/ 0 h 189"/>
                  <a:gd name="T74" fmla="*/ 0 w 111"/>
                  <a:gd name="T75" fmla="*/ 0 h 189"/>
                  <a:gd name="T76" fmla="*/ 0 w 111"/>
                  <a:gd name="T77" fmla="*/ 0 h 189"/>
                  <a:gd name="T78" fmla="*/ 0 w 111"/>
                  <a:gd name="T79" fmla="*/ 0 h 189"/>
                  <a:gd name="T80" fmla="*/ 0 w 111"/>
                  <a:gd name="T81" fmla="*/ 0 h 189"/>
                  <a:gd name="T82" fmla="*/ 0 w 111"/>
                  <a:gd name="T83" fmla="*/ 0 h 189"/>
                  <a:gd name="T84" fmla="*/ 0 w 111"/>
                  <a:gd name="T85" fmla="*/ 0 h 189"/>
                  <a:gd name="T86" fmla="*/ 0 w 111"/>
                  <a:gd name="T87" fmla="*/ 0 h 189"/>
                  <a:gd name="T88" fmla="*/ 0 w 111"/>
                  <a:gd name="T89" fmla="*/ 0 h 189"/>
                  <a:gd name="T90" fmla="*/ 0 w 111"/>
                  <a:gd name="T91" fmla="*/ 0 h 189"/>
                  <a:gd name="T92" fmla="*/ 0 w 111"/>
                  <a:gd name="T93" fmla="*/ 0 h 189"/>
                  <a:gd name="T94" fmla="*/ 0 w 111"/>
                  <a:gd name="T95" fmla="*/ 0 h 189"/>
                  <a:gd name="T96" fmla="*/ 0 w 111"/>
                  <a:gd name="T97" fmla="*/ 0 h 18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1"/>
                  <a:gd name="T148" fmla="*/ 0 h 189"/>
                  <a:gd name="T149" fmla="*/ 111 w 111"/>
                  <a:gd name="T150" fmla="*/ 189 h 18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1" h="189">
                    <a:moveTo>
                      <a:pt x="56" y="186"/>
                    </a:moveTo>
                    <a:lnTo>
                      <a:pt x="57" y="177"/>
                    </a:lnTo>
                    <a:lnTo>
                      <a:pt x="58" y="171"/>
                    </a:lnTo>
                    <a:lnTo>
                      <a:pt x="60" y="165"/>
                    </a:lnTo>
                    <a:lnTo>
                      <a:pt x="62" y="157"/>
                    </a:lnTo>
                    <a:lnTo>
                      <a:pt x="55" y="150"/>
                    </a:lnTo>
                    <a:lnTo>
                      <a:pt x="51" y="147"/>
                    </a:lnTo>
                    <a:lnTo>
                      <a:pt x="48" y="145"/>
                    </a:lnTo>
                    <a:lnTo>
                      <a:pt x="45" y="142"/>
                    </a:lnTo>
                    <a:lnTo>
                      <a:pt x="37" y="141"/>
                    </a:lnTo>
                    <a:lnTo>
                      <a:pt x="30" y="139"/>
                    </a:lnTo>
                    <a:lnTo>
                      <a:pt x="23" y="139"/>
                    </a:lnTo>
                    <a:lnTo>
                      <a:pt x="15" y="140"/>
                    </a:lnTo>
                    <a:lnTo>
                      <a:pt x="10" y="143"/>
                    </a:lnTo>
                    <a:lnTo>
                      <a:pt x="6" y="146"/>
                    </a:lnTo>
                    <a:lnTo>
                      <a:pt x="4" y="147"/>
                    </a:lnTo>
                    <a:lnTo>
                      <a:pt x="0" y="148"/>
                    </a:lnTo>
                    <a:lnTo>
                      <a:pt x="0" y="134"/>
                    </a:lnTo>
                    <a:lnTo>
                      <a:pt x="0" y="123"/>
                    </a:lnTo>
                    <a:lnTo>
                      <a:pt x="2" y="112"/>
                    </a:lnTo>
                    <a:lnTo>
                      <a:pt x="6" y="98"/>
                    </a:lnTo>
                    <a:lnTo>
                      <a:pt x="7" y="65"/>
                    </a:lnTo>
                    <a:lnTo>
                      <a:pt x="8" y="47"/>
                    </a:lnTo>
                    <a:lnTo>
                      <a:pt x="10" y="36"/>
                    </a:lnTo>
                    <a:lnTo>
                      <a:pt x="11" y="27"/>
                    </a:lnTo>
                    <a:lnTo>
                      <a:pt x="35" y="20"/>
                    </a:lnTo>
                    <a:lnTo>
                      <a:pt x="55" y="15"/>
                    </a:lnTo>
                    <a:lnTo>
                      <a:pt x="68" y="11"/>
                    </a:lnTo>
                    <a:lnTo>
                      <a:pt x="80" y="9"/>
                    </a:lnTo>
                    <a:lnTo>
                      <a:pt x="88" y="6"/>
                    </a:lnTo>
                    <a:lnTo>
                      <a:pt x="95" y="4"/>
                    </a:lnTo>
                    <a:lnTo>
                      <a:pt x="103" y="3"/>
                    </a:lnTo>
                    <a:lnTo>
                      <a:pt x="111" y="0"/>
                    </a:lnTo>
                    <a:lnTo>
                      <a:pt x="109" y="25"/>
                    </a:lnTo>
                    <a:lnTo>
                      <a:pt x="106" y="41"/>
                    </a:lnTo>
                    <a:lnTo>
                      <a:pt x="104" y="56"/>
                    </a:lnTo>
                    <a:lnTo>
                      <a:pt x="102" y="75"/>
                    </a:lnTo>
                    <a:lnTo>
                      <a:pt x="100" y="101"/>
                    </a:lnTo>
                    <a:lnTo>
                      <a:pt x="98" y="127"/>
                    </a:lnTo>
                    <a:lnTo>
                      <a:pt x="96" y="153"/>
                    </a:lnTo>
                    <a:lnTo>
                      <a:pt x="94" y="179"/>
                    </a:lnTo>
                    <a:lnTo>
                      <a:pt x="91" y="181"/>
                    </a:lnTo>
                    <a:lnTo>
                      <a:pt x="90" y="184"/>
                    </a:lnTo>
                    <a:lnTo>
                      <a:pt x="90" y="186"/>
                    </a:lnTo>
                    <a:lnTo>
                      <a:pt x="89" y="189"/>
                    </a:lnTo>
                    <a:lnTo>
                      <a:pt x="80" y="189"/>
                    </a:lnTo>
                    <a:lnTo>
                      <a:pt x="72" y="187"/>
                    </a:lnTo>
                    <a:lnTo>
                      <a:pt x="64" y="186"/>
                    </a:lnTo>
                    <a:lnTo>
                      <a:pt x="56" y="186"/>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60" name="Freeform 289">
                <a:extLst>
                  <a:ext uri="{FF2B5EF4-FFF2-40B4-BE49-F238E27FC236}">
                    <a16:creationId xmlns:a16="http://schemas.microsoft.com/office/drawing/2014/main" id="{7F8FB6BD-0835-47E1-9B69-6F2CD391C876}"/>
                  </a:ext>
                </a:extLst>
              </p:cNvPr>
              <p:cNvSpPr>
                <a:spLocks/>
              </p:cNvSpPr>
              <p:nvPr/>
            </p:nvSpPr>
            <p:spPr bwMode="auto">
              <a:xfrm flipH="1">
                <a:off x="1783" y="2843"/>
                <a:ext cx="15" cy="10"/>
              </a:xfrm>
              <a:custGeom>
                <a:avLst/>
                <a:gdLst>
                  <a:gd name="T0" fmla="*/ 0 w 34"/>
                  <a:gd name="T1" fmla="*/ 0 h 28"/>
                  <a:gd name="T2" fmla="*/ 0 w 34"/>
                  <a:gd name="T3" fmla="*/ 0 h 28"/>
                  <a:gd name="T4" fmla="*/ 0 w 34"/>
                  <a:gd name="T5" fmla="*/ 0 h 28"/>
                  <a:gd name="T6" fmla="*/ 0 w 34"/>
                  <a:gd name="T7" fmla="*/ 0 h 28"/>
                  <a:gd name="T8" fmla="*/ 0 w 34"/>
                  <a:gd name="T9" fmla="*/ 0 h 28"/>
                  <a:gd name="T10" fmla="*/ 0 w 34"/>
                  <a:gd name="T11" fmla="*/ 0 h 28"/>
                  <a:gd name="T12" fmla="*/ 0 w 34"/>
                  <a:gd name="T13" fmla="*/ 0 h 28"/>
                  <a:gd name="T14" fmla="*/ 0 w 34"/>
                  <a:gd name="T15" fmla="*/ 0 h 28"/>
                  <a:gd name="T16" fmla="*/ 0 w 34"/>
                  <a:gd name="T17" fmla="*/ 0 h 28"/>
                  <a:gd name="T18" fmla="*/ 0 w 34"/>
                  <a:gd name="T19" fmla="*/ 0 h 28"/>
                  <a:gd name="T20" fmla="*/ 0 w 34"/>
                  <a:gd name="T21" fmla="*/ 0 h 28"/>
                  <a:gd name="T22" fmla="*/ 0 w 34"/>
                  <a:gd name="T23" fmla="*/ 0 h 28"/>
                  <a:gd name="T24" fmla="*/ 0 w 34"/>
                  <a:gd name="T25" fmla="*/ 0 h 28"/>
                  <a:gd name="T26" fmla="*/ 0 w 34"/>
                  <a:gd name="T27" fmla="*/ 0 h 28"/>
                  <a:gd name="T28" fmla="*/ 0 w 34"/>
                  <a:gd name="T29" fmla="*/ 0 h 28"/>
                  <a:gd name="T30" fmla="*/ 0 w 34"/>
                  <a:gd name="T31" fmla="*/ 0 h 28"/>
                  <a:gd name="T32" fmla="*/ 0 w 34"/>
                  <a:gd name="T33" fmla="*/ 0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28"/>
                  <a:gd name="T53" fmla="*/ 34 w 34"/>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28">
                    <a:moveTo>
                      <a:pt x="0" y="28"/>
                    </a:moveTo>
                    <a:lnTo>
                      <a:pt x="2" y="17"/>
                    </a:lnTo>
                    <a:lnTo>
                      <a:pt x="8" y="8"/>
                    </a:lnTo>
                    <a:lnTo>
                      <a:pt x="15" y="2"/>
                    </a:lnTo>
                    <a:lnTo>
                      <a:pt x="25" y="0"/>
                    </a:lnTo>
                    <a:lnTo>
                      <a:pt x="29" y="6"/>
                    </a:lnTo>
                    <a:lnTo>
                      <a:pt x="31" y="11"/>
                    </a:lnTo>
                    <a:lnTo>
                      <a:pt x="33" y="16"/>
                    </a:lnTo>
                    <a:lnTo>
                      <a:pt x="34" y="23"/>
                    </a:lnTo>
                    <a:lnTo>
                      <a:pt x="30" y="23"/>
                    </a:lnTo>
                    <a:lnTo>
                      <a:pt x="26" y="23"/>
                    </a:lnTo>
                    <a:lnTo>
                      <a:pt x="22" y="23"/>
                    </a:lnTo>
                    <a:lnTo>
                      <a:pt x="17" y="24"/>
                    </a:lnTo>
                    <a:lnTo>
                      <a:pt x="13" y="24"/>
                    </a:lnTo>
                    <a:lnTo>
                      <a:pt x="9" y="25"/>
                    </a:lnTo>
                    <a:lnTo>
                      <a:pt x="5" y="26"/>
                    </a:lnTo>
                    <a:lnTo>
                      <a:pt x="0" y="28"/>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61" name="Freeform 290">
                <a:extLst>
                  <a:ext uri="{FF2B5EF4-FFF2-40B4-BE49-F238E27FC236}">
                    <a16:creationId xmlns:a16="http://schemas.microsoft.com/office/drawing/2014/main" id="{92C387E6-2539-4B21-9243-87461894144C}"/>
                  </a:ext>
                </a:extLst>
              </p:cNvPr>
              <p:cNvSpPr>
                <a:spLocks/>
              </p:cNvSpPr>
              <p:nvPr/>
            </p:nvSpPr>
            <p:spPr bwMode="auto">
              <a:xfrm flipH="1">
                <a:off x="1812" y="2831"/>
                <a:ext cx="10" cy="13"/>
              </a:xfrm>
              <a:custGeom>
                <a:avLst/>
                <a:gdLst>
                  <a:gd name="T0" fmla="*/ 0 w 25"/>
                  <a:gd name="T1" fmla="*/ 0 h 38"/>
                  <a:gd name="T2" fmla="*/ 0 w 25"/>
                  <a:gd name="T3" fmla="*/ 0 h 38"/>
                  <a:gd name="T4" fmla="*/ 0 w 25"/>
                  <a:gd name="T5" fmla="*/ 0 h 38"/>
                  <a:gd name="T6" fmla="*/ 0 w 25"/>
                  <a:gd name="T7" fmla="*/ 0 h 38"/>
                  <a:gd name="T8" fmla="*/ 0 w 25"/>
                  <a:gd name="T9" fmla="*/ 0 h 38"/>
                  <a:gd name="T10" fmla="*/ 0 w 25"/>
                  <a:gd name="T11" fmla="*/ 0 h 38"/>
                  <a:gd name="T12" fmla="*/ 0 w 25"/>
                  <a:gd name="T13" fmla="*/ 0 h 38"/>
                  <a:gd name="T14" fmla="*/ 0 w 25"/>
                  <a:gd name="T15" fmla="*/ 0 h 38"/>
                  <a:gd name="T16" fmla="*/ 0 w 25"/>
                  <a:gd name="T17" fmla="*/ 0 h 38"/>
                  <a:gd name="T18" fmla="*/ 0 w 25"/>
                  <a:gd name="T19" fmla="*/ 0 h 38"/>
                  <a:gd name="T20" fmla="*/ 0 w 25"/>
                  <a:gd name="T21" fmla="*/ 0 h 38"/>
                  <a:gd name="T22" fmla="*/ 0 w 25"/>
                  <a:gd name="T23" fmla="*/ 0 h 38"/>
                  <a:gd name="T24" fmla="*/ 0 w 25"/>
                  <a:gd name="T25" fmla="*/ 0 h 38"/>
                  <a:gd name="T26" fmla="*/ 0 w 25"/>
                  <a:gd name="T27" fmla="*/ 0 h 38"/>
                  <a:gd name="T28" fmla="*/ 0 w 25"/>
                  <a:gd name="T29" fmla="*/ 0 h 38"/>
                  <a:gd name="T30" fmla="*/ 0 w 25"/>
                  <a:gd name="T31" fmla="*/ 0 h 38"/>
                  <a:gd name="T32" fmla="*/ 0 w 25"/>
                  <a:gd name="T33" fmla="*/ 0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
                  <a:gd name="T52" fmla="*/ 0 h 38"/>
                  <a:gd name="T53" fmla="*/ 25 w 25"/>
                  <a:gd name="T54" fmla="*/ 38 h 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 h="38">
                    <a:moveTo>
                      <a:pt x="0" y="38"/>
                    </a:moveTo>
                    <a:lnTo>
                      <a:pt x="0" y="30"/>
                    </a:lnTo>
                    <a:lnTo>
                      <a:pt x="1" y="23"/>
                    </a:lnTo>
                    <a:lnTo>
                      <a:pt x="1" y="17"/>
                    </a:lnTo>
                    <a:lnTo>
                      <a:pt x="2" y="8"/>
                    </a:lnTo>
                    <a:lnTo>
                      <a:pt x="8" y="4"/>
                    </a:lnTo>
                    <a:lnTo>
                      <a:pt x="11" y="2"/>
                    </a:lnTo>
                    <a:lnTo>
                      <a:pt x="15" y="0"/>
                    </a:lnTo>
                    <a:lnTo>
                      <a:pt x="21" y="0"/>
                    </a:lnTo>
                    <a:lnTo>
                      <a:pt x="24" y="10"/>
                    </a:lnTo>
                    <a:lnTo>
                      <a:pt x="25" y="19"/>
                    </a:lnTo>
                    <a:lnTo>
                      <a:pt x="25" y="27"/>
                    </a:lnTo>
                    <a:lnTo>
                      <a:pt x="25" y="36"/>
                    </a:lnTo>
                    <a:lnTo>
                      <a:pt x="18" y="36"/>
                    </a:lnTo>
                    <a:lnTo>
                      <a:pt x="12" y="36"/>
                    </a:lnTo>
                    <a:lnTo>
                      <a:pt x="5" y="37"/>
                    </a:lnTo>
                    <a:lnTo>
                      <a:pt x="0" y="38"/>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62" name="Freeform 291">
                <a:extLst>
                  <a:ext uri="{FF2B5EF4-FFF2-40B4-BE49-F238E27FC236}">
                    <a16:creationId xmlns:a16="http://schemas.microsoft.com/office/drawing/2014/main" id="{9A80DDF4-D9D2-4FEA-A6CB-709B21168F4C}"/>
                  </a:ext>
                </a:extLst>
              </p:cNvPr>
              <p:cNvSpPr>
                <a:spLocks/>
              </p:cNvSpPr>
              <p:nvPr/>
            </p:nvSpPr>
            <p:spPr bwMode="auto">
              <a:xfrm flipH="1">
                <a:off x="1749" y="2779"/>
                <a:ext cx="50" cy="72"/>
              </a:xfrm>
              <a:custGeom>
                <a:avLst/>
                <a:gdLst>
                  <a:gd name="T0" fmla="*/ 0 w 121"/>
                  <a:gd name="T1" fmla="*/ 0 h 197"/>
                  <a:gd name="T2" fmla="*/ 0 w 121"/>
                  <a:gd name="T3" fmla="*/ 0 h 197"/>
                  <a:gd name="T4" fmla="*/ 0 w 121"/>
                  <a:gd name="T5" fmla="*/ 0 h 197"/>
                  <a:gd name="T6" fmla="*/ 0 w 121"/>
                  <a:gd name="T7" fmla="*/ 0 h 197"/>
                  <a:gd name="T8" fmla="*/ 0 w 121"/>
                  <a:gd name="T9" fmla="*/ 0 h 197"/>
                  <a:gd name="T10" fmla="*/ 0 w 121"/>
                  <a:gd name="T11" fmla="*/ 0 h 197"/>
                  <a:gd name="T12" fmla="*/ 0 w 121"/>
                  <a:gd name="T13" fmla="*/ 0 h 197"/>
                  <a:gd name="T14" fmla="*/ 0 w 121"/>
                  <a:gd name="T15" fmla="*/ 0 h 197"/>
                  <a:gd name="T16" fmla="*/ 0 w 121"/>
                  <a:gd name="T17" fmla="*/ 0 h 197"/>
                  <a:gd name="T18" fmla="*/ 0 w 121"/>
                  <a:gd name="T19" fmla="*/ 0 h 197"/>
                  <a:gd name="T20" fmla="*/ 0 w 121"/>
                  <a:gd name="T21" fmla="*/ 0 h 197"/>
                  <a:gd name="T22" fmla="*/ 0 w 121"/>
                  <a:gd name="T23" fmla="*/ 0 h 197"/>
                  <a:gd name="T24" fmla="*/ 0 w 121"/>
                  <a:gd name="T25" fmla="*/ 0 h 197"/>
                  <a:gd name="T26" fmla="*/ 0 w 121"/>
                  <a:gd name="T27" fmla="*/ 0 h 197"/>
                  <a:gd name="T28" fmla="*/ 0 w 121"/>
                  <a:gd name="T29" fmla="*/ 0 h 197"/>
                  <a:gd name="T30" fmla="*/ 0 w 121"/>
                  <a:gd name="T31" fmla="*/ 0 h 197"/>
                  <a:gd name="T32" fmla="*/ 0 w 121"/>
                  <a:gd name="T33" fmla="*/ 0 h 197"/>
                  <a:gd name="T34" fmla="*/ 0 w 121"/>
                  <a:gd name="T35" fmla="*/ 0 h 197"/>
                  <a:gd name="T36" fmla="*/ 0 w 121"/>
                  <a:gd name="T37" fmla="*/ 0 h 197"/>
                  <a:gd name="T38" fmla="*/ 0 w 121"/>
                  <a:gd name="T39" fmla="*/ 0 h 197"/>
                  <a:gd name="T40" fmla="*/ 0 w 121"/>
                  <a:gd name="T41" fmla="*/ 0 h 197"/>
                  <a:gd name="T42" fmla="*/ 0 w 121"/>
                  <a:gd name="T43" fmla="*/ 0 h 197"/>
                  <a:gd name="T44" fmla="*/ 0 w 121"/>
                  <a:gd name="T45" fmla="*/ 0 h 197"/>
                  <a:gd name="T46" fmla="*/ 0 w 121"/>
                  <a:gd name="T47" fmla="*/ 0 h 197"/>
                  <a:gd name="T48" fmla="*/ 0 w 121"/>
                  <a:gd name="T49" fmla="*/ 0 h 197"/>
                  <a:gd name="T50" fmla="*/ 0 w 121"/>
                  <a:gd name="T51" fmla="*/ 0 h 197"/>
                  <a:gd name="T52" fmla="*/ 0 w 121"/>
                  <a:gd name="T53" fmla="*/ 0 h 197"/>
                  <a:gd name="T54" fmla="*/ 0 w 121"/>
                  <a:gd name="T55" fmla="*/ 0 h 197"/>
                  <a:gd name="T56" fmla="*/ 0 w 121"/>
                  <a:gd name="T57" fmla="*/ 0 h 197"/>
                  <a:gd name="T58" fmla="*/ 0 w 121"/>
                  <a:gd name="T59" fmla="*/ 0 h 197"/>
                  <a:gd name="T60" fmla="*/ 0 w 121"/>
                  <a:gd name="T61" fmla="*/ 0 h 197"/>
                  <a:gd name="T62" fmla="*/ 0 w 121"/>
                  <a:gd name="T63" fmla="*/ 0 h 197"/>
                  <a:gd name="T64" fmla="*/ 0 w 121"/>
                  <a:gd name="T65" fmla="*/ 0 h 197"/>
                  <a:gd name="T66" fmla="*/ 0 w 121"/>
                  <a:gd name="T67" fmla="*/ 0 h 197"/>
                  <a:gd name="T68" fmla="*/ 0 w 121"/>
                  <a:gd name="T69" fmla="*/ 0 h 197"/>
                  <a:gd name="T70" fmla="*/ 0 w 121"/>
                  <a:gd name="T71" fmla="*/ 0 h 197"/>
                  <a:gd name="T72" fmla="*/ 0 w 121"/>
                  <a:gd name="T73" fmla="*/ 0 h 197"/>
                  <a:gd name="T74" fmla="*/ 0 w 121"/>
                  <a:gd name="T75" fmla="*/ 0 h 197"/>
                  <a:gd name="T76" fmla="*/ 0 w 121"/>
                  <a:gd name="T77" fmla="*/ 0 h 197"/>
                  <a:gd name="T78" fmla="*/ 0 w 121"/>
                  <a:gd name="T79" fmla="*/ 0 h 197"/>
                  <a:gd name="T80" fmla="*/ 0 w 121"/>
                  <a:gd name="T81" fmla="*/ 0 h 197"/>
                  <a:gd name="T82" fmla="*/ 0 w 121"/>
                  <a:gd name="T83" fmla="*/ 0 h 197"/>
                  <a:gd name="T84" fmla="*/ 0 w 121"/>
                  <a:gd name="T85" fmla="*/ 0 h 197"/>
                  <a:gd name="T86" fmla="*/ 0 w 121"/>
                  <a:gd name="T87" fmla="*/ 0 h 197"/>
                  <a:gd name="T88" fmla="*/ 0 w 121"/>
                  <a:gd name="T89" fmla="*/ 0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1"/>
                  <a:gd name="T136" fmla="*/ 0 h 197"/>
                  <a:gd name="T137" fmla="*/ 121 w 121"/>
                  <a:gd name="T138" fmla="*/ 197 h 19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1" h="197">
                    <a:moveTo>
                      <a:pt x="51" y="197"/>
                    </a:moveTo>
                    <a:lnTo>
                      <a:pt x="48" y="190"/>
                    </a:lnTo>
                    <a:lnTo>
                      <a:pt x="47" y="184"/>
                    </a:lnTo>
                    <a:lnTo>
                      <a:pt x="47" y="178"/>
                    </a:lnTo>
                    <a:lnTo>
                      <a:pt x="45" y="174"/>
                    </a:lnTo>
                    <a:lnTo>
                      <a:pt x="43" y="170"/>
                    </a:lnTo>
                    <a:lnTo>
                      <a:pt x="37" y="167"/>
                    </a:lnTo>
                    <a:lnTo>
                      <a:pt x="29" y="163"/>
                    </a:lnTo>
                    <a:lnTo>
                      <a:pt x="15" y="162"/>
                    </a:lnTo>
                    <a:lnTo>
                      <a:pt x="12" y="164"/>
                    </a:lnTo>
                    <a:lnTo>
                      <a:pt x="9" y="166"/>
                    </a:lnTo>
                    <a:lnTo>
                      <a:pt x="4" y="168"/>
                    </a:lnTo>
                    <a:lnTo>
                      <a:pt x="0" y="170"/>
                    </a:lnTo>
                    <a:lnTo>
                      <a:pt x="2" y="131"/>
                    </a:lnTo>
                    <a:lnTo>
                      <a:pt x="5" y="92"/>
                    </a:lnTo>
                    <a:lnTo>
                      <a:pt x="10" y="54"/>
                    </a:lnTo>
                    <a:lnTo>
                      <a:pt x="15" y="15"/>
                    </a:lnTo>
                    <a:lnTo>
                      <a:pt x="20" y="11"/>
                    </a:lnTo>
                    <a:lnTo>
                      <a:pt x="28" y="9"/>
                    </a:lnTo>
                    <a:lnTo>
                      <a:pt x="36" y="7"/>
                    </a:lnTo>
                    <a:lnTo>
                      <a:pt x="45" y="4"/>
                    </a:lnTo>
                    <a:lnTo>
                      <a:pt x="55" y="2"/>
                    </a:lnTo>
                    <a:lnTo>
                      <a:pt x="64" y="1"/>
                    </a:lnTo>
                    <a:lnTo>
                      <a:pt x="72" y="1"/>
                    </a:lnTo>
                    <a:lnTo>
                      <a:pt x="79" y="0"/>
                    </a:lnTo>
                    <a:lnTo>
                      <a:pt x="77" y="11"/>
                    </a:lnTo>
                    <a:lnTo>
                      <a:pt x="78" y="22"/>
                    </a:lnTo>
                    <a:lnTo>
                      <a:pt x="81" y="31"/>
                    </a:lnTo>
                    <a:lnTo>
                      <a:pt x="88" y="41"/>
                    </a:lnTo>
                    <a:lnTo>
                      <a:pt x="96" y="43"/>
                    </a:lnTo>
                    <a:lnTo>
                      <a:pt x="105" y="46"/>
                    </a:lnTo>
                    <a:lnTo>
                      <a:pt x="115" y="48"/>
                    </a:lnTo>
                    <a:lnTo>
                      <a:pt x="121" y="51"/>
                    </a:lnTo>
                    <a:lnTo>
                      <a:pt x="119" y="87"/>
                    </a:lnTo>
                    <a:lnTo>
                      <a:pt x="118" y="123"/>
                    </a:lnTo>
                    <a:lnTo>
                      <a:pt x="117" y="159"/>
                    </a:lnTo>
                    <a:lnTo>
                      <a:pt x="115" y="194"/>
                    </a:lnTo>
                    <a:lnTo>
                      <a:pt x="106" y="194"/>
                    </a:lnTo>
                    <a:lnTo>
                      <a:pt x="98" y="196"/>
                    </a:lnTo>
                    <a:lnTo>
                      <a:pt x="90" y="196"/>
                    </a:lnTo>
                    <a:lnTo>
                      <a:pt x="83" y="196"/>
                    </a:lnTo>
                    <a:lnTo>
                      <a:pt x="75" y="197"/>
                    </a:lnTo>
                    <a:lnTo>
                      <a:pt x="67" y="197"/>
                    </a:lnTo>
                    <a:lnTo>
                      <a:pt x="59" y="197"/>
                    </a:lnTo>
                    <a:lnTo>
                      <a:pt x="51" y="197"/>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63" name="Freeform 292">
                <a:extLst>
                  <a:ext uri="{FF2B5EF4-FFF2-40B4-BE49-F238E27FC236}">
                    <a16:creationId xmlns:a16="http://schemas.microsoft.com/office/drawing/2014/main" id="{53FF462C-D48A-4148-B45F-4F9D8E747EE2}"/>
                  </a:ext>
                </a:extLst>
              </p:cNvPr>
              <p:cNvSpPr>
                <a:spLocks/>
              </p:cNvSpPr>
              <p:nvPr/>
            </p:nvSpPr>
            <p:spPr bwMode="auto">
              <a:xfrm flipH="1">
                <a:off x="1845" y="2796"/>
                <a:ext cx="39" cy="55"/>
              </a:xfrm>
              <a:custGeom>
                <a:avLst/>
                <a:gdLst>
                  <a:gd name="T0" fmla="*/ 0 w 95"/>
                  <a:gd name="T1" fmla="*/ 0 h 152"/>
                  <a:gd name="T2" fmla="*/ 0 w 95"/>
                  <a:gd name="T3" fmla="*/ 0 h 152"/>
                  <a:gd name="T4" fmla="*/ 0 w 95"/>
                  <a:gd name="T5" fmla="*/ 0 h 152"/>
                  <a:gd name="T6" fmla="*/ 0 w 95"/>
                  <a:gd name="T7" fmla="*/ 0 h 152"/>
                  <a:gd name="T8" fmla="*/ 0 w 95"/>
                  <a:gd name="T9" fmla="*/ 0 h 152"/>
                  <a:gd name="T10" fmla="*/ 0 w 95"/>
                  <a:gd name="T11" fmla="*/ 0 h 152"/>
                  <a:gd name="T12" fmla="*/ 0 w 95"/>
                  <a:gd name="T13" fmla="*/ 0 h 152"/>
                  <a:gd name="T14" fmla="*/ 0 w 95"/>
                  <a:gd name="T15" fmla="*/ 0 h 152"/>
                  <a:gd name="T16" fmla="*/ 0 w 95"/>
                  <a:gd name="T17" fmla="*/ 0 h 152"/>
                  <a:gd name="T18" fmla="*/ 0 w 95"/>
                  <a:gd name="T19" fmla="*/ 0 h 152"/>
                  <a:gd name="T20" fmla="*/ 0 w 95"/>
                  <a:gd name="T21" fmla="*/ 0 h 152"/>
                  <a:gd name="T22" fmla="*/ 0 w 95"/>
                  <a:gd name="T23" fmla="*/ 0 h 152"/>
                  <a:gd name="T24" fmla="*/ 0 w 95"/>
                  <a:gd name="T25" fmla="*/ 0 h 152"/>
                  <a:gd name="T26" fmla="*/ 0 w 95"/>
                  <a:gd name="T27" fmla="*/ 0 h 152"/>
                  <a:gd name="T28" fmla="*/ 0 w 95"/>
                  <a:gd name="T29" fmla="*/ 0 h 152"/>
                  <a:gd name="T30" fmla="*/ 0 w 95"/>
                  <a:gd name="T31" fmla="*/ 0 h 152"/>
                  <a:gd name="T32" fmla="*/ 0 w 95"/>
                  <a:gd name="T33" fmla="*/ 0 h 152"/>
                  <a:gd name="T34" fmla="*/ 0 w 95"/>
                  <a:gd name="T35" fmla="*/ 0 h 152"/>
                  <a:gd name="T36" fmla="*/ 0 w 95"/>
                  <a:gd name="T37" fmla="*/ 0 h 152"/>
                  <a:gd name="T38" fmla="*/ 0 w 95"/>
                  <a:gd name="T39" fmla="*/ 0 h 152"/>
                  <a:gd name="T40" fmla="*/ 0 w 95"/>
                  <a:gd name="T41" fmla="*/ 0 h 152"/>
                  <a:gd name="T42" fmla="*/ 0 w 95"/>
                  <a:gd name="T43" fmla="*/ 0 h 152"/>
                  <a:gd name="T44" fmla="*/ 0 w 95"/>
                  <a:gd name="T45" fmla="*/ 0 h 152"/>
                  <a:gd name="T46" fmla="*/ 0 w 95"/>
                  <a:gd name="T47" fmla="*/ 0 h 152"/>
                  <a:gd name="T48" fmla="*/ 0 w 95"/>
                  <a:gd name="T49" fmla="*/ 0 h 152"/>
                  <a:gd name="T50" fmla="*/ 0 w 95"/>
                  <a:gd name="T51" fmla="*/ 0 h 152"/>
                  <a:gd name="T52" fmla="*/ 0 w 95"/>
                  <a:gd name="T53" fmla="*/ 0 h 152"/>
                  <a:gd name="T54" fmla="*/ 0 w 95"/>
                  <a:gd name="T55" fmla="*/ 0 h 152"/>
                  <a:gd name="T56" fmla="*/ 0 w 95"/>
                  <a:gd name="T57" fmla="*/ 0 h 152"/>
                  <a:gd name="T58" fmla="*/ 0 w 95"/>
                  <a:gd name="T59" fmla="*/ 0 h 152"/>
                  <a:gd name="T60" fmla="*/ 0 w 95"/>
                  <a:gd name="T61" fmla="*/ 0 h 152"/>
                  <a:gd name="T62" fmla="*/ 0 w 95"/>
                  <a:gd name="T63" fmla="*/ 0 h 152"/>
                  <a:gd name="T64" fmla="*/ 0 w 95"/>
                  <a:gd name="T65" fmla="*/ 0 h 1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5"/>
                  <a:gd name="T100" fmla="*/ 0 h 152"/>
                  <a:gd name="T101" fmla="*/ 95 w 95"/>
                  <a:gd name="T102" fmla="*/ 152 h 1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5" h="152">
                    <a:moveTo>
                      <a:pt x="35" y="142"/>
                    </a:moveTo>
                    <a:lnTo>
                      <a:pt x="36" y="129"/>
                    </a:lnTo>
                    <a:lnTo>
                      <a:pt x="36" y="115"/>
                    </a:lnTo>
                    <a:lnTo>
                      <a:pt x="35" y="101"/>
                    </a:lnTo>
                    <a:lnTo>
                      <a:pt x="30" y="89"/>
                    </a:lnTo>
                    <a:lnTo>
                      <a:pt x="22" y="87"/>
                    </a:lnTo>
                    <a:lnTo>
                      <a:pt x="14" y="84"/>
                    </a:lnTo>
                    <a:lnTo>
                      <a:pt x="7" y="80"/>
                    </a:lnTo>
                    <a:lnTo>
                      <a:pt x="0" y="77"/>
                    </a:lnTo>
                    <a:lnTo>
                      <a:pt x="2" y="64"/>
                    </a:lnTo>
                    <a:lnTo>
                      <a:pt x="5" y="50"/>
                    </a:lnTo>
                    <a:lnTo>
                      <a:pt x="6" y="38"/>
                    </a:lnTo>
                    <a:lnTo>
                      <a:pt x="8" y="24"/>
                    </a:lnTo>
                    <a:lnTo>
                      <a:pt x="19" y="19"/>
                    </a:lnTo>
                    <a:lnTo>
                      <a:pt x="30" y="15"/>
                    </a:lnTo>
                    <a:lnTo>
                      <a:pt x="40" y="11"/>
                    </a:lnTo>
                    <a:lnTo>
                      <a:pt x="51" y="8"/>
                    </a:lnTo>
                    <a:lnTo>
                      <a:pt x="61" y="5"/>
                    </a:lnTo>
                    <a:lnTo>
                      <a:pt x="73" y="3"/>
                    </a:lnTo>
                    <a:lnTo>
                      <a:pt x="83" y="2"/>
                    </a:lnTo>
                    <a:lnTo>
                      <a:pt x="95" y="0"/>
                    </a:lnTo>
                    <a:lnTo>
                      <a:pt x="89" y="36"/>
                    </a:lnTo>
                    <a:lnTo>
                      <a:pt x="85" y="76"/>
                    </a:lnTo>
                    <a:lnTo>
                      <a:pt x="82" y="114"/>
                    </a:lnTo>
                    <a:lnTo>
                      <a:pt x="76" y="152"/>
                    </a:lnTo>
                    <a:lnTo>
                      <a:pt x="69" y="152"/>
                    </a:lnTo>
                    <a:lnTo>
                      <a:pt x="62" y="152"/>
                    </a:lnTo>
                    <a:lnTo>
                      <a:pt x="58" y="152"/>
                    </a:lnTo>
                    <a:lnTo>
                      <a:pt x="53" y="152"/>
                    </a:lnTo>
                    <a:lnTo>
                      <a:pt x="49" y="151"/>
                    </a:lnTo>
                    <a:lnTo>
                      <a:pt x="44" y="149"/>
                    </a:lnTo>
                    <a:lnTo>
                      <a:pt x="39" y="147"/>
                    </a:lnTo>
                    <a:lnTo>
                      <a:pt x="35" y="142"/>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64" name="Freeform 293">
                <a:extLst>
                  <a:ext uri="{FF2B5EF4-FFF2-40B4-BE49-F238E27FC236}">
                    <a16:creationId xmlns:a16="http://schemas.microsoft.com/office/drawing/2014/main" id="{B73921E7-1903-41BB-AE1D-E5666ECA94EC}"/>
                  </a:ext>
                </a:extLst>
              </p:cNvPr>
              <p:cNvSpPr>
                <a:spLocks/>
              </p:cNvSpPr>
              <p:nvPr/>
            </p:nvSpPr>
            <p:spPr bwMode="auto">
              <a:xfrm flipH="1">
                <a:off x="1876" y="2830"/>
                <a:ext cx="11" cy="20"/>
              </a:xfrm>
              <a:custGeom>
                <a:avLst/>
                <a:gdLst>
                  <a:gd name="T0" fmla="*/ 0 w 25"/>
                  <a:gd name="T1" fmla="*/ 0 h 53"/>
                  <a:gd name="T2" fmla="*/ 0 w 25"/>
                  <a:gd name="T3" fmla="*/ 0 h 53"/>
                  <a:gd name="T4" fmla="*/ 0 w 25"/>
                  <a:gd name="T5" fmla="*/ 0 h 53"/>
                  <a:gd name="T6" fmla="*/ 0 w 25"/>
                  <a:gd name="T7" fmla="*/ 0 h 53"/>
                  <a:gd name="T8" fmla="*/ 0 w 25"/>
                  <a:gd name="T9" fmla="*/ 0 h 53"/>
                  <a:gd name="T10" fmla="*/ 0 w 25"/>
                  <a:gd name="T11" fmla="*/ 0 h 53"/>
                  <a:gd name="T12" fmla="*/ 0 w 25"/>
                  <a:gd name="T13" fmla="*/ 0 h 53"/>
                  <a:gd name="T14" fmla="*/ 0 w 25"/>
                  <a:gd name="T15" fmla="*/ 0 h 53"/>
                  <a:gd name="T16" fmla="*/ 0 w 25"/>
                  <a:gd name="T17" fmla="*/ 0 h 53"/>
                  <a:gd name="T18" fmla="*/ 0 w 25"/>
                  <a:gd name="T19" fmla="*/ 0 h 53"/>
                  <a:gd name="T20" fmla="*/ 0 w 25"/>
                  <a:gd name="T21" fmla="*/ 0 h 53"/>
                  <a:gd name="T22" fmla="*/ 0 w 25"/>
                  <a:gd name="T23" fmla="*/ 0 h 53"/>
                  <a:gd name="T24" fmla="*/ 0 w 25"/>
                  <a:gd name="T25" fmla="*/ 0 h 53"/>
                  <a:gd name="T26" fmla="*/ 0 w 25"/>
                  <a:gd name="T27" fmla="*/ 0 h 53"/>
                  <a:gd name="T28" fmla="*/ 0 w 25"/>
                  <a:gd name="T29" fmla="*/ 0 h 53"/>
                  <a:gd name="T30" fmla="*/ 0 w 25"/>
                  <a:gd name="T31" fmla="*/ 0 h 53"/>
                  <a:gd name="T32" fmla="*/ 0 w 25"/>
                  <a:gd name="T33" fmla="*/ 0 h 53"/>
                  <a:gd name="T34" fmla="*/ 0 w 25"/>
                  <a:gd name="T35" fmla="*/ 0 h 53"/>
                  <a:gd name="T36" fmla="*/ 0 w 25"/>
                  <a:gd name="T37" fmla="*/ 0 h 53"/>
                  <a:gd name="T38" fmla="*/ 0 w 25"/>
                  <a:gd name="T39" fmla="*/ 0 h 53"/>
                  <a:gd name="T40" fmla="*/ 0 w 25"/>
                  <a:gd name="T41" fmla="*/ 0 h 5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
                  <a:gd name="T64" fmla="*/ 0 h 53"/>
                  <a:gd name="T65" fmla="*/ 25 w 25"/>
                  <a:gd name="T66" fmla="*/ 53 h 5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 h="53">
                    <a:moveTo>
                      <a:pt x="15" y="52"/>
                    </a:moveTo>
                    <a:lnTo>
                      <a:pt x="13" y="48"/>
                    </a:lnTo>
                    <a:lnTo>
                      <a:pt x="12" y="45"/>
                    </a:lnTo>
                    <a:lnTo>
                      <a:pt x="10" y="43"/>
                    </a:lnTo>
                    <a:lnTo>
                      <a:pt x="6" y="39"/>
                    </a:lnTo>
                    <a:lnTo>
                      <a:pt x="3" y="29"/>
                    </a:lnTo>
                    <a:lnTo>
                      <a:pt x="1" y="22"/>
                    </a:lnTo>
                    <a:lnTo>
                      <a:pt x="0" y="14"/>
                    </a:lnTo>
                    <a:lnTo>
                      <a:pt x="0" y="4"/>
                    </a:lnTo>
                    <a:lnTo>
                      <a:pt x="5" y="2"/>
                    </a:lnTo>
                    <a:lnTo>
                      <a:pt x="9" y="0"/>
                    </a:lnTo>
                    <a:lnTo>
                      <a:pt x="13" y="0"/>
                    </a:lnTo>
                    <a:lnTo>
                      <a:pt x="18" y="0"/>
                    </a:lnTo>
                    <a:lnTo>
                      <a:pt x="20" y="12"/>
                    </a:lnTo>
                    <a:lnTo>
                      <a:pt x="23" y="28"/>
                    </a:lnTo>
                    <a:lnTo>
                      <a:pt x="25" y="43"/>
                    </a:lnTo>
                    <a:lnTo>
                      <a:pt x="25" y="53"/>
                    </a:lnTo>
                    <a:lnTo>
                      <a:pt x="23" y="53"/>
                    </a:lnTo>
                    <a:lnTo>
                      <a:pt x="20" y="53"/>
                    </a:lnTo>
                    <a:lnTo>
                      <a:pt x="17" y="53"/>
                    </a:lnTo>
                    <a:lnTo>
                      <a:pt x="15" y="52"/>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65" name="Freeform 294">
                <a:extLst>
                  <a:ext uri="{FF2B5EF4-FFF2-40B4-BE49-F238E27FC236}">
                    <a16:creationId xmlns:a16="http://schemas.microsoft.com/office/drawing/2014/main" id="{CB83F732-48D1-42A8-87AE-B9858EC6C61A}"/>
                  </a:ext>
                </a:extLst>
              </p:cNvPr>
              <p:cNvSpPr>
                <a:spLocks/>
              </p:cNvSpPr>
              <p:nvPr/>
            </p:nvSpPr>
            <p:spPr bwMode="auto">
              <a:xfrm flipH="1">
                <a:off x="1889" y="2809"/>
                <a:ext cx="17" cy="39"/>
              </a:xfrm>
              <a:custGeom>
                <a:avLst/>
                <a:gdLst>
                  <a:gd name="T0" fmla="*/ 0 w 41"/>
                  <a:gd name="T1" fmla="*/ 0 h 106"/>
                  <a:gd name="T2" fmla="*/ 0 w 41"/>
                  <a:gd name="T3" fmla="*/ 0 h 106"/>
                  <a:gd name="T4" fmla="*/ 0 w 41"/>
                  <a:gd name="T5" fmla="*/ 0 h 106"/>
                  <a:gd name="T6" fmla="*/ 0 w 41"/>
                  <a:gd name="T7" fmla="*/ 0 h 106"/>
                  <a:gd name="T8" fmla="*/ 0 w 41"/>
                  <a:gd name="T9" fmla="*/ 0 h 106"/>
                  <a:gd name="T10" fmla="*/ 0 w 41"/>
                  <a:gd name="T11" fmla="*/ 0 h 106"/>
                  <a:gd name="T12" fmla="*/ 0 w 41"/>
                  <a:gd name="T13" fmla="*/ 0 h 106"/>
                  <a:gd name="T14" fmla="*/ 0 w 41"/>
                  <a:gd name="T15" fmla="*/ 0 h 106"/>
                  <a:gd name="T16" fmla="*/ 0 w 41"/>
                  <a:gd name="T17" fmla="*/ 0 h 106"/>
                  <a:gd name="T18" fmla="*/ 0 w 41"/>
                  <a:gd name="T19" fmla="*/ 0 h 106"/>
                  <a:gd name="T20" fmla="*/ 0 w 41"/>
                  <a:gd name="T21" fmla="*/ 0 h 106"/>
                  <a:gd name="T22" fmla="*/ 0 w 41"/>
                  <a:gd name="T23" fmla="*/ 0 h 106"/>
                  <a:gd name="T24" fmla="*/ 0 w 41"/>
                  <a:gd name="T25" fmla="*/ 0 h 106"/>
                  <a:gd name="T26" fmla="*/ 0 w 41"/>
                  <a:gd name="T27" fmla="*/ 0 h 106"/>
                  <a:gd name="T28" fmla="*/ 0 w 41"/>
                  <a:gd name="T29" fmla="*/ 0 h 106"/>
                  <a:gd name="T30" fmla="*/ 0 w 41"/>
                  <a:gd name="T31" fmla="*/ 0 h 106"/>
                  <a:gd name="T32" fmla="*/ 0 w 41"/>
                  <a:gd name="T33" fmla="*/ 0 h 10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1"/>
                  <a:gd name="T52" fmla="*/ 0 h 106"/>
                  <a:gd name="T53" fmla="*/ 41 w 41"/>
                  <a:gd name="T54" fmla="*/ 106 h 10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1" h="106">
                    <a:moveTo>
                      <a:pt x="1" y="98"/>
                    </a:moveTo>
                    <a:lnTo>
                      <a:pt x="0" y="79"/>
                    </a:lnTo>
                    <a:lnTo>
                      <a:pt x="0" y="56"/>
                    </a:lnTo>
                    <a:lnTo>
                      <a:pt x="1" y="33"/>
                    </a:lnTo>
                    <a:lnTo>
                      <a:pt x="8" y="14"/>
                    </a:lnTo>
                    <a:lnTo>
                      <a:pt x="16" y="10"/>
                    </a:lnTo>
                    <a:lnTo>
                      <a:pt x="25" y="5"/>
                    </a:lnTo>
                    <a:lnTo>
                      <a:pt x="33" y="3"/>
                    </a:lnTo>
                    <a:lnTo>
                      <a:pt x="41" y="0"/>
                    </a:lnTo>
                    <a:lnTo>
                      <a:pt x="37" y="27"/>
                    </a:lnTo>
                    <a:lnTo>
                      <a:pt x="35" y="53"/>
                    </a:lnTo>
                    <a:lnTo>
                      <a:pt x="33" y="79"/>
                    </a:lnTo>
                    <a:lnTo>
                      <a:pt x="31" y="106"/>
                    </a:lnTo>
                    <a:lnTo>
                      <a:pt x="25" y="105"/>
                    </a:lnTo>
                    <a:lnTo>
                      <a:pt x="16" y="103"/>
                    </a:lnTo>
                    <a:lnTo>
                      <a:pt x="8" y="101"/>
                    </a:lnTo>
                    <a:lnTo>
                      <a:pt x="1" y="98"/>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66" name="Freeform 295">
                <a:extLst>
                  <a:ext uri="{FF2B5EF4-FFF2-40B4-BE49-F238E27FC236}">
                    <a16:creationId xmlns:a16="http://schemas.microsoft.com/office/drawing/2014/main" id="{5AF5CB8C-8072-4B43-AC16-D22E8AACE595}"/>
                  </a:ext>
                </a:extLst>
              </p:cNvPr>
              <p:cNvSpPr>
                <a:spLocks/>
              </p:cNvSpPr>
              <p:nvPr/>
            </p:nvSpPr>
            <p:spPr bwMode="auto">
              <a:xfrm flipH="1">
                <a:off x="1878" y="2772"/>
                <a:ext cx="24" cy="37"/>
              </a:xfrm>
              <a:custGeom>
                <a:avLst/>
                <a:gdLst>
                  <a:gd name="T0" fmla="*/ 0 w 56"/>
                  <a:gd name="T1" fmla="*/ 0 h 100"/>
                  <a:gd name="T2" fmla="*/ 0 w 56"/>
                  <a:gd name="T3" fmla="*/ 0 h 100"/>
                  <a:gd name="T4" fmla="*/ 0 w 56"/>
                  <a:gd name="T5" fmla="*/ 0 h 100"/>
                  <a:gd name="T6" fmla="*/ 0 w 56"/>
                  <a:gd name="T7" fmla="*/ 0 h 100"/>
                  <a:gd name="T8" fmla="*/ 0 w 56"/>
                  <a:gd name="T9" fmla="*/ 0 h 100"/>
                  <a:gd name="T10" fmla="*/ 0 w 56"/>
                  <a:gd name="T11" fmla="*/ 0 h 100"/>
                  <a:gd name="T12" fmla="*/ 0 w 56"/>
                  <a:gd name="T13" fmla="*/ 0 h 100"/>
                  <a:gd name="T14" fmla="*/ 0 w 56"/>
                  <a:gd name="T15" fmla="*/ 0 h 100"/>
                  <a:gd name="T16" fmla="*/ 0 w 56"/>
                  <a:gd name="T17" fmla="*/ 0 h 100"/>
                  <a:gd name="T18" fmla="*/ 0 w 56"/>
                  <a:gd name="T19" fmla="*/ 0 h 100"/>
                  <a:gd name="T20" fmla="*/ 0 w 56"/>
                  <a:gd name="T21" fmla="*/ 0 h 100"/>
                  <a:gd name="T22" fmla="*/ 0 w 56"/>
                  <a:gd name="T23" fmla="*/ 0 h 100"/>
                  <a:gd name="T24" fmla="*/ 0 w 56"/>
                  <a:gd name="T25" fmla="*/ 0 h 100"/>
                  <a:gd name="T26" fmla="*/ 0 w 56"/>
                  <a:gd name="T27" fmla="*/ 0 h 100"/>
                  <a:gd name="T28" fmla="*/ 0 w 56"/>
                  <a:gd name="T29" fmla="*/ 0 h 100"/>
                  <a:gd name="T30" fmla="*/ 0 w 56"/>
                  <a:gd name="T31" fmla="*/ 0 h 100"/>
                  <a:gd name="T32" fmla="*/ 0 w 56"/>
                  <a:gd name="T33" fmla="*/ 0 h 100"/>
                  <a:gd name="T34" fmla="*/ 0 w 56"/>
                  <a:gd name="T35" fmla="*/ 0 h 100"/>
                  <a:gd name="T36" fmla="*/ 0 w 56"/>
                  <a:gd name="T37" fmla="*/ 0 h 100"/>
                  <a:gd name="T38" fmla="*/ 0 w 56"/>
                  <a:gd name="T39" fmla="*/ 0 h 100"/>
                  <a:gd name="T40" fmla="*/ 0 w 56"/>
                  <a:gd name="T41" fmla="*/ 0 h 100"/>
                  <a:gd name="T42" fmla="*/ 0 w 56"/>
                  <a:gd name="T43" fmla="*/ 0 h 100"/>
                  <a:gd name="T44" fmla="*/ 0 w 56"/>
                  <a:gd name="T45" fmla="*/ 0 h 100"/>
                  <a:gd name="T46" fmla="*/ 0 w 56"/>
                  <a:gd name="T47" fmla="*/ 0 h 100"/>
                  <a:gd name="T48" fmla="*/ 0 w 56"/>
                  <a:gd name="T49" fmla="*/ 0 h 1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6"/>
                  <a:gd name="T76" fmla="*/ 0 h 100"/>
                  <a:gd name="T77" fmla="*/ 56 w 56"/>
                  <a:gd name="T78" fmla="*/ 100 h 1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6" h="100">
                    <a:moveTo>
                      <a:pt x="0" y="100"/>
                    </a:moveTo>
                    <a:lnTo>
                      <a:pt x="2" y="88"/>
                    </a:lnTo>
                    <a:lnTo>
                      <a:pt x="6" y="76"/>
                    </a:lnTo>
                    <a:lnTo>
                      <a:pt x="8" y="64"/>
                    </a:lnTo>
                    <a:lnTo>
                      <a:pt x="10" y="52"/>
                    </a:lnTo>
                    <a:lnTo>
                      <a:pt x="15" y="39"/>
                    </a:lnTo>
                    <a:lnTo>
                      <a:pt x="19" y="26"/>
                    </a:lnTo>
                    <a:lnTo>
                      <a:pt x="26" y="13"/>
                    </a:lnTo>
                    <a:lnTo>
                      <a:pt x="33" y="2"/>
                    </a:lnTo>
                    <a:lnTo>
                      <a:pt x="39" y="1"/>
                    </a:lnTo>
                    <a:lnTo>
                      <a:pt x="45" y="1"/>
                    </a:lnTo>
                    <a:lnTo>
                      <a:pt x="51" y="1"/>
                    </a:lnTo>
                    <a:lnTo>
                      <a:pt x="56" y="0"/>
                    </a:lnTo>
                    <a:lnTo>
                      <a:pt x="51" y="20"/>
                    </a:lnTo>
                    <a:lnTo>
                      <a:pt x="47" y="39"/>
                    </a:lnTo>
                    <a:lnTo>
                      <a:pt x="42" y="59"/>
                    </a:lnTo>
                    <a:lnTo>
                      <a:pt x="37" y="79"/>
                    </a:lnTo>
                    <a:lnTo>
                      <a:pt x="36" y="80"/>
                    </a:lnTo>
                    <a:lnTo>
                      <a:pt x="33" y="82"/>
                    </a:lnTo>
                    <a:lnTo>
                      <a:pt x="32" y="83"/>
                    </a:lnTo>
                    <a:lnTo>
                      <a:pt x="29" y="84"/>
                    </a:lnTo>
                    <a:lnTo>
                      <a:pt x="24" y="87"/>
                    </a:lnTo>
                    <a:lnTo>
                      <a:pt x="18" y="90"/>
                    </a:lnTo>
                    <a:lnTo>
                      <a:pt x="10" y="95"/>
                    </a:lnTo>
                    <a:lnTo>
                      <a:pt x="0" y="10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67" name="Freeform 296">
                <a:extLst>
                  <a:ext uri="{FF2B5EF4-FFF2-40B4-BE49-F238E27FC236}">
                    <a16:creationId xmlns:a16="http://schemas.microsoft.com/office/drawing/2014/main" id="{8BFEA85B-688D-4628-9DE6-8DFF00EE5CE8}"/>
                  </a:ext>
                </a:extLst>
              </p:cNvPr>
              <p:cNvSpPr>
                <a:spLocks/>
              </p:cNvSpPr>
              <p:nvPr/>
            </p:nvSpPr>
            <p:spPr bwMode="auto">
              <a:xfrm flipH="1">
                <a:off x="1831" y="2744"/>
                <a:ext cx="49" cy="55"/>
              </a:xfrm>
              <a:custGeom>
                <a:avLst/>
                <a:gdLst>
                  <a:gd name="T0" fmla="*/ 0 w 116"/>
                  <a:gd name="T1" fmla="*/ 0 h 151"/>
                  <a:gd name="T2" fmla="*/ 0 w 116"/>
                  <a:gd name="T3" fmla="*/ 0 h 151"/>
                  <a:gd name="T4" fmla="*/ 0 w 116"/>
                  <a:gd name="T5" fmla="*/ 0 h 151"/>
                  <a:gd name="T6" fmla="*/ 0 w 116"/>
                  <a:gd name="T7" fmla="*/ 0 h 151"/>
                  <a:gd name="T8" fmla="*/ 0 w 116"/>
                  <a:gd name="T9" fmla="*/ 0 h 151"/>
                  <a:gd name="T10" fmla="*/ 0 w 116"/>
                  <a:gd name="T11" fmla="*/ 0 h 151"/>
                  <a:gd name="T12" fmla="*/ 0 w 116"/>
                  <a:gd name="T13" fmla="*/ 0 h 151"/>
                  <a:gd name="T14" fmla="*/ 0 w 116"/>
                  <a:gd name="T15" fmla="*/ 0 h 151"/>
                  <a:gd name="T16" fmla="*/ 0 w 116"/>
                  <a:gd name="T17" fmla="*/ 0 h 151"/>
                  <a:gd name="T18" fmla="*/ 0 w 116"/>
                  <a:gd name="T19" fmla="*/ 0 h 151"/>
                  <a:gd name="T20" fmla="*/ 0 w 116"/>
                  <a:gd name="T21" fmla="*/ 0 h 151"/>
                  <a:gd name="T22" fmla="*/ 0 w 116"/>
                  <a:gd name="T23" fmla="*/ 0 h 151"/>
                  <a:gd name="T24" fmla="*/ 0 w 116"/>
                  <a:gd name="T25" fmla="*/ 0 h 151"/>
                  <a:gd name="T26" fmla="*/ 0 w 116"/>
                  <a:gd name="T27" fmla="*/ 0 h 151"/>
                  <a:gd name="T28" fmla="*/ 0 w 116"/>
                  <a:gd name="T29" fmla="*/ 0 h 151"/>
                  <a:gd name="T30" fmla="*/ 0 w 116"/>
                  <a:gd name="T31" fmla="*/ 0 h 151"/>
                  <a:gd name="T32" fmla="*/ 0 w 116"/>
                  <a:gd name="T33" fmla="*/ 0 h 151"/>
                  <a:gd name="T34" fmla="*/ 0 w 116"/>
                  <a:gd name="T35" fmla="*/ 0 h 151"/>
                  <a:gd name="T36" fmla="*/ 0 w 116"/>
                  <a:gd name="T37" fmla="*/ 0 h 151"/>
                  <a:gd name="T38" fmla="*/ 0 w 116"/>
                  <a:gd name="T39" fmla="*/ 0 h 151"/>
                  <a:gd name="T40" fmla="*/ 0 w 116"/>
                  <a:gd name="T41" fmla="*/ 0 h 151"/>
                  <a:gd name="T42" fmla="*/ 0 w 116"/>
                  <a:gd name="T43" fmla="*/ 0 h 151"/>
                  <a:gd name="T44" fmla="*/ 0 w 116"/>
                  <a:gd name="T45" fmla="*/ 0 h 151"/>
                  <a:gd name="T46" fmla="*/ 0 w 116"/>
                  <a:gd name="T47" fmla="*/ 0 h 151"/>
                  <a:gd name="T48" fmla="*/ 0 w 116"/>
                  <a:gd name="T49" fmla="*/ 0 h 151"/>
                  <a:gd name="T50" fmla="*/ 0 w 116"/>
                  <a:gd name="T51" fmla="*/ 0 h 151"/>
                  <a:gd name="T52" fmla="*/ 0 w 116"/>
                  <a:gd name="T53" fmla="*/ 0 h 151"/>
                  <a:gd name="T54" fmla="*/ 0 w 116"/>
                  <a:gd name="T55" fmla="*/ 0 h 151"/>
                  <a:gd name="T56" fmla="*/ 0 w 116"/>
                  <a:gd name="T57" fmla="*/ 0 h 15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6"/>
                  <a:gd name="T88" fmla="*/ 0 h 151"/>
                  <a:gd name="T89" fmla="*/ 116 w 116"/>
                  <a:gd name="T90" fmla="*/ 151 h 15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6" h="151">
                    <a:moveTo>
                      <a:pt x="0" y="151"/>
                    </a:moveTo>
                    <a:lnTo>
                      <a:pt x="5" y="133"/>
                    </a:lnTo>
                    <a:lnTo>
                      <a:pt x="10" y="113"/>
                    </a:lnTo>
                    <a:lnTo>
                      <a:pt x="14" y="94"/>
                    </a:lnTo>
                    <a:lnTo>
                      <a:pt x="18" y="75"/>
                    </a:lnTo>
                    <a:lnTo>
                      <a:pt x="23" y="68"/>
                    </a:lnTo>
                    <a:lnTo>
                      <a:pt x="25" y="61"/>
                    </a:lnTo>
                    <a:lnTo>
                      <a:pt x="26" y="54"/>
                    </a:lnTo>
                    <a:lnTo>
                      <a:pt x="27" y="46"/>
                    </a:lnTo>
                    <a:lnTo>
                      <a:pt x="35" y="37"/>
                    </a:lnTo>
                    <a:lnTo>
                      <a:pt x="46" y="29"/>
                    </a:lnTo>
                    <a:lnTo>
                      <a:pt x="56" y="22"/>
                    </a:lnTo>
                    <a:lnTo>
                      <a:pt x="68" y="16"/>
                    </a:lnTo>
                    <a:lnTo>
                      <a:pt x="80" y="10"/>
                    </a:lnTo>
                    <a:lnTo>
                      <a:pt x="92" y="7"/>
                    </a:lnTo>
                    <a:lnTo>
                      <a:pt x="105" y="3"/>
                    </a:lnTo>
                    <a:lnTo>
                      <a:pt x="116" y="0"/>
                    </a:lnTo>
                    <a:lnTo>
                      <a:pt x="109" y="32"/>
                    </a:lnTo>
                    <a:lnTo>
                      <a:pt x="101" y="63"/>
                    </a:lnTo>
                    <a:lnTo>
                      <a:pt x="94" y="94"/>
                    </a:lnTo>
                    <a:lnTo>
                      <a:pt x="88" y="127"/>
                    </a:lnTo>
                    <a:lnTo>
                      <a:pt x="83" y="129"/>
                    </a:lnTo>
                    <a:lnTo>
                      <a:pt x="76" y="130"/>
                    </a:lnTo>
                    <a:lnTo>
                      <a:pt x="67" y="133"/>
                    </a:lnTo>
                    <a:lnTo>
                      <a:pt x="57" y="135"/>
                    </a:lnTo>
                    <a:lnTo>
                      <a:pt x="46" y="138"/>
                    </a:lnTo>
                    <a:lnTo>
                      <a:pt x="32" y="142"/>
                    </a:lnTo>
                    <a:lnTo>
                      <a:pt x="17" y="146"/>
                    </a:lnTo>
                    <a:lnTo>
                      <a:pt x="0" y="151"/>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68" name="Freeform 297">
                <a:extLst>
                  <a:ext uri="{FF2B5EF4-FFF2-40B4-BE49-F238E27FC236}">
                    <a16:creationId xmlns:a16="http://schemas.microsoft.com/office/drawing/2014/main" id="{ACD9B254-C34E-49D8-B149-0E051CD40732}"/>
                  </a:ext>
                </a:extLst>
              </p:cNvPr>
              <p:cNvSpPr>
                <a:spLocks/>
              </p:cNvSpPr>
              <p:nvPr/>
            </p:nvSpPr>
            <p:spPr bwMode="auto">
              <a:xfrm flipH="1">
                <a:off x="1744" y="2773"/>
                <a:ext cx="19" cy="17"/>
              </a:xfrm>
              <a:custGeom>
                <a:avLst/>
                <a:gdLst>
                  <a:gd name="T0" fmla="*/ 0 w 44"/>
                  <a:gd name="T1" fmla="*/ 0 h 50"/>
                  <a:gd name="T2" fmla="*/ 0 w 44"/>
                  <a:gd name="T3" fmla="*/ 0 h 50"/>
                  <a:gd name="T4" fmla="*/ 0 w 44"/>
                  <a:gd name="T5" fmla="*/ 0 h 50"/>
                  <a:gd name="T6" fmla="*/ 0 w 44"/>
                  <a:gd name="T7" fmla="*/ 0 h 50"/>
                  <a:gd name="T8" fmla="*/ 0 w 44"/>
                  <a:gd name="T9" fmla="*/ 0 h 50"/>
                  <a:gd name="T10" fmla="*/ 0 w 44"/>
                  <a:gd name="T11" fmla="*/ 0 h 50"/>
                  <a:gd name="T12" fmla="*/ 0 w 44"/>
                  <a:gd name="T13" fmla="*/ 0 h 50"/>
                  <a:gd name="T14" fmla="*/ 0 w 44"/>
                  <a:gd name="T15" fmla="*/ 0 h 50"/>
                  <a:gd name="T16" fmla="*/ 0 w 44"/>
                  <a:gd name="T17" fmla="*/ 0 h 50"/>
                  <a:gd name="T18" fmla="*/ 0 w 44"/>
                  <a:gd name="T19" fmla="*/ 0 h 50"/>
                  <a:gd name="T20" fmla="*/ 0 w 44"/>
                  <a:gd name="T21" fmla="*/ 0 h 50"/>
                  <a:gd name="T22" fmla="*/ 0 w 44"/>
                  <a:gd name="T23" fmla="*/ 0 h 50"/>
                  <a:gd name="T24" fmla="*/ 0 w 44"/>
                  <a:gd name="T25" fmla="*/ 0 h 50"/>
                  <a:gd name="T26" fmla="*/ 0 w 44"/>
                  <a:gd name="T27" fmla="*/ 0 h 50"/>
                  <a:gd name="T28" fmla="*/ 0 w 44"/>
                  <a:gd name="T29" fmla="*/ 0 h 50"/>
                  <a:gd name="T30" fmla="*/ 0 w 44"/>
                  <a:gd name="T31" fmla="*/ 0 h 50"/>
                  <a:gd name="T32" fmla="*/ 0 w 44"/>
                  <a:gd name="T33" fmla="*/ 0 h 50"/>
                  <a:gd name="T34" fmla="*/ 0 w 44"/>
                  <a:gd name="T35" fmla="*/ 0 h 50"/>
                  <a:gd name="T36" fmla="*/ 0 w 44"/>
                  <a:gd name="T37" fmla="*/ 0 h 50"/>
                  <a:gd name="T38" fmla="*/ 0 w 44"/>
                  <a:gd name="T39" fmla="*/ 0 h 50"/>
                  <a:gd name="T40" fmla="*/ 0 w 44"/>
                  <a:gd name="T41" fmla="*/ 0 h 50"/>
                  <a:gd name="T42" fmla="*/ 0 w 44"/>
                  <a:gd name="T43" fmla="*/ 0 h 50"/>
                  <a:gd name="T44" fmla="*/ 0 w 44"/>
                  <a:gd name="T45" fmla="*/ 0 h 50"/>
                  <a:gd name="T46" fmla="*/ 0 w 44"/>
                  <a:gd name="T47" fmla="*/ 0 h 50"/>
                  <a:gd name="T48" fmla="*/ 0 w 44"/>
                  <a:gd name="T49" fmla="*/ 0 h 50"/>
                  <a:gd name="T50" fmla="*/ 0 w 44"/>
                  <a:gd name="T51" fmla="*/ 0 h 50"/>
                  <a:gd name="T52" fmla="*/ 0 w 44"/>
                  <a:gd name="T53" fmla="*/ 0 h 50"/>
                  <a:gd name="T54" fmla="*/ 0 w 44"/>
                  <a:gd name="T55" fmla="*/ 0 h 50"/>
                  <a:gd name="T56" fmla="*/ 0 w 44"/>
                  <a:gd name="T57" fmla="*/ 0 h 5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4"/>
                  <a:gd name="T88" fmla="*/ 0 h 50"/>
                  <a:gd name="T89" fmla="*/ 44 w 44"/>
                  <a:gd name="T90" fmla="*/ 50 h 5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4" h="50">
                    <a:moveTo>
                      <a:pt x="26" y="50"/>
                    </a:moveTo>
                    <a:lnTo>
                      <a:pt x="24" y="48"/>
                    </a:lnTo>
                    <a:lnTo>
                      <a:pt x="24" y="44"/>
                    </a:lnTo>
                    <a:lnTo>
                      <a:pt x="23" y="41"/>
                    </a:lnTo>
                    <a:lnTo>
                      <a:pt x="23" y="38"/>
                    </a:lnTo>
                    <a:lnTo>
                      <a:pt x="22" y="41"/>
                    </a:lnTo>
                    <a:lnTo>
                      <a:pt x="20" y="43"/>
                    </a:lnTo>
                    <a:lnTo>
                      <a:pt x="17" y="46"/>
                    </a:lnTo>
                    <a:lnTo>
                      <a:pt x="15" y="49"/>
                    </a:lnTo>
                    <a:lnTo>
                      <a:pt x="4" y="42"/>
                    </a:lnTo>
                    <a:lnTo>
                      <a:pt x="0" y="35"/>
                    </a:lnTo>
                    <a:lnTo>
                      <a:pt x="1" y="26"/>
                    </a:lnTo>
                    <a:lnTo>
                      <a:pt x="6" y="13"/>
                    </a:lnTo>
                    <a:lnTo>
                      <a:pt x="11" y="12"/>
                    </a:lnTo>
                    <a:lnTo>
                      <a:pt x="15" y="10"/>
                    </a:lnTo>
                    <a:lnTo>
                      <a:pt x="21" y="7"/>
                    </a:lnTo>
                    <a:lnTo>
                      <a:pt x="27" y="5"/>
                    </a:lnTo>
                    <a:lnTo>
                      <a:pt x="31" y="4"/>
                    </a:lnTo>
                    <a:lnTo>
                      <a:pt x="36" y="1"/>
                    </a:lnTo>
                    <a:lnTo>
                      <a:pt x="41" y="0"/>
                    </a:lnTo>
                    <a:lnTo>
                      <a:pt x="44" y="0"/>
                    </a:lnTo>
                    <a:lnTo>
                      <a:pt x="43" y="13"/>
                    </a:lnTo>
                    <a:lnTo>
                      <a:pt x="42" y="22"/>
                    </a:lnTo>
                    <a:lnTo>
                      <a:pt x="39" y="33"/>
                    </a:lnTo>
                    <a:lnTo>
                      <a:pt x="36" y="50"/>
                    </a:lnTo>
                    <a:lnTo>
                      <a:pt x="34" y="50"/>
                    </a:lnTo>
                    <a:lnTo>
                      <a:pt x="31" y="50"/>
                    </a:lnTo>
                    <a:lnTo>
                      <a:pt x="29" y="50"/>
                    </a:lnTo>
                    <a:lnTo>
                      <a:pt x="26" y="50"/>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69" name="Freeform 298">
                <a:extLst>
                  <a:ext uri="{FF2B5EF4-FFF2-40B4-BE49-F238E27FC236}">
                    <a16:creationId xmlns:a16="http://schemas.microsoft.com/office/drawing/2014/main" id="{DDDE219A-3486-4342-96E3-413B01E0147B}"/>
                  </a:ext>
                </a:extLst>
              </p:cNvPr>
              <p:cNvSpPr>
                <a:spLocks/>
              </p:cNvSpPr>
              <p:nvPr/>
            </p:nvSpPr>
            <p:spPr bwMode="auto">
              <a:xfrm flipH="1">
                <a:off x="1794" y="2739"/>
                <a:ext cx="43" cy="50"/>
              </a:xfrm>
              <a:custGeom>
                <a:avLst/>
                <a:gdLst>
                  <a:gd name="T0" fmla="*/ 0 w 104"/>
                  <a:gd name="T1" fmla="*/ 0 h 138"/>
                  <a:gd name="T2" fmla="*/ 0 w 104"/>
                  <a:gd name="T3" fmla="*/ 0 h 138"/>
                  <a:gd name="T4" fmla="*/ 0 w 104"/>
                  <a:gd name="T5" fmla="*/ 0 h 138"/>
                  <a:gd name="T6" fmla="*/ 0 w 104"/>
                  <a:gd name="T7" fmla="*/ 0 h 138"/>
                  <a:gd name="T8" fmla="*/ 0 w 104"/>
                  <a:gd name="T9" fmla="*/ 0 h 138"/>
                  <a:gd name="T10" fmla="*/ 0 w 104"/>
                  <a:gd name="T11" fmla="*/ 0 h 138"/>
                  <a:gd name="T12" fmla="*/ 0 w 104"/>
                  <a:gd name="T13" fmla="*/ 0 h 138"/>
                  <a:gd name="T14" fmla="*/ 0 w 104"/>
                  <a:gd name="T15" fmla="*/ 0 h 138"/>
                  <a:gd name="T16" fmla="*/ 0 w 104"/>
                  <a:gd name="T17" fmla="*/ 0 h 138"/>
                  <a:gd name="T18" fmla="*/ 0 w 104"/>
                  <a:gd name="T19" fmla="*/ 0 h 138"/>
                  <a:gd name="T20" fmla="*/ 0 w 104"/>
                  <a:gd name="T21" fmla="*/ 0 h 138"/>
                  <a:gd name="T22" fmla="*/ 0 w 104"/>
                  <a:gd name="T23" fmla="*/ 0 h 138"/>
                  <a:gd name="T24" fmla="*/ 0 w 104"/>
                  <a:gd name="T25" fmla="*/ 0 h 138"/>
                  <a:gd name="T26" fmla="*/ 0 w 104"/>
                  <a:gd name="T27" fmla="*/ 0 h 138"/>
                  <a:gd name="T28" fmla="*/ 0 w 104"/>
                  <a:gd name="T29" fmla="*/ 0 h 138"/>
                  <a:gd name="T30" fmla="*/ 0 w 104"/>
                  <a:gd name="T31" fmla="*/ 0 h 138"/>
                  <a:gd name="T32" fmla="*/ 0 w 104"/>
                  <a:gd name="T33" fmla="*/ 0 h 138"/>
                  <a:gd name="T34" fmla="*/ 0 w 104"/>
                  <a:gd name="T35" fmla="*/ 0 h 138"/>
                  <a:gd name="T36" fmla="*/ 0 w 104"/>
                  <a:gd name="T37" fmla="*/ 0 h 138"/>
                  <a:gd name="T38" fmla="*/ 0 w 104"/>
                  <a:gd name="T39" fmla="*/ 0 h 138"/>
                  <a:gd name="T40" fmla="*/ 0 w 104"/>
                  <a:gd name="T41" fmla="*/ 0 h 138"/>
                  <a:gd name="T42" fmla="*/ 0 w 104"/>
                  <a:gd name="T43" fmla="*/ 0 h 138"/>
                  <a:gd name="T44" fmla="*/ 0 w 104"/>
                  <a:gd name="T45" fmla="*/ 0 h 138"/>
                  <a:gd name="T46" fmla="*/ 0 w 104"/>
                  <a:gd name="T47" fmla="*/ 0 h 138"/>
                  <a:gd name="T48" fmla="*/ 0 w 104"/>
                  <a:gd name="T49" fmla="*/ 0 h 138"/>
                  <a:gd name="T50" fmla="*/ 0 w 104"/>
                  <a:gd name="T51" fmla="*/ 0 h 138"/>
                  <a:gd name="T52" fmla="*/ 0 w 104"/>
                  <a:gd name="T53" fmla="*/ 0 h 138"/>
                  <a:gd name="T54" fmla="*/ 0 w 104"/>
                  <a:gd name="T55" fmla="*/ 0 h 138"/>
                  <a:gd name="T56" fmla="*/ 0 w 104"/>
                  <a:gd name="T57" fmla="*/ 0 h 138"/>
                  <a:gd name="T58" fmla="*/ 0 w 104"/>
                  <a:gd name="T59" fmla="*/ 0 h 138"/>
                  <a:gd name="T60" fmla="*/ 0 w 104"/>
                  <a:gd name="T61" fmla="*/ 0 h 138"/>
                  <a:gd name="T62" fmla="*/ 0 w 104"/>
                  <a:gd name="T63" fmla="*/ 0 h 138"/>
                  <a:gd name="T64" fmla="*/ 0 w 104"/>
                  <a:gd name="T65" fmla="*/ 0 h 138"/>
                  <a:gd name="T66" fmla="*/ 0 w 104"/>
                  <a:gd name="T67" fmla="*/ 0 h 138"/>
                  <a:gd name="T68" fmla="*/ 0 w 104"/>
                  <a:gd name="T69" fmla="*/ 0 h 138"/>
                  <a:gd name="T70" fmla="*/ 0 w 104"/>
                  <a:gd name="T71" fmla="*/ 0 h 138"/>
                  <a:gd name="T72" fmla="*/ 0 w 104"/>
                  <a:gd name="T73" fmla="*/ 0 h 138"/>
                  <a:gd name="T74" fmla="*/ 0 w 104"/>
                  <a:gd name="T75" fmla="*/ 0 h 138"/>
                  <a:gd name="T76" fmla="*/ 0 w 104"/>
                  <a:gd name="T77" fmla="*/ 0 h 138"/>
                  <a:gd name="T78" fmla="*/ 0 w 104"/>
                  <a:gd name="T79" fmla="*/ 0 h 138"/>
                  <a:gd name="T80" fmla="*/ 0 w 104"/>
                  <a:gd name="T81" fmla="*/ 0 h 1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4"/>
                  <a:gd name="T124" fmla="*/ 0 h 138"/>
                  <a:gd name="T125" fmla="*/ 104 w 104"/>
                  <a:gd name="T126" fmla="*/ 138 h 13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4" h="138">
                    <a:moveTo>
                      <a:pt x="0" y="138"/>
                    </a:moveTo>
                    <a:lnTo>
                      <a:pt x="6" y="107"/>
                    </a:lnTo>
                    <a:lnTo>
                      <a:pt x="8" y="89"/>
                    </a:lnTo>
                    <a:lnTo>
                      <a:pt x="11" y="76"/>
                    </a:lnTo>
                    <a:lnTo>
                      <a:pt x="12" y="61"/>
                    </a:lnTo>
                    <a:lnTo>
                      <a:pt x="15" y="47"/>
                    </a:lnTo>
                    <a:lnTo>
                      <a:pt x="22" y="26"/>
                    </a:lnTo>
                    <a:lnTo>
                      <a:pt x="29" y="8"/>
                    </a:lnTo>
                    <a:lnTo>
                      <a:pt x="36" y="0"/>
                    </a:lnTo>
                    <a:lnTo>
                      <a:pt x="40" y="13"/>
                    </a:lnTo>
                    <a:lnTo>
                      <a:pt x="42" y="24"/>
                    </a:lnTo>
                    <a:lnTo>
                      <a:pt x="43" y="36"/>
                    </a:lnTo>
                    <a:lnTo>
                      <a:pt x="44" y="48"/>
                    </a:lnTo>
                    <a:lnTo>
                      <a:pt x="47" y="52"/>
                    </a:lnTo>
                    <a:lnTo>
                      <a:pt x="50" y="55"/>
                    </a:lnTo>
                    <a:lnTo>
                      <a:pt x="51" y="59"/>
                    </a:lnTo>
                    <a:lnTo>
                      <a:pt x="52" y="62"/>
                    </a:lnTo>
                    <a:lnTo>
                      <a:pt x="57" y="61"/>
                    </a:lnTo>
                    <a:lnTo>
                      <a:pt x="61" y="60"/>
                    </a:lnTo>
                    <a:lnTo>
                      <a:pt x="65" y="59"/>
                    </a:lnTo>
                    <a:lnTo>
                      <a:pt x="70" y="58"/>
                    </a:lnTo>
                    <a:lnTo>
                      <a:pt x="74" y="56"/>
                    </a:lnTo>
                    <a:lnTo>
                      <a:pt x="79" y="55"/>
                    </a:lnTo>
                    <a:lnTo>
                      <a:pt x="82" y="55"/>
                    </a:lnTo>
                    <a:lnTo>
                      <a:pt x="87" y="55"/>
                    </a:lnTo>
                    <a:lnTo>
                      <a:pt x="88" y="65"/>
                    </a:lnTo>
                    <a:lnTo>
                      <a:pt x="90" y="75"/>
                    </a:lnTo>
                    <a:lnTo>
                      <a:pt x="95" y="83"/>
                    </a:lnTo>
                    <a:lnTo>
                      <a:pt x="103" y="89"/>
                    </a:lnTo>
                    <a:lnTo>
                      <a:pt x="104" y="96"/>
                    </a:lnTo>
                    <a:lnTo>
                      <a:pt x="104" y="100"/>
                    </a:lnTo>
                    <a:lnTo>
                      <a:pt x="104" y="104"/>
                    </a:lnTo>
                    <a:lnTo>
                      <a:pt x="102" y="108"/>
                    </a:lnTo>
                    <a:lnTo>
                      <a:pt x="89" y="112"/>
                    </a:lnTo>
                    <a:lnTo>
                      <a:pt x="76" y="115"/>
                    </a:lnTo>
                    <a:lnTo>
                      <a:pt x="64" y="119"/>
                    </a:lnTo>
                    <a:lnTo>
                      <a:pt x="51" y="123"/>
                    </a:lnTo>
                    <a:lnTo>
                      <a:pt x="38" y="127"/>
                    </a:lnTo>
                    <a:lnTo>
                      <a:pt x="26" y="130"/>
                    </a:lnTo>
                    <a:lnTo>
                      <a:pt x="13" y="135"/>
                    </a:lnTo>
                    <a:lnTo>
                      <a:pt x="0" y="138"/>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70" name="Freeform 299">
                <a:extLst>
                  <a:ext uri="{FF2B5EF4-FFF2-40B4-BE49-F238E27FC236}">
                    <a16:creationId xmlns:a16="http://schemas.microsoft.com/office/drawing/2014/main" id="{475CED62-F3C6-4C6C-80D5-FE4CB44EF781}"/>
                  </a:ext>
                </a:extLst>
              </p:cNvPr>
              <p:cNvSpPr>
                <a:spLocks/>
              </p:cNvSpPr>
              <p:nvPr/>
            </p:nvSpPr>
            <p:spPr bwMode="auto">
              <a:xfrm flipH="1">
                <a:off x="1679" y="2732"/>
                <a:ext cx="18" cy="57"/>
              </a:xfrm>
              <a:custGeom>
                <a:avLst/>
                <a:gdLst>
                  <a:gd name="T0" fmla="*/ 0 w 44"/>
                  <a:gd name="T1" fmla="*/ 0 h 154"/>
                  <a:gd name="T2" fmla="*/ 0 w 44"/>
                  <a:gd name="T3" fmla="*/ 0 h 154"/>
                  <a:gd name="T4" fmla="*/ 0 w 44"/>
                  <a:gd name="T5" fmla="*/ 0 h 154"/>
                  <a:gd name="T6" fmla="*/ 0 w 44"/>
                  <a:gd name="T7" fmla="*/ 0 h 154"/>
                  <a:gd name="T8" fmla="*/ 0 w 44"/>
                  <a:gd name="T9" fmla="*/ 0 h 154"/>
                  <a:gd name="T10" fmla="*/ 0 w 44"/>
                  <a:gd name="T11" fmla="*/ 0 h 154"/>
                  <a:gd name="T12" fmla="*/ 0 w 44"/>
                  <a:gd name="T13" fmla="*/ 0 h 154"/>
                  <a:gd name="T14" fmla="*/ 0 w 44"/>
                  <a:gd name="T15" fmla="*/ 0 h 154"/>
                  <a:gd name="T16" fmla="*/ 0 w 44"/>
                  <a:gd name="T17" fmla="*/ 0 h 154"/>
                  <a:gd name="T18" fmla="*/ 0 w 44"/>
                  <a:gd name="T19" fmla="*/ 0 h 154"/>
                  <a:gd name="T20" fmla="*/ 0 w 44"/>
                  <a:gd name="T21" fmla="*/ 0 h 154"/>
                  <a:gd name="T22" fmla="*/ 0 w 44"/>
                  <a:gd name="T23" fmla="*/ 0 h 154"/>
                  <a:gd name="T24" fmla="*/ 0 w 44"/>
                  <a:gd name="T25" fmla="*/ 0 h 154"/>
                  <a:gd name="T26" fmla="*/ 0 w 44"/>
                  <a:gd name="T27" fmla="*/ 0 h 154"/>
                  <a:gd name="T28" fmla="*/ 0 w 44"/>
                  <a:gd name="T29" fmla="*/ 0 h 154"/>
                  <a:gd name="T30" fmla="*/ 0 w 44"/>
                  <a:gd name="T31" fmla="*/ 0 h 154"/>
                  <a:gd name="T32" fmla="*/ 0 w 44"/>
                  <a:gd name="T33" fmla="*/ 0 h 154"/>
                  <a:gd name="T34" fmla="*/ 0 w 44"/>
                  <a:gd name="T35" fmla="*/ 0 h 154"/>
                  <a:gd name="T36" fmla="*/ 0 w 44"/>
                  <a:gd name="T37" fmla="*/ 0 h 154"/>
                  <a:gd name="T38" fmla="*/ 0 w 44"/>
                  <a:gd name="T39" fmla="*/ 0 h 154"/>
                  <a:gd name="T40" fmla="*/ 0 w 44"/>
                  <a:gd name="T41" fmla="*/ 0 h 154"/>
                  <a:gd name="T42" fmla="*/ 0 w 44"/>
                  <a:gd name="T43" fmla="*/ 0 h 154"/>
                  <a:gd name="T44" fmla="*/ 0 w 44"/>
                  <a:gd name="T45" fmla="*/ 0 h 154"/>
                  <a:gd name="T46" fmla="*/ 0 w 44"/>
                  <a:gd name="T47" fmla="*/ 0 h 154"/>
                  <a:gd name="T48" fmla="*/ 0 w 44"/>
                  <a:gd name="T49" fmla="*/ 0 h 154"/>
                  <a:gd name="T50" fmla="*/ 0 w 44"/>
                  <a:gd name="T51" fmla="*/ 0 h 154"/>
                  <a:gd name="T52" fmla="*/ 0 w 44"/>
                  <a:gd name="T53" fmla="*/ 0 h 154"/>
                  <a:gd name="T54" fmla="*/ 0 w 44"/>
                  <a:gd name="T55" fmla="*/ 0 h 154"/>
                  <a:gd name="T56" fmla="*/ 0 w 44"/>
                  <a:gd name="T57" fmla="*/ 0 h 154"/>
                  <a:gd name="T58" fmla="*/ 0 w 44"/>
                  <a:gd name="T59" fmla="*/ 0 h 154"/>
                  <a:gd name="T60" fmla="*/ 0 w 44"/>
                  <a:gd name="T61" fmla="*/ 0 h 154"/>
                  <a:gd name="T62" fmla="*/ 0 w 44"/>
                  <a:gd name="T63" fmla="*/ 0 h 154"/>
                  <a:gd name="T64" fmla="*/ 0 w 44"/>
                  <a:gd name="T65" fmla="*/ 0 h 1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4"/>
                  <a:gd name="T100" fmla="*/ 0 h 154"/>
                  <a:gd name="T101" fmla="*/ 44 w 44"/>
                  <a:gd name="T102" fmla="*/ 154 h 1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4" h="154">
                    <a:moveTo>
                      <a:pt x="4" y="146"/>
                    </a:moveTo>
                    <a:lnTo>
                      <a:pt x="2" y="141"/>
                    </a:lnTo>
                    <a:lnTo>
                      <a:pt x="1" y="133"/>
                    </a:lnTo>
                    <a:lnTo>
                      <a:pt x="1" y="118"/>
                    </a:lnTo>
                    <a:lnTo>
                      <a:pt x="0" y="88"/>
                    </a:lnTo>
                    <a:lnTo>
                      <a:pt x="2" y="69"/>
                    </a:lnTo>
                    <a:lnTo>
                      <a:pt x="4" y="50"/>
                    </a:lnTo>
                    <a:lnTo>
                      <a:pt x="5" y="32"/>
                    </a:lnTo>
                    <a:lnTo>
                      <a:pt x="5" y="14"/>
                    </a:lnTo>
                    <a:lnTo>
                      <a:pt x="7" y="7"/>
                    </a:lnTo>
                    <a:lnTo>
                      <a:pt x="12" y="3"/>
                    </a:lnTo>
                    <a:lnTo>
                      <a:pt x="17" y="1"/>
                    </a:lnTo>
                    <a:lnTo>
                      <a:pt x="23" y="0"/>
                    </a:lnTo>
                    <a:lnTo>
                      <a:pt x="29" y="2"/>
                    </a:lnTo>
                    <a:lnTo>
                      <a:pt x="35" y="7"/>
                    </a:lnTo>
                    <a:lnTo>
                      <a:pt x="39" y="12"/>
                    </a:lnTo>
                    <a:lnTo>
                      <a:pt x="43" y="22"/>
                    </a:lnTo>
                    <a:lnTo>
                      <a:pt x="43" y="33"/>
                    </a:lnTo>
                    <a:lnTo>
                      <a:pt x="43" y="46"/>
                    </a:lnTo>
                    <a:lnTo>
                      <a:pt x="42" y="58"/>
                    </a:lnTo>
                    <a:lnTo>
                      <a:pt x="42" y="71"/>
                    </a:lnTo>
                    <a:lnTo>
                      <a:pt x="43" y="90"/>
                    </a:lnTo>
                    <a:lnTo>
                      <a:pt x="44" y="113"/>
                    </a:lnTo>
                    <a:lnTo>
                      <a:pt x="44" y="136"/>
                    </a:lnTo>
                    <a:lnTo>
                      <a:pt x="39" y="152"/>
                    </a:lnTo>
                    <a:lnTo>
                      <a:pt x="33" y="152"/>
                    </a:lnTo>
                    <a:lnTo>
                      <a:pt x="29" y="153"/>
                    </a:lnTo>
                    <a:lnTo>
                      <a:pt x="24" y="153"/>
                    </a:lnTo>
                    <a:lnTo>
                      <a:pt x="21" y="154"/>
                    </a:lnTo>
                    <a:lnTo>
                      <a:pt x="17" y="153"/>
                    </a:lnTo>
                    <a:lnTo>
                      <a:pt x="13" y="152"/>
                    </a:lnTo>
                    <a:lnTo>
                      <a:pt x="8" y="150"/>
                    </a:lnTo>
                    <a:lnTo>
                      <a:pt x="4" y="1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71" name="Freeform 300">
                <a:extLst>
                  <a:ext uri="{FF2B5EF4-FFF2-40B4-BE49-F238E27FC236}">
                    <a16:creationId xmlns:a16="http://schemas.microsoft.com/office/drawing/2014/main" id="{6B678E08-5CB0-45F6-8178-72DDB31FAAAF}"/>
                  </a:ext>
                </a:extLst>
              </p:cNvPr>
              <p:cNvSpPr>
                <a:spLocks/>
              </p:cNvSpPr>
              <p:nvPr/>
            </p:nvSpPr>
            <p:spPr bwMode="auto">
              <a:xfrm flipH="1">
                <a:off x="1759" y="2758"/>
                <a:ext cx="32" cy="19"/>
              </a:xfrm>
              <a:custGeom>
                <a:avLst/>
                <a:gdLst>
                  <a:gd name="T0" fmla="*/ 0 w 76"/>
                  <a:gd name="T1" fmla="*/ 0 h 52"/>
                  <a:gd name="T2" fmla="*/ 0 w 76"/>
                  <a:gd name="T3" fmla="*/ 0 h 52"/>
                  <a:gd name="T4" fmla="*/ 0 w 76"/>
                  <a:gd name="T5" fmla="*/ 0 h 52"/>
                  <a:gd name="T6" fmla="*/ 0 w 76"/>
                  <a:gd name="T7" fmla="*/ 0 h 52"/>
                  <a:gd name="T8" fmla="*/ 0 w 76"/>
                  <a:gd name="T9" fmla="*/ 0 h 52"/>
                  <a:gd name="T10" fmla="*/ 0 w 76"/>
                  <a:gd name="T11" fmla="*/ 0 h 52"/>
                  <a:gd name="T12" fmla="*/ 0 w 76"/>
                  <a:gd name="T13" fmla="*/ 0 h 52"/>
                  <a:gd name="T14" fmla="*/ 0 w 76"/>
                  <a:gd name="T15" fmla="*/ 0 h 52"/>
                  <a:gd name="T16" fmla="*/ 0 w 76"/>
                  <a:gd name="T17" fmla="*/ 0 h 52"/>
                  <a:gd name="T18" fmla="*/ 0 w 76"/>
                  <a:gd name="T19" fmla="*/ 0 h 52"/>
                  <a:gd name="T20" fmla="*/ 0 w 76"/>
                  <a:gd name="T21" fmla="*/ 0 h 52"/>
                  <a:gd name="T22" fmla="*/ 0 w 76"/>
                  <a:gd name="T23" fmla="*/ 0 h 52"/>
                  <a:gd name="T24" fmla="*/ 0 w 76"/>
                  <a:gd name="T25" fmla="*/ 0 h 52"/>
                  <a:gd name="T26" fmla="*/ 0 w 76"/>
                  <a:gd name="T27" fmla="*/ 0 h 52"/>
                  <a:gd name="T28" fmla="*/ 0 w 76"/>
                  <a:gd name="T29" fmla="*/ 0 h 52"/>
                  <a:gd name="T30" fmla="*/ 0 w 76"/>
                  <a:gd name="T31" fmla="*/ 0 h 52"/>
                  <a:gd name="T32" fmla="*/ 0 w 76"/>
                  <a:gd name="T33" fmla="*/ 0 h 52"/>
                  <a:gd name="T34" fmla="*/ 0 w 76"/>
                  <a:gd name="T35" fmla="*/ 0 h 52"/>
                  <a:gd name="T36" fmla="*/ 0 w 76"/>
                  <a:gd name="T37" fmla="*/ 0 h 52"/>
                  <a:gd name="T38" fmla="*/ 0 w 76"/>
                  <a:gd name="T39" fmla="*/ 0 h 52"/>
                  <a:gd name="T40" fmla="*/ 0 w 76"/>
                  <a:gd name="T41" fmla="*/ 0 h 52"/>
                  <a:gd name="T42" fmla="*/ 0 w 76"/>
                  <a:gd name="T43" fmla="*/ 0 h 52"/>
                  <a:gd name="T44" fmla="*/ 0 w 76"/>
                  <a:gd name="T45" fmla="*/ 0 h 52"/>
                  <a:gd name="T46" fmla="*/ 0 w 76"/>
                  <a:gd name="T47" fmla="*/ 0 h 52"/>
                  <a:gd name="T48" fmla="*/ 0 w 76"/>
                  <a:gd name="T49" fmla="*/ 0 h 52"/>
                  <a:gd name="T50" fmla="*/ 0 w 76"/>
                  <a:gd name="T51" fmla="*/ 0 h 52"/>
                  <a:gd name="T52" fmla="*/ 0 w 76"/>
                  <a:gd name="T53" fmla="*/ 0 h 52"/>
                  <a:gd name="T54" fmla="*/ 0 w 76"/>
                  <a:gd name="T55" fmla="*/ 0 h 52"/>
                  <a:gd name="T56" fmla="*/ 0 w 76"/>
                  <a:gd name="T57" fmla="*/ 0 h 52"/>
                  <a:gd name="T58" fmla="*/ 0 w 76"/>
                  <a:gd name="T59" fmla="*/ 0 h 52"/>
                  <a:gd name="T60" fmla="*/ 0 w 76"/>
                  <a:gd name="T61" fmla="*/ 0 h 52"/>
                  <a:gd name="T62" fmla="*/ 0 w 76"/>
                  <a:gd name="T63" fmla="*/ 0 h 52"/>
                  <a:gd name="T64" fmla="*/ 0 w 76"/>
                  <a:gd name="T65" fmla="*/ 0 h 52"/>
                  <a:gd name="T66" fmla="*/ 0 w 76"/>
                  <a:gd name="T67" fmla="*/ 0 h 52"/>
                  <a:gd name="T68" fmla="*/ 0 w 76"/>
                  <a:gd name="T69" fmla="*/ 0 h 52"/>
                  <a:gd name="T70" fmla="*/ 0 w 76"/>
                  <a:gd name="T71" fmla="*/ 0 h 52"/>
                  <a:gd name="T72" fmla="*/ 0 w 76"/>
                  <a:gd name="T73" fmla="*/ 0 h 5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6"/>
                  <a:gd name="T112" fmla="*/ 0 h 52"/>
                  <a:gd name="T113" fmla="*/ 76 w 76"/>
                  <a:gd name="T114" fmla="*/ 52 h 5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6" h="52">
                    <a:moveTo>
                      <a:pt x="0" y="52"/>
                    </a:moveTo>
                    <a:lnTo>
                      <a:pt x="0" y="51"/>
                    </a:lnTo>
                    <a:lnTo>
                      <a:pt x="0" y="49"/>
                    </a:lnTo>
                    <a:lnTo>
                      <a:pt x="0" y="47"/>
                    </a:lnTo>
                    <a:lnTo>
                      <a:pt x="0" y="45"/>
                    </a:lnTo>
                    <a:lnTo>
                      <a:pt x="2" y="44"/>
                    </a:lnTo>
                    <a:lnTo>
                      <a:pt x="3" y="42"/>
                    </a:lnTo>
                    <a:lnTo>
                      <a:pt x="5" y="38"/>
                    </a:lnTo>
                    <a:lnTo>
                      <a:pt x="6" y="32"/>
                    </a:lnTo>
                    <a:lnTo>
                      <a:pt x="12" y="32"/>
                    </a:lnTo>
                    <a:lnTo>
                      <a:pt x="18" y="32"/>
                    </a:lnTo>
                    <a:lnTo>
                      <a:pt x="24" y="32"/>
                    </a:lnTo>
                    <a:lnTo>
                      <a:pt x="31" y="31"/>
                    </a:lnTo>
                    <a:lnTo>
                      <a:pt x="35" y="30"/>
                    </a:lnTo>
                    <a:lnTo>
                      <a:pt x="38" y="28"/>
                    </a:lnTo>
                    <a:lnTo>
                      <a:pt x="43" y="24"/>
                    </a:lnTo>
                    <a:lnTo>
                      <a:pt x="51" y="17"/>
                    </a:lnTo>
                    <a:lnTo>
                      <a:pt x="54" y="13"/>
                    </a:lnTo>
                    <a:lnTo>
                      <a:pt x="57" y="11"/>
                    </a:lnTo>
                    <a:lnTo>
                      <a:pt x="60" y="8"/>
                    </a:lnTo>
                    <a:lnTo>
                      <a:pt x="65" y="5"/>
                    </a:lnTo>
                    <a:lnTo>
                      <a:pt x="67" y="4"/>
                    </a:lnTo>
                    <a:lnTo>
                      <a:pt x="70" y="2"/>
                    </a:lnTo>
                    <a:lnTo>
                      <a:pt x="74" y="1"/>
                    </a:lnTo>
                    <a:lnTo>
                      <a:pt x="76" y="0"/>
                    </a:lnTo>
                    <a:lnTo>
                      <a:pt x="75" y="8"/>
                    </a:lnTo>
                    <a:lnTo>
                      <a:pt x="75" y="16"/>
                    </a:lnTo>
                    <a:lnTo>
                      <a:pt x="74" y="24"/>
                    </a:lnTo>
                    <a:lnTo>
                      <a:pt x="73" y="32"/>
                    </a:lnTo>
                    <a:lnTo>
                      <a:pt x="63" y="35"/>
                    </a:lnTo>
                    <a:lnTo>
                      <a:pt x="54" y="37"/>
                    </a:lnTo>
                    <a:lnTo>
                      <a:pt x="45" y="39"/>
                    </a:lnTo>
                    <a:lnTo>
                      <a:pt x="37" y="42"/>
                    </a:lnTo>
                    <a:lnTo>
                      <a:pt x="28" y="45"/>
                    </a:lnTo>
                    <a:lnTo>
                      <a:pt x="18" y="47"/>
                    </a:lnTo>
                    <a:lnTo>
                      <a:pt x="9" y="50"/>
                    </a:lnTo>
                    <a:lnTo>
                      <a:pt x="0" y="52"/>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72" name="Freeform 301">
                <a:extLst>
                  <a:ext uri="{FF2B5EF4-FFF2-40B4-BE49-F238E27FC236}">
                    <a16:creationId xmlns:a16="http://schemas.microsoft.com/office/drawing/2014/main" id="{5E112311-CA62-40B6-B30A-C721D27F8BFC}"/>
                  </a:ext>
                </a:extLst>
              </p:cNvPr>
              <p:cNvSpPr>
                <a:spLocks/>
              </p:cNvSpPr>
              <p:nvPr/>
            </p:nvSpPr>
            <p:spPr bwMode="auto">
              <a:xfrm flipH="1">
                <a:off x="1733" y="2711"/>
                <a:ext cx="53" cy="58"/>
              </a:xfrm>
              <a:custGeom>
                <a:avLst/>
                <a:gdLst>
                  <a:gd name="T0" fmla="*/ 0 w 128"/>
                  <a:gd name="T1" fmla="*/ 0 h 160"/>
                  <a:gd name="T2" fmla="*/ 0 w 128"/>
                  <a:gd name="T3" fmla="*/ 0 h 160"/>
                  <a:gd name="T4" fmla="*/ 0 w 128"/>
                  <a:gd name="T5" fmla="*/ 0 h 160"/>
                  <a:gd name="T6" fmla="*/ 0 w 128"/>
                  <a:gd name="T7" fmla="*/ 0 h 160"/>
                  <a:gd name="T8" fmla="*/ 0 w 128"/>
                  <a:gd name="T9" fmla="*/ 0 h 160"/>
                  <a:gd name="T10" fmla="*/ 0 w 128"/>
                  <a:gd name="T11" fmla="*/ 0 h 160"/>
                  <a:gd name="T12" fmla="*/ 0 w 128"/>
                  <a:gd name="T13" fmla="*/ 0 h 160"/>
                  <a:gd name="T14" fmla="*/ 0 w 128"/>
                  <a:gd name="T15" fmla="*/ 0 h 160"/>
                  <a:gd name="T16" fmla="*/ 0 w 128"/>
                  <a:gd name="T17" fmla="*/ 0 h 160"/>
                  <a:gd name="T18" fmla="*/ 0 w 128"/>
                  <a:gd name="T19" fmla="*/ 0 h 160"/>
                  <a:gd name="T20" fmla="*/ 0 w 128"/>
                  <a:gd name="T21" fmla="*/ 0 h 160"/>
                  <a:gd name="T22" fmla="*/ 0 w 128"/>
                  <a:gd name="T23" fmla="*/ 0 h 160"/>
                  <a:gd name="T24" fmla="*/ 0 w 128"/>
                  <a:gd name="T25" fmla="*/ 0 h 160"/>
                  <a:gd name="T26" fmla="*/ 0 w 128"/>
                  <a:gd name="T27" fmla="*/ 0 h 160"/>
                  <a:gd name="T28" fmla="*/ 0 w 128"/>
                  <a:gd name="T29" fmla="*/ 0 h 160"/>
                  <a:gd name="T30" fmla="*/ 0 w 128"/>
                  <a:gd name="T31" fmla="*/ 0 h 160"/>
                  <a:gd name="T32" fmla="*/ 0 w 128"/>
                  <a:gd name="T33" fmla="*/ 0 h 160"/>
                  <a:gd name="T34" fmla="*/ 0 w 128"/>
                  <a:gd name="T35" fmla="*/ 0 h 160"/>
                  <a:gd name="T36" fmla="*/ 0 w 128"/>
                  <a:gd name="T37" fmla="*/ 0 h 160"/>
                  <a:gd name="T38" fmla="*/ 0 w 128"/>
                  <a:gd name="T39" fmla="*/ 0 h 160"/>
                  <a:gd name="T40" fmla="*/ 0 w 128"/>
                  <a:gd name="T41" fmla="*/ 0 h 160"/>
                  <a:gd name="T42" fmla="*/ 0 w 128"/>
                  <a:gd name="T43" fmla="*/ 0 h 160"/>
                  <a:gd name="T44" fmla="*/ 0 w 128"/>
                  <a:gd name="T45" fmla="*/ 0 h 160"/>
                  <a:gd name="T46" fmla="*/ 0 w 128"/>
                  <a:gd name="T47" fmla="*/ 0 h 160"/>
                  <a:gd name="T48" fmla="*/ 0 w 128"/>
                  <a:gd name="T49" fmla="*/ 0 h 160"/>
                  <a:gd name="T50" fmla="*/ 0 w 128"/>
                  <a:gd name="T51" fmla="*/ 0 h 160"/>
                  <a:gd name="T52" fmla="*/ 0 w 128"/>
                  <a:gd name="T53" fmla="*/ 0 h 160"/>
                  <a:gd name="T54" fmla="*/ 0 w 128"/>
                  <a:gd name="T55" fmla="*/ 0 h 160"/>
                  <a:gd name="T56" fmla="*/ 0 w 128"/>
                  <a:gd name="T57" fmla="*/ 0 h 160"/>
                  <a:gd name="T58" fmla="*/ 0 w 128"/>
                  <a:gd name="T59" fmla="*/ 0 h 160"/>
                  <a:gd name="T60" fmla="*/ 0 w 128"/>
                  <a:gd name="T61" fmla="*/ 0 h 160"/>
                  <a:gd name="T62" fmla="*/ 0 w 128"/>
                  <a:gd name="T63" fmla="*/ 0 h 160"/>
                  <a:gd name="T64" fmla="*/ 0 w 128"/>
                  <a:gd name="T65" fmla="*/ 0 h 160"/>
                  <a:gd name="T66" fmla="*/ 0 w 128"/>
                  <a:gd name="T67" fmla="*/ 0 h 160"/>
                  <a:gd name="T68" fmla="*/ 0 w 128"/>
                  <a:gd name="T69" fmla="*/ 0 h 160"/>
                  <a:gd name="T70" fmla="*/ 0 w 128"/>
                  <a:gd name="T71" fmla="*/ 0 h 160"/>
                  <a:gd name="T72" fmla="*/ 0 w 128"/>
                  <a:gd name="T73" fmla="*/ 0 h 160"/>
                  <a:gd name="T74" fmla="*/ 0 w 128"/>
                  <a:gd name="T75" fmla="*/ 0 h 160"/>
                  <a:gd name="T76" fmla="*/ 0 w 128"/>
                  <a:gd name="T77" fmla="*/ 0 h 160"/>
                  <a:gd name="T78" fmla="*/ 0 w 128"/>
                  <a:gd name="T79" fmla="*/ 0 h 160"/>
                  <a:gd name="T80" fmla="*/ 0 w 128"/>
                  <a:gd name="T81" fmla="*/ 0 h 16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8"/>
                  <a:gd name="T124" fmla="*/ 0 h 160"/>
                  <a:gd name="T125" fmla="*/ 128 w 128"/>
                  <a:gd name="T126" fmla="*/ 160 h 16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8" h="160">
                    <a:moveTo>
                      <a:pt x="70" y="152"/>
                    </a:moveTo>
                    <a:lnTo>
                      <a:pt x="72" y="146"/>
                    </a:lnTo>
                    <a:lnTo>
                      <a:pt x="75" y="137"/>
                    </a:lnTo>
                    <a:lnTo>
                      <a:pt x="77" y="127"/>
                    </a:lnTo>
                    <a:lnTo>
                      <a:pt x="78" y="116"/>
                    </a:lnTo>
                    <a:lnTo>
                      <a:pt x="72" y="109"/>
                    </a:lnTo>
                    <a:lnTo>
                      <a:pt x="63" y="108"/>
                    </a:lnTo>
                    <a:lnTo>
                      <a:pt x="52" y="111"/>
                    </a:lnTo>
                    <a:lnTo>
                      <a:pt x="39" y="117"/>
                    </a:lnTo>
                    <a:lnTo>
                      <a:pt x="26" y="124"/>
                    </a:lnTo>
                    <a:lnTo>
                      <a:pt x="15" y="132"/>
                    </a:lnTo>
                    <a:lnTo>
                      <a:pt x="6" y="139"/>
                    </a:lnTo>
                    <a:lnTo>
                      <a:pt x="0" y="143"/>
                    </a:lnTo>
                    <a:lnTo>
                      <a:pt x="6" y="113"/>
                    </a:lnTo>
                    <a:lnTo>
                      <a:pt x="9" y="93"/>
                    </a:lnTo>
                    <a:lnTo>
                      <a:pt x="14" y="75"/>
                    </a:lnTo>
                    <a:lnTo>
                      <a:pt x="19" y="49"/>
                    </a:lnTo>
                    <a:lnTo>
                      <a:pt x="22" y="46"/>
                    </a:lnTo>
                    <a:lnTo>
                      <a:pt x="24" y="41"/>
                    </a:lnTo>
                    <a:lnTo>
                      <a:pt x="25" y="37"/>
                    </a:lnTo>
                    <a:lnTo>
                      <a:pt x="28" y="32"/>
                    </a:lnTo>
                    <a:lnTo>
                      <a:pt x="38" y="26"/>
                    </a:lnTo>
                    <a:lnTo>
                      <a:pt x="51" y="22"/>
                    </a:lnTo>
                    <a:lnTo>
                      <a:pt x="63" y="17"/>
                    </a:lnTo>
                    <a:lnTo>
                      <a:pt x="77" y="13"/>
                    </a:lnTo>
                    <a:lnTo>
                      <a:pt x="91" y="9"/>
                    </a:lnTo>
                    <a:lnTo>
                      <a:pt x="104" y="6"/>
                    </a:lnTo>
                    <a:lnTo>
                      <a:pt x="116" y="2"/>
                    </a:lnTo>
                    <a:lnTo>
                      <a:pt x="128" y="0"/>
                    </a:lnTo>
                    <a:lnTo>
                      <a:pt x="124" y="20"/>
                    </a:lnTo>
                    <a:lnTo>
                      <a:pt x="120" y="45"/>
                    </a:lnTo>
                    <a:lnTo>
                      <a:pt x="113" y="78"/>
                    </a:lnTo>
                    <a:lnTo>
                      <a:pt x="105" y="119"/>
                    </a:lnTo>
                    <a:lnTo>
                      <a:pt x="105" y="128"/>
                    </a:lnTo>
                    <a:lnTo>
                      <a:pt x="105" y="141"/>
                    </a:lnTo>
                    <a:lnTo>
                      <a:pt x="102" y="153"/>
                    </a:lnTo>
                    <a:lnTo>
                      <a:pt x="99" y="160"/>
                    </a:lnTo>
                    <a:lnTo>
                      <a:pt x="91" y="160"/>
                    </a:lnTo>
                    <a:lnTo>
                      <a:pt x="82" y="160"/>
                    </a:lnTo>
                    <a:lnTo>
                      <a:pt x="74" y="158"/>
                    </a:lnTo>
                    <a:lnTo>
                      <a:pt x="70" y="152"/>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73" name="Freeform 302">
                <a:extLst>
                  <a:ext uri="{FF2B5EF4-FFF2-40B4-BE49-F238E27FC236}">
                    <a16:creationId xmlns:a16="http://schemas.microsoft.com/office/drawing/2014/main" id="{AF04990A-DF3F-478D-A819-95AD82794CB0}"/>
                  </a:ext>
                </a:extLst>
              </p:cNvPr>
              <p:cNvSpPr>
                <a:spLocks/>
              </p:cNvSpPr>
              <p:nvPr/>
            </p:nvSpPr>
            <p:spPr bwMode="auto">
              <a:xfrm flipH="1">
                <a:off x="1867" y="2742"/>
                <a:ext cx="17" cy="25"/>
              </a:xfrm>
              <a:custGeom>
                <a:avLst/>
                <a:gdLst>
                  <a:gd name="T0" fmla="*/ 0 w 43"/>
                  <a:gd name="T1" fmla="*/ 0 h 69"/>
                  <a:gd name="T2" fmla="*/ 0 w 43"/>
                  <a:gd name="T3" fmla="*/ 0 h 69"/>
                  <a:gd name="T4" fmla="*/ 0 w 43"/>
                  <a:gd name="T5" fmla="*/ 0 h 69"/>
                  <a:gd name="T6" fmla="*/ 0 w 43"/>
                  <a:gd name="T7" fmla="*/ 0 h 69"/>
                  <a:gd name="T8" fmla="*/ 0 w 43"/>
                  <a:gd name="T9" fmla="*/ 0 h 69"/>
                  <a:gd name="T10" fmla="*/ 0 w 43"/>
                  <a:gd name="T11" fmla="*/ 0 h 69"/>
                  <a:gd name="T12" fmla="*/ 0 w 43"/>
                  <a:gd name="T13" fmla="*/ 0 h 69"/>
                  <a:gd name="T14" fmla="*/ 0 w 43"/>
                  <a:gd name="T15" fmla="*/ 0 h 69"/>
                  <a:gd name="T16" fmla="*/ 0 w 43"/>
                  <a:gd name="T17" fmla="*/ 0 h 69"/>
                  <a:gd name="T18" fmla="*/ 0 w 43"/>
                  <a:gd name="T19" fmla="*/ 0 h 69"/>
                  <a:gd name="T20" fmla="*/ 0 w 43"/>
                  <a:gd name="T21" fmla="*/ 0 h 69"/>
                  <a:gd name="T22" fmla="*/ 0 w 43"/>
                  <a:gd name="T23" fmla="*/ 0 h 69"/>
                  <a:gd name="T24" fmla="*/ 0 w 43"/>
                  <a:gd name="T25" fmla="*/ 0 h 69"/>
                  <a:gd name="T26" fmla="*/ 0 w 43"/>
                  <a:gd name="T27" fmla="*/ 0 h 69"/>
                  <a:gd name="T28" fmla="*/ 0 w 43"/>
                  <a:gd name="T29" fmla="*/ 0 h 69"/>
                  <a:gd name="T30" fmla="*/ 0 w 43"/>
                  <a:gd name="T31" fmla="*/ 0 h 69"/>
                  <a:gd name="T32" fmla="*/ 0 w 43"/>
                  <a:gd name="T33" fmla="*/ 0 h 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
                  <a:gd name="T52" fmla="*/ 0 h 69"/>
                  <a:gd name="T53" fmla="*/ 43 w 43"/>
                  <a:gd name="T54" fmla="*/ 69 h 6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 h="69">
                    <a:moveTo>
                      <a:pt x="2" y="69"/>
                    </a:moveTo>
                    <a:lnTo>
                      <a:pt x="0" y="64"/>
                    </a:lnTo>
                    <a:lnTo>
                      <a:pt x="2" y="56"/>
                    </a:lnTo>
                    <a:lnTo>
                      <a:pt x="7" y="44"/>
                    </a:lnTo>
                    <a:lnTo>
                      <a:pt x="14" y="32"/>
                    </a:lnTo>
                    <a:lnTo>
                      <a:pt x="21" y="21"/>
                    </a:lnTo>
                    <a:lnTo>
                      <a:pt x="29" y="12"/>
                    </a:lnTo>
                    <a:lnTo>
                      <a:pt x="37" y="4"/>
                    </a:lnTo>
                    <a:lnTo>
                      <a:pt x="43" y="0"/>
                    </a:lnTo>
                    <a:lnTo>
                      <a:pt x="38" y="13"/>
                    </a:lnTo>
                    <a:lnTo>
                      <a:pt x="34" y="26"/>
                    </a:lnTo>
                    <a:lnTo>
                      <a:pt x="29" y="38"/>
                    </a:lnTo>
                    <a:lnTo>
                      <a:pt x="24" y="51"/>
                    </a:lnTo>
                    <a:lnTo>
                      <a:pt x="19" y="56"/>
                    </a:lnTo>
                    <a:lnTo>
                      <a:pt x="13" y="60"/>
                    </a:lnTo>
                    <a:lnTo>
                      <a:pt x="8" y="65"/>
                    </a:lnTo>
                    <a:lnTo>
                      <a:pt x="2" y="6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74" name="Freeform 303">
                <a:extLst>
                  <a:ext uri="{FF2B5EF4-FFF2-40B4-BE49-F238E27FC236}">
                    <a16:creationId xmlns:a16="http://schemas.microsoft.com/office/drawing/2014/main" id="{2A653772-E97B-4BFE-BC2B-9F636BF741FA}"/>
                  </a:ext>
                </a:extLst>
              </p:cNvPr>
              <p:cNvSpPr>
                <a:spLocks/>
              </p:cNvSpPr>
              <p:nvPr/>
            </p:nvSpPr>
            <p:spPr bwMode="auto">
              <a:xfrm flipH="1">
                <a:off x="1780" y="2723"/>
                <a:ext cx="37" cy="37"/>
              </a:xfrm>
              <a:custGeom>
                <a:avLst/>
                <a:gdLst>
                  <a:gd name="T0" fmla="*/ 0 w 90"/>
                  <a:gd name="T1" fmla="*/ 0 h 103"/>
                  <a:gd name="T2" fmla="*/ 0 w 90"/>
                  <a:gd name="T3" fmla="*/ 0 h 103"/>
                  <a:gd name="T4" fmla="*/ 0 w 90"/>
                  <a:gd name="T5" fmla="*/ 0 h 103"/>
                  <a:gd name="T6" fmla="*/ 0 w 90"/>
                  <a:gd name="T7" fmla="*/ 0 h 103"/>
                  <a:gd name="T8" fmla="*/ 0 w 90"/>
                  <a:gd name="T9" fmla="*/ 0 h 103"/>
                  <a:gd name="T10" fmla="*/ 0 w 90"/>
                  <a:gd name="T11" fmla="*/ 0 h 103"/>
                  <a:gd name="T12" fmla="*/ 0 w 90"/>
                  <a:gd name="T13" fmla="*/ 0 h 103"/>
                  <a:gd name="T14" fmla="*/ 0 w 90"/>
                  <a:gd name="T15" fmla="*/ 0 h 103"/>
                  <a:gd name="T16" fmla="*/ 0 w 90"/>
                  <a:gd name="T17" fmla="*/ 0 h 103"/>
                  <a:gd name="T18" fmla="*/ 0 w 90"/>
                  <a:gd name="T19" fmla="*/ 0 h 103"/>
                  <a:gd name="T20" fmla="*/ 0 w 90"/>
                  <a:gd name="T21" fmla="*/ 0 h 103"/>
                  <a:gd name="T22" fmla="*/ 0 w 90"/>
                  <a:gd name="T23" fmla="*/ 0 h 103"/>
                  <a:gd name="T24" fmla="*/ 0 w 90"/>
                  <a:gd name="T25" fmla="*/ 0 h 103"/>
                  <a:gd name="T26" fmla="*/ 0 w 90"/>
                  <a:gd name="T27" fmla="*/ 0 h 103"/>
                  <a:gd name="T28" fmla="*/ 0 w 90"/>
                  <a:gd name="T29" fmla="*/ 0 h 103"/>
                  <a:gd name="T30" fmla="*/ 0 w 90"/>
                  <a:gd name="T31" fmla="*/ 0 h 103"/>
                  <a:gd name="T32" fmla="*/ 0 w 90"/>
                  <a:gd name="T33" fmla="*/ 0 h 103"/>
                  <a:gd name="T34" fmla="*/ 0 w 90"/>
                  <a:gd name="T35" fmla="*/ 0 h 103"/>
                  <a:gd name="T36" fmla="*/ 0 w 90"/>
                  <a:gd name="T37" fmla="*/ 0 h 103"/>
                  <a:gd name="T38" fmla="*/ 0 w 90"/>
                  <a:gd name="T39" fmla="*/ 0 h 103"/>
                  <a:gd name="T40" fmla="*/ 0 w 90"/>
                  <a:gd name="T41" fmla="*/ 0 h 103"/>
                  <a:gd name="T42" fmla="*/ 0 w 90"/>
                  <a:gd name="T43" fmla="*/ 0 h 103"/>
                  <a:gd name="T44" fmla="*/ 0 w 90"/>
                  <a:gd name="T45" fmla="*/ 0 h 103"/>
                  <a:gd name="T46" fmla="*/ 0 w 90"/>
                  <a:gd name="T47" fmla="*/ 0 h 103"/>
                  <a:gd name="T48" fmla="*/ 0 w 90"/>
                  <a:gd name="T49" fmla="*/ 0 h 103"/>
                  <a:gd name="T50" fmla="*/ 0 w 90"/>
                  <a:gd name="T51" fmla="*/ 0 h 103"/>
                  <a:gd name="T52" fmla="*/ 0 w 90"/>
                  <a:gd name="T53" fmla="*/ 0 h 103"/>
                  <a:gd name="T54" fmla="*/ 0 w 90"/>
                  <a:gd name="T55" fmla="*/ 0 h 103"/>
                  <a:gd name="T56" fmla="*/ 0 w 90"/>
                  <a:gd name="T57" fmla="*/ 0 h 103"/>
                  <a:gd name="T58" fmla="*/ 0 w 90"/>
                  <a:gd name="T59" fmla="*/ 0 h 103"/>
                  <a:gd name="T60" fmla="*/ 0 w 90"/>
                  <a:gd name="T61" fmla="*/ 0 h 103"/>
                  <a:gd name="T62" fmla="*/ 0 w 90"/>
                  <a:gd name="T63" fmla="*/ 0 h 103"/>
                  <a:gd name="T64" fmla="*/ 0 w 90"/>
                  <a:gd name="T65" fmla="*/ 0 h 103"/>
                  <a:gd name="T66" fmla="*/ 0 w 90"/>
                  <a:gd name="T67" fmla="*/ 0 h 103"/>
                  <a:gd name="T68" fmla="*/ 0 w 90"/>
                  <a:gd name="T69" fmla="*/ 0 h 103"/>
                  <a:gd name="T70" fmla="*/ 0 w 90"/>
                  <a:gd name="T71" fmla="*/ 0 h 103"/>
                  <a:gd name="T72" fmla="*/ 0 w 90"/>
                  <a:gd name="T73" fmla="*/ 0 h 10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0"/>
                  <a:gd name="T112" fmla="*/ 0 h 103"/>
                  <a:gd name="T113" fmla="*/ 90 w 90"/>
                  <a:gd name="T114" fmla="*/ 103 h 10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0" h="103">
                    <a:moveTo>
                      <a:pt x="37" y="79"/>
                    </a:moveTo>
                    <a:lnTo>
                      <a:pt x="29" y="80"/>
                    </a:lnTo>
                    <a:lnTo>
                      <a:pt x="21" y="81"/>
                    </a:lnTo>
                    <a:lnTo>
                      <a:pt x="11" y="81"/>
                    </a:lnTo>
                    <a:lnTo>
                      <a:pt x="4" y="80"/>
                    </a:lnTo>
                    <a:lnTo>
                      <a:pt x="3" y="74"/>
                    </a:lnTo>
                    <a:lnTo>
                      <a:pt x="3" y="69"/>
                    </a:lnTo>
                    <a:lnTo>
                      <a:pt x="3" y="65"/>
                    </a:lnTo>
                    <a:lnTo>
                      <a:pt x="3" y="56"/>
                    </a:lnTo>
                    <a:lnTo>
                      <a:pt x="2" y="50"/>
                    </a:lnTo>
                    <a:lnTo>
                      <a:pt x="0" y="45"/>
                    </a:lnTo>
                    <a:lnTo>
                      <a:pt x="0" y="41"/>
                    </a:lnTo>
                    <a:lnTo>
                      <a:pt x="0" y="35"/>
                    </a:lnTo>
                    <a:lnTo>
                      <a:pt x="14" y="29"/>
                    </a:lnTo>
                    <a:lnTo>
                      <a:pt x="22" y="26"/>
                    </a:lnTo>
                    <a:lnTo>
                      <a:pt x="26" y="23"/>
                    </a:lnTo>
                    <a:lnTo>
                      <a:pt x="33" y="20"/>
                    </a:lnTo>
                    <a:lnTo>
                      <a:pt x="40" y="18"/>
                    </a:lnTo>
                    <a:lnTo>
                      <a:pt x="47" y="15"/>
                    </a:lnTo>
                    <a:lnTo>
                      <a:pt x="54" y="13"/>
                    </a:lnTo>
                    <a:lnTo>
                      <a:pt x="61" y="10"/>
                    </a:lnTo>
                    <a:lnTo>
                      <a:pt x="68" y="7"/>
                    </a:lnTo>
                    <a:lnTo>
                      <a:pt x="75" y="5"/>
                    </a:lnTo>
                    <a:lnTo>
                      <a:pt x="83" y="3"/>
                    </a:lnTo>
                    <a:lnTo>
                      <a:pt x="90" y="0"/>
                    </a:lnTo>
                    <a:lnTo>
                      <a:pt x="89" y="6"/>
                    </a:lnTo>
                    <a:lnTo>
                      <a:pt x="87" y="12"/>
                    </a:lnTo>
                    <a:lnTo>
                      <a:pt x="86" y="19"/>
                    </a:lnTo>
                    <a:lnTo>
                      <a:pt x="85" y="25"/>
                    </a:lnTo>
                    <a:lnTo>
                      <a:pt x="71" y="69"/>
                    </a:lnTo>
                    <a:lnTo>
                      <a:pt x="64" y="93"/>
                    </a:lnTo>
                    <a:lnTo>
                      <a:pt x="61" y="101"/>
                    </a:lnTo>
                    <a:lnTo>
                      <a:pt x="60" y="103"/>
                    </a:lnTo>
                    <a:lnTo>
                      <a:pt x="57" y="99"/>
                    </a:lnTo>
                    <a:lnTo>
                      <a:pt x="52" y="91"/>
                    </a:lnTo>
                    <a:lnTo>
                      <a:pt x="45" y="83"/>
                    </a:lnTo>
                    <a:lnTo>
                      <a:pt x="37" y="79"/>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75" name="Freeform 304">
                <a:extLst>
                  <a:ext uri="{FF2B5EF4-FFF2-40B4-BE49-F238E27FC236}">
                    <a16:creationId xmlns:a16="http://schemas.microsoft.com/office/drawing/2014/main" id="{2992BE51-8016-4B10-A766-E24A41568C27}"/>
                  </a:ext>
                </a:extLst>
              </p:cNvPr>
              <p:cNvSpPr>
                <a:spLocks/>
              </p:cNvSpPr>
              <p:nvPr/>
            </p:nvSpPr>
            <p:spPr bwMode="auto">
              <a:xfrm flipH="1">
                <a:off x="1816" y="2703"/>
                <a:ext cx="51" cy="52"/>
              </a:xfrm>
              <a:custGeom>
                <a:avLst/>
                <a:gdLst>
                  <a:gd name="T0" fmla="*/ 0 w 123"/>
                  <a:gd name="T1" fmla="*/ 0 h 143"/>
                  <a:gd name="T2" fmla="*/ 0 w 123"/>
                  <a:gd name="T3" fmla="*/ 0 h 143"/>
                  <a:gd name="T4" fmla="*/ 0 w 123"/>
                  <a:gd name="T5" fmla="*/ 0 h 143"/>
                  <a:gd name="T6" fmla="*/ 0 w 123"/>
                  <a:gd name="T7" fmla="*/ 0 h 143"/>
                  <a:gd name="T8" fmla="*/ 0 w 123"/>
                  <a:gd name="T9" fmla="*/ 0 h 143"/>
                  <a:gd name="T10" fmla="*/ 0 w 123"/>
                  <a:gd name="T11" fmla="*/ 0 h 143"/>
                  <a:gd name="T12" fmla="*/ 0 w 123"/>
                  <a:gd name="T13" fmla="*/ 0 h 143"/>
                  <a:gd name="T14" fmla="*/ 0 w 123"/>
                  <a:gd name="T15" fmla="*/ 0 h 143"/>
                  <a:gd name="T16" fmla="*/ 0 w 123"/>
                  <a:gd name="T17" fmla="*/ 0 h 143"/>
                  <a:gd name="T18" fmla="*/ 0 w 123"/>
                  <a:gd name="T19" fmla="*/ 0 h 143"/>
                  <a:gd name="T20" fmla="*/ 0 w 123"/>
                  <a:gd name="T21" fmla="*/ 0 h 143"/>
                  <a:gd name="T22" fmla="*/ 0 w 123"/>
                  <a:gd name="T23" fmla="*/ 0 h 143"/>
                  <a:gd name="T24" fmla="*/ 0 w 123"/>
                  <a:gd name="T25" fmla="*/ 0 h 143"/>
                  <a:gd name="T26" fmla="*/ 0 w 123"/>
                  <a:gd name="T27" fmla="*/ 0 h 143"/>
                  <a:gd name="T28" fmla="*/ 0 w 123"/>
                  <a:gd name="T29" fmla="*/ 0 h 143"/>
                  <a:gd name="T30" fmla="*/ 0 w 123"/>
                  <a:gd name="T31" fmla="*/ 0 h 143"/>
                  <a:gd name="T32" fmla="*/ 0 w 123"/>
                  <a:gd name="T33" fmla="*/ 0 h 143"/>
                  <a:gd name="T34" fmla="*/ 0 w 123"/>
                  <a:gd name="T35" fmla="*/ 0 h 143"/>
                  <a:gd name="T36" fmla="*/ 0 w 123"/>
                  <a:gd name="T37" fmla="*/ 0 h 143"/>
                  <a:gd name="T38" fmla="*/ 0 w 123"/>
                  <a:gd name="T39" fmla="*/ 0 h 143"/>
                  <a:gd name="T40" fmla="*/ 0 w 123"/>
                  <a:gd name="T41" fmla="*/ 0 h 143"/>
                  <a:gd name="T42" fmla="*/ 0 w 123"/>
                  <a:gd name="T43" fmla="*/ 0 h 143"/>
                  <a:gd name="T44" fmla="*/ 0 w 123"/>
                  <a:gd name="T45" fmla="*/ 0 h 143"/>
                  <a:gd name="T46" fmla="*/ 0 w 123"/>
                  <a:gd name="T47" fmla="*/ 0 h 143"/>
                  <a:gd name="T48" fmla="*/ 0 w 123"/>
                  <a:gd name="T49" fmla="*/ 0 h 143"/>
                  <a:gd name="T50" fmla="*/ 0 w 123"/>
                  <a:gd name="T51" fmla="*/ 0 h 143"/>
                  <a:gd name="T52" fmla="*/ 0 w 123"/>
                  <a:gd name="T53" fmla="*/ 0 h 143"/>
                  <a:gd name="T54" fmla="*/ 0 w 123"/>
                  <a:gd name="T55" fmla="*/ 0 h 143"/>
                  <a:gd name="T56" fmla="*/ 0 w 123"/>
                  <a:gd name="T57" fmla="*/ 0 h 14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3"/>
                  <a:gd name="T88" fmla="*/ 0 h 143"/>
                  <a:gd name="T89" fmla="*/ 123 w 123"/>
                  <a:gd name="T90" fmla="*/ 143 h 14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3" h="143">
                    <a:moveTo>
                      <a:pt x="0" y="143"/>
                    </a:moveTo>
                    <a:lnTo>
                      <a:pt x="2" y="133"/>
                    </a:lnTo>
                    <a:lnTo>
                      <a:pt x="7" y="122"/>
                    </a:lnTo>
                    <a:lnTo>
                      <a:pt x="11" y="112"/>
                    </a:lnTo>
                    <a:lnTo>
                      <a:pt x="15" y="99"/>
                    </a:lnTo>
                    <a:lnTo>
                      <a:pt x="25" y="86"/>
                    </a:lnTo>
                    <a:lnTo>
                      <a:pt x="34" y="75"/>
                    </a:lnTo>
                    <a:lnTo>
                      <a:pt x="44" y="65"/>
                    </a:lnTo>
                    <a:lnTo>
                      <a:pt x="53" y="54"/>
                    </a:lnTo>
                    <a:lnTo>
                      <a:pt x="62" y="44"/>
                    </a:lnTo>
                    <a:lnTo>
                      <a:pt x="72" y="35"/>
                    </a:lnTo>
                    <a:lnTo>
                      <a:pt x="85" y="27"/>
                    </a:lnTo>
                    <a:lnTo>
                      <a:pt x="100" y="17"/>
                    </a:lnTo>
                    <a:lnTo>
                      <a:pt x="112" y="8"/>
                    </a:lnTo>
                    <a:lnTo>
                      <a:pt x="117" y="3"/>
                    </a:lnTo>
                    <a:lnTo>
                      <a:pt x="121" y="1"/>
                    </a:lnTo>
                    <a:lnTo>
                      <a:pt x="123" y="0"/>
                    </a:lnTo>
                    <a:lnTo>
                      <a:pt x="116" y="21"/>
                    </a:lnTo>
                    <a:lnTo>
                      <a:pt x="108" y="44"/>
                    </a:lnTo>
                    <a:lnTo>
                      <a:pt x="100" y="67"/>
                    </a:lnTo>
                    <a:lnTo>
                      <a:pt x="92" y="88"/>
                    </a:lnTo>
                    <a:lnTo>
                      <a:pt x="77" y="96"/>
                    </a:lnTo>
                    <a:lnTo>
                      <a:pt x="63" y="105"/>
                    </a:lnTo>
                    <a:lnTo>
                      <a:pt x="51" y="113"/>
                    </a:lnTo>
                    <a:lnTo>
                      <a:pt x="39" y="120"/>
                    </a:lnTo>
                    <a:lnTo>
                      <a:pt x="27" y="127"/>
                    </a:lnTo>
                    <a:lnTo>
                      <a:pt x="17" y="134"/>
                    </a:lnTo>
                    <a:lnTo>
                      <a:pt x="8" y="138"/>
                    </a:lnTo>
                    <a:lnTo>
                      <a:pt x="0" y="143"/>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76" name="Freeform 305">
                <a:extLst>
                  <a:ext uri="{FF2B5EF4-FFF2-40B4-BE49-F238E27FC236}">
                    <a16:creationId xmlns:a16="http://schemas.microsoft.com/office/drawing/2014/main" id="{C9F63CDA-430B-4DD6-9565-C7161306D486}"/>
                  </a:ext>
                </a:extLst>
              </p:cNvPr>
              <p:cNvSpPr>
                <a:spLocks/>
              </p:cNvSpPr>
              <p:nvPr/>
            </p:nvSpPr>
            <p:spPr bwMode="auto">
              <a:xfrm flipH="1">
                <a:off x="1814" y="2725"/>
                <a:ext cx="6" cy="5"/>
              </a:xfrm>
              <a:custGeom>
                <a:avLst/>
                <a:gdLst>
                  <a:gd name="T0" fmla="*/ 0 w 14"/>
                  <a:gd name="T1" fmla="*/ 0 h 14"/>
                  <a:gd name="T2" fmla="*/ 0 w 14"/>
                  <a:gd name="T3" fmla="*/ 0 h 14"/>
                  <a:gd name="T4" fmla="*/ 0 w 14"/>
                  <a:gd name="T5" fmla="*/ 0 h 14"/>
                  <a:gd name="T6" fmla="*/ 0 w 14"/>
                  <a:gd name="T7" fmla="*/ 0 h 14"/>
                  <a:gd name="T8" fmla="*/ 0 w 14"/>
                  <a:gd name="T9" fmla="*/ 0 h 14"/>
                  <a:gd name="T10" fmla="*/ 0 w 14"/>
                  <a:gd name="T11" fmla="*/ 0 h 14"/>
                  <a:gd name="T12" fmla="*/ 0 w 14"/>
                  <a:gd name="T13" fmla="*/ 0 h 14"/>
                  <a:gd name="T14" fmla="*/ 0 w 14"/>
                  <a:gd name="T15" fmla="*/ 0 h 14"/>
                  <a:gd name="T16" fmla="*/ 0 w 14"/>
                  <a:gd name="T17" fmla="*/ 0 h 14"/>
                  <a:gd name="T18" fmla="*/ 0 w 14"/>
                  <a:gd name="T19" fmla="*/ 0 h 14"/>
                  <a:gd name="T20" fmla="*/ 0 w 14"/>
                  <a:gd name="T21" fmla="*/ 0 h 14"/>
                  <a:gd name="T22" fmla="*/ 0 w 14"/>
                  <a:gd name="T23" fmla="*/ 0 h 14"/>
                  <a:gd name="T24" fmla="*/ 0 w 14"/>
                  <a:gd name="T25" fmla="*/ 0 h 14"/>
                  <a:gd name="T26" fmla="*/ 0 w 14"/>
                  <a:gd name="T27" fmla="*/ 0 h 14"/>
                  <a:gd name="T28" fmla="*/ 0 w 14"/>
                  <a:gd name="T29" fmla="*/ 0 h 14"/>
                  <a:gd name="T30" fmla="*/ 0 w 14"/>
                  <a:gd name="T31" fmla="*/ 0 h 14"/>
                  <a:gd name="T32" fmla="*/ 0 w 14"/>
                  <a:gd name="T33" fmla="*/ 0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4"/>
                  <a:gd name="T53" fmla="*/ 14 w 14"/>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4">
                    <a:moveTo>
                      <a:pt x="0" y="14"/>
                    </a:moveTo>
                    <a:lnTo>
                      <a:pt x="1" y="11"/>
                    </a:lnTo>
                    <a:lnTo>
                      <a:pt x="2" y="7"/>
                    </a:lnTo>
                    <a:lnTo>
                      <a:pt x="2" y="5"/>
                    </a:lnTo>
                    <a:lnTo>
                      <a:pt x="3" y="1"/>
                    </a:lnTo>
                    <a:lnTo>
                      <a:pt x="5" y="1"/>
                    </a:lnTo>
                    <a:lnTo>
                      <a:pt x="6" y="1"/>
                    </a:lnTo>
                    <a:lnTo>
                      <a:pt x="7" y="0"/>
                    </a:lnTo>
                    <a:lnTo>
                      <a:pt x="8" y="4"/>
                    </a:lnTo>
                    <a:lnTo>
                      <a:pt x="10" y="6"/>
                    </a:lnTo>
                    <a:lnTo>
                      <a:pt x="13" y="8"/>
                    </a:lnTo>
                    <a:lnTo>
                      <a:pt x="14" y="9"/>
                    </a:lnTo>
                    <a:lnTo>
                      <a:pt x="10" y="9"/>
                    </a:lnTo>
                    <a:lnTo>
                      <a:pt x="7" y="12"/>
                    </a:lnTo>
                    <a:lnTo>
                      <a:pt x="3" y="13"/>
                    </a:lnTo>
                    <a:lnTo>
                      <a:pt x="0" y="14"/>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77" name="Freeform 306">
                <a:extLst>
                  <a:ext uri="{FF2B5EF4-FFF2-40B4-BE49-F238E27FC236}">
                    <a16:creationId xmlns:a16="http://schemas.microsoft.com/office/drawing/2014/main" id="{2C8E1199-B455-4F71-B448-372DF0A6D623}"/>
                  </a:ext>
                </a:extLst>
              </p:cNvPr>
              <p:cNvSpPr>
                <a:spLocks/>
              </p:cNvSpPr>
              <p:nvPr/>
            </p:nvSpPr>
            <p:spPr bwMode="auto">
              <a:xfrm flipH="1">
                <a:off x="1779" y="2687"/>
                <a:ext cx="38" cy="35"/>
              </a:xfrm>
              <a:custGeom>
                <a:avLst/>
                <a:gdLst>
                  <a:gd name="T0" fmla="*/ 0 w 91"/>
                  <a:gd name="T1" fmla="*/ 0 h 99"/>
                  <a:gd name="T2" fmla="*/ 0 w 91"/>
                  <a:gd name="T3" fmla="*/ 0 h 99"/>
                  <a:gd name="T4" fmla="*/ 0 w 91"/>
                  <a:gd name="T5" fmla="*/ 0 h 99"/>
                  <a:gd name="T6" fmla="*/ 0 w 91"/>
                  <a:gd name="T7" fmla="*/ 0 h 99"/>
                  <a:gd name="T8" fmla="*/ 0 w 91"/>
                  <a:gd name="T9" fmla="*/ 0 h 99"/>
                  <a:gd name="T10" fmla="*/ 0 w 91"/>
                  <a:gd name="T11" fmla="*/ 0 h 99"/>
                  <a:gd name="T12" fmla="*/ 0 w 91"/>
                  <a:gd name="T13" fmla="*/ 0 h 99"/>
                  <a:gd name="T14" fmla="*/ 0 w 91"/>
                  <a:gd name="T15" fmla="*/ 0 h 99"/>
                  <a:gd name="T16" fmla="*/ 0 w 91"/>
                  <a:gd name="T17" fmla="*/ 0 h 99"/>
                  <a:gd name="T18" fmla="*/ 0 w 91"/>
                  <a:gd name="T19" fmla="*/ 0 h 99"/>
                  <a:gd name="T20" fmla="*/ 0 w 91"/>
                  <a:gd name="T21" fmla="*/ 0 h 99"/>
                  <a:gd name="T22" fmla="*/ 0 w 91"/>
                  <a:gd name="T23" fmla="*/ 0 h 99"/>
                  <a:gd name="T24" fmla="*/ 0 w 91"/>
                  <a:gd name="T25" fmla="*/ 0 h 99"/>
                  <a:gd name="T26" fmla="*/ 0 w 91"/>
                  <a:gd name="T27" fmla="*/ 0 h 99"/>
                  <a:gd name="T28" fmla="*/ 0 w 91"/>
                  <a:gd name="T29" fmla="*/ 0 h 99"/>
                  <a:gd name="T30" fmla="*/ 0 w 91"/>
                  <a:gd name="T31" fmla="*/ 0 h 99"/>
                  <a:gd name="T32" fmla="*/ 0 w 91"/>
                  <a:gd name="T33" fmla="*/ 0 h 99"/>
                  <a:gd name="T34" fmla="*/ 0 w 91"/>
                  <a:gd name="T35" fmla="*/ 0 h 99"/>
                  <a:gd name="T36" fmla="*/ 0 w 91"/>
                  <a:gd name="T37" fmla="*/ 0 h 99"/>
                  <a:gd name="T38" fmla="*/ 0 w 91"/>
                  <a:gd name="T39" fmla="*/ 0 h 99"/>
                  <a:gd name="T40" fmla="*/ 0 w 91"/>
                  <a:gd name="T41" fmla="*/ 0 h 99"/>
                  <a:gd name="T42" fmla="*/ 0 w 91"/>
                  <a:gd name="T43" fmla="*/ 0 h 99"/>
                  <a:gd name="T44" fmla="*/ 0 w 91"/>
                  <a:gd name="T45" fmla="*/ 0 h 99"/>
                  <a:gd name="T46" fmla="*/ 0 w 91"/>
                  <a:gd name="T47" fmla="*/ 0 h 99"/>
                  <a:gd name="T48" fmla="*/ 0 w 91"/>
                  <a:gd name="T49" fmla="*/ 0 h 99"/>
                  <a:gd name="T50" fmla="*/ 0 w 91"/>
                  <a:gd name="T51" fmla="*/ 0 h 99"/>
                  <a:gd name="T52" fmla="*/ 0 w 91"/>
                  <a:gd name="T53" fmla="*/ 0 h 99"/>
                  <a:gd name="T54" fmla="*/ 0 w 91"/>
                  <a:gd name="T55" fmla="*/ 0 h 99"/>
                  <a:gd name="T56" fmla="*/ 0 w 91"/>
                  <a:gd name="T57" fmla="*/ 0 h 99"/>
                  <a:gd name="T58" fmla="*/ 0 w 91"/>
                  <a:gd name="T59" fmla="*/ 0 h 99"/>
                  <a:gd name="T60" fmla="*/ 0 w 91"/>
                  <a:gd name="T61" fmla="*/ 0 h 99"/>
                  <a:gd name="T62" fmla="*/ 0 w 91"/>
                  <a:gd name="T63" fmla="*/ 0 h 99"/>
                  <a:gd name="T64" fmla="*/ 0 w 91"/>
                  <a:gd name="T65" fmla="*/ 0 h 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1"/>
                  <a:gd name="T100" fmla="*/ 0 h 99"/>
                  <a:gd name="T101" fmla="*/ 91 w 91"/>
                  <a:gd name="T102" fmla="*/ 99 h 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1" h="99">
                    <a:moveTo>
                      <a:pt x="0" y="99"/>
                    </a:moveTo>
                    <a:lnTo>
                      <a:pt x="1" y="90"/>
                    </a:lnTo>
                    <a:lnTo>
                      <a:pt x="2" y="82"/>
                    </a:lnTo>
                    <a:lnTo>
                      <a:pt x="3" y="73"/>
                    </a:lnTo>
                    <a:lnTo>
                      <a:pt x="4" y="65"/>
                    </a:lnTo>
                    <a:lnTo>
                      <a:pt x="9" y="53"/>
                    </a:lnTo>
                    <a:lnTo>
                      <a:pt x="15" y="45"/>
                    </a:lnTo>
                    <a:lnTo>
                      <a:pt x="21" y="37"/>
                    </a:lnTo>
                    <a:lnTo>
                      <a:pt x="26" y="27"/>
                    </a:lnTo>
                    <a:lnTo>
                      <a:pt x="33" y="23"/>
                    </a:lnTo>
                    <a:lnTo>
                      <a:pt x="41" y="19"/>
                    </a:lnTo>
                    <a:lnTo>
                      <a:pt x="49" y="14"/>
                    </a:lnTo>
                    <a:lnTo>
                      <a:pt x="59" y="9"/>
                    </a:lnTo>
                    <a:lnTo>
                      <a:pt x="67" y="5"/>
                    </a:lnTo>
                    <a:lnTo>
                      <a:pt x="76" y="2"/>
                    </a:lnTo>
                    <a:lnTo>
                      <a:pt x="84" y="0"/>
                    </a:lnTo>
                    <a:lnTo>
                      <a:pt x="91" y="0"/>
                    </a:lnTo>
                    <a:lnTo>
                      <a:pt x="82" y="10"/>
                    </a:lnTo>
                    <a:lnTo>
                      <a:pt x="75" y="19"/>
                    </a:lnTo>
                    <a:lnTo>
                      <a:pt x="68" y="27"/>
                    </a:lnTo>
                    <a:lnTo>
                      <a:pt x="62" y="35"/>
                    </a:lnTo>
                    <a:lnTo>
                      <a:pt x="57" y="42"/>
                    </a:lnTo>
                    <a:lnTo>
                      <a:pt x="54" y="50"/>
                    </a:lnTo>
                    <a:lnTo>
                      <a:pt x="52" y="59"/>
                    </a:lnTo>
                    <a:lnTo>
                      <a:pt x="49" y="68"/>
                    </a:lnTo>
                    <a:lnTo>
                      <a:pt x="46" y="75"/>
                    </a:lnTo>
                    <a:lnTo>
                      <a:pt x="42" y="81"/>
                    </a:lnTo>
                    <a:lnTo>
                      <a:pt x="39" y="85"/>
                    </a:lnTo>
                    <a:lnTo>
                      <a:pt x="33" y="90"/>
                    </a:lnTo>
                    <a:lnTo>
                      <a:pt x="25" y="92"/>
                    </a:lnTo>
                    <a:lnTo>
                      <a:pt x="17" y="95"/>
                    </a:lnTo>
                    <a:lnTo>
                      <a:pt x="8" y="97"/>
                    </a:lnTo>
                    <a:lnTo>
                      <a:pt x="0" y="9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78" name="Freeform 307">
                <a:extLst>
                  <a:ext uri="{FF2B5EF4-FFF2-40B4-BE49-F238E27FC236}">
                    <a16:creationId xmlns:a16="http://schemas.microsoft.com/office/drawing/2014/main" id="{7EE88E88-36B9-4BF7-9D88-82897B07BC6F}"/>
                  </a:ext>
                </a:extLst>
              </p:cNvPr>
              <p:cNvSpPr>
                <a:spLocks/>
              </p:cNvSpPr>
              <p:nvPr/>
            </p:nvSpPr>
            <p:spPr bwMode="auto">
              <a:xfrm flipH="1">
                <a:off x="1764" y="2685"/>
                <a:ext cx="33" cy="37"/>
              </a:xfrm>
              <a:custGeom>
                <a:avLst/>
                <a:gdLst>
                  <a:gd name="T0" fmla="*/ 0 w 80"/>
                  <a:gd name="T1" fmla="*/ 0 h 100"/>
                  <a:gd name="T2" fmla="*/ 0 w 80"/>
                  <a:gd name="T3" fmla="*/ 0 h 100"/>
                  <a:gd name="T4" fmla="*/ 0 w 80"/>
                  <a:gd name="T5" fmla="*/ 0 h 100"/>
                  <a:gd name="T6" fmla="*/ 0 w 80"/>
                  <a:gd name="T7" fmla="*/ 0 h 100"/>
                  <a:gd name="T8" fmla="*/ 0 w 80"/>
                  <a:gd name="T9" fmla="*/ 0 h 100"/>
                  <a:gd name="T10" fmla="*/ 0 w 80"/>
                  <a:gd name="T11" fmla="*/ 0 h 100"/>
                  <a:gd name="T12" fmla="*/ 0 w 80"/>
                  <a:gd name="T13" fmla="*/ 0 h 100"/>
                  <a:gd name="T14" fmla="*/ 0 w 80"/>
                  <a:gd name="T15" fmla="*/ 0 h 100"/>
                  <a:gd name="T16" fmla="*/ 0 w 80"/>
                  <a:gd name="T17" fmla="*/ 0 h 100"/>
                  <a:gd name="T18" fmla="*/ 0 w 80"/>
                  <a:gd name="T19" fmla="*/ 0 h 100"/>
                  <a:gd name="T20" fmla="*/ 0 w 80"/>
                  <a:gd name="T21" fmla="*/ 0 h 100"/>
                  <a:gd name="T22" fmla="*/ 0 w 80"/>
                  <a:gd name="T23" fmla="*/ 0 h 100"/>
                  <a:gd name="T24" fmla="*/ 0 w 80"/>
                  <a:gd name="T25" fmla="*/ 0 h 100"/>
                  <a:gd name="T26" fmla="*/ 0 w 80"/>
                  <a:gd name="T27" fmla="*/ 0 h 100"/>
                  <a:gd name="T28" fmla="*/ 0 w 80"/>
                  <a:gd name="T29" fmla="*/ 0 h 100"/>
                  <a:gd name="T30" fmla="*/ 0 w 80"/>
                  <a:gd name="T31" fmla="*/ 0 h 100"/>
                  <a:gd name="T32" fmla="*/ 0 w 80"/>
                  <a:gd name="T33" fmla="*/ 0 h 100"/>
                  <a:gd name="T34" fmla="*/ 0 w 80"/>
                  <a:gd name="T35" fmla="*/ 0 h 100"/>
                  <a:gd name="T36" fmla="*/ 0 w 80"/>
                  <a:gd name="T37" fmla="*/ 0 h 100"/>
                  <a:gd name="T38" fmla="*/ 0 w 80"/>
                  <a:gd name="T39" fmla="*/ 0 h 100"/>
                  <a:gd name="T40" fmla="*/ 0 w 80"/>
                  <a:gd name="T41" fmla="*/ 0 h 100"/>
                  <a:gd name="T42" fmla="*/ 0 w 80"/>
                  <a:gd name="T43" fmla="*/ 0 h 100"/>
                  <a:gd name="T44" fmla="*/ 0 w 80"/>
                  <a:gd name="T45" fmla="*/ 0 h 100"/>
                  <a:gd name="T46" fmla="*/ 0 w 80"/>
                  <a:gd name="T47" fmla="*/ 0 h 100"/>
                  <a:gd name="T48" fmla="*/ 0 w 80"/>
                  <a:gd name="T49" fmla="*/ 0 h 100"/>
                  <a:gd name="T50" fmla="*/ 0 w 80"/>
                  <a:gd name="T51" fmla="*/ 0 h 100"/>
                  <a:gd name="T52" fmla="*/ 0 w 80"/>
                  <a:gd name="T53" fmla="*/ 0 h 100"/>
                  <a:gd name="T54" fmla="*/ 0 w 80"/>
                  <a:gd name="T55" fmla="*/ 0 h 100"/>
                  <a:gd name="T56" fmla="*/ 0 w 80"/>
                  <a:gd name="T57" fmla="*/ 0 h 100"/>
                  <a:gd name="T58" fmla="*/ 0 w 80"/>
                  <a:gd name="T59" fmla="*/ 0 h 100"/>
                  <a:gd name="T60" fmla="*/ 0 w 80"/>
                  <a:gd name="T61" fmla="*/ 0 h 100"/>
                  <a:gd name="T62" fmla="*/ 0 w 80"/>
                  <a:gd name="T63" fmla="*/ 0 h 100"/>
                  <a:gd name="T64" fmla="*/ 0 w 80"/>
                  <a:gd name="T65" fmla="*/ 0 h 100"/>
                  <a:gd name="T66" fmla="*/ 0 w 80"/>
                  <a:gd name="T67" fmla="*/ 0 h 100"/>
                  <a:gd name="T68" fmla="*/ 0 w 80"/>
                  <a:gd name="T69" fmla="*/ 0 h 100"/>
                  <a:gd name="T70" fmla="*/ 0 w 80"/>
                  <a:gd name="T71" fmla="*/ 0 h 100"/>
                  <a:gd name="T72" fmla="*/ 0 w 80"/>
                  <a:gd name="T73" fmla="*/ 0 h 100"/>
                  <a:gd name="T74" fmla="*/ 0 w 80"/>
                  <a:gd name="T75" fmla="*/ 0 h 100"/>
                  <a:gd name="T76" fmla="*/ 0 w 80"/>
                  <a:gd name="T77" fmla="*/ 0 h 100"/>
                  <a:gd name="T78" fmla="*/ 0 w 80"/>
                  <a:gd name="T79" fmla="*/ 0 h 100"/>
                  <a:gd name="T80" fmla="*/ 0 w 80"/>
                  <a:gd name="T81" fmla="*/ 0 h 1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100"/>
                  <a:gd name="T125" fmla="*/ 80 w 80"/>
                  <a:gd name="T126" fmla="*/ 100 h 10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100">
                    <a:moveTo>
                      <a:pt x="0" y="100"/>
                    </a:moveTo>
                    <a:lnTo>
                      <a:pt x="1" y="98"/>
                    </a:lnTo>
                    <a:lnTo>
                      <a:pt x="1" y="94"/>
                    </a:lnTo>
                    <a:lnTo>
                      <a:pt x="1" y="92"/>
                    </a:lnTo>
                    <a:lnTo>
                      <a:pt x="2" y="90"/>
                    </a:lnTo>
                    <a:lnTo>
                      <a:pt x="5" y="86"/>
                    </a:lnTo>
                    <a:lnTo>
                      <a:pt x="8" y="83"/>
                    </a:lnTo>
                    <a:lnTo>
                      <a:pt x="10" y="79"/>
                    </a:lnTo>
                    <a:lnTo>
                      <a:pt x="13" y="77"/>
                    </a:lnTo>
                    <a:lnTo>
                      <a:pt x="18" y="68"/>
                    </a:lnTo>
                    <a:lnTo>
                      <a:pt x="23" y="57"/>
                    </a:lnTo>
                    <a:lnTo>
                      <a:pt x="29" y="48"/>
                    </a:lnTo>
                    <a:lnTo>
                      <a:pt x="35" y="38"/>
                    </a:lnTo>
                    <a:lnTo>
                      <a:pt x="40" y="32"/>
                    </a:lnTo>
                    <a:lnTo>
                      <a:pt x="45" y="25"/>
                    </a:lnTo>
                    <a:lnTo>
                      <a:pt x="51" y="18"/>
                    </a:lnTo>
                    <a:lnTo>
                      <a:pt x="55" y="12"/>
                    </a:lnTo>
                    <a:lnTo>
                      <a:pt x="60" y="10"/>
                    </a:lnTo>
                    <a:lnTo>
                      <a:pt x="63" y="7"/>
                    </a:lnTo>
                    <a:lnTo>
                      <a:pt x="68" y="3"/>
                    </a:lnTo>
                    <a:lnTo>
                      <a:pt x="72" y="0"/>
                    </a:lnTo>
                    <a:lnTo>
                      <a:pt x="74" y="0"/>
                    </a:lnTo>
                    <a:lnTo>
                      <a:pt x="76" y="0"/>
                    </a:lnTo>
                    <a:lnTo>
                      <a:pt x="77" y="0"/>
                    </a:lnTo>
                    <a:lnTo>
                      <a:pt x="80" y="0"/>
                    </a:lnTo>
                    <a:lnTo>
                      <a:pt x="74" y="17"/>
                    </a:lnTo>
                    <a:lnTo>
                      <a:pt x="67" y="36"/>
                    </a:lnTo>
                    <a:lnTo>
                      <a:pt x="60" y="54"/>
                    </a:lnTo>
                    <a:lnTo>
                      <a:pt x="54" y="72"/>
                    </a:lnTo>
                    <a:lnTo>
                      <a:pt x="53" y="76"/>
                    </a:lnTo>
                    <a:lnTo>
                      <a:pt x="52" y="78"/>
                    </a:lnTo>
                    <a:lnTo>
                      <a:pt x="50" y="80"/>
                    </a:lnTo>
                    <a:lnTo>
                      <a:pt x="48" y="83"/>
                    </a:lnTo>
                    <a:lnTo>
                      <a:pt x="43" y="85"/>
                    </a:lnTo>
                    <a:lnTo>
                      <a:pt x="37" y="87"/>
                    </a:lnTo>
                    <a:lnTo>
                      <a:pt x="31" y="90"/>
                    </a:lnTo>
                    <a:lnTo>
                      <a:pt x="25" y="91"/>
                    </a:lnTo>
                    <a:lnTo>
                      <a:pt x="18" y="93"/>
                    </a:lnTo>
                    <a:lnTo>
                      <a:pt x="13" y="95"/>
                    </a:lnTo>
                    <a:lnTo>
                      <a:pt x="7" y="98"/>
                    </a:lnTo>
                    <a:lnTo>
                      <a:pt x="0" y="100"/>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79" name="Freeform 308">
                <a:extLst>
                  <a:ext uri="{FF2B5EF4-FFF2-40B4-BE49-F238E27FC236}">
                    <a16:creationId xmlns:a16="http://schemas.microsoft.com/office/drawing/2014/main" id="{74E76F45-0DC9-4E35-A865-D6F150956B45}"/>
                  </a:ext>
                </a:extLst>
              </p:cNvPr>
              <p:cNvSpPr>
                <a:spLocks/>
              </p:cNvSpPr>
              <p:nvPr/>
            </p:nvSpPr>
            <p:spPr bwMode="auto">
              <a:xfrm flipH="1">
                <a:off x="1718" y="2669"/>
                <a:ext cx="53" cy="45"/>
              </a:xfrm>
              <a:custGeom>
                <a:avLst/>
                <a:gdLst>
                  <a:gd name="T0" fmla="*/ 0 w 126"/>
                  <a:gd name="T1" fmla="*/ 0 h 122"/>
                  <a:gd name="T2" fmla="*/ 0 w 126"/>
                  <a:gd name="T3" fmla="*/ 0 h 122"/>
                  <a:gd name="T4" fmla="*/ 0 w 126"/>
                  <a:gd name="T5" fmla="*/ 0 h 122"/>
                  <a:gd name="T6" fmla="*/ 0 w 126"/>
                  <a:gd name="T7" fmla="*/ 0 h 122"/>
                  <a:gd name="T8" fmla="*/ 0 w 126"/>
                  <a:gd name="T9" fmla="*/ 0 h 122"/>
                  <a:gd name="T10" fmla="*/ 0 w 126"/>
                  <a:gd name="T11" fmla="*/ 0 h 122"/>
                  <a:gd name="T12" fmla="*/ 0 w 126"/>
                  <a:gd name="T13" fmla="*/ 0 h 122"/>
                  <a:gd name="T14" fmla="*/ 0 w 126"/>
                  <a:gd name="T15" fmla="*/ 0 h 122"/>
                  <a:gd name="T16" fmla="*/ 0 w 126"/>
                  <a:gd name="T17" fmla="*/ 0 h 122"/>
                  <a:gd name="T18" fmla="*/ 0 w 126"/>
                  <a:gd name="T19" fmla="*/ 0 h 122"/>
                  <a:gd name="T20" fmla="*/ 0 w 126"/>
                  <a:gd name="T21" fmla="*/ 0 h 122"/>
                  <a:gd name="T22" fmla="*/ 0 w 126"/>
                  <a:gd name="T23" fmla="*/ 0 h 122"/>
                  <a:gd name="T24" fmla="*/ 0 w 126"/>
                  <a:gd name="T25" fmla="*/ 0 h 122"/>
                  <a:gd name="T26" fmla="*/ 0 w 126"/>
                  <a:gd name="T27" fmla="*/ 0 h 122"/>
                  <a:gd name="T28" fmla="*/ 0 w 126"/>
                  <a:gd name="T29" fmla="*/ 0 h 122"/>
                  <a:gd name="T30" fmla="*/ 0 w 126"/>
                  <a:gd name="T31" fmla="*/ 0 h 122"/>
                  <a:gd name="T32" fmla="*/ 0 w 126"/>
                  <a:gd name="T33" fmla="*/ 0 h 122"/>
                  <a:gd name="T34" fmla="*/ 0 w 126"/>
                  <a:gd name="T35" fmla="*/ 0 h 122"/>
                  <a:gd name="T36" fmla="*/ 0 w 126"/>
                  <a:gd name="T37" fmla="*/ 0 h 122"/>
                  <a:gd name="T38" fmla="*/ 0 w 126"/>
                  <a:gd name="T39" fmla="*/ 0 h 122"/>
                  <a:gd name="T40" fmla="*/ 0 w 126"/>
                  <a:gd name="T41" fmla="*/ 0 h 122"/>
                  <a:gd name="T42" fmla="*/ 0 w 126"/>
                  <a:gd name="T43" fmla="*/ 0 h 122"/>
                  <a:gd name="T44" fmla="*/ 0 w 126"/>
                  <a:gd name="T45" fmla="*/ 0 h 122"/>
                  <a:gd name="T46" fmla="*/ 0 w 126"/>
                  <a:gd name="T47" fmla="*/ 0 h 122"/>
                  <a:gd name="T48" fmla="*/ 0 w 126"/>
                  <a:gd name="T49" fmla="*/ 0 h 122"/>
                  <a:gd name="T50" fmla="*/ 0 w 126"/>
                  <a:gd name="T51" fmla="*/ 0 h 122"/>
                  <a:gd name="T52" fmla="*/ 0 w 126"/>
                  <a:gd name="T53" fmla="*/ 0 h 122"/>
                  <a:gd name="T54" fmla="*/ 0 w 126"/>
                  <a:gd name="T55" fmla="*/ 0 h 122"/>
                  <a:gd name="T56" fmla="*/ 0 w 126"/>
                  <a:gd name="T57" fmla="*/ 0 h 122"/>
                  <a:gd name="T58" fmla="*/ 0 w 126"/>
                  <a:gd name="T59" fmla="*/ 0 h 122"/>
                  <a:gd name="T60" fmla="*/ 0 w 126"/>
                  <a:gd name="T61" fmla="*/ 0 h 122"/>
                  <a:gd name="T62" fmla="*/ 0 w 126"/>
                  <a:gd name="T63" fmla="*/ 0 h 122"/>
                  <a:gd name="T64" fmla="*/ 0 w 126"/>
                  <a:gd name="T65" fmla="*/ 0 h 122"/>
                  <a:gd name="T66" fmla="*/ 0 w 126"/>
                  <a:gd name="T67" fmla="*/ 0 h 122"/>
                  <a:gd name="T68" fmla="*/ 0 w 126"/>
                  <a:gd name="T69" fmla="*/ 0 h 122"/>
                  <a:gd name="T70" fmla="*/ 0 w 126"/>
                  <a:gd name="T71" fmla="*/ 0 h 122"/>
                  <a:gd name="T72" fmla="*/ 0 w 126"/>
                  <a:gd name="T73" fmla="*/ 0 h 122"/>
                  <a:gd name="T74" fmla="*/ 0 w 126"/>
                  <a:gd name="T75" fmla="*/ 0 h 122"/>
                  <a:gd name="T76" fmla="*/ 0 w 126"/>
                  <a:gd name="T77" fmla="*/ 0 h 122"/>
                  <a:gd name="T78" fmla="*/ 0 w 126"/>
                  <a:gd name="T79" fmla="*/ 0 h 122"/>
                  <a:gd name="T80" fmla="*/ 0 w 126"/>
                  <a:gd name="T81" fmla="*/ 0 h 122"/>
                  <a:gd name="T82" fmla="*/ 0 w 126"/>
                  <a:gd name="T83" fmla="*/ 0 h 122"/>
                  <a:gd name="T84" fmla="*/ 0 w 126"/>
                  <a:gd name="T85" fmla="*/ 0 h 122"/>
                  <a:gd name="T86" fmla="*/ 0 w 126"/>
                  <a:gd name="T87" fmla="*/ 0 h 122"/>
                  <a:gd name="T88" fmla="*/ 0 w 126"/>
                  <a:gd name="T89" fmla="*/ 0 h 122"/>
                  <a:gd name="T90" fmla="*/ 0 w 126"/>
                  <a:gd name="T91" fmla="*/ 0 h 122"/>
                  <a:gd name="T92" fmla="*/ 0 w 126"/>
                  <a:gd name="T93" fmla="*/ 0 h 122"/>
                  <a:gd name="T94" fmla="*/ 0 w 126"/>
                  <a:gd name="T95" fmla="*/ 0 h 122"/>
                  <a:gd name="T96" fmla="*/ 0 w 126"/>
                  <a:gd name="T97" fmla="*/ 0 h 122"/>
                  <a:gd name="T98" fmla="*/ 0 w 126"/>
                  <a:gd name="T99" fmla="*/ 0 h 122"/>
                  <a:gd name="T100" fmla="*/ 0 w 126"/>
                  <a:gd name="T101" fmla="*/ 0 h 122"/>
                  <a:gd name="T102" fmla="*/ 0 w 126"/>
                  <a:gd name="T103" fmla="*/ 0 h 122"/>
                  <a:gd name="T104" fmla="*/ 0 w 126"/>
                  <a:gd name="T105" fmla="*/ 0 h 122"/>
                  <a:gd name="T106" fmla="*/ 0 w 126"/>
                  <a:gd name="T107" fmla="*/ 0 h 122"/>
                  <a:gd name="T108" fmla="*/ 0 w 126"/>
                  <a:gd name="T109" fmla="*/ 0 h 122"/>
                  <a:gd name="T110" fmla="*/ 0 w 126"/>
                  <a:gd name="T111" fmla="*/ 0 h 122"/>
                  <a:gd name="T112" fmla="*/ 0 w 126"/>
                  <a:gd name="T113" fmla="*/ 0 h 122"/>
                  <a:gd name="T114" fmla="*/ 0 w 126"/>
                  <a:gd name="T115" fmla="*/ 0 h 122"/>
                  <a:gd name="T116" fmla="*/ 0 w 126"/>
                  <a:gd name="T117" fmla="*/ 0 h 122"/>
                  <a:gd name="T118" fmla="*/ 0 w 126"/>
                  <a:gd name="T119" fmla="*/ 0 h 122"/>
                  <a:gd name="T120" fmla="*/ 0 w 126"/>
                  <a:gd name="T121" fmla="*/ 0 h 1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6"/>
                  <a:gd name="T184" fmla="*/ 0 h 122"/>
                  <a:gd name="T185" fmla="*/ 126 w 126"/>
                  <a:gd name="T186" fmla="*/ 122 h 12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6" h="122">
                    <a:moveTo>
                      <a:pt x="0" y="122"/>
                    </a:moveTo>
                    <a:lnTo>
                      <a:pt x="11" y="83"/>
                    </a:lnTo>
                    <a:lnTo>
                      <a:pt x="18" y="61"/>
                    </a:lnTo>
                    <a:lnTo>
                      <a:pt x="21" y="51"/>
                    </a:lnTo>
                    <a:lnTo>
                      <a:pt x="25" y="43"/>
                    </a:lnTo>
                    <a:lnTo>
                      <a:pt x="32" y="39"/>
                    </a:lnTo>
                    <a:lnTo>
                      <a:pt x="38" y="37"/>
                    </a:lnTo>
                    <a:lnTo>
                      <a:pt x="42" y="35"/>
                    </a:lnTo>
                    <a:lnTo>
                      <a:pt x="46" y="33"/>
                    </a:lnTo>
                    <a:lnTo>
                      <a:pt x="49" y="32"/>
                    </a:lnTo>
                    <a:lnTo>
                      <a:pt x="53" y="31"/>
                    </a:lnTo>
                    <a:lnTo>
                      <a:pt x="56" y="30"/>
                    </a:lnTo>
                    <a:lnTo>
                      <a:pt x="61" y="29"/>
                    </a:lnTo>
                    <a:lnTo>
                      <a:pt x="64" y="31"/>
                    </a:lnTo>
                    <a:lnTo>
                      <a:pt x="66" y="35"/>
                    </a:lnTo>
                    <a:lnTo>
                      <a:pt x="70" y="38"/>
                    </a:lnTo>
                    <a:lnTo>
                      <a:pt x="72" y="41"/>
                    </a:lnTo>
                    <a:lnTo>
                      <a:pt x="76" y="43"/>
                    </a:lnTo>
                    <a:lnTo>
                      <a:pt x="81" y="44"/>
                    </a:lnTo>
                    <a:lnTo>
                      <a:pt x="86" y="44"/>
                    </a:lnTo>
                    <a:lnTo>
                      <a:pt x="93" y="43"/>
                    </a:lnTo>
                    <a:lnTo>
                      <a:pt x="99" y="41"/>
                    </a:lnTo>
                    <a:lnTo>
                      <a:pt x="103" y="40"/>
                    </a:lnTo>
                    <a:lnTo>
                      <a:pt x="108" y="38"/>
                    </a:lnTo>
                    <a:lnTo>
                      <a:pt x="110" y="35"/>
                    </a:lnTo>
                    <a:lnTo>
                      <a:pt x="109" y="33"/>
                    </a:lnTo>
                    <a:lnTo>
                      <a:pt x="108" y="32"/>
                    </a:lnTo>
                    <a:lnTo>
                      <a:pt x="107" y="31"/>
                    </a:lnTo>
                    <a:lnTo>
                      <a:pt x="106" y="30"/>
                    </a:lnTo>
                    <a:lnTo>
                      <a:pt x="100" y="30"/>
                    </a:lnTo>
                    <a:lnTo>
                      <a:pt x="94" y="30"/>
                    </a:lnTo>
                    <a:lnTo>
                      <a:pt x="88" y="32"/>
                    </a:lnTo>
                    <a:lnTo>
                      <a:pt x="83" y="33"/>
                    </a:lnTo>
                    <a:lnTo>
                      <a:pt x="78" y="33"/>
                    </a:lnTo>
                    <a:lnTo>
                      <a:pt x="74" y="32"/>
                    </a:lnTo>
                    <a:lnTo>
                      <a:pt x="72" y="29"/>
                    </a:lnTo>
                    <a:lnTo>
                      <a:pt x="70" y="22"/>
                    </a:lnTo>
                    <a:lnTo>
                      <a:pt x="73" y="21"/>
                    </a:lnTo>
                    <a:lnTo>
                      <a:pt x="73" y="20"/>
                    </a:lnTo>
                    <a:lnTo>
                      <a:pt x="73" y="17"/>
                    </a:lnTo>
                    <a:lnTo>
                      <a:pt x="73" y="14"/>
                    </a:lnTo>
                    <a:lnTo>
                      <a:pt x="85" y="10"/>
                    </a:lnTo>
                    <a:lnTo>
                      <a:pt x="94" y="8"/>
                    </a:lnTo>
                    <a:lnTo>
                      <a:pt x="101" y="6"/>
                    </a:lnTo>
                    <a:lnTo>
                      <a:pt x="106" y="5"/>
                    </a:lnTo>
                    <a:lnTo>
                      <a:pt x="110" y="3"/>
                    </a:lnTo>
                    <a:lnTo>
                      <a:pt x="115" y="2"/>
                    </a:lnTo>
                    <a:lnTo>
                      <a:pt x="121" y="1"/>
                    </a:lnTo>
                    <a:lnTo>
                      <a:pt x="126" y="0"/>
                    </a:lnTo>
                    <a:lnTo>
                      <a:pt x="118" y="24"/>
                    </a:lnTo>
                    <a:lnTo>
                      <a:pt x="110" y="48"/>
                    </a:lnTo>
                    <a:lnTo>
                      <a:pt x="102" y="73"/>
                    </a:lnTo>
                    <a:lnTo>
                      <a:pt x="95" y="97"/>
                    </a:lnTo>
                    <a:lnTo>
                      <a:pt x="87" y="100"/>
                    </a:lnTo>
                    <a:lnTo>
                      <a:pt x="77" y="103"/>
                    </a:lnTo>
                    <a:lnTo>
                      <a:pt x="64" y="106"/>
                    </a:lnTo>
                    <a:lnTo>
                      <a:pt x="50" y="109"/>
                    </a:lnTo>
                    <a:lnTo>
                      <a:pt x="36" y="112"/>
                    </a:lnTo>
                    <a:lnTo>
                      <a:pt x="23" y="115"/>
                    </a:lnTo>
                    <a:lnTo>
                      <a:pt x="10" y="119"/>
                    </a:lnTo>
                    <a:lnTo>
                      <a:pt x="0" y="122"/>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80" name="Freeform 309">
                <a:extLst>
                  <a:ext uri="{FF2B5EF4-FFF2-40B4-BE49-F238E27FC236}">
                    <a16:creationId xmlns:a16="http://schemas.microsoft.com/office/drawing/2014/main" id="{A1635DEC-6DDC-4FAA-ACEF-8B2AD937450A}"/>
                  </a:ext>
                </a:extLst>
              </p:cNvPr>
              <p:cNvSpPr>
                <a:spLocks/>
              </p:cNvSpPr>
              <p:nvPr/>
            </p:nvSpPr>
            <p:spPr bwMode="auto">
              <a:xfrm flipH="1">
                <a:off x="1803" y="2680"/>
                <a:ext cx="34" cy="26"/>
              </a:xfrm>
              <a:custGeom>
                <a:avLst/>
                <a:gdLst>
                  <a:gd name="T0" fmla="*/ 0 w 82"/>
                  <a:gd name="T1" fmla="*/ 0 h 69"/>
                  <a:gd name="T2" fmla="*/ 0 w 82"/>
                  <a:gd name="T3" fmla="*/ 0 h 69"/>
                  <a:gd name="T4" fmla="*/ 0 w 82"/>
                  <a:gd name="T5" fmla="*/ 0 h 69"/>
                  <a:gd name="T6" fmla="*/ 0 w 82"/>
                  <a:gd name="T7" fmla="*/ 0 h 69"/>
                  <a:gd name="T8" fmla="*/ 0 w 82"/>
                  <a:gd name="T9" fmla="*/ 0 h 69"/>
                  <a:gd name="T10" fmla="*/ 0 w 82"/>
                  <a:gd name="T11" fmla="*/ 0 h 69"/>
                  <a:gd name="T12" fmla="*/ 0 w 82"/>
                  <a:gd name="T13" fmla="*/ 0 h 69"/>
                  <a:gd name="T14" fmla="*/ 0 w 82"/>
                  <a:gd name="T15" fmla="*/ 0 h 69"/>
                  <a:gd name="T16" fmla="*/ 0 w 82"/>
                  <a:gd name="T17" fmla="*/ 0 h 69"/>
                  <a:gd name="T18" fmla="*/ 0 w 82"/>
                  <a:gd name="T19" fmla="*/ 0 h 69"/>
                  <a:gd name="T20" fmla="*/ 0 w 82"/>
                  <a:gd name="T21" fmla="*/ 0 h 69"/>
                  <a:gd name="T22" fmla="*/ 0 w 82"/>
                  <a:gd name="T23" fmla="*/ 0 h 69"/>
                  <a:gd name="T24" fmla="*/ 0 w 82"/>
                  <a:gd name="T25" fmla="*/ 0 h 69"/>
                  <a:gd name="T26" fmla="*/ 0 w 82"/>
                  <a:gd name="T27" fmla="*/ 0 h 69"/>
                  <a:gd name="T28" fmla="*/ 0 w 82"/>
                  <a:gd name="T29" fmla="*/ 0 h 69"/>
                  <a:gd name="T30" fmla="*/ 0 w 82"/>
                  <a:gd name="T31" fmla="*/ 0 h 69"/>
                  <a:gd name="T32" fmla="*/ 0 w 82"/>
                  <a:gd name="T33" fmla="*/ 0 h 69"/>
                  <a:gd name="T34" fmla="*/ 0 w 82"/>
                  <a:gd name="T35" fmla="*/ 0 h 69"/>
                  <a:gd name="T36" fmla="*/ 0 w 82"/>
                  <a:gd name="T37" fmla="*/ 0 h 69"/>
                  <a:gd name="T38" fmla="*/ 0 w 82"/>
                  <a:gd name="T39" fmla="*/ 0 h 69"/>
                  <a:gd name="T40" fmla="*/ 0 w 82"/>
                  <a:gd name="T41" fmla="*/ 0 h 6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2"/>
                  <a:gd name="T64" fmla="*/ 0 h 69"/>
                  <a:gd name="T65" fmla="*/ 82 w 82"/>
                  <a:gd name="T66" fmla="*/ 69 h 6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2" h="69">
                    <a:moveTo>
                      <a:pt x="0" y="69"/>
                    </a:moveTo>
                    <a:lnTo>
                      <a:pt x="4" y="61"/>
                    </a:lnTo>
                    <a:lnTo>
                      <a:pt x="12" y="51"/>
                    </a:lnTo>
                    <a:lnTo>
                      <a:pt x="23" y="39"/>
                    </a:lnTo>
                    <a:lnTo>
                      <a:pt x="36" y="28"/>
                    </a:lnTo>
                    <a:lnTo>
                      <a:pt x="50" y="16"/>
                    </a:lnTo>
                    <a:lnTo>
                      <a:pt x="64" y="7"/>
                    </a:lnTo>
                    <a:lnTo>
                      <a:pt x="74" y="1"/>
                    </a:lnTo>
                    <a:lnTo>
                      <a:pt x="82" y="0"/>
                    </a:lnTo>
                    <a:lnTo>
                      <a:pt x="80" y="3"/>
                    </a:lnTo>
                    <a:lnTo>
                      <a:pt x="76" y="7"/>
                    </a:lnTo>
                    <a:lnTo>
                      <a:pt x="73" y="13"/>
                    </a:lnTo>
                    <a:lnTo>
                      <a:pt x="67" y="23"/>
                    </a:lnTo>
                    <a:lnTo>
                      <a:pt x="59" y="28"/>
                    </a:lnTo>
                    <a:lnTo>
                      <a:pt x="50" y="33"/>
                    </a:lnTo>
                    <a:lnTo>
                      <a:pt x="42" y="40"/>
                    </a:lnTo>
                    <a:lnTo>
                      <a:pt x="34" y="47"/>
                    </a:lnTo>
                    <a:lnTo>
                      <a:pt x="25" y="54"/>
                    </a:lnTo>
                    <a:lnTo>
                      <a:pt x="17" y="60"/>
                    </a:lnTo>
                    <a:lnTo>
                      <a:pt x="8" y="66"/>
                    </a:lnTo>
                    <a:lnTo>
                      <a:pt x="0" y="69"/>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81" name="Freeform 310">
                <a:extLst>
                  <a:ext uri="{FF2B5EF4-FFF2-40B4-BE49-F238E27FC236}">
                    <a16:creationId xmlns:a16="http://schemas.microsoft.com/office/drawing/2014/main" id="{2BEEF601-C31B-4D8F-8E78-97FF50601BE8}"/>
                  </a:ext>
                </a:extLst>
              </p:cNvPr>
              <p:cNvSpPr>
                <a:spLocks/>
              </p:cNvSpPr>
              <p:nvPr/>
            </p:nvSpPr>
            <p:spPr bwMode="auto">
              <a:xfrm flipH="1">
                <a:off x="1305" y="2660"/>
                <a:ext cx="295" cy="501"/>
              </a:xfrm>
              <a:custGeom>
                <a:avLst/>
                <a:gdLst>
                  <a:gd name="T0" fmla="*/ 0 w 712"/>
                  <a:gd name="T1" fmla="*/ 0 h 1369"/>
                  <a:gd name="T2" fmla="*/ 0 w 712"/>
                  <a:gd name="T3" fmla="*/ 0 h 1369"/>
                  <a:gd name="T4" fmla="*/ 0 w 712"/>
                  <a:gd name="T5" fmla="*/ 0 h 1369"/>
                  <a:gd name="T6" fmla="*/ 0 w 712"/>
                  <a:gd name="T7" fmla="*/ 0 h 1369"/>
                  <a:gd name="T8" fmla="*/ 0 w 712"/>
                  <a:gd name="T9" fmla="*/ 0 h 1369"/>
                  <a:gd name="T10" fmla="*/ 0 w 712"/>
                  <a:gd name="T11" fmla="*/ 0 h 1369"/>
                  <a:gd name="T12" fmla="*/ 0 w 712"/>
                  <a:gd name="T13" fmla="*/ 0 h 1369"/>
                  <a:gd name="T14" fmla="*/ 0 w 712"/>
                  <a:gd name="T15" fmla="*/ 0 h 1369"/>
                  <a:gd name="T16" fmla="*/ 0 w 712"/>
                  <a:gd name="T17" fmla="*/ 0 h 1369"/>
                  <a:gd name="T18" fmla="*/ 0 w 712"/>
                  <a:gd name="T19" fmla="*/ 0 h 1369"/>
                  <a:gd name="T20" fmla="*/ 0 w 712"/>
                  <a:gd name="T21" fmla="*/ 0 h 1369"/>
                  <a:gd name="T22" fmla="*/ 0 w 712"/>
                  <a:gd name="T23" fmla="*/ 0 h 1369"/>
                  <a:gd name="T24" fmla="*/ 0 w 712"/>
                  <a:gd name="T25" fmla="*/ 0 h 1369"/>
                  <a:gd name="T26" fmla="*/ 0 w 712"/>
                  <a:gd name="T27" fmla="*/ 0 h 1369"/>
                  <a:gd name="T28" fmla="*/ 0 w 712"/>
                  <a:gd name="T29" fmla="*/ 0 h 1369"/>
                  <a:gd name="T30" fmla="*/ 0 w 712"/>
                  <a:gd name="T31" fmla="*/ 0 h 1369"/>
                  <a:gd name="T32" fmla="*/ 0 w 712"/>
                  <a:gd name="T33" fmla="*/ 0 h 1369"/>
                  <a:gd name="T34" fmla="*/ 0 w 712"/>
                  <a:gd name="T35" fmla="*/ 0 h 1369"/>
                  <a:gd name="T36" fmla="*/ 0 w 712"/>
                  <a:gd name="T37" fmla="*/ 0 h 1369"/>
                  <a:gd name="T38" fmla="*/ 0 w 712"/>
                  <a:gd name="T39" fmla="*/ 0 h 1369"/>
                  <a:gd name="T40" fmla="*/ 0 w 712"/>
                  <a:gd name="T41" fmla="*/ 0 h 1369"/>
                  <a:gd name="T42" fmla="*/ 0 w 712"/>
                  <a:gd name="T43" fmla="*/ 0 h 1369"/>
                  <a:gd name="T44" fmla="*/ 0 w 712"/>
                  <a:gd name="T45" fmla="*/ 0 h 1369"/>
                  <a:gd name="T46" fmla="*/ 0 w 712"/>
                  <a:gd name="T47" fmla="*/ 0 h 1369"/>
                  <a:gd name="T48" fmla="*/ 0 w 712"/>
                  <a:gd name="T49" fmla="*/ 0 h 1369"/>
                  <a:gd name="T50" fmla="*/ 0 w 712"/>
                  <a:gd name="T51" fmla="*/ 0 h 1369"/>
                  <a:gd name="T52" fmla="*/ 0 w 712"/>
                  <a:gd name="T53" fmla="*/ 0 h 1369"/>
                  <a:gd name="T54" fmla="*/ 0 w 712"/>
                  <a:gd name="T55" fmla="*/ 0 h 1369"/>
                  <a:gd name="T56" fmla="*/ 0 w 712"/>
                  <a:gd name="T57" fmla="*/ 0 h 1369"/>
                  <a:gd name="T58" fmla="*/ 0 w 712"/>
                  <a:gd name="T59" fmla="*/ 0 h 1369"/>
                  <a:gd name="T60" fmla="*/ 0 w 712"/>
                  <a:gd name="T61" fmla="*/ 0 h 1369"/>
                  <a:gd name="T62" fmla="*/ 0 w 712"/>
                  <a:gd name="T63" fmla="*/ 0 h 1369"/>
                  <a:gd name="T64" fmla="*/ 0 w 712"/>
                  <a:gd name="T65" fmla="*/ 0 h 1369"/>
                  <a:gd name="T66" fmla="*/ 0 w 712"/>
                  <a:gd name="T67" fmla="*/ 0 h 1369"/>
                  <a:gd name="T68" fmla="*/ 0 w 712"/>
                  <a:gd name="T69" fmla="*/ 0 h 1369"/>
                  <a:gd name="T70" fmla="*/ 0 w 712"/>
                  <a:gd name="T71" fmla="*/ 0 h 1369"/>
                  <a:gd name="T72" fmla="*/ 0 w 712"/>
                  <a:gd name="T73" fmla="*/ 0 h 1369"/>
                  <a:gd name="T74" fmla="*/ 0 w 712"/>
                  <a:gd name="T75" fmla="*/ 0 h 1369"/>
                  <a:gd name="T76" fmla="*/ 0 w 712"/>
                  <a:gd name="T77" fmla="*/ 0 h 1369"/>
                  <a:gd name="T78" fmla="*/ 0 w 712"/>
                  <a:gd name="T79" fmla="*/ 0 h 1369"/>
                  <a:gd name="T80" fmla="*/ 0 w 712"/>
                  <a:gd name="T81" fmla="*/ 0 h 1369"/>
                  <a:gd name="T82" fmla="*/ 0 w 712"/>
                  <a:gd name="T83" fmla="*/ 0 h 1369"/>
                  <a:gd name="T84" fmla="*/ 0 w 712"/>
                  <a:gd name="T85" fmla="*/ 0 h 1369"/>
                  <a:gd name="T86" fmla="*/ 0 w 712"/>
                  <a:gd name="T87" fmla="*/ 0 h 1369"/>
                  <a:gd name="T88" fmla="*/ 0 w 712"/>
                  <a:gd name="T89" fmla="*/ 0 h 1369"/>
                  <a:gd name="T90" fmla="*/ 0 w 712"/>
                  <a:gd name="T91" fmla="*/ 0 h 1369"/>
                  <a:gd name="T92" fmla="*/ 0 w 712"/>
                  <a:gd name="T93" fmla="*/ 0 h 1369"/>
                  <a:gd name="T94" fmla="*/ 0 w 712"/>
                  <a:gd name="T95" fmla="*/ 0 h 1369"/>
                  <a:gd name="T96" fmla="*/ 0 w 712"/>
                  <a:gd name="T97" fmla="*/ 0 h 1369"/>
                  <a:gd name="T98" fmla="*/ 0 w 712"/>
                  <a:gd name="T99" fmla="*/ 0 h 1369"/>
                  <a:gd name="T100" fmla="*/ 0 w 712"/>
                  <a:gd name="T101" fmla="*/ 0 h 1369"/>
                  <a:gd name="T102" fmla="*/ 0 w 712"/>
                  <a:gd name="T103" fmla="*/ 0 h 136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12"/>
                  <a:gd name="T157" fmla="*/ 0 h 1369"/>
                  <a:gd name="T158" fmla="*/ 712 w 712"/>
                  <a:gd name="T159" fmla="*/ 1369 h 136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12" h="1369">
                    <a:moveTo>
                      <a:pt x="712" y="638"/>
                    </a:moveTo>
                    <a:lnTo>
                      <a:pt x="712" y="585"/>
                    </a:lnTo>
                    <a:lnTo>
                      <a:pt x="711" y="584"/>
                    </a:lnTo>
                    <a:lnTo>
                      <a:pt x="709" y="583"/>
                    </a:lnTo>
                    <a:lnTo>
                      <a:pt x="707" y="582"/>
                    </a:lnTo>
                    <a:lnTo>
                      <a:pt x="705" y="580"/>
                    </a:lnTo>
                    <a:lnTo>
                      <a:pt x="679" y="565"/>
                    </a:lnTo>
                    <a:lnTo>
                      <a:pt x="676" y="551"/>
                    </a:lnTo>
                    <a:lnTo>
                      <a:pt x="675" y="539"/>
                    </a:lnTo>
                    <a:lnTo>
                      <a:pt x="675" y="525"/>
                    </a:lnTo>
                    <a:lnTo>
                      <a:pt x="674" y="503"/>
                    </a:lnTo>
                    <a:lnTo>
                      <a:pt x="674" y="452"/>
                    </a:lnTo>
                    <a:lnTo>
                      <a:pt x="669" y="403"/>
                    </a:lnTo>
                    <a:lnTo>
                      <a:pt x="660" y="357"/>
                    </a:lnTo>
                    <a:lnTo>
                      <a:pt x="647" y="314"/>
                    </a:lnTo>
                    <a:lnTo>
                      <a:pt x="629" y="273"/>
                    </a:lnTo>
                    <a:lnTo>
                      <a:pt x="606" y="232"/>
                    </a:lnTo>
                    <a:lnTo>
                      <a:pt x="577" y="190"/>
                    </a:lnTo>
                    <a:lnTo>
                      <a:pt x="544" y="149"/>
                    </a:lnTo>
                    <a:lnTo>
                      <a:pt x="528" y="135"/>
                    </a:lnTo>
                    <a:lnTo>
                      <a:pt x="510" y="120"/>
                    </a:lnTo>
                    <a:lnTo>
                      <a:pt x="492" y="105"/>
                    </a:lnTo>
                    <a:lnTo>
                      <a:pt x="472" y="90"/>
                    </a:lnTo>
                    <a:lnTo>
                      <a:pt x="453" y="76"/>
                    </a:lnTo>
                    <a:lnTo>
                      <a:pt x="433" y="64"/>
                    </a:lnTo>
                    <a:lnTo>
                      <a:pt x="413" y="55"/>
                    </a:lnTo>
                    <a:lnTo>
                      <a:pt x="393" y="48"/>
                    </a:lnTo>
                    <a:lnTo>
                      <a:pt x="375" y="39"/>
                    </a:lnTo>
                    <a:lnTo>
                      <a:pt x="358" y="30"/>
                    </a:lnTo>
                    <a:lnTo>
                      <a:pt x="342" y="23"/>
                    </a:lnTo>
                    <a:lnTo>
                      <a:pt x="326" y="16"/>
                    </a:lnTo>
                    <a:lnTo>
                      <a:pt x="309" y="10"/>
                    </a:lnTo>
                    <a:lnTo>
                      <a:pt x="291" y="6"/>
                    </a:lnTo>
                    <a:lnTo>
                      <a:pt x="274" y="2"/>
                    </a:lnTo>
                    <a:lnTo>
                      <a:pt x="254" y="0"/>
                    </a:lnTo>
                    <a:lnTo>
                      <a:pt x="245" y="9"/>
                    </a:lnTo>
                    <a:lnTo>
                      <a:pt x="235" y="24"/>
                    </a:lnTo>
                    <a:lnTo>
                      <a:pt x="226" y="44"/>
                    </a:lnTo>
                    <a:lnTo>
                      <a:pt x="216" y="64"/>
                    </a:lnTo>
                    <a:lnTo>
                      <a:pt x="208" y="86"/>
                    </a:lnTo>
                    <a:lnTo>
                      <a:pt x="203" y="105"/>
                    </a:lnTo>
                    <a:lnTo>
                      <a:pt x="198" y="120"/>
                    </a:lnTo>
                    <a:lnTo>
                      <a:pt x="197" y="128"/>
                    </a:lnTo>
                    <a:lnTo>
                      <a:pt x="191" y="152"/>
                    </a:lnTo>
                    <a:lnTo>
                      <a:pt x="186" y="169"/>
                    </a:lnTo>
                    <a:lnTo>
                      <a:pt x="182" y="187"/>
                    </a:lnTo>
                    <a:lnTo>
                      <a:pt x="176" y="214"/>
                    </a:lnTo>
                    <a:lnTo>
                      <a:pt x="156" y="215"/>
                    </a:lnTo>
                    <a:lnTo>
                      <a:pt x="136" y="217"/>
                    </a:lnTo>
                    <a:lnTo>
                      <a:pt x="115" y="217"/>
                    </a:lnTo>
                    <a:lnTo>
                      <a:pt x="93" y="217"/>
                    </a:lnTo>
                    <a:lnTo>
                      <a:pt x="72" y="219"/>
                    </a:lnTo>
                    <a:lnTo>
                      <a:pt x="53" y="222"/>
                    </a:lnTo>
                    <a:lnTo>
                      <a:pt x="35" y="229"/>
                    </a:lnTo>
                    <a:lnTo>
                      <a:pt x="19" y="240"/>
                    </a:lnTo>
                    <a:lnTo>
                      <a:pt x="8" y="264"/>
                    </a:lnTo>
                    <a:lnTo>
                      <a:pt x="2" y="283"/>
                    </a:lnTo>
                    <a:lnTo>
                      <a:pt x="3" y="305"/>
                    </a:lnTo>
                    <a:lnTo>
                      <a:pt x="9" y="333"/>
                    </a:lnTo>
                    <a:lnTo>
                      <a:pt x="14" y="336"/>
                    </a:lnTo>
                    <a:lnTo>
                      <a:pt x="17" y="342"/>
                    </a:lnTo>
                    <a:lnTo>
                      <a:pt x="22" y="347"/>
                    </a:lnTo>
                    <a:lnTo>
                      <a:pt x="25" y="351"/>
                    </a:lnTo>
                    <a:lnTo>
                      <a:pt x="40" y="361"/>
                    </a:lnTo>
                    <a:lnTo>
                      <a:pt x="56" y="368"/>
                    </a:lnTo>
                    <a:lnTo>
                      <a:pt x="74" y="373"/>
                    </a:lnTo>
                    <a:lnTo>
                      <a:pt x="91" y="377"/>
                    </a:lnTo>
                    <a:lnTo>
                      <a:pt x="108" y="380"/>
                    </a:lnTo>
                    <a:lnTo>
                      <a:pt x="127" y="381"/>
                    </a:lnTo>
                    <a:lnTo>
                      <a:pt x="145" y="381"/>
                    </a:lnTo>
                    <a:lnTo>
                      <a:pt x="162" y="379"/>
                    </a:lnTo>
                    <a:lnTo>
                      <a:pt x="160" y="409"/>
                    </a:lnTo>
                    <a:lnTo>
                      <a:pt x="158" y="429"/>
                    </a:lnTo>
                    <a:lnTo>
                      <a:pt x="158" y="446"/>
                    </a:lnTo>
                    <a:lnTo>
                      <a:pt x="156" y="471"/>
                    </a:lnTo>
                    <a:lnTo>
                      <a:pt x="155" y="485"/>
                    </a:lnTo>
                    <a:lnTo>
                      <a:pt x="153" y="497"/>
                    </a:lnTo>
                    <a:lnTo>
                      <a:pt x="150" y="514"/>
                    </a:lnTo>
                    <a:lnTo>
                      <a:pt x="145" y="543"/>
                    </a:lnTo>
                    <a:lnTo>
                      <a:pt x="144" y="565"/>
                    </a:lnTo>
                    <a:lnTo>
                      <a:pt x="143" y="586"/>
                    </a:lnTo>
                    <a:lnTo>
                      <a:pt x="142" y="608"/>
                    </a:lnTo>
                    <a:lnTo>
                      <a:pt x="140" y="630"/>
                    </a:lnTo>
                    <a:lnTo>
                      <a:pt x="135" y="630"/>
                    </a:lnTo>
                    <a:lnTo>
                      <a:pt x="128" y="631"/>
                    </a:lnTo>
                    <a:lnTo>
                      <a:pt x="120" y="633"/>
                    </a:lnTo>
                    <a:lnTo>
                      <a:pt x="110" y="634"/>
                    </a:lnTo>
                    <a:lnTo>
                      <a:pt x="100" y="635"/>
                    </a:lnTo>
                    <a:lnTo>
                      <a:pt x="90" y="636"/>
                    </a:lnTo>
                    <a:lnTo>
                      <a:pt x="79" y="637"/>
                    </a:lnTo>
                    <a:lnTo>
                      <a:pt x="68" y="638"/>
                    </a:lnTo>
                    <a:lnTo>
                      <a:pt x="57" y="641"/>
                    </a:lnTo>
                    <a:lnTo>
                      <a:pt x="49" y="644"/>
                    </a:lnTo>
                    <a:lnTo>
                      <a:pt x="41" y="648"/>
                    </a:lnTo>
                    <a:lnTo>
                      <a:pt x="34" y="652"/>
                    </a:lnTo>
                    <a:lnTo>
                      <a:pt x="26" y="656"/>
                    </a:lnTo>
                    <a:lnTo>
                      <a:pt x="21" y="660"/>
                    </a:lnTo>
                    <a:lnTo>
                      <a:pt x="14" y="663"/>
                    </a:lnTo>
                    <a:lnTo>
                      <a:pt x="7" y="665"/>
                    </a:lnTo>
                    <a:lnTo>
                      <a:pt x="3" y="678"/>
                    </a:lnTo>
                    <a:lnTo>
                      <a:pt x="2" y="690"/>
                    </a:lnTo>
                    <a:lnTo>
                      <a:pt x="0" y="701"/>
                    </a:lnTo>
                    <a:lnTo>
                      <a:pt x="0" y="711"/>
                    </a:lnTo>
                    <a:lnTo>
                      <a:pt x="0" y="725"/>
                    </a:lnTo>
                    <a:lnTo>
                      <a:pt x="4" y="747"/>
                    </a:lnTo>
                    <a:lnTo>
                      <a:pt x="14" y="762"/>
                    </a:lnTo>
                    <a:lnTo>
                      <a:pt x="26" y="772"/>
                    </a:lnTo>
                    <a:lnTo>
                      <a:pt x="44" y="778"/>
                    </a:lnTo>
                    <a:lnTo>
                      <a:pt x="63" y="780"/>
                    </a:lnTo>
                    <a:lnTo>
                      <a:pt x="85" y="780"/>
                    </a:lnTo>
                    <a:lnTo>
                      <a:pt x="108" y="780"/>
                    </a:lnTo>
                    <a:lnTo>
                      <a:pt x="132" y="780"/>
                    </a:lnTo>
                    <a:lnTo>
                      <a:pt x="130" y="841"/>
                    </a:lnTo>
                    <a:lnTo>
                      <a:pt x="128" y="899"/>
                    </a:lnTo>
                    <a:lnTo>
                      <a:pt x="129" y="956"/>
                    </a:lnTo>
                    <a:lnTo>
                      <a:pt x="136" y="1016"/>
                    </a:lnTo>
                    <a:lnTo>
                      <a:pt x="130" y="1022"/>
                    </a:lnTo>
                    <a:lnTo>
                      <a:pt x="123" y="1029"/>
                    </a:lnTo>
                    <a:lnTo>
                      <a:pt x="116" y="1035"/>
                    </a:lnTo>
                    <a:lnTo>
                      <a:pt x="110" y="1041"/>
                    </a:lnTo>
                    <a:lnTo>
                      <a:pt x="80" y="1073"/>
                    </a:lnTo>
                    <a:lnTo>
                      <a:pt x="59" y="1092"/>
                    </a:lnTo>
                    <a:lnTo>
                      <a:pt x="45" y="1105"/>
                    </a:lnTo>
                    <a:lnTo>
                      <a:pt x="37" y="1113"/>
                    </a:lnTo>
                    <a:lnTo>
                      <a:pt x="35" y="1122"/>
                    </a:lnTo>
                    <a:lnTo>
                      <a:pt x="38" y="1135"/>
                    </a:lnTo>
                    <a:lnTo>
                      <a:pt x="44" y="1157"/>
                    </a:lnTo>
                    <a:lnTo>
                      <a:pt x="53" y="1190"/>
                    </a:lnTo>
                    <a:lnTo>
                      <a:pt x="68" y="1213"/>
                    </a:lnTo>
                    <a:lnTo>
                      <a:pt x="80" y="1231"/>
                    </a:lnTo>
                    <a:lnTo>
                      <a:pt x="92" y="1242"/>
                    </a:lnTo>
                    <a:lnTo>
                      <a:pt x="105" y="1249"/>
                    </a:lnTo>
                    <a:lnTo>
                      <a:pt x="120" y="1255"/>
                    </a:lnTo>
                    <a:lnTo>
                      <a:pt x="138" y="1260"/>
                    </a:lnTo>
                    <a:lnTo>
                      <a:pt x="161" y="1264"/>
                    </a:lnTo>
                    <a:lnTo>
                      <a:pt x="192" y="1271"/>
                    </a:lnTo>
                    <a:lnTo>
                      <a:pt x="221" y="1273"/>
                    </a:lnTo>
                    <a:lnTo>
                      <a:pt x="251" y="1278"/>
                    </a:lnTo>
                    <a:lnTo>
                      <a:pt x="280" y="1283"/>
                    </a:lnTo>
                    <a:lnTo>
                      <a:pt x="310" y="1287"/>
                    </a:lnTo>
                    <a:lnTo>
                      <a:pt x="339" y="1294"/>
                    </a:lnTo>
                    <a:lnTo>
                      <a:pt x="367" y="1300"/>
                    </a:lnTo>
                    <a:lnTo>
                      <a:pt x="396" y="1307"/>
                    </a:lnTo>
                    <a:lnTo>
                      <a:pt x="425" y="1314"/>
                    </a:lnTo>
                    <a:lnTo>
                      <a:pt x="454" y="1321"/>
                    </a:lnTo>
                    <a:lnTo>
                      <a:pt x="483" y="1328"/>
                    </a:lnTo>
                    <a:lnTo>
                      <a:pt x="511" y="1333"/>
                    </a:lnTo>
                    <a:lnTo>
                      <a:pt x="540" y="1339"/>
                    </a:lnTo>
                    <a:lnTo>
                      <a:pt x="568" y="1343"/>
                    </a:lnTo>
                    <a:lnTo>
                      <a:pt x="597" y="1346"/>
                    </a:lnTo>
                    <a:lnTo>
                      <a:pt x="626" y="1348"/>
                    </a:lnTo>
                    <a:lnTo>
                      <a:pt x="653" y="1349"/>
                    </a:lnTo>
                    <a:lnTo>
                      <a:pt x="657" y="1351"/>
                    </a:lnTo>
                    <a:lnTo>
                      <a:pt x="661" y="1352"/>
                    </a:lnTo>
                    <a:lnTo>
                      <a:pt x="667" y="1354"/>
                    </a:lnTo>
                    <a:lnTo>
                      <a:pt x="675" y="1356"/>
                    </a:lnTo>
                    <a:lnTo>
                      <a:pt x="683" y="1360"/>
                    </a:lnTo>
                    <a:lnTo>
                      <a:pt x="692" y="1363"/>
                    </a:lnTo>
                    <a:lnTo>
                      <a:pt x="702" y="1366"/>
                    </a:lnTo>
                    <a:lnTo>
                      <a:pt x="712" y="1369"/>
                    </a:lnTo>
                    <a:lnTo>
                      <a:pt x="712" y="1310"/>
                    </a:lnTo>
                    <a:lnTo>
                      <a:pt x="703" y="1307"/>
                    </a:lnTo>
                    <a:lnTo>
                      <a:pt x="694" y="1304"/>
                    </a:lnTo>
                    <a:lnTo>
                      <a:pt x="684" y="1301"/>
                    </a:lnTo>
                    <a:lnTo>
                      <a:pt x="675" y="1299"/>
                    </a:lnTo>
                    <a:lnTo>
                      <a:pt x="666" y="1296"/>
                    </a:lnTo>
                    <a:lnTo>
                      <a:pt x="655" y="1294"/>
                    </a:lnTo>
                    <a:lnTo>
                      <a:pt x="646" y="1292"/>
                    </a:lnTo>
                    <a:lnTo>
                      <a:pt x="637" y="1289"/>
                    </a:lnTo>
                    <a:lnTo>
                      <a:pt x="614" y="1283"/>
                    </a:lnTo>
                    <a:lnTo>
                      <a:pt x="590" y="1276"/>
                    </a:lnTo>
                    <a:lnTo>
                      <a:pt x="564" y="1270"/>
                    </a:lnTo>
                    <a:lnTo>
                      <a:pt x="537" y="1264"/>
                    </a:lnTo>
                    <a:lnTo>
                      <a:pt x="509" y="1258"/>
                    </a:lnTo>
                    <a:lnTo>
                      <a:pt x="480" y="1253"/>
                    </a:lnTo>
                    <a:lnTo>
                      <a:pt x="450" y="1247"/>
                    </a:lnTo>
                    <a:lnTo>
                      <a:pt x="422" y="1242"/>
                    </a:lnTo>
                    <a:lnTo>
                      <a:pt x="392" y="1236"/>
                    </a:lnTo>
                    <a:lnTo>
                      <a:pt x="363" y="1232"/>
                    </a:lnTo>
                    <a:lnTo>
                      <a:pt x="334" y="1227"/>
                    </a:lnTo>
                    <a:lnTo>
                      <a:pt x="306" y="1223"/>
                    </a:lnTo>
                    <a:lnTo>
                      <a:pt x="280" y="1218"/>
                    </a:lnTo>
                    <a:lnTo>
                      <a:pt x="254" y="1212"/>
                    </a:lnTo>
                    <a:lnTo>
                      <a:pt x="230" y="1208"/>
                    </a:lnTo>
                    <a:lnTo>
                      <a:pt x="208" y="1203"/>
                    </a:lnTo>
                    <a:lnTo>
                      <a:pt x="203" y="1203"/>
                    </a:lnTo>
                    <a:lnTo>
                      <a:pt x="197" y="1202"/>
                    </a:lnTo>
                    <a:lnTo>
                      <a:pt x="191" y="1202"/>
                    </a:lnTo>
                    <a:lnTo>
                      <a:pt x="185" y="1202"/>
                    </a:lnTo>
                    <a:lnTo>
                      <a:pt x="180" y="1202"/>
                    </a:lnTo>
                    <a:lnTo>
                      <a:pt x="174" y="1202"/>
                    </a:lnTo>
                    <a:lnTo>
                      <a:pt x="168" y="1201"/>
                    </a:lnTo>
                    <a:lnTo>
                      <a:pt x="162" y="1201"/>
                    </a:lnTo>
                    <a:lnTo>
                      <a:pt x="152" y="1194"/>
                    </a:lnTo>
                    <a:lnTo>
                      <a:pt x="143" y="1188"/>
                    </a:lnTo>
                    <a:lnTo>
                      <a:pt x="135" y="1181"/>
                    </a:lnTo>
                    <a:lnTo>
                      <a:pt x="128" y="1173"/>
                    </a:lnTo>
                    <a:lnTo>
                      <a:pt x="121" y="1166"/>
                    </a:lnTo>
                    <a:lnTo>
                      <a:pt x="115" y="1157"/>
                    </a:lnTo>
                    <a:lnTo>
                      <a:pt x="108" y="1149"/>
                    </a:lnTo>
                    <a:lnTo>
                      <a:pt x="102" y="1139"/>
                    </a:lnTo>
                    <a:lnTo>
                      <a:pt x="102" y="1132"/>
                    </a:lnTo>
                    <a:lnTo>
                      <a:pt x="107" y="1125"/>
                    </a:lnTo>
                    <a:lnTo>
                      <a:pt x="113" y="1117"/>
                    </a:lnTo>
                    <a:lnTo>
                      <a:pt x="120" y="1107"/>
                    </a:lnTo>
                    <a:lnTo>
                      <a:pt x="128" y="1100"/>
                    </a:lnTo>
                    <a:lnTo>
                      <a:pt x="136" y="1092"/>
                    </a:lnTo>
                    <a:lnTo>
                      <a:pt x="142" y="1087"/>
                    </a:lnTo>
                    <a:lnTo>
                      <a:pt x="146" y="1083"/>
                    </a:lnTo>
                    <a:lnTo>
                      <a:pt x="153" y="1091"/>
                    </a:lnTo>
                    <a:lnTo>
                      <a:pt x="160" y="1113"/>
                    </a:lnTo>
                    <a:lnTo>
                      <a:pt x="163" y="1137"/>
                    </a:lnTo>
                    <a:lnTo>
                      <a:pt x="165" y="1152"/>
                    </a:lnTo>
                    <a:lnTo>
                      <a:pt x="169" y="1155"/>
                    </a:lnTo>
                    <a:lnTo>
                      <a:pt x="177" y="1155"/>
                    </a:lnTo>
                    <a:lnTo>
                      <a:pt x="190" y="1152"/>
                    </a:lnTo>
                    <a:lnTo>
                      <a:pt x="205" y="1149"/>
                    </a:lnTo>
                    <a:lnTo>
                      <a:pt x="223" y="1142"/>
                    </a:lnTo>
                    <a:lnTo>
                      <a:pt x="243" y="1135"/>
                    </a:lnTo>
                    <a:lnTo>
                      <a:pt x="265" y="1127"/>
                    </a:lnTo>
                    <a:lnTo>
                      <a:pt x="287" y="1118"/>
                    </a:lnTo>
                    <a:lnTo>
                      <a:pt x="309" y="1107"/>
                    </a:lnTo>
                    <a:lnTo>
                      <a:pt x="331" y="1098"/>
                    </a:lnTo>
                    <a:lnTo>
                      <a:pt x="352" y="1089"/>
                    </a:lnTo>
                    <a:lnTo>
                      <a:pt x="372" y="1080"/>
                    </a:lnTo>
                    <a:lnTo>
                      <a:pt x="389" y="1072"/>
                    </a:lnTo>
                    <a:lnTo>
                      <a:pt x="403" y="1066"/>
                    </a:lnTo>
                    <a:lnTo>
                      <a:pt x="415" y="1060"/>
                    </a:lnTo>
                    <a:lnTo>
                      <a:pt x="422" y="1057"/>
                    </a:lnTo>
                    <a:lnTo>
                      <a:pt x="438" y="1043"/>
                    </a:lnTo>
                    <a:lnTo>
                      <a:pt x="454" y="1029"/>
                    </a:lnTo>
                    <a:lnTo>
                      <a:pt x="469" y="1015"/>
                    </a:lnTo>
                    <a:lnTo>
                      <a:pt x="484" y="1003"/>
                    </a:lnTo>
                    <a:lnTo>
                      <a:pt x="499" y="989"/>
                    </a:lnTo>
                    <a:lnTo>
                      <a:pt x="514" y="974"/>
                    </a:lnTo>
                    <a:lnTo>
                      <a:pt x="528" y="960"/>
                    </a:lnTo>
                    <a:lnTo>
                      <a:pt x="543" y="945"/>
                    </a:lnTo>
                    <a:lnTo>
                      <a:pt x="548" y="936"/>
                    </a:lnTo>
                    <a:lnTo>
                      <a:pt x="555" y="928"/>
                    </a:lnTo>
                    <a:lnTo>
                      <a:pt x="562" y="918"/>
                    </a:lnTo>
                    <a:lnTo>
                      <a:pt x="569" y="909"/>
                    </a:lnTo>
                    <a:lnTo>
                      <a:pt x="576" y="901"/>
                    </a:lnTo>
                    <a:lnTo>
                      <a:pt x="582" y="892"/>
                    </a:lnTo>
                    <a:lnTo>
                      <a:pt x="588" y="883"/>
                    </a:lnTo>
                    <a:lnTo>
                      <a:pt x="592" y="873"/>
                    </a:lnTo>
                    <a:lnTo>
                      <a:pt x="604" y="875"/>
                    </a:lnTo>
                    <a:lnTo>
                      <a:pt x="617" y="877"/>
                    </a:lnTo>
                    <a:lnTo>
                      <a:pt x="632" y="879"/>
                    </a:lnTo>
                    <a:lnTo>
                      <a:pt x="647" y="883"/>
                    </a:lnTo>
                    <a:lnTo>
                      <a:pt x="664" y="886"/>
                    </a:lnTo>
                    <a:lnTo>
                      <a:pt x="681" y="890"/>
                    </a:lnTo>
                    <a:lnTo>
                      <a:pt x="697" y="894"/>
                    </a:lnTo>
                    <a:lnTo>
                      <a:pt x="712" y="898"/>
                    </a:lnTo>
                    <a:lnTo>
                      <a:pt x="712" y="847"/>
                    </a:lnTo>
                    <a:lnTo>
                      <a:pt x="659" y="834"/>
                    </a:lnTo>
                    <a:lnTo>
                      <a:pt x="616" y="831"/>
                    </a:lnTo>
                    <a:lnTo>
                      <a:pt x="638" y="765"/>
                    </a:lnTo>
                    <a:lnTo>
                      <a:pt x="661" y="679"/>
                    </a:lnTo>
                    <a:lnTo>
                      <a:pt x="681" y="628"/>
                    </a:lnTo>
                    <a:lnTo>
                      <a:pt x="712" y="6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82" name="Freeform 311">
                <a:extLst>
                  <a:ext uri="{FF2B5EF4-FFF2-40B4-BE49-F238E27FC236}">
                    <a16:creationId xmlns:a16="http://schemas.microsoft.com/office/drawing/2014/main" id="{3EFFE067-98C5-4293-ACF0-B0205C7C27A3}"/>
                  </a:ext>
                </a:extLst>
              </p:cNvPr>
              <p:cNvSpPr>
                <a:spLocks/>
              </p:cNvSpPr>
              <p:nvPr/>
            </p:nvSpPr>
            <p:spPr bwMode="auto">
              <a:xfrm flipH="1">
                <a:off x="1469" y="3017"/>
                <a:ext cx="68" cy="54"/>
              </a:xfrm>
              <a:custGeom>
                <a:avLst/>
                <a:gdLst>
                  <a:gd name="T0" fmla="*/ 0 w 164"/>
                  <a:gd name="T1" fmla="*/ 0 h 145"/>
                  <a:gd name="T2" fmla="*/ 0 w 164"/>
                  <a:gd name="T3" fmla="*/ 0 h 145"/>
                  <a:gd name="T4" fmla="*/ 0 w 164"/>
                  <a:gd name="T5" fmla="*/ 0 h 145"/>
                  <a:gd name="T6" fmla="*/ 0 w 164"/>
                  <a:gd name="T7" fmla="*/ 0 h 145"/>
                  <a:gd name="T8" fmla="*/ 0 w 164"/>
                  <a:gd name="T9" fmla="*/ 0 h 145"/>
                  <a:gd name="T10" fmla="*/ 0 w 164"/>
                  <a:gd name="T11" fmla="*/ 0 h 145"/>
                  <a:gd name="T12" fmla="*/ 0 w 164"/>
                  <a:gd name="T13" fmla="*/ 0 h 145"/>
                  <a:gd name="T14" fmla="*/ 0 w 164"/>
                  <a:gd name="T15" fmla="*/ 0 h 145"/>
                  <a:gd name="T16" fmla="*/ 0 w 164"/>
                  <a:gd name="T17" fmla="*/ 0 h 145"/>
                  <a:gd name="T18" fmla="*/ 0 w 164"/>
                  <a:gd name="T19" fmla="*/ 0 h 145"/>
                  <a:gd name="T20" fmla="*/ 0 w 164"/>
                  <a:gd name="T21" fmla="*/ 0 h 145"/>
                  <a:gd name="T22" fmla="*/ 0 w 164"/>
                  <a:gd name="T23" fmla="*/ 0 h 145"/>
                  <a:gd name="T24" fmla="*/ 0 w 164"/>
                  <a:gd name="T25" fmla="*/ 0 h 145"/>
                  <a:gd name="T26" fmla="*/ 0 w 164"/>
                  <a:gd name="T27" fmla="*/ 0 h 145"/>
                  <a:gd name="T28" fmla="*/ 0 w 164"/>
                  <a:gd name="T29" fmla="*/ 0 h 145"/>
                  <a:gd name="T30" fmla="*/ 0 w 164"/>
                  <a:gd name="T31" fmla="*/ 0 h 145"/>
                  <a:gd name="T32" fmla="*/ 0 w 164"/>
                  <a:gd name="T33" fmla="*/ 0 h 145"/>
                  <a:gd name="T34" fmla="*/ 0 w 164"/>
                  <a:gd name="T35" fmla="*/ 0 h 145"/>
                  <a:gd name="T36" fmla="*/ 0 w 164"/>
                  <a:gd name="T37" fmla="*/ 0 h 145"/>
                  <a:gd name="T38" fmla="*/ 0 w 164"/>
                  <a:gd name="T39" fmla="*/ 0 h 145"/>
                  <a:gd name="T40" fmla="*/ 0 w 164"/>
                  <a:gd name="T41" fmla="*/ 0 h 145"/>
                  <a:gd name="T42" fmla="*/ 0 w 164"/>
                  <a:gd name="T43" fmla="*/ 0 h 145"/>
                  <a:gd name="T44" fmla="*/ 0 w 164"/>
                  <a:gd name="T45" fmla="*/ 0 h 145"/>
                  <a:gd name="T46" fmla="*/ 0 w 164"/>
                  <a:gd name="T47" fmla="*/ 0 h 145"/>
                  <a:gd name="T48" fmla="*/ 0 w 164"/>
                  <a:gd name="T49" fmla="*/ 0 h 145"/>
                  <a:gd name="T50" fmla="*/ 0 w 164"/>
                  <a:gd name="T51" fmla="*/ 0 h 145"/>
                  <a:gd name="T52" fmla="*/ 0 w 164"/>
                  <a:gd name="T53" fmla="*/ 0 h 145"/>
                  <a:gd name="T54" fmla="*/ 0 w 164"/>
                  <a:gd name="T55" fmla="*/ 0 h 145"/>
                  <a:gd name="T56" fmla="*/ 0 w 164"/>
                  <a:gd name="T57" fmla="*/ 0 h 145"/>
                  <a:gd name="T58" fmla="*/ 0 w 164"/>
                  <a:gd name="T59" fmla="*/ 0 h 145"/>
                  <a:gd name="T60" fmla="*/ 0 w 164"/>
                  <a:gd name="T61" fmla="*/ 0 h 145"/>
                  <a:gd name="T62" fmla="*/ 0 w 164"/>
                  <a:gd name="T63" fmla="*/ 0 h 145"/>
                  <a:gd name="T64" fmla="*/ 0 w 164"/>
                  <a:gd name="T65" fmla="*/ 0 h 145"/>
                  <a:gd name="T66" fmla="*/ 0 w 164"/>
                  <a:gd name="T67" fmla="*/ 0 h 145"/>
                  <a:gd name="T68" fmla="*/ 0 w 164"/>
                  <a:gd name="T69" fmla="*/ 0 h 145"/>
                  <a:gd name="T70" fmla="*/ 0 w 164"/>
                  <a:gd name="T71" fmla="*/ 0 h 145"/>
                  <a:gd name="T72" fmla="*/ 0 w 164"/>
                  <a:gd name="T73" fmla="*/ 0 h 145"/>
                  <a:gd name="T74" fmla="*/ 0 w 164"/>
                  <a:gd name="T75" fmla="*/ 0 h 145"/>
                  <a:gd name="T76" fmla="*/ 0 w 164"/>
                  <a:gd name="T77" fmla="*/ 0 h 145"/>
                  <a:gd name="T78" fmla="*/ 0 w 164"/>
                  <a:gd name="T79" fmla="*/ 0 h 145"/>
                  <a:gd name="T80" fmla="*/ 0 w 164"/>
                  <a:gd name="T81" fmla="*/ 0 h 145"/>
                  <a:gd name="T82" fmla="*/ 0 w 164"/>
                  <a:gd name="T83" fmla="*/ 0 h 145"/>
                  <a:gd name="T84" fmla="*/ 0 w 164"/>
                  <a:gd name="T85" fmla="*/ 0 h 145"/>
                  <a:gd name="T86" fmla="*/ 0 w 164"/>
                  <a:gd name="T87" fmla="*/ 0 h 145"/>
                  <a:gd name="T88" fmla="*/ 0 w 164"/>
                  <a:gd name="T89" fmla="*/ 0 h 145"/>
                  <a:gd name="T90" fmla="*/ 0 w 164"/>
                  <a:gd name="T91" fmla="*/ 0 h 145"/>
                  <a:gd name="T92" fmla="*/ 0 w 164"/>
                  <a:gd name="T93" fmla="*/ 0 h 145"/>
                  <a:gd name="T94" fmla="*/ 0 w 164"/>
                  <a:gd name="T95" fmla="*/ 0 h 145"/>
                  <a:gd name="T96" fmla="*/ 0 w 164"/>
                  <a:gd name="T97" fmla="*/ 0 h 14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4"/>
                  <a:gd name="T148" fmla="*/ 0 h 145"/>
                  <a:gd name="T149" fmla="*/ 164 w 164"/>
                  <a:gd name="T150" fmla="*/ 145 h 14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4" h="145">
                    <a:moveTo>
                      <a:pt x="41" y="145"/>
                    </a:moveTo>
                    <a:lnTo>
                      <a:pt x="34" y="129"/>
                    </a:lnTo>
                    <a:lnTo>
                      <a:pt x="26" y="112"/>
                    </a:lnTo>
                    <a:lnTo>
                      <a:pt x="18" y="94"/>
                    </a:lnTo>
                    <a:lnTo>
                      <a:pt x="11" y="76"/>
                    </a:lnTo>
                    <a:lnTo>
                      <a:pt x="6" y="56"/>
                    </a:lnTo>
                    <a:lnTo>
                      <a:pt x="1" y="37"/>
                    </a:lnTo>
                    <a:lnTo>
                      <a:pt x="0" y="18"/>
                    </a:lnTo>
                    <a:lnTo>
                      <a:pt x="2" y="0"/>
                    </a:lnTo>
                    <a:lnTo>
                      <a:pt x="7" y="0"/>
                    </a:lnTo>
                    <a:lnTo>
                      <a:pt x="13" y="0"/>
                    </a:lnTo>
                    <a:lnTo>
                      <a:pt x="19" y="0"/>
                    </a:lnTo>
                    <a:lnTo>
                      <a:pt x="26" y="1"/>
                    </a:lnTo>
                    <a:lnTo>
                      <a:pt x="33" y="2"/>
                    </a:lnTo>
                    <a:lnTo>
                      <a:pt x="40" y="3"/>
                    </a:lnTo>
                    <a:lnTo>
                      <a:pt x="46" y="5"/>
                    </a:lnTo>
                    <a:lnTo>
                      <a:pt x="51" y="6"/>
                    </a:lnTo>
                    <a:lnTo>
                      <a:pt x="59" y="2"/>
                    </a:lnTo>
                    <a:lnTo>
                      <a:pt x="63" y="1"/>
                    </a:lnTo>
                    <a:lnTo>
                      <a:pt x="66" y="0"/>
                    </a:lnTo>
                    <a:lnTo>
                      <a:pt x="68" y="0"/>
                    </a:lnTo>
                    <a:lnTo>
                      <a:pt x="68" y="5"/>
                    </a:lnTo>
                    <a:lnTo>
                      <a:pt x="67" y="9"/>
                    </a:lnTo>
                    <a:lnTo>
                      <a:pt x="66" y="16"/>
                    </a:lnTo>
                    <a:lnTo>
                      <a:pt x="64" y="26"/>
                    </a:lnTo>
                    <a:lnTo>
                      <a:pt x="58" y="63"/>
                    </a:lnTo>
                    <a:lnTo>
                      <a:pt x="61" y="83"/>
                    </a:lnTo>
                    <a:lnTo>
                      <a:pt x="72" y="89"/>
                    </a:lnTo>
                    <a:lnTo>
                      <a:pt x="89" y="84"/>
                    </a:lnTo>
                    <a:lnTo>
                      <a:pt x="107" y="71"/>
                    </a:lnTo>
                    <a:lnTo>
                      <a:pt x="124" y="52"/>
                    </a:lnTo>
                    <a:lnTo>
                      <a:pt x="138" y="31"/>
                    </a:lnTo>
                    <a:lnTo>
                      <a:pt x="145" y="9"/>
                    </a:lnTo>
                    <a:lnTo>
                      <a:pt x="149" y="35"/>
                    </a:lnTo>
                    <a:lnTo>
                      <a:pt x="153" y="58"/>
                    </a:lnTo>
                    <a:lnTo>
                      <a:pt x="159" y="81"/>
                    </a:lnTo>
                    <a:lnTo>
                      <a:pt x="164" y="105"/>
                    </a:lnTo>
                    <a:lnTo>
                      <a:pt x="164" y="106"/>
                    </a:lnTo>
                    <a:lnTo>
                      <a:pt x="161" y="107"/>
                    </a:lnTo>
                    <a:lnTo>
                      <a:pt x="158" y="108"/>
                    </a:lnTo>
                    <a:lnTo>
                      <a:pt x="151" y="111"/>
                    </a:lnTo>
                    <a:lnTo>
                      <a:pt x="140" y="114"/>
                    </a:lnTo>
                    <a:lnTo>
                      <a:pt x="124" y="120"/>
                    </a:lnTo>
                    <a:lnTo>
                      <a:pt x="102" y="128"/>
                    </a:lnTo>
                    <a:lnTo>
                      <a:pt x="72" y="138"/>
                    </a:lnTo>
                    <a:lnTo>
                      <a:pt x="64" y="139"/>
                    </a:lnTo>
                    <a:lnTo>
                      <a:pt x="58" y="142"/>
                    </a:lnTo>
                    <a:lnTo>
                      <a:pt x="49" y="143"/>
                    </a:lnTo>
                    <a:lnTo>
                      <a:pt x="41" y="145"/>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83" name="Freeform 312">
                <a:extLst>
                  <a:ext uri="{FF2B5EF4-FFF2-40B4-BE49-F238E27FC236}">
                    <a16:creationId xmlns:a16="http://schemas.microsoft.com/office/drawing/2014/main" id="{6BC9A747-4AEA-458F-AFF1-839D4BAE1AE1}"/>
                  </a:ext>
                </a:extLst>
              </p:cNvPr>
              <p:cNvSpPr>
                <a:spLocks/>
              </p:cNvSpPr>
              <p:nvPr/>
            </p:nvSpPr>
            <p:spPr bwMode="auto">
              <a:xfrm flipH="1">
                <a:off x="1408" y="2990"/>
                <a:ext cx="61" cy="64"/>
              </a:xfrm>
              <a:custGeom>
                <a:avLst/>
                <a:gdLst>
                  <a:gd name="T0" fmla="*/ 0 w 148"/>
                  <a:gd name="T1" fmla="*/ 0 h 176"/>
                  <a:gd name="T2" fmla="*/ 0 w 148"/>
                  <a:gd name="T3" fmla="*/ 0 h 176"/>
                  <a:gd name="T4" fmla="*/ 0 w 148"/>
                  <a:gd name="T5" fmla="*/ 0 h 176"/>
                  <a:gd name="T6" fmla="*/ 0 w 148"/>
                  <a:gd name="T7" fmla="*/ 0 h 176"/>
                  <a:gd name="T8" fmla="*/ 0 w 148"/>
                  <a:gd name="T9" fmla="*/ 0 h 176"/>
                  <a:gd name="T10" fmla="*/ 0 w 148"/>
                  <a:gd name="T11" fmla="*/ 0 h 176"/>
                  <a:gd name="T12" fmla="*/ 0 w 148"/>
                  <a:gd name="T13" fmla="*/ 0 h 176"/>
                  <a:gd name="T14" fmla="*/ 0 w 148"/>
                  <a:gd name="T15" fmla="*/ 0 h 176"/>
                  <a:gd name="T16" fmla="*/ 0 w 148"/>
                  <a:gd name="T17" fmla="*/ 0 h 176"/>
                  <a:gd name="T18" fmla="*/ 0 w 148"/>
                  <a:gd name="T19" fmla="*/ 0 h 176"/>
                  <a:gd name="T20" fmla="*/ 0 w 148"/>
                  <a:gd name="T21" fmla="*/ 0 h 176"/>
                  <a:gd name="T22" fmla="*/ 0 w 148"/>
                  <a:gd name="T23" fmla="*/ 0 h 176"/>
                  <a:gd name="T24" fmla="*/ 0 w 148"/>
                  <a:gd name="T25" fmla="*/ 0 h 176"/>
                  <a:gd name="T26" fmla="*/ 0 w 148"/>
                  <a:gd name="T27" fmla="*/ 0 h 176"/>
                  <a:gd name="T28" fmla="*/ 0 w 148"/>
                  <a:gd name="T29" fmla="*/ 0 h 176"/>
                  <a:gd name="T30" fmla="*/ 0 w 148"/>
                  <a:gd name="T31" fmla="*/ 0 h 176"/>
                  <a:gd name="T32" fmla="*/ 0 w 148"/>
                  <a:gd name="T33" fmla="*/ 0 h 176"/>
                  <a:gd name="T34" fmla="*/ 0 w 148"/>
                  <a:gd name="T35" fmla="*/ 0 h 176"/>
                  <a:gd name="T36" fmla="*/ 0 w 148"/>
                  <a:gd name="T37" fmla="*/ 0 h 176"/>
                  <a:gd name="T38" fmla="*/ 0 w 148"/>
                  <a:gd name="T39" fmla="*/ 0 h 176"/>
                  <a:gd name="T40" fmla="*/ 0 w 148"/>
                  <a:gd name="T41" fmla="*/ 0 h 176"/>
                  <a:gd name="T42" fmla="*/ 0 w 148"/>
                  <a:gd name="T43" fmla="*/ 0 h 176"/>
                  <a:gd name="T44" fmla="*/ 0 w 148"/>
                  <a:gd name="T45" fmla="*/ 0 h 176"/>
                  <a:gd name="T46" fmla="*/ 0 w 148"/>
                  <a:gd name="T47" fmla="*/ 0 h 176"/>
                  <a:gd name="T48" fmla="*/ 0 w 148"/>
                  <a:gd name="T49" fmla="*/ 0 h 176"/>
                  <a:gd name="T50" fmla="*/ 0 w 148"/>
                  <a:gd name="T51" fmla="*/ 0 h 176"/>
                  <a:gd name="T52" fmla="*/ 0 w 148"/>
                  <a:gd name="T53" fmla="*/ 0 h 176"/>
                  <a:gd name="T54" fmla="*/ 0 w 148"/>
                  <a:gd name="T55" fmla="*/ 0 h 176"/>
                  <a:gd name="T56" fmla="*/ 0 w 148"/>
                  <a:gd name="T57" fmla="*/ 0 h 1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8"/>
                  <a:gd name="T88" fmla="*/ 0 h 176"/>
                  <a:gd name="T89" fmla="*/ 148 w 148"/>
                  <a:gd name="T90" fmla="*/ 176 h 17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8" h="176">
                    <a:moveTo>
                      <a:pt x="16" y="176"/>
                    </a:moveTo>
                    <a:lnTo>
                      <a:pt x="15" y="167"/>
                    </a:lnTo>
                    <a:lnTo>
                      <a:pt x="16" y="159"/>
                    </a:lnTo>
                    <a:lnTo>
                      <a:pt x="16" y="152"/>
                    </a:lnTo>
                    <a:lnTo>
                      <a:pt x="9" y="150"/>
                    </a:lnTo>
                    <a:lnTo>
                      <a:pt x="5" y="129"/>
                    </a:lnTo>
                    <a:lnTo>
                      <a:pt x="2" y="99"/>
                    </a:lnTo>
                    <a:lnTo>
                      <a:pt x="0" y="69"/>
                    </a:lnTo>
                    <a:lnTo>
                      <a:pt x="2" y="52"/>
                    </a:lnTo>
                    <a:lnTo>
                      <a:pt x="16" y="47"/>
                    </a:lnTo>
                    <a:lnTo>
                      <a:pt x="31" y="42"/>
                    </a:lnTo>
                    <a:lnTo>
                      <a:pt x="47" y="37"/>
                    </a:lnTo>
                    <a:lnTo>
                      <a:pt x="63" y="30"/>
                    </a:lnTo>
                    <a:lnTo>
                      <a:pt x="79" y="23"/>
                    </a:lnTo>
                    <a:lnTo>
                      <a:pt x="94" y="15"/>
                    </a:lnTo>
                    <a:lnTo>
                      <a:pt x="108" y="8"/>
                    </a:lnTo>
                    <a:lnTo>
                      <a:pt x="119" y="0"/>
                    </a:lnTo>
                    <a:lnTo>
                      <a:pt x="125" y="14"/>
                    </a:lnTo>
                    <a:lnTo>
                      <a:pt x="133" y="44"/>
                    </a:lnTo>
                    <a:lnTo>
                      <a:pt x="141" y="76"/>
                    </a:lnTo>
                    <a:lnTo>
                      <a:pt x="148" y="95"/>
                    </a:lnTo>
                    <a:lnTo>
                      <a:pt x="132" y="108"/>
                    </a:lnTo>
                    <a:lnTo>
                      <a:pt x="116" y="121"/>
                    </a:lnTo>
                    <a:lnTo>
                      <a:pt x="101" y="131"/>
                    </a:lnTo>
                    <a:lnTo>
                      <a:pt x="86" y="141"/>
                    </a:lnTo>
                    <a:lnTo>
                      <a:pt x="70" y="151"/>
                    </a:lnTo>
                    <a:lnTo>
                      <a:pt x="53" y="160"/>
                    </a:lnTo>
                    <a:lnTo>
                      <a:pt x="35" y="168"/>
                    </a:lnTo>
                    <a:lnTo>
                      <a:pt x="16" y="176"/>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84" name="Freeform 313">
                <a:extLst>
                  <a:ext uri="{FF2B5EF4-FFF2-40B4-BE49-F238E27FC236}">
                    <a16:creationId xmlns:a16="http://schemas.microsoft.com/office/drawing/2014/main" id="{D2D0DF9F-6BF8-4113-B4DE-04BABC37E881}"/>
                  </a:ext>
                </a:extLst>
              </p:cNvPr>
              <p:cNvSpPr>
                <a:spLocks/>
              </p:cNvSpPr>
              <p:nvPr/>
            </p:nvSpPr>
            <p:spPr bwMode="auto">
              <a:xfrm flipH="1">
                <a:off x="1481" y="3014"/>
                <a:ext cx="23" cy="22"/>
              </a:xfrm>
              <a:custGeom>
                <a:avLst/>
                <a:gdLst>
                  <a:gd name="T0" fmla="*/ 0 w 57"/>
                  <a:gd name="T1" fmla="*/ 0 h 59"/>
                  <a:gd name="T2" fmla="*/ 0 w 57"/>
                  <a:gd name="T3" fmla="*/ 0 h 59"/>
                  <a:gd name="T4" fmla="*/ 0 w 57"/>
                  <a:gd name="T5" fmla="*/ 0 h 59"/>
                  <a:gd name="T6" fmla="*/ 0 w 57"/>
                  <a:gd name="T7" fmla="*/ 0 h 59"/>
                  <a:gd name="T8" fmla="*/ 0 w 57"/>
                  <a:gd name="T9" fmla="*/ 0 h 59"/>
                  <a:gd name="T10" fmla="*/ 0 w 57"/>
                  <a:gd name="T11" fmla="*/ 0 h 59"/>
                  <a:gd name="T12" fmla="*/ 0 w 57"/>
                  <a:gd name="T13" fmla="*/ 0 h 59"/>
                  <a:gd name="T14" fmla="*/ 0 w 57"/>
                  <a:gd name="T15" fmla="*/ 0 h 59"/>
                  <a:gd name="T16" fmla="*/ 0 w 57"/>
                  <a:gd name="T17" fmla="*/ 0 h 59"/>
                  <a:gd name="T18" fmla="*/ 0 w 57"/>
                  <a:gd name="T19" fmla="*/ 0 h 59"/>
                  <a:gd name="T20" fmla="*/ 0 w 57"/>
                  <a:gd name="T21" fmla="*/ 0 h 59"/>
                  <a:gd name="T22" fmla="*/ 0 w 57"/>
                  <a:gd name="T23" fmla="*/ 0 h 59"/>
                  <a:gd name="T24" fmla="*/ 0 w 57"/>
                  <a:gd name="T25" fmla="*/ 0 h 59"/>
                  <a:gd name="T26" fmla="*/ 0 w 57"/>
                  <a:gd name="T27" fmla="*/ 0 h 59"/>
                  <a:gd name="T28" fmla="*/ 0 w 57"/>
                  <a:gd name="T29" fmla="*/ 0 h 59"/>
                  <a:gd name="T30" fmla="*/ 0 w 57"/>
                  <a:gd name="T31" fmla="*/ 0 h 59"/>
                  <a:gd name="T32" fmla="*/ 0 w 57"/>
                  <a:gd name="T33" fmla="*/ 0 h 59"/>
                  <a:gd name="T34" fmla="*/ 0 w 57"/>
                  <a:gd name="T35" fmla="*/ 0 h 59"/>
                  <a:gd name="T36" fmla="*/ 0 w 57"/>
                  <a:gd name="T37" fmla="*/ 0 h 59"/>
                  <a:gd name="T38" fmla="*/ 0 w 57"/>
                  <a:gd name="T39" fmla="*/ 0 h 59"/>
                  <a:gd name="T40" fmla="*/ 0 w 57"/>
                  <a:gd name="T41" fmla="*/ 0 h 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7"/>
                  <a:gd name="T64" fmla="*/ 0 h 59"/>
                  <a:gd name="T65" fmla="*/ 57 w 57"/>
                  <a:gd name="T66" fmla="*/ 59 h 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7" h="59">
                    <a:moveTo>
                      <a:pt x="4" y="59"/>
                    </a:moveTo>
                    <a:lnTo>
                      <a:pt x="0" y="48"/>
                    </a:lnTo>
                    <a:lnTo>
                      <a:pt x="4" y="33"/>
                    </a:lnTo>
                    <a:lnTo>
                      <a:pt x="8" y="18"/>
                    </a:lnTo>
                    <a:lnTo>
                      <a:pt x="13" y="6"/>
                    </a:lnTo>
                    <a:lnTo>
                      <a:pt x="19" y="5"/>
                    </a:lnTo>
                    <a:lnTo>
                      <a:pt x="23" y="4"/>
                    </a:lnTo>
                    <a:lnTo>
                      <a:pt x="29" y="4"/>
                    </a:lnTo>
                    <a:lnTo>
                      <a:pt x="35" y="3"/>
                    </a:lnTo>
                    <a:lnTo>
                      <a:pt x="40" y="2"/>
                    </a:lnTo>
                    <a:lnTo>
                      <a:pt x="45" y="1"/>
                    </a:lnTo>
                    <a:lnTo>
                      <a:pt x="51" y="1"/>
                    </a:lnTo>
                    <a:lnTo>
                      <a:pt x="57" y="0"/>
                    </a:lnTo>
                    <a:lnTo>
                      <a:pt x="52" y="13"/>
                    </a:lnTo>
                    <a:lnTo>
                      <a:pt x="48" y="26"/>
                    </a:lnTo>
                    <a:lnTo>
                      <a:pt x="44" y="36"/>
                    </a:lnTo>
                    <a:lnTo>
                      <a:pt x="41" y="45"/>
                    </a:lnTo>
                    <a:lnTo>
                      <a:pt x="36" y="51"/>
                    </a:lnTo>
                    <a:lnTo>
                      <a:pt x="28" y="56"/>
                    </a:lnTo>
                    <a:lnTo>
                      <a:pt x="18" y="58"/>
                    </a:lnTo>
                    <a:lnTo>
                      <a:pt x="4" y="59"/>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85" name="Freeform 314">
                <a:extLst>
                  <a:ext uri="{FF2B5EF4-FFF2-40B4-BE49-F238E27FC236}">
                    <a16:creationId xmlns:a16="http://schemas.microsoft.com/office/drawing/2014/main" id="{9071D83F-3F43-4982-AEAA-94181FE54CA0}"/>
                  </a:ext>
                </a:extLst>
              </p:cNvPr>
              <p:cNvSpPr>
                <a:spLocks/>
              </p:cNvSpPr>
              <p:nvPr/>
            </p:nvSpPr>
            <p:spPr bwMode="auto">
              <a:xfrm flipH="1">
                <a:off x="1351" y="2946"/>
                <a:ext cx="57" cy="78"/>
              </a:xfrm>
              <a:custGeom>
                <a:avLst/>
                <a:gdLst>
                  <a:gd name="T0" fmla="*/ 0 w 138"/>
                  <a:gd name="T1" fmla="*/ 0 h 213"/>
                  <a:gd name="T2" fmla="*/ 0 w 138"/>
                  <a:gd name="T3" fmla="*/ 0 h 213"/>
                  <a:gd name="T4" fmla="*/ 0 w 138"/>
                  <a:gd name="T5" fmla="*/ 0 h 213"/>
                  <a:gd name="T6" fmla="*/ 0 w 138"/>
                  <a:gd name="T7" fmla="*/ 0 h 213"/>
                  <a:gd name="T8" fmla="*/ 0 w 138"/>
                  <a:gd name="T9" fmla="*/ 0 h 213"/>
                  <a:gd name="T10" fmla="*/ 0 w 138"/>
                  <a:gd name="T11" fmla="*/ 0 h 213"/>
                  <a:gd name="T12" fmla="*/ 0 w 138"/>
                  <a:gd name="T13" fmla="*/ 0 h 213"/>
                  <a:gd name="T14" fmla="*/ 0 w 138"/>
                  <a:gd name="T15" fmla="*/ 0 h 213"/>
                  <a:gd name="T16" fmla="*/ 0 w 138"/>
                  <a:gd name="T17" fmla="*/ 0 h 213"/>
                  <a:gd name="T18" fmla="*/ 0 w 138"/>
                  <a:gd name="T19" fmla="*/ 0 h 213"/>
                  <a:gd name="T20" fmla="*/ 0 w 138"/>
                  <a:gd name="T21" fmla="*/ 0 h 213"/>
                  <a:gd name="T22" fmla="*/ 0 w 138"/>
                  <a:gd name="T23" fmla="*/ 0 h 213"/>
                  <a:gd name="T24" fmla="*/ 0 w 138"/>
                  <a:gd name="T25" fmla="*/ 0 h 213"/>
                  <a:gd name="T26" fmla="*/ 0 w 138"/>
                  <a:gd name="T27" fmla="*/ 0 h 213"/>
                  <a:gd name="T28" fmla="*/ 0 w 138"/>
                  <a:gd name="T29" fmla="*/ 0 h 213"/>
                  <a:gd name="T30" fmla="*/ 0 w 138"/>
                  <a:gd name="T31" fmla="*/ 0 h 213"/>
                  <a:gd name="T32" fmla="*/ 0 w 138"/>
                  <a:gd name="T33" fmla="*/ 0 h 213"/>
                  <a:gd name="T34" fmla="*/ 0 w 138"/>
                  <a:gd name="T35" fmla="*/ 0 h 213"/>
                  <a:gd name="T36" fmla="*/ 0 w 138"/>
                  <a:gd name="T37" fmla="*/ 0 h 213"/>
                  <a:gd name="T38" fmla="*/ 0 w 138"/>
                  <a:gd name="T39" fmla="*/ 0 h 213"/>
                  <a:gd name="T40" fmla="*/ 0 w 138"/>
                  <a:gd name="T41" fmla="*/ 0 h 213"/>
                  <a:gd name="T42" fmla="*/ 0 w 138"/>
                  <a:gd name="T43" fmla="*/ 0 h 213"/>
                  <a:gd name="T44" fmla="*/ 0 w 138"/>
                  <a:gd name="T45" fmla="*/ 0 h 213"/>
                  <a:gd name="T46" fmla="*/ 0 w 138"/>
                  <a:gd name="T47" fmla="*/ 0 h 213"/>
                  <a:gd name="T48" fmla="*/ 0 w 138"/>
                  <a:gd name="T49" fmla="*/ 0 h 213"/>
                  <a:gd name="T50" fmla="*/ 0 w 138"/>
                  <a:gd name="T51" fmla="*/ 0 h 213"/>
                  <a:gd name="T52" fmla="*/ 0 w 138"/>
                  <a:gd name="T53" fmla="*/ 0 h 213"/>
                  <a:gd name="T54" fmla="*/ 0 w 138"/>
                  <a:gd name="T55" fmla="*/ 0 h 213"/>
                  <a:gd name="T56" fmla="*/ 0 w 138"/>
                  <a:gd name="T57" fmla="*/ 0 h 213"/>
                  <a:gd name="T58" fmla="*/ 0 w 138"/>
                  <a:gd name="T59" fmla="*/ 0 h 213"/>
                  <a:gd name="T60" fmla="*/ 0 w 138"/>
                  <a:gd name="T61" fmla="*/ 0 h 213"/>
                  <a:gd name="T62" fmla="*/ 0 w 138"/>
                  <a:gd name="T63" fmla="*/ 0 h 213"/>
                  <a:gd name="T64" fmla="*/ 0 w 138"/>
                  <a:gd name="T65" fmla="*/ 0 h 213"/>
                  <a:gd name="T66" fmla="*/ 0 w 138"/>
                  <a:gd name="T67" fmla="*/ 0 h 213"/>
                  <a:gd name="T68" fmla="*/ 0 w 138"/>
                  <a:gd name="T69" fmla="*/ 0 h 213"/>
                  <a:gd name="T70" fmla="*/ 0 w 138"/>
                  <a:gd name="T71" fmla="*/ 0 h 213"/>
                  <a:gd name="T72" fmla="*/ 0 w 138"/>
                  <a:gd name="T73" fmla="*/ 0 h 213"/>
                  <a:gd name="T74" fmla="*/ 0 w 138"/>
                  <a:gd name="T75" fmla="*/ 0 h 213"/>
                  <a:gd name="T76" fmla="*/ 0 w 138"/>
                  <a:gd name="T77" fmla="*/ 0 h 213"/>
                  <a:gd name="T78" fmla="*/ 0 w 138"/>
                  <a:gd name="T79" fmla="*/ 0 h 213"/>
                  <a:gd name="T80" fmla="*/ 0 w 138"/>
                  <a:gd name="T81" fmla="*/ 0 h 21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8"/>
                  <a:gd name="T124" fmla="*/ 0 h 213"/>
                  <a:gd name="T125" fmla="*/ 138 w 138"/>
                  <a:gd name="T126" fmla="*/ 213 h 21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8" h="213">
                    <a:moveTo>
                      <a:pt x="1" y="213"/>
                    </a:moveTo>
                    <a:lnTo>
                      <a:pt x="1" y="195"/>
                    </a:lnTo>
                    <a:lnTo>
                      <a:pt x="0" y="169"/>
                    </a:lnTo>
                    <a:lnTo>
                      <a:pt x="0" y="138"/>
                    </a:lnTo>
                    <a:lnTo>
                      <a:pt x="0" y="102"/>
                    </a:lnTo>
                    <a:lnTo>
                      <a:pt x="12" y="93"/>
                    </a:lnTo>
                    <a:lnTo>
                      <a:pt x="28" y="79"/>
                    </a:lnTo>
                    <a:lnTo>
                      <a:pt x="47" y="63"/>
                    </a:lnTo>
                    <a:lnTo>
                      <a:pt x="68" y="47"/>
                    </a:lnTo>
                    <a:lnTo>
                      <a:pt x="88" y="31"/>
                    </a:lnTo>
                    <a:lnTo>
                      <a:pt x="107" y="17"/>
                    </a:lnTo>
                    <a:lnTo>
                      <a:pt x="124" y="6"/>
                    </a:lnTo>
                    <a:lnTo>
                      <a:pt x="135" y="0"/>
                    </a:lnTo>
                    <a:lnTo>
                      <a:pt x="136" y="8"/>
                    </a:lnTo>
                    <a:lnTo>
                      <a:pt x="137" y="15"/>
                    </a:lnTo>
                    <a:lnTo>
                      <a:pt x="137" y="23"/>
                    </a:lnTo>
                    <a:lnTo>
                      <a:pt x="138" y="31"/>
                    </a:lnTo>
                    <a:lnTo>
                      <a:pt x="135" y="40"/>
                    </a:lnTo>
                    <a:lnTo>
                      <a:pt x="130" y="48"/>
                    </a:lnTo>
                    <a:lnTo>
                      <a:pt x="126" y="56"/>
                    </a:lnTo>
                    <a:lnTo>
                      <a:pt x="121" y="63"/>
                    </a:lnTo>
                    <a:lnTo>
                      <a:pt x="118" y="71"/>
                    </a:lnTo>
                    <a:lnTo>
                      <a:pt x="113" y="78"/>
                    </a:lnTo>
                    <a:lnTo>
                      <a:pt x="109" y="86"/>
                    </a:lnTo>
                    <a:lnTo>
                      <a:pt x="104" y="94"/>
                    </a:lnTo>
                    <a:lnTo>
                      <a:pt x="97" y="102"/>
                    </a:lnTo>
                    <a:lnTo>
                      <a:pt x="90" y="110"/>
                    </a:lnTo>
                    <a:lnTo>
                      <a:pt x="83" y="119"/>
                    </a:lnTo>
                    <a:lnTo>
                      <a:pt x="77" y="128"/>
                    </a:lnTo>
                    <a:lnTo>
                      <a:pt x="70" y="136"/>
                    </a:lnTo>
                    <a:lnTo>
                      <a:pt x="64" y="144"/>
                    </a:lnTo>
                    <a:lnTo>
                      <a:pt x="58" y="153"/>
                    </a:lnTo>
                    <a:lnTo>
                      <a:pt x="51" y="161"/>
                    </a:lnTo>
                    <a:lnTo>
                      <a:pt x="36" y="177"/>
                    </a:lnTo>
                    <a:lnTo>
                      <a:pt x="26" y="189"/>
                    </a:lnTo>
                    <a:lnTo>
                      <a:pt x="17" y="197"/>
                    </a:lnTo>
                    <a:lnTo>
                      <a:pt x="12" y="203"/>
                    </a:lnTo>
                    <a:lnTo>
                      <a:pt x="8" y="207"/>
                    </a:lnTo>
                    <a:lnTo>
                      <a:pt x="5" y="210"/>
                    </a:lnTo>
                    <a:lnTo>
                      <a:pt x="4" y="212"/>
                    </a:lnTo>
                    <a:lnTo>
                      <a:pt x="1" y="213"/>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86" name="Freeform 315">
                <a:extLst>
                  <a:ext uri="{FF2B5EF4-FFF2-40B4-BE49-F238E27FC236}">
                    <a16:creationId xmlns:a16="http://schemas.microsoft.com/office/drawing/2014/main" id="{A4D2BA49-51C0-4356-9E9B-DB80C723EEB7}"/>
                  </a:ext>
                </a:extLst>
              </p:cNvPr>
              <p:cNvSpPr>
                <a:spLocks/>
              </p:cNvSpPr>
              <p:nvPr/>
            </p:nvSpPr>
            <p:spPr bwMode="auto">
              <a:xfrm flipH="1">
                <a:off x="1478" y="2949"/>
                <a:ext cx="63" cy="65"/>
              </a:xfrm>
              <a:custGeom>
                <a:avLst/>
                <a:gdLst>
                  <a:gd name="T0" fmla="*/ 0 w 152"/>
                  <a:gd name="T1" fmla="*/ 0 h 177"/>
                  <a:gd name="T2" fmla="*/ 0 w 152"/>
                  <a:gd name="T3" fmla="*/ 0 h 177"/>
                  <a:gd name="T4" fmla="*/ 0 w 152"/>
                  <a:gd name="T5" fmla="*/ 0 h 177"/>
                  <a:gd name="T6" fmla="*/ 0 w 152"/>
                  <a:gd name="T7" fmla="*/ 0 h 177"/>
                  <a:gd name="T8" fmla="*/ 0 w 152"/>
                  <a:gd name="T9" fmla="*/ 0 h 177"/>
                  <a:gd name="T10" fmla="*/ 0 w 152"/>
                  <a:gd name="T11" fmla="*/ 0 h 177"/>
                  <a:gd name="T12" fmla="*/ 0 w 152"/>
                  <a:gd name="T13" fmla="*/ 0 h 177"/>
                  <a:gd name="T14" fmla="*/ 0 w 152"/>
                  <a:gd name="T15" fmla="*/ 0 h 177"/>
                  <a:gd name="T16" fmla="*/ 0 w 152"/>
                  <a:gd name="T17" fmla="*/ 0 h 177"/>
                  <a:gd name="T18" fmla="*/ 0 w 152"/>
                  <a:gd name="T19" fmla="*/ 0 h 177"/>
                  <a:gd name="T20" fmla="*/ 0 w 152"/>
                  <a:gd name="T21" fmla="*/ 0 h 177"/>
                  <a:gd name="T22" fmla="*/ 0 w 152"/>
                  <a:gd name="T23" fmla="*/ 0 h 177"/>
                  <a:gd name="T24" fmla="*/ 0 w 152"/>
                  <a:gd name="T25" fmla="*/ 0 h 177"/>
                  <a:gd name="T26" fmla="*/ 0 w 152"/>
                  <a:gd name="T27" fmla="*/ 0 h 177"/>
                  <a:gd name="T28" fmla="*/ 0 w 152"/>
                  <a:gd name="T29" fmla="*/ 0 h 177"/>
                  <a:gd name="T30" fmla="*/ 0 w 152"/>
                  <a:gd name="T31" fmla="*/ 0 h 177"/>
                  <a:gd name="T32" fmla="*/ 0 w 152"/>
                  <a:gd name="T33" fmla="*/ 0 h 177"/>
                  <a:gd name="T34" fmla="*/ 0 w 152"/>
                  <a:gd name="T35" fmla="*/ 0 h 177"/>
                  <a:gd name="T36" fmla="*/ 0 w 152"/>
                  <a:gd name="T37" fmla="*/ 0 h 177"/>
                  <a:gd name="T38" fmla="*/ 0 w 152"/>
                  <a:gd name="T39" fmla="*/ 0 h 177"/>
                  <a:gd name="T40" fmla="*/ 0 w 152"/>
                  <a:gd name="T41" fmla="*/ 0 h 177"/>
                  <a:gd name="T42" fmla="*/ 0 w 152"/>
                  <a:gd name="T43" fmla="*/ 0 h 177"/>
                  <a:gd name="T44" fmla="*/ 0 w 152"/>
                  <a:gd name="T45" fmla="*/ 0 h 177"/>
                  <a:gd name="T46" fmla="*/ 0 w 152"/>
                  <a:gd name="T47" fmla="*/ 0 h 177"/>
                  <a:gd name="T48" fmla="*/ 0 w 152"/>
                  <a:gd name="T49" fmla="*/ 0 h 177"/>
                  <a:gd name="T50" fmla="*/ 0 w 152"/>
                  <a:gd name="T51" fmla="*/ 0 h 177"/>
                  <a:gd name="T52" fmla="*/ 0 w 152"/>
                  <a:gd name="T53" fmla="*/ 0 h 177"/>
                  <a:gd name="T54" fmla="*/ 0 w 152"/>
                  <a:gd name="T55" fmla="*/ 0 h 177"/>
                  <a:gd name="T56" fmla="*/ 0 w 152"/>
                  <a:gd name="T57" fmla="*/ 0 h 177"/>
                  <a:gd name="T58" fmla="*/ 0 w 152"/>
                  <a:gd name="T59" fmla="*/ 0 h 177"/>
                  <a:gd name="T60" fmla="*/ 0 w 152"/>
                  <a:gd name="T61" fmla="*/ 0 h 177"/>
                  <a:gd name="T62" fmla="*/ 0 w 152"/>
                  <a:gd name="T63" fmla="*/ 0 h 177"/>
                  <a:gd name="T64" fmla="*/ 0 w 152"/>
                  <a:gd name="T65" fmla="*/ 0 h 177"/>
                  <a:gd name="T66" fmla="*/ 0 w 152"/>
                  <a:gd name="T67" fmla="*/ 0 h 177"/>
                  <a:gd name="T68" fmla="*/ 0 w 152"/>
                  <a:gd name="T69" fmla="*/ 0 h 177"/>
                  <a:gd name="T70" fmla="*/ 0 w 152"/>
                  <a:gd name="T71" fmla="*/ 0 h 177"/>
                  <a:gd name="T72" fmla="*/ 0 w 152"/>
                  <a:gd name="T73" fmla="*/ 0 h 177"/>
                  <a:gd name="T74" fmla="*/ 0 w 152"/>
                  <a:gd name="T75" fmla="*/ 0 h 177"/>
                  <a:gd name="T76" fmla="*/ 0 w 152"/>
                  <a:gd name="T77" fmla="*/ 0 h 177"/>
                  <a:gd name="T78" fmla="*/ 0 w 152"/>
                  <a:gd name="T79" fmla="*/ 0 h 177"/>
                  <a:gd name="T80" fmla="*/ 0 w 152"/>
                  <a:gd name="T81" fmla="*/ 0 h 177"/>
                  <a:gd name="T82" fmla="*/ 0 w 152"/>
                  <a:gd name="T83" fmla="*/ 0 h 177"/>
                  <a:gd name="T84" fmla="*/ 0 w 152"/>
                  <a:gd name="T85" fmla="*/ 0 h 177"/>
                  <a:gd name="T86" fmla="*/ 0 w 152"/>
                  <a:gd name="T87" fmla="*/ 0 h 177"/>
                  <a:gd name="T88" fmla="*/ 0 w 152"/>
                  <a:gd name="T89" fmla="*/ 0 h 177"/>
                  <a:gd name="T90" fmla="*/ 0 w 152"/>
                  <a:gd name="T91" fmla="*/ 0 h 177"/>
                  <a:gd name="T92" fmla="*/ 0 w 152"/>
                  <a:gd name="T93" fmla="*/ 0 h 177"/>
                  <a:gd name="T94" fmla="*/ 0 w 152"/>
                  <a:gd name="T95" fmla="*/ 0 h 177"/>
                  <a:gd name="T96" fmla="*/ 0 w 152"/>
                  <a:gd name="T97" fmla="*/ 0 h 177"/>
                  <a:gd name="T98" fmla="*/ 0 w 152"/>
                  <a:gd name="T99" fmla="*/ 0 h 177"/>
                  <a:gd name="T100" fmla="*/ 0 w 152"/>
                  <a:gd name="T101" fmla="*/ 0 h 177"/>
                  <a:gd name="T102" fmla="*/ 0 w 152"/>
                  <a:gd name="T103" fmla="*/ 0 h 177"/>
                  <a:gd name="T104" fmla="*/ 0 w 152"/>
                  <a:gd name="T105" fmla="*/ 0 h 177"/>
                  <a:gd name="T106" fmla="*/ 0 w 152"/>
                  <a:gd name="T107" fmla="*/ 0 h 177"/>
                  <a:gd name="T108" fmla="*/ 0 w 152"/>
                  <a:gd name="T109" fmla="*/ 0 h 177"/>
                  <a:gd name="T110" fmla="*/ 0 w 152"/>
                  <a:gd name="T111" fmla="*/ 0 h 177"/>
                  <a:gd name="T112" fmla="*/ 0 w 152"/>
                  <a:gd name="T113" fmla="*/ 0 h 17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2"/>
                  <a:gd name="T172" fmla="*/ 0 h 177"/>
                  <a:gd name="T173" fmla="*/ 152 w 152"/>
                  <a:gd name="T174" fmla="*/ 177 h 17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2" h="177">
                    <a:moveTo>
                      <a:pt x="7" y="167"/>
                    </a:moveTo>
                    <a:lnTo>
                      <a:pt x="4" y="148"/>
                    </a:lnTo>
                    <a:lnTo>
                      <a:pt x="3" y="135"/>
                    </a:lnTo>
                    <a:lnTo>
                      <a:pt x="3" y="122"/>
                    </a:lnTo>
                    <a:lnTo>
                      <a:pt x="3" y="104"/>
                    </a:lnTo>
                    <a:lnTo>
                      <a:pt x="0" y="80"/>
                    </a:lnTo>
                    <a:lnTo>
                      <a:pt x="1" y="57"/>
                    </a:lnTo>
                    <a:lnTo>
                      <a:pt x="5" y="33"/>
                    </a:lnTo>
                    <a:lnTo>
                      <a:pt x="8" y="9"/>
                    </a:lnTo>
                    <a:lnTo>
                      <a:pt x="26" y="9"/>
                    </a:lnTo>
                    <a:lnTo>
                      <a:pt x="43" y="7"/>
                    </a:lnTo>
                    <a:lnTo>
                      <a:pt x="62" y="6"/>
                    </a:lnTo>
                    <a:lnTo>
                      <a:pt x="80" y="4"/>
                    </a:lnTo>
                    <a:lnTo>
                      <a:pt x="99" y="3"/>
                    </a:lnTo>
                    <a:lnTo>
                      <a:pt x="116" y="0"/>
                    </a:lnTo>
                    <a:lnTo>
                      <a:pt x="134" y="0"/>
                    </a:lnTo>
                    <a:lnTo>
                      <a:pt x="152" y="0"/>
                    </a:lnTo>
                    <a:lnTo>
                      <a:pt x="152" y="39"/>
                    </a:lnTo>
                    <a:lnTo>
                      <a:pt x="152" y="80"/>
                    </a:lnTo>
                    <a:lnTo>
                      <a:pt x="152" y="119"/>
                    </a:lnTo>
                    <a:lnTo>
                      <a:pt x="151" y="158"/>
                    </a:lnTo>
                    <a:lnTo>
                      <a:pt x="141" y="162"/>
                    </a:lnTo>
                    <a:lnTo>
                      <a:pt x="134" y="164"/>
                    </a:lnTo>
                    <a:lnTo>
                      <a:pt x="129" y="165"/>
                    </a:lnTo>
                    <a:lnTo>
                      <a:pt x="124" y="166"/>
                    </a:lnTo>
                    <a:lnTo>
                      <a:pt x="121" y="167"/>
                    </a:lnTo>
                    <a:lnTo>
                      <a:pt x="116" y="168"/>
                    </a:lnTo>
                    <a:lnTo>
                      <a:pt x="113" y="170"/>
                    </a:lnTo>
                    <a:lnTo>
                      <a:pt x="107" y="171"/>
                    </a:lnTo>
                    <a:lnTo>
                      <a:pt x="107" y="170"/>
                    </a:lnTo>
                    <a:lnTo>
                      <a:pt x="107" y="168"/>
                    </a:lnTo>
                    <a:lnTo>
                      <a:pt x="107" y="167"/>
                    </a:lnTo>
                    <a:lnTo>
                      <a:pt x="107" y="166"/>
                    </a:lnTo>
                    <a:lnTo>
                      <a:pt x="109" y="163"/>
                    </a:lnTo>
                    <a:lnTo>
                      <a:pt x="110" y="159"/>
                    </a:lnTo>
                    <a:lnTo>
                      <a:pt x="113" y="156"/>
                    </a:lnTo>
                    <a:lnTo>
                      <a:pt x="115" y="152"/>
                    </a:lnTo>
                    <a:lnTo>
                      <a:pt x="115" y="142"/>
                    </a:lnTo>
                    <a:lnTo>
                      <a:pt x="116" y="134"/>
                    </a:lnTo>
                    <a:lnTo>
                      <a:pt x="116" y="129"/>
                    </a:lnTo>
                    <a:lnTo>
                      <a:pt x="116" y="125"/>
                    </a:lnTo>
                    <a:lnTo>
                      <a:pt x="114" y="112"/>
                    </a:lnTo>
                    <a:lnTo>
                      <a:pt x="107" y="110"/>
                    </a:lnTo>
                    <a:lnTo>
                      <a:pt x="98" y="114"/>
                    </a:lnTo>
                    <a:lnTo>
                      <a:pt x="87" y="122"/>
                    </a:lnTo>
                    <a:lnTo>
                      <a:pt x="75" y="148"/>
                    </a:lnTo>
                    <a:lnTo>
                      <a:pt x="68" y="162"/>
                    </a:lnTo>
                    <a:lnTo>
                      <a:pt x="64" y="168"/>
                    </a:lnTo>
                    <a:lnTo>
                      <a:pt x="61" y="172"/>
                    </a:lnTo>
                    <a:lnTo>
                      <a:pt x="55" y="174"/>
                    </a:lnTo>
                    <a:lnTo>
                      <a:pt x="47" y="177"/>
                    </a:lnTo>
                    <a:lnTo>
                      <a:pt x="40" y="177"/>
                    </a:lnTo>
                    <a:lnTo>
                      <a:pt x="32" y="177"/>
                    </a:lnTo>
                    <a:lnTo>
                      <a:pt x="24" y="175"/>
                    </a:lnTo>
                    <a:lnTo>
                      <a:pt x="17" y="173"/>
                    </a:lnTo>
                    <a:lnTo>
                      <a:pt x="11" y="171"/>
                    </a:lnTo>
                    <a:lnTo>
                      <a:pt x="7" y="167"/>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87" name="Freeform 316">
                <a:extLst>
                  <a:ext uri="{FF2B5EF4-FFF2-40B4-BE49-F238E27FC236}">
                    <a16:creationId xmlns:a16="http://schemas.microsoft.com/office/drawing/2014/main" id="{23A28293-8FD4-4545-9C64-D31799864A8F}"/>
                  </a:ext>
                </a:extLst>
              </p:cNvPr>
              <p:cNvSpPr>
                <a:spLocks/>
              </p:cNvSpPr>
              <p:nvPr/>
            </p:nvSpPr>
            <p:spPr bwMode="auto">
              <a:xfrm flipH="1">
                <a:off x="1501" y="3004"/>
                <a:ext cx="5" cy="9"/>
              </a:xfrm>
              <a:custGeom>
                <a:avLst/>
                <a:gdLst>
                  <a:gd name="T0" fmla="*/ 0 w 11"/>
                  <a:gd name="T1" fmla="*/ 0 h 23"/>
                  <a:gd name="T2" fmla="*/ 0 w 11"/>
                  <a:gd name="T3" fmla="*/ 0 h 23"/>
                  <a:gd name="T4" fmla="*/ 0 w 11"/>
                  <a:gd name="T5" fmla="*/ 0 h 23"/>
                  <a:gd name="T6" fmla="*/ 0 w 11"/>
                  <a:gd name="T7" fmla="*/ 0 h 23"/>
                  <a:gd name="T8" fmla="*/ 0 w 11"/>
                  <a:gd name="T9" fmla="*/ 0 h 23"/>
                  <a:gd name="T10" fmla="*/ 0 w 11"/>
                  <a:gd name="T11" fmla="*/ 0 h 23"/>
                  <a:gd name="T12" fmla="*/ 0 w 11"/>
                  <a:gd name="T13" fmla="*/ 0 h 23"/>
                  <a:gd name="T14" fmla="*/ 0 w 11"/>
                  <a:gd name="T15" fmla="*/ 0 h 23"/>
                  <a:gd name="T16" fmla="*/ 0 w 11"/>
                  <a:gd name="T17" fmla="*/ 0 h 23"/>
                  <a:gd name="T18" fmla="*/ 0 w 11"/>
                  <a:gd name="T19" fmla="*/ 0 h 23"/>
                  <a:gd name="T20" fmla="*/ 0 w 11"/>
                  <a:gd name="T21" fmla="*/ 0 h 23"/>
                  <a:gd name="T22" fmla="*/ 0 w 11"/>
                  <a:gd name="T23" fmla="*/ 0 h 23"/>
                  <a:gd name="T24" fmla="*/ 0 w 11"/>
                  <a:gd name="T25" fmla="*/ 0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23"/>
                  <a:gd name="T41" fmla="*/ 11 w 11"/>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23">
                    <a:moveTo>
                      <a:pt x="2" y="8"/>
                    </a:moveTo>
                    <a:lnTo>
                      <a:pt x="4" y="5"/>
                    </a:lnTo>
                    <a:lnTo>
                      <a:pt x="6" y="2"/>
                    </a:lnTo>
                    <a:lnTo>
                      <a:pt x="8" y="1"/>
                    </a:lnTo>
                    <a:lnTo>
                      <a:pt x="11" y="0"/>
                    </a:lnTo>
                    <a:lnTo>
                      <a:pt x="9" y="7"/>
                    </a:lnTo>
                    <a:lnTo>
                      <a:pt x="9" y="12"/>
                    </a:lnTo>
                    <a:lnTo>
                      <a:pt x="7" y="16"/>
                    </a:lnTo>
                    <a:lnTo>
                      <a:pt x="3" y="23"/>
                    </a:lnTo>
                    <a:lnTo>
                      <a:pt x="0" y="22"/>
                    </a:lnTo>
                    <a:lnTo>
                      <a:pt x="0" y="18"/>
                    </a:lnTo>
                    <a:lnTo>
                      <a:pt x="1" y="14"/>
                    </a:lnTo>
                    <a:lnTo>
                      <a:pt x="2" y="8"/>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88" name="Freeform 317">
                <a:extLst>
                  <a:ext uri="{FF2B5EF4-FFF2-40B4-BE49-F238E27FC236}">
                    <a16:creationId xmlns:a16="http://schemas.microsoft.com/office/drawing/2014/main" id="{B819B8C5-248D-4664-A31C-DA27D92601FE}"/>
                  </a:ext>
                </a:extLst>
              </p:cNvPr>
              <p:cNvSpPr>
                <a:spLocks/>
              </p:cNvSpPr>
              <p:nvPr/>
            </p:nvSpPr>
            <p:spPr bwMode="auto">
              <a:xfrm flipH="1">
                <a:off x="1416" y="2946"/>
                <a:ext cx="52" cy="57"/>
              </a:xfrm>
              <a:custGeom>
                <a:avLst/>
                <a:gdLst>
                  <a:gd name="T0" fmla="*/ 0 w 125"/>
                  <a:gd name="T1" fmla="*/ 0 h 157"/>
                  <a:gd name="T2" fmla="*/ 0 w 125"/>
                  <a:gd name="T3" fmla="*/ 0 h 157"/>
                  <a:gd name="T4" fmla="*/ 0 w 125"/>
                  <a:gd name="T5" fmla="*/ 0 h 157"/>
                  <a:gd name="T6" fmla="*/ 0 w 125"/>
                  <a:gd name="T7" fmla="*/ 0 h 157"/>
                  <a:gd name="T8" fmla="*/ 0 w 125"/>
                  <a:gd name="T9" fmla="*/ 0 h 157"/>
                  <a:gd name="T10" fmla="*/ 0 w 125"/>
                  <a:gd name="T11" fmla="*/ 0 h 157"/>
                  <a:gd name="T12" fmla="*/ 0 w 125"/>
                  <a:gd name="T13" fmla="*/ 0 h 157"/>
                  <a:gd name="T14" fmla="*/ 0 w 125"/>
                  <a:gd name="T15" fmla="*/ 0 h 157"/>
                  <a:gd name="T16" fmla="*/ 0 w 125"/>
                  <a:gd name="T17" fmla="*/ 0 h 157"/>
                  <a:gd name="T18" fmla="*/ 0 w 125"/>
                  <a:gd name="T19" fmla="*/ 0 h 157"/>
                  <a:gd name="T20" fmla="*/ 0 w 125"/>
                  <a:gd name="T21" fmla="*/ 0 h 157"/>
                  <a:gd name="T22" fmla="*/ 0 w 125"/>
                  <a:gd name="T23" fmla="*/ 0 h 157"/>
                  <a:gd name="T24" fmla="*/ 0 w 125"/>
                  <a:gd name="T25" fmla="*/ 0 h 157"/>
                  <a:gd name="T26" fmla="*/ 0 w 125"/>
                  <a:gd name="T27" fmla="*/ 0 h 157"/>
                  <a:gd name="T28" fmla="*/ 0 w 125"/>
                  <a:gd name="T29" fmla="*/ 0 h 157"/>
                  <a:gd name="T30" fmla="*/ 0 w 125"/>
                  <a:gd name="T31" fmla="*/ 0 h 157"/>
                  <a:gd name="T32" fmla="*/ 0 w 125"/>
                  <a:gd name="T33" fmla="*/ 0 h 157"/>
                  <a:gd name="T34" fmla="*/ 0 w 125"/>
                  <a:gd name="T35" fmla="*/ 0 h 157"/>
                  <a:gd name="T36" fmla="*/ 0 w 125"/>
                  <a:gd name="T37" fmla="*/ 0 h 157"/>
                  <a:gd name="T38" fmla="*/ 0 w 125"/>
                  <a:gd name="T39" fmla="*/ 0 h 157"/>
                  <a:gd name="T40" fmla="*/ 0 w 125"/>
                  <a:gd name="T41" fmla="*/ 0 h 157"/>
                  <a:gd name="T42" fmla="*/ 0 w 125"/>
                  <a:gd name="T43" fmla="*/ 0 h 157"/>
                  <a:gd name="T44" fmla="*/ 0 w 125"/>
                  <a:gd name="T45" fmla="*/ 0 h 157"/>
                  <a:gd name="T46" fmla="*/ 0 w 125"/>
                  <a:gd name="T47" fmla="*/ 0 h 157"/>
                  <a:gd name="T48" fmla="*/ 0 w 125"/>
                  <a:gd name="T49" fmla="*/ 0 h 157"/>
                  <a:gd name="T50" fmla="*/ 0 w 125"/>
                  <a:gd name="T51" fmla="*/ 0 h 157"/>
                  <a:gd name="T52" fmla="*/ 0 w 125"/>
                  <a:gd name="T53" fmla="*/ 0 h 157"/>
                  <a:gd name="T54" fmla="*/ 0 w 125"/>
                  <a:gd name="T55" fmla="*/ 0 h 157"/>
                  <a:gd name="T56" fmla="*/ 0 w 125"/>
                  <a:gd name="T57" fmla="*/ 0 h 157"/>
                  <a:gd name="T58" fmla="*/ 0 w 125"/>
                  <a:gd name="T59" fmla="*/ 0 h 157"/>
                  <a:gd name="T60" fmla="*/ 0 w 125"/>
                  <a:gd name="T61" fmla="*/ 0 h 157"/>
                  <a:gd name="T62" fmla="*/ 0 w 125"/>
                  <a:gd name="T63" fmla="*/ 0 h 157"/>
                  <a:gd name="T64" fmla="*/ 0 w 125"/>
                  <a:gd name="T65" fmla="*/ 0 h 157"/>
                  <a:gd name="T66" fmla="*/ 0 w 125"/>
                  <a:gd name="T67" fmla="*/ 0 h 157"/>
                  <a:gd name="T68" fmla="*/ 0 w 125"/>
                  <a:gd name="T69" fmla="*/ 0 h 157"/>
                  <a:gd name="T70" fmla="*/ 0 w 125"/>
                  <a:gd name="T71" fmla="*/ 0 h 157"/>
                  <a:gd name="T72" fmla="*/ 0 w 125"/>
                  <a:gd name="T73" fmla="*/ 0 h 157"/>
                  <a:gd name="T74" fmla="*/ 0 w 125"/>
                  <a:gd name="T75" fmla="*/ 0 h 157"/>
                  <a:gd name="T76" fmla="*/ 0 w 125"/>
                  <a:gd name="T77" fmla="*/ 0 h 157"/>
                  <a:gd name="T78" fmla="*/ 0 w 125"/>
                  <a:gd name="T79" fmla="*/ 0 h 157"/>
                  <a:gd name="T80" fmla="*/ 0 w 125"/>
                  <a:gd name="T81" fmla="*/ 0 h 157"/>
                  <a:gd name="T82" fmla="*/ 0 w 125"/>
                  <a:gd name="T83" fmla="*/ 0 h 157"/>
                  <a:gd name="T84" fmla="*/ 0 w 125"/>
                  <a:gd name="T85" fmla="*/ 0 h 157"/>
                  <a:gd name="T86" fmla="*/ 0 w 125"/>
                  <a:gd name="T87" fmla="*/ 0 h 157"/>
                  <a:gd name="T88" fmla="*/ 0 w 125"/>
                  <a:gd name="T89" fmla="*/ 0 h 157"/>
                  <a:gd name="T90" fmla="*/ 0 w 125"/>
                  <a:gd name="T91" fmla="*/ 0 h 157"/>
                  <a:gd name="T92" fmla="*/ 0 w 125"/>
                  <a:gd name="T93" fmla="*/ 0 h 157"/>
                  <a:gd name="T94" fmla="*/ 0 w 125"/>
                  <a:gd name="T95" fmla="*/ 0 h 157"/>
                  <a:gd name="T96" fmla="*/ 0 w 125"/>
                  <a:gd name="T97" fmla="*/ 0 h 157"/>
                  <a:gd name="T98" fmla="*/ 0 w 125"/>
                  <a:gd name="T99" fmla="*/ 0 h 157"/>
                  <a:gd name="T100" fmla="*/ 0 w 125"/>
                  <a:gd name="T101" fmla="*/ 0 h 157"/>
                  <a:gd name="T102" fmla="*/ 0 w 125"/>
                  <a:gd name="T103" fmla="*/ 0 h 157"/>
                  <a:gd name="T104" fmla="*/ 0 w 125"/>
                  <a:gd name="T105" fmla="*/ 0 h 15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5"/>
                  <a:gd name="T160" fmla="*/ 0 h 157"/>
                  <a:gd name="T161" fmla="*/ 125 w 125"/>
                  <a:gd name="T162" fmla="*/ 157 h 15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5" h="157">
                    <a:moveTo>
                      <a:pt x="0" y="157"/>
                    </a:moveTo>
                    <a:lnTo>
                      <a:pt x="2" y="143"/>
                    </a:lnTo>
                    <a:lnTo>
                      <a:pt x="4" y="129"/>
                    </a:lnTo>
                    <a:lnTo>
                      <a:pt x="8" y="114"/>
                    </a:lnTo>
                    <a:lnTo>
                      <a:pt x="15" y="103"/>
                    </a:lnTo>
                    <a:lnTo>
                      <a:pt x="23" y="101"/>
                    </a:lnTo>
                    <a:lnTo>
                      <a:pt x="31" y="99"/>
                    </a:lnTo>
                    <a:lnTo>
                      <a:pt x="40" y="95"/>
                    </a:lnTo>
                    <a:lnTo>
                      <a:pt x="48" y="89"/>
                    </a:lnTo>
                    <a:lnTo>
                      <a:pt x="56" y="82"/>
                    </a:lnTo>
                    <a:lnTo>
                      <a:pt x="63" y="75"/>
                    </a:lnTo>
                    <a:lnTo>
                      <a:pt x="69" y="67"/>
                    </a:lnTo>
                    <a:lnTo>
                      <a:pt x="72" y="60"/>
                    </a:lnTo>
                    <a:lnTo>
                      <a:pt x="72" y="54"/>
                    </a:lnTo>
                    <a:lnTo>
                      <a:pt x="72" y="48"/>
                    </a:lnTo>
                    <a:lnTo>
                      <a:pt x="72" y="43"/>
                    </a:lnTo>
                    <a:lnTo>
                      <a:pt x="72" y="37"/>
                    </a:lnTo>
                    <a:lnTo>
                      <a:pt x="71" y="31"/>
                    </a:lnTo>
                    <a:lnTo>
                      <a:pt x="70" y="25"/>
                    </a:lnTo>
                    <a:lnTo>
                      <a:pt x="68" y="21"/>
                    </a:lnTo>
                    <a:lnTo>
                      <a:pt x="67" y="15"/>
                    </a:lnTo>
                    <a:lnTo>
                      <a:pt x="63" y="5"/>
                    </a:lnTo>
                    <a:lnTo>
                      <a:pt x="66" y="0"/>
                    </a:lnTo>
                    <a:lnTo>
                      <a:pt x="70" y="3"/>
                    </a:lnTo>
                    <a:lnTo>
                      <a:pt x="76" y="16"/>
                    </a:lnTo>
                    <a:lnTo>
                      <a:pt x="82" y="23"/>
                    </a:lnTo>
                    <a:lnTo>
                      <a:pt x="87" y="28"/>
                    </a:lnTo>
                    <a:lnTo>
                      <a:pt x="93" y="31"/>
                    </a:lnTo>
                    <a:lnTo>
                      <a:pt x="99" y="32"/>
                    </a:lnTo>
                    <a:lnTo>
                      <a:pt x="105" y="32"/>
                    </a:lnTo>
                    <a:lnTo>
                      <a:pt x="110" y="32"/>
                    </a:lnTo>
                    <a:lnTo>
                      <a:pt x="117" y="31"/>
                    </a:lnTo>
                    <a:lnTo>
                      <a:pt x="125" y="29"/>
                    </a:lnTo>
                    <a:lnTo>
                      <a:pt x="125" y="47"/>
                    </a:lnTo>
                    <a:lnTo>
                      <a:pt x="125" y="65"/>
                    </a:lnTo>
                    <a:lnTo>
                      <a:pt x="124" y="82"/>
                    </a:lnTo>
                    <a:lnTo>
                      <a:pt x="124" y="99"/>
                    </a:lnTo>
                    <a:lnTo>
                      <a:pt x="119" y="103"/>
                    </a:lnTo>
                    <a:lnTo>
                      <a:pt x="114" y="105"/>
                    </a:lnTo>
                    <a:lnTo>
                      <a:pt x="109" y="108"/>
                    </a:lnTo>
                    <a:lnTo>
                      <a:pt x="105" y="111"/>
                    </a:lnTo>
                    <a:lnTo>
                      <a:pt x="98" y="114"/>
                    </a:lnTo>
                    <a:lnTo>
                      <a:pt x="90" y="119"/>
                    </a:lnTo>
                    <a:lnTo>
                      <a:pt x="81" y="124"/>
                    </a:lnTo>
                    <a:lnTo>
                      <a:pt x="67" y="131"/>
                    </a:lnTo>
                    <a:lnTo>
                      <a:pt x="49" y="138"/>
                    </a:lnTo>
                    <a:lnTo>
                      <a:pt x="37" y="143"/>
                    </a:lnTo>
                    <a:lnTo>
                      <a:pt x="27" y="148"/>
                    </a:lnTo>
                    <a:lnTo>
                      <a:pt x="21" y="150"/>
                    </a:lnTo>
                    <a:lnTo>
                      <a:pt x="15" y="152"/>
                    </a:lnTo>
                    <a:lnTo>
                      <a:pt x="10" y="153"/>
                    </a:lnTo>
                    <a:lnTo>
                      <a:pt x="6" y="156"/>
                    </a:lnTo>
                    <a:lnTo>
                      <a:pt x="0" y="157"/>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89" name="Freeform 318">
                <a:extLst>
                  <a:ext uri="{FF2B5EF4-FFF2-40B4-BE49-F238E27FC236}">
                    <a16:creationId xmlns:a16="http://schemas.microsoft.com/office/drawing/2014/main" id="{510E5942-F774-4F2D-8F83-998CB33BE645}"/>
                  </a:ext>
                </a:extLst>
              </p:cNvPr>
              <p:cNvSpPr>
                <a:spLocks/>
              </p:cNvSpPr>
              <p:nvPr/>
            </p:nvSpPr>
            <p:spPr bwMode="auto">
              <a:xfrm flipH="1">
                <a:off x="1446" y="2948"/>
                <a:ext cx="26" cy="41"/>
              </a:xfrm>
              <a:custGeom>
                <a:avLst/>
                <a:gdLst>
                  <a:gd name="T0" fmla="*/ 0 w 61"/>
                  <a:gd name="T1" fmla="*/ 0 h 111"/>
                  <a:gd name="T2" fmla="*/ 0 w 61"/>
                  <a:gd name="T3" fmla="*/ 0 h 111"/>
                  <a:gd name="T4" fmla="*/ 0 w 61"/>
                  <a:gd name="T5" fmla="*/ 0 h 111"/>
                  <a:gd name="T6" fmla="*/ 0 w 61"/>
                  <a:gd name="T7" fmla="*/ 0 h 111"/>
                  <a:gd name="T8" fmla="*/ 0 w 61"/>
                  <a:gd name="T9" fmla="*/ 0 h 111"/>
                  <a:gd name="T10" fmla="*/ 0 w 61"/>
                  <a:gd name="T11" fmla="*/ 0 h 111"/>
                  <a:gd name="T12" fmla="*/ 0 w 61"/>
                  <a:gd name="T13" fmla="*/ 0 h 111"/>
                  <a:gd name="T14" fmla="*/ 0 w 61"/>
                  <a:gd name="T15" fmla="*/ 0 h 111"/>
                  <a:gd name="T16" fmla="*/ 0 w 61"/>
                  <a:gd name="T17" fmla="*/ 0 h 111"/>
                  <a:gd name="T18" fmla="*/ 0 w 61"/>
                  <a:gd name="T19" fmla="*/ 0 h 111"/>
                  <a:gd name="T20" fmla="*/ 0 w 61"/>
                  <a:gd name="T21" fmla="*/ 0 h 111"/>
                  <a:gd name="T22" fmla="*/ 0 w 61"/>
                  <a:gd name="T23" fmla="*/ 0 h 111"/>
                  <a:gd name="T24" fmla="*/ 0 w 61"/>
                  <a:gd name="T25" fmla="*/ 0 h 111"/>
                  <a:gd name="T26" fmla="*/ 0 w 61"/>
                  <a:gd name="T27" fmla="*/ 0 h 111"/>
                  <a:gd name="T28" fmla="*/ 0 w 61"/>
                  <a:gd name="T29" fmla="*/ 0 h 111"/>
                  <a:gd name="T30" fmla="*/ 0 w 61"/>
                  <a:gd name="T31" fmla="*/ 0 h 111"/>
                  <a:gd name="T32" fmla="*/ 0 w 61"/>
                  <a:gd name="T33" fmla="*/ 0 h 111"/>
                  <a:gd name="T34" fmla="*/ 0 w 61"/>
                  <a:gd name="T35" fmla="*/ 0 h 111"/>
                  <a:gd name="T36" fmla="*/ 0 w 61"/>
                  <a:gd name="T37" fmla="*/ 0 h 111"/>
                  <a:gd name="T38" fmla="*/ 0 w 61"/>
                  <a:gd name="T39" fmla="*/ 0 h 111"/>
                  <a:gd name="T40" fmla="*/ 0 w 61"/>
                  <a:gd name="T41" fmla="*/ 0 h 111"/>
                  <a:gd name="T42" fmla="*/ 0 w 61"/>
                  <a:gd name="T43" fmla="*/ 0 h 111"/>
                  <a:gd name="T44" fmla="*/ 0 w 61"/>
                  <a:gd name="T45" fmla="*/ 0 h 111"/>
                  <a:gd name="T46" fmla="*/ 0 w 61"/>
                  <a:gd name="T47" fmla="*/ 0 h 111"/>
                  <a:gd name="T48" fmla="*/ 0 w 61"/>
                  <a:gd name="T49" fmla="*/ 0 h 111"/>
                  <a:gd name="T50" fmla="*/ 0 w 61"/>
                  <a:gd name="T51" fmla="*/ 0 h 111"/>
                  <a:gd name="T52" fmla="*/ 0 w 61"/>
                  <a:gd name="T53" fmla="*/ 0 h 111"/>
                  <a:gd name="T54" fmla="*/ 0 w 61"/>
                  <a:gd name="T55" fmla="*/ 0 h 111"/>
                  <a:gd name="T56" fmla="*/ 0 w 61"/>
                  <a:gd name="T57" fmla="*/ 0 h 111"/>
                  <a:gd name="T58" fmla="*/ 0 w 61"/>
                  <a:gd name="T59" fmla="*/ 0 h 111"/>
                  <a:gd name="T60" fmla="*/ 0 w 61"/>
                  <a:gd name="T61" fmla="*/ 0 h 111"/>
                  <a:gd name="T62" fmla="*/ 0 w 61"/>
                  <a:gd name="T63" fmla="*/ 0 h 111"/>
                  <a:gd name="T64" fmla="*/ 0 w 61"/>
                  <a:gd name="T65" fmla="*/ 0 h 111"/>
                  <a:gd name="T66" fmla="*/ 0 w 61"/>
                  <a:gd name="T67" fmla="*/ 0 h 111"/>
                  <a:gd name="T68" fmla="*/ 0 w 61"/>
                  <a:gd name="T69" fmla="*/ 0 h 111"/>
                  <a:gd name="T70" fmla="*/ 0 w 61"/>
                  <a:gd name="T71" fmla="*/ 0 h 111"/>
                  <a:gd name="T72" fmla="*/ 0 w 61"/>
                  <a:gd name="T73" fmla="*/ 0 h 111"/>
                  <a:gd name="T74" fmla="*/ 0 w 61"/>
                  <a:gd name="T75" fmla="*/ 0 h 111"/>
                  <a:gd name="T76" fmla="*/ 0 w 61"/>
                  <a:gd name="T77" fmla="*/ 0 h 111"/>
                  <a:gd name="T78" fmla="*/ 0 w 61"/>
                  <a:gd name="T79" fmla="*/ 0 h 111"/>
                  <a:gd name="T80" fmla="*/ 0 w 61"/>
                  <a:gd name="T81" fmla="*/ 0 h 111"/>
                  <a:gd name="T82" fmla="*/ 0 w 61"/>
                  <a:gd name="T83" fmla="*/ 0 h 111"/>
                  <a:gd name="T84" fmla="*/ 0 w 61"/>
                  <a:gd name="T85" fmla="*/ 0 h 111"/>
                  <a:gd name="T86" fmla="*/ 0 w 61"/>
                  <a:gd name="T87" fmla="*/ 0 h 111"/>
                  <a:gd name="T88" fmla="*/ 0 w 61"/>
                  <a:gd name="T89" fmla="*/ 0 h 111"/>
                  <a:gd name="T90" fmla="*/ 0 w 61"/>
                  <a:gd name="T91" fmla="*/ 0 h 111"/>
                  <a:gd name="T92" fmla="*/ 0 w 61"/>
                  <a:gd name="T93" fmla="*/ 0 h 111"/>
                  <a:gd name="T94" fmla="*/ 0 w 61"/>
                  <a:gd name="T95" fmla="*/ 0 h 111"/>
                  <a:gd name="T96" fmla="*/ 0 w 61"/>
                  <a:gd name="T97" fmla="*/ 0 h 111"/>
                  <a:gd name="T98" fmla="*/ 0 w 61"/>
                  <a:gd name="T99" fmla="*/ 0 h 111"/>
                  <a:gd name="T100" fmla="*/ 0 w 61"/>
                  <a:gd name="T101" fmla="*/ 0 h 111"/>
                  <a:gd name="T102" fmla="*/ 0 w 61"/>
                  <a:gd name="T103" fmla="*/ 0 h 111"/>
                  <a:gd name="T104" fmla="*/ 0 w 61"/>
                  <a:gd name="T105" fmla="*/ 0 h 111"/>
                  <a:gd name="T106" fmla="*/ 0 w 61"/>
                  <a:gd name="T107" fmla="*/ 0 h 111"/>
                  <a:gd name="T108" fmla="*/ 0 w 61"/>
                  <a:gd name="T109" fmla="*/ 0 h 111"/>
                  <a:gd name="T110" fmla="*/ 0 w 61"/>
                  <a:gd name="T111" fmla="*/ 0 h 111"/>
                  <a:gd name="T112" fmla="*/ 0 w 61"/>
                  <a:gd name="T113" fmla="*/ 0 h 11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
                  <a:gd name="T172" fmla="*/ 0 h 111"/>
                  <a:gd name="T173" fmla="*/ 61 w 61"/>
                  <a:gd name="T174" fmla="*/ 111 h 11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 h="111">
                    <a:moveTo>
                      <a:pt x="2" y="111"/>
                    </a:moveTo>
                    <a:lnTo>
                      <a:pt x="1" y="103"/>
                    </a:lnTo>
                    <a:lnTo>
                      <a:pt x="1" y="95"/>
                    </a:lnTo>
                    <a:lnTo>
                      <a:pt x="1" y="88"/>
                    </a:lnTo>
                    <a:lnTo>
                      <a:pt x="0" y="80"/>
                    </a:lnTo>
                    <a:lnTo>
                      <a:pt x="0" y="66"/>
                    </a:lnTo>
                    <a:lnTo>
                      <a:pt x="1" y="53"/>
                    </a:lnTo>
                    <a:lnTo>
                      <a:pt x="1" y="39"/>
                    </a:lnTo>
                    <a:lnTo>
                      <a:pt x="1" y="24"/>
                    </a:lnTo>
                    <a:lnTo>
                      <a:pt x="2" y="18"/>
                    </a:lnTo>
                    <a:lnTo>
                      <a:pt x="3" y="12"/>
                    </a:lnTo>
                    <a:lnTo>
                      <a:pt x="3" y="8"/>
                    </a:lnTo>
                    <a:lnTo>
                      <a:pt x="5" y="2"/>
                    </a:lnTo>
                    <a:lnTo>
                      <a:pt x="10" y="2"/>
                    </a:lnTo>
                    <a:lnTo>
                      <a:pt x="16" y="1"/>
                    </a:lnTo>
                    <a:lnTo>
                      <a:pt x="22" y="1"/>
                    </a:lnTo>
                    <a:lnTo>
                      <a:pt x="28" y="1"/>
                    </a:lnTo>
                    <a:lnTo>
                      <a:pt x="32" y="0"/>
                    </a:lnTo>
                    <a:lnTo>
                      <a:pt x="38" y="0"/>
                    </a:lnTo>
                    <a:lnTo>
                      <a:pt x="44" y="0"/>
                    </a:lnTo>
                    <a:lnTo>
                      <a:pt x="49" y="0"/>
                    </a:lnTo>
                    <a:lnTo>
                      <a:pt x="49" y="2"/>
                    </a:lnTo>
                    <a:lnTo>
                      <a:pt x="49" y="4"/>
                    </a:lnTo>
                    <a:lnTo>
                      <a:pt x="49" y="7"/>
                    </a:lnTo>
                    <a:lnTo>
                      <a:pt x="49" y="10"/>
                    </a:lnTo>
                    <a:lnTo>
                      <a:pt x="52" y="18"/>
                    </a:lnTo>
                    <a:lnTo>
                      <a:pt x="55" y="25"/>
                    </a:lnTo>
                    <a:lnTo>
                      <a:pt x="59" y="33"/>
                    </a:lnTo>
                    <a:lnTo>
                      <a:pt x="61" y="41"/>
                    </a:lnTo>
                    <a:lnTo>
                      <a:pt x="60" y="46"/>
                    </a:lnTo>
                    <a:lnTo>
                      <a:pt x="60" y="51"/>
                    </a:lnTo>
                    <a:lnTo>
                      <a:pt x="60" y="56"/>
                    </a:lnTo>
                    <a:lnTo>
                      <a:pt x="60" y="61"/>
                    </a:lnTo>
                    <a:lnTo>
                      <a:pt x="58" y="63"/>
                    </a:lnTo>
                    <a:lnTo>
                      <a:pt x="56" y="65"/>
                    </a:lnTo>
                    <a:lnTo>
                      <a:pt x="54" y="70"/>
                    </a:lnTo>
                    <a:lnTo>
                      <a:pt x="52" y="77"/>
                    </a:lnTo>
                    <a:lnTo>
                      <a:pt x="48" y="79"/>
                    </a:lnTo>
                    <a:lnTo>
                      <a:pt x="45" y="81"/>
                    </a:lnTo>
                    <a:lnTo>
                      <a:pt x="41" y="85"/>
                    </a:lnTo>
                    <a:lnTo>
                      <a:pt x="38" y="87"/>
                    </a:lnTo>
                    <a:lnTo>
                      <a:pt x="36" y="87"/>
                    </a:lnTo>
                    <a:lnTo>
                      <a:pt x="32" y="87"/>
                    </a:lnTo>
                    <a:lnTo>
                      <a:pt x="29" y="88"/>
                    </a:lnTo>
                    <a:lnTo>
                      <a:pt x="26" y="88"/>
                    </a:lnTo>
                    <a:lnTo>
                      <a:pt x="24" y="91"/>
                    </a:lnTo>
                    <a:lnTo>
                      <a:pt x="21" y="92"/>
                    </a:lnTo>
                    <a:lnTo>
                      <a:pt x="17" y="94"/>
                    </a:lnTo>
                    <a:lnTo>
                      <a:pt x="15" y="96"/>
                    </a:lnTo>
                    <a:lnTo>
                      <a:pt x="13" y="100"/>
                    </a:lnTo>
                    <a:lnTo>
                      <a:pt x="11" y="103"/>
                    </a:lnTo>
                    <a:lnTo>
                      <a:pt x="9" y="107"/>
                    </a:lnTo>
                    <a:lnTo>
                      <a:pt x="7" y="110"/>
                    </a:lnTo>
                    <a:lnTo>
                      <a:pt x="6" y="110"/>
                    </a:lnTo>
                    <a:lnTo>
                      <a:pt x="5" y="110"/>
                    </a:lnTo>
                    <a:lnTo>
                      <a:pt x="3" y="111"/>
                    </a:lnTo>
                    <a:lnTo>
                      <a:pt x="2" y="111"/>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90" name="Freeform 319">
                <a:extLst>
                  <a:ext uri="{FF2B5EF4-FFF2-40B4-BE49-F238E27FC236}">
                    <a16:creationId xmlns:a16="http://schemas.microsoft.com/office/drawing/2014/main" id="{C020C480-2CD7-4C54-8F84-595A6F53F0B5}"/>
                  </a:ext>
                </a:extLst>
              </p:cNvPr>
              <p:cNvSpPr>
                <a:spLocks/>
              </p:cNvSpPr>
              <p:nvPr/>
            </p:nvSpPr>
            <p:spPr bwMode="auto">
              <a:xfrm flipH="1">
                <a:off x="1356" y="2921"/>
                <a:ext cx="51" cy="54"/>
              </a:xfrm>
              <a:custGeom>
                <a:avLst/>
                <a:gdLst>
                  <a:gd name="T0" fmla="*/ 0 w 125"/>
                  <a:gd name="T1" fmla="*/ 0 h 149"/>
                  <a:gd name="T2" fmla="*/ 0 w 125"/>
                  <a:gd name="T3" fmla="*/ 0 h 149"/>
                  <a:gd name="T4" fmla="*/ 0 w 125"/>
                  <a:gd name="T5" fmla="*/ 0 h 149"/>
                  <a:gd name="T6" fmla="*/ 0 w 125"/>
                  <a:gd name="T7" fmla="*/ 0 h 149"/>
                  <a:gd name="T8" fmla="*/ 0 w 125"/>
                  <a:gd name="T9" fmla="*/ 0 h 149"/>
                  <a:gd name="T10" fmla="*/ 0 w 125"/>
                  <a:gd name="T11" fmla="*/ 0 h 149"/>
                  <a:gd name="T12" fmla="*/ 0 w 125"/>
                  <a:gd name="T13" fmla="*/ 0 h 149"/>
                  <a:gd name="T14" fmla="*/ 0 w 125"/>
                  <a:gd name="T15" fmla="*/ 0 h 149"/>
                  <a:gd name="T16" fmla="*/ 0 w 125"/>
                  <a:gd name="T17" fmla="*/ 0 h 149"/>
                  <a:gd name="T18" fmla="*/ 0 w 125"/>
                  <a:gd name="T19" fmla="*/ 0 h 149"/>
                  <a:gd name="T20" fmla="*/ 0 w 125"/>
                  <a:gd name="T21" fmla="*/ 0 h 149"/>
                  <a:gd name="T22" fmla="*/ 0 w 125"/>
                  <a:gd name="T23" fmla="*/ 0 h 149"/>
                  <a:gd name="T24" fmla="*/ 0 w 125"/>
                  <a:gd name="T25" fmla="*/ 0 h 149"/>
                  <a:gd name="T26" fmla="*/ 0 w 125"/>
                  <a:gd name="T27" fmla="*/ 0 h 149"/>
                  <a:gd name="T28" fmla="*/ 0 w 125"/>
                  <a:gd name="T29" fmla="*/ 0 h 149"/>
                  <a:gd name="T30" fmla="*/ 0 w 125"/>
                  <a:gd name="T31" fmla="*/ 0 h 149"/>
                  <a:gd name="T32" fmla="*/ 0 w 125"/>
                  <a:gd name="T33" fmla="*/ 0 h 149"/>
                  <a:gd name="T34" fmla="*/ 0 w 125"/>
                  <a:gd name="T35" fmla="*/ 0 h 149"/>
                  <a:gd name="T36" fmla="*/ 0 w 125"/>
                  <a:gd name="T37" fmla="*/ 0 h 149"/>
                  <a:gd name="T38" fmla="*/ 0 w 125"/>
                  <a:gd name="T39" fmla="*/ 0 h 149"/>
                  <a:gd name="T40" fmla="*/ 0 w 125"/>
                  <a:gd name="T41" fmla="*/ 0 h 149"/>
                  <a:gd name="T42" fmla="*/ 0 w 125"/>
                  <a:gd name="T43" fmla="*/ 0 h 149"/>
                  <a:gd name="T44" fmla="*/ 0 w 125"/>
                  <a:gd name="T45" fmla="*/ 0 h 149"/>
                  <a:gd name="T46" fmla="*/ 0 w 125"/>
                  <a:gd name="T47" fmla="*/ 0 h 149"/>
                  <a:gd name="T48" fmla="*/ 0 w 125"/>
                  <a:gd name="T49" fmla="*/ 0 h 149"/>
                  <a:gd name="T50" fmla="*/ 0 w 125"/>
                  <a:gd name="T51" fmla="*/ 0 h 149"/>
                  <a:gd name="T52" fmla="*/ 0 w 125"/>
                  <a:gd name="T53" fmla="*/ 0 h 149"/>
                  <a:gd name="T54" fmla="*/ 0 w 125"/>
                  <a:gd name="T55" fmla="*/ 0 h 149"/>
                  <a:gd name="T56" fmla="*/ 0 w 125"/>
                  <a:gd name="T57" fmla="*/ 0 h 149"/>
                  <a:gd name="T58" fmla="*/ 0 w 125"/>
                  <a:gd name="T59" fmla="*/ 0 h 149"/>
                  <a:gd name="T60" fmla="*/ 0 w 125"/>
                  <a:gd name="T61" fmla="*/ 0 h 149"/>
                  <a:gd name="T62" fmla="*/ 0 w 125"/>
                  <a:gd name="T63" fmla="*/ 0 h 149"/>
                  <a:gd name="T64" fmla="*/ 0 w 125"/>
                  <a:gd name="T65" fmla="*/ 0 h 1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5"/>
                  <a:gd name="T100" fmla="*/ 0 h 149"/>
                  <a:gd name="T101" fmla="*/ 125 w 125"/>
                  <a:gd name="T102" fmla="*/ 149 h 1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5" h="149">
                    <a:moveTo>
                      <a:pt x="0" y="149"/>
                    </a:moveTo>
                    <a:lnTo>
                      <a:pt x="0" y="132"/>
                    </a:lnTo>
                    <a:lnTo>
                      <a:pt x="1" y="116"/>
                    </a:lnTo>
                    <a:lnTo>
                      <a:pt x="1" y="100"/>
                    </a:lnTo>
                    <a:lnTo>
                      <a:pt x="1" y="84"/>
                    </a:lnTo>
                    <a:lnTo>
                      <a:pt x="11" y="72"/>
                    </a:lnTo>
                    <a:lnTo>
                      <a:pt x="18" y="60"/>
                    </a:lnTo>
                    <a:lnTo>
                      <a:pt x="25" y="47"/>
                    </a:lnTo>
                    <a:lnTo>
                      <a:pt x="34" y="36"/>
                    </a:lnTo>
                    <a:lnTo>
                      <a:pt x="44" y="31"/>
                    </a:lnTo>
                    <a:lnTo>
                      <a:pt x="56" y="26"/>
                    </a:lnTo>
                    <a:lnTo>
                      <a:pt x="67" y="22"/>
                    </a:lnTo>
                    <a:lnTo>
                      <a:pt x="78" y="17"/>
                    </a:lnTo>
                    <a:lnTo>
                      <a:pt x="89" y="13"/>
                    </a:lnTo>
                    <a:lnTo>
                      <a:pt x="101" y="8"/>
                    </a:lnTo>
                    <a:lnTo>
                      <a:pt x="111" y="4"/>
                    </a:lnTo>
                    <a:lnTo>
                      <a:pt x="121" y="0"/>
                    </a:lnTo>
                    <a:lnTo>
                      <a:pt x="123" y="11"/>
                    </a:lnTo>
                    <a:lnTo>
                      <a:pt x="123" y="19"/>
                    </a:lnTo>
                    <a:lnTo>
                      <a:pt x="124" y="29"/>
                    </a:lnTo>
                    <a:lnTo>
                      <a:pt x="125" y="43"/>
                    </a:lnTo>
                    <a:lnTo>
                      <a:pt x="117" y="53"/>
                    </a:lnTo>
                    <a:lnTo>
                      <a:pt x="109" y="61"/>
                    </a:lnTo>
                    <a:lnTo>
                      <a:pt x="102" y="68"/>
                    </a:lnTo>
                    <a:lnTo>
                      <a:pt x="95" y="77"/>
                    </a:lnTo>
                    <a:lnTo>
                      <a:pt x="82" y="89"/>
                    </a:lnTo>
                    <a:lnTo>
                      <a:pt x="71" y="99"/>
                    </a:lnTo>
                    <a:lnTo>
                      <a:pt x="59" y="107"/>
                    </a:lnTo>
                    <a:lnTo>
                      <a:pt x="49" y="116"/>
                    </a:lnTo>
                    <a:lnTo>
                      <a:pt x="38" y="124"/>
                    </a:lnTo>
                    <a:lnTo>
                      <a:pt x="27" y="131"/>
                    </a:lnTo>
                    <a:lnTo>
                      <a:pt x="14" y="139"/>
                    </a:lnTo>
                    <a:lnTo>
                      <a:pt x="0" y="14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91" name="Freeform 320">
                <a:extLst>
                  <a:ext uri="{FF2B5EF4-FFF2-40B4-BE49-F238E27FC236}">
                    <a16:creationId xmlns:a16="http://schemas.microsoft.com/office/drawing/2014/main" id="{E0531096-2216-400D-94A7-61F86D99BF95}"/>
                  </a:ext>
                </a:extLst>
              </p:cNvPr>
              <p:cNvSpPr>
                <a:spLocks/>
              </p:cNvSpPr>
              <p:nvPr/>
            </p:nvSpPr>
            <p:spPr bwMode="auto">
              <a:xfrm flipH="1">
                <a:off x="1415" y="2940"/>
                <a:ext cx="14" cy="12"/>
              </a:xfrm>
              <a:custGeom>
                <a:avLst/>
                <a:gdLst>
                  <a:gd name="T0" fmla="*/ 0 w 36"/>
                  <a:gd name="T1" fmla="*/ 0 h 33"/>
                  <a:gd name="T2" fmla="*/ 0 w 36"/>
                  <a:gd name="T3" fmla="*/ 0 h 33"/>
                  <a:gd name="T4" fmla="*/ 0 w 36"/>
                  <a:gd name="T5" fmla="*/ 0 h 33"/>
                  <a:gd name="T6" fmla="*/ 0 w 36"/>
                  <a:gd name="T7" fmla="*/ 0 h 33"/>
                  <a:gd name="T8" fmla="*/ 0 w 36"/>
                  <a:gd name="T9" fmla="*/ 0 h 33"/>
                  <a:gd name="T10" fmla="*/ 0 w 36"/>
                  <a:gd name="T11" fmla="*/ 0 h 33"/>
                  <a:gd name="T12" fmla="*/ 0 w 36"/>
                  <a:gd name="T13" fmla="*/ 0 h 33"/>
                  <a:gd name="T14" fmla="*/ 0 w 36"/>
                  <a:gd name="T15" fmla="*/ 0 h 33"/>
                  <a:gd name="T16" fmla="*/ 0 w 36"/>
                  <a:gd name="T17" fmla="*/ 0 h 33"/>
                  <a:gd name="T18" fmla="*/ 0 w 36"/>
                  <a:gd name="T19" fmla="*/ 0 h 33"/>
                  <a:gd name="T20" fmla="*/ 0 w 36"/>
                  <a:gd name="T21" fmla="*/ 0 h 33"/>
                  <a:gd name="T22" fmla="*/ 0 w 36"/>
                  <a:gd name="T23" fmla="*/ 0 h 33"/>
                  <a:gd name="T24" fmla="*/ 0 w 36"/>
                  <a:gd name="T25" fmla="*/ 0 h 33"/>
                  <a:gd name="T26" fmla="*/ 0 w 36"/>
                  <a:gd name="T27" fmla="*/ 0 h 33"/>
                  <a:gd name="T28" fmla="*/ 0 w 36"/>
                  <a:gd name="T29" fmla="*/ 0 h 33"/>
                  <a:gd name="T30" fmla="*/ 0 w 36"/>
                  <a:gd name="T31" fmla="*/ 0 h 33"/>
                  <a:gd name="T32" fmla="*/ 0 w 36"/>
                  <a:gd name="T33" fmla="*/ 0 h 33"/>
                  <a:gd name="T34" fmla="*/ 0 w 36"/>
                  <a:gd name="T35" fmla="*/ 0 h 33"/>
                  <a:gd name="T36" fmla="*/ 0 w 36"/>
                  <a:gd name="T37" fmla="*/ 0 h 33"/>
                  <a:gd name="T38" fmla="*/ 0 w 36"/>
                  <a:gd name="T39" fmla="*/ 0 h 33"/>
                  <a:gd name="T40" fmla="*/ 0 w 36"/>
                  <a:gd name="T41" fmla="*/ 0 h 33"/>
                  <a:gd name="T42" fmla="*/ 0 w 36"/>
                  <a:gd name="T43" fmla="*/ 0 h 33"/>
                  <a:gd name="T44" fmla="*/ 0 w 36"/>
                  <a:gd name="T45" fmla="*/ 0 h 33"/>
                  <a:gd name="T46" fmla="*/ 0 w 36"/>
                  <a:gd name="T47" fmla="*/ 0 h 33"/>
                  <a:gd name="T48" fmla="*/ 0 w 36"/>
                  <a:gd name="T49" fmla="*/ 0 h 3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6"/>
                  <a:gd name="T76" fmla="*/ 0 h 33"/>
                  <a:gd name="T77" fmla="*/ 36 w 36"/>
                  <a:gd name="T78" fmla="*/ 33 h 3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6" h="33">
                    <a:moveTo>
                      <a:pt x="4" y="20"/>
                    </a:moveTo>
                    <a:lnTo>
                      <a:pt x="2" y="18"/>
                    </a:lnTo>
                    <a:lnTo>
                      <a:pt x="1" y="15"/>
                    </a:lnTo>
                    <a:lnTo>
                      <a:pt x="0" y="12"/>
                    </a:lnTo>
                    <a:lnTo>
                      <a:pt x="0" y="10"/>
                    </a:lnTo>
                    <a:lnTo>
                      <a:pt x="9" y="7"/>
                    </a:lnTo>
                    <a:lnTo>
                      <a:pt x="17" y="4"/>
                    </a:lnTo>
                    <a:lnTo>
                      <a:pt x="22" y="3"/>
                    </a:lnTo>
                    <a:lnTo>
                      <a:pt x="27" y="2"/>
                    </a:lnTo>
                    <a:lnTo>
                      <a:pt x="29" y="1"/>
                    </a:lnTo>
                    <a:lnTo>
                      <a:pt x="31" y="1"/>
                    </a:lnTo>
                    <a:lnTo>
                      <a:pt x="34" y="0"/>
                    </a:lnTo>
                    <a:lnTo>
                      <a:pt x="36" y="0"/>
                    </a:lnTo>
                    <a:lnTo>
                      <a:pt x="36" y="4"/>
                    </a:lnTo>
                    <a:lnTo>
                      <a:pt x="36" y="9"/>
                    </a:lnTo>
                    <a:lnTo>
                      <a:pt x="35" y="15"/>
                    </a:lnTo>
                    <a:lnTo>
                      <a:pt x="35" y="19"/>
                    </a:lnTo>
                    <a:lnTo>
                      <a:pt x="31" y="26"/>
                    </a:lnTo>
                    <a:lnTo>
                      <a:pt x="27" y="30"/>
                    </a:lnTo>
                    <a:lnTo>
                      <a:pt x="21" y="32"/>
                    </a:lnTo>
                    <a:lnTo>
                      <a:pt x="14" y="33"/>
                    </a:lnTo>
                    <a:lnTo>
                      <a:pt x="9" y="32"/>
                    </a:lnTo>
                    <a:lnTo>
                      <a:pt x="7" y="27"/>
                    </a:lnTo>
                    <a:lnTo>
                      <a:pt x="7" y="24"/>
                    </a:lnTo>
                    <a:lnTo>
                      <a:pt x="4" y="20"/>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92" name="Freeform 321">
                <a:extLst>
                  <a:ext uri="{FF2B5EF4-FFF2-40B4-BE49-F238E27FC236}">
                    <a16:creationId xmlns:a16="http://schemas.microsoft.com/office/drawing/2014/main" id="{B9D62168-B077-4F9C-A758-F181E0726EEB}"/>
                  </a:ext>
                </a:extLst>
              </p:cNvPr>
              <p:cNvSpPr>
                <a:spLocks/>
              </p:cNvSpPr>
              <p:nvPr/>
            </p:nvSpPr>
            <p:spPr bwMode="auto">
              <a:xfrm flipH="1">
                <a:off x="1475" y="2880"/>
                <a:ext cx="61" cy="71"/>
              </a:xfrm>
              <a:custGeom>
                <a:avLst/>
                <a:gdLst>
                  <a:gd name="T0" fmla="*/ 0 w 150"/>
                  <a:gd name="T1" fmla="*/ 0 h 194"/>
                  <a:gd name="T2" fmla="*/ 0 w 150"/>
                  <a:gd name="T3" fmla="*/ 0 h 194"/>
                  <a:gd name="T4" fmla="*/ 0 w 150"/>
                  <a:gd name="T5" fmla="*/ 0 h 194"/>
                  <a:gd name="T6" fmla="*/ 0 w 150"/>
                  <a:gd name="T7" fmla="*/ 0 h 194"/>
                  <a:gd name="T8" fmla="*/ 0 w 150"/>
                  <a:gd name="T9" fmla="*/ 0 h 194"/>
                  <a:gd name="T10" fmla="*/ 0 w 150"/>
                  <a:gd name="T11" fmla="*/ 0 h 194"/>
                  <a:gd name="T12" fmla="*/ 0 w 150"/>
                  <a:gd name="T13" fmla="*/ 0 h 194"/>
                  <a:gd name="T14" fmla="*/ 0 w 150"/>
                  <a:gd name="T15" fmla="*/ 0 h 194"/>
                  <a:gd name="T16" fmla="*/ 0 w 150"/>
                  <a:gd name="T17" fmla="*/ 0 h 194"/>
                  <a:gd name="T18" fmla="*/ 0 w 150"/>
                  <a:gd name="T19" fmla="*/ 0 h 194"/>
                  <a:gd name="T20" fmla="*/ 0 w 150"/>
                  <a:gd name="T21" fmla="*/ 0 h 194"/>
                  <a:gd name="T22" fmla="*/ 0 w 150"/>
                  <a:gd name="T23" fmla="*/ 0 h 194"/>
                  <a:gd name="T24" fmla="*/ 0 w 150"/>
                  <a:gd name="T25" fmla="*/ 0 h 194"/>
                  <a:gd name="T26" fmla="*/ 0 w 150"/>
                  <a:gd name="T27" fmla="*/ 0 h 194"/>
                  <a:gd name="T28" fmla="*/ 0 w 150"/>
                  <a:gd name="T29" fmla="*/ 0 h 194"/>
                  <a:gd name="T30" fmla="*/ 0 w 150"/>
                  <a:gd name="T31" fmla="*/ 0 h 194"/>
                  <a:gd name="T32" fmla="*/ 0 w 150"/>
                  <a:gd name="T33" fmla="*/ 0 h 194"/>
                  <a:gd name="T34" fmla="*/ 0 w 150"/>
                  <a:gd name="T35" fmla="*/ 0 h 194"/>
                  <a:gd name="T36" fmla="*/ 0 w 150"/>
                  <a:gd name="T37" fmla="*/ 0 h 194"/>
                  <a:gd name="T38" fmla="*/ 0 w 150"/>
                  <a:gd name="T39" fmla="*/ 0 h 194"/>
                  <a:gd name="T40" fmla="*/ 0 w 150"/>
                  <a:gd name="T41" fmla="*/ 0 h 194"/>
                  <a:gd name="T42" fmla="*/ 0 w 150"/>
                  <a:gd name="T43" fmla="*/ 0 h 194"/>
                  <a:gd name="T44" fmla="*/ 0 w 150"/>
                  <a:gd name="T45" fmla="*/ 0 h 194"/>
                  <a:gd name="T46" fmla="*/ 0 w 150"/>
                  <a:gd name="T47" fmla="*/ 0 h 194"/>
                  <a:gd name="T48" fmla="*/ 0 w 150"/>
                  <a:gd name="T49" fmla="*/ 0 h 1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0"/>
                  <a:gd name="T76" fmla="*/ 0 h 194"/>
                  <a:gd name="T77" fmla="*/ 150 w 150"/>
                  <a:gd name="T78" fmla="*/ 194 h 19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0" h="194">
                    <a:moveTo>
                      <a:pt x="0" y="194"/>
                    </a:moveTo>
                    <a:lnTo>
                      <a:pt x="2" y="145"/>
                    </a:lnTo>
                    <a:lnTo>
                      <a:pt x="5" y="97"/>
                    </a:lnTo>
                    <a:lnTo>
                      <a:pt x="6" y="48"/>
                    </a:lnTo>
                    <a:lnTo>
                      <a:pt x="8" y="0"/>
                    </a:lnTo>
                    <a:lnTo>
                      <a:pt x="24" y="2"/>
                    </a:lnTo>
                    <a:lnTo>
                      <a:pt x="42" y="5"/>
                    </a:lnTo>
                    <a:lnTo>
                      <a:pt x="59" y="9"/>
                    </a:lnTo>
                    <a:lnTo>
                      <a:pt x="76" y="14"/>
                    </a:lnTo>
                    <a:lnTo>
                      <a:pt x="93" y="20"/>
                    </a:lnTo>
                    <a:lnTo>
                      <a:pt x="111" y="24"/>
                    </a:lnTo>
                    <a:lnTo>
                      <a:pt x="128" y="28"/>
                    </a:lnTo>
                    <a:lnTo>
                      <a:pt x="145" y="31"/>
                    </a:lnTo>
                    <a:lnTo>
                      <a:pt x="148" y="67"/>
                    </a:lnTo>
                    <a:lnTo>
                      <a:pt x="150" y="106"/>
                    </a:lnTo>
                    <a:lnTo>
                      <a:pt x="149" y="145"/>
                    </a:lnTo>
                    <a:lnTo>
                      <a:pt x="142" y="179"/>
                    </a:lnTo>
                    <a:lnTo>
                      <a:pt x="124" y="180"/>
                    </a:lnTo>
                    <a:lnTo>
                      <a:pt x="106" y="182"/>
                    </a:lnTo>
                    <a:lnTo>
                      <a:pt x="89" y="183"/>
                    </a:lnTo>
                    <a:lnTo>
                      <a:pt x="71" y="184"/>
                    </a:lnTo>
                    <a:lnTo>
                      <a:pt x="54" y="187"/>
                    </a:lnTo>
                    <a:lnTo>
                      <a:pt x="36" y="189"/>
                    </a:lnTo>
                    <a:lnTo>
                      <a:pt x="18" y="191"/>
                    </a:lnTo>
                    <a:lnTo>
                      <a:pt x="0" y="194"/>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93" name="Freeform 322">
                <a:extLst>
                  <a:ext uri="{FF2B5EF4-FFF2-40B4-BE49-F238E27FC236}">
                    <a16:creationId xmlns:a16="http://schemas.microsoft.com/office/drawing/2014/main" id="{0F702046-0272-4456-A383-1CAAD0535EEF}"/>
                  </a:ext>
                </a:extLst>
              </p:cNvPr>
              <p:cNvSpPr>
                <a:spLocks/>
              </p:cNvSpPr>
              <p:nvPr/>
            </p:nvSpPr>
            <p:spPr bwMode="auto">
              <a:xfrm flipH="1">
                <a:off x="1414" y="2892"/>
                <a:ext cx="57" cy="53"/>
              </a:xfrm>
              <a:custGeom>
                <a:avLst/>
                <a:gdLst>
                  <a:gd name="T0" fmla="*/ 0 w 137"/>
                  <a:gd name="T1" fmla="*/ 0 h 143"/>
                  <a:gd name="T2" fmla="*/ 0 w 137"/>
                  <a:gd name="T3" fmla="*/ 0 h 143"/>
                  <a:gd name="T4" fmla="*/ 0 w 137"/>
                  <a:gd name="T5" fmla="*/ 0 h 143"/>
                  <a:gd name="T6" fmla="*/ 0 w 137"/>
                  <a:gd name="T7" fmla="*/ 0 h 143"/>
                  <a:gd name="T8" fmla="*/ 0 w 137"/>
                  <a:gd name="T9" fmla="*/ 0 h 143"/>
                  <a:gd name="T10" fmla="*/ 0 w 137"/>
                  <a:gd name="T11" fmla="*/ 0 h 143"/>
                  <a:gd name="T12" fmla="*/ 0 w 137"/>
                  <a:gd name="T13" fmla="*/ 0 h 143"/>
                  <a:gd name="T14" fmla="*/ 0 w 137"/>
                  <a:gd name="T15" fmla="*/ 0 h 143"/>
                  <a:gd name="T16" fmla="*/ 0 w 137"/>
                  <a:gd name="T17" fmla="*/ 0 h 143"/>
                  <a:gd name="T18" fmla="*/ 0 w 137"/>
                  <a:gd name="T19" fmla="*/ 0 h 143"/>
                  <a:gd name="T20" fmla="*/ 0 w 137"/>
                  <a:gd name="T21" fmla="*/ 0 h 143"/>
                  <a:gd name="T22" fmla="*/ 0 w 137"/>
                  <a:gd name="T23" fmla="*/ 0 h 143"/>
                  <a:gd name="T24" fmla="*/ 0 w 137"/>
                  <a:gd name="T25" fmla="*/ 0 h 143"/>
                  <a:gd name="T26" fmla="*/ 0 w 137"/>
                  <a:gd name="T27" fmla="*/ 0 h 143"/>
                  <a:gd name="T28" fmla="*/ 0 w 137"/>
                  <a:gd name="T29" fmla="*/ 0 h 143"/>
                  <a:gd name="T30" fmla="*/ 0 w 137"/>
                  <a:gd name="T31" fmla="*/ 0 h 143"/>
                  <a:gd name="T32" fmla="*/ 0 w 137"/>
                  <a:gd name="T33" fmla="*/ 0 h 143"/>
                  <a:gd name="T34" fmla="*/ 0 w 137"/>
                  <a:gd name="T35" fmla="*/ 0 h 143"/>
                  <a:gd name="T36" fmla="*/ 0 w 137"/>
                  <a:gd name="T37" fmla="*/ 0 h 143"/>
                  <a:gd name="T38" fmla="*/ 0 w 137"/>
                  <a:gd name="T39" fmla="*/ 0 h 143"/>
                  <a:gd name="T40" fmla="*/ 0 w 137"/>
                  <a:gd name="T41" fmla="*/ 0 h 143"/>
                  <a:gd name="T42" fmla="*/ 0 w 137"/>
                  <a:gd name="T43" fmla="*/ 0 h 143"/>
                  <a:gd name="T44" fmla="*/ 0 w 137"/>
                  <a:gd name="T45" fmla="*/ 0 h 143"/>
                  <a:gd name="T46" fmla="*/ 0 w 137"/>
                  <a:gd name="T47" fmla="*/ 0 h 143"/>
                  <a:gd name="T48" fmla="*/ 0 w 137"/>
                  <a:gd name="T49" fmla="*/ 0 h 143"/>
                  <a:gd name="T50" fmla="*/ 0 w 137"/>
                  <a:gd name="T51" fmla="*/ 0 h 143"/>
                  <a:gd name="T52" fmla="*/ 0 w 137"/>
                  <a:gd name="T53" fmla="*/ 0 h 143"/>
                  <a:gd name="T54" fmla="*/ 0 w 137"/>
                  <a:gd name="T55" fmla="*/ 0 h 143"/>
                  <a:gd name="T56" fmla="*/ 0 w 137"/>
                  <a:gd name="T57" fmla="*/ 0 h 143"/>
                  <a:gd name="T58" fmla="*/ 0 w 137"/>
                  <a:gd name="T59" fmla="*/ 0 h 143"/>
                  <a:gd name="T60" fmla="*/ 0 w 137"/>
                  <a:gd name="T61" fmla="*/ 0 h 143"/>
                  <a:gd name="T62" fmla="*/ 0 w 137"/>
                  <a:gd name="T63" fmla="*/ 0 h 143"/>
                  <a:gd name="T64" fmla="*/ 0 w 137"/>
                  <a:gd name="T65" fmla="*/ 0 h 143"/>
                  <a:gd name="T66" fmla="*/ 0 w 137"/>
                  <a:gd name="T67" fmla="*/ 0 h 143"/>
                  <a:gd name="T68" fmla="*/ 0 w 137"/>
                  <a:gd name="T69" fmla="*/ 0 h 143"/>
                  <a:gd name="T70" fmla="*/ 0 w 137"/>
                  <a:gd name="T71" fmla="*/ 0 h 143"/>
                  <a:gd name="T72" fmla="*/ 0 w 137"/>
                  <a:gd name="T73" fmla="*/ 0 h 143"/>
                  <a:gd name="T74" fmla="*/ 0 w 137"/>
                  <a:gd name="T75" fmla="*/ 0 h 143"/>
                  <a:gd name="T76" fmla="*/ 0 w 137"/>
                  <a:gd name="T77" fmla="*/ 0 h 143"/>
                  <a:gd name="T78" fmla="*/ 0 w 137"/>
                  <a:gd name="T79" fmla="*/ 0 h 143"/>
                  <a:gd name="T80" fmla="*/ 0 w 137"/>
                  <a:gd name="T81" fmla="*/ 0 h 143"/>
                  <a:gd name="T82" fmla="*/ 0 w 137"/>
                  <a:gd name="T83" fmla="*/ 0 h 143"/>
                  <a:gd name="T84" fmla="*/ 0 w 137"/>
                  <a:gd name="T85" fmla="*/ 0 h 143"/>
                  <a:gd name="T86" fmla="*/ 0 w 137"/>
                  <a:gd name="T87" fmla="*/ 0 h 143"/>
                  <a:gd name="T88" fmla="*/ 0 w 137"/>
                  <a:gd name="T89" fmla="*/ 0 h 143"/>
                  <a:gd name="T90" fmla="*/ 0 w 137"/>
                  <a:gd name="T91" fmla="*/ 0 h 143"/>
                  <a:gd name="T92" fmla="*/ 0 w 137"/>
                  <a:gd name="T93" fmla="*/ 0 h 143"/>
                  <a:gd name="T94" fmla="*/ 0 w 137"/>
                  <a:gd name="T95" fmla="*/ 0 h 143"/>
                  <a:gd name="T96" fmla="*/ 0 w 137"/>
                  <a:gd name="T97" fmla="*/ 0 h 143"/>
                  <a:gd name="T98" fmla="*/ 0 w 137"/>
                  <a:gd name="T99" fmla="*/ 0 h 143"/>
                  <a:gd name="T100" fmla="*/ 0 w 137"/>
                  <a:gd name="T101" fmla="*/ 0 h 143"/>
                  <a:gd name="T102" fmla="*/ 0 w 137"/>
                  <a:gd name="T103" fmla="*/ 0 h 143"/>
                  <a:gd name="T104" fmla="*/ 0 w 137"/>
                  <a:gd name="T105" fmla="*/ 0 h 14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7"/>
                  <a:gd name="T160" fmla="*/ 0 h 143"/>
                  <a:gd name="T161" fmla="*/ 137 w 137"/>
                  <a:gd name="T162" fmla="*/ 143 h 14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7" h="143">
                    <a:moveTo>
                      <a:pt x="2" y="143"/>
                    </a:moveTo>
                    <a:lnTo>
                      <a:pt x="1" y="108"/>
                    </a:lnTo>
                    <a:lnTo>
                      <a:pt x="0" y="70"/>
                    </a:lnTo>
                    <a:lnTo>
                      <a:pt x="0" y="32"/>
                    </a:lnTo>
                    <a:lnTo>
                      <a:pt x="4" y="0"/>
                    </a:lnTo>
                    <a:lnTo>
                      <a:pt x="10" y="1"/>
                    </a:lnTo>
                    <a:lnTo>
                      <a:pt x="19" y="2"/>
                    </a:lnTo>
                    <a:lnTo>
                      <a:pt x="29" y="2"/>
                    </a:lnTo>
                    <a:lnTo>
                      <a:pt x="39" y="3"/>
                    </a:lnTo>
                    <a:lnTo>
                      <a:pt x="50" y="4"/>
                    </a:lnTo>
                    <a:lnTo>
                      <a:pt x="61" y="7"/>
                    </a:lnTo>
                    <a:lnTo>
                      <a:pt x="72" y="8"/>
                    </a:lnTo>
                    <a:lnTo>
                      <a:pt x="82" y="10"/>
                    </a:lnTo>
                    <a:lnTo>
                      <a:pt x="84" y="16"/>
                    </a:lnTo>
                    <a:lnTo>
                      <a:pt x="85" y="22"/>
                    </a:lnTo>
                    <a:lnTo>
                      <a:pt x="88" y="27"/>
                    </a:lnTo>
                    <a:lnTo>
                      <a:pt x="89" y="33"/>
                    </a:lnTo>
                    <a:lnTo>
                      <a:pt x="96" y="42"/>
                    </a:lnTo>
                    <a:lnTo>
                      <a:pt x="101" y="48"/>
                    </a:lnTo>
                    <a:lnTo>
                      <a:pt x="106" y="52"/>
                    </a:lnTo>
                    <a:lnTo>
                      <a:pt x="112" y="54"/>
                    </a:lnTo>
                    <a:lnTo>
                      <a:pt x="116" y="54"/>
                    </a:lnTo>
                    <a:lnTo>
                      <a:pt x="122" y="53"/>
                    </a:lnTo>
                    <a:lnTo>
                      <a:pt x="129" y="52"/>
                    </a:lnTo>
                    <a:lnTo>
                      <a:pt x="137" y="49"/>
                    </a:lnTo>
                    <a:lnTo>
                      <a:pt x="135" y="84"/>
                    </a:lnTo>
                    <a:lnTo>
                      <a:pt x="134" y="101"/>
                    </a:lnTo>
                    <a:lnTo>
                      <a:pt x="134" y="110"/>
                    </a:lnTo>
                    <a:lnTo>
                      <a:pt x="133" y="115"/>
                    </a:lnTo>
                    <a:lnTo>
                      <a:pt x="128" y="116"/>
                    </a:lnTo>
                    <a:lnTo>
                      <a:pt x="122" y="118"/>
                    </a:lnTo>
                    <a:lnTo>
                      <a:pt x="118" y="120"/>
                    </a:lnTo>
                    <a:lnTo>
                      <a:pt x="112" y="122"/>
                    </a:lnTo>
                    <a:lnTo>
                      <a:pt x="107" y="124"/>
                    </a:lnTo>
                    <a:lnTo>
                      <a:pt x="101" y="125"/>
                    </a:lnTo>
                    <a:lnTo>
                      <a:pt x="97" y="126"/>
                    </a:lnTo>
                    <a:lnTo>
                      <a:pt x="91" y="126"/>
                    </a:lnTo>
                    <a:lnTo>
                      <a:pt x="82" y="122"/>
                    </a:lnTo>
                    <a:lnTo>
                      <a:pt x="75" y="118"/>
                    </a:lnTo>
                    <a:lnTo>
                      <a:pt x="68" y="117"/>
                    </a:lnTo>
                    <a:lnTo>
                      <a:pt x="62" y="117"/>
                    </a:lnTo>
                    <a:lnTo>
                      <a:pt x="57" y="120"/>
                    </a:lnTo>
                    <a:lnTo>
                      <a:pt x="51" y="124"/>
                    </a:lnTo>
                    <a:lnTo>
                      <a:pt x="45" y="131"/>
                    </a:lnTo>
                    <a:lnTo>
                      <a:pt x="39" y="140"/>
                    </a:lnTo>
                    <a:lnTo>
                      <a:pt x="35" y="140"/>
                    </a:lnTo>
                    <a:lnTo>
                      <a:pt x="30" y="140"/>
                    </a:lnTo>
                    <a:lnTo>
                      <a:pt x="25" y="140"/>
                    </a:lnTo>
                    <a:lnTo>
                      <a:pt x="21" y="141"/>
                    </a:lnTo>
                    <a:lnTo>
                      <a:pt x="16" y="141"/>
                    </a:lnTo>
                    <a:lnTo>
                      <a:pt x="12" y="141"/>
                    </a:lnTo>
                    <a:lnTo>
                      <a:pt x="7" y="143"/>
                    </a:lnTo>
                    <a:lnTo>
                      <a:pt x="2" y="143"/>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94" name="Freeform 323">
                <a:extLst>
                  <a:ext uri="{FF2B5EF4-FFF2-40B4-BE49-F238E27FC236}">
                    <a16:creationId xmlns:a16="http://schemas.microsoft.com/office/drawing/2014/main" id="{A459C066-F932-4F27-A1F0-33B21C6802F1}"/>
                  </a:ext>
                </a:extLst>
              </p:cNvPr>
              <p:cNvSpPr>
                <a:spLocks/>
              </p:cNvSpPr>
              <p:nvPr/>
            </p:nvSpPr>
            <p:spPr bwMode="auto">
              <a:xfrm flipH="1">
                <a:off x="1443" y="2940"/>
                <a:ext cx="4" cy="3"/>
              </a:xfrm>
              <a:custGeom>
                <a:avLst/>
                <a:gdLst>
                  <a:gd name="T0" fmla="*/ 0 w 9"/>
                  <a:gd name="T1" fmla="*/ 0 h 7"/>
                  <a:gd name="T2" fmla="*/ 0 w 9"/>
                  <a:gd name="T3" fmla="*/ 0 h 7"/>
                  <a:gd name="T4" fmla="*/ 0 w 9"/>
                  <a:gd name="T5" fmla="*/ 0 h 7"/>
                  <a:gd name="T6" fmla="*/ 0 w 9"/>
                  <a:gd name="T7" fmla="*/ 0 h 7"/>
                  <a:gd name="T8" fmla="*/ 0 w 9"/>
                  <a:gd name="T9" fmla="*/ 0 h 7"/>
                  <a:gd name="T10" fmla="*/ 0 w 9"/>
                  <a:gd name="T11" fmla="*/ 0 h 7"/>
                  <a:gd name="T12" fmla="*/ 0 w 9"/>
                  <a:gd name="T13" fmla="*/ 0 h 7"/>
                  <a:gd name="T14" fmla="*/ 0 w 9"/>
                  <a:gd name="T15" fmla="*/ 0 h 7"/>
                  <a:gd name="T16" fmla="*/ 0 w 9"/>
                  <a:gd name="T17" fmla="*/ 0 h 7"/>
                  <a:gd name="T18" fmla="*/ 0 w 9"/>
                  <a:gd name="T19" fmla="*/ 0 h 7"/>
                  <a:gd name="T20" fmla="*/ 0 w 9"/>
                  <a:gd name="T21" fmla="*/ 0 h 7"/>
                  <a:gd name="T22" fmla="*/ 0 w 9"/>
                  <a:gd name="T23" fmla="*/ 0 h 7"/>
                  <a:gd name="T24" fmla="*/ 0 w 9"/>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7"/>
                  <a:gd name="T41" fmla="*/ 9 w 9"/>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7">
                    <a:moveTo>
                      <a:pt x="0" y="7"/>
                    </a:moveTo>
                    <a:lnTo>
                      <a:pt x="1" y="4"/>
                    </a:lnTo>
                    <a:lnTo>
                      <a:pt x="1" y="3"/>
                    </a:lnTo>
                    <a:lnTo>
                      <a:pt x="1" y="1"/>
                    </a:lnTo>
                    <a:lnTo>
                      <a:pt x="1" y="0"/>
                    </a:lnTo>
                    <a:lnTo>
                      <a:pt x="4" y="1"/>
                    </a:lnTo>
                    <a:lnTo>
                      <a:pt x="7" y="1"/>
                    </a:lnTo>
                    <a:lnTo>
                      <a:pt x="8" y="1"/>
                    </a:lnTo>
                    <a:lnTo>
                      <a:pt x="9" y="2"/>
                    </a:lnTo>
                    <a:lnTo>
                      <a:pt x="8" y="3"/>
                    </a:lnTo>
                    <a:lnTo>
                      <a:pt x="7" y="4"/>
                    </a:lnTo>
                    <a:lnTo>
                      <a:pt x="4" y="6"/>
                    </a:lnTo>
                    <a:lnTo>
                      <a:pt x="0" y="7"/>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95" name="Freeform 324">
                <a:extLst>
                  <a:ext uri="{FF2B5EF4-FFF2-40B4-BE49-F238E27FC236}">
                    <a16:creationId xmlns:a16="http://schemas.microsoft.com/office/drawing/2014/main" id="{BA89FF96-7F84-41AB-B655-F112C4E5F00B}"/>
                  </a:ext>
                </a:extLst>
              </p:cNvPr>
              <p:cNvSpPr>
                <a:spLocks/>
              </p:cNvSpPr>
              <p:nvPr/>
            </p:nvSpPr>
            <p:spPr bwMode="auto">
              <a:xfrm flipH="1">
                <a:off x="1544" y="2931"/>
                <a:ext cx="47" cy="8"/>
              </a:xfrm>
              <a:custGeom>
                <a:avLst/>
                <a:gdLst>
                  <a:gd name="T0" fmla="*/ 0 w 113"/>
                  <a:gd name="T1" fmla="*/ 0 h 20"/>
                  <a:gd name="T2" fmla="*/ 0 w 113"/>
                  <a:gd name="T3" fmla="*/ 0 h 20"/>
                  <a:gd name="T4" fmla="*/ 0 w 113"/>
                  <a:gd name="T5" fmla="*/ 0 h 20"/>
                  <a:gd name="T6" fmla="*/ 0 w 113"/>
                  <a:gd name="T7" fmla="*/ 0 h 20"/>
                  <a:gd name="T8" fmla="*/ 0 w 113"/>
                  <a:gd name="T9" fmla="*/ 0 h 20"/>
                  <a:gd name="T10" fmla="*/ 0 w 113"/>
                  <a:gd name="T11" fmla="*/ 0 h 20"/>
                  <a:gd name="T12" fmla="*/ 0 w 113"/>
                  <a:gd name="T13" fmla="*/ 0 h 20"/>
                  <a:gd name="T14" fmla="*/ 0 w 113"/>
                  <a:gd name="T15" fmla="*/ 0 h 20"/>
                  <a:gd name="T16" fmla="*/ 0 w 113"/>
                  <a:gd name="T17" fmla="*/ 0 h 20"/>
                  <a:gd name="T18" fmla="*/ 0 w 113"/>
                  <a:gd name="T19" fmla="*/ 0 h 20"/>
                  <a:gd name="T20" fmla="*/ 0 w 113"/>
                  <a:gd name="T21" fmla="*/ 0 h 20"/>
                  <a:gd name="T22" fmla="*/ 0 w 113"/>
                  <a:gd name="T23" fmla="*/ 0 h 20"/>
                  <a:gd name="T24" fmla="*/ 0 w 113"/>
                  <a:gd name="T25" fmla="*/ 0 h 20"/>
                  <a:gd name="T26" fmla="*/ 0 w 113"/>
                  <a:gd name="T27" fmla="*/ 0 h 20"/>
                  <a:gd name="T28" fmla="*/ 0 w 113"/>
                  <a:gd name="T29" fmla="*/ 0 h 20"/>
                  <a:gd name="T30" fmla="*/ 0 w 113"/>
                  <a:gd name="T31" fmla="*/ 0 h 20"/>
                  <a:gd name="T32" fmla="*/ 0 w 113"/>
                  <a:gd name="T33" fmla="*/ 0 h 20"/>
                  <a:gd name="T34" fmla="*/ 0 w 113"/>
                  <a:gd name="T35" fmla="*/ 0 h 20"/>
                  <a:gd name="T36" fmla="*/ 0 w 113"/>
                  <a:gd name="T37" fmla="*/ 0 h 20"/>
                  <a:gd name="T38" fmla="*/ 0 w 113"/>
                  <a:gd name="T39" fmla="*/ 0 h 20"/>
                  <a:gd name="T40" fmla="*/ 0 w 113"/>
                  <a:gd name="T41" fmla="*/ 0 h 20"/>
                  <a:gd name="T42" fmla="*/ 0 w 113"/>
                  <a:gd name="T43" fmla="*/ 0 h 20"/>
                  <a:gd name="T44" fmla="*/ 0 w 113"/>
                  <a:gd name="T45" fmla="*/ 0 h 20"/>
                  <a:gd name="T46" fmla="*/ 0 w 113"/>
                  <a:gd name="T47" fmla="*/ 0 h 20"/>
                  <a:gd name="T48" fmla="*/ 0 w 113"/>
                  <a:gd name="T49" fmla="*/ 0 h 2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3"/>
                  <a:gd name="T76" fmla="*/ 0 h 20"/>
                  <a:gd name="T77" fmla="*/ 113 w 113"/>
                  <a:gd name="T78" fmla="*/ 20 h 2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3" h="20">
                    <a:moveTo>
                      <a:pt x="7" y="16"/>
                    </a:moveTo>
                    <a:lnTo>
                      <a:pt x="4" y="12"/>
                    </a:lnTo>
                    <a:lnTo>
                      <a:pt x="3" y="9"/>
                    </a:lnTo>
                    <a:lnTo>
                      <a:pt x="1" y="4"/>
                    </a:lnTo>
                    <a:lnTo>
                      <a:pt x="0" y="0"/>
                    </a:lnTo>
                    <a:lnTo>
                      <a:pt x="14" y="1"/>
                    </a:lnTo>
                    <a:lnTo>
                      <a:pt x="27" y="2"/>
                    </a:lnTo>
                    <a:lnTo>
                      <a:pt x="41" y="2"/>
                    </a:lnTo>
                    <a:lnTo>
                      <a:pt x="55" y="3"/>
                    </a:lnTo>
                    <a:lnTo>
                      <a:pt x="69" y="4"/>
                    </a:lnTo>
                    <a:lnTo>
                      <a:pt x="83" y="4"/>
                    </a:lnTo>
                    <a:lnTo>
                      <a:pt x="98" y="5"/>
                    </a:lnTo>
                    <a:lnTo>
                      <a:pt x="113" y="5"/>
                    </a:lnTo>
                    <a:lnTo>
                      <a:pt x="112" y="14"/>
                    </a:lnTo>
                    <a:lnTo>
                      <a:pt x="112" y="18"/>
                    </a:lnTo>
                    <a:lnTo>
                      <a:pt x="110" y="19"/>
                    </a:lnTo>
                    <a:lnTo>
                      <a:pt x="109" y="20"/>
                    </a:lnTo>
                    <a:lnTo>
                      <a:pt x="97" y="20"/>
                    </a:lnTo>
                    <a:lnTo>
                      <a:pt x="83" y="20"/>
                    </a:lnTo>
                    <a:lnTo>
                      <a:pt x="70" y="20"/>
                    </a:lnTo>
                    <a:lnTo>
                      <a:pt x="59" y="20"/>
                    </a:lnTo>
                    <a:lnTo>
                      <a:pt x="46" y="20"/>
                    </a:lnTo>
                    <a:lnTo>
                      <a:pt x="33" y="19"/>
                    </a:lnTo>
                    <a:lnTo>
                      <a:pt x="19" y="18"/>
                    </a:lnTo>
                    <a:lnTo>
                      <a:pt x="7" y="16"/>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96" name="Freeform 325">
                <a:extLst>
                  <a:ext uri="{FF2B5EF4-FFF2-40B4-BE49-F238E27FC236}">
                    <a16:creationId xmlns:a16="http://schemas.microsoft.com/office/drawing/2014/main" id="{8E405DF5-9D55-4BE4-A4C9-18E8B82C514D}"/>
                  </a:ext>
                </a:extLst>
              </p:cNvPr>
              <p:cNvSpPr>
                <a:spLocks/>
              </p:cNvSpPr>
              <p:nvPr/>
            </p:nvSpPr>
            <p:spPr bwMode="auto">
              <a:xfrm flipH="1">
                <a:off x="1380" y="2899"/>
                <a:ext cx="27" cy="32"/>
              </a:xfrm>
              <a:custGeom>
                <a:avLst/>
                <a:gdLst>
                  <a:gd name="T0" fmla="*/ 0 w 66"/>
                  <a:gd name="T1" fmla="*/ 0 h 89"/>
                  <a:gd name="T2" fmla="*/ 0 w 66"/>
                  <a:gd name="T3" fmla="*/ 0 h 89"/>
                  <a:gd name="T4" fmla="*/ 0 w 66"/>
                  <a:gd name="T5" fmla="*/ 0 h 89"/>
                  <a:gd name="T6" fmla="*/ 0 w 66"/>
                  <a:gd name="T7" fmla="*/ 0 h 89"/>
                  <a:gd name="T8" fmla="*/ 0 w 66"/>
                  <a:gd name="T9" fmla="*/ 0 h 89"/>
                  <a:gd name="T10" fmla="*/ 0 w 66"/>
                  <a:gd name="T11" fmla="*/ 0 h 89"/>
                  <a:gd name="T12" fmla="*/ 0 w 66"/>
                  <a:gd name="T13" fmla="*/ 0 h 89"/>
                  <a:gd name="T14" fmla="*/ 0 w 66"/>
                  <a:gd name="T15" fmla="*/ 0 h 89"/>
                  <a:gd name="T16" fmla="*/ 0 w 66"/>
                  <a:gd name="T17" fmla="*/ 0 h 89"/>
                  <a:gd name="T18" fmla="*/ 0 w 66"/>
                  <a:gd name="T19" fmla="*/ 0 h 89"/>
                  <a:gd name="T20" fmla="*/ 0 w 66"/>
                  <a:gd name="T21" fmla="*/ 0 h 89"/>
                  <a:gd name="T22" fmla="*/ 0 w 66"/>
                  <a:gd name="T23" fmla="*/ 0 h 89"/>
                  <a:gd name="T24" fmla="*/ 0 w 66"/>
                  <a:gd name="T25" fmla="*/ 0 h 89"/>
                  <a:gd name="T26" fmla="*/ 0 w 66"/>
                  <a:gd name="T27" fmla="*/ 0 h 89"/>
                  <a:gd name="T28" fmla="*/ 0 w 66"/>
                  <a:gd name="T29" fmla="*/ 0 h 89"/>
                  <a:gd name="T30" fmla="*/ 0 w 66"/>
                  <a:gd name="T31" fmla="*/ 0 h 89"/>
                  <a:gd name="T32" fmla="*/ 0 w 66"/>
                  <a:gd name="T33" fmla="*/ 0 h 89"/>
                  <a:gd name="T34" fmla="*/ 0 w 66"/>
                  <a:gd name="T35" fmla="*/ 0 h 89"/>
                  <a:gd name="T36" fmla="*/ 0 w 66"/>
                  <a:gd name="T37" fmla="*/ 0 h 89"/>
                  <a:gd name="T38" fmla="*/ 0 w 66"/>
                  <a:gd name="T39" fmla="*/ 0 h 89"/>
                  <a:gd name="T40" fmla="*/ 0 w 66"/>
                  <a:gd name="T41" fmla="*/ 0 h 89"/>
                  <a:gd name="T42" fmla="*/ 0 w 66"/>
                  <a:gd name="T43" fmla="*/ 0 h 89"/>
                  <a:gd name="T44" fmla="*/ 0 w 66"/>
                  <a:gd name="T45" fmla="*/ 0 h 89"/>
                  <a:gd name="T46" fmla="*/ 0 w 66"/>
                  <a:gd name="T47" fmla="*/ 0 h 89"/>
                  <a:gd name="T48" fmla="*/ 0 w 66"/>
                  <a:gd name="T49" fmla="*/ 0 h 89"/>
                  <a:gd name="T50" fmla="*/ 0 w 66"/>
                  <a:gd name="T51" fmla="*/ 0 h 89"/>
                  <a:gd name="T52" fmla="*/ 0 w 66"/>
                  <a:gd name="T53" fmla="*/ 0 h 89"/>
                  <a:gd name="T54" fmla="*/ 0 w 66"/>
                  <a:gd name="T55" fmla="*/ 0 h 89"/>
                  <a:gd name="T56" fmla="*/ 0 w 66"/>
                  <a:gd name="T57" fmla="*/ 0 h 8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6"/>
                  <a:gd name="T88" fmla="*/ 0 h 89"/>
                  <a:gd name="T89" fmla="*/ 66 w 66"/>
                  <a:gd name="T90" fmla="*/ 89 h 8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6" h="89">
                    <a:moveTo>
                      <a:pt x="2" y="89"/>
                    </a:moveTo>
                    <a:lnTo>
                      <a:pt x="0" y="61"/>
                    </a:lnTo>
                    <a:lnTo>
                      <a:pt x="0" y="45"/>
                    </a:lnTo>
                    <a:lnTo>
                      <a:pt x="0" y="38"/>
                    </a:lnTo>
                    <a:lnTo>
                      <a:pt x="2" y="33"/>
                    </a:lnTo>
                    <a:lnTo>
                      <a:pt x="6" y="30"/>
                    </a:lnTo>
                    <a:lnTo>
                      <a:pt x="12" y="25"/>
                    </a:lnTo>
                    <a:lnTo>
                      <a:pt x="19" y="21"/>
                    </a:lnTo>
                    <a:lnTo>
                      <a:pt x="27" y="15"/>
                    </a:lnTo>
                    <a:lnTo>
                      <a:pt x="34" y="10"/>
                    </a:lnTo>
                    <a:lnTo>
                      <a:pt x="40" y="7"/>
                    </a:lnTo>
                    <a:lnTo>
                      <a:pt x="43" y="2"/>
                    </a:lnTo>
                    <a:lnTo>
                      <a:pt x="45" y="0"/>
                    </a:lnTo>
                    <a:lnTo>
                      <a:pt x="50" y="0"/>
                    </a:lnTo>
                    <a:lnTo>
                      <a:pt x="55" y="0"/>
                    </a:lnTo>
                    <a:lnTo>
                      <a:pt x="60" y="0"/>
                    </a:lnTo>
                    <a:lnTo>
                      <a:pt x="65" y="0"/>
                    </a:lnTo>
                    <a:lnTo>
                      <a:pt x="66" y="5"/>
                    </a:lnTo>
                    <a:lnTo>
                      <a:pt x="66" y="9"/>
                    </a:lnTo>
                    <a:lnTo>
                      <a:pt x="65" y="16"/>
                    </a:lnTo>
                    <a:lnTo>
                      <a:pt x="63" y="26"/>
                    </a:lnTo>
                    <a:lnTo>
                      <a:pt x="59" y="31"/>
                    </a:lnTo>
                    <a:lnTo>
                      <a:pt x="51" y="39"/>
                    </a:lnTo>
                    <a:lnTo>
                      <a:pt x="42" y="48"/>
                    </a:lnTo>
                    <a:lnTo>
                      <a:pt x="30" y="60"/>
                    </a:lnTo>
                    <a:lnTo>
                      <a:pt x="20" y="70"/>
                    </a:lnTo>
                    <a:lnTo>
                      <a:pt x="11" y="79"/>
                    </a:lnTo>
                    <a:lnTo>
                      <a:pt x="4" y="86"/>
                    </a:lnTo>
                    <a:lnTo>
                      <a:pt x="2" y="89"/>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97" name="Freeform 326">
                <a:extLst>
                  <a:ext uri="{FF2B5EF4-FFF2-40B4-BE49-F238E27FC236}">
                    <a16:creationId xmlns:a16="http://schemas.microsoft.com/office/drawing/2014/main" id="{62F4A277-403F-4259-A1F7-DCAF26F38FFF}"/>
                  </a:ext>
                </a:extLst>
              </p:cNvPr>
              <p:cNvSpPr>
                <a:spLocks/>
              </p:cNvSpPr>
              <p:nvPr/>
            </p:nvSpPr>
            <p:spPr bwMode="auto">
              <a:xfrm flipH="1">
                <a:off x="1337" y="2913"/>
                <a:ext cx="14" cy="18"/>
              </a:xfrm>
              <a:custGeom>
                <a:avLst/>
                <a:gdLst>
                  <a:gd name="T0" fmla="*/ 0 w 35"/>
                  <a:gd name="T1" fmla="*/ 0 h 50"/>
                  <a:gd name="T2" fmla="*/ 0 w 35"/>
                  <a:gd name="T3" fmla="*/ 0 h 50"/>
                  <a:gd name="T4" fmla="*/ 0 w 35"/>
                  <a:gd name="T5" fmla="*/ 0 h 50"/>
                  <a:gd name="T6" fmla="*/ 0 w 35"/>
                  <a:gd name="T7" fmla="*/ 0 h 50"/>
                  <a:gd name="T8" fmla="*/ 0 w 35"/>
                  <a:gd name="T9" fmla="*/ 0 h 50"/>
                  <a:gd name="T10" fmla="*/ 0 w 35"/>
                  <a:gd name="T11" fmla="*/ 0 h 50"/>
                  <a:gd name="T12" fmla="*/ 0 w 35"/>
                  <a:gd name="T13" fmla="*/ 0 h 50"/>
                  <a:gd name="T14" fmla="*/ 0 w 35"/>
                  <a:gd name="T15" fmla="*/ 0 h 50"/>
                  <a:gd name="T16" fmla="*/ 0 w 35"/>
                  <a:gd name="T17" fmla="*/ 0 h 50"/>
                  <a:gd name="T18" fmla="*/ 0 w 35"/>
                  <a:gd name="T19" fmla="*/ 0 h 50"/>
                  <a:gd name="T20" fmla="*/ 0 w 35"/>
                  <a:gd name="T21" fmla="*/ 0 h 50"/>
                  <a:gd name="T22" fmla="*/ 0 w 35"/>
                  <a:gd name="T23" fmla="*/ 0 h 50"/>
                  <a:gd name="T24" fmla="*/ 0 w 35"/>
                  <a:gd name="T25" fmla="*/ 0 h 50"/>
                  <a:gd name="T26" fmla="*/ 0 w 35"/>
                  <a:gd name="T27" fmla="*/ 0 h 50"/>
                  <a:gd name="T28" fmla="*/ 0 w 35"/>
                  <a:gd name="T29" fmla="*/ 0 h 50"/>
                  <a:gd name="T30" fmla="*/ 0 w 35"/>
                  <a:gd name="T31" fmla="*/ 0 h 50"/>
                  <a:gd name="T32" fmla="*/ 0 w 35"/>
                  <a:gd name="T33" fmla="*/ 0 h 50"/>
                  <a:gd name="T34" fmla="*/ 0 w 35"/>
                  <a:gd name="T35" fmla="*/ 0 h 50"/>
                  <a:gd name="T36" fmla="*/ 0 w 35"/>
                  <a:gd name="T37" fmla="*/ 0 h 50"/>
                  <a:gd name="T38" fmla="*/ 0 w 35"/>
                  <a:gd name="T39" fmla="*/ 0 h 50"/>
                  <a:gd name="T40" fmla="*/ 0 w 35"/>
                  <a:gd name="T41" fmla="*/ 0 h 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
                  <a:gd name="T64" fmla="*/ 0 h 50"/>
                  <a:gd name="T65" fmla="*/ 35 w 35"/>
                  <a:gd name="T66" fmla="*/ 50 h 5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 h="50">
                    <a:moveTo>
                      <a:pt x="0" y="16"/>
                    </a:moveTo>
                    <a:lnTo>
                      <a:pt x="5" y="14"/>
                    </a:lnTo>
                    <a:lnTo>
                      <a:pt x="9" y="11"/>
                    </a:lnTo>
                    <a:lnTo>
                      <a:pt x="13" y="9"/>
                    </a:lnTo>
                    <a:lnTo>
                      <a:pt x="17" y="7"/>
                    </a:lnTo>
                    <a:lnTo>
                      <a:pt x="22" y="5"/>
                    </a:lnTo>
                    <a:lnTo>
                      <a:pt x="25" y="2"/>
                    </a:lnTo>
                    <a:lnTo>
                      <a:pt x="30" y="1"/>
                    </a:lnTo>
                    <a:lnTo>
                      <a:pt x="35" y="0"/>
                    </a:lnTo>
                    <a:lnTo>
                      <a:pt x="35" y="2"/>
                    </a:lnTo>
                    <a:lnTo>
                      <a:pt x="35" y="3"/>
                    </a:lnTo>
                    <a:lnTo>
                      <a:pt x="33" y="6"/>
                    </a:lnTo>
                    <a:lnTo>
                      <a:pt x="33" y="8"/>
                    </a:lnTo>
                    <a:lnTo>
                      <a:pt x="28" y="17"/>
                    </a:lnTo>
                    <a:lnTo>
                      <a:pt x="22" y="25"/>
                    </a:lnTo>
                    <a:lnTo>
                      <a:pt x="15" y="35"/>
                    </a:lnTo>
                    <a:lnTo>
                      <a:pt x="2" y="50"/>
                    </a:lnTo>
                    <a:lnTo>
                      <a:pt x="1" y="45"/>
                    </a:lnTo>
                    <a:lnTo>
                      <a:pt x="0" y="35"/>
                    </a:lnTo>
                    <a:lnTo>
                      <a:pt x="0" y="23"/>
                    </a:lnTo>
                    <a:lnTo>
                      <a:pt x="0" y="16"/>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98" name="Freeform 327">
                <a:extLst>
                  <a:ext uri="{FF2B5EF4-FFF2-40B4-BE49-F238E27FC236}">
                    <a16:creationId xmlns:a16="http://schemas.microsoft.com/office/drawing/2014/main" id="{D29DBD6F-3588-4F9E-9612-C5500059EEE4}"/>
                  </a:ext>
                </a:extLst>
              </p:cNvPr>
              <p:cNvSpPr>
                <a:spLocks/>
              </p:cNvSpPr>
              <p:nvPr/>
            </p:nvSpPr>
            <p:spPr bwMode="auto">
              <a:xfrm flipH="1">
                <a:off x="1542" y="2892"/>
                <a:ext cx="53" cy="37"/>
              </a:xfrm>
              <a:custGeom>
                <a:avLst/>
                <a:gdLst>
                  <a:gd name="T0" fmla="*/ 0 w 129"/>
                  <a:gd name="T1" fmla="*/ 0 h 100"/>
                  <a:gd name="T2" fmla="*/ 0 w 129"/>
                  <a:gd name="T3" fmla="*/ 0 h 100"/>
                  <a:gd name="T4" fmla="*/ 0 w 129"/>
                  <a:gd name="T5" fmla="*/ 0 h 100"/>
                  <a:gd name="T6" fmla="*/ 0 w 129"/>
                  <a:gd name="T7" fmla="*/ 0 h 100"/>
                  <a:gd name="T8" fmla="*/ 0 w 129"/>
                  <a:gd name="T9" fmla="*/ 0 h 100"/>
                  <a:gd name="T10" fmla="*/ 0 w 129"/>
                  <a:gd name="T11" fmla="*/ 0 h 100"/>
                  <a:gd name="T12" fmla="*/ 0 w 129"/>
                  <a:gd name="T13" fmla="*/ 0 h 100"/>
                  <a:gd name="T14" fmla="*/ 0 w 129"/>
                  <a:gd name="T15" fmla="*/ 0 h 100"/>
                  <a:gd name="T16" fmla="*/ 0 w 129"/>
                  <a:gd name="T17" fmla="*/ 0 h 100"/>
                  <a:gd name="T18" fmla="*/ 0 w 129"/>
                  <a:gd name="T19" fmla="*/ 0 h 100"/>
                  <a:gd name="T20" fmla="*/ 0 w 129"/>
                  <a:gd name="T21" fmla="*/ 0 h 100"/>
                  <a:gd name="T22" fmla="*/ 0 w 129"/>
                  <a:gd name="T23" fmla="*/ 0 h 100"/>
                  <a:gd name="T24" fmla="*/ 0 w 129"/>
                  <a:gd name="T25" fmla="*/ 0 h 100"/>
                  <a:gd name="T26" fmla="*/ 0 w 129"/>
                  <a:gd name="T27" fmla="*/ 0 h 100"/>
                  <a:gd name="T28" fmla="*/ 0 w 129"/>
                  <a:gd name="T29" fmla="*/ 0 h 100"/>
                  <a:gd name="T30" fmla="*/ 0 w 129"/>
                  <a:gd name="T31" fmla="*/ 0 h 100"/>
                  <a:gd name="T32" fmla="*/ 0 w 129"/>
                  <a:gd name="T33" fmla="*/ 0 h 100"/>
                  <a:gd name="T34" fmla="*/ 0 w 129"/>
                  <a:gd name="T35" fmla="*/ 0 h 100"/>
                  <a:gd name="T36" fmla="*/ 0 w 129"/>
                  <a:gd name="T37" fmla="*/ 0 h 100"/>
                  <a:gd name="T38" fmla="*/ 0 w 129"/>
                  <a:gd name="T39" fmla="*/ 0 h 100"/>
                  <a:gd name="T40" fmla="*/ 0 w 129"/>
                  <a:gd name="T41" fmla="*/ 0 h 100"/>
                  <a:gd name="T42" fmla="*/ 0 w 129"/>
                  <a:gd name="T43" fmla="*/ 0 h 100"/>
                  <a:gd name="T44" fmla="*/ 0 w 129"/>
                  <a:gd name="T45" fmla="*/ 0 h 100"/>
                  <a:gd name="T46" fmla="*/ 0 w 129"/>
                  <a:gd name="T47" fmla="*/ 0 h 100"/>
                  <a:gd name="T48" fmla="*/ 0 w 129"/>
                  <a:gd name="T49" fmla="*/ 0 h 100"/>
                  <a:gd name="T50" fmla="*/ 0 w 129"/>
                  <a:gd name="T51" fmla="*/ 0 h 100"/>
                  <a:gd name="T52" fmla="*/ 0 w 129"/>
                  <a:gd name="T53" fmla="*/ 0 h 100"/>
                  <a:gd name="T54" fmla="*/ 0 w 129"/>
                  <a:gd name="T55" fmla="*/ 0 h 100"/>
                  <a:gd name="T56" fmla="*/ 0 w 129"/>
                  <a:gd name="T57" fmla="*/ 0 h 100"/>
                  <a:gd name="T58" fmla="*/ 0 w 129"/>
                  <a:gd name="T59" fmla="*/ 0 h 100"/>
                  <a:gd name="T60" fmla="*/ 0 w 129"/>
                  <a:gd name="T61" fmla="*/ 0 h 100"/>
                  <a:gd name="T62" fmla="*/ 0 w 129"/>
                  <a:gd name="T63" fmla="*/ 0 h 100"/>
                  <a:gd name="T64" fmla="*/ 0 w 129"/>
                  <a:gd name="T65" fmla="*/ 0 h 100"/>
                  <a:gd name="T66" fmla="*/ 0 w 129"/>
                  <a:gd name="T67" fmla="*/ 0 h 100"/>
                  <a:gd name="T68" fmla="*/ 0 w 129"/>
                  <a:gd name="T69" fmla="*/ 0 h 100"/>
                  <a:gd name="T70" fmla="*/ 0 w 129"/>
                  <a:gd name="T71" fmla="*/ 0 h 100"/>
                  <a:gd name="T72" fmla="*/ 0 w 12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9"/>
                  <a:gd name="T112" fmla="*/ 0 h 100"/>
                  <a:gd name="T113" fmla="*/ 129 w 129"/>
                  <a:gd name="T114" fmla="*/ 100 h 10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9" h="100">
                    <a:moveTo>
                      <a:pt x="22" y="94"/>
                    </a:moveTo>
                    <a:lnTo>
                      <a:pt x="12" y="87"/>
                    </a:lnTo>
                    <a:lnTo>
                      <a:pt x="7" y="81"/>
                    </a:lnTo>
                    <a:lnTo>
                      <a:pt x="5" y="73"/>
                    </a:lnTo>
                    <a:lnTo>
                      <a:pt x="0" y="61"/>
                    </a:lnTo>
                    <a:lnTo>
                      <a:pt x="1" y="47"/>
                    </a:lnTo>
                    <a:lnTo>
                      <a:pt x="6" y="34"/>
                    </a:lnTo>
                    <a:lnTo>
                      <a:pt x="13" y="25"/>
                    </a:lnTo>
                    <a:lnTo>
                      <a:pt x="21" y="17"/>
                    </a:lnTo>
                    <a:lnTo>
                      <a:pt x="33" y="11"/>
                    </a:lnTo>
                    <a:lnTo>
                      <a:pt x="44" y="8"/>
                    </a:lnTo>
                    <a:lnTo>
                      <a:pt x="58" y="5"/>
                    </a:lnTo>
                    <a:lnTo>
                      <a:pt x="73" y="4"/>
                    </a:lnTo>
                    <a:lnTo>
                      <a:pt x="78" y="4"/>
                    </a:lnTo>
                    <a:lnTo>
                      <a:pt x="82" y="3"/>
                    </a:lnTo>
                    <a:lnTo>
                      <a:pt x="87" y="3"/>
                    </a:lnTo>
                    <a:lnTo>
                      <a:pt x="92" y="2"/>
                    </a:lnTo>
                    <a:lnTo>
                      <a:pt x="97" y="2"/>
                    </a:lnTo>
                    <a:lnTo>
                      <a:pt x="102" y="1"/>
                    </a:lnTo>
                    <a:lnTo>
                      <a:pt x="106" y="1"/>
                    </a:lnTo>
                    <a:lnTo>
                      <a:pt x="111" y="0"/>
                    </a:lnTo>
                    <a:lnTo>
                      <a:pt x="116" y="0"/>
                    </a:lnTo>
                    <a:lnTo>
                      <a:pt x="121" y="0"/>
                    </a:lnTo>
                    <a:lnTo>
                      <a:pt x="126" y="1"/>
                    </a:lnTo>
                    <a:lnTo>
                      <a:pt x="129" y="3"/>
                    </a:lnTo>
                    <a:lnTo>
                      <a:pt x="126" y="25"/>
                    </a:lnTo>
                    <a:lnTo>
                      <a:pt x="125" y="50"/>
                    </a:lnTo>
                    <a:lnTo>
                      <a:pt x="125" y="77"/>
                    </a:lnTo>
                    <a:lnTo>
                      <a:pt x="125" y="100"/>
                    </a:lnTo>
                    <a:lnTo>
                      <a:pt x="111" y="100"/>
                    </a:lnTo>
                    <a:lnTo>
                      <a:pt x="98" y="100"/>
                    </a:lnTo>
                    <a:lnTo>
                      <a:pt x="86" y="100"/>
                    </a:lnTo>
                    <a:lnTo>
                      <a:pt x="74" y="100"/>
                    </a:lnTo>
                    <a:lnTo>
                      <a:pt x="61" y="99"/>
                    </a:lnTo>
                    <a:lnTo>
                      <a:pt x="49" y="98"/>
                    </a:lnTo>
                    <a:lnTo>
                      <a:pt x="36" y="96"/>
                    </a:lnTo>
                    <a:lnTo>
                      <a:pt x="22" y="94"/>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799" name="Freeform 328">
                <a:extLst>
                  <a:ext uri="{FF2B5EF4-FFF2-40B4-BE49-F238E27FC236}">
                    <a16:creationId xmlns:a16="http://schemas.microsoft.com/office/drawing/2014/main" id="{70A2F5C3-848C-4CEB-AC50-00A35DFDBEDB}"/>
                  </a:ext>
                </a:extLst>
              </p:cNvPr>
              <p:cNvSpPr>
                <a:spLocks/>
              </p:cNvSpPr>
              <p:nvPr/>
            </p:nvSpPr>
            <p:spPr bwMode="auto">
              <a:xfrm flipH="1">
                <a:off x="1559" y="2908"/>
                <a:ext cx="26" cy="13"/>
              </a:xfrm>
              <a:custGeom>
                <a:avLst/>
                <a:gdLst>
                  <a:gd name="T0" fmla="*/ 0 w 64"/>
                  <a:gd name="T1" fmla="*/ 0 h 36"/>
                  <a:gd name="T2" fmla="*/ 0 w 64"/>
                  <a:gd name="T3" fmla="*/ 0 h 36"/>
                  <a:gd name="T4" fmla="*/ 0 w 64"/>
                  <a:gd name="T5" fmla="*/ 0 h 36"/>
                  <a:gd name="T6" fmla="*/ 0 w 64"/>
                  <a:gd name="T7" fmla="*/ 0 h 36"/>
                  <a:gd name="T8" fmla="*/ 0 w 64"/>
                  <a:gd name="T9" fmla="*/ 0 h 36"/>
                  <a:gd name="T10" fmla="*/ 0 w 64"/>
                  <a:gd name="T11" fmla="*/ 0 h 36"/>
                  <a:gd name="T12" fmla="*/ 0 w 64"/>
                  <a:gd name="T13" fmla="*/ 0 h 36"/>
                  <a:gd name="T14" fmla="*/ 0 w 64"/>
                  <a:gd name="T15" fmla="*/ 0 h 36"/>
                  <a:gd name="T16" fmla="*/ 0 w 64"/>
                  <a:gd name="T17" fmla="*/ 0 h 36"/>
                  <a:gd name="T18" fmla="*/ 0 w 64"/>
                  <a:gd name="T19" fmla="*/ 0 h 36"/>
                  <a:gd name="T20" fmla="*/ 0 w 64"/>
                  <a:gd name="T21" fmla="*/ 0 h 36"/>
                  <a:gd name="T22" fmla="*/ 0 w 64"/>
                  <a:gd name="T23" fmla="*/ 0 h 36"/>
                  <a:gd name="T24" fmla="*/ 0 w 64"/>
                  <a:gd name="T25" fmla="*/ 0 h 36"/>
                  <a:gd name="T26" fmla="*/ 0 w 64"/>
                  <a:gd name="T27" fmla="*/ 0 h 36"/>
                  <a:gd name="T28" fmla="*/ 0 w 64"/>
                  <a:gd name="T29" fmla="*/ 0 h 36"/>
                  <a:gd name="T30" fmla="*/ 0 w 64"/>
                  <a:gd name="T31" fmla="*/ 0 h 36"/>
                  <a:gd name="T32" fmla="*/ 0 w 64"/>
                  <a:gd name="T33" fmla="*/ 0 h 36"/>
                  <a:gd name="T34" fmla="*/ 0 w 64"/>
                  <a:gd name="T35" fmla="*/ 0 h 36"/>
                  <a:gd name="T36" fmla="*/ 0 w 64"/>
                  <a:gd name="T37" fmla="*/ 0 h 36"/>
                  <a:gd name="T38" fmla="*/ 0 w 64"/>
                  <a:gd name="T39" fmla="*/ 0 h 36"/>
                  <a:gd name="T40" fmla="*/ 0 w 64"/>
                  <a:gd name="T41" fmla="*/ 0 h 36"/>
                  <a:gd name="T42" fmla="*/ 0 w 64"/>
                  <a:gd name="T43" fmla="*/ 0 h 36"/>
                  <a:gd name="T44" fmla="*/ 0 w 64"/>
                  <a:gd name="T45" fmla="*/ 0 h 36"/>
                  <a:gd name="T46" fmla="*/ 0 w 64"/>
                  <a:gd name="T47" fmla="*/ 0 h 36"/>
                  <a:gd name="T48" fmla="*/ 0 w 64"/>
                  <a:gd name="T49" fmla="*/ 0 h 36"/>
                  <a:gd name="T50" fmla="*/ 0 w 64"/>
                  <a:gd name="T51" fmla="*/ 0 h 36"/>
                  <a:gd name="T52" fmla="*/ 0 w 64"/>
                  <a:gd name="T53" fmla="*/ 0 h 36"/>
                  <a:gd name="T54" fmla="*/ 0 w 64"/>
                  <a:gd name="T55" fmla="*/ 0 h 36"/>
                  <a:gd name="T56" fmla="*/ 0 w 64"/>
                  <a:gd name="T57" fmla="*/ 0 h 36"/>
                  <a:gd name="T58" fmla="*/ 0 w 64"/>
                  <a:gd name="T59" fmla="*/ 0 h 36"/>
                  <a:gd name="T60" fmla="*/ 0 w 64"/>
                  <a:gd name="T61" fmla="*/ 0 h 36"/>
                  <a:gd name="T62" fmla="*/ 0 w 64"/>
                  <a:gd name="T63" fmla="*/ 0 h 36"/>
                  <a:gd name="T64" fmla="*/ 0 w 64"/>
                  <a:gd name="T65" fmla="*/ 0 h 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36"/>
                  <a:gd name="T101" fmla="*/ 64 w 64"/>
                  <a:gd name="T102" fmla="*/ 36 h 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36">
                    <a:moveTo>
                      <a:pt x="32" y="36"/>
                    </a:moveTo>
                    <a:lnTo>
                      <a:pt x="28" y="35"/>
                    </a:lnTo>
                    <a:lnTo>
                      <a:pt x="25" y="33"/>
                    </a:lnTo>
                    <a:lnTo>
                      <a:pt x="21" y="32"/>
                    </a:lnTo>
                    <a:lnTo>
                      <a:pt x="18" y="30"/>
                    </a:lnTo>
                    <a:lnTo>
                      <a:pt x="11" y="25"/>
                    </a:lnTo>
                    <a:lnTo>
                      <a:pt x="4" y="18"/>
                    </a:lnTo>
                    <a:lnTo>
                      <a:pt x="0" y="11"/>
                    </a:lnTo>
                    <a:lnTo>
                      <a:pt x="4" y="5"/>
                    </a:lnTo>
                    <a:lnTo>
                      <a:pt x="9" y="4"/>
                    </a:lnTo>
                    <a:lnTo>
                      <a:pt x="14" y="4"/>
                    </a:lnTo>
                    <a:lnTo>
                      <a:pt x="19" y="3"/>
                    </a:lnTo>
                    <a:lnTo>
                      <a:pt x="24" y="2"/>
                    </a:lnTo>
                    <a:lnTo>
                      <a:pt x="27" y="2"/>
                    </a:lnTo>
                    <a:lnTo>
                      <a:pt x="32" y="0"/>
                    </a:lnTo>
                    <a:lnTo>
                      <a:pt x="37" y="0"/>
                    </a:lnTo>
                    <a:lnTo>
                      <a:pt x="42" y="0"/>
                    </a:lnTo>
                    <a:lnTo>
                      <a:pt x="44" y="0"/>
                    </a:lnTo>
                    <a:lnTo>
                      <a:pt x="48" y="2"/>
                    </a:lnTo>
                    <a:lnTo>
                      <a:pt x="54" y="3"/>
                    </a:lnTo>
                    <a:lnTo>
                      <a:pt x="58" y="4"/>
                    </a:lnTo>
                    <a:lnTo>
                      <a:pt x="62" y="6"/>
                    </a:lnTo>
                    <a:lnTo>
                      <a:pt x="64" y="9"/>
                    </a:lnTo>
                    <a:lnTo>
                      <a:pt x="64" y="10"/>
                    </a:lnTo>
                    <a:lnTo>
                      <a:pt x="59" y="12"/>
                    </a:lnTo>
                    <a:lnTo>
                      <a:pt x="58" y="17"/>
                    </a:lnTo>
                    <a:lnTo>
                      <a:pt x="58" y="20"/>
                    </a:lnTo>
                    <a:lnTo>
                      <a:pt x="57" y="25"/>
                    </a:lnTo>
                    <a:lnTo>
                      <a:pt x="56" y="29"/>
                    </a:lnTo>
                    <a:lnTo>
                      <a:pt x="49" y="33"/>
                    </a:lnTo>
                    <a:lnTo>
                      <a:pt x="44" y="35"/>
                    </a:lnTo>
                    <a:lnTo>
                      <a:pt x="40" y="36"/>
                    </a:lnTo>
                    <a:lnTo>
                      <a:pt x="32"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800" name="Freeform 329">
                <a:extLst>
                  <a:ext uri="{FF2B5EF4-FFF2-40B4-BE49-F238E27FC236}">
                    <a16:creationId xmlns:a16="http://schemas.microsoft.com/office/drawing/2014/main" id="{DDF16F17-5535-4D82-8643-3B3DEA540818}"/>
                  </a:ext>
                </a:extLst>
              </p:cNvPr>
              <p:cNvSpPr>
                <a:spLocks/>
              </p:cNvSpPr>
              <p:nvPr/>
            </p:nvSpPr>
            <p:spPr bwMode="auto">
              <a:xfrm flipH="1">
                <a:off x="1357" y="2899"/>
                <a:ext cx="19" cy="21"/>
              </a:xfrm>
              <a:custGeom>
                <a:avLst/>
                <a:gdLst>
                  <a:gd name="T0" fmla="*/ 0 w 46"/>
                  <a:gd name="T1" fmla="*/ 0 h 58"/>
                  <a:gd name="T2" fmla="*/ 0 w 46"/>
                  <a:gd name="T3" fmla="*/ 0 h 58"/>
                  <a:gd name="T4" fmla="*/ 0 w 46"/>
                  <a:gd name="T5" fmla="*/ 0 h 58"/>
                  <a:gd name="T6" fmla="*/ 0 w 46"/>
                  <a:gd name="T7" fmla="*/ 0 h 58"/>
                  <a:gd name="T8" fmla="*/ 0 w 46"/>
                  <a:gd name="T9" fmla="*/ 0 h 58"/>
                  <a:gd name="T10" fmla="*/ 0 w 46"/>
                  <a:gd name="T11" fmla="*/ 0 h 58"/>
                  <a:gd name="T12" fmla="*/ 0 w 46"/>
                  <a:gd name="T13" fmla="*/ 0 h 58"/>
                  <a:gd name="T14" fmla="*/ 0 w 46"/>
                  <a:gd name="T15" fmla="*/ 0 h 58"/>
                  <a:gd name="T16" fmla="*/ 0 w 46"/>
                  <a:gd name="T17" fmla="*/ 0 h 58"/>
                  <a:gd name="T18" fmla="*/ 0 w 46"/>
                  <a:gd name="T19" fmla="*/ 0 h 58"/>
                  <a:gd name="T20" fmla="*/ 0 w 46"/>
                  <a:gd name="T21" fmla="*/ 0 h 58"/>
                  <a:gd name="T22" fmla="*/ 0 w 46"/>
                  <a:gd name="T23" fmla="*/ 0 h 58"/>
                  <a:gd name="T24" fmla="*/ 0 w 46"/>
                  <a:gd name="T25" fmla="*/ 0 h 58"/>
                  <a:gd name="T26" fmla="*/ 0 w 46"/>
                  <a:gd name="T27" fmla="*/ 0 h 58"/>
                  <a:gd name="T28" fmla="*/ 0 w 46"/>
                  <a:gd name="T29" fmla="*/ 0 h 58"/>
                  <a:gd name="T30" fmla="*/ 0 w 46"/>
                  <a:gd name="T31" fmla="*/ 0 h 58"/>
                  <a:gd name="T32" fmla="*/ 0 w 46"/>
                  <a:gd name="T33" fmla="*/ 0 h 58"/>
                  <a:gd name="T34" fmla="*/ 0 w 46"/>
                  <a:gd name="T35" fmla="*/ 0 h 58"/>
                  <a:gd name="T36" fmla="*/ 0 w 46"/>
                  <a:gd name="T37" fmla="*/ 0 h 58"/>
                  <a:gd name="T38" fmla="*/ 0 w 46"/>
                  <a:gd name="T39" fmla="*/ 0 h 58"/>
                  <a:gd name="T40" fmla="*/ 0 w 46"/>
                  <a:gd name="T41" fmla="*/ 0 h 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6"/>
                  <a:gd name="T64" fmla="*/ 0 h 58"/>
                  <a:gd name="T65" fmla="*/ 46 w 46"/>
                  <a:gd name="T66" fmla="*/ 58 h 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6" h="58">
                    <a:moveTo>
                      <a:pt x="0" y="58"/>
                    </a:moveTo>
                    <a:lnTo>
                      <a:pt x="3" y="43"/>
                    </a:lnTo>
                    <a:lnTo>
                      <a:pt x="6" y="29"/>
                    </a:lnTo>
                    <a:lnTo>
                      <a:pt x="9" y="15"/>
                    </a:lnTo>
                    <a:lnTo>
                      <a:pt x="12" y="0"/>
                    </a:lnTo>
                    <a:lnTo>
                      <a:pt x="20" y="0"/>
                    </a:lnTo>
                    <a:lnTo>
                      <a:pt x="29" y="0"/>
                    </a:lnTo>
                    <a:lnTo>
                      <a:pt x="37" y="0"/>
                    </a:lnTo>
                    <a:lnTo>
                      <a:pt x="45" y="0"/>
                    </a:lnTo>
                    <a:lnTo>
                      <a:pt x="45" y="9"/>
                    </a:lnTo>
                    <a:lnTo>
                      <a:pt x="45" y="18"/>
                    </a:lnTo>
                    <a:lnTo>
                      <a:pt x="45" y="29"/>
                    </a:lnTo>
                    <a:lnTo>
                      <a:pt x="46" y="38"/>
                    </a:lnTo>
                    <a:lnTo>
                      <a:pt x="43" y="40"/>
                    </a:lnTo>
                    <a:lnTo>
                      <a:pt x="39" y="44"/>
                    </a:lnTo>
                    <a:lnTo>
                      <a:pt x="35" y="46"/>
                    </a:lnTo>
                    <a:lnTo>
                      <a:pt x="31" y="49"/>
                    </a:lnTo>
                    <a:lnTo>
                      <a:pt x="23" y="51"/>
                    </a:lnTo>
                    <a:lnTo>
                      <a:pt x="16" y="53"/>
                    </a:lnTo>
                    <a:lnTo>
                      <a:pt x="8" y="55"/>
                    </a:lnTo>
                    <a:lnTo>
                      <a:pt x="0" y="58"/>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801" name="Freeform 330">
                <a:extLst>
                  <a:ext uri="{FF2B5EF4-FFF2-40B4-BE49-F238E27FC236}">
                    <a16:creationId xmlns:a16="http://schemas.microsoft.com/office/drawing/2014/main" id="{8E92BF47-F974-41D9-A69E-AE1B7F55E49E}"/>
                  </a:ext>
                </a:extLst>
              </p:cNvPr>
              <p:cNvSpPr>
                <a:spLocks/>
              </p:cNvSpPr>
              <p:nvPr/>
            </p:nvSpPr>
            <p:spPr bwMode="auto">
              <a:xfrm flipH="1">
                <a:off x="1332" y="2897"/>
                <a:ext cx="21" cy="14"/>
              </a:xfrm>
              <a:custGeom>
                <a:avLst/>
                <a:gdLst>
                  <a:gd name="T0" fmla="*/ 0 w 53"/>
                  <a:gd name="T1" fmla="*/ 0 h 36"/>
                  <a:gd name="T2" fmla="*/ 0 w 53"/>
                  <a:gd name="T3" fmla="*/ 0 h 36"/>
                  <a:gd name="T4" fmla="*/ 0 w 53"/>
                  <a:gd name="T5" fmla="*/ 0 h 36"/>
                  <a:gd name="T6" fmla="*/ 0 w 53"/>
                  <a:gd name="T7" fmla="*/ 0 h 36"/>
                  <a:gd name="T8" fmla="*/ 0 w 53"/>
                  <a:gd name="T9" fmla="*/ 0 h 36"/>
                  <a:gd name="T10" fmla="*/ 0 w 53"/>
                  <a:gd name="T11" fmla="*/ 0 h 36"/>
                  <a:gd name="T12" fmla="*/ 0 w 53"/>
                  <a:gd name="T13" fmla="*/ 0 h 36"/>
                  <a:gd name="T14" fmla="*/ 0 w 53"/>
                  <a:gd name="T15" fmla="*/ 0 h 36"/>
                  <a:gd name="T16" fmla="*/ 0 w 53"/>
                  <a:gd name="T17" fmla="*/ 0 h 36"/>
                  <a:gd name="T18" fmla="*/ 0 w 53"/>
                  <a:gd name="T19" fmla="*/ 0 h 36"/>
                  <a:gd name="T20" fmla="*/ 0 w 53"/>
                  <a:gd name="T21" fmla="*/ 0 h 36"/>
                  <a:gd name="T22" fmla="*/ 0 w 53"/>
                  <a:gd name="T23" fmla="*/ 0 h 36"/>
                  <a:gd name="T24" fmla="*/ 0 w 53"/>
                  <a:gd name="T25" fmla="*/ 0 h 36"/>
                  <a:gd name="T26" fmla="*/ 0 w 53"/>
                  <a:gd name="T27" fmla="*/ 0 h 36"/>
                  <a:gd name="T28" fmla="*/ 0 w 53"/>
                  <a:gd name="T29" fmla="*/ 0 h 36"/>
                  <a:gd name="T30" fmla="*/ 0 w 53"/>
                  <a:gd name="T31" fmla="*/ 0 h 36"/>
                  <a:gd name="T32" fmla="*/ 0 w 53"/>
                  <a:gd name="T33" fmla="*/ 0 h 36"/>
                  <a:gd name="T34" fmla="*/ 0 w 53"/>
                  <a:gd name="T35" fmla="*/ 0 h 36"/>
                  <a:gd name="T36" fmla="*/ 0 w 53"/>
                  <a:gd name="T37" fmla="*/ 0 h 36"/>
                  <a:gd name="T38" fmla="*/ 0 w 53"/>
                  <a:gd name="T39" fmla="*/ 0 h 36"/>
                  <a:gd name="T40" fmla="*/ 0 w 53"/>
                  <a:gd name="T41" fmla="*/ 0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3"/>
                  <a:gd name="T64" fmla="*/ 0 h 36"/>
                  <a:gd name="T65" fmla="*/ 53 w 53"/>
                  <a:gd name="T66" fmla="*/ 36 h 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3" h="36">
                    <a:moveTo>
                      <a:pt x="2" y="36"/>
                    </a:moveTo>
                    <a:lnTo>
                      <a:pt x="1" y="28"/>
                    </a:lnTo>
                    <a:lnTo>
                      <a:pt x="1" y="20"/>
                    </a:lnTo>
                    <a:lnTo>
                      <a:pt x="1" y="13"/>
                    </a:lnTo>
                    <a:lnTo>
                      <a:pt x="0" y="5"/>
                    </a:lnTo>
                    <a:lnTo>
                      <a:pt x="5" y="5"/>
                    </a:lnTo>
                    <a:lnTo>
                      <a:pt x="13" y="4"/>
                    </a:lnTo>
                    <a:lnTo>
                      <a:pt x="23" y="3"/>
                    </a:lnTo>
                    <a:lnTo>
                      <a:pt x="33" y="1"/>
                    </a:lnTo>
                    <a:lnTo>
                      <a:pt x="41" y="0"/>
                    </a:lnTo>
                    <a:lnTo>
                      <a:pt x="48" y="1"/>
                    </a:lnTo>
                    <a:lnTo>
                      <a:pt x="53" y="4"/>
                    </a:lnTo>
                    <a:lnTo>
                      <a:pt x="53" y="8"/>
                    </a:lnTo>
                    <a:lnTo>
                      <a:pt x="46" y="11"/>
                    </a:lnTo>
                    <a:lnTo>
                      <a:pt x="40" y="14"/>
                    </a:lnTo>
                    <a:lnTo>
                      <a:pt x="35" y="18"/>
                    </a:lnTo>
                    <a:lnTo>
                      <a:pt x="30" y="22"/>
                    </a:lnTo>
                    <a:lnTo>
                      <a:pt x="18" y="29"/>
                    </a:lnTo>
                    <a:lnTo>
                      <a:pt x="11" y="33"/>
                    </a:lnTo>
                    <a:lnTo>
                      <a:pt x="6" y="35"/>
                    </a:lnTo>
                    <a:lnTo>
                      <a:pt x="2" y="36"/>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802" name="Freeform 331">
                <a:extLst>
                  <a:ext uri="{FF2B5EF4-FFF2-40B4-BE49-F238E27FC236}">
                    <a16:creationId xmlns:a16="http://schemas.microsoft.com/office/drawing/2014/main" id="{A9A47B50-5449-43DA-8FA2-C8CBC810CE58}"/>
                  </a:ext>
                </a:extLst>
              </p:cNvPr>
              <p:cNvSpPr>
                <a:spLocks/>
              </p:cNvSpPr>
              <p:nvPr/>
            </p:nvSpPr>
            <p:spPr bwMode="auto">
              <a:xfrm flipH="1">
                <a:off x="1414" y="2897"/>
                <a:ext cx="15" cy="11"/>
              </a:xfrm>
              <a:custGeom>
                <a:avLst/>
                <a:gdLst>
                  <a:gd name="T0" fmla="*/ 0 w 38"/>
                  <a:gd name="T1" fmla="*/ 0 h 31"/>
                  <a:gd name="T2" fmla="*/ 0 w 38"/>
                  <a:gd name="T3" fmla="*/ 0 h 31"/>
                  <a:gd name="T4" fmla="*/ 0 w 38"/>
                  <a:gd name="T5" fmla="*/ 0 h 31"/>
                  <a:gd name="T6" fmla="*/ 0 w 38"/>
                  <a:gd name="T7" fmla="*/ 0 h 31"/>
                  <a:gd name="T8" fmla="*/ 0 w 38"/>
                  <a:gd name="T9" fmla="*/ 0 h 31"/>
                  <a:gd name="T10" fmla="*/ 0 w 38"/>
                  <a:gd name="T11" fmla="*/ 0 h 31"/>
                  <a:gd name="T12" fmla="*/ 0 w 38"/>
                  <a:gd name="T13" fmla="*/ 0 h 31"/>
                  <a:gd name="T14" fmla="*/ 0 w 38"/>
                  <a:gd name="T15" fmla="*/ 0 h 31"/>
                  <a:gd name="T16" fmla="*/ 0 w 38"/>
                  <a:gd name="T17" fmla="*/ 0 h 31"/>
                  <a:gd name="T18" fmla="*/ 0 w 38"/>
                  <a:gd name="T19" fmla="*/ 0 h 31"/>
                  <a:gd name="T20" fmla="*/ 0 w 38"/>
                  <a:gd name="T21" fmla="*/ 0 h 31"/>
                  <a:gd name="T22" fmla="*/ 0 w 38"/>
                  <a:gd name="T23" fmla="*/ 0 h 31"/>
                  <a:gd name="T24" fmla="*/ 0 w 38"/>
                  <a:gd name="T25" fmla="*/ 0 h 31"/>
                  <a:gd name="T26" fmla="*/ 0 w 38"/>
                  <a:gd name="T27" fmla="*/ 0 h 31"/>
                  <a:gd name="T28" fmla="*/ 0 w 38"/>
                  <a:gd name="T29" fmla="*/ 0 h 31"/>
                  <a:gd name="T30" fmla="*/ 0 w 38"/>
                  <a:gd name="T31" fmla="*/ 0 h 31"/>
                  <a:gd name="T32" fmla="*/ 0 w 38"/>
                  <a:gd name="T33" fmla="*/ 0 h 31"/>
                  <a:gd name="T34" fmla="*/ 0 w 38"/>
                  <a:gd name="T35" fmla="*/ 0 h 31"/>
                  <a:gd name="T36" fmla="*/ 0 w 38"/>
                  <a:gd name="T37" fmla="*/ 0 h 31"/>
                  <a:gd name="T38" fmla="*/ 0 w 38"/>
                  <a:gd name="T39" fmla="*/ 0 h 31"/>
                  <a:gd name="T40" fmla="*/ 0 w 38"/>
                  <a:gd name="T41" fmla="*/ 0 h 31"/>
                  <a:gd name="T42" fmla="*/ 0 w 38"/>
                  <a:gd name="T43" fmla="*/ 0 h 31"/>
                  <a:gd name="T44" fmla="*/ 0 w 38"/>
                  <a:gd name="T45" fmla="*/ 0 h 31"/>
                  <a:gd name="T46" fmla="*/ 0 w 38"/>
                  <a:gd name="T47" fmla="*/ 0 h 31"/>
                  <a:gd name="T48" fmla="*/ 0 w 38"/>
                  <a:gd name="T49" fmla="*/ 0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8"/>
                  <a:gd name="T76" fmla="*/ 0 h 31"/>
                  <a:gd name="T77" fmla="*/ 38 w 38"/>
                  <a:gd name="T78" fmla="*/ 31 h 3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8" h="31">
                    <a:moveTo>
                      <a:pt x="0" y="17"/>
                    </a:moveTo>
                    <a:lnTo>
                      <a:pt x="0" y="13"/>
                    </a:lnTo>
                    <a:lnTo>
                      <a:pt x="0" y="8"/>
                    </a:lnTo>
                    <a:lnTo>
                      <a:pt x="1" y="5"/>
                    </a:lnTo>
                    <a:lnTo>
                      <a:pt x="3" y="0"/>
                    </a:lnTo>
                    <a:lnTo>
                      <a:pt x="12" y="0"/>
                    </a:lnTo>
                    <a:lnTo>
                      <a:pt x="18" y="1"/>
                    </a:lnTo>
                    <a:lnTo>
                      <a:pt x="23" y="1"/>
                    </a:lnTo>
                    <a:lnTo>
                      <a:pt x="27" y="1"/>
                    </a:lnTo>
                    <a:lnTo>
                      <a:pt x="30" y="1"/>
                    </a:lnTo>
                    <a:lnTo>
                      <a:pt x="33" y="2"/>
                    </a:lnTo>
                    <a:lnTo>
                      <a:pt x="35" y="2"/>
                    </a:lnTo>
                    <a:lnTo>
                      <a:pt x="38" y="4"/>
                    </a:lnTo>
                    <a:lnTo>
                      <a:pt x="38" y="14"/>
                    </a:lnTo>
                    <a:lnTo>
                      <a:pt x="38" y="21"/>
                    </a:lnTo>
                    <a:lnTo>
                      <a:pt x="37" y="24"/>
                    </a:lnTo>
                    <a:lnTo>
                      <a:pt x="36" y="28"/>
                    </a:lnTo>
                    <a:lnTo>
                      <a:pt x="29" y="29"/>
                    </a:lnTo>
                    <a:lnTo>
                      <a:pt x="23" y="30"/>
                    </a:lnTo>
                    <a:lnTo>
                      <a:pt x="19" y="31"/>
                    </a:lnTo>
                    <a:lnTo>
                      <a:pt x="14" y="31"/>
                    </a:lnTo>
                    <a:lnTo>
                      <a:pt x="11" y="30"/>
                    </a:lnTo>
                    <a:lnTo>
                      <a:pt x="7" y="28"/>
                    </a:lnTo>
                    <a:lnTo>
                      <a:pt x="4" y="23"/>
                    </a:lnTo>
                    <a:lnTo>
                      <a:pt x="0" y="17"/>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803" name="Freeform 332">
                <a:extLst>
                  <a:ext uri="{FF2B5EF4-FFF2-40B4-BE49-F238E27FC236}">
                    <a16:creationId xmlns:a16="http://schemas.microsoft.com/office/drawing/2014/main" id="{754C43EB-054B-45D9-92FF-99E6532E4EB9}"/>
                  </a:ext>
                </a:extLst>
              </p:cNvPr>
              <p:cNvSpPr>
                <a:spLocks/>
              </p:cNvSpPr>
              <p:nvPr/>
            </p:nvSpPr>
            <p:spPr bwMode="auto">
              <a:xfrm flipH="1">
                <a:off x="1399" y="2900"/>
                <a:ext cx="7" cy="6"/>
              </a:xfrm>
              <a:custGeom>
                <a:avLst/>
                <a:gdLst>
                  <a:gd name="T0" fmla="*/ 0 w 15"/>
                  <a:gd name="T1" fmla="*/ 0 h 17"/>
                  <a:gd name="T2" fmla="*/ 0 w 15"/>
                  <a:gd name="T3" fmla="*/ 0 h 17"/>
                  <a:gd name="T4" fmla="*/ 0 w 15"/>
                  <a:gd name="T5" fmla="*/ 0 h 17"/>
                  <a:gd name="T6" fmla="*/ 0 w 15"/>
                  <a:gd name="T7" fmla="*/ 0 h 17"/>
                  <a:gd name="T8" fmla="*/ 0 w 15"/>
                  <a:gd name="T9" fmla="*/ 0 h 17"/>
                  <a:gd name="T10" fmla="*/ 0 w 15"/>
                  <a:gd name="T11" fmla="*/ 0 h 17"/>
                  <a:gd name="T12" fmla="*/ 0 w 15"/>
                  <a:gd name="T13" fmla="*/ 0 h 17"/>
                  <a:gd name="T14" fmla="*/ 0 w 15"/>
                  <a:gd name="T15" fmla="*/ 0 h 17"/>
                  <a:gd name="T16" fmla="*/ 0 w 15"/>
                  <a:gd name="T17" fmla="*/ 0 h 17"/>
                  <a:gd name="T18" fmla="*/ 0 w 15"/>
                  <a:gd name="T19" fmla="*/ 0 h 17"/>
                  <a:gd name="T20" fmla="*/ 0 w 15"/>
                  <a:gd name="T21" fmla="*/ 0 h 17"/>
                  <a:gd name="T22" fmla="*/ 0 w 15"/>
                  <a:gd name="T23" fmla="*/ 0 h 17"/>
                  <a:gd name="T24" fmla="*/ 0 w 15"/>
                  <a:gd name="T25" fmla="*/ 0 h 17"/>
                  <a:gd name="T26" fmla="*/ 0 w 15"/>
                  <a:gd name="T27" fmla="*/ 0 h 17"/>
                  <a:gd name="T28" fmla="*/ 0 w 15"/>
                  <a:gd name="T29" fmla="*/ 0 h 17"/>
                  <a:gd name="T30" fmla="*/ 0 w 15"/>
                  <a:gd name="T31" fmla="*/ 0 h 17"/>
                  <a:gd name="T32" fmla="*/ 0 w 15"/>
                  <a:gd name="T33" fmla="*/ 0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17"/>
                  <a:gd name="T53" fmla="*/ 15 w 15"/>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17">
                    <a:moveTo>
                      <a:pt x="0" y="17"/>
                    </a:moveTo>
                    <a:lnTo>
                      <a:pt x="0" y="12"/>
                    </a:lnTo>
                    <a:lnTo>
                      <a:pt x="1" y="8"/>
                    </a:lnTo>
                    <a:lnTo>
                      <a:pt x="1" y="5"/>
                    </a:lnTo>
                    <a:lnTo>
                      <a:pt x="1" y="2"/>
                    </a:lnTo>
                    <a:lnTo>
                      <a:pt x="6" y="2"/>
                    </a:lnTo>
                    <a:lnTo>
                      <a:pt x="8" y="0"/>
                    </a:lnTo>
                    <a:lnTo>
                      <a:pt x="11" y="2"/>
                    </a:lnTo>
                    <a:lnTo>
                      <a:pt x="15" y="4"/>
                    </a:lnTo>
                    <a:lnTo>
                      <a:pt x="12" y="6"/>
                    </a:lnTo>
                    <a:lnTo>
                      <a:pt x="10" y="8"/>
                    </a:lnTo>
                    <a:lnTo>
                      <a:pt x="7" y="12"/>
                    </a:lnTo>
                    <a:lnTo>
                      <a:pt x="4" y="14"/>
                    </a:lnTo>
                    <a:lnTo>
                      <a:pt x="3" y="14"/>
                    </a:lnTo>
                    <a:lnTo>
                      <a:pt x="2" y="14"/>
                    </a:lnTo>
                    <a:lnTo>
                      <a:pt x="1" y="15"/>
                    </a:lnTo>
                    <a:lnTo>
                      <a:pt x="0" y="17"/>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804" name="Freeform 333">
                <a:extLst>
                  <a:ext uri="{FF2B5EF4-FFF2-40B4-BE49-F238E27FC236}">
                    <a16:creationId xmlns:a16="http://schemas.microsoft.com/office/drawing/2014/main" id="{87FCE040-D871-4F55-94B6-15BDF860C384}"/>
                  </a:ext>
                </a:extLst>
              </p:cNvPr>
              <p:cNvSpPr>
                <a:spLocks/>
              </p:cNvSpPr>
              <p:nvPr/>
            </p:nvSpPr>
            <p:spPr bwMode="auto">
              <a:xfrm flipH="1">
                <a:off x="1380" y="2864"/>
                <a:ext cx="24" cy="29"/>
              </a:xfrm>
              <a:custGeom>
                <a:avLst/>
                <a:gdLst>
                  <a:gd name="T0" fmla="*/ 0 w 58"/>
                  <a:gd name="T1" fmla="*/ 0 h 80"/>
                  <a:gd name="T2" fmla="*/ 0 w 58"/>
                  <a:gd name="T3" fmla="*/ 0 h 80"/>
                  <a:gd name="T4" fmla="*/ 0 w 58"/>
                  <a:gd name="T5" fmla="*/ 0 h 80"/>
                  <a:gd name="T6" fmla="*/ 0 w 58"/>
                  <a:gd name="T7" fmla="*/ 0 h 80"/>
                  <a:gd name="T8" fmla="*/ 0 w 58"/>
                  <a:gd name="T9" fmla="*/ 0 h 80"/>
                  <a:gd name="T10" fmla="*/ 0 w 58"/>
                  <a:gd name="T11" fmla="*/ 0 h 80"/>
                  <a:gd name="T12" fmla="*/ 0 w 58"/>
                  <a:gd name="T13" fmla="*/ 0 h 80"/>
                  <a:gd name="T14" fmla="*/ 0 w 58"/>
                  <a:gd name="T15" fmla="*/ 0 h 80"/>
                  <a:gd name="T16" fmla="*/ 0 w 58"/>
                  <a:gd name="T17" fmla="*/ 0 h 80"/>
                  <a:gd name="T18" fmla="*/ 0 w 58"/>
                  <a:gd name="T19" fmla="*/ 0 h 80"/>
                  <a:gd name="T20" fmla="*/ 0 w 58"/>
                  <a:gd name="T21" fmla="*/ 0 h 80"/>
                  <a:gd name="T22" fmla="*/ 0 w 58"/>
                  <a:gd name="T23" fmla="*/ 0 h 80"/>
                  <a:gd name="T24" fmla="*/ 0 w 58"/>
                  <a:gd name="T25" fmla="*/ 0 h 80"/>
                  <a:gd name="T26" fmla="*/ 0 w 58"/>
                  <a:gd name="T27" fmla="*/ 0 h 80"/>
                  <a:gd name="T28" fmla="*/ 0 w 58"/>
                  <a:gd name="T29" fmla="*/ 0 h 80"/>
                  <a:gd name="T30" fmla="*/ 0 w 58"/>
                  <a:gd name="T31" fmla="*/ 0 h 80"/>
                  <a:gd name="T32" fmla="*/ 0 w 58"/>
                  <a:gd name="T33" fmla="*/ 0 h 80"/>
                  <a:gd name="T34" fmla="*/ 0 w 58"/>
                  <a:gd name="T35" fmla="*/ 0 h 80"/>
                  <a:gd name="T36" fmla="*/ 0 w 58"/>
                  <a:gd name="T37" fmla="*/ 0 h 80"/>
                  <a:gd name="T38" fmla="*/ 0 w 58"/>
                  <a:gd name="T39" fmla="*/ 0 h 80"/>
                  <a:gd name="T40" fmla="*/ 0 w 58"/>
                  <a:gd name="T41" fmla="*/ 0 h 80"/>
                  <a:gd name="T42" fmla="*/ 0 w 58"/>
                  <a:gd name="T43" fmla="*/ 0 h 80"/>
                  <a:gd name="T44" fmla="*/ 0 w 58"/>
                  <a:gd name="T45" fmla="*/ 0 h 80"/>
                  <a:gd name="T46" fmla="*/ 0 w 58"/>
                  <a:gd name="T47" fmla="*/ 0 h 80"/>
                  <a:gd name="T48" fmla="*/ 0 w 58"/>
                  <a:gd name="T49" fmla="*/ 0 h 8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8"/>
                  <a:gd name="T76" fmla="*/ 0 h 80"/>
                  <a:gd name="T77" fmla="*/ 58 w 58"/>
                  <a:gd name="T78" fmla="*/ 80 h 8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8" h="80">
                    <a:moveTo>
                      <a:pt x="23" y="80"/>
                    </a:moveTo>
                    <a:lnTo>
                      <a:pt x="13" y="79"/>
                    </a:lnTo>
                    <a:lnTo>
                      <a:pt x="8" y="74"/>
                    </a:lnTo>
                    <a:lnTo>
                      <a:pt x="7" y="66"/>
                    </a:lnTo>
                    <a:lnTo>
                      <a:pt x="0" y="56"/>
                    </a:lnTo>
                    <a:lnTo>
                      <a:pt x="2" y="43"/>
                    </a:lnTo>
                    <a:lnTo>
                      <a:pt x="2" y="28"/>
                    </a:lnTo>
                    <a:lnTo>
                      <a:pt x="4" y="13"/>
                    </a:lnTo>
                    <a:lnTo>
                      <a:pt x="7" y="1"/>
                    </a:lnTo>
                    <a:lnTo>
                      <a:pt x="11" y="0"/>
                    </a:lnTo>
                    <a:lnTo>
                      <a:pt x="14" y="0"/>
                    </a:lnTo>
                    <a:lnTo>
                      <a:pt x="21" y="0"/>
                    </a:lnTo>
                    <a:lnTo>
                      <a:pt x="33" y="1"/>
                    </a:lnTo>
                    <a:lnTo>
                      <a:pt x="37" y="15"/>
                    </a:lnTo>
                    <a:lnTo>
                      <a:pt x="47" y="39"/>
                    </a:lnTo>
                    <a:lnTo>
                      <a:pt x="55" y="65"/>
                    </a:lnTo>
                    <a:lnTo>
                      <a:pt x="58" y="79"/>
                    </a:lnTo>
                    <a:lnTo>
                      <a:pt x="53" y="79"/>
                    </a:lnTo>
                    <a:lnTo>
                      <a:pt x="50" y="79"/>
                    </a:lnTo>
                    <a:lnTo>
                      <a:pt x="45" y="79"/>
                    </a:lnTo>
                    <a:lnTo>
                      <a:pt x="41" y="79"/>
                    </a:lnTo>
                    <a:lnTo>
                      <a:pt x="36" y="80"/>
                    </a:lnTo>
                    <a:lnTo>
                      <a:pt x="33" y="80"/>
                    </a:lnTo>
                    <a:lnTo>
                      <a:pt x="28" y="80"/>
                    </a:lnTo>
                    <a:lnTo>
                      <a:pt x="23" y="80"/>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805" name="Freeform 334">
                <a:extLst>
                  <a:ext uri="{FF2B5EF4-FFF2-40B4-BE49-F238E27FC236}">
                    <a16:creationId xmlns:a16="http://schemas.microsoft.com/office/drawing/2014/main" id="{0E5DAADF-A3D8-4720-8686-0AE8E6EF86F6}"/>
                  </a:ext>
                </a:extLst>
              </p:cNvPr>
              <p:cNvSpPr>
                <a:spLocks/>
              </p:cNvSpPr>
              <p:nvPr/>
            </p:nvSpPr>
            <p:spPr bwMode="auto">
              <a:xfrm flipH="1">
                <a:off x="1354" y="2845"/>
                <a:ext cx="47" cy="48"/>
              </a:xfrm>
              <a:custGeom>
                <a:avLst/>
                <a:gdLst>
                  <a:gd name="T0" fmla="*/ 0 w 114"/>
                  <a:gd name="T1" fmla="*/ 0 h 132"/>
                  <a:gd name="T2" fmla="*/ 0 w 114"/>
                  <a:gd name="T3" fmla="*/ 0 h 132"/>
                  <a:gd name="T4" fmla="*/ 0 w 114"/>
                  <a:gd name="T5" fmla="*/ 0 h 132"/>
                  <a:gd name="T6" fmla="*/ 0 w 114"/>
                  <a:gd name="T7" fmla="*/ 0 h 132"/>
                  <a:gd name="T8" fmla="*/ 0 w 114"/>
                  <a:gd name="T9" fmla="*/ 0 h 132"/>
                  <a:gd name="T10" fmla="*/ 0 w 114"/>
                  <a:gd name="T11" fmla="*/ 0 h 132"/>
                  <a:gd name="T12" fmla="*/ 0 w 114"/>
                  <a:gd name="T13" fmla="*/ 0 h 132"/>
                  <a:gd name="T14" fmla="*/ 0 w 114"/>
                  <a:gd name="T15" fmla="*/ 0 h 132"/>
                  <a:gd name="T16" fmla="*/ 0 w 114"/>
                  <a:gd name="T17" fmla="*/ 0 h 132"/>
                  <a:gd name="T18" fmla="*/ 0 w 114"/>
                  <a:gd name="T19" fmla="*/ 0 h 132"/>
                  <a:gd name="T20" fmla="*/ 0 w 114"/>
                  <a:gd name="T21" fmla="*/ 0 h 132"/>
                  <a:gd name="T22" fmla="*/ 0 w 114"/>
                  <a:gd name="T23" fmla="*/ 0 h 132"/>
                  <a:gd name="T24" fmla="*/ 0 w 114"/>
                  <a:gd name="T25" fmla="*/ 0 h 132"/>
                  <a:gd name="T26" fmla="*/ 0 w 114"/>
                  <a:gd name="T27" fmla="*/ 0 h 132"/>
                  <a:gd name="T28" fmla="*/ 0 w 114"/>
                  <a:gd name="T29" fmla="*/ 0 h 132"/>
                  <a:gd name="T30" fmla="*/ 0 w 114"/>
                  <a:gd name="T31" fmla="*/ 0 h 132"/>
                  <a:gd name="T32" fmla="*/ 0 w 114"/>
                  <a:gd name="T33" fmla="*/ 0 h 132"/>
                  <a:gd name="T34" fmla="*/ 0 w 114"/>
                  <a:gd name="T35" fmla="*/ 0 h 132"/>
                  <a:gd name="T36" fmla="*/ 0 w 114"/>
                  <a:gd name="T37" fmla="*/ 0 h 132"/>
                  <a:gd name="T38" fmla="*/ 0 w 114"/>
                  <a:gd name="T39" fmla="*/ 0 h 132"/>
                  <a:gd name="T40" fmla="*/ 0 w 114"/>
                  <a:gd name="T41" fmla="*/ 0 h 132"/>
                  <a:gd name="T42" fmla="*/ 0 w 114"/>
                  <a:gd name="T43" fmla="*/ 0 h 132"/>
                  <a:gd name="T44" fmla="*/ 0 w 114"/>
                  <a:gd name="T45" fmla="*/ 0 h 132"/>
                  <a:gd name="T46" fmla="*/ 0 w 114"/>
                  <a:gd name="T47" fmla="*/ 0 h 132"/>
                  <a:gd name="T48" fmla="*/ 0 w 114"/>
                  <a:gd name="T49" fmla="*/ 0 h 132"/>
                  <a:gd name="T50" fmla="*/ 0 w 114"/>
                  <a:gd name="T51" fmla="*/ 0 h 132"/>
                  <a:gd name="T52" fmla="*/ 0 w 114"/>
                  <a:gd name="T53" fmla="*/ 0 h 132"/>
                  <a:gd name="T54" fmla="*/ 0 w 114"/>
                  <a:gd name="T55" fmla="*/ 0 h 132"/>
                  <a:gd name="T56" fmla="*/ 0 w 114"/>
                  <a:gd name="T57" fmla="*/ 0 h 132"/>
                  <a:gd name="T58" fmla="*/ 0 w 114"/>
                  <a:gd name="T59" fmla="*/ 0 h 132"/>
                  <a:gd name="T60" fmla="*/ 0 w 114"/>
                  <a:gd name="T61" fmla="*/ 0 h 132"/>
                  <a:gd name="T62" fmla="*/ 0 w 114"/>
                  <a:gd name="T63" fmla="*/ 0 h 132"/>
                  <a:gd name="T64" fmla="*/ 0 w 114"/>
                  <a:gd name="T65" fmla="*/ 0 h 1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4"/>
                  <a:gd name="T100" fmla="*/ 0 h 132"/>
                  <a:gd name="T101" fmla="*/ 114 w 114"/>
                  <a:gd name="T102" fmla="*/ 132 h 1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4" h="132">
                    <a:moveTo>
                      <a:pt x="73" y="131"/>
                    </a:moveTo>
                    <a:lnTo>
                      <a:pt x="71" y="113"/>
                    </a:lnTo>
                    <a:lnTo>
                      <a:pt x="65" y="98"/>
                    </a:lnTo>
                    <a:lnTo>
                      <a:pt x="58" y="85"/>
                    </a:lnTo>
                    <a:lnTo>
                      <a:pt x="51" y="70"/>
                    </a:lnTo>
                    <a:lnTo>
                      <a:pt x="49" y="59"/>
                    </a:lnTo>
                    <a:lnTo>
                      <a:pt x="45" y="52"/>
                    </a:lnTo>
                    <a:lnTo>
                      <a:pt x="40" y="47"/>
                    </a:lnTo>
                    <a:lnTo>
                      <a:pt x="34" y="43"/>
                    </a:lnTo>
                    <a:lnTo>
                      <a:pt x="27" y="41"/>
                    </a:lnTo>
                    <a:lnTo>
                      <a:pt x="19" y="40"/>
                    </a:lnTo>
                    <a:lnTo>
                      <a:pt x="10" y="40"/>
                    </a:lnTo>
                    <a:lnTo>
                      <a:pt x="0" y="40"/>
                    </a:lnTo>
                    <a:lnTo>
                      <a:pt x="1" y="30"/>
                    </a:lnTo>
                    <a:lnTo>
                      <a:pt x="4" y="20"/>
                    </a:lnTo>
                    <a:lnTo>
                      <a:pt x="5" y="11"/>
                    </a:lnTo>
                    <a:lnTo>
                      <a:pt x="6" y="0"/>
                    </a:lnTo>
                    <a:lnTo>
                      <a:pt x="20" y="5"/>
                    </a:lnTo>
                    <a:lnTo>
                      <a:pt x="34" y="10"/>
                    </a:lnTo>
                    <a:lnTo>
                      <a:pt x="48" y="14"/>
                    </a:lnTo>
                    <a:lnTo>
                      <a:pt x="61" y="19"/>
                    </a:lnTo>
                    <a:lnTo>
                      <a:pt x="74" y="25"/>
                    </a:lnTo>
                    <a:lnTo>
                      <a:pt x="88" y="29"/>
                    </a:lnTo>
                    <a:lnTo>
                      <a:pt x="101" y="35"/>
                    </a:lnTo>
                    <a:lnTo>
                      <a:pt x="114" y="41"/>
                    </a:lnTo>
                    <a:lnTo>
                      <a:pt x="113" y="55"/>
                    </a:lnTo>
                    <a:lnTo>
                      <a:pt x="111" y="74"/>
                    </a:lnTo>
                    <a:lnTo>
                      <a:pt x="108" y="100"/>
                    </a:lnTo>
                    <a:lnTo>
                      <a:pt x="104" y="131"/>
                    </a:lnTo>
                    <a:lnTo>
                      <a:pt x="97" y="131"/>
                    </a:lnTo>
                    <a:lnTo>
                      <a:pt x="89" y="132"/>
                    </a:lnTo>
                    <a:lnTo>
                      <a:pt x="80" y="132"/>
                    </a:lnTo>
                    <a:lnTo>
                      <a:pt x="73" y="131"/>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806" name="Freeform 335">
                <a:extLst>
                  <a:ext uri="{FF2B5EF4-FFF2-40B4-BE49-F238E27FC236}">
                    <a16:creationId xmlns:a16="http://schemas.microsoft.com/office/drawing/2014/main" id="{FB341AAB-2762-4A4A-BCAB-A45786B7E036}"/>
                  </a:ext>
                </a:extLst>
              </p:cNvPr>
              <p:cNvSpPr>
                <a:spLocks/>
              </p:cNvSpPr>
              <p:nvPr/>
            </p:nvSpPr>
            <p:spPr bwMode="auto">
              <a:xfrm flipH="1">
                <a:off x="1323" y="2862"/>
                <a:ext cx="30" cy="31"/>
              </a:xfrm>
              <a:custGeom>
                <a:avLst/>
                <a:gdLst>
                  <a:gd name="T0" fmla="*/ 0 w 71"/>
                  <a:gd name="T1" fmla="*/ 0 h 83"/>
                  <a:gd name="T2" fmla="*/ 0 w 71"/>
                  <a:gd name="T3" fmla="*/ 0 h 83"/>
                  <a:gd name="T4" fmla="*/ 0 w 71"/>
                  <a:gd name="T5" fmla="*/ 0 h 83"/>
                  <a:gd name="T6" fmla="*/ 0 w 71"/>
                  <a:gd name="T7" fmla="*/ 0 h 83"/>
                  <a:gd name="T8" fmla="*/ 0 w 71"/>
                  <a:gd name="T9" fmla="*/ 0 h 83"/>
                  <a:gd name="T10" fmla="*/ 0 w 71"/>
                  <a:gd name="T11" fmla="*/ 0 h 83"/>
                  <a:gd name="T12" fmla="*/ 0 w 71"/>
                  <a:gd name="T13" fmla="*/ 0 h 83"/>
                  <a:gd name="T14" fmla="*/ 0 w 71"/>
                  <a:gd name="T15" fmla="*/ 0 h 83"/>
                  <a:gd name="T16" fmla="*/ 0 w 71"/>
                  <a:gd name="T17" fmla="*/ 0 h 83"/>
                  <a:gd name="T18" fmla="*/ 0 w 71"/>
                  <a:gd name="T19" fmla="*/ 0 h 83"/>
                  <a:gd name="T20" fmla="*/ 0 w 71"/>
                  <a:gd name="T21" fmla="*/ 0 h 83"/>
                  <a:gd name="T22" fmla="*/ 0 w 71"/>
                  <a:gd name="T23" fmla="*/ 0 h 83"/>
                  <a:gd name="T24" fmla="*/ 0 w 71"/>
                  <a:gd name="T25" fmla="*/ 0 h 83"/>
                  <a:gd name="T26" fmla="*/ 0 w 71"/>
                  <a:gd name="T27" fmla="*/ 0 h 83"/>
                  <a:gd name="T28" fmla="*/ 0 w 71"/>
                  <a:gd name="T29" fmla="*/ 0 h 83"/>
                  <a:gd name="T30" fmla="*/ 0 w 71"/>
                  <a:gd name="T31" fmla="*/ 0 h 83"/>
                  <a:gd name="T32" fmla="*/ 0 w 71"/>
                  <a:gd name="T33" fmla="*/ 0 h 83"/>
                  <a:gd name="T34" fmla="*/ 0 w 71"/>
                  <a:gd name="T35" fmla="*/ 0 h 83"/>
                  <a:gd name="T36" fmla="*/ 0 w 71"/>
                  <a:gd name="T37" fmla="*/ 0 h 83"/>
                  <a:gd name="T38" fmla="*/ 0 w 71"/>
                  <a:gd name="T39" fmla="*/ 0 h 83"/>
                  <a:gd name="T40" fmla="*/ 0 w 71"/>
                  <a:gd name="T41" fmla="*/ 0 h 83"/>
                  <a:gd name="T42" fmla="*/ 0 w 71"/>
                  <a:gd name="T43" fmla="*/ 0 h 83"/>
                  <a:gd name="T44" fmla="*/ 0 w 71"/>
                  <a:gd name="T45" fmla="*/ 0 h 83"/>
                  <a:gd name="T46" fmla="*/ 0 w 71"/>
                  <a:gd name="T47" fmla="*/ 0 h 83"/>
                  <a:gd name="T48" fmla="*/ 0 w 71"/>
                  <a:gd name="T49" fmla="*/ 0 h 83"/>
                  <a:gd name="T50" fmla="*/ 0 w 71"/>
                  <a:gd name="T51" fmla="*/ 0 h 83"/>
                  <a:gd name="T52" fmla="*/ 0 w 71"/>
                  <a:gd name="T53" fmla="*/ 0 h 83"/>
                  <a:gd name="T54" fmla="*/ 0 w 71"/>
                  <a:gd name="T55" fmla="*/ 0 h 83"/>
                  <a:gd name="T56" fmla="*/ 0 w 71"/>
                  <a:gd name="T57" fmla="*/ 0 h 8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1"/>
                  <a:gd name="T88" fmla="*/ 0 h 83"/>
                  <a:gd name="T89" fmla="*/ 71 w 71"/>
                  <a:gd name="T90" fmla="*/ 83 h 8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1" h="83">
                    <a:moveTo>
                      <a:pt x="0" y="83"/>
                    </a:moveTo>
                    <a:lnTo>
                      <a:pt x="2" y="62"/>
                    </a:lnTo>
                    <a:lnTo>
                      <a:pt x="3" y="41"/>
                    </a:lnTo>
                    <a:lnTo>
                      <a:pt x="6" y="21"/>
                    </a:lnTo>
                    <a:lnTo>
                      <a:pt x="10" y="0"/>
                    </a:lnTo>
                    <a:lnTo>
                      <a:pt x="13" y="1"/>
                    </a:lnTo>
                    <a:lnTo>
                      <a:pt x="18" y="3"/>
                    </a:lnTo>
                    <a:lnTo>
                      <a:pt x="24" y="6"/>
                    </a:lnTo>
                    <a:lnTo>
                      <a:pt x="30" y="8"/>
                    </a:lnTo>
                    <a:lnTo>
                      <a:pt x="36" y="11"/>
                    </a:lnTo>
                    <a:lnTo>
                      <a:pt x="45" y="15"/>
                    </a:lnTo>
                    <a:lnTo>
                      <a:pt x="53" y="18"/>
                    </a:lnTo>
                    <a:lnTo>
                      <a:pt x="62" y="22"/>
                    </a:lnTo>
                    <a:lnTo>
                      <a:pt x="65" y="30"/>
                    </a:lnTo>
                    <a:lnTo>
                      <a:pt x="70" y="40"/>
                    </a:lnTo>
                    <a:lnTo>
                      <a:pt x="71" y="51"/>
                    </a:lnTo>
                    <a:lnTo>
                      <a:pt x="66" y="56"/>
                    </a:lnTo>
                    <a:lnTo>
                      <a:pt x="65" y="62"/>
                    </a:lnTo>
                    <a:lnTo>
                      <a:pt x="64" y="67"/>
                    </a:lnTo>
                    <a:lnTo>
                      <a:pt x="63" y="72"/>
                    </a:lnTo>
                    <a:lnTo>
                      <a:pt x="62" y="78"/>
                    </a:lnTo>
                    <a:lnTo>
                      <a:pt x="57" y="79"/>
                    </a:lnTo>
                    <a:lnTo>
                      <a:pt x="53" y="79"/>
                    </a:lnTo>
                    <a:lnTo>
                      <a:pt x="48" y="80"/>
                    </a:lnTo>
                    <a:lnTo>
                      <a:pt x="43" y="80"/>
                    </a:lnTo>
                    <a:lnTo>
                      <a:pt x="36" y="80"/>
                    </a:lnTo>
                    <a:lnTo>
                      <a:pt x="27" y="82"/>
                    </a:lnTo>
                    <a:lnTo>
                      <a:pt x="16" y="82"/>
                    </a:lnTo>
                    <a:lnTo>
                      <a:pt x="0" y="83"/>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807" name="Freeform 336">
                <a:extLst>
                  <a:ext uri="{FF2B5EF4-FFF2-40B4-BE49-F238E27FC236}">
                    <a16:creationId xmlns:a16="http://schemas.microsoft.com/office/drawing/2014/main" id="{CEA4BD21-F5C4-4EE7-8D75-E503184F83A7}"/>
                  </a:ext>
                </a:extLst>
              </p:cNvPr>
              <p:cNvSpPr>
                <a:spLocks/>
              </p:cNvSpPr>
              <p:nvPr/>
            </p:nvSpPr>
            <p:spPr bwMode="auto">
              <a:xfrm flipH="1">
                <a:off x="1412" y="2875"/>
                <a:ext cx="17" cy="16"/>
              </a:xfrm>
              <a:custGeom>
                <a:avLst/>
                <a:gdLst>
                  <a:gd name="T0" fmla="*/ 0 w 43"/>
                  <a:gd name="T1" fmla="*/ 0 h 47"/>
                  <a:gd name="T2" fmla="*/ 0 w 43"/>
                  <a:gd name="T3" fmla="*/ 0 h 47"/>
                  <a:gd name="T4" fmla="*/ 0 w 43"/>
                  <a:gd name="T5" fmla="*/ 0 h 47"/>
                  <a:gd name="T6" fmla="*/ 0 w 43"/>
                  <a:gd name="T7" fmla="*/ 0 h 47"/>
                  <a:gd name="T8" fmla="*/ 0 w 43"/>
                  <a:gd name="T9" fmla="*/ 0 h 47"/>
                  <a:gd name="T10" fmla="*/ 0 w 43"/>
                  <a:gd name="T11" fmla="*/ 0 h 47"/>
                  <a:gd name="T12" fmla="*/ 0 w 43"/>
                  <a:gd name="T13" fmla="*/ 0 h 47"/>
                  <a:gd name="T14" fmla="*/ 0 w 43"/>
                  <a:gd name="T15" fmla="*/ 0 h 47"/>
                  <a:gd name="T16" fmla="*/ 0 w 43"/>
                  <a:gd name="T17" fmla="*/ 0 h 47"/>
                  <a:gd name="T18" fmla="*/ 0 w 43"/>
                  <a:gd name="T19" fmla="*/ 0 h 47"/>
                  <a:gd name="T20" fmla="*/ 0 w 43"/>
                  <a:gd name="T21" fmla="*/ 0 h 47"/>
                  <a:gd name="T22" fmla="*/ 0 w 43"/>
                  <a:gd name="T23" fmla="*/ 0 h 47"/>
                  <a:gd name="T24" fmla="*/ 0 w 43"/>
                  <a:gd name="T25" fmla="*/ 0 h 47"/>
                  <a:gd name="T26" fmla="*/ 0 w 43"/>
                  <a:gd name="T27" fmla="*/ 0 h 47"/>
                  <a:gd name="T28" fmla="*/ 0 w 43"/>
                  <a:gd name="T29" fmla="*/ 0 h 47"/>
                  <a:gd name="T30" fmla="*/ 0 w 43"/>
                  <a:gd name="T31" fmla="*/ 0 h 47"/>
                  <a:gd name="T32" fmla="*/ 0 w 43"/>
                  <a:gd name="T33" fmla="*/ 0 h 47"/>
                  <a:gd name="T34" fmla="*/ 0 w 43"/>
                  <a:gd name="T35" fmla="*/ 0 h 47"/>
                  <a:gd name="T36" fmla="*/ 0 w 43"/>
                  <a:gd name="T37" fmla="*/ 0 h 47"/>
                  <a:gd name="T38" fmla="*/ 0 w 43"/>
                  <a:gd name="T39" fmla="*/ 0 h 47"/>
                  <a:gd name="T40" fmla="*/ 0 w 43"/>
                  <a:gd name="T41" fmla="*/ 0 h 47"/>
                  <a:gd name="T42" fmla="*/ 0 w 43"/>
                  <a:gd name="T43" fmla="*/ 0 h 47"/>
                  <a:gd name="T44" fmla="*/ 0 w 43"/>
                  <a:gd name="T45" fmla="*/ 0 h 47"/>
                  <a:gd name="T46" fmla="*/ 0 w 43"/>
                  <a:gd name="T47" fmla="*/ 0 h 47"/>
                  <a:gd name="T48" fmla="*/ 0 w 43"/>
                  <a:gd name="T49" fmla="*/ 0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3"/>
                  <a:gd name="T76" fmla="*/ 0 h 47"/>
                  <a:gd name="T77" fmla="*/ 43 w 43"/>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3" h="47">
                    <a:moveTo>
                      <a:pt x="3" y="45"/>
                    </a:moveTo>
                    <a:lnTo>
                      <a:pt x="3" y="39"/>
                    </a:lnTo>
                    <a:lnTo>
                      <a:pt x="1" y="32"/>
                    </a:lnTo>
                    <a:lnTo>
                      <a:pt x="0" y="27"/>
                    </a:lnTo>
                    <a:lnTo>
                      <a:pt x="0" y="21"/>
                    </a:lnTo>
                    <a:lnTo>
                      <a:pt x="4" y="9"/>
                    </a:lnTo>
                    <a:lnTo>
                      <a:pt x="7" y="2"/>
                    </a:lnTo>
                    <a:lnTo>
                      <a:pt x="11" y="0"/>
                    </a:lnTo>
                    <a:lnTo>
                      <a:pt x="15" y="0"/>
                    </a:lnTo>
                    <a:lnTo>
                      <a:pt x="20" y="4"/>
                    </a:lnTo>
                    <a:lnTo>
                      <a:pt x="26" y="10"/>
                    </a:lnTo>
                    <a:lnTo>
                      <a:pt x="34" y="17"/>
                    </a:lnTo>
                    <a:lnTo>
                      <a:pt x="43" y="27"/>
                    </a:lnTo>
                    <a:lnTo>
                      <a:pt x="43" y="31"/>
                    </a:lnTo>
                    <a:lnTo>
                      <a:pt x="43" y="37"/>
                    </a:lnTo>
                    <a:lnTo>
                      <a:pt x="42" y="42"/>
                    </a:lnTo>
                    <a:lnTo>
                      <a:pt x="42" y="47"/>
                    </a:lnTo>
                    <a:lnTo>
                      <a:pt x="36" y="47"/>
                    </a:lnTo>
                    <a:lnTo>
                      <a:pt x="31" y="47"/>
                    </a:lnTo>
                    <a:lnTo>
                      <a:pt x="27" y="47"/>
                    </a:lnTo>
                    <a:lnTo>
                      <a:pt x="22" y="47"/>
                    </a:lnTo>
                    <a:lnTo>
                      <a:pt x="18" y="47"/>
                    </a:lnTo>
                    <a:lnTo>
                      <a:pt x="13" y="46"/>
                    </a:lnTo>
                    <a:lnTo>
                      <a:pt x="7" y="46"/>
                    </a:lnTo>
                    <a:lnTo>
                      <a:pt x="3" y="45"/>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808" name="Freeform 337">
                <a:extLst>
                  <a:ext uri="{FF2B5EF4-FFF2-40B4-BE49-F238E27FC236}">
                    <a16:creationId xmlns:a16="http://schemas.microsoft.com/office/drawing/2014/main" id="{2419E4C4-1B6B-409B-AF47-7D02577D2279}"/>
                  </a:ext>
                </a:extLst>
              </p:cNvPr>
              <p:cNvSpPr>
                <a:spLocks/>
              </p:cNvSpPr>
              <p:nvPr/>
            </p:nvSpPr>
            <p:spPr bwMode="auto">
              <a:xfrm flipH="1">
                <a:off x="1435" y="2853"/>
                <a:ext cx="35" cy="37"/>
              </a:xfrm>
              <a:custGeom>
                <a:avLst/>
                <a:gdLst>
                  <a:gd name="T0" fmla="*/ 0 w 85"/>
                  <a:gd name="T1" fmla="*/ 0 h 103"/>
                  <a:gd name="T2" fmla="*/ 0 w 85"/>
                  <a:gd name="T3" fmla="*/ 0 h 103"/>
                  <a:gd name="T4" fmla="*/ 0 w 85"/>
                  <a:gd name="T5" fmla="*/ 0 h 103"/>
                  <a:gd name="T6" fmla="*/ 0 w 85"/>
                  <a:gd name="T7" fmla="*/ 0 h 103"/>
                  <a:gd name="T8" fmla="*/ 0 w 85"/>
                  <a:gd name="T9" fmla="*/ 0 h 103"/>
                  <a:gd name="T10" fmla="*/ 0 w 85"/>
                  <a:gd name="T11" fmla="*/ 0 h 103"/>
                  <a:gd name="T12" fmla="*/ 0 w 85"/>
                  <a:gd name="T13" fmla="*/ 0 h 103"/>
                  <a:gd name="T14" fmla="*/ 0 w 85"/>
                  <a:gd name="T15" fmla="*/ 0 h 103"/>
                  <a:gd name="T16" fmla="*/ 0 w 85"/>
                  <a:gd name="T17" fmla="*/ 0 h 103"/>
                  <a:gd name="T18" fmla="*/ 0 w 85"/>
                  <a:gd name="T19" fmla="*/ 0 h 103"/>
                  <a:gd name="T20" fmla="*/ 0 w 85"/>
                  <a:gd name="T21" fmla="*/ 0 h 103"/>
                  <a:gd name="T22" fmla="*/ 0 w 85"/>
                  <a:gd name="T23" fmla="*/ 0 h 103"/>
                  <a:gd name="T24" fmla="*/ 0 w 85"/>
                  <a:gd name="T25" fmla="*/ 0 h 103"/>
                  <a:gd name="T26" fmla="*/ 0 w 85"/>
                  <a:gd name="T27" fmla="*/ 0 h 103"/>
                  <a:gd name="T28" fmla="*/ 0 w 85"/>
                  <a:gd name="T29" fmla="*/ 0 h 103"/>
                  <a:gd name="T30" fmla="*/ 0 w 85"/>
                  <a:gd name="T31" fmla="*/ 0 h 103"/>
                  <a:gd name="T32" fmla="*/ 0 w 85"/>
                  <a:gd name="T33" fmla="*/ 0 h 103"/>
                  <a:gd name="T34" fmla="*/ 0 w 85"/>
                  <a:gd name="T35" fmla="*/ 0 h 103"/>
                  <a:gd name="T36" fmla="*/ 0 w 85"/>
                  <a:gd name="T37" fmla="*/ 0 h 103"/>
                  <a:gd name="T38" fmla="*/ 0 w 85"/>
                  <a:gd name="T39" fmla="*/ 0 h 103"/>
                  <a:gd name="T40" fmla="*/ 0 w 85"/>
                  <a:gd name="T41" fmla="*/ 0 h 103"/>
                  <a:gd name="T42" fmla="*/ 0 w 85"/>
                  <a:gd name="T43" fmla="*/ 0 h 103"/>
                  <a:gd name="T44" fmla="*/ 0 w 85"/>
                  <a:gd name="T45" fmla="*/ 0 h 103"/>
                  <a:gd name="T46" fmla="*/ 0 w 85"/>
                  <a:gd name="T47" fmla="*/ 0 h 103"/>
                  <a:gd name="T48" fmla="*/ 0 w 85"/>
                  <a:gd name="T49" fmla="*/ 0 h 103"/>
                  <a:gd name="T50" fmla="*/ 0 w 85"/>
                  <a:gd name="T51" fmla="*/ 0 h 103"/>
                  <a:gd name="T52" fmla="*/ 0 w 85"/>
                  <a:gd name="T53" fmla="*/ 0 h 103"/>
                  <a:gd name="T54" fmla="*/ 0 w 85"/>
                  <a:gd name="T55" fmla="*/ 0 h 103"/>
                  <a:gd name="T56" fmla="*/ 0 w 85"/>
                  <a:gd name="T57" fmla="*/ 0 h 103"/>
                  <a:gd name="T58" fmla="*/ 0 w 85"/>
                  <a:gd name="T59" fmla="*/ 0 h 103"/>
                  <a:gd name="T60" fmla="*/ 0 w 85"/>
                  <a:gd name="T61" fmla="*/ 0 h 103"/>
                  <a:gd name="T62" fmla="*/ 0 w 85"/>
                  <a:gd name="T63" fmla="*/ 0 h 103"/>
                  <a:gd name="T64" fmla="*/ 0 w 85"/>
                  <a:gd name="T65" fmla="*/ 0 h 10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5"/>
                  <a:gd name="T100" fmla="*/ 0 h 103"/>
                  <a:gd name="T101" fmla="*/ 85 w 85"/>
                  <a:gd name="T102" fmla="*/ 103 h 10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5" h="103">
                    <a:moveTo>
                      <a:pt x="0" y="94"/>
                    </a:moveTo>
                    <a:lnTo>
                      <a:pt x="2" y="79"/>
                    </a:lnTo>
                    <a:lnTo>
                      <a:pt x="2" y="64"/>
                    </a:lnTo>
                    <a:lnTo>
                      <a:pt x="2" y="50"/>
                    </a:lnTo>
                    <a:lnTo>
                      <a:pt x="2" y="35"/>
                    </a:lnTo>
                    <a:lnTo>
                      <a:pt x="3" y="24"/>
                    </a:lnTo>
                    <a:lnTo>
                      <a:pt x="4" y="14"/>
                    </a:lnTo>
                    <a:lnTo>
                      <a:pt x="7" y="5"/>
                    </a:lnTo>
                    <a:lnTo>
                      <a:pt x="14" y="0"/>
                    </a:lnTo>
                    <a:lnTo>
                      <a:pt x="22" y="9"/>
                    </a:lnTo>
                    <a:lnTo>
                      <a:pt x="27" y="17"/>
                    </a:lnTo>
                    <a:lnTo>
                      <a:pt x="30" y="24"/>
                    </a:lnTo>
                    <a:lnTo>
                      <a:pt x="33" y="30"/>
                    </a:lnTo>
                    <a:lnTo>
                      <a:pt x="36" y="37"/>
                    </a:lnTo>
                    <a:lnTo>
                      <a:pt x="43" y="45"/>
                    </a:lnTo>
                    <a:lnTo>
                      <a:pt x="55" y="55"/>
                    </a:lnTo>
                    <a:lnTo>
                      <a:pt x="73" y="67"/>
                    </a:lnTo>
                    <a:lnTo>
                      <a:pt x="76" y="67"/>
                    </a:lnTo>
                    <a:lnTo>
                      <a:pt x="79" y="67"/>
                    </a:lnTo>
                    <a:lnTo>
                      <a:pt x="82" y="67"/>
                    </a:lnTo>
                    <a:lnTo>
                      <a:pt x="85" y="67"/>
                    </a:lnTo>
                    <a:lnTo>
                      <a:pt x="85" y="77"/>
                    </a:lnTo>
                    <a:lnTo>
                      <a:pt x="83" y="85"/>
                    </a:lnTo>
                    <a:lnTo>
                      <a:pt x="81" y="94"/>
                    </a:lnTo>
                    <a:lnTo>
                      <a:pt x="80" y="103"/>
                    </a:lnTo>
                    <a:lnTo>
                      <a:pt x="72" y="103"/>
                    </a:lnTo>
                    <a:lnTo>
                      <a:pt x="61" y="103"/>
                    </a:lnTo>
                    <a:lnTo>
                      <a:pt x="50" y="103"/>
                    </a:lnTo>
                    <a:lnTo>
                      <a:pt x="38" y="102"/>
                    </a:lnTo>
                    <a:lnTo>
                      <a:pt x="28" y="100"/>
                    </a:lnTo>
                    <a:lnTo>
                      <a:pt x="17" y="99"/>
                    </a:lnTo>
                    <a:lnTo>
                      <a:pt x="7" y="97"/>
                    </a:lnTo>
                    <a:lnTo>
                      <a:pt x="0" y="94"/>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809" name="Freeform 338">
                <a:extLst>
                  <a:ext uri="{FF2B5EF4-FFF2-40B4-BE49-F238E27FC236}">
                    <a16:creationId xmlns:a16="http://schemas.microsoft.com/office/drawing/2014/main" id="{EFAC8FDE-E798-43A1-835D-29837F841E69}"/>
                  </a:ext>
                </a:extLst>
              </p:cNvPr>
              <p:cNvSpPr>
                <a:spLocks/>
              </p:cNvSpPr>
              <p:nvPr/>
            </p:nvSpPr>
            <p:spPr bwMode="auto">
              <a:xfrm flipH="1">
                <a:off x="1474" y="2848"/>
                <a:ext cx="59" cy="38"/>
              </a:xfrm>
              <a:custGeom>
                <a:avLst/>
                <a:gdLst>
                  <a:gd name="T0" fmla="*/ 0 w 143"/>
                  <a:gd name="T1" fmla="*/ 0 h 101"/>
                  <a:gd name="T2" fmla="*/ 0 w 143"/>
                  <a:gd name="T3" fmla="*/ 0 h 101"/>
                  <a:gd name="T4" fmla="*/ 0 w 143"/>
                  <a:gd name="T5" fmla="*/ 0 h 101"/>
                  <a:gd name="T6" fmla="*/ 0 w 143"/>
                  <a:gd name="T7" fmla="*/ 0 h 101"/>
                  <a:gd name="T8" fmla="*/ 0 w 143"/>
                  <a:gd name="T9" fmla="*/ 0 h 101"/>
                  <a:gd name="T10" fmla="*/ 0 w 143"/>
                  <a:gd name="T11" fmla="*/ 0 h 101"/>
                  <a:gd name="T12" fmla="*/ 0 w 143"/>
                  <a:gd name="T13" fmla="*/ 0 h 101"/>
                  <a:gd name="T14" fmla="*/ 0 w 143"/>
                  <a:gd name="T15" fmla="*/ 0 h 101"/>
                  <a:gd name="T16" fmla="*/ 0 w 143"/>
                  <a:gd name="T17" fmla="*/ 0 h 101"/>
                  <a:gd name="T18" fmla="*/ 0 w 143"/>
                  <a:gd name="T19" fmla="*/ 0 h 101"/>
                  <a:gd name="T20" fmla="*/ 0 w 143"/>
                  <a:gd name="T21" fmla="*/ 0 h 101"/>
                  <a:gd name="T22" fmla="*/ 0 w 143"/>
                  <a:gd name="T23" fmla="*/ 0 h 101"/>
                  <a:gd name="T24" fmla="*/ 0 w 143"/>
                  <a:gd name="T25" fmla="*/ 0 h 101"/>
                  <a:gd name="T26" fmla="*/ 0 w 143"/>
                  <a:gd name="T27" fmla="*/ 0 h 101"/>
                  <a:gd name="T28" fmla="*/ 0 w 143"/>
                  <a:gd name="T29" fmla="*/ 0 h 101"/>
                  <a:gd name="T30" fmla="*/ 0 w 143"/>
                  <a:gd name="T31" fmla="*/ 0 h 101"/>
                  <a:gd name="T32" fmla="*/ 0 w 143"/>
                  <a:gd name="T33" fmla="*/ 0 h 101"/>
                  <a:gd name="T34" fmla="*/ 0 w 143"/>
                  <a:gd name="T35" fmla="*/ 0 h 101"/>
                  <a:gd name="T36" fmla="*/ 0 w 143"/>
                  <a:gd name="T37" fmla="*/ 0 h 101"/>
                  <a:gd name="T38" fmla="*/ 0 w 143"/>
                  <a:gd name="T39" fmla="*/ 0 h 101"/>
                  <a:gd name="T40" fmla="*/ 0 w 143"/>
                  <a:gd name="T41" fmla="*/ 0 h 101"/>
                  <a:gd name="T42" fmla="*/ 0 w 143"/>
                  <a:gd name="T43" fmla="*/ 0 h 101"/>
                  <a:gd name="T44" fmla="*/ 0 w 143"/>
                  <a:gd name="T45" fmla="*/ 0 h 101"/>
                  <a:gd name="T46" fmla="*/ 0 w 143"/>
                  <a:gd name="T47" fmla="*/ 0 h 101"/>
                  <a:gd name="T48" fmla="*/ 0 w 143"/>
                  <a:gd name="T49" fmla="*/ 0 h 101"/>
                  <a:gd name="T50" fmla="*/ 0 w 143"/>
                  <a:gd name="T51" fmla="*/ 0 h 101"/>
                  <a:gd name="T52" fmla="*/ 0 w 143"/>
                  <a:gd name="T53" fmla="*/ 0 h 101"/>
                  <a:gd name="T54" fmla="*/ 0 w 143"/>
                  <a:gd name="T55" fmla="*/ 0 h 101"/>
                  <a:gd name="T56" fmla="*/ 0 w 143"/>
                  <a:gd name="T57" fmla="*/ 0 h 101"/>
                  <a:gd name="T58" fmla="*/ 0 w 143"/>
                  <a:gd name="T59" fmla="*/ 0 h 101"/>
                  <a:gd name="T60" fmla="*/ 0 w 143"/>
                  <a:gd name="T61" fmla="*/ 0 h 101"/>
                  <a:gd name="T62" fmla="*/ 0 w 143"/>
                  <a:gd name="T63" fmla="*/ 0 h 101"/>
                  <a:gd name="T64" fmla="*/ 0 w 143"/>
                  <a:gd name="T65" fmla="*/ 0 h 101"/>
                  <a:gd name="T66" fmla="*/ 0 w 143"/>
                  <a:gd name="T67" fmla="*/ 0 h 101"/>
                  <a:gd name="T68" fmla="*/ 0 w 143"/>
                  <a:gd name="T69" fmla="*/ 0 h 101"/>
                  <a:gd name="T70" fmla="*/ 0 w 143"/>
                  <a:gd name="T71" fmla="*/ 0 h 101"/>
                  <a:gd name="T72" fmla="*/ 0 w 143"/>
                  <a:gd name="T73" fmla="*/ 0 h 101"/>
                  <a:gd name="T74" fmla="*/ 0 w 143"/>
                  <a:gd name="T75" fmla="*/ 0 h 101"/>
                  <a:gd name="T76" fmla="*/ 0 w 143"/>
                  <a:gd name="T77" fmla="*/ 0 h 101"/>
                  <a:gd name="T78" fmla="*/ 0 w 143"/>
                  <a:gd name="T79" fmla="*/ 0 h 101"/>
                  <a:gd name="T80" fmla="*/ 0 w 143"/>
                  <a:gd name="T81" fmla="*/ 0 h 101"/>
                  <a:gd name="T82" fmla="*/ 0 w 143"/>
                  <a:gd name="T83" fmla="*/ 0 h 101"/>
                  <a:gd name="T84" fmla="*/ 0 w 143"/>
                  <a:gd name="T85" fmla="*/ 0 h 101"/>
                  <a:gd name="T86" fmla="*/ 0 w 143"/>
                  <a:gd name="T87" fmla="*/ 0 h 101"/>
                  <a:gd name="T88" fmla="*/ 0 w 143"/>
                  <a:gd name="T89" fmla="*/ 0 h 10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3"/>
                  <a:gd name="T136" fmla="*/ 0 h 101"/>
                  <a:gd name="T137" fmla="*/ 143 w 143"/>
                  <a:gd name="T138" fmla="*/ 101 h 10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3" h="101">
                    <a:moveTo>
                      <a:pt x="0" y="74"/>
                    </a:moveTo>
                    <a:lnTo>
                      <a:pt x="0" y="63"/>
                    </a:lnTo>
                    <a:lnTo>
                      <a:pt x="0" y="41"/>
                    </a:lnTo>
                    <a:lnTo>
                      <a:pt x="4" y="21"/>
                    </a:lnTo>
                    <a:lnTo>
                      <a:pt x="13" y="12"/>
                    </a:lnTo>
                    <a:lnTo>
                      <a:pt x="13" y="14"/>
                    </a:lnTo>
                    <a:lnTo>
                      <a:pt x="13" y="15"/>
                    </a:lnTo>
                    <a:lnTo>
                      <a:pt x="13" y="17"/>
                    </a:lnTo>
                    <a:lnTo>
                      <a:pt x="13" y="18"/>
                    </a:lnTo>
                    <a:lnTo>
                      <a:pt x="21" y="15"/>
                    </a:lnTo>
                    <a:lnTo>
                      <a:pt x="28" y="11"/>
                    </a:lnTo>
                    <a:lnTo>
                      <a:pt x="34" y="8"/>
                    </a:lnTo>
                    <a:lnTo>
                      <a:pt x="39" y="6"/>
                    </a:lnTo>
                    <a:lnTo>
                      <a:pt x="46" y="3"/>
                    </a:lnTo>
                    <a:lnTo>
                      <a:pt x="52" y="1"/>
                    </a:lnTo>
                    <a:lnTo>
                      <a:pt x="60" y="0"/>
                    </a:lnTo>
                    <a:lnTo>
                      <a:pt x="68" y="1"/>
                    </a:lnTo>
                    <a:lnTo>
                      <a:pt x="69" y="8"/>
                    </a:lnTo>
                    <a:lnTo>
                      <a:pt x="70" y="16"/>
                    </a:lnTo>
                    <a:lnTo>
                      <a:pt x="72" y="24"/>
                    </a:lnTo>
                    <a:lnTo>
                      <a:pt x="73" y="31"/>
                    </a:lnTo>
                    <a:lnTo>
                      <a:pt x="76" y="40"/>
                    </a:lnTo>
                    <a:lnTo>
                      <a:pt x="82" y="48"/>
                    </a:lnTo>
                    <a:lnTo>
                      <a:pt x="89" y="54"/>
                    </a:lnTo>
                    <a:lnTo>
                      <a:pt x="97" y="59"/>
                    </a:lnTo>
                    <a:lnTo>
                      <a:pt x="105" y="63"/>
                    </a:lnTo>
                    <a:lnTo>
                      <a:pt x="114" y="65"/>
                    </a:lnTo>
                    <a:lnTo>
                      <a:pt x="125" y="67"/>
                    </a:lnTo>
                    <a:lnTo>
                      <a:pt x="135" y="67"/>
                    </a:lnTo>
                    <a:lnTo>
                      <a:pt x="136" y="62"/>
                    </a:lnTo>
                    <a:lnTo>
                      <a:pt x="137" y="59"/>
                    </a:lnTo>
                    <a:lnTo>
                      <a:pt x="140" y="57"/>
                    </a:lnTo>
                    <a:lnTo>
                      <a:pt x="143" y="59"/>
                    </a:lnTo>
                    <a:lnTo>
                      <a:pt x="142" y="70"/>
                    </a:lnTo>
                    <a:lnTo>
                      <a:pt x="141" y="80"/>
                    </a:lnTo>
                    <a:lnTo>
                      <a:pt x="140" y="91"/>
                    </a:lnTo>
                    <a:lnTo>
                      <a:pt x="138" y="101"/>
                    </a:lnTo>
                    <a:lnTo>
                      <a:pt x="131" y="101"/>
                    </a:lnTo>
                    <a:lnTo>
                      <a:pt x="118" y="99"/>
                    </a:lnTo>
                    <a:lnTo>
                      <a:pt x="97" y="95"/>
                    </a:lnTo>
                    <a:lnTo>
                      <a:pt x="74" y="91"/>
                    </a:lnTo>
                    <a:lnTo>
                      <a:pt x="51" y="86"/>
                    </a:lnTo>
                    <a:lnTo>
                      <a:pt x="29" y="80"/>
                    </a:lnTo>
                    <a:lnTo>
                      <a:pt x="10" y="77"/>
                    </a:lnTo>
                    <a:lnTo>
                      <a:pt x="0" y="74"/>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810" name="Freeform 339">
                <a:extLst>
                  <a:ext uri="{FF2B5EF4-FFF2-40B4-BE49-F238E27FC236}">
                    <a16:creationId xmlns:a16="http://schemas.microsoft.com/office/drawing/2014/main" id="{B695425E-884D-4FD3-B4AD-094C57A57861}"/>
                  </a:ext>
                </a:extLst>
              </p:cNvPr>
              <p:cNvSpPr>
                <a:spLocks/>
              </p:cNvSpPr>
              <p:nvPr/>
            </p:nvSpPr>
            <p:spPr bwMode="auto">
              <a:xfrm flipH="1">
                <a:off x="1405" y="2822"/>
                <a:ext cx="61" cy="56"/>
              </a:xfrm>
              <a:custGeom>
                <a:avLst/>
                <a:gdLst>
                  <a:gd name="T0" fmla="*/ 0 w 146"/>
                  <a:gd name="T1" fmla="*/ 0 h 156"/>
                  <a:gd name="T2" fmla="*/ 0 w 146"/>
                  <a:gd name="T3" fmla="*/ 0 h 156"/>
                  <a:gd name="T4" fmla="*/ 0 w 146"/>
                  <a:gd name="T5" fmla="*/ 0 h 156"/>
                  <a:gd name="T6" fmla="*/ 0 w 146"/>
                  <a:gd name="T7" fmla="*/ 0 h 156"/>
                  <a:gd name="T8" fmla="*/ 0 w 146"/>
                  <a:gd name="T9" fmla="*/ 0 h 156"/>
                  <a:gd name="T10" fmla="*/ 0 w 146"/>
                  <a:gd name="T11" fmla="*/ 0 h 156"/>
                  <a:gd name="T12" fmla="*/ 0 w 146"/>
                  <a:gd name="T13" fmla="*/ 0 h 156"/>
                  <a:gd name="T14" fmla="*/ 0 w 146"/>
                  <a:gd name="T15" fmla="*/ 0 h 156"/>
                  <a:gd name="T16" fmla="*/ 0 w 146"/>
                  <a:gd name="T17" fmla="*/ 0 h 156"/>
                  <a:gd name="T18" fmla="*/ 0 w 146"/>
                  <a:gd name="T19" fmla="*/ 0 h 156"/>
                  <a:gd name="T20" fmla="*/ 0 w 146"/>
                  <a:gd name="T21" fmla="*/ 0 h 156"/>
                  <a:gd name="T22" fmla="*/ 0 w 146"/>
                  <a:gd name="T23" fmla="*/ 0 h 156"/>
                  <a:gd name="T24" fmla="*/ 0 w 146"/>
                  <a:gd name="T25" fmla="*/ 0 h 156"/>
                  <a:gd name="T26" fmla="*/ 0 w 146"/>
                  <a:gd name="T27" fmla="*/ 0 h 156"/>
                  <a:gd name="T28" fmla="*/ 0 w 146"/>
                  <a:gd name="T29" fmla="*/ 0 h 156"/>
                  <a:gd name="T30" fmla="*/ 0 w 146"/>
                  <a:gd name="T31" fmla="*/ 0 h 156"/>
                  <a:gd name="T32" fmla="*/ 0 w 146"/>
                  <a:gd name="T33" fmla="*/ 0 h 156"/>
                  <a:gd name="T34" fmla="*/ 0 w 146"/>
                  <a:gd name="T35" fmla="*/ 0 h 156"/>
                  <a:gd name="T36" fmla="*/ 0 w 146"/>
                  <a:gd name="T37" fmla="*/ 0 h 156"/>
                  <a:gd name="T38" fmla="*/ 0 w 146"/>
                  <a:gd name="T39" fmla="*/ 0 h 156"/>
                  <a:gd name="T40" fmla="*/ 0 w 146"/>
                  <a:gd name="T41" fmla="*/ 0 h 156"/>
                  <a:gd name="T42" fmla="*/ 0 w 146"/>
                  <a:gd name="T43" fmla="*/ 0 h 156"/>
                  <a:gd name="T44" fmla="*/ 0 w 146"/>
                  <a:gd name="T45" fmla="*/ 0 h 156"/>
                  <a:gd name="T46" fmla="*/ 0 w 146"/>
                  <a:gd name="T47" fmla="*/ 0 h 156"/>
                  <a:gd name="T48" fmla="*/ 0 w 146"/>
                  <a:gd name="T49" fmla="*/ 0 h 156"/>
                  <a:gd name="T50" fmla="*/ 0 w 146"/>
                  <a:gd name="T51" fmla="*/ 0 h 156"/>
                  <a:gd name="T52" fmla="*/ 0 w 146"/>
                  <a:gd name="T53" fmla="*/ 0 h 156"/>
                  <a:gd name="T54" fmla="*/ 0 w 146"/>
                  <a:gd name="T55" fmla="*/ 0 h 156"/>
                  <a:gd name="T56" fmla="*/ 0 w 146"/>
                  <a:gd name="T57" fmla="*/ 0 h 156"/>
                  <a:gd name="T58" fmla="*/ 0 w 146"/>
                  <a:gd name="T59" fmla="*/ 0 h 156"/>
                  <a:gd name="T60" fmla="*/ 0 w 146"/>
                  <a:gd name="T61" fmla="*/ 0 h 156"/>
                  <a:gd name="T62" fmla="*/ 0 w 146"/>
                  <a:gd name="T63" fmla="*/ 0 h 156"/>
                  <a:gd name="T64" fmla="*/ 0 w 146"/>
                  <a:gd name="T65" fmla="*/ 0 h 156"/>
                  <a:gd name="T66" fmla="*/ 0 w 146"/>
                  <a:gd name="T67" fmla="*/ 0 h 156"/>
                  <a:gd name="T68" fmla="*/ 0 w 146"/>
                  <a:gd name="T69" fmla="*/ 0 h 156"/>
                  <a:gd name="T70" fmla="*/ 0 w 146"/>
                  <a:gd name="T71" fmla="*/ 0 h 156"/>
                  <a:gd name="T72" fmla="*/ 0 w 146"/>
                  <a:gd name="T73" fmla="*/ 0 h 156"/>
                  <a:gd name="T74" fmla="*/ 0 w 146"/>
                  <a:gd name="T75" fmla="*/ 0 h 156"/>
                  <a:gd name="T76" fmla="*/ 0 w 146"/>
                  <a:gd name="T77" fmla="*/ 0 h 156"/>
                  <a:gd name="T78" fmla="*/ 0 w 146"/>
                  <a:gd name="T79" fmla="*/ 0 h 156"/>
                  <a:gd name="T80" fmla="*/ 0 w 146"/>
                  <a:gd name="T81" fmla="*/ 0 h 156"/>
                  <a:gd name="T82" fmla="*/ 0 w 146"/>
                  <a:gd name="T83" fmla="*/ 0 h 156"/>
                  <a:gd name="T84" fmla="*/ 0 w 146"/>
                  <a:gd name="T85" fmla="*/ 0 h 156"/>
                  <a:gd name="T86" fmla="*/ 0 w 146"/>
                  <a:gd name="T87" fmla="*/ 0 h 156"/>
                  <a:gd name="T88" fmla="*/ 0 w 146"/>
                  <a:gd name="T89" fmla="*/ 0 h 156"/>
                  <a:gd name="T90" fmla="*/ 0 w 146"/>
                  <a:gd name="T91" fmla="*/ 0 h 156"/>
                  <a:gd name="T92" fmla="*/ 0 w 146"/>
                  <a:gd name="T93" fmla="*/ 0 h 156"/>
                  <a:gd name="T94" fmla="*/ 0 w 146"/>
                  <a:gd name="T95" fmla="*/ 0 h 156"/>
                  <a:gd name="T96" fmla="*/ 0 w 146"/>
                  <a:gd name="T97" fmla="*/ 0 h 156"/>
                  <a:gd name="T98" fmla="*/ 0 w 146"/>
                  <a:gd name="T99" fmla="*/ 0 h 156"/>
                  <a:gd name="T100" fmla="*/ 0 w 146"/>
                  <a:gd name="T101" fmla="*/ 0 h 156"/>
                  <a:gd name="T102" fmla="*/ 0 w 146"/>
                  <a:gd name="T103" fmla="*/ 0 h 156"/>
                  <a:gd name="T104" fmla="*/ 0 w 146"/>
                  <a:gd name="T105" fmla="*/ 0 h 156"/>
                  <a:gd name="T106" fmla="*/ 0 w 146"/>
                  <a:gd name="T107" fmla="*/ 0 h 156"/>
                  <a:gd name="T108" fmla="*/ 0 w 146"/>
                  <a:gd name="T109" fmla="*/ 0 h 156"/>
                  <a:gd name="T110" fmla="*/ 0 w 146"/>
                  <a:gd name="T111" fmla="*/ 0 h 156"/>
                  <a:gd name="T112" fmla="*/ 0 w 146"/>
                  <a:gd name="T113" fmla="*/ 0 h 1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6"/>
                  <a:gd name="T172" fmla="*/ 0 h 156"/>
                  <a:gd name="T173" fmla="*/ 146 w 146"/>
                  <a:gd name="T174" fmla="*/ 156 h 1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6" h="156">
                    <a:moveTo>
                      <a:pt x="88" y="133"/>
                    </a:moveTo>
                    <a:lnTo>
                      <a:pt x="76" y="130"/>
                    </a:lnTo>
                    <a:lnTo>
                      <a:pt x="66" y="128"/>
                    </a:lnTo>
                    <a:lnTo>
                      <a:pt x="60" y="124"/>
                    </a:lnTo>
                    <a:lnTo>
                      <a:pt x="55" y="121"/>
                    </a:lnTo>
                    <a:lnTo>
                      <a:pt x="51" y="118"/>
                    </a:lnTo>
                    <a:lnTo>
                      <a:pt x="47" y="114"/>
                    </a:lnTo>
                    <a:lnTo>
                      <a:pt x="41" y="111"/>
                    </a:lnTo>
                    <a:lnTo>
                      <a:pt x="32" y="108"/>
                    </a:lnTo>
                    <a:lnTo>
                      <a:pt x="28" y="93"/>
                    </a:lnTo>
                    <a:lnTo>
                      <a:pt x="26" y="85"/>
                    </a:lnTo>
                    <a:lnTo>
                      <a:pt x="25" y="82"/>
                    </a:lnTo>
                    <a:lnTo>
                      <a:pt x="24" y="80"/>
                    </a:lnTo>
                    <a:lnTo>
                      <a:pt x="20" y="69"/>
                    </a:lnTo>
                    <a:lnTo>
                      <a:pt x="17" y="63"/>
                    </a:lnTo>
                    <a:lnTo>
                      <a:pt x="10" y="62"/>
                    </a:lnTo>
                    <a:lnTo>
                      <a:pt x="0" y="63"/>
                    </a:lnTo>
                    <a:lnTo>
                      <a:pt x="0" y="47"/>
                    </a:lnTo>
                    <a:lnTo>
                      <a:pt x="1" y="31"/>
                    </a:lnTo>
                    <a:lnTo>
                      <a:pt x="3" y="16"/>
                    </a:lnTo>
                    <a:lnTo>
                      <a:pt x="4" y="0"/>
                    </a:lnTo>
                    <a:lnTo>
                      <a:pt x="16" y="2"/>
                    </a:lnTo>
                    <a:lnTo>
                      <a:pt x="33" y="7"/>
                    </a:lnTo>
                    <a:lnTo>
                      <a:pt x="54" y="14"/>
                    </a:lnTo>
                    <a:lnTo>
                      <a:pt x="76" y="22"/>
                    </a:lnTo>
                    <a:lnTo>
                      <a:pt x="98" y="31"/>
                    </a:lnTo>
                    <a:lnTo>
                      <a:pt x="118" y="39"/>
                    </a:lnTo>
                    <a:lnTo>
                      <a:pt x="134" y="47"/>
                    </a:lnTo>
                    <a:lnTo>
                      <a:pt x="146" y="53"/>
                    </a:lnTo>
                    <a:lnTo>
                      <a:pt x="144" y="73"/>
                    </a:lnTo>
                    <a:lnTo>
                      <a:pt x="141" y="85"/>
                    </a:lnTo>
                    <a:lnTo>
                      <a:pt x="140" y="95"/>
                    </a:lnTo>
                    <a:lnTo>
                      <a:pt x="138" y="107"/>
                    </a:lnTo>
                    <a:lnTo>
                      <a:pt x="134" y="110"/>
                    </a:lnTo>
                    <a:lnTo>
                      <a:pt x="130" y="112"/>
                    </a:lnTo>
                    <a:lnTo>
                      <a:pt x="124" y="114"/>
                    </a:lnTo>
                    <a:lnTo>
                      <a:pt x="117" y="116"/>
                    </a:lnTo>
                    <a:lnTo>
                      <a:pt x="111" y="120"/>
                    </a:lnTo>
                    <a:lnTo>
                      <a:pt x="107" y="122"/>
                    </a:lnTo>
                    <a:lnTo>
                      <a:pt x="104" y="126"/>
                    </a:lnTo>
                    <a:lnTo>
                      <a:pt x="104" y="129"/>
                    </a:lnTo>
                    <a:lnTo>
                      <a:pt x="111" y="129"/>
                    </a:lnTo>
                    <a:lnTo>
                      <a:pt x="119" y="128"/>
                    </a:lnTo>
                    <a:lnTo>
                      <a:pt x="126" y="126"/>
                    </a:lnTo>
                    <a:lnTo>
                      <a:pt x="134" y="124"/>
                    </a:lnTo>
                    <a:lnTo>
                      <a:pt x="133" y="131"/>
                    </a:lnTo>
                    <a:lnTo>
                      <a:pt x="133" y="139"/>
                    </a:lnTo>
                    <a:lnTo>
                      <a:pt x="133" y="148"/>
                    </a:lnTo>
                    <a:lnTo>
                      <a:pt x="132" y="156"/>
                    </a:lnTo>
                    <a:lnTo>
                      <a:pt x="129" y="154"/>
                    </a:lnTo>
                    <a:lnTo>
                      <a:pt x="124" y="152"/>
                    </a:lnTo>
                    <a:lnTo>
                      <a:pt x="117" y="149"/>
                    </a:lnTo>
                    <a:lnTo>
                      <a:pt x="109" y="145"/>
                    </a:lnTo>
                    <a:lnTo>
                      <a:pt x="102" y="142"/>
                    </a:lnTo>
                    <a:lnTo>
                      <a:pt x="95" y="137"/>
                    </a:lnTo>
                    <a:lnTo>
                      <a:pt x="91" y="135"/>
                    </a:lnTo>
                    <a:lnTo>
                      <a:pt x="88" y="133"/>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811" name="Freeform 340">
                <a:extLst>
                  <a:ext uri="{FF2B5EF4-FFF2-40B4-BE49-F238E27FC236}">
                    <a16:creationId xmlns:a16="http://schemas.microsoft.com/office/drawing/2014/main" id="{0B06134C-7195-4947-A541-D4A66719E4A5}"/>
                  </a:ext>
                </a:extLst>
              </p:cNvPr>
              <p:cNvSpPr>
                <a:spLocks/>
              </p:cNvSpPr>
              <p:nvPr/>
            </p:nvSpPr>
            <p:spPr bwMode="auto">
              <a:xfrm flipH="1">
                <a:off x="1471" y="2807"/>
                <a:ext cx="60" cy="59"/>
              </a:xfrm>
              <a:custGeom>
                <a:avLst/>
                <a:gdLst>
                  <a:gd name="T0" fmla="*/ 0 w 145"/>
                  <a:gd name="T1" fmla="*/ 0 h 161"/>
                  <a:gd name="T2" fmla="*/ 0 w 145"/>
                  <a:gd name="T3" fmla="*/ 0 h 161"/>
                  <a:gd name="T4" fmla="*/ 0 w 145"/>
                  <a:gd name="T5" fmla="*/ 0 h 161"/>
                  <a:gd name="T6" fmla="*/ 0 w 145"/>
                  <a:gd name="T7" fmla="*/ 0 h 161"/>
                  <a:gd name="T8" fmla="*/ 0 w 145"/>
                  <a:gd name="T9" fmla="*/ 0 h 161"/>
                  <a:gd name="T10" fmla="*/ 0 w 145"/>
                  <a:gd name="T11" fmla="*/ 0 h 161"/>
                  <a:gd name="T12" fmla="*/ 0 w 145"/>
                  <a:gd name="T13" fmla="*/ 0 h 161"/>
                  <a:gd name="T14" fmla="*/ 0 w 145"/>
                  <a:gd name="T15" fmla="*/ 0 h 161"/>
                  <a:gd name="T16" fmla="*/ 0 w 145"/>
                  <a:gd name="T17" fmla="*/ 0 h 161"/>
                  <a:gd name="T18" fmla="*/ 0 w 145"/>
                  <a:gd name="T19" fmla="*/ 0 h 161"/>
                  <a:gd name="T20" fmla="*/ 0 w 145"/>
                  <a:gd name="T21" fmla="*/ 0 h 161"/>
                  <a:gd name="T22" fmla="*/ 0 w 145"/>
                  <a:gd name="T23" fmla="*/ 0 h 161"/>
                  <a:gd name="T24" fmla="*/ 0 w 145"/>
                  <a:gd name="T25" fmla="*/ 0 h 161"/>
                  <a:gd name="T26" fmla="*/ 0 w 145"/>
                  <a:gd name="T27" fmla="*/ 0 h 161"/>
                  <a:gd name="T28" fmla="*/ 0 w 145"/>
                  <a:gd name="T29" fmla="*/ 0 h 161"/>
                  <a:gd name="T30" fmla="*/ 0 w 145"/>
                  <a:gd name="T31" fmla="*/ 0 h 161"/>
                  <a:gd name="T32" fmla="*/ 0 w 145"/>
                  <a:gd name="T33" fmla="*/ 0 h 161"/>
                  <a:gd name="T34" fmla="*/ 0 w 145"/>
                  <a:gd name="T35" fmla="*/ 0 h 161"/>
                  <a:gd name="T36" fmla="*/ 0 w 145"/>
                  <a:gd name="T37" fmla="*/ 0 h 161"/>
                  <a:gd name="T38" fmla="*/ 0 w 145"/>
                  <a:gd name="T39" fmla="*/ 0 h 161"/>
                  <a:gd name="T40" fmla="*/ 0 w 145"/>
                  <a:gd name="T41" fmla="*/ 0 h 161"/>
                  <a:gd name="T42" fmla="*/ 0 w 145"/>
                  <a:gd name="T43" fmla="*/ 0 h 161"/>
                  <a:gd name="T44" fmla="*/ 0 w 145"/>
                  <a:gd name="T45" fmla="*/ 0 h 161"/>
                  <a:gd name="T46" fmla="*/ 0 w 145"/>
                  <a:gd name="T47" fmla="*/ 0 h 161"/>
                  <a:gd name="T48" fmla="*/ 0 w 145"/>
                  <a:gd name="T49" fmla="*/ 0 h 161"/>
                  <a:gd name="T50" fmla="*/ 0 w 145"/>
                  <a:gd name="T51" fmla="*/ 0 h 161"/>
                  <a:gd name="T52" fmla="*/ 0 w 145"/>
                  <a:gd name="T53" fmla="*/ 0 h 161"/>
                  <a:gd name="T54" fmla="*/ 0 w 145"/>
                  <a:gd name="T55" fmla="*/ 0 h 161"/>
                  <a:gd name="T56" fmla="*/ 0 w 145"/>
                  <a:gd name="T57" fmla="*/ 0 h 161"/>
                  <a:gd name="T58" fmla="*/ 0 w 145"/>
                  <a:gd name="T59" fmla="*/ 0 h 161"/>
                  <a:gd name="T60" fmla="*/ 0 w 145"/>
                  <a:gd name="T61" fmla="*/ 0 h 161"/>
                  <a:gd name="T62" fmla="*/ 0 w 145"/>
                  <a:gd name="T63" fmla="*/ 0 h 161"/>
                  <a:gd name="T64" fmla="*/ 0 w 145"/>
                  <a:gd name="T65" fmla="*/ 0 h 161"/>
                  <a:gd name="T66" fmla="*/ 0 w 145"/>
                  <a:gd name="T67" fmla="*/ 0 h 161"/>
                  <a:gd name="T68" fmla="*/ 0 w 145"/>
                  <a:gd name="T69" fmla="*/ 0 h 161"/>
                  <a:gd name="T70" fmla="*/ 0 w 145"/>
                  <a:gd name="T71" fmla="*/ 0 h 161"/>
                  <a:gd name="T72" fmla="*/ 0 w 145"/>
                  <a:gd name="T73" fmla="*/ 0 h 161"/>
                  <a:gd name="T74" fmla="*/ 0 w 145"/>
                  <a:gd name="T75" fmla="*/ 0 h 161"/>
                  <a:gd name="T76" fmla="*/ 0 w 145"/>
                  <a:gd name="T77" fmla="*/ 0 h 161"/>
                  <a:gd name="T78" fmla="*/ 0 w 145"/>
                  <a:gd name="T79" fmla="*/ 0 h 161"/>
                  <a:gd name="T80" fmla="*/ 0 w 145"/>
                  <a:gd name="T81" fmla="*/ 0 h 16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5"/>
                  <a:gd name="T124" fmla="*/ 0 h 161"/>
                  <a:gd name="T125" fmla="*/ 145 w 145"/>
                  <a:gd name="T126" fmla="*/ 161 h 16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5" h="161">
                    <a:moveTo>
                      <a:pt x="66" y="100"/>
                    </a:moveTo>
                    <a:lnTo>
                      <a:pt x="54" y="100"/>
                    </a:lnTo>
                    <a:lnTo>
                      <a:pt x="46" y="102"/>
                    </a:lnTo>
                    <a:lnTo>
                      <a:pt x="38" y="105"/>
                    </a:lnTo>
                    <a:lnTo>
                      <a:pt x="31" y="107"/>
                    </a:lnTo>
                    <a:lnTo>
                      <a:pt x="24" y="110"/>
                    </a:lnTo>
                    <a:lnTo>
                      <a:pt x="17" y="114"/>
                    </a:lnTo>
                    <a:lnTo>
                      <a:pt x="9" y="117"/>
                    </a:lnTo>
                    <a:lnTo>
                      <a:pt x="0" y="121"/>
                    </a:lnTo>
                    <a:lnTo>
                      <a:pt x="1" y="110"/>
                    </a:lnTo>
                    <a:lnTo>
                      <a:pt x="2" y="105"/>
                    </a:lnTo>
                    <a:lnTo>
                      <a:pt x="3" y="100"/>
                    </a:lnTo>
                    <a:lnTo>
                      <a:pt x="4" y="94"/>
                    </a:lnTo>
                    <a:lnTo>
                      <a:pt x="6" y="71"/>
                    </a:lnTo>
                    <a:lnTo>
                      <a:pt x="7" y="40"/>
                    </a:lnTo>
                    <a:lnTo>
                      <a:pt x="11" y="14"/>
                    </a:lnTo>
                    <a:lnTo>
                      <a:pt x="23" y="0"/>
                    </a:lnTo>
                    <a:lnTo>
                      <a:pt x="38" y="3"/>
                    </a:lnTo>
                    <a:lnTo>
                      <a:pt x="53" y="7"/>
                    </a:lnTo>
                    <a:lnTo>
                      <a:pt x="69" y="10"/>
                    </a:lnTo>
                    <a:lnTo>
                      <a:pt x="85" y="14"/>
                    </a:lnTo>
                    <a:lnTo>
                      <a:pt x="100" y="17"/>
                    </a:lnTo>
                    <a:lnTo>
                      <a:pt x="116" y="20"/>
                    </a:lnTo>
                    <a:lnTo>
                      <a:pt x="131" y="25"/>
                    </a:lnTo>
                    <a:lnTo>
                      <a:pt x="145" y="30"/>
                    </a:lnTo>
                    <a:lnTo>
                      <a:pt x="143" y="52"/>
                    </a:lnTo>
                    <a:lnTo>
                      <a:pt x="140" y="72"/>
                    </a:lnTo>
                    <a:lnTo>
                      <a:pt x="138" y="94"/>
                    </a:lnTo>
                    <a:lnTo>
                      <a:pt x="136" y="115"/>
                    </a:lnTo>
                    <a:lnTo>
                      <a:pt x="127" y="130"/>
                    </a:lnTo>
                    <a:lnTo>
                      <a:pt x="122" y="145"/>
                    </a:lnTo>
                    <a:lnTo>
                      <a:pt x="117" y="156"/>
                    </a:lnTo>
                    <a:lnTo>
                      <a:pt x="107" y="159"/>
                    </a:lnTo>
                    <a:lnTo>
                      <a:pt x="94" y="161"/>
                    </a:lnTo>
                    <a:lnTo>
                      <a:pt x="85" y="158"/>
                    </a:lnTo>
                    <a:lnTo>
                      <a:pt x="79" y="152"/>
                    </a:lnTo>
                    <a:lnTo>
                      <a:pt x="76" y="144"/>
                    </a:lnTo>
                    <a:lnTo>
                      <a:pt x="74" y="133"/>
                    </a:lnTo>
                    <a:lnTo>
                      <a:pt x="72" y="122"/>
                    </a:lnTo>
                    <a:lnTo>
                      <a:pt x="70" y="110"/>
                    </a:lnTo>
                    <a:lnTo>
                      <a:pt x="66" y="10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812" name="Freeform 341">
                <a:extLst>
                  <a:ext uri="{FF2B5EF4-FFF2-40B4-BE49-F238E27FC236}">
                    <a16:creationId xmlns:a16="http://schemas.microsoft.com/office/drawing/2014/main" id="{F778D498-D254-4506-8E7F-902CB5D006E2}"/>
                  </a:ext>
                </a:extLst>
              </p:cNvPr>
              <p:cNvSpPr>
                <a:spLocks/>
              </p:cNvSpPr>
              <p:nvPr/>
            </p:nvSpPr>
            <p:spPr bwMode="auto">
              <a:xfrm flipH="1">
                <a:off x="1332" y="2845"/>
                <a:ext cx="15" cy="18"/>
              </a:xfrm>
              <a:custGeom>
                <a:avLst/>
                <a:gdLst>
                  <a:gd name="T0" fmla="*/ 0 w 38"/>
                  <a:gd name="T1" fmla="*/ 0 h 47"/>
                  <a:gd name="T2" fmla="*/ 0 w 38"/>
                  <a:gd name="T3" fmla="*/ 0 h 47"/>
                  <a:gd name="T4" fmla="*/ 0 w 38"/>
                  <a:gd name="T5" fmla="*/ 0 h 47"/>
                  <a:gd name="T6" fmla="*/ 0 w 38"/>
                  <a:gd name="T7" fmla="*/ 0 h 47"/>
                  <a:gd name="T8" fmla="*/ 0 w 38"/>
                  <a:gd name="T9" fmla="*/ 0 h 47"/>
                  <a:gd name="T10" fmla="*/ 0 w 38"/>
                  <a:gd name="T11" fmla="*/ 0 h 47"/>
                  <a:gd name="T12" fmla="*/ 0 w 38"/>
                  <a:gd name="T13" fmla="*/ 0 h 47"/>
                  <a:gd name="T14" fmla="*/ 0 w 38"/>
                  <a:gd name="T15" fmla="*/ 0 h 47"/>
                  <a:gd name="T16" fmla="*/ 0 w 38"/>
                  <a:gd name="T17" fmla="*/ 0 h 47"/>
                  <a:gd name="T18" fmla="*/ 0 w 38"/>
                  <a:gd name="T19" fmla="*/ 0 h 47"/>
                  <a:gd name="T20" fmla="*/ 0 w 38"/>
                  <a:gd name="T21" fmla="*/ 0 h 47"/>
                  <a:gd name="T22" fmla="*/ 0 w 38"/>
                  <a:gd name="T23" fmla="*/ 0 h 47"/>
                  <a:gd name="T24" fmla="*/ 0 w 38"/>
                  <a:gd name="T25" fmla="*/ 0 h 47"/>
                  <a:gd name="T26" fmla="*/ 0 w 38"/>
                  <a:gd name="T27" fmla="*/ 0 h 47"/>
                  <a:gd name="T28" fmla="*/ 0 w 38"/>
                  <a:gd name="T29" fmla="*/ 0 h 47"/>
                  <a:gd name="T30" fmla="*/ 0 w 38"/>
                  <a:gd name="T31" fmla="*/ 0 h 47"/>
                  <a:gd name="T32" fmla="*/ 0 w 38"/>
                  <a:gd name="T33" fmla="*/ 0 h 4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
                  <a:gd name="T52" fmla="*/ 0 h 47"/>
                  <a:gd name="T53" fmla="*/ 38 w 38"/>
                  <a:gd name="T54" fmla="*/ 47 h 4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 h="47">
                    <a:moveTo>
                      <a:pt x="0" y="24"/>
                    </a:moveTo>
                    <a:lnTo>
                      <a:pt x="2" y="17"/>
                    </a:lnTo>
                    <a:lnTo>
                      <a:pt x="4" y="8"/>
                    </a:lnTo>
                    <a:lnTo>
                      <a:pt x="6" y="2"/>
                    </a:lnTo>
                    <a:lnTo>
                      <a:pt x="11" y="0"/>
                    </a:lnTo>
                    <a:lnTo>
                      <a:pt x="19" y="10"/>
                    </a:lnTo>
                    <a:lnTo>
                      <a:pt x="27" y="20"/>
                    </a:lnTo>
                    <a:lnTo>
                      <a:pt x="34" y="33"/>
                    </a:lnTo>
                    <a:lnTo>
                      <a:pt x="38" y="46"/>
                    </a:lnTo>
                    <a:lnTo>
                      <a:pt x="35" y="47"/>
                    </a:lnTo>
                    <a:lnTo>
                      <a:pt x="29" y="46"/>
                    </a:lnTo>
                    <a:lnTo>
                      <a:pt x="23" y="42"/>
                    </a:lnTo>
                    <a:lnTo>
                      <a:pt x="18" y="39"/>
                    </a:lnTo>
                    <a:lnTo>
                      <a:pt x="12" y="35"/>
                    </a:lnTo>
                    <a:lnTo>
                      <a:pt x="6" y="31"/>
                    </a:lnTo>
                    <a:lnTo>
                      <a:pt x="3" y="27"/>
                    </a:lnTo>
                    <a:lnTo>
                      <a:pt x="0" y="24"/>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813" name="Freeform 342">
                <a:extLst>
                  <a:ext uri="{FF2B5EF4-FFF2-40B4-BE49-F238E27FC236}">
                    <a16:creationId xmlns:a16="http://schemas.microsoft.com/office/drawing/2014/main" id="{2E245E5B-5B30-497F-9AB7-DE8A7139A2CB}"/>
                  </a:ext>
                </a:extLst>
              </p:cNvPr>
              <p:cNvSpPr>
                <a:spLocks/>
              </p:cNvSpPr>
              <p:nvPr/>
            </p:nvSpPr>
            <p:spPr bwMode="auto">
              <a:xfrm flipH="1">
                <a:off x="1326" y="2815"/>
                <a:ext cx="17" cy="46"/>
              </a:xfrm>
              <a:custGeom>
                <a:avLst/>
                <a:gdLst>
                  <a:gd name="T0" fmla="*/ 0 w 40"/>
                  <a:gd name="T1" fmla="*/ 0 h 125"/>
                  <a:gd name="T2" fmla="*/ 0 w 40"/>
                  <a:gd name="T3" fmla="*/ 0 h 125"/>
                  <a:gd name="T4" fmla="*/ 0 w 40"/>
                  <a:gd name="T5" fmla="*/ 0 h 125"/>
                  <a:gd name="T6" fmla="*/ 0 w 40"/>
                  <a:gd name="T7" fmla="*/ 0 h 125"/>
                  <a:gd name="T8" fmla="*/ 0 w 40"/>
                  <a:gd name="T9" fmla="*/ 0 h 125"/>
                  <a:gd name="T10" fmla="*/ 0 w 40"/>
                  <a:gd name="T11" fmla="*/ 0 h 125"/>
                  <a:gd name="T12" fmla="*/ 0 w 40"/>
                  <a:gd name="T13" fmla="*/ 0 h 125"/>
                  <a:gd name="T14" fmla="*/ 0 w 40"/>
                  <a:gd name="T15" fmla="*/ 0 h 125"/>
                  <a:gd name="T16" fmla="*/ 0 w 40"/>
                  <a:gd name="T17" fmla="*/ 0 h 125"/>
                  <a:gd name="T18" fmla="*/ 0 w 40"/>
                  <a:gd name="T19" fmla="*/ 0 h 125"/>
                  <a:gd name="T20" fmla="*/ 0 w 40"/>
                  <a:gd name="T21" fmla="*/ 0 h 125"/>
                  <a:gd name="T22" fmla="*/ 0 w 40"/>
                  <a:gd name="T23" fmla="*/ 0 h 125"/>
                  <a:gd name="T24" fmla="*/ 0 w 40"/>
                  <a:gd name="T25" fmla="*/ 0 h 125"/>
                  <a:gd name="T26" fmla="*/ 0 w 40"/>
                  <a:gd name="T27" fmla="*/ 0 h 125"/>
                  <a:gd name="T28" fmla="*/ 0 w 40"/>
                  <a:gd name="T29" fmla="*/ 0 h 125"/>
                  <a:gd name="T30" fmla="*/ 0 w 40"/>
                  <a:gd name="T31" fmla="*/ 0 h 125"/>
                  <a:gd name="T32" fmla="*/ 0 w 40"/>
                  <a:gd name="T33" fmla="*/ 0 h 125"/>
                  <a:gd name="T34" fmla="*/ 0 w 40"/>
                  <a:gd name="T35" fmla="*/ 0 h 125"/>
                  <a:gd name="T36" fmla="*/ 0 w 40"/>
                  <a:gd name="T37" fmla="*/ 0 h 125"/>
                  <a:gd name="T38" fmla="*/ 0 w 40"/>
                  <a:gd name="T39" fmla="*/ 0 h 125"/>
                  <a:gd name="T40" fmla="*/ 0 w 40"/>
                  <a:gd name="T41" fmla="*/ 0 h 1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125"/>
                  <a:gd name="T65" fmla="*/ 40 w 40"/>
                  <a:gd name="T66" fmla="*/ 125 h 1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125">
                    <a:moveTo>
                      <a:pt x="0" y="70"/>
                    </a:moveTo>
                    <a:lnTo>
                      <a:pt x="3" y="53"/>
                    </a:lnTo>
                    <a:lnTo>
                      <a:pt x="8" y="31"/>
                    </a:lnTo>
                    <a:lnTo>
                      <a:pt x="16" y="10"/>
                    </a:lnTo>
                    <a:lnTo>
                      <a:pt x="26" y="0"/>
                    </a:lnTo>
                    <a:lnTo>
                      <a:pt x="29" y="10"/>
                    </a:lnTo>
                    <a:lnTo>
                      <a:pt x="32" y="19"/>
                    </a:lnTo>
                    <a:lnTo>
                      <a:pt x="34" y="29"/>
                    </a:lnTo>
                    <a:lnTo>
                      <a:pt x="37" y="38"/>
                    </a:lnTo>
                    <a:lnTo>
                      <a:pt x="38" y="67"/>
                    </a:lnTo>
                    <a:lnTo>
                      <a:pt x="39" y="92"/>
                    </a:lnTo>
                    <a:lnTo>
                      <a:pt x="39" y="113"/>
                    </a:lnTo>
                    <a:lnTo>
                      <a:pt x="40" y="125"/>
                    </a:lnTo>
                    <a:lnTo>
                      <a:pt x="38" y="123"/>
                    </a:lnTo>
                    <a:lnTo>
                      <a:pt x="33" y="118"/>
                    </a:lnTo>
                    <a:lnTo>
                      <a:pt x="26" y="110"/>
                    </a:lnTo>
                    <a:lnTo>
                      <a:pt x="21" y="101"/>
                    </a:lnTo>
                    <a:lnTo>
                      <a:pt x="14" y="92"/>
                    </a:lnTo>
                    <a:lnTo>
                      <a:pt x="8" y="83"/>
                    </a:lnTo>
                    <a:lnTo>
                      <a:pt x="3" y="75"/>
                    </a:lnTo>
                    <a:lnTo>
                      <a:pt x="0" y="7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814" name="Freeform 343">
                <a:extLst>
                  <a:ext uri="{FF2B5EF4-FFF2-40B4-BE49-F238E27FC236}">
                    <a16:creationId xmlns:a16="http://schemas.microsoft.com/office/drawing/2014/main" id="{FEA89C43-C9B5-48DB-BB30-84E15751A59B}"/>
                  </a:ext>
                </a:extLst>
              </p:cNvPr>
              <p:cNvSpPr>
                <a:spLocks/>
              </p:cNvSpPr>
              <p:nvPr/>
            </p:nvSpPr>
            <p:spPr bwMode="auto">
              <a:xfrm flipH="1">
                <a:off x="1348" y="2799"/>
                <a:ext cx="49" cy="54"/>
              </a:xfrm>
              <a:custGeom>
                <a:avLst/>
                <a:gdLst>
                  <a:gd name="T0" fmla="*/ 0 w 118"/>
                  <a:gd name="T1" fmla="*/ 0 h 147"/>
                  <a:gd name="T2" fmla="*/ 0 w 118"/>
                  <a:gd name="T3" fmla="*/ 0 h 147"/>
                  <a:gd name="T4" fmla="*/ 0 w 118"/>
                  <a:gd name="T5" fmla="*/ 0 h 147"/>
                  <a:gd name="T6" fmla="*/ 0 w 118"/>
                  <a:gd name="T7" fmla="*/ 0 h 147"/>
                  <a:gd name="T8" fmla="*/ 0 w 118"/>
                  <a:gd name="T9" fmla="*/ 0 h 147"/>
                  <a:gd name="T10" fmla="*/ 0 w 118"/>
                  <a:gd name="T11" fmla="*/ 0 h 147"/>
                  <a:gd name="T12" fmla="*/ 0 w 118"/>
                  <a:gd name="T13" fmla="*/ 0 h 147"/>
                  <a:gd name="T14" fmla="*/ 0 w 118"/>
                  <a:gd name="T15" fmla="*/ 0 h 147"/>
                  <a:gd name="T16" fmla="*/ 0 w 118"/>
                  <a:gd name="T17" fmla="*/ 0 h 147"/>
                  <a:gd name="T18" fmla="*/ 0 w 118"/>
                  <a:gd name="T19" fmla="*/ 0 h 147"/>
                  <a:gd name="T20" fmla="*/ 0 w 118"/>
                  <a:gd name="T21" fmla="*/ 0 h 147"/>
                  <a:gd name="T22" fmla="*/ 0 w 118"/>
                  <a:gd name="T23" fmla="*/ 0 h 147"/>
                  <a:gd name="T24" fmla="*/ 0 w 118"/>
                  <a:gd name="T25" fmla="*/ 0 h 147"/>
                  <a:gd name="T26" fmla="*/ 0 w 118"/>
                  <a:gd name="T27" fmla="*/ 0 h 147"/>
                  <a:gd name="T28" fmla="*/ 0 w 118"/>
                  <a:gd name="T29" fmla="*/ 0 h 147"/>
                  <a:gd name="T30" fmla="*/ 0 w 118"/>
                  <a:gd name="T31" fmla="*/ 0 h 147"/>
                  <a:gd name="T32" fmla="*/ 0 w 118"/>
                  <a:gd name="T33" fmla="*/ 0 h 147"/>
                  <a:gd name="T34" fmla="*/ 0 w 118"/>
                  <a:gd name="T35" fmla="*/ 0 h 147"/>
                  <a:gd name="T36" fmla="*/ 0 w 118"/>
                  <a:gd name="T37" fmla="*/ 0 h 147"/>
                  <a:gd name="T38" fmla="*/ 0 w 118"/>
                  <a:gd name="T39" fmla="*/ 0 h 147"/>
                  <a:gd name="T40" fmla="*/ 0 w 118"/>
                  <a:gd name="T41" fmla="*/ 0 h 147"/>
                  <a:gd name="T42" fmla="*/ 0 w 118"/>
                  <a:gd name="T43" fmla="*/ 0 h 147"/>
                  <a:gd name="T44" fmla="*/ 0 w 118"/>
                  <a:gd name="T45" fmla="*/ 0 h 147"/>
                  <a:gd name="T46" fmla="*/ 0 w 118"/>
                  <a:gd name="T47" fmla="*/ 0 h 147"/>
                  <a:gd name="T48" fmla="*/ 0 w 118"/>
                  <a:gd name="T49" fmla="*/ 0 h 147"/>
                  <a:gd name="T50" fmla="*/ 0 w 118"/>
                  <a:gd name="T51" fmla="*/ 0 h 147"/>
                  <a:gd name="T52" fmla="*/ 0 w 118"/>
                  <a:gd name="T53" fmla="*/ 0 h 147"/>
                  <a:gd name="T54" fmla="*/ 0 w 118"/>
                  <a:gd name="T55" fmla="*/ 0 h 147"/>
                  <a:gd name="T56" fmla="*/ 0 w 118"/>
                  <a:gd name="T57" fmla="*/ 0 h 147"/>
                  <a:gd name="T58" fmla="*/ 0 w 118"/>
                  <a:gd name="T59" fmla="*/ 0 h 147"/>
                  <a:gd name="T60" fmla="*/ 0 w 118"/>
                  <a:gd name="T61" fmla="*/ 0 h 147"/>
                  <a:gd name="T62" fmla="*/ 0 w 118"/>
                  <a:gd name="T63" fmla="*/ 0 h 147"/>
                  <a:gd name="T64" fmla="*/ 0 w 118"/>
                  <a:gd name="T65" fmla="*/ 0 h 147"/>
                  <a:gd name="T66" fmla="*/ 0 w 118"/>
                  <a:gd name="T67" fmla="*/ 0 h 147"/>
                  <a:gd name="T68" fmla="*/ 0 w 118"/>
                  <a:gd name="T69" fmla="*/ 0 h 147"/>
                  <a:gd name="T70" fmla="*/ 0 w 118"/>
                  <a:gd name="T71" fmla="*/ 0 h 147"/>
                  <a:gd name="T72" fmla="*/ 0 w 118"/>
                  <a:gd name="T73" fmla="*/ 0 h 147"/>
                  <a:gd name="T74" fmla="*/ 0 w 118"/>
                  <a:gd name="T75" fmla="*/ 0 h 147"/>
                  <a:gd name="T76" fmla="*/ 0 w 118"/>
                  <a:gd name="T77" fmla="*/ 0 h 147"/>
                  <a:gd name="T78" fmla="*/ 0 w 118"/>
                  <a:gd name="T79" fmla="*/ 0 h 147"/>
                  <a:gd name="T80" fmla="*/ 0 w 118"/>
                  <a:gd name="T81" fmla="*/ 0 h 1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8"/>
                  <a:gd name="T124" fmla="*/ 0 h 147"/>
                  <a:gd name="T125" fmla="*/ 118 w 118"/>
                  <a:gd name="T126" fmla="*/ 147 h 1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8" h="147">
                    <a:moveTo>
                      <a:pt x="0" y="107"/>
                    </a:moveTo>
                    <a:lnTo>
                      <a:pt x="2" y="83"/>
                    </a:lnTo>
                    <a:lnTo>
                      <a:pt x="5" y="48"/>
                    </a:lnTo>
                    <a:lnTo>
                      <a:pt x="12" y="17"/>
                    </a:lnTo>
                    <a:lnTo>
                      <a:pt x="25" y="0"/>
                    </a:lnTo>
                    <a:lnTo>
                      <a:pt x="30" y="7"/>
                    </a:lnTo>
                    <a:lnTo>
                      <a:pt x="35" y="13"/>
                    </a:lnTo>
                    <a:lnTo>
                      <a:pt x="40" y="17"/>
                    </a:lnTo>
                    <a:lnTo>
                      <a:pt x="44" y="23"/>
                    </a:lnTo>
                    <a:lnTo>
                      <a:pt x="44" y="39"/>
                    </a:lnTo>
                    <a:lnTo>
                      <a:pt x="42" y="52"/>
                    </a:lnTo>
                    <a:lnTo>
                      <a:pt x="39" y="62"/>
                    </a:lnTo>
                    <a:lnTo>
                      <a:pt x="38" y="70"/>
                    </a:lnTo>
                    <a:lnTo>
                      <a:pt x="39" y="76"/>
                    </a:lnTo>
                    <a:lnTo>
                      <a:pt x="44" y="82"/>
                    </a:lnTo>
                    <a:lnTo>
                      <a:pt x="55" y="86"/>
                    </a:lnTo>
                    <a:lnTo>
                      <a:pt x="73" y="92"/>
                    </a:lnTo>
                    <a:lnTo>
                      <a:pt x="76" y="97"/>
                    </a:lnTo>
                    <a:lnTo>
                      <a:pt x="78" y="100"/>
                    </a:lnTo>
                    <a:lnTo>
                      <a:pt x="80" y="105"/>
                    </a:lnTo>
                    <a:lnTo>
                      <a:pt x="83" y="109"/>
                    </a:lnTo>
                    <a:lnTo>
                      <a:pt x="93" y="108"/>
                    </a:lnTo>
                    <a:lnTo>
                      <a:pt x="100" y="105"/>
                    </a:lnTo>
                    <a:lnTo>
                      <a:pt x="106" y="101"/>
                    </a:lnTo>
                    <a:lnTo>
                      <a:pt x="112" y="100"/>
                    </a:lnTo>
                    <a:lnTo>
                      <a:pt x="115" y="103"/>
                    </a:lnTo>
                    <a:lnTo>
                      <a:pt x="116" y="105"/>
                    </a:lnTo>
                    <a:lnTo>
                      <a:pt x="117" y="106"/>
                    </a:lnTo>
                    <a:lnTo>
                      <a:pt x="118" y="108"/>
                    </a:lnTo>
                    <a:lnTo>
                      <a:pt x="117" y="119"/>
                    </a:lnTo>
                    <a:lnTo>
                      <a:pt x="115" y="128"/>
                    </a:lnTo>
                    <a:lnTo>
                      <a:pt x="112" y="137"/>
                    </a:lnTo>
                    <a:lnTo>
                      <a:pt x="108" y="147"/>
                    </a:lnTo>
                    <a:lnTo>
                      <a:pt x="98" y="146"/>
                    </a:lnTo>
                    <a:lnTo>
                      <a:pt x="85" y="143"/>
                    </a:lnTo>
                    <a:lnTo>
                      <a:pt x="71" y="137"/>
                    </a:lnTo>
                    <a:lnTo>
                      <a:pt x="56" y="131"/>
                    </a:lnTo>
                    <a:lnTo>
                      <a:pt x="41" y="124"/>
                    </a:lnTo>
                    <a:lnTo>
                      <a:pt x="26" y="117"/>
                    </a:lnTo>
                    <a:lnTo>
                      <a:pt x="12" y="112"/>
                    </a:lnTo>
                    <a:lnTo>
                      <a:pt x="0" y="107"/>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815" name="Freeform 344">
                <a:extLst>
                  <a:ext uri="{FF2B5EF4-FFF2-40B4-BE49-F238E27FC236}">
                    <a16:creationId xmlns:a16="http://schemas.microsoft.com/office/drawing/2014/main" id="{6F725FD3-C8B5-4406-AAFD-12FA0755FAB0}"/>
                  </a:ext>
                </a:extLst>
              </p:cNvPr>
              <p:cNvSpPr>
                <a:spLocks/>
              </p:cNvSpPr>
              <p:nvPr/>
            </p:nvSpPr>
            <p:spPr bwMode="auto">
              <a:xfrm flipH="1">
                <a:off x="1393" y="2777"/>
                <a:ext cx="69" cy="59"/>
              </a:xfrm>
              <a:custGeom>
                <a:avLst/>
                <a:gdLst>
                  <a:gd name="T0" fmla="*/ 0 w 168"/>
                  <a:gd name="T1" fmla="*/ 0 h 159"/>
                  <a:gd name="T2" fmla="*/ 0 w 168"/>
                  <a:gd name="T3" fmla="*/ 0 h 159"/>
                  <a:gd name="T4" fmla="*/ 0 w 168"/>
                  <a:gd name="T5" fmla="*/ 0 h 159"/>
                  <a:gd name="T6" fmla="*/ 0 w 168"/>
                  <a:gd name="T7" fmla="*/ 0 h 159"/>
                  <a:gd name="T8" fmla="*/ 0 w 168"/>
                  <a:gd name="T9" fmla="*/ 0 h 159"/>
                  <a:gd name="T10" fmla="*/ 0 w 168"/>
                  <a:gd name="T11" fmla="*/ 0 h 159"/>
                  <a:gd name="T12" fmla="*/ 0 w 168"/>
                  <a:gd name="T13" fmla="*/ 0 h 159"/>
                  <a:gd name="T14" fmla="*/ 0 w 168"/>
                  <a:gd name="T15" fmla="*/ 0 h 159"/>
                  <a:gd name="T16" fmla="*/ 0 w 168"/>
                  <a:gd name="T17" fmla="*/ 0 h 159"/>
                  <a:gd name="T18" fmla="*/ 0 w 168"/>
                  <a:gd name="T19" fmla="*/ 0 h 159"/>
                  <a:gd name="T20" fmla="*/ 0 w 168"/>
                  <a:gd name="T21" fmla="*/ 0 h 159"/>
                  <a:gd name="T22" fmla="*/ 0 w 168"/>
                  <a:gd name="T23" fmla="*/ 0 h 159"/>
                  <a:gd name="T24" fmla="*/ 0 w 168"/>
                  <a:gd name="T25" fmla="*/ 0 h 159"/>
                  <a:gd name="T26" fmla="*/ 0 w 168"/>
                  <a:gd name="T27" fmla="*/ 0 h 159"/>
                  <a:gd name="T28" fmla="*/ 0 w 168"/>
                  <a:gd name="T29" fmla="*/ 0 h 159"/>
                  <a:gd name="T30" fmla="*/ 0 w 168"/>
                  <a:gd name="T31" fmla="*/ 0 h 159"/>
                  <a:gd name="T32" fmla="*/ 0 w 168"/>
                  <a:gd name="T33" fmla="*/ 0 h 159"/>
                  <a:gd name="T34" fmla="*/ 0 w 168"/>
                  <a:gd name="T35" fmla="*/ 0 h 159"/>
                  <a:gd name="T36" fmla="*/ 0 w 168"/>
                  <a:gd name="T37" fmla="*/ 0 h 159"/>
                  <a:gd name="T38" fmla="*/ 0 w 168"/>
                  <a:gd name="T39" fmla="*/ 0 h 159"/>
                  <a:gd name="T40" fmla="*/ 0 w 168"/>
                  <a:gd name="T41" fmla="*/ 0 h 159"/>
                  <a:gd name="T42" fmla="*/ 0 w 168"/>
                  <a:gd name="T43" fmla="*/ 0 h 159"/>
                  <a:gd name="T44" fmla="*/ 0 w 168"/>
                  <a:gd name="T45" fmla="*/ 0 h 159"/>
                  <a:gd name="T46" fmla="*/ 0 w 168"/>
                  <a:gd name="T47" fmla="*/ 0 h 159"/>
                  <a:gd name="T48" fmla="*/ 0 w 168"/>
                  <a:gd name="T49" fmla="*/ 0 h 159"/>
                  <a:gd name="T50" fmla="*/ 0 w 168"/>
                  <a:gd name="T51" fmla="*/ 0 h 159"/>
                  <a:gd name="T52" fmla="*/ 0 w 168"/>
                  <a:gd name="T53" fmla="*/ 0 h 159"/>
                  <a:gd name="T54" fmla="*/ 0 w 168"/>
                  <a:gd name="T55" fmla="*/ 0 h 159"/>
                  <a:gd name="T56" fmla="*/ 0 w 168"/>
                  <a:gd name="T57" fmla="*/ 0 h 159"/>
                  <a:gd name="T58" fmla="*/ 0 w 168"/>
                  <a:gd name="T59" fmla="*/ 0 h 159"/>
                  <a:gd name="T60" fmla="*/ 0 w 168"/>
                  <a:gd name="T61" fmla="*/ 0 h 159"/>
                  <a:gd name="T62" fmla="*/ 0 w 168"/>
                  <a:gd name="T63" fmla="*/ 0 h 159"/>
                  <a:gd name="T64" fmla="*/ 0 w 168"/>
                  <a:gd name="T65" fmla="*/ 0 h 159"/>
                  <a:gd name="T66" fmla="*/ 0 w 168"/>
                  <a:gd name="T67" fmla="*/ 0 h 159"/>
                  <a:gd name="T68" fmla="*/ 0 w 168"/>
                  <a:gd name="T69" fmla="*/ 0 h 159"/>
                  <a:gd name="T70" fmla="*/ 0 w 168"/>
                  <a:gd name="T71" fmla="*/ 0 h 159"/>
                  <a:gd name="T72" fmla="*/ 0 w 168"/>
                  <a:gd name="T73" fmla="*/ 0 h 159"/>
                  <a:gd name="T74" fmla="*/ 0 w 168"/>
                  <a:gd name="T75" fmla="*/ 0 h 159"/>
                  <a:gd name="T76" fmla="*/ 0 w 168"/>
                  <a:gd name="T77" fmla="*/ 0 h 159"/>
                  <a:gd name="T78" fmla="*/ 0 w 168"/>
                  <a:gd name="T79" fmla="*/ 0 h 159"/>
                  <a:gd name="T80" fmla="*/ 0 w 168"/>
                  <a:gd name="T81" fmla="*/ 0 h 159"/>
                  <a:gd name="T82" fmla="*/ 0 w 168"/>
                  <a:gd name="T83" fmla="*/ 0 h 159"/>
                  <a:gd name="T84" fmla="*/ 0 w 168"/>
                  <a:gd name="T85" fmla="*/ 0 h 159"/>
                  <a:gd name="T86" fmla="*/ 0 w 168"/>
                  <a:gd name="T87" fmla="*/ 0 h 159"/>
                  <a:gd name="T88" fmla="*/ 0 w 168"/>
                  <a:gd name="T89" fmla="*/ 0 h 15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68"/>
                  <a:gd name="T136" fmla="*/ 0 h 159"/>
                  <a:gd name="T137" fmla="*/ 168 w 168"/>
                  <a:gd name="T138" fmla="*/ 159 h 15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68" h="159">
                    <a:moveTo>
                      <a:pt x="0" y="104"/>
                    </a:moveTo>
                    <a:lnTo>
                      <a:pt x="2" y="88"/>
                    </a:lnTo>
                    <a:lnTo>
                      <a:pt x="4" y="71"/>
                    </a:lnTo>
                    <a:lnTo>
                      <a:pt x="7" y="54"/>
                    </a:lnTo>
                    <a:lnTo>
                      <a:pt x="9" y="38"/>
                    </a:lnTo>
                    <a:lnTo>
                      <a:pt x="11" y="30"/>
                    </a:lnTo>
                    <a:lnTo>
                      <a:pt x="15" y="22"/>
                    </a:lnTo>
                    <a:lnTo>
                      <a:pt x="17" y="13"/>
                    </a:lnTo>
                    <a:lnTo>
                      <a:pt x="19" y="5"/>
                    </a:lnTo>
                    <a:lnTo>
                      <a:pt x="30" y="0"/>
                    </a:lnTo>
                    <a:lnTo>
                      <a:pt x="35" y="0"/>
                    </a:lnTo>
                    <a:lnTo>
                      <a:pt x="40" y="3"/>
                    </a:lnTo>
                    <a:lnTo>
                      <a:pt x="47" y="12"/>
                    </a:lnTo>
                    <a:lnTo>
                      <a:pt x="48" y="25"/>
                    </a:lnTo>
                    <a:lnTo>
                      <a:pt x="49" y="40"/>
                    </a:lnTo>
                    <a:lnTo>
                      <a:pt x="49" y="54"/>
                    </a:lnTo>
                    <a:lnTo>
                      <a:pt x="52" y="68"/>
                    </a:lnTo>
                    <a:lnTo>
                      <a:pt x="61" y="77"/>
                    </a:lnTo>
                    <a:lnTo>
                      <a:pt x="75" y="83"/>
                    </a:lnTo>
                    <a:lnTo>
                      <a:pt x="90" y="85"/>
                    </a:lnTo>
                    <a:lnTo>
                      <a:pt x="105" y="86"/>
                    </a:lnTo>
                    <a:lnTo>
                      <a:pt x="118" y="85"/>
                    </a:lnTo>
                    <a:lnTo>
                      <a:pt x="131" y="84"/>
                    </a:lnTo>
                    <a:lnTo>
                      <a:pt x="138" y="83"/>
                    </a:lnTo>
                    <a:lnTo>
                      <a:pt x="140" y="82"/>
                    </a:lnTo>
                    <a:lnTo>
                      <a:pt x="148" y="70"/>
                    </a:lnTo>
                    <a:lnTo>
                      <a:pt x="155" y="56"/>
                    </a:lnTo>
                    <a:lnTo>
                      <a:pt x="160" y="46"/>
                    </a:lnTo>
                    <a:lnTo>
                      <a:pt x="162" y="42"/>
                    </a:lnTo>
                    <a:lnTo>
                      <a:pt x="163" y="43"/>
                    </a:lnTo>
                    <a:lnTo>
                      <a:pt x="166" y="45"/>
                    </a:lnTo>
                    <a:lnTo>
                      <a:pt x="167" y="46"/>
                    </a:lnTo>
                    <a:lnTo>
                      <a:pt x="168" y="48"/>
                    </a:lnTo>
                    <a:lnTo>
                      <a:pt x="168" y="53"/>
                    </a:lnTo>
                    <a:lnTo>
                      <a:pt x="164" y="66"/>
                    </a:lnTo>
                    <a:lnTo>
                      <a:pt x="156" y="98"/>
                    </a:lnTo>
                    <a:lnTo>
                      <a:pt x="141" y="159"/>
                    </a:lnTo>
                    <a:lnTo>
                      <a:pt x="129" y="157"/>
                    </a:lnTo>
                    <a:lnTo>
                      <a:pt x="113" y="152"/>
                    </a:lnTo>
                    <a:lnTo>
                      <a:pt x="94" y="144"/>
                    </a:lnTo>
                    <a:lnTo>
                      <a:pt x="75" y="135"/>
                    </a:lnTo>
                    <a:lnTo>
                      <a:pt x="53" y="126"/>
                    </a:lnTo>
                    <a:lnTo>
                      <a:pt x="33" y="116"/>
                    </a:lnTo>
                    <a:lnTo>
                      <a:pt x="15" y="108"/>
                    </a:lnTo>
                    <a:lnTo>
                      <a:pt x="0" y="104"/>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816" name="Freeform 345">
                <a:extLst>
                  <a:ext uri="{FF2B5EF4-FFF2-40B4-BE49-F238E27FC236}">
                    <a16:creationId xmlns:a16="http://schemas.microsoft.com/office/drawing/2014/main" id="{EA461587-BD58-4044-AA25-F7983B8EF6F6}"/>
                  </a:ext>
                </a:extLst>
              </p:cNvPr>
              <p:cNvSpPr>
                <a:spLocks/>
              </p:cNvSpPr>
              <p:nvPr/>
            </p:nvSpPr>
            <p:spPr bwMode="auto">
              <a:xfrm flipH="1">
                <a:off x="1335" y="2763"/>
                <a:ext cx="52" cy="71"/>
              </a:xfrm>
              <a:custGeom>
                <a:avLst/>
                <a:gdLst>
                  <a:gd name="T0" fmla="*/ 0 w 125"/>
                  <a:gd name="T1" fmla="*/ 0 h 194"/>
                  <a:gd name="T2" fmla="*/ 0 w 125"/>
                  <a:gd name="T3" fmla="*/ 0 h 194"/>
                  <a:gd name="T4" fmla="*/ 0 w 125"/>
                  <a:gd name="T5" fmla="*/ 0 h 194"/>
                  <a:gd name="T6" fmla="*/ 0 w 125"/>
                  <a:gd name="T7" fmla="*/ 0 h 194"/>
                  <a:gd name="T8" fmla="*/ 0 w 125"/>
                  <a:gd name="T9" fmla="*/ 0 h 194"/>
                  <a:gd name="T10" fmla="*/ 0 w 125"/>
                  <a:gd name="T11" fmla="*/ 0 h 194"/>
                  <a:gd name="T12" fmla="*/ 0 w 125"/>
                  <a:gd name="T13" fmla="*/ 0 h 194"/>
                  <a:gd name="T14" fmla="*/ 0 w 125"/>
                  <a:gd name="T15" fmla="*/ 0 h 194"/>
                  <a:gd name="T16" fmla="*/ 0 w 125"/>
                  <a:gd name="T17" fmla="*/ 0 h 194"/>
                  <a:gd name="T18" fmla="*/ 0 w 125"/>
                  <a:gd name="T19" fmla="*/ 0 h 194"/>
                  <a:gd name="T20" fmla="*/ 0 w 125"/>
                  <a:gd name="T21" fmla="*/ 0 h 194"/>
                  <a:gd name="T22" fmla="*/ 0 w 125"/>
                  <a:gd name="T23" fmla="*/ 0 h 194"/>
                  <a:gd name="T24" fmla="*/ 0 w 125"/>
                  <a:gd name="T25" fmla="*/ 0 h 194"/>
                  <a:gd name="T26" fmla="*/ 0 w 125"/>
                  <a:gd name="T27" fmla="*/ 0 h 194"/>
                  <a:gd name="T28" fmla="*/ 0 w 125"/>
                  <a:gd name="T29" fmla="*/ 0 h 194"/>
                  <a:gd name="T30" fmla="*/ 0 w 125"/>
                  <a:gd name="T31" fmla="*/ 0 h 194"/>
                  <a:gd name="T32" fmla="*/ 0 w 125"/>
                  <a:gd name="T33" fmla="*/ 0 h 194"/>
                  <a:gd name="T34" fmla="*/ 0 w 125"/>
                  <a:gd name="T35" fmla="*/ 0 h 194"/>
                  <a:gd name="T36" fmla="*/ 0 w 125"/>
                  <a:gd name="T37" fmla="*/ 0 h 194"/>
                  <a:gd name="T38" fmla="*/ 0 w 125"/>
                  <a:gd name="T39" fmla="*/ 0 h 194"/>
                  <a:gd name="T40" fmla="*/ 0 w 125"/>
                  <a:gd name="T41" fmla="*/ 0 h 194"/>
                  <a:gd name="T42" fmla="*/ 0 w 125"/>
                  <a:gd name="T43" fmla="*/ 0 h 194"/>
                  <a:gd name="T44" fmla="*/ 0 w 125"/>
                  <a:gd name="T45" fmla="*/ 0 h 194"/>
                  <a:gd name="T46" fmla="*/ 0 w 125"/>
                  <a:gd name="T47" fmla="*/ 0 h 194"/>
                  <a:gd name="T48" fmla="*/ 0 w 125"/>
                  <a:gd name="T49" fmla="*/ 0 h 194"/>
                  <a:gd name="T50" fmla="*/ 0 w 125"/>
                  <a:gd name="T51" fmla="*/ 0 h 194"/>
                  <a:gd name="T52" fmla="*/ 0 w 125"/>
                  <a:gd name="T53" fmla="*/ 0 h 194"/>
                  <a:gd name="T54" fmla="*/ 0 w 125"/>
                  <a:gd name="T55" fmla="*/ 0 h 194"/>
                  <a:gd name="T56" fmla="*/ 0 w 125"/>
                  <a:gd name="T57" fmla="*/ 0 h 194"/>
                  <a:gd name="T58" fmla="*/ 0 w 125"/>
                  <a:gd name="T59" fmla="*/ 0 h 194"/>
                  <a:gd name="T60" fmla="*/ 0 w 125"/>
                  <a:gd name="T61" fmla="*/ 0 h 194"/>
                  <a:gd name="T62" fmla="*/ 0 w 125"/>
                  <a:gd name="T63" fmla="*/ 0 h 194"/>
                  <a:gd name="T64" fmla="*/ 0 w 125"/>
                  <a:gd name="T65" fmla="*/ 0 h 194"/>
                  <a:gd name="T66" fmla="*/ 0 w 125"/>
                  <a:gd name="T67" fmla="*/ 0 h 194"/>
                  <a:gd name="T68" fmla="*/ 0 w 125"/>
                  <a:gd name="T69" fmla="*/ 0 h 194"/>
                  <a:gd name="T70" fmla="*/ 0 w 125"/>
                  <a:gd name="T71" fmla="*/ 0 h 194"/>
                  <a:gd name="T72" fmla="*/ 0 w 125"/>
                  <a:gd name="T73" fmla="*/ 0 h 194"/>
                  <a:gd name="T74" fmla="*/ 0 w 125"/>
                  <a:gd name="T75" fmla="*/ 0 h 194"/>
                  <a:gd name="T76" fmla="*/ 0 w 125"/>
                  <a:gd name="T77" fmla="*/ 0 h 194"/>
                  <a:gd name="T78" fmla="*/ 0 w 125"/>
                  <a:gd name="T79" fmla="*/ 0 h 194"/>
                  <a:gd name="T80" fmla="*/ 0 w 125"/>
                  <a:gd name="T81" fmla="*/ 0 h 194"/>
                  <a:gd name="T82" fmla="*/ 0 w 125"/>
                  <a:gd name="T83" fmla="*/ 0 h 194"/>
                  <a:gd name="T84" fmla="*/ 0 w 125"/>
                  <a:gd name="T85" fmla="*/ 0 h 194"/>
                  <a:gd name="T86" fmla="*/ 0 w 125"/>
                  <a:gd name="T87" fmla="*/ 0 h 194"/>
                  <a:gd name="T88" fmla="*/ 0 w 125"/>
                  <a:gd name="T89" fmla="*/ 0 h 19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5"/>
                  <a:gd name="T136" fmla="*/ 0 h 194"/>
                  <a:gd name="T137" fmla="*/ 125 w 125"/>
                  <a:gd name="T138" fmla="*/ 194 h 19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5" h="194">
                    <a:moveTo>
                      <a:pt x="83" y="171"/>
                    </a:moveTo>
                    <a:lnTo>
                      <a:pt x="85" y="149"/>
                    </a:lnTo>
                    <a:lnTo>
                      <a:pt x="85" y="130"/>
                    </a:lnTo>
                    <a:lnTo>
                      <a:pt x="80" y="116"/>
                    </a:lnTo>
                    <a:lnTo>
                      <a:pt x="67" y="104"/>
                    </a:lnTo>
                    <a:lnTo>
                      <a:pt x="60" y="104"/>
                    </a:lnTo>
                    <a:lnTo>
                      <a:pt x="53" y="104"/>
                    </a:lnTo>
                    <a:lnTo>
                      <a:pt x="46" y="104"/>
                    </a:lnTo>
                    <a:lnTo>
                      <a:pt x="38" y="103"/>
                    </a:lnTo>
                    <a:lnTo>
                      <a:pt x="42" y="90"/>
                    </a:lnTo>
                    <a:lnTo>
                      <a:pt x="38" y="94"/>
                    </a:lnTo>
                    <a:lnTo>
                      <a:pt x="29" y="106"/>
                    </a:lnTo>
                    <a:lnTo>
                      <a:pt x="20" y="114"/>
                    </a:lnTo>
                    <a:lnTo>
                      <a:pt x="15" y="108"/>
                    </a:lnTo>
                    <a:lnTo>
                      <a:pt x="10" y="103"/>
                    </a:lnTo>
                    <a:lnTo>
                      <a:pt x="4" y="97"/>
                    </a:lnTo>
                    <a:lnTo>
                      <a:pt x="0" y="91"/>
                    </a:lnTo>
                    <a:lnTo>
                      <a:pt x="2" y="82"/>
                    </a:lnTo>
                    <a:lnTo>
                      <a:pt x="7" y="68"/>
                    </a:lnTo>
                    <a:lnTo>
                      <a:pt x="11" y="53"/>
                    </a:lnTo>
                    <a:lnTo>
                      <a:pt x="16" y="37"/>
                    </a:lnTo>
                    <a:lnTo>
                      <a:pt x="22" y="23"/>
                    </a:lnTo>
                    <a:lnTo>
                      <a:pt x="26" y="10"/>
                    </a:lnTo>
                    <a:lnTo>
                      <a:pt x="31" y="2"/>
                    </a:lnTo>
                    <a:lnTo>
                      <a:pt x="34" y="0"/>
                    </a:lnTo>
                    <a:lnTo>
                      <a:pt x="40" y="9"/>
                    </a:lnTo>
                    <a:lnTo>
                      <a:pt x="45" y="14"/>
                    </a:lnTo>
                    <a:lnTo>
                      <a:pt x="49" y="20"/>
                    </a:lnTo>
                    <a:lnTo>
                      <a:pt x="56" y="25"/>
                    </a:lnTo>
                    <a:lnTo>
                      <a:pt x="65" y="33"/>
                    </a:lnTo>
                    <a:lnTo>
                      <a:pt x="76" y="44"/>
                    </a:lnTo>
                    <a:lnTo>
                      <a:pt x="86" y="58"/>
                    </a:lnTo>
                    <a:lnTo>
                      <a:pt x="98" y="71"/>
                    </a:lnTo>
                    <a:lnTo>
                      <a:pt x="107" y="88"/>
                    </a:lnTo>
                    <a:lnTo>
                      <a:pt x="116" y="103"/>
                    </a:lnTo>
                    <a:lnTo>
                      <a:pt x="122" y="116"/>
                    </a:lnTo>
                    <a:lnTo>
                      <a:pt x="125" y="128"/>
                    </a:lnTo>
                    <a:lnTo>
                      <a:pt x="117" y="144"/>
                    </a:lnTo>
                    <a:lnTo>
                      <a:pt x="110" y="162"/>
                    </a:lnTo>
                    <a:lnTo>
                      <a:pt x="102" y="181"/>
                    </a:lnTo>
                    <a:lnTo>
                      <a:pt x="95" y="194"/>
                    </a:lnTo>
                    <a:lnTo>
                      <a:pt x="92" y="189"/>
                    </a:lnTo>
                    <a:lnTo>
                      <a:pt x="90" y="183"/>
                    </a:lnTo>
                    <a:lnTo>
                      <a:pt x="86" y="176"/>
                    </a:lnTo>
                    <a:lnTo>
                      <a:pt x="83" y="171"/>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817" name="Freeform 346">
                <a:extLst>
                  <a:ext uri="{FF2B5EF4-FFF2-40B4-BE49-F238E27FC236}">
                    <a16:creationId xmlns:a16="http://schemas.microsoft.com/office/drawing/2014/main" id="{516356FA-6D80-4BCE-93BC-47AB31E692D5}"/>
                  </a:ext>
                </a:extLst>
              </p:cNvPr>
              <p:cNvSpPr>
                <a:spLocks/>
              </p:cNvSpPr>
              <p:nvPr/>
            </p:nvSpPr>
            <p:spPr bwMode="auto">
              <a:xfrm flipH="1">
                <a:off x="1363" y="2811"/>
                <a:ext cx="15" cy="17"/>
              </a:xfrm>
              <a:custGeom>
                <a:avLst/>
                <a:gdLst>
                  <a:gd name="T0" fmla="*/ 0 w 36"/>
                  <a:gd name="T1" fmla="*/ 0 h 46"/>
                  <a:gd name="T2" fmla="*/ 0 w 36"/>
                  <a:gd name="T3" fmla="*/ 0 h 46"/>
                  <a:gd name="T4" fmla="*/ 0 w 36"/>
                  <a:gd name="T5" fmla="*/ 0 h 46"/>
                  <a:gd name="T6" fmla="*/ 0 w 36"/>
                  <a:gd name="T7" fmla="*/ 0 h 46"/>
                  <a:gd name="T8" fmla="*/ 0 w 36"/>
                  <a:gd name="T9" fmla="*/ 0 h 46"/>
                  <a:gd name="T10" fmla="*/ 0 w 36"/>
                  <a:gd name="T11" fmla="*/ 0 h 46"/>
                  <a:gd name="T12" fmla="*/ 0 w 36"/>
                  <a:gd name="T13" fmla="*/ 0 h 46"/>
                  <a:gd name="T14" fmla="*/ 0 w 36"/>
                  <a:gd name="T15" fmla="*/ 0 h 46"/>
                  <a:gd name="T16" fmla="*/ 0 w 36"/>
                  <a:gd name="T17" fmla="*/ 0 h 46"/>
                  <a:gd name="T18" fmla="*/ 0 w 36"/>
                  <a:gd name="T19" fmla="*/ 0 h 46"/>
                  <a:gd name="T20" fmla="*/ 0 w 36"/>
                  <a:gd name="T21" fmla="*/ 0 h 46"/>
                  <a:gd name="T22" fmla="*/ 0 w 36"/>
                  <a:gd name="T23" fmla="*/ 0 h 46"/>
                  <a:gd name="T24" fmla="*/ 0 w 36"/>
                  <a:gd name="T25" fmla="*/ 0 h 46"/>
                  <a:gd name="T26" fmla="*/ 0 w 36"/>
                  <a:gd name="T27" fmla="*/ 0 h 46"/>
                  <a:gd name="T28" fmla="*/ 0 w 36"/>
                  <a:gd name="T29" fmla="*/ 0 h 46"/>
                  <a:gd name="T30" fmla="*/ 0 w 36"/>
                  <a:gd name="T31" fmla="*/ 0 h 46"/>
                  <a:gd name="T32" fmla="*/ 0 w 36"/>
                  <a:gd name="T33" fmla="*/ 0 h 46"/>
                  <a:gd name="T34" fmla="*/ 0 w 36"/>
                  <a:gd name="T35" fmla="*/ 0 h 46"/>
                  <a:gd name="T36" fmla="*/ 0 w 36"/>
                  <a:gd name="T37" fmla="*/ 0 h 46"/>
                  <a:gd name="T38" fmla="*/ 0 w 36"/>
                  <a:gd name="T39" fmla="*/ 0 h 46"/>
                  <a:gd name="T40" fmla="*/ 0 w 36"/>
                  <a:gd name="T41" fmla="*/ 0 h 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
                  <a:gd name="T64" fmla="*/ 0 h 46"/>
                  <a:gd name="T65" fmla="*/ 36 w 36"/>
                  <a:gd name="T66" fmla="*/ 46 h 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 h="46">
                    <a:moveTo>
                      <a:pt x="0" y="35"/>
                    </a:moveTo>
                    <a:lnTo>
                      <a:pt x="0" y="23"/>
                    </a:lnTo>
                    <a:lnTo>
                      <a:pt x="1" y="12"/>
                    </a:lnTo>
                    <a:lnTo>
                      <a:pt x="4" y="3"/>
                    </a:lnTo>
                    <a:lnTo>
                      <a:pt x="12" y="0"/>
                    </a:lnTo>
                    <a:lnTo>
                      <a:pt x="17" y="5"/>
                    </a:lnTo>
                    <a:lnTo>
                      <a:pt x="22" y="8"/>
                    </a:lnTo>
                    <a:lnTo>
                      <a:pt x="25" y="13"/>
                    </a:lnTo>
                    <a:lnTo>
                      <a:pt x="30" y="18"/>
                    </a:lnTo>
                    <a:lnTo>
                      <a:pt x="31" y="24"/>
                    </a:lnTo>
                    <a:lnTo>
                      <a:pt x="33" y="31"/>
                    </a:lnTo>
                    <a:lnTo>
                      <a:pt x="34" y="38"/>
                    </a:lnTo>
                    <a:lnTo>
                      <a:pt x="36" y="46"/>
                    </a:lnTo>
                    <a:lnTo>
                      <a:pt x="33" y="46"/>
                    </a:lnTo>
                    <a:lnTo>
                      <a:pt x="29" y="46"/>
                    </a:lnTo>
                    <a:lnTo>
                      <a:pt x="23" y="44"/>
                    </a:lnTo>
                    <a:lnTo>
                      <a:pt x="17" y="42"/>
                    </a:lnTo>
                    <a:lnTo>
                      <a:pt x="10" y="41"/>
                    </a:lnTo>
                    <a:lnTo>
                      <a:pt x="6" y="38"/>
                    </a:lnTo>
                    <a:lnTo>
                      <a:pt x="1" y="36"/>
                    </a:lnTo>
                    <a:lnTo>
                      <a:pt x="0" y="35"/>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818" name="Freeform 347">
                <a:extLst>
                  <a:ext uri="{FF2B5EF4-FFF2-40B4-BE49-F238E27FC236}">
                    <a16:creationId xmlns:a16="http://schemas.microsoft.com/office/drawing/2014/main" id="{008F0772-AC6E-45F9-9A62-568AD28B049E}"/>
                  </a:ext>
                </a:extLst>
              </p:cNvPr>
              <p:cNvSpPr>
                <a:spLocks/>
              </p:cNvSpPr>
              <p:nvPr/>
            </p:nvSpPr>
            <p:spPr bwMode="auto">
              <a:xfrm flipH="1">
                <a:off x="1366" y="2809"/>
                <a:ext cx="4" cy="5"/>
              </a:xfrm>
              <a:custGeom>
                <a:avLst/>
                <a:gdLst>
                  <a:gd name="T0" fmla="*/ 0 w 12"/>
                  <a:gd name="T1" fmla="*/ 0 h 14"/>
                  <a:gd name="T2" fmla="*/ 0 w 12"/>
                  <a:gd name="T3" fmla="*/ 0 h 14"/>
                  <a:gd name="T4" fmla="*/ 0 w 12"/>
                  <a:gd name="T5" fmla="*/ 0 h 14"/>
                  <a:gd name="T6" fmla="*/ 0 w 12"/>
                  <a:gd name="T7" fmla="*/ 0 h 14"/>
                  <a:gd name="T8" fmla="*/ 0 w 12"/>
                  <a:gd name="T9" fmla="*/ 0 h 14"/>
                  <a:gd name="T10" fmla="*/ 0 w 12"/>
                  <a:gd name="T11" fmla="*/ 0 h 14"/>
                  <a:gd name="T12" fmla="*/ 0 w 12"/>
                  <a:gd name="T13" fmla="*/ 0 h 14"/>
                  <a:gd name="T14" fmla="*/ 0 w 12"/>
                  <a:gd name="T15" fmla="*/ 0 h 14"/>
                  <a:gd name="T16" fmla="*/ 0 w 12"/>
                  <a:gd name="T17" fmla="*/ 0 h 14"/>
                  <a:gd name="T18" fmla="*/ 0 w 12"/>
                  <a:gd name="T19" fmla="*/ 0 h 14"/>
                  <a:gd name="T20" fmla="*/ 0 w 12"/>
                  <a:gd name="T21" fmla="*/ 0 h 14"/>
                  <a:gd name="T22" fmla="*/ 0 w 12"/>
                  <a:gd name="T23" fmla="*/ 0 h 14"/>
                  <a:gd name="T24" fmla="*/ 0 w 12"/>
                  <a:gd name="T25" fmla="*/ 0 h 14"/>
                  <a:gd name="T26" fmla="*/ 0 w 12"/>
                  <a:gd name="T27" fmla="*/ 0 h 14"/>
                  <a:gd name="T28" fmla="*/ 0 w 12"/>
                  <a:gd name="T29" fmla="*/ 0 h 14"/>
                  <a:gd name="T30" fmla="*/ 0 w 12"/>
                  <a:gd name="T31" fmla="*/ 0 h 14"/>
                  <a:gd name="T32" fmla="*/ 0 w 12"/>
                  <a:gd name="T33" fmla="*/ 0 h 14"/>
                  <a:gd name="T34" fmla="*/ 0 w 12"/>
                  <a:gd name="T35" fmla="*/ 0 h 14"/>
                  <a:gd name="T36" fmla="*/ 0 w 12"/>
                  <a:gd name="T37" fmla="*/ 0 h 14"/>
                  <a:gd name="T38" fmla="*/ 0 w 12"/>
                  <a:gd name="T39" fmla="*/ 0 h 14"/>
                  <a:gd name="T40" fmla="*/ 0 w 12"/>
                  <a:gd name="T41" fmla="*/ 0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14"/>
                  <a:gd name="T65" fmla="*/ 12 w 12"/>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14">
                    <a:moveTo>
                      <a:pt x="9" y="14"/>
                    </a:moveTo>
                    <a:lnTo>
                      <a:pt x="7" y="12"/>
                    </a:lnTo>
                    <a:lnTo>
                      <a:pt x="5" y="11"/>
                    </a:lnTo>
                    <a:lnTo>
                      <a:pt x="3" y="8"/>
                    </a:lnTo>
                    <a:lnTo>
                      <a:pt x="0" y="7"/>
                    </a:lnTo>
                    <a:lnTo>
                      <a:pt x="0" y="5"/>
                    </a:lnTo>
                    <a:lnTo>
                      <a:pt x="0" y="3"/>
                    </a:lnTo>
                    <a:lnTo>
                      <a:pt x="1" y="1"/>
                    </a:lnTo>
                    <a:lnTo>
                      <a:pt x="4" y="0"/>
                    </a:lnTo>
                    <a:lnTo>
                      <a:pt x="5" y="0"/>
                    </a:lnTo>
                    <a:lnTo>
                      <a:pt x="6" y="0"/>
                    </a:lnTo>
                    <a:lnTo>
                      <a:pt x="7" y="0"/>
                    </a:lnTo>
                    <a:lnTo>
                      <a:pt x="9" y="6"/>
                    </a:lnTo>
                    <a:lnTo>
                      <a:pt x="12" y="8"/>
                    </a:lnTo>
                    <a:lnTo>
                      <a:pt x="12" y="11"/>
                    </a:lnTo>
                    <a:lnTo>
                      <a:pt x="12" y="13"/>
                    </a:lnTo>
                    <a:lnTo>
                      <a:pt x="11" y="13"/>
                    </a:lnTo>
                    <a:lnTo>
                      <a:pt x="9" y="14"/>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819" name="Freeform 348">
                <a:extLst>
                  <a:ext uri="{FF2B5EF4-FFF2-40B4-BE49-F238E27FC236}">
                    <a16:creationId xmlns:a16="http://schemas.microsoft.com/office/drawing/2014/main" id="{90701565-2542-4941-9941-08B317400C2E}"/>
                  </a:ext>
                </a:extLst>
              </p:cNvPr>
              <p:cNvSpPr>
                <a:spLocks/>
              </p:cNvSpPr>
              <p:nvPr/>
            </p:nvSpPr>
            <p:spPr bwMode="auto">
              <a:xfrm flipH="1">
                <a:off x="1467" y="2795"/>
                <a:ext cx="16" cy="17"/>
              </a:xfrm>
              <a:custGeom>
                <a:avLst/>
                <a:gdLst>
                  <a:gd name="T0" fmla="*/ 0 w 40"/>
                  <a:gd name="T1" fmla="*/ 0 h 49"/>
                  <a:gd name="T2" fmla="*/ 0 w 40"/>
                  <a:gd name="T3" fmla="*/ 0 h 49"/>
                  <a:gd name="T4" fmla="*/ 0 w 40"/>
                  <a:gd name="T5" fmla="*/ 0 h 49"/>
                  <a:gd name="T6" fmla="*/ 0 w 40"/>
                  <a:gd name="T7" fmla="*/ 0 h 49"/>
                  <a:gd name="T8" fmla="*/ 0 w 40"/>
                  <a:gd name="T9" fmla="*/ 0 h 49"/>
                  <a:gd name="T10" fmla="*/ 0 w 40"/>
                  <a:gd name="T11" fmla="*/ 0 h 49"/>
                  <a:gd name="T12" fmla="*/ 0 w 40"/>
                  <a:gd name="T13" fmla="*/ 0 h 49"/>
                  <a:gd name="T14" fmla="*/ 0 w 40"/>
                  <a:gd name="T15" fmla="*/ 0 h 49"/>
                  <a:gd name="T16" fmla="*/ 0 w 40"/>
                  <a:gd name="T17" fmla="*/ 0 h 49"/>
                  <a:gd name="T18" fmla="*/ 0 w 40"/>
                  <a:gd name="T19" fmla="*/ 0 h 49"/>
                  <a:gd name="T20" fmla="*/ 0 w 40"/>
                  <a:gd name="T21" fmla="*/ 0 h 49"/>
                  <a:gd name="T22" fmla="*/ 0 w 40"/>
                  <a:gd name="T23" fmla="*/ 0 h 49"/>
                  <a:gd name="T24" fmla="*/ 0 w 40"/>
                  <a:gd name="T25" fmla="*/ 0 h 49"/>
                  <a:gd name="T26" fmla="*/ 0 w 40"/>
                  <a:gd name="T27" fmla="*/ 0 h 49"/>
                  <a:gd name="T28" fmla="*/ 0 w 40"/>
                  <a:gd name="T29" fmla="*/ 0 h 49"/>
                  <a:gd name="T30" fmla="*/ 0 w 40"/>
                  <a:gd name="T31" fmla="*/ 0 h 49"/>
                  <a:gd name="T32" fmla="*/ 0 w 40"/>
                  <a:gd name="T33" fmla="*/ 0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49"/>
                  <a:gd name="T53" fmla="*/ 40 w 40"/>
                  <a:gd name="T54" fmla="*/ 49 h 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49">
                    <a:moveTo>
                      <a:pt x="0" y="40"/>
                    </a:moveTo>
                    <a:lnTo>
                      <a:pt x="1" y="36"/>
                    </a:lnTo>
                    <a:lnTo>
                      <a:pt x="5" y="32"/>
                    </a:lnTo>
                    <a:lnTo>
                      <a:pt x="10" y="27"/>
                    </a:lnTo>
                    <a:lnTo>
                      <a:pt x="16" y="20"/>
                    </a:lnTo>
                    <a:lnTo>
                      <a:pt x="22" y="14"/>
                    </a:lnTo>
                    <a:lnTo>
                      <a:pt x="29" y="8"/>
                    </a:lnTo>
                    <a:lnTo>
                      <a:pt x="35" y="4"/>
                    </a:lnTo>
                    <a:lnTo>
                      <a:pt x="40" y="0"/>
                    </a:lnTo>
                    <a:lnTo>
                      <a:pt x="40" y="3"/>
                    </a:lnTo>
                    <a:lnTo>
                      <a:pt x="39" y="8"/>
                    </a:lnTo>
                    <a:lnTo>
                      <a:pt x="37" y="22"/>
                    </a:lnTo>
                    <a:lnTo>
                      <a:pt x="32" y="47"/>
                    </a:lnTo>
                    <a:lnTo>
                      <a:pt x="27" y="49"/>
                    </a:lnTo>
                    <a:lnTo>
                      <a:pt x="17" y="47"/>
                    </a:lnTo>
                    <a:lnTo>
                      <a:pt x="8" y="43"/>
                    </a:lnTo>
                    <a:lnTo>
                      <a:pt x="0" y="4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820" name="Freeform 349">
                <a:extLst>
                  <a:ext uri="{FF2B5EF4-FFF2-40B4-BE49-F238E27FC236}">
                    <a16:creationId xmlns:a16="http://schemas.microsoft.com/office/drawing/2014/main" id="{DAD96250-F9AD-4E88-8B37-2239479C77C8}"/>
                  </a:ext>
                </a:extLst>
              </p:cNvPr>
              <p:cNvSpPr>
                <a:spLocks/>
              </p:cNvSpPr>
              <p:nvPr/>
            </p:nvSpPr>
            <p:spPr bwMode="auto">
              <a:xfrm flipH="1">
                <a:off x="1457" y="2731"/>
                <a:ext cx="67" cy="76"/>
              </a:xfrm>
              <a:custGeom>
                <a:avLst/>
                <a:gdLst>
                  <a:gd name="T0" fmla="*/ 0 w 165"/>
                  <a:gd name="T1" fmla="*/ 0 h 208"/>
                  <a:gd name="T2" fmla="*/ 0 w 165"/>
                  <a:gd name="T3" fmla="*/ 0 h 208"/>
                  <a:gd name="T4" fmla="*/ 0 w 165"/>
                  <a:gd name="T5" fmla="*/ 0 h 208"/>
                  <a:gd name="T6" fmla="*/ 0 w 165"/>
                  <a:gd name="T7" fmla="*/ 0 h 208"/>
                  <a:gd name="T8" fmla="*/ 0 w 165"/>
                  <a:gd name="T9" fmla="*/ 0 h 208"/>
                  <a:gd name="T10" fmla="*/ 0 w 165"/>
                  <a:gd name="T11" fmla="*/ 0 h 208"/>
                  <a:gd name="T12" fmla="*/ 0 w 165"/>
                  <a:gd name="T13" fmla="*/ 0 h 208"/>
                  <a:gd name="T14" fmla="*/ 0 w 165"/>
                  <a:gd name="T15" fmla="*/ 0 h 208"/>
                  <a:gd name="T16" fmla="*/ 0 w 165"/>
                  <a:gd name="T17" fmla="*/ 0 h 208"/>
                  <a:gd name="T18" fmla="*/ 0 w 165"/>
                  <a:gd name="T19" fmla="*/ 0 h 208"/>
                  <a:gd name="T20" fmla="*/ 0 w 165"/>
                  <a:gd name="T21" fmla="*/ 0 h 208"/>
                  <a:gd name="T22" fmla="*/ 0 w 165"/>
                  <a:gd name="T23" fmla="*/ 0 h 208"/>
                  <a:gd name="T24" fmla="*/ 0 w 165"/>
                  <a:gd name="T25" fmla="*/ 0 h 208"/>
                  <a:gd name="T26" fmla="*/ 0 w 165"/>
                  <a:gd name="T27" fmla="*/ 0 h 208"/>
                  <a:gd name="T28" fmla="*/ 0 w 165"/>
                  <a:gd name="T29" fmla="*/ 0 h 208"/>
                  <a:gd name="T30" fmla="*/ 0 w 165"/>
                  <a:gd name="T31" fmla="*/ 0 h 208"/>
                  <a:gd name="T32" fmla="*/ 0 w 165"/>
                  <a:gd name="T33" fmla="*/ 0 h 208"/>
                  <a:gd name="T34" fmla="*/ 0 w 165"/>
                  <a:gd name="T35" fmla="*/ 0 h 208"/>
                  <a:gd name="T36" fmla="*/ 0 w 165"/>
                  <a:gd name="T37" fmla="*/ 0 h 208"/>
                  <a:gd name="T38" fmla="*/ 0 w 165"/>
                  <a:gd name="T39" fmla="*/ 0 h 208"/>
                  <a:gd name="T40" fmla="*/ 0 w 165"/>
                  <a:gd name="T41" fmla="*/ 0 h 208"/>
                  <a:gd name="T42" fmla="*/ 0 w 165"/>
                  <a:gd name="T43" fmla="*/ 0 h 208"/>
                  <a:gd name="T44" fmla="*/ 0 w 165"/>
                  <a:gd name="T45" fmla="*/ 0 h 208"/>
                  <a:gd name="T46" fmla="*/ 0 w 165"/>
                  <a:gd name="T47" fmla="*/ 0 h 208"/>
                  <a:gd name="T48" fmla="*/ 0 w 165"/>
                  <a:gd name="T49" fmla="*/ 0 h 208"/>
                  <a:gd name="T50" fmla="*/ 0 w 165"/>
                  <a:gd name="T51" fmla="*/ 0 h 208"/>
                  <a:gd name="T52" fmla="*/ 0 w 165"/>
                  <a:gd name="T53" fmla="*/ 0 h 208"/>
                  <a:gd name="T54" fmla="*/ 0 w 165"/>
                  <a:gd name="T55" fmla="*/ 0 h 208"/>
                  <a:gd name="T56" fmla="*/ 0 w 165"/>
                  <a:gd name="T57" fmla="*/ 0 h 208"/>
                  <a:gd name="T58" fmla="*/ 0 w 165"/>
                  <a:gd name="T59" fmla="*/ 0 h 208"/>
                  <a:gd name="T60" fmla="*/ 0 w 165"/>
                  <a:gd name="T61" fmla="*/ 0 h 208"/>
                  <a:gd name="T62" fmla="*/ 0 w 165"/>
                  <a:gd name="T63" fmla="*/ 0 h 208"/>
                  <a:gd name="T64" fmla="*/ 0 w 165"/>
                  <a:gd name="T65" fmla="*/ 0 h 208"/>
                  <a:gd name="T66" fmla="*/ 0 w 165"/>
                  <a:gd name="T67" fmla="*/ 0 h 208"/>
                  <a:gd name="T68" fmla="*/ 0 w 165"/>
                  <a:gd name="T69" fmla="*/ 0 h 208"/>
                  <a:gd name="T70" fmla="*/ 0 w 165"/>
                  <a:gd name="T71" fmla="*/ 0 h 208"/>
                  <a:gd name="T72" fmla="*/ 0 w 165"/>
                  <a:gd name="T73" fmla="*/ 0 h 208"/>
                  <a:gd name="T74" fmla="*/ 0 w 165"/>
                  <a:gd name="T75" fmla="*/ 0 h 208"/>
                  <a:gd name="T76" fmla="*/ 0 w 165"/>
                  <a:gd name="T77" fmla="*/ 0 h 208"/>
                  <a:gd name="T78" fmla="*/ 0 w 165"/>
                  <a:gd name="T79" fmla="*/ 0 h 208"/>
                  <a:gd name="T80" fmla="*/ 0 w 165"/>
                  <a:gd name="T81" fmla="*/ 0 h 208"/>
                  <a:gd name="T82" fmla="*/ 0 w 165"/>
                  <a:gd name="T83" fmla="*/ 0 h 208"/>
                  <a:gd name="T84" fmla="*/ 0 w 165"/>
                  <a:gd name="T85" fmla="*/ 0 h 208"/>
                  <a:gd name="T86" fmla="*/ 0 w 165"/>
                  <a:gd name="T87" fmla="*/ 0 h 208"/>
                  <a:gd name="T88" fmla="*/ 0 w 165"/>
                  <a:gd name="T89" fmla="*/ 0 h 208"/>
                  <a:gd name="T90" fmla="*/ 0 w 165"/>
                  <a:gd name="T91" fmla="*/ 0 h 208"/>
                  <a:gd name="T92" fmla="*/ 0 w 165"/>
                  <a:gd name="T93" fmla="*/ 0 h 208"/>
                  <a:gd name="T94" fmla="*/ 0 w 165"/>
                  <a:gd name="T95" fmla="*/ 0 h 208"/>
                  <a:gd name="T96" fmla="*/ 0 w 165"/>
                  <a:gd name="T97" fmla="*/ 0 h 208"/>
                  <a:gd name="T98" fmla="*/ 0 w 165"/>
                  <a:gd name="T99" fmla="*/ 0 h 208"/>
                  <a:gd name="T100" fmla="*/ 0 w 165"/>
                  <a:gd name="T101" fmla="*/ 0 h 208"/>
                  <a:gd name="T102" fmla="*/ 0 w 165"/>
                  <a:gd name="T103" fmla="*/ 0 h 208"/>
                  <a:gd name="T104" fmla="*/ 0 w 165"/>
                  <a:gd name="T105" fmla="*/ 0 h 208"/>
                  <a:gd name="T106" fmla="*/ 0 w 165"/>
                  <a:gd name="T107" fmla="*/ 0 h 208"/>
                  <a:gd name="T108" fmla="*/ 0 w 165"/>
                  <a:gd name="T109" fmla="*/ 0 h 208"/>
                  <a:gd name="T110" fmla="*/ 0 w 165"/>
                  <a:gd name="T111" fmla="*/ 0 h 208"/>
                  <a:gd name="T112" fmla="*/ 0 w 165"/>
                  <a:gd name="T113" fmla="*/ 0 h 20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5"/>
                  <a:gd name="T172" fmla="*/ 0 h 208"/>
                  <a:gd name="T173" fmla="*/ 165 w 165"/>
                  <a:gd name="T174" fmla="*/ 208 h 20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5" h="208">
                    <a:moveTo>
                      <a:pt x="56" y="204"/>
                    </a:moveTo>
                    <a:lnTo>
                      <a:pt x="59" y="195"/>
                    </a:lnTo>
                    <a:lnTo>
                      <a:pt x="60" y="186"/>
                    </a:lnTo>
                    <a:lnTo>
                      <a:pt x="62" y="177"/>
                    </a:lnTo>
                    <a:lnTo>
                      <a:pt x="64" y="168"/>
                    </a:lnTo>
                    <a:lnTo>
                      <a:pt x="70" y="165"/>
                    </a:lnTo>
                    <a:lnTo>
                      <a:pt x="74" y="162"/>
                    </a:lnTo>
                    <a:lnTo>
                      <a:pt x="76" y="158"/>
                    </a:lnTo>
                    <a:lnTo>
                      <a:pt x="78" y="151"/>
                    </a:lnTo>
                    <a:lnTo>
                      <a:pt x="77" y="140"/>
                    </a:lnTo>
                    <a:lnTo>
                      <a:pt x="75" y="134"/>
                    </a:lnTo>
                    <a:lnTo>
                      <a:pt x="68" y="132"/>
                    </a:lnTo>
                    <a:lnTo>
                      <a:pt x="56" y="131"/>
                    </a:lnTo>
                    <a:lnTo>
                      <a:pt x="53" y="132"/>
                    </a:lnTo>
                    <a:lnTo>
                      <a:pt x="49" y="134"/>
                    </a:lnTo>
                    <a:lnTo>
                      <a:pt x="45" y="139"/>
                    </a:lnTo>
                    <a:lnTo>
                      <a:pt x="36" y="146"/>
                    </a:lnTo>
                    <a:lnTo>
                      <a:pt x="32" y="150"/>
                    </a:lnTo>
                    <a:lnTo>
                      <a:pt x="29" y="155"/>
                    </a:lnTo>
                    <a:lnTo>
                      <a:pt x="25" y="159"/>
                    </a:lnTo>
                    <a:lnTo>
                      <a:pt x="21" y="165"/>
                    </a:lnTo>
                    <a:lnTo>
                      <a:pt x="16" y="170"/>
                    </a:lnTo>
                    <a:lnTo>
                      <a:pt x="11" y="173"/>
                    </a:lnTo>
                    <a:lnTo>
                      <a:pt x="6" y="176"/>
                    </a:lnTo>
                    <a:lnTo>
                      <a:pt x="0" y="176"/>
                    </a:lnTo>
                    <a:lnTo>
                      <a:pt x="3" y="132"/>
                    </a:lnTo>
                    <a:lnTo>
                      <a:pt x="8" y="88"/>
                    </a:lnTo>
                    <a:lnTo>
                      <a:pt x="11" y="44"/>
                    </a:lnTo>
                    <a:lnTo>
                      <a:pt x="15" y="0"/>
                    </a:lnTo>
                    <a:lnTo>
                      <a:pt x="37" y="5"/>
                    </a:lnTo>
                    <a:lnTo>
                      <a:pt x="57" y="8"/>
                    </a:lnTo>
                    <a:lnTo>
                      <a:pt x="77" y="14"/>
                    </a:lnTo>
                    <a:lnTo>
                      <a:pt x="95" y="20"/>
                    </a:lnTo>
                    <a:lnTo>
                      <a:pt x="113" y="27"/>
                    </a:lnTo>
                    <a:lnTo>
                      <a:pt x="130" y="36"/>
                    </a:lnTo>
                    <a:lnTo>
                      <a:pt x="147" y="48"/>
                    </a:lnTo>
                    <a:lnTo>
                      <a:pt x="165" y="61"/>
                    </a:lnTo>
                    <a:lnTo>
                      <a:pt x="159" y="91"/>
                    </a:lnTo>
                    <a:lnTo>
                      <a:pt x="157" y="106"/>
                    </a:lnTo>
                    <a:lnTo>
                      <a:pt x="154" y="113"/>
                    </a:lnTo>
                    <a:lnTo>
                      <a:pt x="153" y="118"/>
                    </a:lnTo>
                    <a:lnTo>
                      <a:pt x="143" y="126"/>
                    </a:lnTo>
                    <a:lnTo>
                      <a:pt x="136" y="133"/>
                    </a:lnTo>
                    <a:lnTo>
                      <a:pt x="130" y="140"/>
                    </a:lnTo>
                    <a:lnTo>
                      <a:pt x="127" y="146"/>
                    </a:lnTo>
                    <a:lnTo>
                      <a:pt x="123" y="154"/>
                    </a:lnTo>
                    <a:lnTo>
                      <a:pt x="120" y="162"/>
                    </a:lnTo>
                    <a:lnTo>
                      <a:pt x="116" y="171"/>
                    </a:lnTo>
                    <a:lnTo>
                      <a:pt x="113" y="184"/>
                    </a:lnTo>
                    <a:lnTo>
                      <a:pt x="107" y="193"/>
                    </a:lnTo>
                    <a:lnTo>
                      <a:pt x="101" y="200"/>
                    </a:lnTo>
                    <a:lnTo>
                      <a:pt x="95" y="204"/>
                    </a:lnTo>
                    <a:lnTo>
                      <a:pt x="90" y="207"/>
                    </a:lnTo>
                    <a:lnTo>
                      <a:pt x="83" y="208"/>
                    </a:lnTo>
                    <a:lnTo>
                      <a:pt x="75" y="208"/>
                    </a:lnTo>
                    <a:lnTo>
                      <a:pt x="66" y="206"/>
                    </a:lnTo>
                    <a:lnTo>
                      <a:pt x="56" y="204"/>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821" name="Freeform 350">
                <a:extLst>
                  <a:ext uri="{FF2B5EF4-FFF2-40B4-BE49-F238E27FC236}">
                    <a16:creationId xmlns:a16="http://schemas.microsoft.com/office/drawing/2014/main" id="{EB898542-FF83-456A-8F01-A16F360D6297}"/>
                  </a:ext>
                </a:extLst>
              </p:cNvPr>
              <p:cNvSpPr>
                <a:spLocks/>
              </p:cNvSpPr>
              <p:nvPr/>
            </p:nvSpPr>
            <p:spPr bwMode="auto">
              <a:xfrm flipH="1">
                <a:off x="1331" y="2739"/>
                <a:ext cx="40" cy="66"/>
              </a:xfrm>
              <a:custGeom>
                <a:avLst/>
                <a:gdLst>
                  <a:gd name="T0" fmla="*/ 0 w 99"/>
                  <a:gd name="T1" fmla="*/ 0 h 182"/>
                  <a:gd name="T2" fmla="*/ 0 w 99"/>
                  <a:gd name="T3" fmla="*/ 0 h 182"/>
                  <a:gd name="T4" fmla="*/ 0 w 99"/>
                  <a:gd name="T5" fmla="*/ 0 h 182"/>
                  <a:gd name="T6" fmla="*/ 0 w 99"/>
                  <a:gd name="T7" fmla="*/ 0 h 182"/>
                  <a:gd name="T8" fmla="*/ 0 w 99"/>
                  <a:gd name="T9" fmla="*/ 0 h 182"/>
                  <a:gd name="T10" fmla="*/ 0 w 99"/>
                  <a:gd name="T11" fmla="*/ 0 h 182"/>
                  <a:gd name="T12" fmla="*/ 0 w 99"/>
                  <a:gd name="T13" fmla="*/ 0 h 182"/>
                  <a:gd name="T14" fmla="*/ 0 w 99"/>
                  <a:gd name="T15" fmla="*/ 0 h 182"/>
                  <a:gd name="T16" fmla="*/ 0 w 99"/>
                  <a:gd name="T17" fmla="*/ 0 h 182"/>
                  <a:gd name="T18" fmla="*/ 0 w 99"/>
                  <a:gd name="T19" fmla="*/ 0 h 182"/>
                  <a:gd name="T20" fmla="*/ 0 w 99"/>
                  <a:gd name="T21" fmla="*/ 0 h 182"/>
                  <a:gd name="T22" fmla="*/ 0 w 99"/>
                  <a:gd name="T23" fmla="*/ 0 h 182"/>
                  <a:gd name="T24" fmla="*/ 0 w 99"/>
                  <a:gd name="T25" fmla="*/ 0 h 182"/>
                  <a:gd name="T26" fmla="*/ 0 w 99"/>
                  <a:gd name="T27" fmla="*/ 0 h 182"/>
                  <a:gd name="T28" fmla="*/ 0 w 99"/>
                  <a:gd name="T29" fmla="*/ 0 h 182"/>
                  <a:gd name="T30" fmla="*/ 0 w 99"/>
                  <a:gd name="T31" fmla="*/ 0 h 182"/>
                  <a:gd name="T32" fmla="*/ 0 w 99"/>
                  <a:gd name="T33" fmla="*/ 0 h 182"/>
                  <a:gd name="T34" fmla="*/ 0 w 99"/>
                  <a:gd name="T35" fmla="*/ 0 h 182"/>
                  <a:gd name="T36" fmla="*/ 0 w 99"/>
                  <a:gd name="T37" fmla="*/ 0 h 182"/>
                  <a:gd name="T38" fmla="*/ 0 w 99"/>
                  <a:gd name="T39" fmla="*/ 0 h 182"/>
                  <a:gd name="T40" fmla="*/ 0 w 99"/>
                  <a:gd name="T41" fmla="*/ 0 h 182"/>
                  <a:gd name="T42" fmla="*/ 0 w 99"/>
                  <a:gd name="T43" fmla="*/ 0 h 182"/>
                  <a:gd name="T44" fmla="*/ 0 w 99"/>
                  <a:gd name="T45" fmla="*/ 0 h 182"/>
                  <a:gd name="T46" fmla="*/ 0 w 99"/>
                  <a:gd name="T47" fmla="*/ 0 h 182"/>
                  <a:gd name="T48" fmla="*/ 0 w 99"/>
                  <a:gd name="T49" fmla="*/ 0 h 182"/>
                  <a:gd name="T50" fmla="*/ 0 w 99"/>
                  <a:gd name="T51" fmla="*/ 0 h 182"/>
                  <a:gd name="T52" fmla="*/ 0 w 99"/>
                  <a:gd name="T53" fmla="*/ 0 h 182"/>
                  <a:gd name="T54" fmla="*/ 0 w 99"/>
                  <a:gd name="T55" fmla="*/ 0 h 182"/>
                  <a:gd name="T56" fmla="*/ 0 w 99"/>
                  <a:gd name="T57" fmla="*/ 0 h 182"/>
                  <a:gd name="T58" fmla="*/ 0 w 99"/>
                  <a:gd name="T59" fmla="*/ 0 h 182"/>
                  <a:gd name="T60" fmla="*/ 0 w 99"/>
                  <a:gd name="T61" fmla="*/ 0 h 182"/>
                  <a:gd name="T62" fmla="*/ 0 w 99"/>
                  <a:gd name="T63" fmla="*/ 0 h 182"/>
                  <a:gd name="T64" fmla="*/ 0 w 99"/>
                  <a:gd name="T65" fmla="*/ 0 h 182"/>
                  <a:gd name="T66" fmla="*/ 0 w 99"/>
                  <a:gd name="T67" fmla="*/ 0 h 182"/>
                  <a:gd name="T68" fmla="*/ 0 w 99"/>
                  <a:gd name="T69" fmla="*/ 0 h 182"/>
                  <a:gd name="T70" fmla="*/ 0 w 99"/>
                  <a:gd name="T71" fmla="*/ 0 h 182"/>
                  <a:gd name="T72" fmla="*/ 0 w 99"/>
                  <a:gd name="T73" fmla="*/ 0 h 1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9"/>
                  <a:gd name="T112" fmla="*/ 0 h 182"/>
                  <a:gd name="T113" fmla="*/ 99 w 99"/>
                  <a:gd name="T114" fmla="*/ 182 h 1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9" h="182">
                    <a:moveTo>
                      <a:pt x="79" y="166"/>
                    </a:moveTo>
                    <a:lnTo>
                      <a:pt x="75" y="156"/>
                    </a:lnTo>
                    <a:lnTo>
                      <a:pt x="70" y="146"/>
                    </a:lnTo>
                    <a:lnTo>
                      <a:pt x="64" y="138"/>
                    </a:lnTo>
                    <a:lnTo>
                      <a:pt x="59" y="129"/>
                    </a:lnTo>
                    <a:lnTo>
                      <a:pt x="53" y="121"/>
                    </a:lnTo>
                    <a:lnTo>
                      <a:pt x="47" y="113"/>
                    </a:lnTo>
                    <a:lnTo>
                      <a:pt x="41" y="105"/>
                    </a:lnTo>
                    <a:lnTo>
                      <a:pt x="34" y="97"/>
                    </a:lnTo>
                    <a:lnTo>
                      <a:pt x="30" y="92"/>
                    </a:lnTo>
                    <a:lnTo>
                      <a:pt x="25" y="89"/>
                    </a:lnTo>
                    <a:lnTo>
                      <a:pt x="21" y="84"/>
                    </a:lnTo>
                    <a:lnTo>
                      <a:pt x="16" y="80"/>
                    </a:lnTo>
                    <a:lnTo>
                      <a:pt x="12" y="75"/>
                    </a:lnTo>
                    <a:lnTo>
                      <a:pt x="8" y="70"/>
                    </a:lnTo>
                    <a:lnTo>
                      <a:pt x="3" y="66"/>
                    </a:lnTo>
                    <a:lnTo>
                      <a:pt x="0" y="61"/>
                    </a:lnTo>
                    <a:lnTo>
                      <a:pt x="1" y="47"/>
                    </a:lnTo>
                    <a:lnTo>
                      <a:pt x="7" y="33"/>
                    </a:lnTo>
                    <a:lnTo>
                      <a:pt x="16" y="21"/>
                    </a:lnTo>
                    <a:lnTo>
                      <a:pt x="25" y="12"/>
                    </a:lnTo>
                    <a:lnTo>
                      <a:pt x="27" y="7"/>
                    </a:lnTo>
                    <a:lnTo>
                      <a:pt x="29" y="3"/>
                    </a:lnTo>
                    <a:lnTo>
                      <a:pt x="31" y="1"/>
                    </a:lnTo>
                    <a:lnTo>
                      <a:pt x="34" y="0"/>
                    </a:lnTo>
                    <a:lnTo>
                      <a:pt x="45" y="21"/>
                    </a:lnTo>
                    <a:lnTo>
                      <a:pt x="56" y="41"/>
                    </a:lnTo>
                    <a:lnTo>
                      <a:pt x="67" y="63"/>
                    </a:lnTo>
                    <a:lnTo>
                      <a:pt x="76" y="86"/>
                    </a:lnTo>
                    <a:lnTo>
                      <a:pt x="85" y="109"/>
                    </a:lnTo>
                    <a:lnTo>
                      <a:pt x="92" y="133"/>
                    </a:lnTo>
                    <a:lnTo>
                      <a:pt x="97" y="156"/>
                    </a:lnTo>
                    <a:lnTo>
                      <a:pt x="99" y="179"/>
                    </a:lnTo>
                    <a:lnTo>
                      <a:pt x="92" y="182"/>
                    </a:lnTo>
                    <a:lnTo>
                      <a:pt x="89" y="180"/>
                    </a:lnTo>
                    <a:lnTo>
                      <a:pt x="85" y="174"/>
                    </a:lnTo>
                    <a:lnTo>
                      <a:pt x="79" y="166"/>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822" name="Freeform 351">
                <a:extLst>
                  <a:ext uri="{FF2B5EF4-FFF2-40B4-BE49-F238E27FC236}">
                    <a16:creationId xmlns:a16="http://schemas.microsoft.com/office/drawing/2014/main" id="{DEDA0523-82E6-4DAF-8B4A-438CC7640B05}"/>
                  </a:ext>
                </a:extLst>
              </p:cNvPr>
              <p:cNvSpPr>
                <a:spLocks/>
              </p:cNvSpPr>
              <p:nvPr/>
            </p:nvSpPr>
            <p:spPr bwMode="auto">
              <a:xfrm flipH="1">
                <a:off x="1501" y="2790"/>
                <a:ext cx="19" cy="14"/>
              </a:xfrm>
              <a:custGeom>
                <a:avLst/>
                <a:gdLst>
                  <a:gd name="T0" fmla="*/ 0 w 44"/>
                  <a:gd name="T1" fmla="*/ 0 h 39"/>
                  <a:gd name="T2" fmla="*/ 0 w 44"/>
                  <a:gd name="T3" fmla="*/ 0 h 39"/>
                  <a:gd name="T4" fmla="*/ 0 w 44"/>
                  <a:gd name="T5" fmla="*/ 0 h 39"/>
                  <a:gd name="T6" fmla="*/ 0 w 44"/>
                  <a:gd name="T7" fmla="*/ 0 h 39"/>
                  <a:gd name="T8" fmla="*/ 0 w 44"/>
                  <a:gd name="T9" fmla="*/ 0 h 39"/>
                  <a:gd name="T10" fmla="*/ 0 w 44"/>
                  <a:gd name="T11" fmla="*/ 0 h 39"/>
                  <a:gd name="T12" fmla="*/ 0 w 44"/>
                  <a:gd name="T13" fmla="*/ 0 h 39"/>
                  <a:gd name="T14" fmla="*/ 0 w 44"/>
                  <a:gd name="T15" fmla="*/ 0 h 39"/>
                  <a:gd name="T16" fmla="*/ 0 w 44"/>
                  <a:gd name="T17" fmla="*/ 0 h 39"/>
                  <a:gd name="T18" fmla="*/ 0 w 44"/>
                  <a:gd name="T19" fmla="*/ 0 h 39"/>
                  <a:gd name="T20" fmla="*/ 0 w 44"/>
                  <a:gd name="T21" fmla="*/ 0 h 39"/>
                  <a:gd name="T22" fmla="*/ 0 w 44"/>
                  <a:gd name="T23" fmla="*/ 0 h 39"/>
                  <a:gd name="T24" fmla="*/ 0 w 44"/>
                  <a:gd name="T25" fmla="*/ 0 h 39"/>
                  <a:gd name="T26" fmla="*/ 0 w 44"/>
                  <a:gd name="T27" fmla="*/ 0 h 39"/>
                  <a:gd name="T28" fmla="*/ 0 w 44"/>
                  <a:gd name="T29" fmla="*/ 0 h 39"/>
                  <a:gd name="T30" fmla="*/ 0 w 44"/>
                  <a:gd name="T31" fmla="*/ 0 h 39"/>
                  <a:gd name="T32" fmla="*/ 0 w 44"/>
                  <a:gd name="T33" fmla="*/ 0 h 39"/>
                  <a:gd name="T34" fmla="*/ 0 w 44"/>
                  <a:gd name="T35" fmla="*/ 0 h 39"/>
                  <a:gd name="T36" fmla="*/ 0 w 44"/>
                  <a:gd name="T37" fmla="*/ 0 h 39"/>
                  <a:gd name="T38" fmla="*/ 0 w 44"/>
                  <a:gd name="T39" fmla="*/ 0 h 39"/>
                  <a:gd name="T40" fmla="*/ 0 w 44"/>
                  <a:gd name="T41" fmla="*/ 0 h 39"/>
                  <a:gd name="T42" fmla="*/ 0 w 44"/>
                  <a:gd name="T43" fmla="*/ 0 h 39"/>
                  <a:gd name="T44" fmla="*/ 0 w 44"/>
                  <a:gd name="T45" fmla="*/ 0 h 39"/>
                  <a:gd name="T46" fmla="*/ 0 w 44"/>
                  <a:gd name="T47" fmla="*/ 0 h 39"/>
                  <a:gd name="T48" fmla="*/ 0 w 44"/>
                  <a:gd name="T49" fmla="*/ 0 h 39"/>
                  <a:gd name="T50" fmla="*/ 0 w 44"/>
                  <a:gd name="T51" fmla="*/ 0 h 39"/>
                  <a:gd name="T52" fmla="*/ 0 w 44"/>
                  <a:gd name="T53" fmla="*/ 0 h 39"/>
                  <a:gd name="T54" fmla="*/ 0 w 44"/>
                  <a:gd name="T55" fmla="*/ 0 h 39"/>
                  <a:gd name="T56" fmla="*/ 0 w 44"/>
                  <a:gd name="T57" fmla="*/ 0 h 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4"/>
                  <a:gd name="T88" fmla="*/ 0 h 39"/>
                  <a:gd name="T89" fmla="*/ 44 w 44"/>
                  <a:gd name="T90" fmla="*/ 39 h 3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4" h="39">
                    <a:moveTo>
                      <a:pt x="31" y="39"/>
                    </a:moveTo>
                    <a:lnTo>
                      <a:pt x="19" y="38"/>
                    </a:lnTo>
                    <a:lnTo>
                      <a:pt x="12" y="37"/>
                    </a:lnTo>
                    <a:lnTo>
                      <a:pt x="6" y="35"/>
                    </a:lnTo>
                    <a:lnTo>
                      <a:pt x="0" y="33"/>
                    </a:lnTo>
                    <a:lnTo>
                      <a:pt x="6" y="30"/>
                    </a:lnTo>
                    <a:lnTo>
                      <a:pt x="11" y="27"/>
                    </a:lnTo>
                    <a:lnTo>
                      <a:pt x="17" y="24"/>
                    </a:lnTo>
                    <a:lnTo>
                      <a:pt x="21" y="22"/>
                    </a:lnTo>
                    <a:lnTo>
                      <a:pt x="26" y="16"/>
                    </a:lnTo>
                    <a:lnTo>
                      <a:pt x="30" y="11"/>
                    </a:lnTo>
                    <a:lnTo>
                      <a:pt x="35" y="6"/>
                    </a:lnTo>
                    <a:lnTo>
                      <a:pt x="40" y="1"/>
                    </a:lnTo>
                    <a:lnTo>
                      <a:pt x="41" y="1"/>
                    </a:lnTo>
                    <a:lnTo>
                      <a:pt x="42" y="1"/>
                    </a:lnTo>
                    <a:lnTo>
                      <a:pt x="43" y="1"/>
                    </a:lnTo>
                    <a:lnTo>
                      <a:pt x="44" y="0"/>
                    </a:lnTo>
                    <a:lnTo>
                      <a:pt x="44" y="4"/>
                    </a:lnTo>
                    <a:lnTo>
                      <a:pt x="43" y="10"/>
                    </a:lnTo>
                    <a:lnTo>
                      <a:pt x="43" y="15"/>
                    </a:lnTo>
                    <a:lnTo>
                      <a:pt x="42" y="20"/>
                    </a:lnTo>
                    <a:lnTo>
                      <a:pt x="41" y="24"/>
                    </a:lnTo>
                    <a:lnTo>
                      <a:pt x="38" y="30"/>
                    </a:lnTo>
                    <a:lnTo>
                      <a:pt x="37" y="35"/>
                    </a:lnTo>
                    <a:lnTo>
                      <a:pt x="35" y="39"/>
                    </a:lnTo>
                    <a:lnTo>
                      <a:pt x="34" y="39"/>
                    </a:lnTo>
                    <a:lnTo>
                      <a:pt x="33" y="39"/>
                    </a:lnTo>
                    <a:lnTo>
                      <a:pt x="31" y="3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823" name="Freeform 352">
                <a:extLst>
                  <a:ext uri="{FF2B5EF4-FFF2-40B4-BE49-F238E27FC236}">
                    <a16:creationId xmlns:a16="http://schemas.microsoft.com/office/drawing/2014/main" id="{972092F7-1F48-47B9-91CA-39F09E2CBE2B}"/>
                  </a:ext>
                </a:extLst>
              </p:cNvPr>
              <p:cNvSpPr>
                <a:spLocks/>
              </p:cNvSpPr>
              <p:nvPr/>
            </p:nvSpPr>
            <p:spPr bwMode="auto">
              <a:xfrm flipH="1">
                <a:off x="1403" y="2757"/>
                <a:ext cx="50" cy="47"/>
              </a:xfrm>
              <a:custGeom>
                <a:avLst/>
                <a:gdLst>
                  <a:gd name="T0" fmla="*/ 0 w 121"/>
                  <a:gd name="T1" fmla="*/ 0 h 129"/>
                  <a:gd name="T2" fmla="*/ 0 w 121"/>
                  <a:gd name="T3" fmla="*/ 0 h 129"/>
                  <a:gd name="T4" fmla="*/ 0 w 121"/>
                  <a:gd name="T5" fmla="*/ 0 h 129"/>
                  <a:gd name="T6" fmla="*/ 0 w 121"/>
                  <a:gd name="T7" fmla="*/ 0 h 129"/>
                  <a:gd name="T8" fmla="*/ 0 w 121"/>
                  <a:gd name="T9" fmla="*/ 0 h 129"/>
                  <a:gd name="T10" fmla="*/ 0 w 121"/>
                  <a:gd name="T11" fmla="*/ 0 h 129"/>
                  <a:gd name="T12" fmla="*/ 0 w 121"/>
                  <a:gd name="T13" fmla="*/ 0 h 129"/>
                  <a:gd name="T14" fmla="*/ 0 w 121"/>
                  <a:gd name="T15" fmla="*/ 0 h 129"/>
                  <a:gd name="T16" fmla="*/ 0 w 121"/>
                  <a:gd name="T17" fmla="*/ 0 h 129"/>
                  <a:gd name="T18" fmla="*/ 0 w 121"/>
                  <a:gd name="T19" fmla="*/ 0 h 129"/>
                  <a:gd name="T20" fmla="*/ 0 w 121"/>
                  <a:gd name="T21" fmla="*/ 0 h 129"/>
                  <a:gd name="T22" fmla="*/ 0 w 121"/>
                  <a:gd name="T23" fmla="*/ 0 h 129"/>
                  <a:gd name="T24" fmla="*/ 0 w 121"/>
                  <a:gd name="T25" fmla="*/ 0 h 129"/>
                  <a:gd name="T26" fmla="*/ 0 w 121"/>
                  <a:gd name="T27" fmla="*/ 0 h 129"/>
                  <a:gd name="T28" fmla="*/ 0 w 121"/>
                  <a:gd name="T29" fmla="*/ 0 h 129"/>
                  <a:gd name="T30" fmla="*/ 0 w 121"/>
                  <a:gd name="T31" fmla="*/ 0 h 129"/>
                  <a:gd name="T32" fmla="*/ 0 w 121"/>
                  <a:gd name="T33" fmla="*/ 0 h 129"/>
                  <a:gd name="T34" fmla="*/ 0 w 121"/>
                  <a:gd name="T35" fmla="*/ 0 h 129"/>
                  <a:gd name="T36" fmla="*/ 0 w 121"/>
                  <a:gd name="T37" fmla="*/ 0 h 129"/>
                  <a:gd name="T38" fmla="*/ 0 w 121"/>
                  <a:gd name="T39" fmla="*/ 0 h 129"/>
                  <a:gd name="T40" fmla="*/ 0 w 121"/>
                  <a:gd name="T41" fmla="*/ 0 h 129"/>
                  <a:gd name="T42" fmla="*/ 0 w 121"/>
                  <a:gd name="T43" fmla="*/ 0 h 129"/>
                  <a:gd name="T44" fmla="*/ 0 w 121"/>
                  <a:gd name="T45" fmla="*/ 0 h 129"/>
                  <a:gd name="T46" fmla="*/ 0 w 121"/>
                  <a:gd name="T47" fmla="*/ 0 h 129"/>
                  <a:gd name="T48" fmla="*/ 0 w 121"/>
                  <a:gd name="T49" fmla="*/ 0 h 129"/>
                  <a:gd name="T50" fmla="*/ 0 w 121"/>
                  <a:gd name="T51" fmla="*/ 0 h 129"/>
                  <a:gd name="T52" fmla="*/ 0 w 121"/>
                  <a:gd name="T53" fmla="*/ 0 h 129"/>
                  <a:gd name="T54" fmla="*/ 0 w 121"/>
                  <a:gd name="T55" fmla="*/ 0 h 129"/>
                  <a:gd name="T56" fmla="*/ 0 w 121"/>
                  <a:gd name="T57" fmla="*/ 0 h 129"/>
                  <a:gd name="T58" fmla="*/ 0 w 121"/>
                  <a:gd name="T59" fmla="*/ 0 h 129"/>
                  <a:gd name="T60" fmla="*/ 0 w 121"/>
                  <a:gd name="T61" fmla="*/ 0 h 129"/>
                  <a:gd name="T62" fmla="*/ 0 w 121"/>
                  <a:gd name="T63" fmla="*/ 0 h 129"/>
                  <a:gd name="T64" fmla="*/ 0 w 121"/>
                  <a:gd name="T65" fmla="*/ 0 h 129"/>
                  <a:gd name="T66" fmla="*/ 0 w 121"/>
                  <a:gd name="T67" fmla="*/ 0 h 129"/>
                  <a:gd name="T68" fmla="*/ 0 w 121"/>
                  <a:gd name="T69" fmla="*/ 0 h 129"/>
                  <a:gd name="T70" fmla="*/ 0 w 121"/>
                  <a:gd name="T71" fmla="*/ 0 h 129"/>
                  <a:gd name="T72" fmla="*/ 0 w 121"/>
                  <a:gd name="T73" fmla="*/ 0 h 12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1"/>
                  <a:gd name="T112" fmla="*/ 0 h 129"/>
                  <a:gd name="T113" fmla="*/ 121 w 121"/>
                  <a:gd name="T114" fmla="*/ 129 h 12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1" h="129">
                    <a:moveTo>
                      <a:pt x="56" y="123"/>
                    </a:moveTo>
                    <a:lnTo>
                      <a:pt x="57" y="109"/>
                    </a:lnTo>
                    <a:lnTo>
                      <a:pt x="58" y="95"/>
                    </a:lnTo>
                    <a:lnTo>
                      <a:pt x="60" y="83"/>
                    </a:lnTo>
                    <a:lnTo>
                      <a:pt x="61" y="70"/>
                    </a:lnTo>
                    <a:lnTo>
                      <a:pt x="54" y="64"/>
                    </a:lnTo>
                    <a:lnTo>
                      <a:pt x="47" y="58"/>
                    </a:lnTo>
                    <a:lnTo>
                      <a:pt x="40" y="53"/>
                    </a:lnTo>
                    <a:lnTo>
                      <a:pt x="33" y="47"/>
                    </a:lnTo>
                    <a:lnTo>
                      <a:pt x="25" y="41"/>
                    </a:lnTo>
                    <a:lnTo>
                      <a:pt x="17" y="38"/>
                    </a:lnTo>
                    <a:lnTo>
                      <a:pt x="9" y="37"/>
                    </a:lnTo>
                    <a:lnTo>
                      <a:pt x="0" y="38"/>
                    </a:lnTo>
                    <a:lnTo>
                      <a:pt x="1" y="29"/>
                    </a:lnTo>
                    <a:lnTo>
                      <a:pt x="2" y="18"/>
                    </a:lnTo>
                    <a:lnTo>
                      <a:pt x="3" y="9"/>
                    </a:lnTo>
                    <a:lnTo>
                      <a:pt x="4" y="0"/>
                    </a:lnTo>
                    <a:lnTo>
                      <a:pt x="19" y="5"/>
                    </a:lnTo>
                    <a:lnTo>
                      <a:pt x="34" y="14"/>
                    </a:lnTo>
                    <a:lnTo>
                      <a:pt x="49" y="23"/>
                    </a:lnTo>
                    <a:lnTo>
                      <a:pt x="63" y="34"/>
                    </a:lnTo>
                    <a:lnTo>
                      <a:pt x="78" y="45"/>
                    </a:lnTo>
                    <a:lnTo>
                      <a:pt x="92" y="56"/>
                    </a:lnTo>
                    <a:lnTo>
                      <a:pt x="106" y="68"/>
                    </a:lnTo>
                    <a:lnTo>
                      <a:pt x="121" y="77"/>
                    </a:lnTo>
                    <a:lnTo>
                      <a:pt x="121" y="83"/>
                    </a:lnTo>
                    <a:lnTo>
                      <a:pt x="121" y="90"/>
                    </a:lnTo>
                    <a:lnTo>
                      <a:pt x="121" y="97"/>
                    </a:lnTo>
                    <a:lnTo>
                      <a:pt x="121" y="105"/>
                    </a:lnTo>
                    <a:lnTo>
                      <a:pt x="114" y="111"/>
                    </a:lnTo>
                    <a:lnTo>
                      <a:pt x="107" y="117"/>
                    </a:lnTo>
                    <a:lnTo>
                      <a:pt x="100" y="123"/>
                    </a:lnTo>
                    <a:lnTo>
                      <a:pt x="92" y="126"/>
                    </a:lnTo>
                    <a:lnTo>
                      <a:pt x="84" y="129"/>
                    </a:lnTo>
                    <a:lnTo>
                      <a:pt x="75" y="129"/>
                    </a:lnTo>
                    <a:lnTo>
                      <a:pt x="65" y="128"/>
                    </a:lnTo>
                    <a:lnTo>
                      <a:pt x="56" y="123"/>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824" name="Freeform 353">
                <a:extLst>
                  <a:ext uri="{FF2B5EF4-FFF2-40B4-BE49-F238E27FC236}">
                    <a16:creationId xmlns:a16="http://schemas.microsoft.com/office/drawing/2014/main" id="{05C4520A-E573-4AD6-B95E-A75708DEB8AC}"/>
                  </a:ext>
                </a:extLst>
              </p:cNvPr>
              <p:cNvSpPr>
                <a:spLocks/>
              </p:cNvSpPr>
              <p:nvPr/>
            </p:nvSpPr>
            <p:spPr bwMode="auto">
              <a:xfrm flipH="1">
                <a:off x="1532" y="2788"/>
                <a:ext cx="44" cy="5"/>
              </a:xfrm>
              <a:custGeom>
                <a:avLst/>
                <a:gdLst>
                  <a:gd name="T0" fmla="*/ 0 w 108"/>
                  <a:gd name="T1" fmla="*/ 0 h 13"/>
                  <a:gd name="T2" fmla="*/ 0 w 108"/>
                  <a:gd name="T3" fmla="*/ 0 h 13"/>
                  <a:gd name="T4" fmla="*/ 0 w 108"/>
                  <a:gd name="T5" fmla="*/ 0 h 13"/>
                  <a:gd name="T6" fmla="*/ 0 w 108"/>
                  <a:gd name="T7" fmla="*/ 0 h 13"/>
                  <a:gd name="T8" fmla="*/ 0 w 108"/>
                  <a:gd name="T9" fmla="*/ 0 h 13"/>
                  <a:gd name="T10" fmla="*/ 0 w 108"/>
                  <a:gd name="T11" fmla="*/ 0 h 13"/>
                  <a:gd name="T12" fmla="*/ 0 w 108"/>
                  <a:gd name="T13" fmla="*/ 0 h 13"/>
                  <a:gd name="T14" fmla="*/ 0 w 108"/>
                  <a:gd name="T15" fmla="*/ 0 h 13"/>
                  <a:gd name="T16" fmla="*/ 0 w 108"/>
                  <a:gd name="T17" fmla="*/ 0 h 13"/>
                  <a:gd name="T18" fmla="*/ 0 w 108"/>
                  <a:gd name="T19" fmla="*/ 0 h 13"/>
                  <a:gd name="T20" fmla="*/ 0 w 108"/>
                  <a:gd name="T21" fmla="*/ 0 h 13"/>
                  <a:gd name="T22" fmla="*/ 0 w 108"/>
                  <a:gd name="T23" fmla="*/ 0 h 13"/>
                  <a:gd name="T24" fmla="*/ 0 w 108"/>
                  <a:gd name="T25" fmla="*/ 0 h 13"/>
                  <a:gd name="T26" fmla="*/ 0 w 108"/>
                  <a:gd name="T27" fmla="*/ 0 h 13"/>
                  <a:gd name="T28" fmla="*/ 0 w 108"/>
                  <a:gd name="T29" fmla="*/ 0 h 13"/>
                  <a:gd name="T30" fmla="*/ 0 w 108"/>
                  <a:gd name="T31" fmla="*/ 0 h 13"/>
                  <a:gd name="T32" fmla="*/ 0 w 108"/>
                  <a:gd name="T33" fmla="*/ 0 h 13"/>
                  <a:gd name="T34" fmla="*/ 0 w 108"/>
                  <a:gd name="T35" fmla="*/ 0 h 13"/>
                  <a:gd name="T36" fmla="*/ 0 w 108"/>
                  <a:gd name="T37" fmla="*/ 0 h 13"/>
                  <a:gd name="T38" fmla="*/ 0 w 108"/>
                  <a:gd name="T39" fmla="*/ 0 h 13"/>
                  <a:gd name="T40" fmla="*/ 0 w 108"/>
                  <a:gd name="T41" fmla="*/ 0 h 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8"/>
                  <a:gd name="T64" fmla="*/ 0 h 13"/>
                  <a:gd name="T65" fmla="*/ 108 w 108"/>
                  <a:gd name="T66" fmla="*/ 13 h 1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8" h="13">
                    <a:moveTo>
                      <a:pt x="0" y="3"/>
                    </a:moveTo>
                    <a:lnTo>
                      <a:pt x="27" y="3"/>
                    </a:lnTo>
                    <a:lnTo>
                      <a:pt x="46" y="2"/>
                    </a:lnTo>
                    <a:lnTo>
                      <a:pt x="61" y="2"/>
                    </a:lnTo>
                    <a:lnTo>
                      <a:pt x="73" y="2"/>
                    </a:lnTo>
                    <a:lnTo>
                      <a:pt x="82" y="2"/>
                    </a:lnTo>
                    <a:lnTo>
                      <a:pt x="90" y="1"/>
                    </a:lnTo>
                    <a:lnTo>
                      <a:pt x="98" y="1"/>
                    </a:lnTo>
                    <a:lnTo>
                      <a:pt x="108" y="0"/>
                    </a:lnTo>
                    <a:lnTo>
                      <a:pt x="106" y="6"/>
                    </a:lnTo>
                    <a:lnTo>
                      <a:pt x="106" y="8"/>
                    </a:lnTo>
                    <a:lnTo>
                      <a:pt x="106" y="10"/>
                    </a:lnTo>
                    <a:lnTo>
                      <a:pt x="105" y="13"/>
                    </a:lnTo>
                    <a:lnTo>
                      <a:pt x="96" y="13"/>
                    </a:lnTo>
                    <a:lnTo>
                      <a:pt x="81" y="13"/>
                    </a:lnTo>
                    <a:lnTo>
                      <a:pt x="65" y="13"/>
                    </a:lnTo>
                    <a:lnTo>
                      <a:pt x="48" y="13"/>
                    </a:lnTo>
                    <a:lnTo>
                      <a:pt x="30" y="13"/>
                    </a:lnTo>
                    <a:lnTo>
                      <a:pt x="15" y="11"/>
                    </a:lnTo>
                    <a:lnTo>
                      <a:pt x="5" y="8"/>
                    </a:lnTo>
                    <a:lnTo>
                      <a:pt x="0" y="3"/>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825" name="Freeform 354">
                <a:extLst>
                  <a:ext uri="{FF2B5EF4-FFF2-40B4-BE49-F238E27FC236}">
                    <a16:creationId xmlns:a16="http://schemas.microsoft.com/office/drawing/2014/main" id="{CB89E791-714E-45A8-BD80-B4CA5F8B4C4D}"/>
                  </a:ext>
                </a:extLst>
              </p:cNvPr>
              <p:cNvSpPr>
                <a:spLocks/>
              </p:cNvSpPr>
              <p:nvPr/>
            </p:nvSpPr>
            <p:spPr bwMode="auto">
              <a:xfrm flipH="1">
                <a:off x="1379" y="2741"/>
                <a:ext cx="25" cy="52"/>
              </a:xfrm>
              <a:custGeom>
                <a:avLst/>
                <a:gdLst>
                  <a:gd name="T0" fmla="*/ 0 w 62"/>
                  <a:gd name="T1" fmla="*/ 0 h 140"/>
                  <a:gd name="T2" fmla="*/ 0 w 62"/>
                  <a:gd name="T3" fmla="*/ 0 h 140"/>
                  <a:gd name="T4" fmla="*/ 0 w 62"/>
                  <a:gd name="T5" fmla="*/ 0 h 140"/>
                  <a:gd name="T6" fmla="*/ 0 w 62"/>
                  <a:gd name="T7" fmla="*/ 0 h 140"/>
                  <a:gd name="T8" fmla="*/ 0 w 62"/>
                  <a:gd name="T9" fmla="*/ 0 h 140"/>
                  <a:gd name="T10" fmla="*/ 0 w 62"/>
                  <a:gd name="T11" fmla="*/ 0 h 140"/>
                  <a:gd name="T12" fmla="*/ 0 w 62"/>
                  <a:gd name="T13" fmla="*/ 0 h 140"/>
                  <a:gd name="T14" fmla="*/ 0 w 62"/>
                  <a:gd name="T15" fmla="*/ 0 h 140"/>
                  <a:gd name="T16" fmla="*/ 0 w 62"/>
                  <a:gd name="T17" fmla="*/ 0 h 140"/>
                  <a:gd name="T18" fmla="*/ 0 w 62"/>
                  <a:gd name="T19" fmla="*/ 0 h 140"/>
                  <a:gd name="T20" fmla="*/ 0 w 62"/>
                  <a:gd name="T21" fmla="*/ 0 h 140"/>
                  <a:gd name="T22" fmla="*/ 0 w 62"/>
                  <a:gd name="T23" fmla="*/ 0 h 140"/>
                  <a:gd name="T24" fmla="*/ 0 w 62"/>
                  <a:gd name="T25" fmla="*/ 0 h 140"/>
                  <a:gd name="T26" fmla="*/ 0 w 62"/>
                  <a:gd name="T27" fmla="*/ 0 h 140"/>
                  <a:gd name="T28" fmla="*/ 0 w 62"/>
                  <a:gd name="T29" fmla="*/ 0 h 140"/>
                  <a:gd name="T30" fmla="*/ 0 w 62"/>
                  <a:gd name="T31" fmla="*/ 0 h 140"/>
                  <a:gd name="T32" fmla="*/ 0 w 62"/>
                  <a:gd name="T33" fmla="*/ 0 h 140"/>
                  <a:gd name="T34" fmla="*/ 0 w 62"/>
                  <a:gd name="T35" fmla="*/ 0 h 140"/>
                  <a:gd name="T36" fmla="*/ 0 w 62"/>
                  <a:gd name="T37" fmla="*/ 0 h 140"/>
                  <a:gd name="T38" fmla="*/ 0 w 62"/>
                  <a:gd name="T39" fmla="*/ 0 h 140"/>
                  <a:gd name="T40" fmla="*/ 0 w 62"/>
                  <a:gd name="T41" fmla="*/ 0 h 140"/>
                  <a:gd name="T42" fmla="*/ 0 w 62"/>
                  <a:gd name="T43" fmla="*/ 0 h 140"/>
                  <a:gd name="T44" fmla="*/ 0 w 62"/>
                  <a:gd name="T45" fmla="*/ 0 h 140"/>
                  <a:gd name="T46" fmla="*/ 0 w 62"/>
                  <a:gd name="T47" fmla="*/ 0 h 140"/>
                  <a:gd name="T48" fmla="*/ 0 w 62"/>
                  <a:gd name="T49" fmla="*/ 0 h 140"/>
                  <a:gd name="T50" fmla="*/ 0 w 62"/>
                  <a:gd name="T51" fmla="*/ 0 h 140"/>
                  <a:gd name="T52" fmla="*/ 0 w 62"/>
                  <a:gd name="T53" fmla="*/ 0 h 140"/>
                  <a:gd name="T54" fmla="*/ 0 w 62"/>
                  <a:gd name="T55" fmla="*/ 0 h 140"/>
                  <a:gd name="T56" fmla="*/ 0 w 62"/>
                  <a:gd name="T57" fmla="*/ 0 h 140"/>
                  <a:gd name="T58" fmla="*/ 0 w 62"/>
                  <a:gd name="T59" fmla="*/ 0 h 140"/>
                  <a:gd name="T60" fmla="*/ 0 w 62"/>
                  <a:gd name="T61" fmla="*/ 0 h 140"/>
                  <a:gd name="T62" fmla="*/ 0 w 62"/>
                  <a:gd name="T63" fmla="*/ 0 h 140"/>
                  <a:gd name="T64" fmla="*/ 0 w 62"/>
                  <a:gd name="T65" fmla="*/ 0 h 1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140"/>
                  <a:gd name="T101" fmla="*/ 62 w 62"/>
                  <a:gd name="T102" fmla="*/ 140 h 1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140">
                    <a:moveTo>
                      <a:pt x="19" y="127"/>
                    </a:moveTo>
                    <a:lnTo>
                      <a:pt x="19" y="114"/>
                    </a:lnTo>
                    <a:lnTo>
                      <a:pt x="19" y="106"/>
                    </a:lnTo>
                    <a:lnTo>
                      <a:pt x="20" y="97"/>
                    </a:lnTo>
                    <a:lnTo>
                      <a:pt x="21" y="84"/>
                    </a:lnTo>
                    <a:lnTo>
                      <a:pt x="34" y="69"/>
                    </a:lnTo>
                    <a:lnTo>
                      <a:pt x="37" y="57"/>
                    </a:lnTo>
                    <a:lnTo>
                      <a:pt x="33" y="45"/>
                    </a:lnTo>
                    <a:lnTo>
                      <a:pt x="21" y="29"/>
                    </a:lnTo>
                    <a:lnTo>
                      <a:pt x="19" y="29"/>
                    </a:lnTo>
                    <a:lnTo>
                      <a:pt x="16" y="29"/>
                    </a:lnTo>
                    <a:lnTo>
                      <a:pt x="13" y="29"/>
                    </a:lnTo>
                    <a:lnTo>
                      <a:pt x="11" y="28"/>
                    </a:lnTo>
                    <a:lnTo>
                      <a:pt x="7" y="23"/>
                    </a:lnTo>
                    <a:lnTo>
                      <a:pt x="4" y="18"/>
                    </a:lnTo>
                    <a:lnTo>
                      <a:pt x="1" y="14"/>
                    </a:lnTo>
                    <a:lnTo>
                      <a:pt x="0" y="8"/>
                    </a:lnTo>
                    <a:lnTo>
                      <a:pt x="13" y="2"/>
                    </a:lnTo>
                    <a:lnTo>
                      <a:pt x="21" y="0"/>
                    </a:lnTo>
                    <a:lnTo>
                      <a:pt x="27" y="0"/>
                    </a:lnTo>
                    <a:lnTo>
                      <a:pt x="33" y="4"/>
                    </a:lnTo>
                    <a:lnTo>
                      <a:pt x="37" y="10"/>
                    </a:lnTo>
                    <a:lnTo>
                      <a:pt x="43" y="18"/>
                    </a:lnTo>
                    <a:lnTo>
                      <a:pt x="51" y="30"/>
                    </a:lnTo>
                    <a:lnTo>
                      <a:pt x="62" y="43"/>
                    </a:lnTo>
                    <a:lnTo>
                      <a:pt x="59" y="66"/>
                    </a:lnTo>
                    <a:lnTo>
                      <a:pt x="50" y="91"/>
                    </a:lnTo>
                    <a:lnTo>
                      <a:pt x="39" y="116"/>
                    </a:lnTo>
                    <a:lnTo>
                      <a:pt x="30" y="140"/>
                    </a:lnTo>
                    <a:lnTo>
                      <a:pt x="28" y="138"/>
                    </a:lnTo>
                    <a:lnTo>
                      <a:pt x="24" y="135"/>
                    </a:lnTo>
                    <a:lnTo>
                      <a:pt x="21" y="130"/>
                    </a:lnTo>
                    <a:lnTo>
                      <a:pt x="19" y="127"/>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826" name="Freeform 355">
                <a:extLst>
                  <a:ext uri="{FF2B5EF4-FFF2-40B4-BE49-F238E27FC236}">
                    <a16:creationId xmlns:a16="http://schemas.microsoft.com/office/drawing/2014/main" id="{997DE278-7D63-4B70-853F-5466EA60A8F2}"/>
                  </a:ext>
                </a:extLst>
              </p:cNvPr>
              <p:cNvSpPr>
                <a:spLocks/>
              </p:cNvSpPr>
              <p:nvPr/>
            </p:nvSpPr>
            <p:spPr bwMode="auto">
              <a:xfrm flipH="1">
                <a:off x="1527" y="2740"/>
                <a:ext cx="68" cy="45"/>
              </a:xfrm>
              <a:custGeom>
                <a:avLst/>
                <a:gdLst>
                  <a:gd name="T0" fmla="*/ 0 w 165"/>
                  <a:gd name="T1" fmla="*/ 0 h 123"/>
                  <a:gd name="T2" fmla="*/ 0 w 165"/>
                  <a:gd name="T3" fmla="*/ 0 h 123"/>
                  <a:gd name="T4" fmla="*/ 0 w 165"/>
                  <a:gd name="T5" fmla="*/ 0 h 123"/>
                  <a:gd name="T6" fmla="*/ 0 w 165"/>
                  <a:gd name="T7" fmla="*/ 0 h 123"/>
                  <a:gd name="T8" fmla="*/ 0 w 165"/>
                  <a:gd name="T9" fmla="*/ 0 h 123"/>
                  <a:gd name="T10" fmla="*/ 0 w 165"/>
                  <a:gd name="T11" fmla="*/ 0 h 123"/>
                  <a:gd name="T12" fmla="*/ 0 w 165"/>
                  <a:gd name="T13" fmla="*/ 0 h 123"/>
                  <a:gd name="T14" fmla="*/ 0 w 165"/>
                  <a:gd name="T15" fmla="*/ 0 h 123"/>
                  <a:gd name="T16" fmla="*/ 0 w 165"/>
                  <a:gd name="T17" fmla="*/ 0 h 123"/>
                  <a:gd name="T18" fmla="*/ 0 w 165"/>
                  <a:gd name="T19" fmla="*/ 0 h 123"/>
                  <a:gd name="T20" fmla="*/ 0 w 165"/>
                  <a:gd name="T21" fmla="*/ 0 h 123"/>
                  <a:gd name="T22" fmla="*/ 0 w 165"/>
                  <a:gd name="T23" fmla="*/ 0 h 123"/>
                  <a:gd name="T24" fmla="*/ 0 w 165"/>
                  <a:gd name="T25" fmla="*/ 0 h 123"/>
                  <a:gd name="T26" fmla="*/ 0 w 165"/>
                  <a:gd name="T27" fmla="*/ 0 h 123"/>
                  <a:gd name="T28" fmla="*/ 0 w 165"/>
                  <a:gd name="T29" fmla="*/ 0 h 123"/>
                  <a:gd name="T30" fmla="*/ 0 w 165"/>
                  <a:gd name="T31" fmla="*/ 0 h 123"/>
                  <a:gd name="T32" fmla="*/ 0 w 165"/>
                  <a:gd name="T33" fmla="*/ 0 h 123"/>
                  <a:gd name="T34" fmla="*/ 0 w 165"/>
                  <a:gd name="T35" fmla="*/ 0 h 123"/>
                  <a:gd name="T36" fmla="*/ 0 w 165"/>
                  <a:gd name="T37" fmla="*/ 0 h 123"/>
                  <a:gd name="T38" fmla="*/ 0 w 165"/>
                  <a:gd name="T39" fmla="*/ 0 h 123"/>
                  <a:gd name="T40" fmla="*/ 0 w 165"/>
                  <a:gd name="T41" fmla="*/ 0 h 123"/>
                  <a:gd name="T42" fmla="*/ 0 w 165"/>
                  <a:gd name="T43" fmla="*/ 0 h 123"/>
                  <a:gd name="T44" fmla="*/ 0 w 165"/>
                  <a:gd name="T45" fmla="*/ 0 h 123"/>
                  <a:gd name="T46" fmla="*/ 0 w 165"/>
                  <a:gd name="T47" fmla="*/ 0 h 123"/>
                  <a:gd name="T48" fmla="*/ 0 w 165"/>
                  <a:gd name="T49" fmla="*/ 0 h 123"/>
                  <a:gd name="T50" fmla="*/ 0 w 165"/>
                  <a:gd name="T51" fmla="*/ 0 h 123"/>
                  <a:gd name="T52" fmla="*/ 0 w 165"/>
                  <a:gd name="T53" fmla="*/ 0 h 123"/>
                  <a:gd name="T54" fmla="*/ 0 w 165"/>
                  <a:gd name="T55" fmla="*/ 0 h 123"/>
                  <a:gd name="T56" fmla="*/ 0 w 165"/>
                  <a:gd name="T57" fmla="*/ 0 h 123"/>
                  <a:gd name="T58" fmla="*/ 0 w 165"/>
                  <a:gd name="T59" fmla="*/ 0 h 123"/>
                  <a:gd name="T60" fmla="*/ 0 w 165"/>
                  <a:gd name="T61" fmla="*/ 0 h 123"/>
                  <a:gd name="T62" fmla="*/ 0 w 165"/>
                  <a:gd name="T63" fmla="*/ 0 h 123"/>
                  <a:gd name="T64" fmla="*/ 0 w 165"/>
                  <a:gd name="T65" fmla="*/ 0 h 123"/>
                  <a:gd name="T66" fmla="*/ 0 w 165"/>
                  <a:gd name="T67" fmla="*/ 0 h 123"/>
                  <a:gd name="T68" fmla="*/ 0 w 165"/>
                  <a:gd name="T69" fmla="*/ 0 h 123"/>
                  <a:gd name="T70" fmla="*/ 0 w 165"/>
                  <a:gd name="T71" fmla="*/ 0 h 123"/>
                  <a:gd name="T72" fmla="*/ 0 w 165"/>
                  <a:gd name="T73" fmla="*/ 0 h 123"/>
                  <a:gd name="T74" fmla="*/ 0 w 165"/>
                  <a:gd name="T75" fmla="*/ 0 h 123"/>
                  <a:gd name="T76" fmla="*/ 0 w 165"/>
                  <a:gd name="T77" fmla="*/ 0 h 123"/>
                  <a:gd name="T78" fmla="*/ 0 w 165"/>
                  <a:gd name="T79" fmla="*/ 0 h 123"/>
                  <a:gd name="T80" fmla="*/ 0 w 165"/>
                  <a:gd name="T81" fmla="*/ 0 h 1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5"/>
                  <a:gd name="T124" fmla="*/ 0 h 123"/>
                  <a:gd name="T125" fmla="*/ 165 w 165"/>
                  <a:gd name="T126" fmla="*/ 123 h 1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5" h="123">
                    <a:moveTo>
                      <a:pt x="59" y="123"/>
                    </a:moveTo>
                    <a:lnTo>
                      <a:pt x="53" y="122"/>
                    </a:lnTo>
                    <a:lnTo>
                      <a:pt x="46" y="122"/>
                    </a:lnTo>
                    <a:lnTo>
                      <a:pt x="39" y="121"/>
                    </a:lnTo>
                    <a:lnTo>
                      <a:pt x="33" y="121"/>
                    </a:lnTo>
                    <a:lnTo>
                      <a:pt x="15" y="111"/>
                    </a:lnTo>
                    <a:lnTo>
                      <a:pt x="5" y="100"/>
                    </a:lnTo>
                    <a:lnTo>
                      <a:pt x="0" y="88"/>
                    </a:lnTo>
                    <a:lnTo>
                      <a:pt x="0" y="75"/>
                    </a:lnTo>
                    <a:lnTo>
                      <a:pt x="3" y="60"/>
                    </a:lnTo>
                    <a:lnTo>
                      <a:pt x="10" y="45"/>
                    </a:lnTo>
                    <a:lnTo>
                      <a:pt x="18" y="30"/>
                    </a:lnTo>
                    <a:lnTo>
                      <a:pt x="26" y="15"/>
                    </a:lnTo>
                    <a:lnTo>
                      <a:pt x="38" y="10"/>
                    </a:lnTo>
                    <a:lnTo>
                      <a:pt x="53" y="8"/>
                    </a:lnTo>
                    <a:lnTo>
                      <a:pt x="69" y="5"/>
                    </a:lnTo>
                    <a:lnTo>
                      <a:pt x="86" y="3"/>
                    </a:lnTo>
                    <a:lnTo>
                      <a:pt x="102" y="2"/>
                    </a:lnTo>
                    <a:lnTo>
                      <a:pt x="117" y="1"/>
                    </a:lnTo>
                    <a:lnTo>
                      <a:pt x="132" y="1"/>
                    </a:lnTo>
                    <a:lnTo>
                      <a:pt x="145" y="0"/>
                    </a:lnTo>
                    <a:lnTo>
                      <a:pt x="150" y="0"/>
                    </a:lnTo>
                    <a:lnTo>
                      <a:pt x="156" y="0"/>
                    </a:lnTo>
                    <a:lnTo>
                      <a:pt x="160" y="0"/>
                    </a:lnTo>
                    <a:lnTo>
                      <a:pt x="165" y="0"/>
                    </a:lnTo>
                    <a:lnTo>
                      <a:pt x="160" y="51"/>
                    </a:lnTo>
                    <a:lnTo>
                      <a:pt x="158" y="85"/>
                    </a:lnTo>
                    <a:lnTo>
                      <a:pt x="157" y="104"/>
                    </a:lnTo>
                    <a:lnTo>
                      <a:pt x="155" y="118"/>
                    </a:lnTo>
                    <a:lnTo>
                      <a:pt x="155" y="119"/>
                    </a:lnTo>
                    <a:lnTo>
                      <a:pt x="154" y="121"/>
                    </a:lnTo>
                    <a:lnTo>
                      <a:pt x="142" y="121"/>
                    </a:lnTo>
                    <a:lnTo>
                      <a:pt x="131" y="121"/>
                    </a:lnTo>
                    <a:lnTo>
                      <a:pt x="119" y="121"/>
                    </a:lnTo>
                    <a:lnTo>
                      <a:pt x="107" y="122"/>
                    </a:lnTo>
                    <a:lnTo>
                      <a:pt x="96" y="122"/>
                    </a:lnTo>
                    <a:lnTo>
                      <a:pt x="83" y="122"/>
                    </a:lnTo>
                    <a:lnTo>
                      <a:pt x="72" y="123"/>
                    </a:lnTo>
                    <a:lnTo>
                      <a:pt x="59" y="123"/>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827" name="Freeform 356">
                <a:extLst>
                  <a:ext uri="{FF2B5EF4-FFF2-40B4-BE49-F238E27FC236}">
                    <a16:creationId xmlns:a16="http://schemas.microsoft.com/office/drawing/2014/main" id="{FB01043C-45AD-4648-958D-CF0E93E70C90}"/>
                  </a:ext>
                </a:extLst>
              </p:cNvPr>
              <p:cNvSpPr>
                <a:spLocks/>
              </p:cNvSpPr>
              <p:nvPr/>
            </p:nvSpPr>
            <p:spPr bwMode="auto">
              <a:xfrm flipH="1">
                <a:off x="1396" y="2713"/>
                <a:ext cx="51" cy="69"/>
              </a:xfrm>
              <a:custGeom>
                <a:avLst/>
                <a:gdLst>
                  <a:gd name="T0" fmla="*/ 0 w 125"/>
                  <a:gd name="T1" fmla="*/ 0 h 187"/>
                  <a:gd name="T2" fmla="*/ 0 w 125"/>
                  <a:gd name="T3" fmla="*/ 0 h 187"/>
                  <a:gd name="T4" fmla="*/ 0 w 125"/>
                  <a:gd name="T5" fmla="*/ 0 h 187"/>
                  <a:gd name="T6" fmla="*/ 0 w 125"/>
                  <a:gd name="T7" fmla="*/ 0 h 187"/>
                  <a:gd name="T8" fmla="*/ 0 w 125"/>
                  <a:gd name="T9" fmla="*/ 0 h 187"/>
                  <a:gd name="T10" fmla="*/ 0 w 125"/>
                  <a:gd name="T11" fmla="*/ 0 h 187"/>
                  <a:gd name="T12" fmla="*/ 0 w 125"/>
                  <a:gd name="T13" fmla="*/ 0 h 187"/>
                  <a:gd name="T14" fmla="*/ 0 w 125"/>
                  <a:gd name="T15" fmla="*/ 0 h 187"/>
                  <a:gd name="T16" fmla="*/ 0 w 125"/>
                  <a:gd name="T17" fmla="*/ 0 h 187"/>
                  <a:gd name="T18" fmla="*/ 0 w 125"/>
                  <a:gd name="T19" fmla="*/ 0 h 187"/>
                  <a:gd name="T20" fmla="*/ 0 w 125"/>
                  <a:gd name="T21" fmla="*/ 0 h 187"/>
                  <a:gd name="T22" fmla="*/ 0 w 125"/>
                  <a:gd name="T23" fmla="*/ 0 h 187"/>
                  <a:gd name="T24" fmla="*/ 0 w 125"/>
                  <a:gd name="T25" fmla="*/ 0 h 187"/>
                  <a:gd name="T26" fmla="*/ 0 w 125"/>
                  <a:gd name="T27" fmla="*/ 0 h 187"/>
                  <a:gd name="T28" fmla="*/ 0 w 125"/>
                  <a:gd name="T29" fmla="*/ 0 h 187"/>
                  <a:gd name="T30" fmla="*/ 0 w 125"/>
                  <a:gd name="T31" fmla="*/ 0 h 187"/>
                  <a:gd name="T32" fmla="*/ 0 w 125"/>
                  <a:gd name="T33" fmla="*/ 0 h 187"/>
                  <a:gd name="T34" fmla="*/ 0 w 125"/>
                  <a:gd name="T35" fmla="*/ 0 h 187"/>
                  <a:gd name="T36" fmla="*/ 0 w 125"/>
                  <a:gd name="T37" fmla="*/ 0 h 187"/>
                  <a:gd name="T38" fmla="*/ 0 w 125"/>
                  <a:gd name="T39" fmla="*/ 0 h 187"/>
                  <a:gd name="T40" fmla="*/ 0 w 125"/>
                  <a:gd name="T41" fmla="*/ 0 h 187"/>
                  <a:gd name="T42" fmla="*/ 0 w 125"/>
                  <a:gd name="T43" fmla="*/ 0 h 187"/>
                  <a:gd name="T44" fmla="*/ 0 w 125"/>
                  <a:gd name="T45" fmla="*/ 0 h 187"/>
                  <a:gd name="T46" fmla="*/ 0 w 125"/>
                  <a:gd name="T47" fmla="*/ 0 h 187"/>
                  <a:gd name="T48" fmla="*/ 0 w 125"/>
                  <a:gd name="T49" fmla="*/ 0 h 187"/>
                  <a:gd name="T50" fmla="*/ 0 w 125"/>
                  <a:gd name="T51" fmla="*/ 0 h 187"/>
                  <a:gd name="T52" fmla="*/ 0 w 125"/>
                  <a:gd name="T53" fmla="*/ 0 h 187"/>
                  <a:gd name="T54" fmla="*/ 0 w 125"/>
                  <a:gd name="T55" fmla="*/ 0 h 187"/>
                  <a:gd name="T56" fmla="*/ 0 w 125"/>
                  <a:gd name="T57" fmla="*/ 0 h 187"/>
                  <a:gd name="T58" fmla="*/ 0 w 125"/>
                  <a:gd name="T59" fmla="*/ 0 h 187"/>
                  <a:gd name="T60" fmla="*/ 0 w 125"/>
                  <a:gd name="T61" fmla="*/ 0 h 187"/>
                  <a:gd name="T62" fmla="*/ 0 w 125"/>
                  <a:gd name="T63" fmla="*/ 0 h 187"/>
                  <a:gd name="T64" fmla="*/ 0 w 125"/>
                  <a:gd name="T65" fmla="*/ 0 h 187"/>
                  <a:gd name="T66" fmla="*/ 0 w 125"/>
                  <a:gd name="T67" fmla="*/ 0 h 187"/>
                  <a:gd name="T68" fmla="*/ 0 w 125"/>
                  <a:gd name="T69" fmla="*/ 0 h 187"/>
                  <a:gd name="T70" fmla="*/ 0 w 125"/>
                  <a:gd name="T71" fmla="*/ 0 h 187"/>
                  <a:gd name="T72" fmla="*/ 0 w 125"/>
                  <a:gd name="T73" fmla="*/ 0 h 187"/>
                  <a:gd name="T74" fmla="*/ 0 w 125"/>
                  <a:gd name="T75" fmla="*/ 0 h 187"/>
                  <a:gd name="T76" fmla="*/ 0 w 125"/>
                  <a:gd name="T77" fmla="*/ 0 h 187"/>
                  <a:gd name="T78" fmla="*/ 0 w 125"/>
                  <a:gd name="T79" fmla="*/ 0 h 187"/>
                  <a:gd name="T80" fmla="*/ 0 w 125"/>
                  <a:gd name="T81" fmla="*/ 0 h 1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5"/>
                  <a:gd name="T124" fmla="*/ 0 h 187"/>
                  <a:gd name="T125" fmla="*/ 125 w 125"/>
                  <a:gd name="T126" fmla="*/ 187 h 18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5" h="187">
                    <a:moveTo>
                      <a:pt x="0" y="109"/>
                    </a:moveTo>
                    <a:lnTo>
                      <a:pt x="2" y="100"/>
                    </a:lnTo>
                    <a:lnTo>
                      <a:pt x="3" y="91"/>
                    </a:lnTo>
                    <a:lnTo>
                      <a:pt x="3" y="82"/>
                    </a:lnTo>
                    <a:lnTo>
                      <a:pt x="4" y="72"/>
                    </a:lnTo>
                    <a:lnTo>
                      <a:pt x="7" y="54"/>
                    </a:lnTo>
                    <a:lnTo>
                      <a:pt x="12" y="30"/>
                    </a:lnTo>
                    <a:lnTo>
                      <a:pt x="18" y="9"/>
                    </a:lnTo>
                    <a:lnTo>
                      <a:pt x="26" y="0"/>
                    </a:lnTo>
                    <a:lnTo>
                      <a:pt x="33" y="4"/>
                    </a:lnTo>
                    <a:lnTo>
                      <a:pt x="43" y="11"/>
                    </a:lnTo>
                    <a:lnTo>
                      <a:pt x="56" y="21"/>
                    </a:lnTo>
                    <a:lnTo>
                      <a:pt x="70" y="31"/>
                    </a:lnTo>
                    <a:lnTo>
                      <a:pt x="83" y="41"/>
                    </a:lnTo>
                    <a:lnTo>
                      <a:pt x="95" y="52"/>
                    </a:lnTo>
                    <a:lnTo>
                      <a:pt x="104" y="60"/>
                    </a:lnTo>
                    <a:lnTo>
                      <a:pt x="108" y="64"/>
                    </a:lnTo>
                    <a:lnTo>
                      <a:pt x="104" y="74"/>
                    </a:lnTo>
                    <a:lnTo>
                      <a:pt x="102" y="81"/>
                    </a:lnTo>
                    <a:lnTo>
                      <a:pt x="99" y="86"/>
                    </a:lnTo>
                    <a:lnTo>
                      <a:pt x="98" y="97"/>
                    </a:lnTo>
                    <a:lnTo>
                      <a:pt x="102" y="104"/>
                    </a:lnTo>
                    <a:lnTo>
                      <a:pt x="108" y="107"/>
                    </a:lnTo>
                    <a:lnTo>
                      <a:pt x="112" y="110"/>
                    </a:lnTo>
                    <a:lnTo>
                      <a:pt x="119" y="114"/>
                    </a:lnTo>
                    <a:lnTo>
                      <a:pt x="123" y="127"/>
                    </a:lnTo>
                    <a:lnTo>
                      <a:pt x="125" y="135"/>
                    </a:lnTo>
                    <a:lnTo>
                      <a:pt x="123" y="143"/>
                    </a:lnTo>
                    <a:lnTo>
                      <a:pt x="117" y="153"/>
                    </a:lnTo>
                    <a:lnTo>
                      <a:pt x="111" y="172"/>
                    </a:lnTo>
                    <a:lnTo>
                      <a:pt x="109" y="182"/>
                    </a:lnTo>
                    <a:lnTo>
                      <a:pt x="108" y="185"/>
                    </a:lnTo>
                    <a:lnTo>
                      <a:pt x="106" y="187"/>
                    </a:lnTo>
                    <a:lnTo>
                      <a:pt x="101" y="183"/>
                    </a:lnTo>
                    <a:lnTo>
                      <a:pt x="89" y="175"/>
                    </a:lnTo>
                    <a:lnTo>
                      <a:pt x="73" y="163"/>
                    </a:lnTo>
                    <a:lnTo>
                      <a:pt x="56" y="151"/>
                    </a:lnTo>
                    <a:lnTo>
                      <a:pt x="36" y="137"/>
                    </a:lnTo>
                    <a:lnTo>
                      <a:pt x="20" y="124"/>
                    </a:lnTo>
                    <a:lnTo>
                      <a:pt x="7" y="115"/>
                    </a:lnTo>
                    <a:lnTo>
                      <a:pt x="0" y="109"/>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828" name="Freeform 357">
                <a:extLst>
                  <a:ext uri="{FF2B5EF4-FFF2-40B4-BE49-F238E27FC236}">
                    <a16:creationId xmlns:a16="http://schemas.microsoft.com/office/drawing/2014/main" id="{A436647C-A74A-424B-A976-4DF3AAFA7E1E}"/>
                  </a:ext>
                </a:extLst>
              </p:cNvPr>
              <p:cNvSpPr>
                <a:spLocks/>
              </p:cNvSpPr>
              <p:nvPr/>
            </p:nvSpPr>
            <p:spPr bwMode="auto">
              <a:xfrm flipH="1">
                <a:off x="1545" y="2758"/>
                <a:ext cx="34" cy="16"/>
              </a:xfrm>
              <a:custGeom>
                <a:avLst/>
                <a:gdLst>
                  <a:gd name="T0" fmla="*/ 0 w 83"/>
                  <a:gd name="T1" fmla="*/ 0 h 46"/>
                  <a:gd name="T2" fmla="*/ 0 w 83"/>
                  <a:gd name="T3" fmla="*/ 0 h 46"/>
                  <a:gd name="T4" fmla="*/ 0 w 83"/>
                  <a:gd name="T5" fmla="*/ 0 h 46"/>
                  <a:gd name="T6" fmla="*/ 0 w 83"/>
                  <a:gd name="T7" fmla="*/ 0 h 46"/>
                  <a:gd name="T8" fmla="*/ 0 w 83"/>
                  <a:gd name="T9" fmla="*/ 0 h 46"/>
                  <a:gd name="T10" fmla="*/ 0 w 83"/>
                  <a:gd name="T11" fmla="*/ 0 h 46"/>
                  <a:gd name="T12" fmla="*/ 0 w 83"/>
                  <a:gd name="T13" fmla="*/ 0 h 46"/>
                  <a:gd name="T14" fmla="*/ 0 w 83"/>
                  <a:gd name="T15" fmla="*/ 0 h 46"/>
                  <a:gd name="T16" fmla="*/ 0 w 83"/>
                  <a:gd name="T17" fmla="*/ 0 h 46"/>
                  <a:gd name="T18" fmla="*/ 0 w 83"/>
                  <a:gd name="T19" fmla="*/ 0 h 46"/>
                  <a:gd name="T20" fmla="*/ 0 w 83"/>
                  <a:gd name="T21" fmla="*/ 0 h 46"/>
                  <a:gd name="T22" fmla="*/ 0 w 83"/>
                  <a:gd name="T23" fmla="*/ 0 h 46"/>
                  <a:gd name="T24" fmla="*/ 0 w 83"/>
                  <a:gd name="T25" fmla="*/ 0 h 46"/>
                  <a:gd name="T26" fmla="*/ 0 w 83"/>
                  <a:gd name="T27" fmla="*/ 0 h 46"/>
                  <a:gd name="T28" fmla="*/ 0 w 83"/>
                  <a:gd name="T29" fmla="*/ 0 h 46"/>
                  <a:gd name="T30" fmla="*/ 0 w 83"/>
                  <a:gd name="T31" fmla="*/ 0 h 46"/>
                  <a:gd name="T32" fmla="*/ 0 w 83"/>
                  <a:gd name="T33" fmla="*/ 0 h 46"/>
                  <a:gd name="T34" fmla="*/ 0 w 83"/>
                  <a:gd name="T35" fmla="*/ 0 h 46"/>
                  <a:gd name="T36" fmla="*/ 0 w 83"/>
                  <a:gd name="T37" fmla="*/ 0 h 46"/>
                  <a:gd name="T38" fmla="*/ 0 w 83"/>
                  <a:gd name="T39" fmla="*/ 0 h 46"/>
                  <a:gd name="T40" fmla="*/ 0 w 83"/>
                  <a:gd name="T41" fmla="*/ 0 h 46"/>
                  <a:gd name="T42" fmla="*/ 0 w 83"/>
                  <a:gd name="T43" fmla="*/ 0 h 46"/>
                  <a:gd name="T44" fmla="*/ 0 w 83"/>
                  <a:gd name="T45" fmla="*/ 0 h 46"/>
                  <a:gd name="T46" fmla="*/ 0 w 83"/>
                  <a:gd name="T47" fmla="*/ 0 h 46"/>
                  <a:gd name="T48" fmla="*/ 0 w 83"/>
                  <a:gd name="T49" fmla="*/ 0 h 46"/>
                  <a:gd name="T50" fmla="*/ 0 w 83"/>
                  <a:gd name="T51" fmla="*/ 0 h 46"/>
                  <a:gd name="T52" fmla="*/ 0 w 83"/>
                  <a:gd name="T53" fmla="*/ 0 h 46"/>
                  <a:gd name="T54" fmla="*/ 0 w 83"/>
                  <a:gd name="T55" fmla="*/ 0 h 46"/>
                  <a:gd name="T56" fmla="*/ 0 w 83"/>
                  <a:gd name="T57" fmla="*/ 0 h 46"/>
                  <a:gd name="T58" fmla="*/ 0 w 83"/>
                  <a:gd name="T59" fmla="*/ 0 h 46"/>
                  <a:gd name="T60" fmla="*/ 0 w 83"/>
                  <a:gd name="T61" fmla="*/ 0 h 46"/>
                  <a:gd name="T62" fmla="*/ 0 w 83"/>
                  <a:gd name="T63" fmla="*/ 0 h 46"/>
                  <a:gd name="T64" fmla="*/ 0 w 83"/>
                  <a:gd name="T65" fmla="*/ 0 h 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3"/>
                  <a:gd name="T100" fmla="*/ 0 h 46"/>
                  <a:gd name="T101" fmla="*/ 83 w 83"/>
                  <a:gd name="T102" fmla="*/ 46 h 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3" h="46">
                    <a:moveTo>
                      <a:pt x="14" y="39"/>
                    </a:moveTo>
                    <a:lnTo>
                      <a:pt x="12" y="37"/>
                    </a:lnTo>
                    <a:lnTo>
                      <a:pt x="11" y="36"/>
                    </a:lnTo>
                    <a:lnTo>
                      <a:pt x="8" y="33"/>
                    </a:lnTo>
                    <a:lnTo>
                      <a:pt x="6" y="32"/>
                    </a:lnTo>
                    <a:lnTo>
                      <a:pt x="4" y="26"/>
                    </a:lnTo>
                    <a:lnTo>
                      <a:pt x="1" y="17"/>
                    </a:lnTo>
                    <a:lnTo>
                      <a:pt x="0" y="8"/>
                    </a:lnTo>
                    <a:lnTo>
                      <a:pt x="0" y="2"/>
                    </a:lnTo>
                    <a:lnTo>
                      <a:pt x="10" y="2"/>
                    </a:lnTo>
                    <a:lnTo>
                      <a:pt x="20" y="2"/>
                    </a:lnTo>
                    <a:lnTo>
                      <a:pt x="29" y="1"/>
                    </a:lnTo>
                    <a:lnTo>
                      <a:pt x="38" y="1"/>
                    </a:lnTo>
                    <a:lnTo>
                      <a:pt x="48" y="0"/>
                    </a:lnTo>
                    <a:lnTo>
                      <a:pt x="57" y="1"/>
                    </a:lnTo>
                    <a:lnTo>
                      <a:pt x="67" y="2"/>
                    </a:lnTo>
                    <a:lnTo>
                      <a:pt x="78" y="4"/>
                    </a:lnTo>
                    <a:lnTo>
                      <a:pt x="79" y="6"/>
                    </a:lnTo>
                    <a:lnTo>
                      <a:pt x="80" y="8"/>
                    </a:lnTo>
                    <a:lnTo>
                      <a:pt x="82" y="9"/>
                    </a:lnTo>
                    <a:lnTo>
                      <a:pt x="83" y="11"/>
                    </a:lnTo>
                    <a:lnTo>
                      <a:pt x="81" y="22"/>
                    </a:lnTo>
                    <a:lnTo>
                      <a:pt x="79" y="30"/>
                    </a:lnTo>
                    <a:lnTo>
                      <a:pt x="75" y="38"/>
                    </a:lnTo>
                    <a:lnTo>
                      <a:pt x="69" y="46"/>
                    </a:lnTo>
                    <a:lnTo>
                      <a:pt x="63" y="46"/>
                    </a:lnTo>
                    <a:lnTo>
                      <a:pt x="56" y="46"/>
                    </a:lnTo>
                    <a:lnTo>
                      <a:pt x="49" y="45"/>
                    </a:lnTo>
                    <a:lnTo>
                      <a:pt x="42" y="44"/>
                    </a:lnTo>
                    <a:lnTo>
                      <a:pt x="35" y="42"/>
                    </a:lnTo>
                    <a:lnTo>
                      <a:pt x="28" y="41"/>
                    </a:lnTo>
                    <a:lnTo>
                      <a:pt x="21" y="40"/>
                    </a:lnTo>
                    <a:lnTo>
                      <a:pt x="14"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829" name="Freeform 358">
                <a:extLst>
                  <a:ext uri="{FF2B5EF4-FFF2-40B4-BE49-F238E27FC236}">
                    <a16:creationId xmlns:a16="http://schemas.microsoft.com/office/drawing/2014/main" id="{97595C0E-0340-47E5-BB50-C314AD99F731}"/>
                  </a:ext>
                </a:extLst>
              </p:cNvPr>
              <p:cNvSpPr>
                <a:spLocks/>
              </p:cNvSpPr>
              <p:nvPr/>
            </p:nvSpPr>
            <p:spPr bwMode="auto">
              <a:xfrm flipH="1">
                <a:off x="1363" y="2684"/>
                <a:ext cx="71" cy="71"/>
              </a:xfrm>
              <a:custGeom>
                <a:avLst/>
                <a:gdLst>
                  <a:gd name="T0" fmla="*/ 0 w 171"/>
                  <a:gd name="T1" fmla="*/ 0 h 195"/>
                  <a:gd name="T2" fmla="*/ 0 w 171"/>
                  <a:gd name="T3" fmla="*/ 0 h 195"/>
                  <a:gd name="T4" fmla="*/ 0 w 171"/>
                  <a:gd name="T5" fmla="*/ 0 h 195"/>
                  <a:gd name="T6" fmla="*/ 0 w 171"/>
                  <a:gd name="T7" fmla="*/ 0 h 195"/>
                  <a:gd name="T8" fmla="*/ 0 w 171"/>
                  <a:gd name="T9" fmla="*/ 0 h 195"/>
                  <a:gd name="T10" fmla="*/ 0 w 171"/>
                  <a:gd name="T11" fmla="*/ 0 h 195"/>
                  <a:gd name="T12" fmla="*/ 0 w 171"/>
                  <a:gd name="T13" fmla="*/ 0 h 195"/>
                  <a:gd name="T14" fmla="*/ 0 w 171"/>
                  <a:gd name="T15" fmla="*/ 0 h 195"/>
                  <a:gd name="T16" fmla="*/ 0 w 171"/>
                  <a:gd name="T17" fmla="*/ 0 h 195"/>
                  <a:gd name="T18" fmla="*/ 0 w 171"/>
                  <a:gd name="T19" fmla="*/ 0 h 195"/>
                  <a:gd name="T20" fmla="*/ 0 w 171"/>
                  <a:gd name="T21" fmla="*/ 0 h 195"/>
                  <a:gd name="T22" fmla="*/ 0 w 171"/>
                  <a:gd name="T23" fmla="*/ 0 h 195"/>
                  <a:gd name="T24" fmla="*/ 0 w 171"/>
                  <a:gd name="T25" fmla="*/ 0 h 195"/>
                  <a:gd name="T26" fmla="*/ 0 w 171"/>
                  <a:gd name="T27" fmla="*/ 0 h 195"/>
                  <a:gd name="T28" fmla="*/ 0 w 171"/>
                  <a:gd name="T29" fmla="*/ 0 h 195"/>
                  <a:gd name="T30" fmla="*/ 0 w 171"/>
                  <a:gd name="T31" fmla="*/ 0 h 195"/>
                  <a:gd name="T32" fmla="*/ 0 w 171"/>
                  <a:gd name="T33" fmla="*/ 0 h 195"/>
                  <a:gd name="T34" fmla="*/ 0 w 171"/>
                  <a:gd name="T35" fmla="*/ 0 h 195"/>
                  <a:gd name="T36" fmla="*/ 0 w 171"/>
                  <a:gd name="T37" fmla="*/ 0 h 195"/>
                  <a:gd name="T38" fmla="*/ 0 w 171"/>
                  <a:gd name="T39" fmla="*/ 0 h 195"/>
                  <a:gd name="T40" fmla="*/ 0 w 171"/>
                  <a:gd name="T41" fmla="*/ 0 h 195"/>
                  <a:gd name="T42" fmla="*/ 0 w 171"/>
                  <a:gd name="T43" fmla="*/ 0 h 195"/>
                  <a:gd name="T44" fmla="*/ 0 w 171"/>
                  <a:gd name="T45" fmla="*/ 0 h 195"/>
                  <a:gd name="T46" fmla="*/ 0 w 171"/>
                  <a:gd name="T47" fmla="*/ 0 h 195"/>
                  <a:gd name="T48" fmla="*/ 0 w 171"/>
                  <a:gd name="T49" fmla="*/ 0 h 195"/>
                  <a:gd name="T50" fmla="*/ 0 w 171"/>
                  <a:gd name="T51" fmla="*/ 0 h 195"/>
                  <a:gd name="T52" fmla="*/ 0 w 171"/>
                  <a:gd name="T53" fmla="*/ 0 h 195"/>
                  <a:gd name="T54" fmla="*/ 0 w 171"/>
                  <a:gd name="T55" fmla="*/ 0 h 195"/>
                  <a:gd name="T56" fmla="*/ 0 w 171"/>
                  <a:gd name="T57" fmla="*/ 0 h 195"/>
                  <a:gd name="T58" fmla="*/ 0 w 171"/>
                  <a:gd name="T59" fmla="*/ 0 h 195"/>
                  <a:gd name="T60" fmla="*/ 0 w 171"/>
                  <a:gd name="T61" fmla="*/ 0 h 195"/>
                  <a:gd name="T62" fmla="*/ 0 w 171"/>
                  <a:gd name="T63" fmla="*/ 0 h 195"/>
                  <a:gd name="T64" fmla="*/ 0 w 171"/>
                  <a:gd name="T65" fmla="*/ 0 h 195"/>
                  <a:gd name="T66" fmla="*/ 0 w 171"/>
                  <a:gd name="T67" fmla="*/ 0 h 195"/>
                  <a:gd name="T68" fmla="*/ 0 w 171"/>
                  <a:gd name="T69" fmla="*/ 0 h 195"/>
                  <a:gd name="T70" fmla="*/ 0 w 171"/>
                  <a:gd name="T71" fmla="*/ 0 h 195"/>
                  <a:gd name="T72" fmla="*/ 0 w 171"/>
                  <a:gd name="T73" fmla="*/ 0 h 195"/>
                  <a:gd name="T74" fmla="*/ 0 w 171"/>
                  <a:gd name="T75" fmla="*/ 0 h 195"/>
                  <a:gd name="T76" fmla="*/ 0 w 171"/>
                  <a:gd name="T77" fmla="*/ 0 h 195"/>
                  <a:gd name="T78" fmla="*/ 0 w 171"/>
                  <a:gd name="T79" fmla="*/ 0 h 195"/>
                  <a:gd name="T80" fmla="*/ 0 w 171"/>
                  <a:gd name="T81" fmla="*/ 0 h 195"/>
                  <a:gd name="T82" fmla="*/ 0 w 171"/>
                  <a:gd name="T83" fmla="*/ 0 h 195"/>
                  <a:gd name="T84" fmla="*/ 0 w 171"/>
                  <a:gd name="T85" fmla="*/ 0 h 195"/>
                  <a:gd name="T86" fmla="*/ 0 w 171"/>
                  <a:gd name="T87" fmla="*/ 0 h 195"/>
                  <a:gd name="T88" fmla="*/ 0 w 171"/>
                  <a:gd name="T89" fmla="*/ 0 h 19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1"/>
                  <a:gd name="T136" fmla="*/ 0 h 195"/>
                  <a:gd name="T137" fmla="*/ 171 w 171"/>
                  <a:gd name="T138" fmla="*/ 195 h 19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1" h="195">
                    <a:moveTo>
                      <a:pt x="75" y="130"/>
                    </a:moveTo>
                    <a:lnTo>
                      <a:pt x="75" y="119"/>
                    </a:lnTo>
                    <a:lnTo>
                      <a:pt x="77" y="111"/>
                    </a:lnTo>
                    <a:lnTo>
                      <a:pt x="81" y="103"/>
                    </a:lnTo>
                    <a:lnTo>
                      <a:pt x="90" y="95"/>
                    </a:lnTo>
                    <a:lnTo>
                      <a:pt x="88" y="83"/>
                    </a:lnTo>
                    <a:lnTo>
                      <a:pt x="86" y="68"/>
                    </a:lnTo>
                    <a:lnTo>
                      <a:pt x="83" y="55"/>
                    </a:lnTo>
                    <a:lnTo>
                      <a:pt x="76" y="52"/>
                    </a:lnTo>
                    <a:lnTo>
                      <a:pt x="71" y="52"/>
                    </a:lnTo>
                    <a:lnTo>
                      <a:pt x="68" y="52"/>
                    </a:lnTo>
                    <a:lnTo>
                      <a:pt x="63" y="52"/>
                    </a:lnTo>
                    <a:lnTo>
                      <a:pt x="58" y="51"/>
                    </a:lnTo>
                    <a:lnTo>
                      <a:pt x="53" y="52"/>
                    </a:lnTo>
                    <a:lnTo>
                      <a:pt x="45" y="53"/>
                    </a:lnTo>
                    <a:lnTo>
                      <a:pt x="35" y="54"/>
                    </a:lnTo>
                    <a:lnTo>
                      <a:pt x="26" y="54"/>
                    </a:lnTo>
                    <a:lnTo>
                      <a:pt x="16" y="53"/>
                    </a:lnTo>
                    <a:lnTo>
                      <a:pt x="8" y="52"/>
                    </a:lnTo>
                    <a:lnTo>
                      <a:pt x="2" y="50"/>
                    </a:lnTo>
                    <a:lnTo>
                      <a:pt x="0" y="45"/>
                    </a:lnTo>
                    <a:lnTo>
                      <a:pt x="3" y="33"/>
                    </a:lnTo>
                    <a:lnTo>
                      <a:pt x="7" y="23"/>
                    </a:lnTo>
                    <a:lnTo>
                      <a:pt x="9" y="12"/>
                    </a:lnTo>
                    <a:lnTo>
                      <a:pt x="11" y="0"/>
                    </a:lnTo>
                    <a:lnTo>
                      <a:pt x="31" y="5"/>
                    </a:lnTo>
                    <a:lnTo>
                      <a:pt x="52" y="16"/>
                    </a:lnTo>
                    <a:lnTo>
                      <a:pt x="75" y="32"/>
                    </a:lnTo>
                    <a:lnTo>
                      <a:pt x="98" y="51"/>
                    </a:lnTo>
                    <a:lnTo>
                      <a:pt x="120" y="71"/>
                    </a:lnTo>
                    <a:lnTo>
                      <a:pt x="140" y="92"/>
                    </a:lnTo>
                    <a:lnTo>
                      <a:pt x="158" y="112"/>
                    </a:lnTo>
                    <a:lnTo>
                      <a:pt x="171" y="129"/>
                    </a:lnTo>
                    <a:lnTo>
                      <a:pt x="167" y="144"/>
                    </a:lnTo>
                    <a:lnTo>
                      <a:pt x="156" y="165"/>
                    </a:lnTo>
                    <a:lnTo>
                      <a:pt x="145" y="186"/>
                    </a:lnTo>
                    <a:lnTo>
                      <a:pt x="138" y="195"/>
                    </a:lnTo>
                    <a:lnTo>
                      <a:pt x="134" y="192"/>
                    </a:lnTo>
                    <a:lnTo>
                      <a:pt x="128" y="184"/>
                    </a:lnTo>
                    <a:lnTo>
                      <a:pt x="117" y="175"/>
                    </a:lnTo>
                    <a:lnTo>
                      <a:pt x="107" y="163"/>
                    </a:lnTo>
                    <a:lnTo>
                      <a:pt x="95" y="151"/>
                    </a:lnTo>
                    <a:lnTo>
                      <a:pt x="85" y="141"/>
                    </a:lnTo>
                    <a:lnTo>
                      <a:pt x="78" y="134"/>
                    </a:lnTo>
                    <a:lnTo>
                      <a:pt x="75" y="13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830" name="Freeform 359">
                <a:extLst>
                  <a:ext uri="{FF2B5EF4-FFF2-40B4-BE49-F238E27FC236}">
                    <a16:creationId xmlns:a16="http://schemas.microsoft.com/office/drawing/2014/main" id="{2E3A5ACB-2CED-47E1-95A3-DBB24DCF8274}"/>
                  </a:ext>
                </a:extLst>
              </p:cNvPr>
              <p:cNvSpPr>
                <a:spLocks/>
              </p:cNvSpPr>
              <p:nvPr/>
            </p:nvSpPr>
            <p:spPr bwMode="auto">
              <a:xfrm flipH="1">
                <a:off x="1447" y="2697"/>
                <a:ext cx="70" cy="51"/>
              </a:xfrm>
              <a:custGeom>
                <a:avLst/>
                <a:gdLst>
                  <a:gd name="T0" fmla="*/ 0 w 172"/>
                  <a:gd name="T1" fmla="*/ 0 h 140"/>
                  <a:gd name="T2" fmla="*/ 0 w 172"/>
                  <a:gd name="T3" fmla="*/ 0 h 140"/>
                  <a:gd name="T4" fmla="*/ 0 w 172"/>
                  <a:gd name="T5" fmla="*/ 0 h 140"/>
                  <a:gd name="T6" fmla="*/ 0 w 172"/>
                  <a:gd name="T7" fmla="*/ 0 h 140"/>
                  <a:gd name="T8" fmla="*/ 0 w 172"/>
                  <a:gd name="T9" fmla="*/ 0 h 140"/>
                  <a:gd name="T10" fmla="*/ 0 w 172"/>
                  <a:gd name="T11" fmla="*/ 0 h 140"/>
                  <a:gd name="T12" fmla="*/ 0 w 172"/>
                  <a:gd name="T13" fmla="*/ 0 h 140"/>
                  <a:gd name="T14" fmla="*/ 0 w 172"/>
                  <a:gd name="T15" fmla="*/ 0 h 140"/>
                  <a:gd name="T16" fmla="*/ 0 w 172"/>
                  <a:gd name="T17" fmla="*/ 0 h 140"/>
                  <a:gd name="T18" fmla="*/ 0 w 172"/>
                  <a:gd name="T19" fmla="*/ 0 h 140"/>
                  <a:gd name="T20" fmla="*/ 0 w 172"/>
                  <a:gd name="T21" fmla="*/ 0 h 140"/>
                  <a:gd name="T22" fmla="*/ 0 w 172"/>
                  <a:gd name="T23" fmla="*/ 0 h 140"/>
                  <a:gd name="T24" fmla="*/ 0 w 172"/>
                  <a:gd name="T25" fmla="*/ 0 h 140"/>
                  <a:gd name="T26" fmla="*/ 0 w 172"/>
                  <a:gd name="T27" fmla="*/ 0 h 140"/>
                  <a:gd name="T28" fmla="*/ 0 w 172"/>
                  <a:gd name="T29" fmla="*/ 0 h 140"/>
                  <a:gd name="T30" fmla="*/ 0 w 172"/>
                  <a:gd name="T31" fmla="*/ 0 h 140"/>
                  <a:gd name="T32" fmla="*/ 0 w 172"/>
                  <a:gd name="T33" fmla="*/ 0 h 140"/>
                  <a:gd name="T34" fmla="*/ 0 w 172"/>
                  <a:gd name="T35" fmla="*/ 0 h 140"/>
                  <a:gd name="T36" fmla="*/ 0 w 172"/>
                  <a:gd name="T37" fmla="*/ 0 h 140"/>
                  <a:gd name="T38" fmla="*/ 0 w 172"/>
                  <a:gd name="T39" fmla="*/ 0 h 140"/>
                  <a:gd name="T40" fmla="*/ 0 w 172"/>
                  <a:gd name="T41" fmla="*/ 0 h 140"/>
                  <a:gd name="T42" fmla="*/ 0 w 172"/>
                  <a:gd name="T43" fmla="*/ 0 h 140"/>
                  <a:gd name="T44" fmla="*/ 0 w 172"/>
                  <a:gd name="T45" fmla="*/ 0 h 140"/>
                  <a:gd name="T46" fmla="*/ 0 w 172"/>
                  <a:gd name="T47" fmla="*/ 0 h 140"/>
                  <a:gd name="T48" fmla="*/ 0 w 172"/>
                  <a:gd name="T49" fmla="*/ 0 h 140"/>
                  <a:gd name="T50" fmla="*/ 0 w 172"/>
                  <a:gd name="T51" fmla="*/ 0 h 140"/>
                  <a:gd name="T52" fmla="*/ 0 w 172"/>
                  <a:gd name="T53" fmla="*/ 0 h 140"/>
                  <a:gd name="T54" fmla="*/ 0 w 172"/>
                  <a:gd name="T55" fmla="*/ 0 h 140"/>
                  <a:gd name="T56" fmla="*/ 0 w 172"/>
                  <a:gd name="T57" fmla="*/ 0 h 140"/>
                  <a:gd name="T58" fmla="*/ 0 w 172"/>
                  <a:gd name="T59" fmla="*/ 0 h 140"/>
                  <a:gd name="T60" fmla="*/ 0 w 172"/>
                  <a:gd name="T61" fmla="*/ 0 h 140"/>
                  <a:gd name="T62" fmla="*/ 0 w 172"/>
                  <a:gd name="T63" fmla="*/ 0 h 140"/>
                  <a:gd name="T64" fmla="*/ 0 w 172"/>
                  <a:gd name="T65" fmla="*/ 0 h 140"/>
                  <a:gd name="T66" fmla="*/ 0 w 172"/>
                  <a:gd name="T67" fmla="*/ 0 h 140"/>
                  <a:gd name="T68" fmla="*/ 0 w 172"/>
                  <a:gd name="T69" fmla="*/ 0 h 140"/>
                  <a:gd name="T70" fmla="*/ 0 w 172"/>
                  <a:gd name="T71" fmla="*/ 0 h 140"/>
                  <a:gd name="T72" fmla="*/ 0 w 172"/>
                  <a:gd name="T73" fmla="*/ 0 h 1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72"/>
                  <a:gd name="T112" fmla="*/ 0 h 140"/>
                  <a:gd name="T113" fmla="*/ 172 w 172"/>
                  <a:gd name="T114" fmla="*/ 140 h 14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72" h="140">
                    <a:moveTo>
                      <a:pt x="0" y="82"/>
                    </a:moveTo>
                    <a:lnTo>
                      <a:pt x="2" y="61"/>
                    </a:lnTo>
                    <a:lnTo>
                      <a:pt x="6" y="40"/>
                    </a:lnTo>
                    <a:lnTo>
                      <a:pt x="9" y="21"/>
                    </a:lnTo>
                    <a:lnTo>
                      <a:pt x="14" y="0"/>
                    </a:lnTo>
                    <a:lnTo>
                      <a:pt x="22" y="2"/>
                    </a:lnTo>
                    <a:lnTo>
                      <a:pt x="31" y="6"/>
                    </a:lnTo>
                    <a:lnTo>
                      <a:pt x="42" y="10"/>
                    </a:lnTo>
                    <a:lnTo>
                      <a:pt x="52" y="16"/>
                    </a:lnTo>
                    <a:lnTo>
                      <a:pt x="64" y="22"/>
                    </a:lnTo>
                    <a:lnTo>
                      <a:pt x="73" y="28"/>
                    </a:lnTo>
                    <a:lnTo>
                      <a:pt x="82" y="32"/>
                    </a:lnTo>
                    <a:lnTo>
                      <a:pt x="90" y="37"/>
                    </a:lnTo>
                    <a:lnTo>
                      <a:pt x="97" y="36"/>
                    </a:lnTo>
                    <a:lnTo>
                      <a:pt x="103" y="32"/>
                    </a:lnTo>
                    <a:lnTo>
                      <a:pt x="110" y="28"/>
                    </a:lnTo>
                    <a:lnTo>
                      <a:pt x="115" y="22"/>
                    </a:lnTo>
                    <a:lnTo>
                      <a:pt x="122" y="16"/>
                    </a:lnTo>
                    <a:lnTo>
                      <a:pt x="129" y="11"/>
                    </a:lnTo>
                    <a:lnTo>
                      <a:pt x="136" y="8"/>
                    </a:lnTo>
                    <a:lnTo>
                      <a:pt x="144" y="7"/>
                    </a:lnTo>
                    <a:lnTo>
                      <a:pt x="151" y="13"/>
                    </a:lnTo>
                    <a:lnTo>
                      <a:pt x="158" y="18"/>
                    </a:lnTo>
                    <a:lnTo>
                      <a:pt x="164" y="22"/>
                    </a:lnTo>
                    <a:lnTo>
                      <a:pt x="172" y="26"/>
                    </a:lnTo>
                    <a:lnTo>
                      <a:pt x="171" y="38"/>
                    </a:lnTo>
                    <a:lnTo>
                      <a:pt x="166" y="63"/>
                    </a:lnTo>
                    <a:lnTo>
                      <a:pt x="159" y="99"/>
                    </a:lnTo>
                    <a:lnTo>
                      <a:pt x="151" y="140"/>
                    </a:lnTo>
                    <a:lnTo>
                      <a:pt x="143" y="132"/>
                    </a:lnTo>
                    <a:lnTo>
                      <a:pt x="126" y="122"/>
                    </a:lnTo>
                    <a:lnTo>
                      <a:pt x="102" y="112"/>
                    </a:lnTo>
                    <a:lnTo>
                      <a:pt x="75" y="101"/>
                    </a:lnTo>
                    <a:lnTo>
                      <a:pt x="49" y="92"/>
                    </a:lnTo>
                    <a:lnTo>
                      <a:pt x="25" y="85"/>
                    </a:lnTo>
                    <a:lnTo>
                      <a:pt x="8" y="82"/>
                    </a:lnTo>
                    <a:lnTo>
                      <a:pt x="0" y="82"/>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831" name="Freeform 360">
                <a:extLst>
                  <a:ext uri="{FF2B5EF4-FFF2-40B4-BE49-F238E27FC236}">
                    <a16:creationId xmlns:a16="http://schemas.microsoft.com/office/drawing/2014/main" id="{8397191C-E32F-4B6B-A6E4-8820E8549A70}"/>
                  </a:ext>
                </a:extLst>
              </p:cNvPr>
              <p:cNvSpPr>
                <a:spLocks/>
              </p:cNvSpPr>
              <p:nvPr/>
            </p:nvSpPr>
            <p:spPr bwMode="auto">
              <a:xfrm flipH="1">
                <a:off x="1405" y="2704"/>
                <a:ext cx="31" cy="24"/>
              </a:xfrm>
              <a:custGeom>
                <a:avLst/>
                <a:gdLst>
                  <a:gd name="T0" fmla="*/ 0 w 74"/>
                  <a:gd name="T1" fmla="*/ 0 h 63"/>
                  <a:gd name="T2" fmla="*/ 0 w 74"/>
                  <a:gd name="T3" fmla="*/ 0 h 63"/>
                  <a:gd name="T4" fmla="*/ 0 w 74"/>
                  <a:gd name="T5" fmla="*/ 0 h 63"/>
                  <a:gd name="T6" fmla="*/ 0 w 74"/>
                  <a:gd name="T7" fmla="*/ 0 h 63"/>
                  <a:gd name="T8" fmla="*/ 0 w 74"/>
                  <a:gd name="T9" fmla="*/ 0 h 63"/>
                  <a:gd name="T10" fmla="*/ 0 w 74"/>
                  <a:gd name="T11" fmla="*/ 0 h 63"/>
                  <a:gd name="T12" fmla="*/ 0 w 74"/>
                  <a:gd name="T13" fmla="*/ 0 h 63"/>
                  <a:gd name="T14" fmla="*/ 0 w 74"/>
                  <a:gd name="T15" fmla="*/ 0 h 63"/>
                  <a:gd name="T16" fmla="*/ 0 w 74"/>
                  <a:gd name="T17" fmla="*/ 0 h 63"/>
                  <a:gd name="T18" fmla="*/ 0 w 74"/>
                  <a:gd name="T19" fmla="*/ 0 h 63"/>
                  <a:gd name="T20" fmla="*/ 0 w 74"/>
                  <a:gd name="T21" fmla="*/ 0 h 63"/>
                  <a:gd name="T22" fmla="*/ 0 w 74"/>
                  <a:gd name="T23" fmla="*/ 0 h 63"/>
                  <a:gd name="T24" fmla="*/ 0 w 74"/>
                  <a:gd name="T25" fmla="*/ 0 h 63"/>
                  <a:gd name="T26" fmla="*/ 0 w 74"/>
                  <a:gd name="T27" fmla="*/ 0 h 63"/>
                  <a:gd name="T28" fmla="*/ 0 w 74"/>
                  <a:gd name="T29" fmla="*/ 0 h 63"/>
                  <a:gd name="T30" fmla="*/ 0 w 74"/>
                  <a:gd name="T31" fmla="*/ 0 h 63"/>
                  <a:gd name="T32" fmla="*/ 0 w 74"/>
                  <a:gd name="T33" fmla="*/ 0 h 63"/>
                  <a:gd name="T34" fmla="*/ 0 w 74"/>
                  <a:gd name="T35" fmla="*/ 0 h 63"/>
                  <a:gd name="T36" fmla="*/ 0 w 74"/>
                  <a:gd name="T37" fmla="*/ 0 h 63"/>
                  <a:gd name="T38" fmla="*/ 0 w 74"/>
                  <a:gd name="T39" fmla="*/ 0 h 63"/>
                  <a:gd name="T40" fmla="*/ 0 w 74"/>
                  <a:gd name="T41" fmla="*/ 0 h 63"/>
                  <a:gd name="T42" fmla="*/ 0 w 74"/>
                  <a:gd name="T43" fmla="*/ 0 h 63"/>
                  <a:gd name="T44" fmla="*/ 0 w 74"/>
                  <a:gd name="T45" fmla="*/ 0 h 63"/>
                  <a:gd name="T46" fmla="*/ 0 w 74"/>
                  <a:gd name="T47" fmla="*/ 0 h 63"/>
                  <a:gd name="T48" fmla="*/ 0 w 74"/>
                  <a:gd name="T49" fmla="*/ 0 h 63"/>
                  <a:gd name="T50" fmla="*/ 0 w 74"/>
                  <a:gd name="T51" fmla="*/ 0 h 63"/>
                  <a:gd name="T52" fmla="*/ 0 w 74"/>
                  <a:gd name="T53" fmla="*/ 0 h 63"/>
                  <a:gd name="T54" fmla="*/ 0 w 74"/>
                  <a:gd name="T55" fmla="*/ 0 h 63"/>
                  <a:gd name="T56" fmla="*/ 0 w 74"/>
                  <a:gd name="T57" fmla="*/ 0 h 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4"/>
                  <a:gd name="T88" fmla="*/ 0 h 63"/>
                  <a:gd name="T89" fmla="*/ 74 w 74"/>
                  <a:gd name="T90" fmla="*/ 63 h 6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4" h="63">
                    <a:moveTo>
                      <a:pt x="28" y="28"/>
                    </a:moveTo>
                    <a:lnTo>
                      <a:pt x="20" y="23"/>
                    </a:lnTo>
                    <a:lnTo>
                      <a:pt x="11" y="18"/>
                    </a:lnTo>
                    <a:lnTo>
                      <a:pt x="4" y="11"/>
                    </a:lnTo>
                    <a:lnTo>
                      <a:pt x="0" y="4"/>
                    </a:lnTo>
                    <a:lnTo>
                      <a:pt x="9" y="4"/>
                    </a:lnTo>
                    <a:lnTo>
                      <a:pt x="17" y="4"/>
                    </a:lnTo>
                    <a:lnTo>
                      <a:pt x="26" y="4"/>
                    </a:lnTo>
                    <a:lnTo>
                      <a:pt x="32" y="4"/>
                    </a:lnTo>
                    <a:lnTo>
                      <a:pt x="39" y="3"/>
                    </a:lnTo>
                    <a:lnTo>
                      <a:pt x="47" y="3"/>
                    </a:lnTo>
                    <a:lnTo>
                      <a:pt x="56" y="2"/>
                    </a:lnTo>
                    <a:lnTo>
                      <a:pt x="64" y="0"/>
                    </a:lnTo>
                    <a:lnTo>
                      <a:pt x="66" y="5"/>
                    </a:lnTo>
                    <a:lnTo>
                      <a:pt x="69" y="12"/>
                    </a:lnTo>
                    <a:lnTo>
                      <a:pt x="72" y="19"/>
                    </a:lnTo>
                    <a:lnTo>
                      <a:pt x="74" y="27"/>
                    </a:lnTo>
                    <a:lnTo>
                      <a:pt x="74" y="33"/>
                    </a:lnTo>
                    <a:lnTo>
                      <a:pt x="73" y="39"/>
                    </a:lnTo>
                    <a:lnTo>
                      <a:pt x="72" y="48"/>
                    </a:lnTo>
                    <a:lnTo>
                      <a:pt x="68" y="63"/>
                    </a:lnTo>
                    <a:lnTo>
                      <a:pt x="66" y="63"/>
                    </a:lnTo>
                    <a:lnTo>
                      <a:pt x="61" y="60"/>
                    </a:lnTo>
                    <a:lnTo>
                      <a:pt x="54" y="55"/>
                    </a:lnTo>
                    <a:lnTo>
                      <a:pt x="49" y="49"/>
                    </a:lnTo>
                    <a:lnTo>
                      <a:pt x="42" y="42"/>
                    </a:lnTo>
                    <a:lnTo>
                      <a:pt x="36" y="37"/>
                    </a:lnTo>
                    <a:lnTo>
                      <a:pt x="31" y="32"/>
                    </a:lnTo>
                    <a:lnTo>
                      <a:pt x="28" y="28"/>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832" name="Freeform 361">
                <a:extLst>
                  <a:ext uri="{FF2B5EF4-FFF2-40B4-BE49-F238E27FC236}">
                    <a16:creationId xmlns:a16="http://schemas.microsoft.com/office/drawing/2014/main" id="{77279BB9-28B7-4761-B607-AEED8041575B}"/>
                  </a:ext>
                </a:extLst>
              </p:cNvPr>
              <p:cNvSpPr>
                <a:spLocks/>
              </p:cNvSpPr>
              <p:nvPr/>
            </p:nvSpPr>
            <p:spPr bwMode="auto">
              <a:xfrm flipH="1">
                <a:off x="1462" y="2683"/>
                <a:ext cx="46" cy="19"/>
              </a:xfrm>
              <a:custGeom>
                <a:avLst/>
                <a:gdLst>
                  <a:gd name="T0" fmla="*/ 0 w 111"/>
                  <a:gd name="T1" fmla="*/ 0 h 53"/>
                  <a:gd name="T2" fmla="*/ 0 w 111"/>
                  <a:gd name="T3" fmla="*/ 0 h 53"/>
                  <a:gd name="T4" fmla="*/ 0 w 111"/>
                  <a:gd name="T5" fmla="*/ 0 h 53"/>
                  <a:gd name="T6" fmla="*/ 0 w 111"/>
                  <a:gd name="T7" fmla="*/ 0 h 53"/>
                  <a:gd name="T8" fmla="*/ 0 w 111"/>
                  <a:gd name="T9" fmla="*/ 0 h 53"/>
                  <a:gd name="T10" fmla="*/ 0 w 111"/>
                  <a:gd name="T11" fmla="*/ 0 h 53"/>
                  <a:gd name="T12" fmla="*/ 0 w 111"/>
                  <a:gd name="T13" fmla="*/ 0 h 53"/>
                  <a:gd name="T14" fmla="*/ 0 w 111"/>
                  <a:gd name="T15" fmla="*/ 0 h 53"/>
                  <a:gd name="T16" fmla="*/ 0 w 111"/>
                  <a:gd name="T17" fmla="*/ 0 h 53"/>
                  <a:gd name="T18" fmla="*/ 0 w 111"/>
                  <a:gd name="T19" fmla="*/ 0 h 53"/>
                  <a:gd name="T20" fmla="*/ 0 w 111"/>
                  <a:gd name="T21" fmla="*/ 0 h 53"/>
                  <a:gd name="T22" fmla="*/ 0 w 111"/>
                  <a:gd name="T23" fmla="*/ 0 h 53"/>
                  <a:gd name="T24" fmla="*/ 0 w 111"/>
                  <a:gd name="T25" fmla="*/ 0 h 53"/>
                  <a:gd name="T26" fmla="*/ 0 w 111"/>
                  <a:gd name="T27" fmla="*/ 0 h 53"/>
                  <a:gd name="T28" fmla="*/ 0 w 111"/>
                  <a:gd name="T29" fmla="*/ 0 h 53"/>
                  <a:gd name="T30" fmla="*/ 0 w 111"/>
                  <a:gd name="T31" fmla="*/ 0 h 53"/>
                  <a:gd name="T32" fmla="*/ 0 w 111"/>
                  <a:gd name="T33" fmla="*/ 0 h 53"/>
                  <a:gd name="T34" fmla="*/ 0 w 111"/>
                  <a:gd name="T35" fmla="*/ 0 h 53"/>
                  <a:gd name="T36" fmla="*/ 0 w 111"/>
                  <a:gd name="T37" fmla="*/ 0 h 53"/>
                  <a:gd name="T38" fmla="*/ 0 w 111"/>
                  <a:gd name="T39" fmla="*/ 0 h 53"/>
                  <a:gd name="T40" fmla="*/ 0 w 111"/>
                  <a:gd name="T41" fmla="*/ 0 h 53"/>
                  <a:gd name="T42" fmla="*/ 0 w 111"/>
                  <a:gd name="T43" fmla="*/ 0 h 53"/>
                  <a:gd name="T44" fmla="*/ 0 w 111"/>
                  <a:gd name="T45" fmla="*/ 0 h 53"/>
                  <a:gd name="T46" fmla="*/ 0 w 111"/>
                  <a:gd name="T47" fmla="*/ 0 h 53"/>
                  <a:gd name="T48" fmla="*/ 0 w 111"/>
                  <a:gd name="T49" fmla="*/ 0 h 53"/>
                  <a:gd name="T50" fmla="*/ 0 w 111"/>
                  <a:gd name="T51" fmla="*/ 0 h 53"/>
                  <a:gd name="T52" fmla="*/ 0 w 111"/>
                  <a:gd name="T53" fmla="*/ 0 h 53"/>
                  <a:gd name="T54" fmla="*/ 0 w 111"/>
                  <a:gd name="T55" fmla="*/ 0 h 53"/>
                  <a:gd name="T56" fmla="*/ 0 w 111"/>
                  <a:gd name="T57" fmla="*/ 0 h 53"/>
                  <a:gd name="T58" fmla="*/ 0 w 111"/>
                  <a:gd name="T59" fmla="*/ 0 h 53"/>
                  <a:gd name="T60" fmla="*/ 0 w 111"/>
                  <a:gd name="T61" fmla="*/ 0 h 53"/>
                  <a:gd name="T62" fmla="*/ 0 w 111"/>
                  <a:gd name="T63" fmla="*/ 0 h 53"/>
                  <a:gd name="T64" fmla="*/ 0 w 111"/>
                  <a:gd name="T65" fmla="*/ 0 h 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1"/>
                  <a:gd name="T100" fmla="*/ 0 h 53"/>
                  <a:gd name="T101" fmla="*/ 111 w 111"/>
                  <a:gd name="T102" fmla="*/ 53 h 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1" h="53">
                    <a:moveTo>
                      <a:pt x="20" y="36"/>
                    </a:moveTo>
                    <a:lnTo>
                      <a:pt x="12" y="31"/>
                    </a:lnTo>
                    <a:lnTo>
                      <a:pt x="6" y="28"/>
                    </a:lnTo>
                    <a:lnTo>
                      <a:pt x="2" y="24"/>
                    </a:lnTo>
                    <a:lnTo>
                      <a:pt x="0" y="16"/>
                    </a:lnTo>
                    <a:lnTo>
                      <a:pt x="3" y="8"/>
                    </a:lnTo>
                    <a:lnTo>
                      <a:pt x="7" y="2"/>
                    </a:lnTo>
                    <a:lnTo>
                      <a:pt x="12" y="0"/>
                    </a:lnTo>
                    <a:lnTo>
                      <a:pt x="20" y="3"/>
                    </a:lnTo>
                    <a:lnTo>
                      <a:pt x="31" y="6"/>
                    </a:lnTo>
                    <a:lnTo>
                      <a:pt x="44" y="9"/>
                    </a:lnTo>
                    <a:lnTo>
                      <a:pt x="54" y="13"/>
                    </a:lnTo>
                    <a:lnTo>
                      <a:pt x="66" y="17"/>
                    </a:lnTo>
                    <a:lnTo>
                      <a:pt x="77" y="22"/>
                    </a:lnTo>
                    <a:lnTo>
                      <a:pt x="89" y="28"/>
                    </a:lnTo>
                    <a:lnTo>
                      <a:pt x="99" y="32"/>
                    </a:lnTo>
                    <a:lnTo>
                      <a:pt x="111" y="38"/>
                    </a:lnTo>
                    <a:lnTo>
                      <a:pt x="106" y="40"/>
                    </a:lnTo>
                    <a:lnTo>
                      <a:pt x="101" y="41"/>
                    </a:lnTo>
                    <a:lnTo>
                      <a:pt x="97" y="44"/>
                    </a:lnTo>
                    <a:lnTo>
                      <a:pt x="92" y="45"/>
                    </a:lnTo>
                    <a:lnTo>
                      <a:pt x="88" y="47"/>
                    </a:lnTo>
                    <a:lnTo>
                      <a:pt x="84" y="49"/>
                    </a:lnTo>
                    <a:lnTo>
                      <a:pt x="80" y="51"/>
                    </a:lnTo>
                    <a:lnTo>
                      <a:pt x="75" y="53"/>
                    </a:lnTo>
                    <a:lnTo>
                      <a:pt x="68" y="53"/>
                    </a:lnTo>
                    <a:lnTo>
                      <a:pt x="61" y="51"/>
                    </a:lnTo>
                    <a:lnTo>
                      <a:pt x="54" y="48"/>
                    </a:lnTo>
                    <a:lnTo>
                      <a:pt x="47" y="46"/>
                    </a:lnTo>
                    <a:lnTo>
                      <a:pt x="40" y="44"/>
                    </a:lnTo>
                    <a:lnTo>
                      <a:pt x="33" y="40"/>
                    </a:lnTo>
                    <a:lnTo>
                      <a:pt x="27" y="38"/>
                    </a:lnTo>
                    <a:lnTo>
                      <a:pt x="20" y="36"/>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833" name="Freeform 362">
                <a:extLst>
                  <a:ext uri="{FF2B5EF4-FFF2-40B4-BE49-F238E27FC236}">
                    <a16:creationId xmlns:a16="http://schemas.microsoft.com/office/drawing/2014/main" id="{59D1A323-845B-4086-A9C8-4551E03D710B}"/>
                  </a:ext>
                </a:extLst>
              </p:cNvPr>
              <p:cNvSpPr>
                <a:spLocks/>
              </p:cNvSpPr>
              <p:nvPr/>
            </p:nvSpPr>
            <p:spPr bwMode="auto">
              <a:xfrm flipH="1">
                <a:off x="1437" y="2662"/>
                <a:ext cx="68" cy="32"/>
              </a:xfrm>
              <a:custGeom>
                <a:avLst/>
                <a:gdLst>
                  <a:gd name="T0" fmla="*/ 0 w 164"/>
                  <a:gd name="T1" fmla="*/ 0 h 86"/>
                  <a:gd name="T2" fmla="*/ 0 w 164"/>
                  <a:gd name="T3" fmla="*/ 0 h 86"/>
                  <a:gd name="T4" fmla="*/ 0 w 164"/>
                  <a:gd name="T5" fmla="*/ 0 h 86"/>
                  <a:gd name="T6" fmla="*/ 0 w 164"/>
                  <a:gd name="T7" fmla="*/ 0 h 86"/>
                  <a:gd name="T8" fmla="*/ 0 w 164"/>
                  <a:gd name="T9" fmla="*/ 0 h 86"/>
                  <a:gd name="T10" fmla="*/ 0 w 164"/>
                  <a:gd name="T11" fmla="*/ 0 h 86"/>
                  <a:gd name="T12" fmla="*/ 0 w 164"/>
                  <a:gd name="T13" fmla="*/ 0 h 86"/>
                  <a:gd name="T14" fmla="*/ 0 w 164"/>
                  <a:gd name="T15" fmla="*/ 0 h 86"/>
                  <a:gd name="T16" fmla="*/ 0 w 164"/>
                  <a:gd name="T17" fmla="*/ 0 h 86"/>
                  <a:gd name="T18" fmla="*/ 0 w 164"/>
                  <a:gd name="T19" fmla="*/ 0 h 86"/>
                  <a:gd name="T20" fmla="*/ 0 w 164"/>
                  <a:gd name="T21" fmla="*/ 0 h 86"/>
                  <a:gd name="T22" fmla="*/ 0 w 164"/>
                  <a:gd name="T23" fmla="*/ 0 h 86"/>
                  <a:gd name="T24" fmla="*/ 0 w 164"/>
                  <a:gd name="T25" fmla="*/ 0 h 86"/>
                  <a:gd name="T26" fmla="*/ 0 w 164"/>
                  <a:gd name="T27" fmla="*/ 0 h 86"/>
                  <a:gd name="T28" fmla="*/ 0 w 164"/>
                  <a:gd name="T29" fmla="*/ 0 h 86"/>
                  <a:gd name="T30" fmla="*/ 0 w 164"/>
                  <a:gd name="T31" fmla="*/ 0 h 86"/>
                  <a:gd name="T32" fmla="*/ 0 w 164"/>
                  <a:gd name="T33" fmla="*/ 0 h 86"/>
                  <a:gd name="T34" fmla="*/ 0 w 164"/>
                  <a:gd name="T35" fmla="*/ 0 h 86"/>
                  <a:gd name="T36" fmla="*/ 0 w 164"/>
                  <a:gd name="T37" fmla="*/ 0 h 86"/>
                  <a:gd name="T38" fmla="*/ 0 w 164"/>
                  <a:gd name="T39" fmla="*/ 0 h 86"/>
                  <a:gd name="T40" fmla="*/ 0 w 164"/>
                  <a:gd name="T41" fmla="*/ 0 h 86"/>
                  <a:gd name="T42" fmla="*/ 0 w 164"/>
                  <a:gd name="T43" fmla="*/ 0 h 86"/>
                  <a:gd name="T44" fmla="*/ 0 w 164"/>
                  <a:gd name="T45" fmla="*/ 0 h 86"/>
                  <a:gd name="T46" fmla="*/ 0 w 164"/>
                  <a:gd name="T47" fmla="*/ 0 h 86"/>
                  <a:gd name="T48" fmla="*/ 0 w 164"/>
                  <a:gd name="T49" fmla="*/ 0 h 86"/>
                  <a:gd name="T50" fmla="*/ 0 w 164"/>
                  <a:gd name="T51" fmla="*/ 0 h 86"/>
                  <a:gd name="T52" fmla="*/ 0 w 164"/>
                  <a:gd name="T53" fmla="*/ 0 h 86"/>
                  <a:gd name="T54" fmla="*/ 0 w 164"/>
                  <a:gd name="T55" fmla="*/ 0 h 86"/>
                  <a:gd name="T56" fmla="*/ 0 w 164"/>
                  <a:gd name="T57" fmla="*/ 0 h 8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4"/>
                  <a:gd name="T88" fmla="*/ 0 h 86"/>
                  <a:gd name="T89" fmla="*/ 164 w 164"/>
                  <a:gd name="T90" fmla="*/ 86 h 8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4" h="86">
                    <a:moveTo>
                      <a:pt x="0" y="51"/>
                    </a:moveTo>
                    <a:lnTo>
                      <a:pt x="4" y="43"/>
                    </a:lnTo>
                    <a:lnTo>
                      <a:pt x="8" y="34"/>
                    </a:lnTo>
                    <a:lnTo>
                      <a:pt x="12" y="26"/>
                    </a:lnTo>
                    <a:lnTo>
                      <a:pt x="16" y="18"/>
                    </a:lnTo>
                    <a:lnTo>
                      <a:pt x="21" y="11"/>
                    </a:lnTo>
                    <a:lnTo>
                      <a:pt x="23" y="5"/>
                    </a:lnTo>
                    <a:lnTo>
                      <a:pt x="27" y="2"/>
                    </a:lnTo>
                    <a:lnTo>
                      <a:pt x="35" y="0"/>
                    </a:lnTo>
                    <a:lnTo>
                      <a:pt x="45" y="5"/>
                    </a:lnTo>
                    <a:lnTo>
                      <a:pt x="59" y="11"/>
                    </a:lnTo>
                    <a:lnTo>
                      <a:pt x="76" y="18"/>
                    </a:lnTo>
                    <a:lnTo>
                      <a:pt x="95" y="24"/>
                    </a:lnTo>
                    <a:lnTo>
                      <a:pt x="114" y="30"/>
                    </a:lnTo>
                    <a:lnTo>
                      <a:pt x="133" y="36"/>
                    </a:lnTo>
                    <a:lnTo>
                      <a:pt x="150" y="43"/>
                    </a:lnTo>
                    <a:lnTo>
                      <a:pt x="164" y="50"/>
                    </a:lnTo>
                    <a:lnTo>
                      <a:pt x="164" y="59"/>
                    </a:lnTo>
                    <a:lnTo>
                      <a:pt x="162" y="69"/>
                    </a:lnTo>
                    <a:lnTo>
                      <a:pt x="157" y="77"/>
                    </a:lnTo>
                    <a:lnTo>
                      <a:pt x="154" y="86"/>
                    </a:lnTo>
                    <a:lnTo>
                      <a:pt x="133" y="85"/>
                    </a:lnTo>
                    <a:lnTo>
                      <a:pt x="113" y="80"/>
                    </a:lnTo>
                    <a:lnTo>
                      <a:pt x="96" y="74"/>
                    </a:lnTo>
                    <a:lnTo>
                      <a:pt x="77" y="68"/>
                    </a:lnTo>
                    <a:lnTo>
                      <a:pt x="60" y="61"/>
                    </a:lnTo>
                    <a:lnTo>
                      <a:pt x="42" y="55"/>
                    </a:lnTo>
                    <a:lnTo>
                      <a:pt x="22" y="51"/>
                    </a:lnTo>
                    <a:lnTo>
                      <a:pt x="0" y="51"/>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834" name="Freeform 363">
                <a:extLst>
                  <a:ext uri="{FF2B5EF4-FFF2-40B4-BE49-F238E27FC236}">
                    <a16:creationId xmlns:a16="http://schemas.microsoft.com/office/drawing/2014/main" id="{F9E2525B-86CF-4AC4-B235-342A77FE82B9}"/>
                  </a:ext>
                </a:extLst>
              </p:cNvPr>
              <p:cNvSpPr>
                <a:spLocks/>
              </p:cNvSpPr>
              <p:nvPr/>
            </p:nvSpPr>
            <p:spPr bwMode="auto">
              <a:xfrm flipH="1">
                <a:off x="1749" y="2654"/>
                <a:ext cx="52" cy="30"/>
              </a:xfrm>
              <a:custGeom>
                <a:avLst/>
                <a:gdLst>
                  <a:gd name="T0" fmla="*/ 0 w 127"/>
                  <a:gd name="T1" fmla="*/ 0 h 79"/>
                  <a:gd name="T2" fmla="*/ 0 w 127"/>
                  <a:gd name="T3" fmla="*/ 0 h 79"/>
                  <a:gd name="T4" fmla="*/ 0 w 127"/>
                  <a:gd name="T5" fmla="*/ 0 h 79"/>
                  <a:gd name="T6" fmla="*/ 0 w 127"/>
                  <a:gd name="T7" fmla="*/ 0 h 79"/>
                  <a:gd name="T8" fmla="*/ 0 w 127"/>
                  <a:gd name="T9" fmla="*/ 0 h 79"/>
                  <a:gd name="T10" fmla="*/ 0 w 127"/>
                  <a:gd name="T11" fmla="*/ 0 h 79"/>
                  <a:gd name="T12" fmla="*/ 0 w 127"/>
                  <a:gd name="T13" fmla="*/ 0 h 79"/>
                  <a:gd name="T14" fmla="*/ 0 w 127"/>
                  <a:gd name="T15" fmla="*/ 0 h 79"/>
                  <a:gd name="T16" fmla="*/ 0 w 127"/>
                  <a:gd name="T17" fmla="*/ 0 h 79"/>
                  <a:gd name="T18" fmla="*/ 0 w 127"/>
                  <a:gd name="T19" fmla="*/ 0 h 79"/>
                  <a:gd name="T20" fmla="*/ 0 w 127"/>
                  <a:gd name="T21" fmla="*/ 0 h 79"/>
                  <a:gd name="T22" fmla="*/ 0 w 127"/>
                  <a:gd name="T23" fmla="*/ 0 h 79"/>
                  <a:gd name="T24" fmla="*/ 0 w 127"/>
                  <a:gd name="T25" fmla="*/ 0 h 79"/>
                  <a:gd name="T26" fmla="*/ 0 w 127"/>
                  <a:gd name="T27" fmla="*/ 0 h 79"/>
                  <a:gd name="T28" fmla="*/ 0 w 127"/>
                  <a:gd name="T29" fmla="*/ 0 h 79"/>
                  <a:gd name="T30" fmla="*/ 0 w 127"/>
                  <a:gd name="T31" fmla="*/ 0 h 79"/>
                  <a:gd name="T32" fmla="*/ 0 w 127"/>
                  <a:gd name="T33" fmla="*/ 0 h 79"/>
                  <a:gd name="T34" fmla="*/ 0 w 127"/>
                  <a:gd name="T35" fmla="*/ 0 h 79"/>
                  <a:gd name="T36" fmla="*/ 0 w 127"/>
                  <a:gd name="T37" fmla="*/ 0 h 79"/>
                  <a:gd name="T38" fmla="*/ 0 w 127"/>
                  <a:gd name="T39" fmla="*/ 0 h 79"/>
                  <a:gd name="T40" fmla="*/ 0 w 127"/>
                  <a:gd name="T41" fmla="*/ 0 h 79"/>
                  <a:gd name="T42" fmla="*/ 0 w 127"/>
                  <a:gd name="T43" fmla="*/ 0 h 79"/>
                  <a:gd name="T44" fmla="*/ 0 w 127"/>
                  <a:gd name="T45" fmla="*/ 0 h 79"/>
                  <a:gd name="T46" fmla="*/ 0 w 127"/>
                  <a:gd name="T47" fmla="*/ 0 h 79"/>
                  <a:gd name="T48" fmla="*/ 0 w 127"/>
                  <a:gd name="T49" fmla="*/ 0 h 7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7"/>
                  <a:gd name="T76" fmla="*/ 0 h 79"/>
                  <a:gd name="T77" fmla="*/ 127 w 127"/>
                  <a:gd name="T78" fmla="*/ 79 h 7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7" h="79">
                    <a:moveTo>
                      <a:pt x="0" y="79"/>
                    </a:moveTo>
                    <a:lnTo>
                      <a:pt x="2" y="73"/>
                    </a:lnTo>
                    <a:lnTo>
                      <a:pt x="6" y="68"/>
                    </a:lnTo>
                    <a:lnTo>
                      <a:pt x="10" y="63"/>
                    </a:lnTo>
                    <a:lnTo>
                      <a:pt x="15" y="57"/>
                    </a:lnTo>
                    <a:lnTo>
                      <a:pt x="28" y="49"/>
                    </a:lnTo>
                    <a:lnTo>
                      <a:pt x="41" y="40"/>
                    </a:lnTo>
                    <a:lnTo>
                      <a:pt x="55" y="31"/>
                    </a:lnTo>
                    <a:lnTo>
                      <a:pt x="70" y="22"/>
                    </a:lnTo>
                    <a:lnTo>
                      <a:pt x="84" y="13"/>
                    </a:lnTo>
                    <a:lnTo>
                      <a:pt x="99" y="7"/>
                    </a:lnTo>
                    <a:lnTo>
                      <a:pt x="113" y="2"/>
                    </a:lnTo>
                    <a:lnTo>
                      <a:pt x="127" y="0"/>
                    </a:lnTo>
                    <a:lnTo>
                      <a:pt x="123" y="7"/>
                    </a:lnTo>
                    <a:lnTo>
                      <a:pt x="119" y="17"/>
                    </a:lnTo>
                    <a:lnTo>
                      <a:pt x="112" y="31"/>
                    </a:lnTo>
                    <a:lnTo>
                      <a:pt x="103" y="46"/>
                    </a:lnTo>
                    <a:lnTo>
                      <a:pt x="93" y="52"/>
                    </a:lnTo>
                    <a:lnTo>
                      <a:pt x="82" y="57"/>
                    </a:lnTo>
                    <a:lnTo>
                      <a:pt x="68" y="62"/>
                    </a:lnTo>
                    <a:lnTo>
                      <a:pt x="54" y="66"/>
                    </a:lnTo>
                    <a:lnTo>
                      <a:pt x="40" y="71"/>
                    </a:lnTo>
                    <a:lnTo>
                      <a:pt x="25" y="75"/>
                    </a:lnTo>
                    <a:lnTo>
                      <a:pt x="13" y="77"/>
                    </a:lnTo>
                    <a:lnTo>
                      <a:pt x="0" y="7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5835" name="Freeform 364">
                <a:extLst>
                  <a:ext uri="{FF2B5EF4-FFF2-40B4-BE49-F238E27FC236}">
                    <a16:creationId xmlns:a16="http://schemas.microsoft.com/office/drawing/2014/main" id="{308458E0-A912-416E-ADA0-30556504501C}"/>
                  </a:ext>
                </a:extLst>
              </p:cNvPr>
              <p:cNvSpPr>
                <a:spLocks/>
              </p:cNvSpPr>
              <p:nvPr/>
            </p:nvSpPr>
            <p:spPr bwMode="auto">
              <a:xfrm flipH="1">
                <a:off x="1705" y="2645"/>
                <a:ext cx="48" cy="25"/>
              </a:xfrm>
              <a:custGeom>
                <a:avLst/>
                <a:gdLst>
                  <a:gd name="T0" fmla="*/ 0 w 115"/>
                  <a:gd name="T1" fmla="*/ 0 h 68"/>
                  <a:gd name="T2" fmla="*/ 0 w 115"/>
                  <a:gd name="T3" fmla="*/ 0 h 68"/>
                  <a:gd name="T4" fmla="*/ 0 w 115"/>
                  <a:gd name="T5" fmla="*/ 0 h 68"/>
                  <a:gd name="T6" fmla="*/ 0 w 115"/>
                  <a:gd name="T7" fmla="*/ 0 h 68"/>
                  <a:gd name="T8" fmla="*/ 0 w 115"/>
                  <a:gd name="T9" fmla="*/ 0 h 68"/>
                  <a:gd name="T10" fmla="*/ 0 w 115"/>
                  <a:gd name="T11" fmla="*/ 0 h 68"/>
                  <a:gd name="T12" fmla="*/ 0 w 115"/>
                  <a:gd name="T13" fmla="*/ 0 h 68"/>
                  <a:gd name="T14" fmla="*/ 0 w 115"/>
                  <a:gd name="T15" fmla="*/ 0 h 68"/>
                  <a:gd name="T16" fmla="*/ 0 w 115"/>
                  <a:gd name="T17" fmla="*/ 0 h 68"/>
                  <a:gd name="T18" fmla="*/ 0 w 115"/>
                  <a:gd name="T19" fmla="*/ 0 h 68"/>
                  <a:gd name="T20" fmla="*/ 0 w 115"/>
                  <a:gd name="T21" fmla="*/ 0 h 68"/>
                  <a:gd name="T22" fmla="*/ 0 w 115"/>
                  <a:gd name="T23" fmla="*/ 0 h 68"/>
                  <a:gd name="T24" fmla="*/ 0 w 115"/>
                  <a:gd name="T25" fmla="*/ 0 h 68"/>
                  <a:gd name="T26" fmla="*/ 0 w 115"/>
                  <a:gd name="T27" fmla="*/ 0 h 68"/>
                  <a:gd name="T28" fmla="*/ 0 w 115"/>
                  <a:gd name="T29" fmla="*/ 0 h 68"/>
                  <a:gd name="T30" fmla="*/ 0 w 115"/>
                  <a:gd name="T31" fmla="*/ 0 h 68"/>
                  <a:gd name="T32" fmla="*/ 0 w 115"/>
                  <a:gd name="T33" fmla="*/ 0 h 68"/>
                  <a:gd name="T34" fmla="*/ 0 w 115"/>
                  <a:gd name="T35" fmla="*/ 0 h 68"/>
                  <a:gd name="T36" fmla="*/ 0 w 115"/>
                  <a:gd name="T37" fmla="*/ 0 h 68"/>
                  <a:gd name="T38" fmla="*/ 0 w 115"/>
                  <a:gd name="T39" fmla="*/ 0 h 68"/>
                  <a:gd name="T40" fmla="*/ 0 w 115"/>
                  <a:gd name="T41" fmla="*/ 0 h 68"/>
                  <a:gd name="T42" fmla="*/ 0 w 115"/>
                  <a:gd name="T43" fmla="*/ 0 h 68"/>
                  <a:gd name="T44" fmla="*/ 0 w 115"/>
                  <a:gd name="T45" fmla="*/ 0 h 68"/>
                  <a:gd name="T46" fmla="*/ 0 w 115"/>
                  <a:gd name="T47" fmla="*/ 0 h 68"/>
                  <a:gd name="T48" fmla="*/ 0 w 115"/>
                  <a:gd name="T49" fmla="*/ 0 h 68"/>
                  <a:gd name="T50" fmla="*/ 0 w 115"/>
                  <a:gd name="T51" fmla="*/ 0 h 68"/>
                  <a:gd name="T52" fmla="*/ 0 w 115"/>
                  <a:gd name="T53" fmla="*/ 0 h 68"/>
                  <a:gd name="T54" fmla="*/ 0 w 115"/>
                  <a:gd name="T55" fmla="*/ 0 h 68"/>
                  <a:gd name="T56" fmla="*/ 0 w 115"/>
                  <a:gd name="T57" fmla="*/ 0 h 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5"/>
                  <a:gd name="T88" fmla="*/ 0 h 68"/>
                  <a:gd name="T89" fmla="*/ 115 w 115"/>
                  <a:gd name="T90" fmla="*/ 68 h 6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5" h="68">
                    <a:moveTo>
                      <a:pt x="0" y="68"/>
                    </a:moveTo>
                    <a:lnTo>
                      <a:pt x="1" y="66"/>
                    </a:lnTo>
                    <a:lnTo>
                      <a:pt x="1" y="65"/>
                    </a:lnTo>
                    <a:lnTo>
                      <a:pt x="1" y="62"/>
                    </a:lnTo>
                    <a:lnTo>
                      <a:pt x="1" y="61"/>
                    </a:lnTo>
                    <a:lnTo>
                      <a:pt x="7" y="54"/>
                    </a:lnTo>
                    <a:lnTo>
                      <a:pt x="12" y="46"/>
                    </a:lnTo>
                    <a:lnTo>
                      <a:pt x="15" y="38"/>
                    </a:lnTo>
                    <a:lnTo>
                      <a:pt x="17" y="30"/>
                    </a:lnTo>
                    <a:lnTo>
                      <a:pt x="23" y="25"/>
                    </a:lnTo>
                    <a:lnTo>
                      <a:pt x="33" y="20"/>
                    </a:lnTo>
                    <a:lnTo>
                      <a:pt x="47" y="14"/>
                    </a:lnTo>
                    <a:lnTo>
                      <a:pt x="62" y="9"/>
                    </a:lnTo>
                    <a:lnTo>
                      <a:pt x="78" y="5"/>
                    </a:lnTo>
                    <a:lnTo>
                      <a:pt x="93" y="2"/>
                    </a:lnTo>
                    <a:lnTo>
                      <a:pt x="106" y="0"/>
                    </a:lnTo>
                    <a:lnTo>
                      <a:pt x="115" y="0"/>
                    </a:lnTo>
                    <a:lnTo>
                      <a:pt x="110" y="12"/>
                    </a:lnTo>
                    <a:lnTo>
                      <a:pt x="105" y="23"/>
                    </a:lnTo>
                    <a:lnTo>
                      <a:pt x="99" y="36"/>
                    </a:lnTo>
                    <a:lnTo>
                      <a:pt x="93" y="47"/>
                    </a:lnTo>
                    <a:lnTo>
                      <a:pt x="88" y="50"/>
                    </a:lnTo>
                    <a:lnTo>
                      <a:pt x="77" y="52"/>
                    </a:lnTo>
                    <a:lnTo>
                      <a:pt x="65" y="55"/>
                    </a:lnTo>
                    <a:lnTo>
                      <a:pt x="50" y="58"/>
                    </a:lnTo>
                    <a:lnTo>
                      <a:pt x="35" y="61"/>
                    </a:lnTo>
                    <a:lnTo>
                      <a:pt x="21" y="64"/>
                    </a:lnTo>
                    <a:lnTo>
                      <a:pt x="8" y="66"/>
                    </a:lnTo>
                    <a:lnTo>
                      <a:pt x="0" y="68"/>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pic>
            <p:nvPicPr>
              <p:cNvPr id="25836" name="Picture 365" descr="concave">
                <a:extLst>
                  <a:ext uri="{FF2B5EF4-FFF2-40B4-BE49-F238E27FC236}">
                    <a16:creationId xmlns:a16="http://schemas.microsoft.com/office/drawing/2014/main" id="{5ACE3A15-0562-404C-9F0F-2BF1C8B2F98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8" y="2687"/>
                <a:ext cx="912"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37" name="Line 366">
                <a:extLst>
                  <a:ext uri="{FF2B5EF4-FFF2-40B4-BE49-F238E27FC236}">
                    <a16:creationId xmlns:a16="http://schemas.microsoft.com/office/drawing/2014/main" id="{4ED624FE-8268-4291-864E-1941C897BA32}"/>
                  </a:ext>
                </a:extLst>
              </p:cNvPr>
              <p:cNvSpPr>
                <a:spLocks noChangeShapeType="1"/>
              </p:cNvSpPr>
              <p:nvPr/>
            </p:nvSpPr>
            <p:spPr bwMode="auto">
              <a:xfrm flipH="1" flipV="1">
                <a:off x="912" y="1823"/>
                <a:ext cx="336" cy="14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838" name="Line 367">
                <a:extLst>
                  <a:ext uri="{FF2B5EF4-FFF2-40B4-BE49-F238E27FC236}">
                    <a16:creationId xmlns:a16="http://schemas.microsoft.com/office/drawing/2014/main" id="{7C3C793E-308D-408D-AF6E-5F22191E7658}"/>
                  </a:ext>
                </a:extLst>
              </p:cNvPr>
              <p:cNvSpPr>
                <a:spLocks noChangeShapeType="1"/>
              </p:cNvSpPr>
              <p:nvPr/>
            </p:nvSpPr>
            <p:spPr bwMode="auto">
              <a:xfrm flipH="1">
                <a:off x="1200" y="2975"/>
                <a:ext cx="14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839" name="Text Box 368">
                <a:extLst>
                  <a:ext uri="{FF2B5EF4-FFF2-40B4-BE49-F238E27FC236}">
                    <a16:creationId xmlns:a16="http://schemas.microsoft.com/office/drawing/2014/main" id="{45ABFE2A-CE6E-4E4A-9F6B-F3B84E539768}"/>
                  </a:ext>
                </a:extLst>
              </p:cNvPr>
              <p:cNvSpPr txBox="1">
                <a:spLocks noChangeArrowheads="1"/>
              </p:cNvSpPr>
              <p:nvPr/>
            </p:nvSpPr>
            <p:spPr bwMode="auto">
              <a:xfrm>
                <a:off x="2608" y="1344"/>
                <a:ext cx="272" cy="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r>
                  <a:rPr lang="ru-RU" altLang="ru-RU" sz="900" b="1">
                    <a:solidFill>
                      <a:schemeClr val="tx1"/>
                    </a:solidFill>
                    <a:latin typeface="Arial" panose="020B0604020202020204" pitchFamily="34" charset="0"/>
                  </a:rPr>
                  <a:t>О</a:t>
                </a:r>
              </a:p>
              <a:p>
                <a:pPr eaLnBrk="1" hangingPunct="1">
                  <a:spcBef>
                    <a:spcPct val="0"/>
                  </a:spcBef>
                  <a:buClrTx/>
                  <a:buSzTx/>
                  <a:buFontTx/>
                  <a:buNone/>
                </a:pPr>
                <a:r>
                  <a:rPr lang="ru-RU" altLang="ru-RU" sz="900" b="1">
                    <a:solidFill>
                      <a:schemeClr val="tx1"/>
                    </a:solidFill>
                    <a:latin typeface="Arial" panose="020B0604020202020204" pitchFamily="34" charset="0"/>
                  </a:rPr>
                  <a:t>Б</a:t>
                </a:r>
              </a:p>
              <a:p>
                <a:pPr eaLnBrk="1" hangingPunct="1">
                  <a:spcBef>
                    <a:spcPct val="0"/>
                  </a:spcBef>
                  <a:buClrTx/>
                  <a:buSzTx/>
                  <a:buFontTx/>
                  <a:buNone/>
                </a:pPr>
                <a:r>
                  <a:rPr lang="ru-RU" altLang="ru-RU" sz="900" b="1">
                    <a:solidFill>
                      <a:schemeClr val="tx1"/>
                    </a:solidFill>
                    <a:latin typeface="Arial" panose="020B0604020202020204" pitchFamily="34" charset="0"/>
                  </a:rPr>
                  <a:t>Е</a:t>
                </a:r>
              </a:p>
              <a:p>
                <a:pPr eaLnBrk="1" hangingPunct="1">
                  <a:spcBef>
                    <a:spcPct val="0"/>
                  </a:spcBef>
                  <a:buClrTx/>
                  <a:buSzTx/>
                  <a:buFontTx/>
                  <a:buNone/>
                </a:pPr>
                <a:r>
                  <a:rPr lang="ru-RU" altLang="ru-RU" sz="900" b="1">
                    <a:solidFill>
                      <a:schemeClr val="tx1"/>
                    </a:solidFill>
                    <a:latin typeface="Arial" panose="020B0604020202020204" pitchFamily="34" charset="0"/>
                  </a:rPr>
                  <a:t>С</a:t>
                </a:r>
              </a:p>
              <a:p>
                <a:pPr eaLnBrk="1" hangingPunct="1">
                  <a:spcBef>
                    <a:spcPct val="0"/>
                  </a:spcBef>
                  <a:buClrTx/>
                  <a:buSzTx/>
                  <a:buFontTx/>
                  <a:buNone/>
                </a:pPr>
                <a:r>
                  <a:rPr lang="ru-RU" altLang="ru-RU" sz="900" b="1">
                    <a:solidFill>
                      <a:schemeClr val="tx1"/>
                    </a:solidFill>
                    <a:latin typeface="Arial" panose="020B0604020202020204" pitchFamily="34" charset="0"/>
                  </a:rPr>
                  <a:t>П</a:t>
                </a:r>
              </a:p>
              <a:p>
                <a:pPr eaLnBrk="1" hangingPunct="1">
                  <a:spcBef>
                    <a:spcPct val="0"/>
                  </a:spcBef>
                  <a:buClrTx/>
                  <a:buSzTx/>
                  <a:buFontTx/>
                  <a:buNone/>
                </a:pPr>
                <a:r>
                  <a:rPr lang="ru-RU" altLang="ru-RU" sz="900" b="1">
                    <a:solidFill>
                      <a:schemeClr val="tx1"/>
                    </a:solidFill>
                    <a:latin typeface="Arial" panose="020B0604020202020204" pitchFamily="34" charset="0"/>
                  </a:rPr>
                  <a:t>Е</a:t>
                </a:r>
              </a:p>
              <a:p>
                <a:pPr eaLnBrk="1" hangingPunct="1">
                  <a:spcBef>
                    <a:spcPct val="0"/>
                  </a:spcBef>
                  <a:buClrTx/>
                  <a:buSzTx/>
                  <a:buFontTx/>
                  <a:buNone/>
                </a:pPr>
                <a:r>
                  <a:rPr lang="ru-RU" altLang="ru-RU" sz="900" b="1">
                    <a:solidFill>
                      <a:schemeClr val="tx1"/>
                    </a:solidFill>
                    <a:latin typeface="Arial" panose="020B0604020202020204" pitchFamily="34" charset="0"/>
                  </a:rPr>
                  <a:t>Ч</a:t>
                </a:r>
              </a:p>
              <a:p>
                <a:pPr eaLnBrk="1" hangingPunct="1">
                  <a:spcBef>
                    <a:spcPct val="0"/>
                  </a:spcBef>
                  <a:buClrTx/>
                  <a:buSzTx/>
                  <a:buFontTx/>
                  <a:buNone/>
                </a:pPr>
                <a:r>
                  <a:rPr lang="ru-RU" altLang="ru-RU" sz="900" b="1">
                    <a:solidFill>
                      <a:schemeClr val="tx1"/>
                    </a:solidFill>
                    <a:latin typeface="Arial" panose="020B0604020202020204" pitchFamily="34" charset="0"/>
                  </a:rPr>
                  <a:t>Е</a:t>
                </a:r>
              </a:p>
              <a:p>
                <a:pPr eaLnBrk="1" hangingPunct="1">
                  <a:spcBef>
                    <a:spcPct val="0"/>
                  </a:spcBef>
                  <a:buClrTx/>
                  <a:buSzTx/>
                  <a:buFontTx/>
                  <a:buNone/>
                </a:pPr>
                <a:r>
                  <a:rPr lang="ru-RU" altLang="ru-RU" sz="900" b="1">
                    <a:solidFill>
                      <a:schemeClr val="tx1"/>
                    </a:solidFill>
                    <a:latin typeface="Arial" panose="020B0604020202020204" pitchFamily="34" charset="0"/>
                  </a:rPr>
                  <a:t>Н</a:t>
                </a:r>
              </a:p>
              <a:p>
                <a:pPr eaLnBrk="1" hangingPunct="1">
                  <a:spcBef>
                    <a:spcPct val="0"/>
                  </a:spcBef>
                  <a:buClrTx/>
                  <a:buSzTx/>
                  <a:buFontTx/>
                  <a:buNone/>
                </a:pPr>
                <a:r>
                  <a:rPr lang="ru-RU" altLang="ru-RU" sz="900" b="1">
                    <a:solidFill>
                      <a:schemeClr val="tx1"/>
                    </a:solidFill>
                    <a:latin typeface="Arial" panose="020B0604020202020204" pitchFamily="34" charset="0"/>
                  </a:rPr>
                  <a:t>И</a:t>
                </a:r>
              </a:p>
              <a:p>
                <a:pPr eaLnBrk="1" hangingPunct="1">
                  <a:spcBef>
                    <a:spcPct val="0"/>
                  </a:spcBef>
                  <a:buClrTx/>
                  <a:buSzTx/>
                  <a:buFontTx/>
                  <a:buNone/>
                </a:pPr>
                <a:r>
                  <a:rPr lang="ru-RU" altLang="ru-RU" sz="900" b="1">
                    <a:solidFill>
                      <a:schemeClr val="tx1"/>
                    </a:solidFill>
                    <a:latin typeface="Arial" panose="020B0604020202020204" pitchFamily="34" charset="0"/>
                  </a:rPr>
                  <a:t>Е</a:t>
                </a:r>
              </a:p>
              <a:p>
                <a:pPr eaLnBrk="1" hangingPunct="1">
                  <a:spcBef>
                    <a:spcPct val="0"/>
                  </a:spcBef>
                  <a:buClrTx/>
                  <a:buSzTx/>
                  <a:buFontTx/>
                  <a:buNone/>
                </a:pPr>
                <a:r>
                  <a:rPr lang="ru-RU" altLang="ru-RU" sz="900" b="1">
                    <a:solidFill>
                      <a:schemeClr val="tx1"/>
                    </a:solidFill>
                    <a:latin typeface="Arial" panose="020B0604020202020204" pitchFamily="34" charset="0"/>
                  </a:rPr>
                  <a:t> </a:t>
                </a:r>
              </a:p>
              <a:p>
                <a:pPr eaLnBrk="1" hangingPunct="1">
                  <a:spcBef>
                    <a:spcPct val="0"/>
                  </a:spcBef>
                  <a:buClrTx/>
                  <a:buSzTx/>
                  <a:buFontTx/>
                  <a:buNone/>
                </a:pPr>
                <a:r>
                  <a:rPr lang="ru-RU" altLang="ru-RU" sz="900" b="1">
                    <a:solidFill>
                      <a:schemeClr val="tx1"/>
                    </a:solidFill>
                    <a:latin typeface="Arial" panose="020B0604020202020204" pitchFamily="34" charset="0"/>
                  </a:rPr>
                  <a:t>Г</a:t>
                </a:r>
              </a:p>
              <a:p>
                <a:pPr eaLnBrk="1" hangingPunct="1">
                  <a:spcBef>
                    <a:spcPct val="0"/>
                  </a:spcBef>
                  <a:buClrTx/>
                  <a:buSzTx/>
                  <a:buFontTx/>
                  <a:buNone/>
                </a:pPr>
                <a:r>
                  <a:rPr lang="ru-RU" altLang="ru-RU" sz="900" b="1">
                    <a:solidFill>
                      <a:schemeClr val="tx1"/>
                    </a:solidFill>
                    <a:latin typeface="Arial" panose="020B0604020202020204" pitchFamily="34" charset="0"/>
                  </a:rPr>
                  <a:t>Р</a:t>
                </a:r>
              </a:p>
              <a:p>
                <a:pPr eaLnBrk="1" hangingPunct="1">
                  <a:spcBef>
                    <a:spcPct val="0"/>
                  </a:spcBef>
                  <a:buClrTx/>
                  <a:buSzTx/>
                  <a:buFontTx/>
                  <a:buNone/>
                </a:pPr>
                <a:r>
                  <a:rPr lang="ru-RU" altLang="ru-RU" sz="900" b="1">
                    <a:solidFill>
                      <a:schemeClr val="tx1"/>
                    </a:solidFill>
                    <a:latin typeface="Arial" panose="020B0604020202020204" pitchFamily="34" charset="0"/>
                  </a:rPr>
                  <a:t>И</a:t>
                </a:r>
              </a:p>
              <a:p>
                <a:pPr eaLnBrk="1" hangingPunct="1">
                  <a:spcBef>
                    <a:spcPct val="0"/>
                  </a:spcBef>
                  <a:buClrTx/>
                  <a:buSzTx/>
                  <a:buFontTx/>
                  <a:buNone/>
                </a:pPr>
                <a:r>
                  <a:rPr lang="ru-RU" altLang="ru-RU" sz="900" b="1">
                    <a:solidFill>
                      <a:schemeClr val="tx1"/>
                    </a:solidFill>
                    <a:latin typeface="Arial" panose="020B0604020202020204" pitchFamily="34" charset="0"/>
                  </a:rPr>
                  <a:t>Д</a:t>
                </a:r>
                <a:endParaRPr lang="en-US" altLang="ru-RU" sz="900" b="1">
                  <a:solidFill>
                    <a:schemeClr val="tx1"/>
                  </a:solidFill>
                  <a:latin typeface="Arial" panose="020B0604020202020204" pitchFamily="34" charset="0"/>
                </a:endParaRPr>
              </a:p>
              <a:p>
                <a:pPr eaLnBrk="1" hangingPunct="1">
                  <a:spcBef>
                    <a:spcPct val="50000"/>
                  </a:spcBef>
                  <a:buClrTx/>
                  <a:buSzTx/>
                  <a:buFontTx/>
                  <a:buNone/>
                </a:pPr>
                <a:endParaRPr lang="en-US" altLang="ru-RU" sz="900">
                  <a:solidFill>
                    <a:schemeClr val="tx1"/>
                  </a:solidFill>
                  <a:latin typeface="Arial" panose="020B0604020202020204" pitchFamily="34" charset="0"/>
                </a:endParaRPr>
              </a:p>
            </p:txBody>
          </p:sp>
        </p:grpSp>
        <p:sp>
          <p:nvSpPr>
            <p:cNvPr id="25606" name="Text Box 369">
              <a:extLst>
                <a:ext uri="{FF2B5EF4-FFF2-40B4-BE49-F238E27FC236}">
                  <a16:creationId xmlns:a16="http://schemas.microsoft.com/office/drawing/2014/main" id="{251559BD-1B2B-4FFC-8FF1-562897620C7F}"/>
                </a:ext>
              </a:extLst>
            </p:cNvPr>
            <p:cNvSpPr txBox="1">
              <a:spLocks noChangeArrowheads="1"/>
            </p:cNvSpPr>
            <p:nvPr/>
          </p:nvSpPr>
          <p:spPr bwMode="auto">
            <a:xfrm>
              <a:off x="2381" y="2296"/>
              <a:ext cx="2722"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defRPr/>
              </a:pPr>
              <a:r>
                <a:rPr lang="ru-RU" altLang="ru-RU" sz="1050" b="1">
                  <a:latin typeface="Arial" panose="020B0604020202020204" pitchFamily="34" charset="0"/>
                </a:rPr>
                <a:t>Массовая память, сенсоры, эксперименты</a:t>
              </a:r>
              <a:endParaRPr lang="de-DE" altLang="ru-RU" sz="1050" b="1">
                <a:latin typeface="Arial" panose="020B0604020202020204" pitchFamily="34" charset="0"/>
              </a:endParaRPr>
            </a:p>
          </p:txBody>
        </p:sp>
      </p:grpSp>
      <p:sp>
        <p:nvSpPr>
          <p:cNvPr id="371" name="Прямоугольник 370">
            <a:extLst>
              <a:ext uri="{FF2B5EF4-FFF2-40B4-BE49-F238E27FC236}">
                <a16:creationId xmlns:a16="http://schemas.microsoft.com/office/drawing/2014/main" id="{5DD4D745-1CD6-4BF1-B0AD-EA1848B0ECF0}"/>
              </a:ext>
            </a:extLst>
          </p:cNvPr>
          <p:cNvSpPr/>
          <p:nvPr/>
        </p:nvSpPr>
        <p:spPr>
          <a:xfrm flipH="1">
            <a:off x="0" y="9424"/>
            <a:ext cx="12192000" cy="1328368"/>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spcBef>
                <a:spcPct val="0"/>
              </a:spcBef>
            </a:pPr>
            <a:r>
              <a:rPr lang="ru-RU" altLang="ru-RU" sz="3200" b="1" dirty="0" err="1">
                <a:solidFill>
                  <a:schemeClr val="bg1"/>
                </a:solidFill>
                <a:latin typeface="Arial" panose="020B0604020202020204" pitchFamily="34" charset="0"/>
              </a:rPr>
              <a:t>Грид</a:t>
            </a:r>
            <a:r>
              <a:rPr lang="ru-RU" altLang="ru-RU" sz="3200" b="1" dirty="0">
                <a:solidFill>
                  <a:schemeClr val="bg1"/>
                </a:solidFill>
                <a:latin typeface="Arial" panose="020B0604020202020204" pitchFamily="34" charset="0"/>
              </a:rPr>
              <a:t> - это средство для совместного использования вычислительных мощностей и хранилищ данных посредством интернета </a:t>
            </a:r>
            <a:endParaRPr lang="en-US" altLang="ru-RU" sz="3200" b="1" dirty="0">
              <a:solidFill>
                <a:schemeClr val="bg1"/>
              </a:solidFill>
              <a:latin typeface="Arial" panose="020B0604020202020204" pitchFamily="34" charset="0"/>
            </a:endParaRPr>
          </a:p>
        </p:txBody>
      </p:sp>
      <p:pic>
        <p:nvPicPr>
          <p:cNvPr id="372" name="Picture 5" descr="book_cover">
            <a:extLst>
              <a:ext uri="{FF2B5EF4-FFF2-40B4-BE49-F238E27FC236}">
                <a16:creationId xmlns:a16="http://schemas.microsoft.com/office/drawing/2014/main" id="{276321AD-B029-4656-8121-3DEF6C945E6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94714" y="3512396"/>
            <a:ext cx="2769794" cy="344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3" name="Picture 2" descr="http://www.mcs.anl.gov/uploads/cels/images/people/IanFoster_300.jpg">
            <a:extLst>
              <a:ext uri="{FF2B5EF4-FFF2-40B4-BE49-F238E27FC236}">
                <a16:creationId xmlns:a16="http://schemas.microsoft.com/office/drawing/2014/main" id="{6A497639-ECFA-45FA-B25A-52DE34F0FC9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94038" y="1394922"/>
            <a:ext cx="1989430" cy="2197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4" name="Picture 4" descr="http://www.isi.edu/%7Ecarl/carl_color_web.jpg">
            <a:extLst>
              <a:ext uri="{FF2B5EF4-FFF2-40B4-BE49-F238E27FC236}">
                <a16:creationId xmlns:a16="http://schemas.microsoft.com/office/drawing/2014/main" id="{26385F6C-AB81-4481-847E-93FAB021A9E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583468" y="1324719"/>
            <a:ext cx="1579563" cy="2369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9858" name="Rectangle 2">
            <a:extLst>
              <a:ext uri="{FF2B5EF4-FFF2-40B4-BE49-F238E27FC236}">
                <a16:creationId xmlns:a16="http://schemas.microsoft.com/office/drawing/2014/main" id="{4097D907-8666-41D9-8F03-5E153EF6C380}"/>
              </a:ext>
            </a:extLst>
          </p:cNvPr>
          <p:cNvSpPr>
            <a:spLocks noGrp="1" noChangeArrowheads="1"/>
          </p:cNvSpPr>
          <p:nvPr>
            <p:ph type="title"/>
          </p:nvPr>
        </p:nvSpPr>
        <p:spPr>
          <a:xfrm>
            <a:off x="3742267" y="312789"/>
            <a:ext cx="7886700" cy="639763"/>
          </a:xfrm>
        </p:spPr>
        <p:txBody>
          <a:bodyPr rtlCol="0">
            <a:normAutofit fontScale="90000"/>
          </a:bodyPr>
          <a:lstStyle/>
          <a:p>
            <a:pPr>
              <a:defRPr/>
            </a:pPr>
            <a:br>
              <a:rPr lang="ru-RU" sz="3000" dirty="0">
                <a:solidFill>
                  <a:srgbClr val="FFFF00"/>
                </a:solidFill>
                <a:effectLst>
                  <a:outerShdw blurRad="38100" dist="38100" dir="2700000" algn="tl">
                    <a:srgbClr val="C0C0C0"/>
                  </a:outerShdw>
                </a:effectLst>
              </a:rPr>
            </a:br>
            <a:r>
              <a:rPr lang="ru-RU" sz="3600" b="1" dirty="0">
                <a:solidFill>
                  <a:srgbClr val="3333CC"/>
                </a:solidFill>
                <a:effectLst>
                  <a:outerShdw blurRad="38100" dist="38100" dir="2700000" algn="tl">
                    <a:srgbClr val="C0C0C0"/>
                  </a:outerShdw>
                </a:effectLst>
              </a:rPr>
              <a:t>Облачные технологии</a:t>
            </a:r>
            <a:br>
              <a:rPr lang="en-US" dirty="0"/>
            </a:br>
            <a:endParaRPr lang="en-US" dirty="0"/>
          </a:p>
        </p:txBody>
      </p:sp>
      <p:pic>
        <p:nvPicPr>
          <p:cNvPr id="31747" name="Picture 2" descr="C:\Users\kerenkov\Documents\open_system\Otkrytye_sistemy._SUBD_1_(6997).png">
            <a:extLst>
              <a:ext uri="{FF2B5EF4-FFF2-40B4-BE49-F238E27FC236}">
                <a16:creationId xmlns:a16="http://schemas.microsoft.com/office/drawing/2014/main" id="{EB98742B-EE26-494F-A507-41498E90FA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1110" y="2583768"/>
            <a:ext cx="10167290" cy="441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a:extLst>
              <a:ext uri="{FF2B5EF4-FFF2-40B4-BE49-F238E27FC236}">
                <a16:creationId xmlns:a16="http://schemas.microsoft.com/office/drawing/2014/main" id="{5EB1C06D-81A9-4FEB-8EC1-94F01827FC55}"/>
              </a:ext>
            </a:extLst>
          </p:cNvPr>
          <p:cNvSpPr/>
          <p:nvPr/>
        </p:nvSpPr>
        <p:spPr>
          <a:xfrm>
            <a:off x="296334" y="774752"/>
            <a:ext cx="11734799" cy="1631216"/>
          </a:xfrm>
          <a:prstGeom prst="rect">
            <a:avLst/>
          </a:prstGeom>
        </p:spPr>
        <p:txBody>
          <a:bodyPr wrap="square">
            <a:spAutoFit/>
          </a:bodyPr>
          <a:lstStyle/>
          <a:p>
            <a:pPr>
              <a:defRPr/>
            </a:pPr>
            <a:r>
              <a:rPr lang="ru-RU" sz="2000" dirty="0"/>
              <a:t>Облачные вычисления (англ. </a:t>
            </a:r>
            <a:r>
              <a:rPr lang="ru-RU" sz="2000" dirty="0" err="1"/>
              <a:t>cloud</a:t>
            </a:r>
            <a:r>
              <a:rPr lang="ru-RU" sz="2000" dirty="0"/>
              <a:t> </a:t>
            </a:r>
            <a:r>
              <a:rPr lang="ru-RU" sz="2000" dirty="0" err="1"/>
              <a:t>computing</a:t>
            </a:r>
            <a:r>
              <a:rPr lang="ru-RU" sz="2000" dirty="0"/>
              <a:t>) — модель обеспечения удобного сетевого доступа по требованию к некоторому общему фонду конфигурируемых вычислительных ресурсов (например, сетям передачи данных, серверам, устройствам хранения данных, приложениям и сервисам — как вместе, так и по отдельности), которые могут быть оперативно предоставлены и освобождены с минимальными эксплуатационными затратами или обращениями к провайдеру.</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2">
            <a:extLst>
              <a:ext uri="{FF2B5EF4-FFF2-40B4-BE49-F238E27FC236}">
                <a16:creationId xmlns:a16="http://schemas.microsoft.com/office/drawing/2014/main" id="{64D81668-679C-40AB-A5A1-C869686E81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89644"/>
            <a:ext cx="7592528" cy="6268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3">
            <a:extLst>
              <a:ext uri="{FF2B5EF4-FFF2-40B4-BE49-F238E27FC236}">
                <a16:creationId xmlns:a16="http://schemas.microsoft.com/office/drawing/2014/main" id="{F64324E6-2F91-4200-893C-CA28F88031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4014" y="4611688"/>
            <a:ext cx="873125"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4">
            <a:extLst>
              <a:ext uri="{FF2B5EF4-FFF2-40B4-BE49-F238E27FC236}">
                <a16:creationId xmlns:a16="http://schemas.microsoft.com/office/drawing/2014/main" id="{9EE990EA-6801-4998-B6AE-CD3E71C0D4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2939" y="5729289"/>
            <a:ext cx="191452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5">
            <a:extLst>
              <a:ext uri="{FF2B5EF4-FFF2-40B4-BE49-F238E27FC236}">
                <a16:creationId xmlns:a16="http://schemas.microsoft.com/office/drawing/2014/main" id="{B6802D1B-25E8-4657-AFD6-03348A1792ED}"/>
              </a:ext>
            </a:extLst>
          </p:cNvPr>
          <p:cNvPicPr>
            <a:picLocks noChangeAspect="1" noChangeArrowheads="1"/>
          </p:cNvPicPr>
          <p:nvPr/>
        </p:nvPicPr>
        <p:blipFill>
          <a:blip r:embed="rId5"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643814" y="4991100"/>
            <a:ext cx="1398587"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6">
            <a:extLst>
              <a:ext uri="{FF2B5EF4-FFF2-40B4-BE49-F238E27FC236}">
                <a16:creationId xmlns:a16="http://schemas.microsoft.com/office/drawing/2014/main" id="{06E27F88-FCE1-4BBA-BEA8-26115D0206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43814" y="4179888"/>
            <a:ext cx="904875"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7">
            <a:extLst>
              <a:ext uri="{FF2B5EF4-FFF2-40B4-BE49-F238E27FC236}">
                <a16:creationId xmlns:a16="http://schemas.microsoft.com/office/drawing/2014/main" id="{C53FEBF6-7AEE-45CB-A356-6C4977D08B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97714" y="5670551"/>
            <a:ext cx="998537"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8">
            <a:extLst>
              <a:ext uri="{FF2B5EF4-FFF2-40B4-BE49-F238E27FC236}">
                <a16:creationId xmlns:a16="http://schemas.microsoft.com/office/drawing/2014/main" id="{51EE5F63-B41E-4872-8189-EDB4A990791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15375" y="4133850"/>
            <a:ext cx="1462088"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9">
            <a:extLst>
              <a:ext uri="{FF2B5EF4-FFF2-40B4-BE49-F238E27FC236}">
                <a16:creationId xmlns:a16="http://schemas.microsoft.com/office/drawing/2014/main" id="{E0800554-61F2-4ACF-9CA6-CAA1BB1073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86889" y="3241675"/>
            <a:ext cx="790575"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10">
            <a:extLst>
              <a:ext uri="{FF2B5EF4-FFF2-40B4-BE49-F238E27FC236}">
                <a16:creationId xmlns:a16="http://schemas.microsoft.com/office/drawing/2014/main" id="{BC4E8328-89C4-45F3-B8BB-89D330F6A3D3}"/>
              </a:ext>
            </a:extLst>
          </p:cNvPr>
          <p:cNvPicPr>
            <a:picLocks noChangeAspect="1" noChangeArrowheads="1"/>
          </p:cNvPicPr>
          <p:nvPr/>
        </p:nvPicPr>
        <p:blipFill>
          <a:blip r:embed="rId10" cstate="print">
            <a:clrChange>
              <a:clrFrom>
                <a:srgbClr val="1E1E1E"/>
              </a:clrFrom>
              <a:clrTo>
                <a:srgbClr val="1E1E1E">
                  <a:alpha val="0"/>
                </a:srgbClr>
              </a:clrTo>
            </a:clrChange>
            <a:extLst>
              <a:ext uri="{28A0092B-C50C-407E-A947-70E740481C1C}">
                <a14:useLocalDpi xmlns:a14="http://schemas.microsoft.com/office/drawing/2010/main" val="0"/>
              </a:ext>
            </a:extLst>
          </a:blip>
          <a:srcRect/>
          <a:stretch>
            <a:fillRect/>
          </a:stretch>
        </p:blipFill>
        <p:spPr bwMode="auto">
          <a:xfrm>
            <a:off x="9529763" y="2025651"/>
            <a:ext cx="811212"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11">
            <a:extLst>
              <a:ext uri="{FF2B5EF4-FFF2-40B4-BE49-F238E27FC236}">
                <a16:creationId xmlns:a16="http://schemas.microsoft.com/office/drawing/2014/main" id="{2523FFC6-D3A4-4F67-94B5-6B081321977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62914" y="1508126"/>
            <a:ext cx="1252537"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12">
            <a:extLst>
              <a:ext uri="{FF2B5EF4-FFF2-40B4-BE49-F238E27FC236}">
                <a16:creationId xmlns:a16="http://schemas.microsoft.com/office/drawing/2014/main" id="{20EC6872-4E55-4323-8A0A-6FB2612D34C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29601" y="2214563"/>
            <a:ext cx="735013"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2" name="Picture 13">
            <a:extLst>
              <a:ext uri="{FF2B5EF4-FFF2-40B4-BE49-F238E27FC236}">
                <a16:creationId xmlns:a16="http://schemas.microsoft.com/office/drawing/2014/main" id="{D1D92DEE-0877-4913-B97F-C042FB37DFE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88301" y="3265488"/>
            <a:ext cx="976313"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Прямоугольник 14">
            <a:extLst>
              <a:ext uri="{FF2B5EF4-FFF2-40B4-BE49-F238E27FC236}">
                <a16:creationId xmlns:a16="http://schemas.microsoft.com/office/drawing/2014/main" id="{F60A2E16-C49C-4859-A657-6F63B7075BBF}"/>
              </a:ext>
            </a:extLst>
          </p:cNvPr>
          <p:cNvSpPr/>
          <p:nvPr/>
        </p:nvSpPr>
        <p:spPr>
          <a:xfrm flipH="1">
            <a:off x="0" y="-184150"/>
            <a:ext cx="1219200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spcBef>
                <a:spcPct val="0"/>
              </a:spcBef>
            </a:pPr>
            <a:r>
              <a:rPr lang="en-GB" altLang="ru-RU" sz="3200">
                <a:solidFill>
                  <a:schemeClr val="bg1"/>
                </a:solidFill>
                <a:latin typeface="Arial" panose="020B0604020202020204" pitchFamily="34" charset="0"/>
              </a:rPr>
              <a:t>Cloud computing</a:t>
            </a:r>
            <a:endParaRPr lang="en-US" altLang="ru-RU" sz="3200" b="1" dirty="0">
              <a:solidFill>
                <a:schemeClr val="bg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18AE3545-B098-4F06-B902-ED346356A4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19" y="918740"/>
            <a:ext cx="11833948" cy="5779682"/>
          </a:xfrm>
          <a:prstGeom prst="rect">
            <a:avLst/>
          </a:prstGeom>
        </p:spPr>
      </p:pic>
      <p:sp>
        <p:nvSpPr>
          <p:cNvPr id="5" name="Прямоугольник 4">
            <a:extLst>
              <a:ext uri="{FF2B5EF4-FFF2-40B4-BE49-F238E27FC236}">
                <a16:creationId xmlns:a16="http://schemas.microsoft.com/office/drawing/2014/main" id="{82B8E550-58A9-4C53-AD79-12A3EB2C95AF}"/>
              </a:ext>
            </a:extLst>
          </p:cNvPr>
          <p:cNvSpPr/>
          <p:nvPr/>
        </p:nvSpPr>
        <p:spPr>
          <a:xfrm flipH="1">
            <a:off x="188719" y="0"/>
            <a:ext cx="12192000" cy="766763"/>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spcBef>
                <a:spcPct val="0"/>
              </a:spcBef>
            </a:pPr>
            <a:r>
              <a:rPr lang="en-US" altLang="ru-RU" sz="3200" dirty="0">
                <a:solidFill>
                  <a:schemeClr val="bg1"/>
                </a:solidFill>
                <a:latin typeface="Arial" panose="020B0604020202020204" pitchFamily="34" charset="0"/>
              </a:rPr>
              <a:t>Cloud – Fog – Edge Computing</a:t>
            </a:r>
            <a:endParaRPr lang="en-US" altLang="ru-RU" sz="3200" b="1" dirty="0">
              <a:solidFill>
                <a:schemeClr val="bg1"/>
              </a:solidFill>
            </a:endParaRPr>
          </a:p>
        </p:txBody>
      </p:sp>
    </p:spTree>
    <p:extLst>
      <p:ext uri="{BB962C8B-B14F-4D97-AF65-F5344CB8AC3E}">
        <p14:creationId xmlns:p14="http://schemas.microsoft.com/office/powerpoint/2010/main" val="59018656"/>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T" id="{277A45FF-66CB-44D4-B90A-0FC86E995AFF}" vid="{C7046400-CA3D-47B9-B7EC-AF54A7B42317}"/>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LIT</Template>
  <TotalTime>59150</TotalTime>
  <Words>7233</Words>
  <Application>Microsoft Office PowerPoint</Application>
  <PresentationFormat>Широкоэкранный</PresentationFormat>
  <Paragraphs>793</Paragraphs>
  <Slides>57</Slides>
  <Notes>29</Notes>
  <HiddenSlides>0</HiddenSlides>
  <MMClips>0</MMClips>
  <ScaleCrop>false</ScaleCrop>
  <HeadingPairs>
    <vt:vector size="8" baseType="variant">
      <vt:variant>
        <vt:lpstr>Использованные шрифты</vt:lpstr>
      </vt:variant>
      <vt:variant>
        <vt:i4>25</vt:i4>
      </vt:variant>
      <vt:variant>
        <vt:lpstr>Тема</vt:lpstr>
      </vt:variant>
      <vt:variant>
        <vt:i4>1</vt:i4>
      </vt:variant>
      <vt:variant>
        <vt:lpstr>Внедренные серверы OLE</vt:lpstr>
      </vt:variant>
      <vt:variant>
        <vt:i4>1</vt:i4>
      </vt:variant>
      <vt:variant>
        <vt:lpstr>Заголовки слайдов</vt:lpstr>
      </vt:variant>
      <vt:variant>
        <vt:i4>57</vt:i4>
      </vt:variant>
    </vt:vector>
  </HeadingPairs>
  <TitlesOfParts>
    <vt:vector size="84" baseType="lpstr">
      <vt:lpstr>MS PGothic</vt:lpstr>
      <vt:lpstr>MS PGothic</vt:lpstr>
      <vt:lpstr>Arial</vt:lpstr>
      <vt:lpstr>Arial Black</vt:lpstr>
      <vt:lpstr>Arial Narrow</vt:lpstr>
      <vt:lpstr>Book Antiqua</vt:lpstr>
      <vt:lpstr>Calibri</vt:lpstr>
      <vt:lpstr>Calibri (Основной текст)</vt:lpstr>
      <vt:lpstr>Calibri Light</vt:lpstr>
      <vt:lpstr>Cambria</vt:lpstr>
      <vt:lpstr>Cambria Math</vt:lpstr>
      <vt:lpstr>Candara</vt:lpstr>
      <vt:lpstr>Century Gothic</vt:lpstr>
      <vt:lpstr>Corbel</vt:lpstr>
      <vt:lpstr>DejaVu Sans</vt:lpstr>
      <vt:lpstr>Georgia</vt:lpstr>
      <vt:lpstr>Helvetica-Bold</vt:lpstr>
      <vt:lpstr>Liberation Serif</vt:lpstr>
      <vt:lpstr>Neo Sans Intel Medium</vt:lpstr>
      <vt:lpstr>Noto Sans CJK SC Regular</vt:lpstr>
      <vt:lpstr>Open Sans</vt:lpstr>
      <vt:lpstr>Symbol</vt:lpstr>
      <vt:lpstr>Times New Roman</vt:lpstr>
      <vt:lpstr>Verdana</vt:lpstr>
      <vt:lpstr>Wingdings</vt:lpstr>
      <vt:lpstr>Тема Office</vt:lpstr>
      <vt:lpstr>Photo Editor Photo</vt:lpstr>
      <vt:lpstr>Презентация PowerPoint</vt:lpstr>
      <vt:lpstr>   </vt:lpstr>
      <vt:lpstr>Презентация PowerPoint</vt:lpstr>
      <vt:lpstr>Reach Exascale by 2018 From GigFlops to ExaFlops</vt:lpstr>
      <vt:lpstr>Презентация PowerPoint</vt:lpstr>
      <vt:lpstr>Презентация PowerPoint</vt:lpstr>
      <vt:lpstr> Облачные технологии </vt:lpstr>
      <vt:lpstr>Презентация PowerPoint</vt:lpstr>
      <vt:lpstr>Презентация PowerPoint</vt:lpstr>
      <vt:lpstr>Презентация PowerPoint</vt:lpstr>
      <vt:lpstr>Презентация PowerPoint</vt:lpstr>
      <vt:lpstr>Презентация PowerPoint</vt:lpstr>
      <vt:lpstr> Tier Structure of GRID Distributed Computing: Tier-0/Tier-1/Tier-2 </vt:lpstr>
      <vt:lpstr>Презентация PowerPoint</vt:lpstr>
      <vt:lpstr>Презентация PowerPoint</vt:lpstr>
      <vt:lpstr>Презентация PowerPoint</vt:lpstr>
      <vt:lpstr>Презентация PowerPoint</vt:lpstr>
      <vt:lpstr>Dynamic Job Definition in PanDA</vt:lpstr>
      <vt:lpstr> CRIC: a unified topology system for a large scale, heterogeneous and dynamic computing infrastructure</vt:lpstr>
      <vt:lpstr>ATLAS computing</vt:lpstr>
      <vt:lpstr>Презентация PowerPoint</vt:lpstr>
      <vt:lpstr>Презентация PowerPoint</vt:lpstr>
      <vt:lpstr>Презентация PowerPoint</vt:lpstr>
      <vt:lpstr>Презентация PowerPoint</vt:lpstr>
      <vt:lpstr>Презентация PowerPoint</vt:lpstr>
      <vt:lpstr>Сеть RDIG-M для мегасайенс проектов</vt:lpstr>
      <vt:lpstr>Tier1 – Tier2 in Russia 2022 (Sum CPU in HS06 hours)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Quantum computing and quantum algorithms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Ololowa</dc:creator>
  <cp:lastModifiedBy>Владимир Кореньков</cp:lastModifiedBy>
  <cp:revision>392</cp:revision>
  <dcterms:created xsi:type="dcterms:W3CDTF">2020-02-18T10:43:00Z</dcterms:created>
  <dcterms:modified xsi:type="dcterms:W3CDTF">2022-12-13T19:39:09Z</dcterms:modified>
</cp:coreProperties>
</file>