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4" r:id="rId7"/>
    <p:sldId id="265" r:id="rId8"/>
    <p:sldId id="262" r:id="rId9"/>
    <p:sldId id="266" r:id="rId10"/>
    <p:sldId id="263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53" y="8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13" Type="http://schemas.openxmlformats.org/officeDocument/2006/relationships/image" Target="../media/image14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12" Type="http://schemas.openxmlformats.org/officeDocument/2006/relationships/image" Target="../media/image13.emf"/><Relationship Id="rId17" Type="http://schemas.openxmlformats.org/officeDocument/2006/relationships/image" Target="../media/image18.emf"/><Relationship Id="rId2" Type="http://schemas.openxmlformats.org/officeDocument/2006/relationships/image" Target="../media/image3.emf"/><Relationship Id="rId16" Type="http://schemas.openxmlformats.org/officeDocument/2006/relationships/image" Target="../media/image17.emf"/><Relationship Id="rId1" Type="http://schemas.openxmlformats.org/officeDocument/2006/relationships/image" Target="../media/image2.emf"/><Relationship Id="rId6" Type="http://schemas.openxmlformats.org/officeDocument/2006/relationships/image" Target="../media/image7.emf"/><Relationship Id="rId11" Type="http://schemas.openxmlformats.org/officeDocument/2006/relationships/image" Target="../media/image12.emf"/><Relationship Id="rId5" Type="http://schemas.openxmlformats.org/officeDocument/2006/relationships/image" Target="../media/image6.emf"/><Relationship Id="rId15" Type="http://schemas.openxmlformats.org/officeDocument/2006/relationships/image" Target="../media/image16.wmf"/><Relationship Id="rId10" Type="http://schemas.openxmlformats.org/officeDocument/2006/relationships/image" Target="../media/image11.emf"/><Relationship Id="rId4" Type="http://schemas.openxmlformats.org/officeDocument/2006/relationships/image" Target="../media/image5.emf"/><Relationship Id="rId9" Type="http://schemas.openxmlformats.org/officeDocument/2006/relationships/image" Target="../media/image10.emf"/><Relationship Id="rId14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emf"/><Relationship Id="rId1" Type="http://schemas.openxmlformats.org/officeDocument/2006/relationships/image" Target="../media/image29.wmf"/><Relationship Id="rId6" Type="http://schemas.openxmlformats.org/officeDocument/2006/relationships/image" Target="../media/image34.wmf"/><Relationship Id="rId5" Type="http://schemas.openxmlformats.org/officeDocument/2006/relationships/image" Target="../media/image33.emf"/><Relationship Id="rId4" Type="http://schemas.openxmlformats.org/officeDocument/2006/relationships/image" Target="../media/image3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BECF3-86DB-45A8-8F09-C74D2F35FC77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5DCCF-342A-4A57-994A-6C0CA6476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204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BECF3-86DB-45A8-8F09-C74D2F35FC77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5DCCF-342A-4A57-994A-6C0CA6476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72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BECF3-86DB-45A8-8F09-C74D2F35FC77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5DCCF-342A-4A57-994A-6C0CA6476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728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BECF3-86DB-45A8-8F09-C74D2F35FC77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5DCCF-342A-4A57-994A-6C0CA6476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5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BECF3-86DB-45A8-8F09-C74D2F35FC77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5DCCF-342A-4A57-994A-6C0CA6476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405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BECF3-86DB-45A8-8F09-C74D2F35FC77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5DCCF-342A-4A57-994A-6C0CA6476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289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BECF3-86DB-45A8-8F09-C74D2F35FC77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5DCCF-342A-4A57-994A-6C0CA6476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614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BECF3-86DB-45A8-8F09-C74D2F35FC77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5DCCF-342A-4A57-994A-6C0CA6476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984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BECF3-86DB-45A8-8F09-C74D2F35FC77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5DCCF-342A-4A57-994A-6C0CA6476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15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BECF3-86DB-45A8-8F09-C74D2F35FC77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5DCCF-342A-4A57-994A-6C0CA6476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27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BECF3-86DB-45A8-8F09-C74D2F35FC77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5DCCF-342A-4A57-994A-6C0CA6476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582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BECF3-86DB-45A8-8F09-C74D2F35FC77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5DCCF-342A-4A57-994A-6C0CA6476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935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oleObject" Target="../embeddings/oleObject7.bin"/><Relationship Id="rId18" Type="http://schemas.openxmlformats.org/officeDocument/2006/relationships/image" Target="../media/image9.emf"/><Relationship Id="rId26" Type="http://schemas.openxmlformats.org/officeDocument/2006/relationships/image" Target="../media/image13.emf"/><Relationship Id="rId3" Type="http://schemas.openxmlformats.org/officeDocument/2006/relationships/oleObject" Target="../embeddings/oleObject2.bin"/><Relationship Id="rId21" Type="http://schemas.openxmlformats.org/officeDocument/2006/relationships/oleObject" Target="../embeddings/oleObject11.bin"/><Relationship Id="rId34" Type="http://schemas.openxmlformats.org/officeDocument/2006/relationships/image" Target="../media/image17.emf"/><Relationship Id="rId7" Type="http://schemas.openxmlformats.org/officeDocument/2006/relationships/oleObject" Target="../embeddings/oleObject4.bin"/><Relationship Id="rId12" Type="http://schemas.openxmlformats.org/officeDocument/2006/relationships/image" Target="../media/image6.emf"/><Relationship Id="rId17" Type="http://schemas.openxmlformats.org/officeDocument/2006/relationships/oleObject" Target="../embeddings/oleObject9.bin"/><Relationship Id="rId25" Type="http://schemas.openxmlformats.org/officeDocument/2006/relationships/oleObject" Target="../embeddings/oleObject13.bin"/><Relationship Id="rId3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.emf"/><Relationship Id="rId20" Type="http://schemas.openxmlformats.org/officeDocument/2006/relationships/image" Target="../media/image10.emf"/><Relationship Id="rId29" Type="http://schemas.openxmlformats.org/officeDocument/2006/relationships/oleObject" Target="../embeddings/oleObject15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11" Type="http://schemas.openxmlformats.org/officeDocument/2006/relationships/oleObject" Target="../embeddings/oleObject6.bin"/><Relationship Id="rId24" Type="http://schemas.openxmlformats.org/officeDocument/2006/relationships/image" Target="../media/image12.emf"/><Relationship Id="rId32" Type="http://schemas.openxmlformats.org/officeDocument/2006/relationships/image" Target="../media/image16.wmf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8.bin"/><Relationship Id="rId23" Type="http://schemas.openxmlformats.org/officeDocument/2006/relationships/oleObject" Target="../embeddings/oleObject12.bin"/><Relationship Id="rId28" Type="http://schemas.openxmlformats.org/officeDocument/2006/relationships/image" Target="../media/image14.emf"/><Relationship Id="rId36" Type="http://schemas.openxmlformats.org/officeDocument/2006/relationships/image" Target="../media/image18.emf"/><Relationship Id="rId10" Type="http://schemas.openxmlformats.org/officeDocument/2006/relationships/image" Target="../media/image5.emf"/><Relationship Id="rId19" Type="http://schemas.openxmlformats.org/officeDocument/2006/relationships/oleObject" Target="../embeddings/oleObject10.bin"/><Relationship Id="rId31" Type="http://schemas.openxmlformats.org/officeDocument/2006/relationships/oleObject" Target="../embeddings/oleObject16.bin"/><Relationship Id="rId4" Type="http://schemas.openxmlformats.org/officeDocument/2006/relationships/image" Target="../media/image2.e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7.emf"/><Relationship Id="rId22" Type="http://schemas.openxmlformats.org/officeDocument/2006/relationships/image" Target="../media/image11.emf"/><Relationship Id="rId27" Type="http://schemas.openxmlformats.org/officeDocument/2006/relationships/oleObject" Target="../embeddings/oleObject14.bin"/><Relationship Id="rId30" Type="http://schemas.openxmlformats.org/officeDocument/2006/relationships/image" Target="../media/image15.emf"/><Relationship Id="rId35" Type="http://schemas.openxmlformats.org/officeDocument/2006/relationships/oleObject" Target="../embeddings/oleObject18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22.jpeg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13" Type="http://schemas.openxmlformats.org/officeDocument/2006/relationships/image" Target="../media/image33.emf"/><Relationship Id="rId3" Type="http://schemas.openxmlformats.org/officeDocument/2006/relationships/image" Target="../media/image35.jpg"/><Relationship Id="rId7" Type="http://schemas.openxmlformats.org/officeDocument/2006/relationships/image" Target="../media/image30.emf"/><Relationship Id="rId12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32.wmf"/><Relationship Id="rId5" Type="http://schemas.openxmlformats.org/officeDocument/2006/relationships/image" Target="../media/image29.wmf"/><Relationship Id="rId15" Type="http://schemas.openxmlformats.org/officeDocument/2006/relationships/image" Target="../media/image34.wmf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21.bin"/><Relationship Id="rId9" Type="http://schemas.openxmlformats.org/officeDocument/2006/relationships/image" Target="../media/image31.wmf"/><Relationship Id="rId14" Type="http://schemas.openxmlformats.org/officeDocument/2006/relationships/oleObject" Target="../embeddings/oleObject26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Изучение возможности измерения анти-   -гиперонов с помощью электромагнитного калориметра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876358"/>
            <a:ext cx="9144000" cy="1655762"/>
          </a:xfrm>
        </p:spPr>
        <p:txBody>
          <a:bodyPr/>
          <a:lstStyle/>
          <a:p>
            <a:pPr algn="r"/>
            <a:r>
              <a:rPr lang="ru-RU" dirty="0" smtClean="0"/>
              <a:t>Выполнил: Гордеев П.П.</a:t>
            </a:r>
          </a:p>
          <a:p>
            <a:pPr algn="r"/>
            <a:r>
              <a:rPr lang="ru-RU" dirty="0" smtClean="0"/>
              <a:t>Научный руководитель: </a:t>
            </a:r>
            <a:r>
              <a:rPr lang="ru-RU" dirty="0" err="1" smtClean="0"/>
              <a:t>Блау</a:t>
            </a:r>
            <a:r>
              <a:rPr lang="ru-RU" dirty="0" smtClean="0"/>
              <a:t> Д.С.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2016748"/>
              </p:ext>
            </p:extLst>
          </p:nvPr>
        </p:nvGraphicFramePr>
        <p:xfrm>
          <a:off x="3825240" y="2316163"/>
          <a:ext cx="379730" cy="4596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Equation" r:id="rId3" imgW="241200" imgH="291960" progId="Equation.DSMT4">
                  <p:embed/>
                </p:oleObj>
              </mc:Choice>
              <mc:Fallback>
                <p:oleObj name="Equation" r:id="rId3" imgW="241200" imgH="291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25240" y="2316163"/>
                        <a:ext cx="379730" cy="4596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70481" y="6309360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Москва 2020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685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01825"/>
            <a:ext cx="10515600" cy="4351338"/>
          </a:xfrm>
        </p:spPr>
        <p:txBody>
          <a:bodyPr/>
          <a:lstStyle/>
          <a:p>
            <a:r>
              <a:rPr lang="ru-RU" dirty="0" smtClean="0"/>
              <a:t>Проведена симуляция </a:t>
            </a:r>
            <a:r>
              <a:rPr lang="en-US" dirty="0" smtClean="0"/>
              <a:t>pp</a:t>
            </a:r>
            <a:r>
              <a:rPr lang="ru-RU" dirty="0" smtClean="0"/>
              <a:t> столкновения с </a:t>
            </a:r>
            <a:r>
              <a:rPr lang="ru-RU" dirty="0" err="1" smtClean="0"/>
              <a:t>момощью</a:t>
            </a:r>
            <a:r>
              <a:rPr lang="ru-RU" dirty="0" smtClean="0"/>
              <a:t> Монте-Карло генератора </a:t>
            </a:r>
            <a:r>
              <a:rPr lang="en-US" dirty="0" smtClean="0"/>
              <a:t>PYTHIA </a:t>
            </a:r>
            <a:r>
              <a:rPr lang="ru-RU" dirty="0" smtClean="0"/>
              <a:t>8.3</a:t>
            </a:r>
          </a:p>
          <a:p>
            <a:r>
              <a:rPr lang="ru-RU" dirty="0" smtClean="0"/>
              <a:t>Получены спектры анти-сигма-гиперонов и антинейтронов</a:t>
            </a:r>
          </a:p>
          <a:p>
            <a:r>
              <a:rPr lang="ru-RU" dirty="0" smtClean="0"/>
              <a:t>Исследован метод восстановления импульса частицы по времени ее пролета</a:t>
            </a:r>
          </a:p>
          <a:p>
            <a:r>
              <a:rPr lang="ru-RU" dirty="0" smtClean="0"/>
              <a:t>Эффективность измерения анти-сигма-гиперонов составила примерно 1-6% для частиц с поперечным импульсом 0-2 ГэВ/с</a:t>
            </a:r>
          </a:p>
          <a:p>
            <a:r>
              <a:rPr lang="ru-RU" dirty="0" smtClean="0"/>
              <a:t>Планируется обработка реальных данных эксперимента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018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754" y="1860884"/>
            <a:ext cx="6131246" cy="418481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0884"/>
            <a:ext cx="6125859" cy="4181142"/>
          </a:xfrm>
        </p:spPr>
      </p:pic>
    </p:spTree>
    <p:extLst>
      <p:ext uri="{BB962C8B-B14F-4D97-AF65-F5344CB8AC3E}">
        <p14:creationId xmlns:p14="http://schemas.microsoft.com/office/powerpoint/2010/main" val="337712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Введение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Основная научная цель экспериментов </a:t>
            </a:r>
            <a:r>
              <a:rPr lang="en-US" dirty="0" smtClean="0"/>
              <a:t>ALICE</a:t>
            </a:r>
            <a:r>
              <a:rPr lang="ru-RU" dirty="0" smtClean="0"/>
              <a:t> – исследование кварк-</a:t>
            </a:r>
            <a:r>
              <a:rPr lang="ru-RU" dirty="0" err="1" smtClean="0"/>
              <a:t>глюонной</a:t>
            </a:r>
            <a:r>
              <a:rPr lang="ru-RU" dirty="0" smtClean="0"/>
              <a:t> плазмы</a:t>
            </a:r>
          </a:p>
          <a:p>
            <a:r>
              <a:rPr lang="ru-RU" dirty="0" smtClean="0"/>
              <a:t>Одной из задач является изучение странных барионов</a:t>
            </a:r>
          </a:p>
          <a:p>
            <a:endParaRPr lang="ru-RU" dirty="0"/>
          </a:p>
          <a:p>
            <a:r>
              <a:rPr lang="ru-RU" dirty="0" smtClean="0"/>
              <a:t>Целью данной работы является изучение возможности измерения анти-сигма-гиперонов с помощью электромагнитного калориметра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378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Сигма-гипероны</a:t>
            </a:r>
            <a:endParaRPr lang="ru-RU" dirty="0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1695953"/>
              </p:ext>
            </p:extLst>
          </p:nvPr>
        </p:nvGraphicFramePr>
        <p:xfrm>
          <a:off x="4177482" y="5681362"/>
          <a:ext cx="1238576" cy="430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1" name="Equation" r:id="rId3" imgW="657409" imgH="228608" progId="Equation.DSMT4">
                  <p:embed/>
                </p:oleObj>
              </mc:Choice>
              <mc:Fallback>
                <p:oleObj name="Equation" r:id="rId3" imgW="657409" imgH="22860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77482" y="5681362"/>
                        <a:ext cx="1238576" cy="430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0890701"/>
              </p:ext>
            </p:extLst>
          </p:nvPr>
        </p:nvGraphicFramePr>
        <p:xfrm>
          <a:off x="1430009" y="3306216"/>
          <a:ext cx="1256526" cy="430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2" name="Equation" r:id="rId5" imgW="666770" imgH="228608" progId="Equation.DSMT4">
                  <p:embed/>
                </p:oleObj>
              </mc:Choice>
              <mc:Fallback>
                <p:oleObj name="Equation" r:id="rId5" imgW="666770" imgH="22860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30009" y="3306216"/>
                        <a:ext cx="1256526" cy="430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5275619"/>
              </p:ext>
            </p:extLst>
          </p:nvPr>
        </p:nvGraphicFramePr>
        <p:xfrm>
          <a:off x="6606583" y="3410676"/>
          <a:ext cx="1238576" cy="430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3" name="Equation" r:id="rId7" imgW="657409" imgH="228608" progId="Equation.DSMT4">
                  <p:embed/>
                </p:oleObj>
              </mc:Choice>
              <mc:Fallback>
                <p:oleObj name="Equation" r:id="rId7" imgW="657409" imgH="22860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606583" y="3410676"/>
                        <a:ext cx="1238576" cy="430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6458318"/>
              </p:ext>
            </p:extLst>
          </p:nvPr>
        </p:nvGraphicFramePr>
        <p:xfrm>
          <a:off x="4178467" y="6145674"/>
          <a:ext cx="2896749" cy="368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4" name="Equation" r:id="rId9" imgW="1571877" imgH="200167" progId="Equation.DSMT4">
                  <p:embed/>
                </p:oleObj>
              </mc:Choice>
              <mc:Fallback>
                <p:oleObj name="Equation" r:id="rId9" imgW="1571877" imgH="20016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178467" y="6145674"/>
                        <a:ext cx="2896749" cy="3686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1493077"/>
              </p:ext>
            </p:extLst>
          </p:nvPr>
        </p:nvGraphicFramePr>
        <p:xfrm>
          <a:off x="1430009" y="3752618"/>
          <a:ext cx="2620756" cy="3769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5" name="Equation" r:id="rId11" imgW="1390784" imgH="200167" progId="Equation.DSMT4">
                  <p:embed/>
                </p:oleObj>
              </mc:Choice>
              <mc:Fallback>
                <p:oleObj name="Equation" r:id="rId11" imgW="1390784" imgH="20016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430009" y="3752618"/>
                        <a:ext cx="2620756" cy="3769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5656635"/>
              </p:ext>
            </p:extLst>
          </p:nvPr>
        </p:nvGraphicFramePr>
        <p:xfrm>
          <a:off x="6606582" y="3872831"/>
          <a:ext cx="2948209" cy="372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6" name="Equation" r:id="rId13" imgW="1581238" imgH="200167" progId="Equation.DSMT4">
                  <p:embed/>
                </p:oleObj>
              </mc:Choice>
              <mc:Fallback>
                <p:oleObj name="Equation" r:id="rId13" imgW="1581238" imgH="20016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606582" y="3872831"/>
                        <a:ext cx="2948209" cy="3729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7072134"/>
              </p:ext>
            </p:extLst>
          </p:nvPr>
        </p:nvGraphicFramePr>
        <p:xfrm>
          <a:off x="1430009" y="4076835"/>
          <a:ext cx="1436031" cy="5205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7" name="Equation" r:id="rId15" imgW="762177" imgH="276130" progId="Equation.DSMT4">
                  <p:embed/>
                </p:oleObj>
              </mc:Choice>
              <mc:Fallback>
                <p:oleObj name="Equation" r:id="rId15" imgW="762177" imgH="27613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430009" y="4076835"/>
                        <a:ext cx="1436031" cy="5205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Объект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4439029"/>
              </p:ext>
            </p:extLst>
          </p:nvPr>
        </p:nvGraphicFramePr>
        <p:xfrm>
          <a:off x="2866040" y="4166587"/>
          <a:ext cx="1974542" cy="430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8" name="Equation" r:id="rId17" imgW="1047678" imgH="228608" progId="Equation.DSMT4">
                  <p:embed/>
                </p:oleObj>
              </mc:Choice>
              <mc:Fallback>
                <p:oleObj name="Equation" r:id="rId17" imgW="1047678" imgH="22860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866040" y="4166587"/>
                        <a:ext cx="1974542" cy="430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2192947"/>
              </p:ext>
            </p:extLst>
          </p:nvPr>
        </p:nvGraphicFramePr>
        <p:xfrm>
          <a:off x="1430009" y="4474077"/>
          <a:ext cx="1418079" cy="430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9" name="Equation" r:id="rId19" imgW="752456" imgH="228608" progId="Equation.DSMT4">
                  <p:embed/>
                </p:oleObj>
              </mc:Choice>
              <mc:Fallback>
                <p:oleObj name="Equation" r:id="rId19" imgW="752456" imgH="22860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430009" y="4474077"/>
                        <a:ext cx="1418079" cy="430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327271"/>
              </p:ext>
            </p:extLst>
          </p:nvPr>
        </p:nvGraphicFramePr>
        <p:xfrm>
          <a:off x="2866040" y="4559137"/>
          <a:ext cx="1956591" cy="430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" name="Equation" r:id="rId21" imgW="1038317" imgH="228608" progId="Equation.DSMT4">
                  <p:embed/>
                </p:oleObj>
              </mc:Choice>
              <mc:Fallback>
                <p:oleObj name="Equation" r:id="rId21" imgW="1038317" imgH="22860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2866040" y="4559137"/>
                        <a:ext cx="1956591" cy="430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Объект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0894072"/>
              </p:ext>
            </p:extLst>
          </p:nvPr>
        </p:nvGraphicFramePr>
        <p:xfrm>
          <a:off x="6606583" y="4179754"/>
          <a:ext cx="1400129" cy="430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" name="Equation" r:id="rId23" imgW="743095" imgH="228608" progId="Equation.DSMT4">
                  <p:embed/>
                </p:oleObj>
              </mc:Choice>
              <mc:Fallback>
                <p:oleObj name="Equation" r:id="rId23" imgW="743095" imgH="22860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6606583" y="4179754"/>
                        <a:ext cx="1400129" cy="430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Объект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6335923"/>
              </p:ext>
            </p:extLst>
          </p:nvPr>
        </p:nvGraphicFramePr>
        <p:xfrm>
          <a:off x="8006712" y="4250852"/>
          <a:ext cx="2279697" cy="430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2" name="Equation" r:id="rId25" imgW="1209690" imgH="228608" progId="Equation.DSMT4">
                  <p:embed/>
                </p:oleObj>
              </mc:Choice>
              <mc:Fallback>
                <p:oleObj name="Equation" r:id="rId25" imgW="1209690" imgH="22860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8006712" y="4250852"/>
                        <a:ext cx="2279697" cy="430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Объект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9149871"/>
              </p:ext>
            </p:extLst>
          </p:nvPr>
        </p:nvGraphicFramePr>
        <p:xfrm>
          <a:off x="1430010" y="4904845"/>
          <a:ext cx="1436030" cy="430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3" name="Equation" r:id="rId27" imgW="762177" imgH="228608" progId="Equation.DSMT4">
                  <p:embed/>
                </p:oleObj>
              </mc:Choice>
              <mc:Fallback>
                <p:oleObj name="Equation" r:id="rId27" imgW="762177" imgH="22860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430010" y="4904845"/>
                        <a:ext cx="1436030" cy="430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Объект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9644800"/>
              </p:ext>
            </p:extLst>
          </p:nvPr>
        </p:nvGraphicFramePr>
        <p:xfrm>
          <a:off x="6606584" y="4626610"/>
          <a:ext cx="1436030" cy="430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4" name="Equation" r:id="rId29" imgW="762177" imgH="228608" progId="Equation.DSMT4">
                  <p:embed/>
                </p:oleObj>
              </mc:Choice>
              <mc:Fallback>
                <p:oleObj name="Equation" r:id="rId29" imgW="762177" imgH="22860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6606584" y="4626610"/>
                        <a:ext cx="1436030" cy="430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740602" y="4106282"/>
            <a:ext cx="404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%</a:t>
            </a:r>
            <a:endParaRPr lang="ru-RU" sz="2400" dirty="0"/>
          </a:p>
        </p:txBody>
      </p:sp>
      <p:sp>
        <p:nvSpPr>
          <p:cNvPr id="31" name="TextBox 30"/>
          <p:cNvSpPr txBox="1"/>
          <p:nvPr/>
        </p:nvSpPr>
        <p:spPr>
          <a:xfrm>
            <a:off x="4740602" y="4520288"/>
            <a:ext cx="404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%</a:t>
            </a:r>
            <a:endParaRPr lang="ru-RU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10272410" y="4235423"/>
            <a:ext cx="404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%</a:t>
            </a:r>
            <a:endParaRPr lang="ru-RU" sz="2400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4040051"/>
              </p:ext>
            </p:extLst>
          </p:nvPr>
        </p:nvGraphicFramePr>
        <p:xfrm>
          <a:off x="4050765" y="3671188"/>
          <a:ext cx="10033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5" name="Equation" r:id="rId31" imgW="1002960" imgH="380880" progId="Equation.DSMT4">
                  <p:embed/>
                </p:oleObj>
              </mc:Choice>
              <mc:Fallback>
                <p:oleObj name="Equation" r:id="rId31" imgW="100296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4050765" y="3671188"/>
                        <a:ext cx="10033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4354366"/>
              </p:ext>
            </p:extLst>
          </p:nvPr>
        </p:nvGraphicFramePr>
        <p:xfrm>
          <a:off x="9604021" y="3798754"/>
          <a:ext cx="10033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6" name="Equation" r:id="rId33" imgW="1003035" imgH="381254" progId="Equation.DSMT4">
                  <p:embed/>
                </p:oleObj>
              </mc:Choice>
              <mc:Fallback>
                <p:oleObj name="Equation" r:id="rId33" imgW="1003035" imgH="38125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9604021" y="3798754"/>
                        <a:ext cx="10033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7034634"/>
              </p:ext>
            </p:extLst>
          </p:nvPr>
        </p:nvGraphicFramePr>
        <p:xfrm>
          <a:off x="7039314" y="6112171"/>
          <a:ext cx="10033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7" name="Equation" r:id="rId35" imgW="1003035" imgH="381254" progId="Equation.DSMT4">
                  <p:embed/>
                </p:oleObj>
              </mc:Choice>
              <mc:Fallback>
                <p:oleObj name="Equation" r:id="rId35" imgW="1003035" imgH="38125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7039314" y="6112171"/>
                        <a:ext cx="10033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63065" y="1659693"/>
            <a:ext cx="105502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Сигма-гипероны – элементарные частицы, представляющие собой барионы со странностью </a:t>
            </a:r>
            <a:r>
              <a:rPr lang="ru-RU" sz="2400" dirty="0"/>
              <a:t>– </a:t>
            </a:r>
            <a:r>
              <a:rPr lang="ru-RU" sz="2400" dirty="0" smtClean="0"/>
              <a:t>1.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266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Регистрация антинейтронов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440" y="2293512"/>
            <a:ext cx="4261217" cy="2228215"/>
          </a:xfrm>
        </p:spPr>
        <p:txBody>
          <a:bodyPr>
            <a:normAutofit/>
          </a:bodyPr>
          <a:lstStyle/>
          <a:p>
            <a:r>
              <a:rPr lang="ru-RU" dirty="0" smtClean="0"/>
              <a:t>Большая энергия кластера</a:t>
            </a:r>
          </a:p>
          <a:p>
            <a:r>
              <a:rPr lang="ru-RU" dirty="0" smtClean="0"/>
              <a:t>Сопоставление треков</a:t>
            </a:r>
          </a:p>
          <a:p>
            <a:r>
              <a:rPr lang="ru-RU" dirty="0" smtClean="0"/>
              <a:t>Время пролета</a:t>
            </a:r>
            <a:endParaRPr lang="en-US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57" y="2293512"/>
            <a:ext cx="6906315" cy="352065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460634" y="5912722"/>
            <a:ext cx="7452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Отклик калориметра </a:t>
            </a:r>
            <a:r>
              <a:rPr lang="en-US" dirty="0">
                <a:ea typeface="Times New Roman" panose="02020603050405020304" pitchFamily="18" charset="0"/>
                <a:cs typeface="Times New Roman" panose="02020603050405020304" pitchFamily="18" charset="0"/>
              </a:rPr>
              <a:t>PHOS 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на нейтрон и гамма-квант при энергии 1.5 </a:t>
            </a:r>
            <a:r>
              <a:rPr lang="en-US" dirty="0">
                <a:ea typeface="Times New Roman" panose="02020603050405020304" pitchFamily="18" charset="0"/>
                <a:cs typeface="Times New Roman" panose="02020603050405020304" pitchFamily="18" charset="0"/>
              </a:rPr>
              <a:t>GeV</a:t>
            </a:r>
            <a:endParaRPr lang="ru-RU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0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2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808" y="2933226"/>
            <a:ext cx="5402263" cy="366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1-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545" y="2869248"/>
            <a:ext cx="5402263" cy="369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Монте-Карло симуляция эксперимента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ru-RU" dirty="0" smtClean="0"/>
              <a:t>Монте-Карло генератор </a:t>
            </a:r>
            <a:r>
              <a:rPr lang="en-US" dirty="0" smtClean="0"/>
              <a:t>PYTHIA 8.3</a:t>
            </a:r>
            <a:endParaRPr lang="ru-RU" dirty="0" smtClean="0"/>
          </a:p>
          <a:p>
            <a:r>
              <a:rPr lang="ru-RU" dirty="0" smtClean="0"/>
              <a:t>Количество событий – </a:t>
            </a:r>
            <a:endParaRPr lang="en-US" dirty="0" smtClean="0"/>
          </a:p>
          <a:p>
            <a:r>
              <a:rPr lang="ru-RU" dirty="0" smtClean="0"/>
              <a:t>Протон-протонные столкновения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0395177"/>
              </p:ext>
            </p:extLst>
          </p:nvPr>
        </p:nvGraphicFramePr>
        <p:xfrm>
          <a:off x="4535170" y="2208848"/>
          <a:ext cx="4699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Equation" r:id="rId5" imgW="469800" imgH="380880" progId="Equation.DSMT4">
                  <p:embed/>
                </p:oleObj>
              </mc:Choice>
              <mc:Fallback>
                <p:oleObj name="Equation" r:id="rId5" imgW="46980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35170" y="2208848"/>
                        <a:ext cx="4699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8119943"/>
              </p:ext>
            </p:extLst>
          </p:nvPr>
        </p:nvGraphicFramePr>
        <p:xfrm>
          <a:off x="6359616" y="2690905"/>
          <a:ext cx="1689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Equation" r:id="rId7" imgW="1688760" imgH="444240" progId="Equation.DSMT4">
                  <p:embed/>
                </p:oleObj>
              </mc:Choice>
              <mc:Fallback>
                <p:oleObj name="Equation" r:id="rId7" imgW="168876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359616" y="2690905"/>
                        <a:ext cx="1689100" cy="44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4028414" y="6414097"/>
            <a:ext cx="4135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Спектры сигма- и анти-сигма-гиперонов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258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42320" cy="1325563"/>
          </a:xfrm>
        </p:spPr>
        <p:txBody>
          <a:bodyPr/>
          <a:lstStyle/>
          <a:p>
            <a:r>
              <a:rPr lang="ru-RU" dirty="0" smtClean="0"/>
              <a:t>Спектры анти-сигма-гиперонов и антинейтронов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3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7" y="1970088"/>
            <a:ext cx="5402263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4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70088"/>
            <a:ext cx="5443538" cy="371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163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9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584" y="3959192"/>
            <a:ext cx="4248785" cy="2898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7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613" y="1041276"/>
            <a:ext cx="4522340" cy="307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Акцепнтанс</a:t>
            </a:r>
            <a:endParaRPr lang="ru-RU" dirty="0"/>
          </a:p>
        </p:txBody>
      </p:sp>
      <p:pic>
        <p:nvPicPr>
          <p:cNvPr id="7171" name="Picture 3" descr="8-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041276"/>
            <a:ext cx="4476749" cy="3047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656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Объект 40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121" y="923397"/>
            <a:ext cx="6773039" cy="425303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Реконструкция импульса</a:t>
            </a: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1181635"/>
              </p:ext>
            </p:extLst>
          </p:nvPr>
        </p:nvGraphicFramePr>
        <p:xfrm>
          <a:off x="1112520" y="1505584"/>
          <a:ext cx="2453520" cy="1100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4" name="Equation" r:id="rId4" imgW="1333500" imgH="596900" progId="Equation.DSMT4">
                  <p:embed/>
                </p:oleObj>
              </mc:Choice>
              <mc:Fallback>
                <p:oleObj name="Equation" r:id="rId4" imgW="1333500" imgH="5969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2520" y="1505584"/>
                        <a:ext cx="2453520" cy="11004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9141571"/>
              </p:ext>
            </p:extLst>
          </p:nvPr>
        </p:nvGraphicFramePr>
        <p:xfrm>
          <a:off x="960265" y="2835026"/>
          <a:ext cx="2605775" cy="1359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5" name="Equation" r:id="rId6" imgW="1533714" imgH="800309" progId="Equation.DSMT4">
                  <p:embed/>
                </p:oleObj>
              </mc:Choice>
              <mc:Fallback>
                <p:oleObj name="Equation" r:id="rId6" imgW="1533714" imgH="800309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60265" y="2835026"/>
                        <a:ext cx="2605775" cy="13595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335280" y="4430145"/>
            <a:ext cx="5105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расстояние до калориметра 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PHOS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35280" y="4857631"/>
            <a:ext cx="25178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ea typeface="Calibri" panose="020F0502020204030204" pitchFamily="34" charset="0"/>
              </a:rPr>
              <a:t>с – скорость света</a:t>
            </a:r>
            <a:endParaRPr lang="ru-RU" sz="2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35280" y="5224157"/>
            <a:ext cx="3365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ea typeface="Calibri" panose="020F0502020204030204" pitchFamily="34" charset="0"/>
              </a:rPr>
              <a:t>m</a:t>
            </a:r>
            <a:r>
              <a:rPr lang="ru-RU" sz="2400" dirty="0">
                <a:ea typeface="Calibri" panose="020F0502020204030204" pitchFamily="34" charset="0"/>
              </a:rPr>
              <a:t> – масса </a:t>
            </a:r>
            <a:r>
              <a:rPr lang="ru-RU" sz="2400" dirty="0" smtClean="0">
                <a:ea typeface="Calibri" panose="020F0502020204030204" pitchFamily="34" charset="0"/>
              </a:rPr>
              <a:t>антинейтрона</a:t>
            </a:r>
            <a:endParaRPr lang="ru-RU" sz="2400" dirty="0"/>
          </a:p>
        </p:txBody>
      </p:sp>
      <p:sp>
        <p:nvSpPr>
          <p:cNvPr id="33" name="Rectangle 20"/>
          <p:cNvSpPr>
            <a:spLocks noChangeArrowheads="1"/>
          </p:cNvSpPr>
          <p:nvPr/>
        </p:nvSpPr>
        <p:spPr bwMode="auto">
          <a:xfrm>
            <a:off x="541337" y="60998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4" name="Объект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993100"/>
              </p:ext>
            </p:extLst>
          </p:nvPr>
        </p:nvGraphicFramePr>
        <p:xfrm>
          <a:off x="376119" y="5638251"/>
          <a:ext cx="462081" cy="42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6" name="Equation" r:id="rId8" imgW="291847" imgH="266469" progId="Equation.DSMT4">
                  <p:embed/>
                </p:oleObj>
              </mc:Choice>
              <mc:Fallback>
                <p:oleObj name="Equation" r:id="rId8" imgW="291847" imgH="266469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119" y="5638251"/>
                        <a:ext cx="462081" cy="4274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Rectangle 21"/>
          <p:cNvSpPr>
            <a:spLocks noChangeArrowheads="1"/>
          </p:cNvSpPr>
          <p:nvPr/>
        </p:nvSpPr>
        <p:spPr bwMode="auto">
          <a:xfrm>
            <a:off x="838200" y="5604073"/>
            <a:ext cx="66522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импульс нейтрона из Монте-Карло генератора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graphicFrame>
        <p:nvGraphicFramePr>
          <p:cNvPr id="38" name="Объект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4388299"/>
              </p:ext>
            </p:extLst>
          </p:nvPr>
        </p:nvGraphicFramePr>
        <p:xfrm>
          <a:off x="1905001" y="5726847"/>
          <a:ext cx="174958" cy="45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7" name="Equation" r:id="rId10" imgW="330057" imgH="241195" progId="Equation.DSMT4">
                  <p:embed/>
                </p:oleObj>
              </mc:Choice>
              <mc:Fallback>
                <p:oleObj name="Equation" r:id="rId10" imgW="330057" imgH="241195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1" y="5726847"/>
                        <a:ext cx="174958" cy="457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Rectangle 24"/>
          <p:cNvSpPr>
            <a:spLocks noChangeArrowheads="1"/>
          </p:cNvSpPr>
          <p:nvPr/>
        </p:nvSpPr>
        <p:spPr bwMode="auto">
          <a:xfrm>
            <a:off x="879039" y="6037306"/>
            <a:ext cx="70561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 время пролета антинейтрона, размытое по Гауссу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graphicFrame>
        <p:nvGraphicFramePr>
          <p:cNvPr id="40" name="Объект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8285535"/>
              </p:ext>
            </p:extLst>
          </p:nvPr>
        </p:nvGraphicFramePr>
        <p:xfrm>
          <a:off x="376119" y="6002051"/>
          <a:ext cx="595630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8" name="Equation" r:id="rId12" imgW="333385" imgH="237969" progId="Equation.DSMT4">
                  <p:embed/>
                </p:oleObj>
              </mc:Choice>
              <mc:Fallback>
                <p:oleObj name="Equation" r:id="rId12" imgW="333385" imgH="237969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76119" y="6002051"/>
                        <a:ext cx="595630" cy="425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Rectangle 30"/>
          <p:cNvSpPr>
            <a:spLocks noChangeArrowheads="1"/>
          </p:cNvSpPr>
          <p:nvPr/>
        </p:nvSpPr>
        <p:spPr bwMode="auto">
          <a:xfrm flipH="1">
            <a:off x="5440680" y="4975233"/>
            <a:ext cx="249447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Зависимость разности 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45" name="Объект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1128328"/>
              </p:ext>
            </p:extLst>
          </p:nvPr>
        </p:nvGraphicFramePr>
        <p:xfrm>
          <a:off x="7790449" y="4975233"/>
          <a:ext cx="994538" cy="365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9" name="Equation" r:id="rId14" imgW="761669" imgH="266584" progId="Equation.DSMT4">
                  <p:embed/>
                </p:oleObj>
              </mc:Choice>
              <mc:Fallback>
                <p:oleObj name="Equation" r:id="rId14" imgW="761669" imgH="266584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90449" y="4975233"/>
                        <a:ext cx="994538" cy="3654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Rectangle 31"/>
          <p:cNvSpPr>
            <a:spLocks noChangeArrowheads="1"/>
          </p:cNvSpPr>
          <p:nvPr/>
        </p:nvSpPr>
        <p:spPr bwMode="auto">
          <a:xfrm>
            <a:off x="8692732" y="4978973"/>
            <a:ext cx="29547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от импульса антинейтрона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9360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Эффективность геометрического отбора и отбора по импульсу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92" y="1824151"/>
            <a:ext cx="5930808" cy="404801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24151"/>
            <a:ext cx="6197363" cy="422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74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199</Words>
  <Application>Microsoft Office PowerPoint</Application>
  <PresentationFormat>Широкоэкранный</PresentationFormat>
  <Paragraphs>41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Equation</vt:lpstr>
      <vt:lpstr>Изучение возможности измерения анти-   -гиперонов с помощью электромагнитного калориметра</vt:lpstr>
      <vt:lpstr>Введение</vt:lpstr>
      <vt:lpstr>Сигма-гипероны</vt:lpstr>
      <vt:lpstr>Регистрация антинейтронов</vt:lpstr>
      <vt:lpstr>Монте-Карло симуляция эксперимента</vt:lpstr>
      <vt:lpstr>Спектры анти-сигма-гиперонов и антинейтронов</vt:lpstr>
      <vt:lpstr>Акцепнтанс</vt:lpstr>
      <vt:lpstr>Реконструкция импульса</vt:lpstr>
      <vt:lpstr>Эффективность геометрического отбора и отбора по импульсу</vt:lpstr>
      <vt:lpstr>Заключение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Paul</dc:creator>
  <cp:lastModifiedBy>Paul</cp:lastModifiedBy>
  <cp:revision>19</cp:revision>
  <dcterms:created xsi:type="dcterms:W3CDTF">2020-12-28T12:49:39Z</dcterms:created>
  <dcterms:modified xsi:type="dcterms:W3CDTF">2020-12-29T06:14:24Z</dcterms:modified>
</cp:coreProperties>
</file>