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w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2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8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1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8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5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ECF3-86DB-45A8-8F09-C74D2F35FC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DCCF-342A-4A57-994A-6C0CA6476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3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17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2.e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5.emf"/><Relationship Id="rId35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emf"/><Relationship Id="rId3" Type="http://schemas.openxmlformats.org/officeDocument/2006/relationships/image" Target="../media/image35.jpg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Изучение возможности измерения анти-   -гиперонов с помощью электромагнитного калориметра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7635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Выполнил: Гордеев П.П.</a:t>
            </a:r>
          </a:p>
          <a:p>
            <a:pPr algn="r"/>
            <a:r>
              <a:rPr lang="ru-RU" dirty="0" smtClean="0"/>
              <a:t>Научный руководитель: </a:t>
            </a:r>
            <a:r>
              <a:rPr lang="ru-RU" dirty="0" err="1" smtClean="0"/>
              <a:t>Блау</a:t>
            </a:r>
            <a:r>
              <a:rPr lang="ru-RU" dirty="0" smtClean="0"/>
              <a:t> Д.С.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016748"/>
              </p:ext>
            </p:extLst>
          </p:nvPr>
        </p:nvGraphicFramePr>
        <p:xfrm>
          <a:off x="3825240" y="2316163"/>
          <a:ext cx="379730" cy="45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241200" imgH="291960" progId="Equation.DSMT4">
                  <p:embed/>
                </p:oleObj>
              </mc:Choice>
              <mc:Fallback>
                <p:oleObj name="Equation" r:id="rId3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240" y="2316163"/>
                        <a:ext cx="379730" cy="45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70481" y="630936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8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r>
              <a:rPr lang="ru-RU" dirty="0" smtClean="0"/>
              <a:t>Проведена симуляция </a:t>
            </a:r>
            <a:r>
              <a:rPr lang="en-US" dirty="0" smtClean="0"/>
              <a:t>pp</a:t>
            </a:r>
            <a:r>
              <a:rPr lang="ru-RU" dirty="0" smtClean="0"/>
              <a:t> столкновения с </a:t>
            </a:r>
            <a:r>
              <a:rPr lang="ru-RU" dirty="0" err="1" smtClean="0"/>
              <a:t>момощью</a:t>
            </a:r>
            <a:r>
              <a:rPr lang="ru-RU" dirty="0" smtClean="0"/>
              <a:t> Монте-Карло генератора </a:t>
            </a:r>
            <a:r>
              <a:rPr lang="en-US" dirty="0" smtClean="0"/>
              <a:t>PYTHIA </a:t>
            </a:r>
            <a:r>
              <a:rPr lang="ru-RU" dirty="0" smtClean="0"/>
              <a:t>8.3</a:t>
            </a:r>
          </a:p>
          <a:p>
            <a:r>
              <a:rPr lang="ru-RU" dirty="0" smtClean="0"/>
              <a:t>Получены спектры анти-сигма-гиперонов и антинейтронов</a:t>
            </a:r>
          </a:p>
          <a:p>
            <a:r>
              <a:rPr lang="ru-RU" dirty="0" smtClean="0"/>
              <a:t>Исследован метод восстановления импульса частицы по времени ее пролета</a:t>
            </a:r>
          </a:p>
          <a:p>
            <a:r>
              <a:rPr lang="ru-RU" dirty="0" smtClean="0"/>
              <a:t>Эффективность измерения анти-сигма-гиперонов составила примерно 1-6% для частиц с поперечным импульсом 0-2 ГэВ/с</a:t>
            </a:r>
          </a:p>
          <a:p>
            <a:r>
              <a:rPr lang="ru-RU" dirty="0" smtClean="0"/>
              <a:t>Планируется обработка реальных данных эксперимента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1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54" y="1860884"/>
            <a:ext cx="6131246" cy="4184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884"/>
            <a:ext cx="6125859" cy="4181142"/>
          </a:xfrm>
        </p:spPr>
      </p:pic>
    </p:spTree>
    <p:extLst>
      <p:ext uri="{BB962C8B-B14F-4D97-AF65-F5344CB8AC3E}">
        <p14:creationId xmlns:p14="http://schemas.microsoft.com/office/powerpoint/2010/main" val="33771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научная цель экспериментов </a:t>
            </a:r>
            <a:r>
              <a:rPr lang="en-US" dirty="0" smtClean="0"/>
              <a:t>ALICE</a:t>
            </a:r>
            <a:r>
              <a:rPr lang="ru-RU" dirty="0" smtClean="0"/>
              <a:t> – исследование кварк-</a:t>
            </a:r>
            <a:r>
              <a:rPr lang="ru-RU" dirty="0" err="1" smtClean="0"/>
              <a:t>глюонной</a:t>
            </a:r>
            <a:r>
              <a:rPr lang="ru-RU" dirty="0" smtClean="0"/>
              <a:t> плазмы</a:t>
            </a:r>
          </a:p>
          <a:p>
            <a:r>
              <a:rPr lang="ru-RU" dirty="0" smtClean="0"/>
              <a:t>Одной из задач является изучение странных барионов</a:t>
            </a:r>
          </a:p>
          <a:p>
            <a:endParaRPr lang="ru-RU" dirty="0"/>
          </a:p>
          <a:p>
            <a:r>
              <a:rPr lang="ru-RU" dirty="0" smtClean="0"/>
              <a:t>Целью данной работы является изучение возможности измерения анти-сигма-гиперонов с помощью электромагнитного калориметра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7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Сигма-гипероны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95953"/>
              </p:ext>
            </p:extLst>
          </p:nvPr>
        </p:nvGraphicFramePr>
        <p:xfrm>
          <a:off x="4177482" y="5681362"/>
          <a:ext cx="1238576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3" imgW="657409" imgH="228608" progId="Equation.DSMT4">
                  <p:embed/>
                </p:oleObj>
              </mc:Choice>
              <mc:Fallback>
                <p:oleObj name="Equation" r:id="rId3" imgW="657409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7482" y="5681362"/>
                        <a:ext cx="1238576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90701"/>
              </p:ext>
            </p:extLst>
          </p:nvPr>
        </p:nvGraphicFramePr>
        <p:xfrm>
          <a:off x="1430009" y="3306216"/>
          <a:ext cx="1256526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5" imgW="666770" imgH="228608" progId="Equation.DSMT4">
                  <p:embed/>
                </p:oleObj>
              </mc:Choice>
              <mc:Fallback>
                <p:oleObj name="Equation" r:id="rId5" imgW="666770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009" y="3306216"/>
                        <a:ext cx="1256526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75619"/>
              </p:ext>
            </p:extLst>
          </p:nvPr>
        </p:nvGraphicFramePr>
        <p:xfrm>
          <a:off x="6606583" y="3410676"/>
          <a:ext cx="1238576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7" imgW="657409" imgH="228608" progId="Equation.DSMT4">
                  <p:embed/>
                </p:oleObj>
              </mc:Choice>
              <mc:Fallback>
                <p:oleObj name="Equation" r:id="rId7" imgW="657409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6583" y="3410676"/>
                        <a:ext cx="1238576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58318"/>
              </p:ext>
            </p:extLst>
          </p:nvPr>
        </p:nvGraphicFramePr>
        <p:xfrm>
          <a:off x="4178467" y="6145674"/>
          <a:ext cx="2896749" cy="36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9" imgW="1571877" imgH="200167" progId="Equation.DSMT4">
                  <p:embed/>
                </p:oleObj>
              </mc:Choice>
              <mc:Fallback>
                <p:oleObj name="Equation" r:id="rId9" imgW="1571877" imgH="2001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8467" y="6145674"/>
                        <a:ext cx="2896749" cy="36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3077"/>
              </p:ext>
            </p:extLst>
          </p:nvPr>
        </p:nvGraphicFramePr>
        <p:xfrm>
          <a:off x="1430009" y="3752618"/>
          <a:ext cx="2620756" cy="37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11" imgW="1390784" imgH="200167" progId="Equation.DSMT4">
                  <p:embed/>
                </p:oleObj>
              </mc:Choice>
              <mc:Fallback>
                <p:oleObj name="Equation" r:id="rId11" imgW="1390784" imgH="2001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0009" y="3752618"/>
                        <a:ext cx="2620756" cy="376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56635"/>
              </p:ext>
            </p:extLst>
          </p:nvPr>
        </p:nvGraphicFramePr>
        <p:xfrm>
          <a:off x="6606582" y="3872831"/>
          <a:ext cx="2948209" cy="37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3" imgW="1581238" imgH="200167" progId="Equation.DSMT4">
                  <p:embed/>
                </p:oleObj>
              </mc:Choice>
              <mc:Fallback>
                <p:oleObj name="Equation" r:id="rId13" imgW="1581238" imgH="2001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6582" y="3872831"/>
                        <a:ext cx="2948209" cy="37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72134"/>
              </p:ext>
            </p:extLst>
          </p:nvPr>
        </p:nvGraphicFramePr>
        <p:xfrm>
          <a:off x="1430009" y="4076835"/>
          <a:ext cx="1436031" cy="52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15" imgW="762177" imgH="276130" progId="Equation.DSMT4">
                  <p:embed/>
                </p:oleObj>
              </mc:Choice>
              <mc:Fallback>
                <p:oleObj name="Equation" r:id="rId15" imgW="762177" imgH="2761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30009" y="4076835"/>
                        <a:ext cx="1436031" cy="52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439029"/>
              </p:ext>
            </p:extLst>
          </p:nvPr>
        </p:nvGraphicFramePr>
        <p:xfrm>
          <a:off x="2866040" y="4166587"/>
          <a:ext cx="1974542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17" imgW="1047678" imgH="228608" progId="Equation.DSMT4">
                  <p:embed/>
                </p:oleObj>
              </mc:Choice>
              <mc:Fallback>
                <p:oleObj name="Equation" r:id="rId17" imgW="1047678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66040" y="4166587"/>
                        <a:ext cx="1974542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92947"/>
              </p:ext>
            </p:extLst>
          </p:nvPr>
        </p:nvGraphicFramePr>
        <p:xfrm>
          <a:off x="1430009" y="4474077"/>
          <a:ext cx="1418079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19" imgW="752456" imgH="228608" progId="Equation.DSMT4">
                  <p:embed/>
                </p:oleObj>
              </mc:Choice>
              <mc:Fallback>
                <p:oleObj name="Equation" r:id="rId19" imgW="752456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30009" y="4474077"/>
                        <a:ext cx="1418079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7271"/>
              </p:ext>
            </p:extLst>
          </p:nvPr>
        </p:nvGraphicFramePr>
        <p:xfrm>
          <a:off x="2866040" y="4559137"/>
          <a:ext cx="1956591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21" imgW="1038317" imgH="228608" progId="Equation.DSMT4">
                  <p:embed/>
                </p:oleObj>
              </mc:Choice>
              <mc:Fallback>
                <p:oleObj name="Equation" r:id="rId21" imgW="1038317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66040" y="4559137"/>
                        <a:ext cx="1956591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94072"/>
              </p:ext>
            </p:extLst>
          </p:nvPr>
        </p:nvGraphicFramePr>
        <p:xfrm>
          <a:off x="6606583" y="4179754"/>
          <a:ext cx="1400129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23" imgW="743095" imgH="228608" progId="Equation.DSMT4">
                  <p:embed/>
                </p:oleObj>
              </mc:Choice>
              <mc:Fallback>
                <p:oleObj name="Equation" r:id="rId23" imgW="743095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06583" y="4179754"/>
                        <a:ext cx="1400129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35923"/>
              </p:ext>
            </p:extLst>
          </p:nvPr>
        </p:nvGraphicFramePr>
        <p:xfrm>
          <a:off x="8006712" y="4250852"/>
          <a:ext cx="2279697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25" imgW="1209690" imgH="228608" progId="Equation.DSMT4">
                  <p:embed/>
                </p:oleObj>
              </mc:Choice>
              <mc:Fallback>
                <p:oleObj name="Equation" r:id="rId25" imgW="1209690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06712" y="4250852"/>
                        <a:ext cx="2279697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149871"/>
              </p:ext>
            </p:extLst>
          </p:nvPr>
        </p:nvGraphicFramePr>
        <p:xfrm>
          <a:off x="1430010" y="4904845"/>
          <a:ext cx="1436030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27" imgW="762177" imgH="228608" progId="Equation.DSMT4">
                  <p:embed/>
                </p:oleObj>
              </mc:Choice>
              <mc:Fallback>
                <p:oleObj name="Equation" r:id="rId27" imgW="762177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30010" y="4904845"/>
                        <a:ext cx="1436030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44800"/>
              </p:ext>
            </p:extLst>
          </p:nvPr>
        </p:nvGraphicFramePr>
        <p:xfrm>
          <a:off x="6606584" y="4626610"/>
          <a:ext cx="1436030" cy="4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29" imgW="762177" imgH="228608" progId="Equation.DSMT4">
                  <p:embed/>
                </p:oleObj>
              </mc:Choice>
              <mc:Fallback>
                <p:oleObj name="Equation" r:id="rId29" imgW="762177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606584" y="4626610"/>
                        <a:ext cx="1436030" cy="43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40602" y="410628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40602" y="452028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272410" y="4235423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40051"/>
              </p:ext>
            </p:extLst>
          </p:nvPr>
        </p:nvGraphicFramePr>
        <p:xfrm>
          <a:off x="4050765" y="3671188"/>
          <a:ext cx="100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31" imgW="1002960" imgH="380880" progId="Equation.DSMT4">
                  <p:embed/>
                </p:oleObj>
              </mc:Choice>
              <mc:Fallback>
                <p:oleObj name="Equation" r:id="rId31" imgW="1002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050765" y="3671188"/>
                        <a:ext cx="1003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54366"/>
              </p:ext>
            </p:extLst>
          </p:nvPr>
        </p:nvGraphicFramePr>
        <p:xfrm>
          <a:off x="9604021" y="3798754"/>
          <a:ext cx="100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33" imgW="1003035" imgH="381254" progId="Equation.DSMT4">
                  <p:embed/>
                </p:oleObj>
              </mc:Choice>
              <mc:Fallback>
                <p:oleObj name="Equation" r:id="rId33" imgW="1003035" imgH="381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604021" y="3798754"/>
                        <a:ext cx="1003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34634"/>
              </p:ext>
            </p:extLst>
          </p:nvPr>
        </p:nvGraphicFramePr>
        <p:xfrm>
          <a:off x="7039314" y="6112171"/>
          <a:ext cx="100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35" imgW="1003035" imgH="381254" progId="Equation.DSMT4">
                  <p:embed/>
                </p:oleObj>
              </mc:Choice>
              <mc:Fallback>
                <p:oleObj name="Equation" r:id="rId35" imgW="1003035" imgH="381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039314" y="6112171"/>
                        <a:ext cx="1003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3065" y="1659693"/>
            <a:ext cx="1055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Сигма-гипероны – элементарные частицы, представляющие собой барионы со странностью </a:t>
            </a:r>
            <a:r>
              <a:rPr lang="ru-RU" sz="2400" dirty="0"/>
              <a:t>– </a:t>
            </a:r>
            <a:r>
              <a:rPr lang="ru-RU" sz="2400" dirty="0" smtClean="0"/>
              <a:t>1.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6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антинейтронов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2293512"/>
            <a:ext cx="4261217" cy="2228215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Большая энергия кластера</a:t>
            </a:r>
          </a:p>
          <a:p>
            <a:r>
              <a:rPr lang="ru-RU" dirty="0" smtClean="0"/>
              <a:t>Сопоставление треков</a:t>
            </a:r>
          </a:p>
          <a:p>
            <a:r>
              <a:rPr lang="ru-RU" dirty="0" smtClean="0"/>
              <a:t>Время пролета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57" y="2293512"/>
            <a:ext cx="6906315" cy="3520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0634" y="5912722"/>
            <a:ext cx="745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Отклик калориметра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PHOS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нейтрон и гамма-квант при энергии 1.5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08" y="2933226"/>
            <a:ext cx="5402263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1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2869248"/>
            <a:ext cx="540226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Монте-Карло симуляция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 smtClean="0"/>
              <a:t>Монте-Карло генератор </a:t>
            </a:r>
            <a:r>
              <a:rPr lang="en-US" dirty="0" smtClean="0"/>
              <a:t>PYTHIA 8.3</a:t>
            </a:r>
            <a:endParaRPr lang="ru-RU" dirty="0" smtClean="0"/>
          </a:p>
          <a:p>
            <a:r>
              <a:rPr lang="ru-RU" dirty="0" smtClean="0"/>
              <a:t>Количество событий – </a:t>
            </a:r>
            <a:endParaRPr lang="en-US" dirty="0" smtClean="0"/>
          </a:p>
          <a:p>
            <a:r>
              <a:rPr lang="ru-RU" dirty="0" smtClean="0"/>
              <a:t>Протон-протонные столкновения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95177"/>
              </p:ext>
            </p:extLst>
          </p:nvPr>
        </p:nvGraphicFramePr>
        <p:xfrm>
          <a:off x="4535170" y="2208848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469800" imgH="380880" progId="Equation.DSMT4">
                  <p:embed/>
                </p:oleObj>
              </mc:Choice>
              <mc:Fallback>
                <p:oleObj name="Equation" r:id="rId5" imgW="469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5170" y="2208848"/>
                        <a:ext cx="469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19943"/>
              </p:ext>
            </p:extLst>
          </p:nvPr>
        </p:nvGraphicFramePr>
        <p:xfrm>
          <a:off x="6359616" y="2690905"/>
          <a:ext cx="168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1688760" imgH="444240" progId="Equation.DSMT4">
                  <p:embed/>
                </p:oleObj>
              </mc:Choice>
              <mc:Fallback>
                <p:oleObj name="Equation" r:id="rId7" imgW="1688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9616" y="2690905"/>
                        <a:ext cx="168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28414" y="6414097"/>
            <a:ext cx="41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Спектры сигма- и анти-сигма-гиперонов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5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320" cy="1325563"/>
          </a:xfrm>
        </p:spPr>
        <p:txBody>
          <a:bodyPr/>
          <a:lstStyle/>
          <a:p>
            <a:r>
              <a:rPr lang="ru-RU" dirty="0" smtClean="0"/>
              <a:t>Спектры анти-сигма-гиперонов и антинейтронов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3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1970088"/>
            <a:ext cx="54022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4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0088"/>
            <a:ext cx="544353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9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84" y="3959192"/>
            <a:ext cx="4248785" cy="28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7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13" y="1041276"/>
            <a:ext cx="4522340" cy="30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Акцепнтанс</a:t>
            </a:r>
            <a:endParaRPr lang="ru-RU" dirty="0"/>
          </a:p>
        </p:txBody>
      </p:sp>
      <p:pic>
        <p:nvPicPr>
          <p:cNvPr id="7171" name="Picture 3" descr="8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41276"/>
            <a:ext cx="4476749" cy="304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21" y="923397"/>
            <a:ext cx="6773039" cy="42530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Реконструкция импульса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81635"/>
              </p:ext>
            </p:extLst>
          </p:nvPr>
        </p:nvGraphicFramePr>
        <p:xfrm>
          <a:off x="1112520" y="1505584"/>
          <a:ext cx="2453520" cy="110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4" imgW="1333500" imgH="596900" progId="Equation.DSMT4">
                  <p:embed/>
                </p:oleObj>
              </mc:Choice>
              <mc:Fallback>
                <p:oleObj name="Equation" r:id="rId4" imgW="1333500" imgH="596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" y="1505584"/>
                        <a:ext cx="2453520" cy="1100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41571"/>
              </p:ext>
            </p:extLst>
          </p:nvPr>
        </p:nvGraphicFramePr>
        <p:xfrm>
          <a:off x="960265" y="2835026"/>
          <a:ext cx="2605775" cy="135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6" imgW="1533714" imgH="800309" progId="Equation.DSMT4">
                  <p:embed/>
                </p:oleObj>
              </mc:Choice>
              <mc:Fallback>
                <p:oleObj name="Equation" r:id="rId6" imgW="1533714" imgH="8003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0265" y="2835026"/>
                        <a:ext cx="2605775" cy="1359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35280" y="4430145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расстояние до калориметра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PHOS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280" y="4857631"/>
            <a:ext cx="2517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a typeface="Calibri" panose="020F0502020204030204" pitchFamily="34" charset="0"/>
              </a:rPr>
              <a:t>с – скорость света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5280" y="5224157"/>
            <a:ext cx="3365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</a:rPr>
              <a:t>m</a:t>
            </a:r>
            <a:r>
              <a:rPr lang="ru-RU" sz="2400" dirty="0">
                <a:ea typeface="Calibri" panose="020F0502020204030204" pitchFamily="34" charset="0"/>
              </a:rPr>
              <a:t> – масса </a:t>
            </a:r>
            <a:r>
              <a:rPr lang="ru-RU" sz="2400" dirty="0" smtClean="0">
                <a:ea typeface="Calibri" panose="020F0502020204030204" pitchFamily="34" charset="0"/>
              </a:rPr>
              <a:t>антинейтрона</a:t>
            </a:r>
            <a:endParaRPr lang="ru-RU" sz="2400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41337" y="6099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3100"/>
              </p:ext>
            </p:extLst>
          </p:nvPr>
        </p:nvGraphicFramePr>
        <p:xfrm>
          <a:off x="376119" y="5638251"/>
          <a:ext cx="462081" cy="42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8" imgW="291847" imgH="266469" progId="Equation.DSMT4">
                  <p:embed/>
                </p:oleObj>
              </mc:Choice>
              <mc:Fallback>
                <p:oleObj name="Equation" r:id="rId8" imgW="291847" imgH="26646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19" y="5638251"/>
                        <a:ext cx="462081" cy="427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838200" y="5604073"/>
            <a:ext cx="6652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импульс нейтрона из Монте-Карло генератора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88299"/>
              </p:ext>
            </p:extLst>
          </p:nvPr>
        </p:nvGraphicFramePr>
        <p:xfrm>
          <a:off x="1905001" y="5726847"/>
          <a:ext cx="17495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10" imgW="330057" imgH="241195" progId="Equation.DSMT4">
                  <p:embed/>
                </p:oleObj>
              </mc:Choice>
              <mc:Fallback>
                <p:oleObj name="Equation" r:id="rId10" imgW="330057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5726847"/>
                        <a:ext cx="17495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879039" y="6037306"/>
            <a:ext cx="7056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время пролета антинейтрона, размытое по Гауссу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285535"/>
              </p:ext>
            </p:extLst>
          </p:nvPr>
        </p:nvGraphicFramePr>
        <p:xfrm>
          <a:off x="376119" y="6002051"/>
          <a:ext cx="59563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12" imgW="333385" imgH="237969" progId="Equation.DSMT4">
                  <p:embed/>
                </p:oleObj>
              </mc:Choice>
              <mc:Fallback>
                <p:oleObj name="Equation" r:id="rId12" imgW="333385" imgH="237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119" y="6002051"/>
                        <a:ext cx="59563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0"/>
          <p:cNvSpPr>
            <a:spLocks noChangeArrowheads="1"/>
          </p:cNvSpPr>
          <p:nvPr/>
        </p:nvSpPr>
        <p:spPr bwMode="auto">
          <a:xfrm flipH="1">
            <a:off x="5440680" y="4975233"/>
            <a:ext cx="2494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разности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28328"/>
              </p:ext>
            </p:extLst>
          </p:nvPr>
        </p:nvGraphicFramePr>
        <p:xfrm>
          <a:off x="7790449" y="4975233"/>
          <a:ext cx="994538" cy="36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4" imgW="761669" imgH="266584" progId="Equation.DSMT4">
                  <p:embed/>
                </p:oleObj>
              </mc:Choice>
              <mc:Fallback>
                <p:oleObj name="Equation" r:id="rId14" imgW="761669" imgH="26658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449" y="4975233"/>
                        <a:ext cx="994538" cy="365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8692732" y="4978973"/>
            <a:ext cx="2954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импульса антинейтрона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6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геометрического отбора и отбора по импульсу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2" y="1824151"/>
            <a:ext cx="5930808" cy="40480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4151"/>
            <a:ext cx="6197363" cy="42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199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Equation</vt:lpstr>
      <vt:lpstr>Изучение возможности измерения анти-   -гиперонов с помощью электромагнитного калориметра</vt:lpstr>
      <vt:lpstr>Введение</vt:lpstr>
      <vt:lpstr>Сигма-гипероны</vt:lpstr>
      <vt:lpstr>Регистрация антинейтронов</vt:lpstr>
      <vt:lpstr>Монте-Карло симуляция эксперимента</vt:lpstr>
      <vt:lpstr>Спектры анти-сигма-гиперонов и антинейтронов</vt:lpstr>
      <vt:lpstr>Акцепнтанс</vt:lpstr>
      <vt:lpstr>Реконструкция импульса</vt:lpstr>
      <vt:lpstr>Эффективность геометрического отбора и отбора по импульсу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Paul</dc:creator>
  <cp:lastModifiedBy>Paul</cp:lastModifiedBy>
  <cp:revision>19</cp:revision>
  <dcterms:created xsi:type="dcterms:W3CDTF">2020-12-28T12:49:39Z</dcterms:created>
  <dcterms:modified xsi:type="dcterms:W3CDTF">2020-12-29T06:14:24Z</dcterms:modified>
</cp:coreProperties>
</file>