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8" r:id="rId4"/>
    <p:sldId id="259" r:id="rId5"/>
    <p:sldId id="260" r:id="rId6"/>
    <p:sldId id="265" r:id="rId7"/>
    <p:sldId id="267" r:id="rId8"/>
    <p:sldId id="261" r:id="rId9"/>
    <p:sldId id="262" r:id="rId10"/>
    <p:sldId id="266" r:id="rId11"/>
    <p:sldId id="263" r:id="rId12"/>
    <p:sldId id="269" r:id="rId13"/>
    <p:sldId id="264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961057-4C89-4264-B1F2-2DCED6D6EB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3C89B3D-D696-4473-851D-CDE554CB3C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01033A3-327E-4CF3-9E3B-EAE5F7C14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2F449-B637-4EA6-89F3-FCF2543294C5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D1B953E-F42F-4372-AC3E-81B07129ED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0CDF303-06EC-457C-9727-09DCAB034A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86ADB-A9E5-4F1D-87FB-9B686C2290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72975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8B79AE-D778-484F-A685-7B10C45598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5BE76FC-F3E9-4AE9-9FAE-D423CF1AF9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5166D18-5DAE-4FCC-A6EF-AEF97E15B4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2F449-B637-4EA6-89F3-FCF2543294C5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CAB34B0-C86B-4BB7-AA32-974A63CFC5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51AACD4-4026-425A-9423-45D517B25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86ADB-A9E5-4F1D-87FB-9B686C2290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427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050F2FF-A848-49C7-8B6F-D376BB752C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01AE843-E0C2-496C-B198-8E92DFF1BC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66238C4-57FD-47CD-ADC6-15B1E475EB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2F449-B637-4EA6-89F3-FCF2543294C5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1A21BA6-7F36-4268-832B-03B157BF6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7FD1633-D3CF-4E7C-9F8D-02F6F5318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86ADB-A9E5-4F1D-87FB-9B686C2290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74301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A231BB-FDB2-4A94-BD0F-3FDF84DF3D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7EE17F9-DEDA-4900-9513-3B03848B1D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19FAD33-3CCE-49FC-816F-CE6FE8E9F3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2F449-B637-4EA6-89F3-FCF2543294C5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C328BA2-2E4B-453B-B5EC-FC65C97A7F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47B080D-9F7C-49AB-8B75-0D156B1E38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86ADB-A9E5-4F1D-87FB-9B686C2290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71481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E90C15-0AA5-4C4A-87BD-DEAB7505EE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07A0361-F70A-4AD3-B9B9-0AB8878923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1C7DB1D-885F-4F96-8441-7FCABFEEAD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2F449-B637-4EA6-89F3-FCF2543294C5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647E216-E030-4BC1-90B3-395102631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832A830-DE76-464E-8C2D-597CBC87C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86ADB-A9E5-4F1D-87FB-9B686C2290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04678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D391CE-2C98-4AB7-A9D0-8B9D98C79F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7FA146B-59B3-49E8-8872-94975DE13F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9F44CAC-4BF1-4CEA-9694-57A29B2322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A8D6416-D520-4B33-A583-8E84E72F3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2F449-B637-4EA6-89F3-FCF2543294C5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1B5DDBA-D629-4FF8-8F60-C28AD9688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64A9F0D-9CE5-47F7-8A9C-5E6F6DE7D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86ADB-A9E5-4F1D-87FB-9B686C2290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7114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31237C-4005-4751-A237-26BA74675B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20C68E8-BDDB-49CC-8EC6-54562E8228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5DB55EC-6903-45AF-ADA6-3BBAF40746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D4F1B5F-6ED5-42D1-9546-914660397F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062EBBB-2108-4E98-B719-B8F0009D4A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B0157CA-6133-4716-A633-DFF76750FE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2F449-B637-4EA6-89F3-FCF2543294C5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00E74BE-7DF5-4865-90C0-E2B9EEDB63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30B308B-89BA-42E4-BB1A-693F42E729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86ADB-A9E5-4F1D-87FB-9B686C2290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2614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9EC4AA-0DB7-4701-9712-FD2EF0A99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605D5B7-4B8A-4D40-BAC4-E15F9AAE2B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2F449-B637-4EA6-89F3-FCF2543294C5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2FF00FA-8A47-4E0C-B095-5025D6765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F1327ED-6929-4B79-BFE0-391168960C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86ADB-A9E5-4F1D-87FB-9B686C2290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92578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B2D6160-2CBB-4B4A-8281-61114A755F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2F449-B637-4EA6-89F3-FCF2543294C5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B6CE016-CE0F-44A4-9F76-12D76A8A2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D673DF7-99FC-468D-B096-565887450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86ADB-A9E5-4F1D-87FB-9B686C2290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47791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A4F4D4-D324-40AA-88E0-56B351CFF8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94D888C-134E-4E91-B25A-E3D8C64C47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F6E70B8-A913-4C0E-B2BE-0CCB1C44E4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850743C-96C2-421F-8BDB-A3A3D5EC44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2F449-B637-4EA6-89F3-FCF2543294C5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C765489-B463-4672-903A-88DA98DA65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36F8B28-4F44-4CAB-B2E7-BA2441DD1D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86ADB-A9E5-4F1D-87FB-9B686C2290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38454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1EF116-0DE9-402A-9698-B1710490EF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B1A7D38-270C-4C0B-A4F6-F550C9B3E5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F4C9B10-0044-4E1E-AA23-31F87646B9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11686E9-B1E7-4F23-AF38-89BCB01814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2F449-B637-4EA6-89F3-FCF2543294C5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556BA26-CC14-4502-97F4-D9C3C6BBE3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13EF466-275B-4F69-AFBD-1084BD715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86ADB-A9E5-4F1D-87FB-9B686C2290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4344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A14987-3578-4757-B754-07040D609D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6C3F715-0C05-4713-97A8-7EDCB35EEE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F03FF58-53CA-41FC-9D2F-A0C69CE99B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72F449-B637-4EA6-89F3-FCF2543294C5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E9F470F-DC20-41EB-8F3E-296C5CF410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1ABDBF2-4B79-4515-B18C-023457F315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D86ADB-A9E5-4F1D-87FB-9B686C2290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9540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0C9F1C-1DEA-4193-A55A-E73162A38B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89988" y="434206"/>
            <a:ext cx="9144000" cy="2387600"/>
          </a:xfrm>
        </p:spPr>
        <p:txBody>
          <a:bodyPr>
            <a:normAutofit/>
          </a:bodyPr>
          <a:lstStyle/>
          <a:p>
            <a:r>
              <a:rPr lang="ru-RU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НАУЧНО-ИССЛЕДОВАТЕЛЬСК</a:t>
            </a: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АЯ</a:t>
            </a:r>
            <a:r>
              <a:rPr lang="ru-RU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РАБОТА</a:t>
            </a:r>
            <a:br>
              <a:rPr lang="ru-RU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Калибровка энергетической шкалы детектора </a:t>
            </a:r>
            <a:r>
              <a:rPr lang="ru-RU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DarkSide-Proto</a:t>
            </a:r>
            <a:br>
              <a:rPr lang="ru-RU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400" b="1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44B150B-3034-4979-85EB-67C1B2CBC8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02903" y="5079689"/>
            <a:ext cx="9144000" cy="1655762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студент гр. М20-115 Чмыхало Д.А.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старший преподаватель Мачулин И.Н.</a:t>
            </a:r>
          </a:p>
        </p:txBody>
      </p:sp>
    </p:spTree>
    <p:extLst>
      <p:ext uri="{BB962C8B-B14F-4D97-AF65-F5344CB8AC3E}">
        <p14:creationId xmlns:p14="http://schemas.microsoft.com/office/powerpoint/2010/main" val="14789047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D5B424-D2AE-4041-8905-78387ABE2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C8536A2-D7CB-4E3C-BA61-75DB4C0589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7153" y="598338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Стандартный спектр нейтронов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AmBe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источника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D1071AE-F468-4159-A55F-C57EA27EE7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136" y="681037"/>
            <a:ext cx="10445124" cy="141983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7A0C8E9-3A83-4494-BC07-7299CEBDDC18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3578" y="1859705"/>
            <a:ext cx="5773684" cy="392017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BB859C6-2C0D-48BE-B509-F3FB34171D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82177" y="6273437"/>
            <a:ext cx="609202" cy="584564"/>
          </a:xfrm>
          <a:prstGeom prst="rect">
            <a:avLst/>
          </a:prstGeom>
          <a:solidFill>
            <a:srgbClr val="96969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defTabSz="771525" eaLnBrk="0" hangingPunct="0"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71525" eaLnBrk="0" hangingPunct="0"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71525" eaLnBrk="0" hangingPunct="0"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71525" eaLnBrk="0" hangingPunct="0"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71525" eaLnBrk="0" hangingPunct="0"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71525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71525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71525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71525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Aft>
                <a:spcPts val="600"/>
              </a:spcAft>
            </a:pPr>
            <a:r>
              <a:rPr lang="ru-RU" altLang="ru-RU" sz="1693" dirty="0"/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16819216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8DFE96-24A9-41D9-AF36-64DEC2C92A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44155"/>
            <a:ext cx="4262748" cy="3793488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600" b="1" dirty="0" err="1"/>
              <a:t>Полученны</a:t>
            </a:r>
            <a:r>
              <a:rPr lang="ru-RU" sz="3600" b="1" dirty="0"/>
              <a:t>й</a:t>
            </a:r>
            <a:r>
              <a:rPr lang="en-US" sz="3600" b="1" dirty="0"/>
              <a:t> в Geant4 спектр </a:t>
            </a:r>
            <a:r>
              <a:rPr lang="en-US" sz="3600" b="1" dirty="0" err="1"/>
              <a:t>AmBe</a:t>
            </a:r>
            <a:r>
              <a:rPr lang="en-US" sz="3600" b="1" dirty="0"/>
              <a:t> </a:t>
            </a:r>
            <a:r>
              <a:rPr lang="en-US" sz="3600" b="1" dirty="0" err="1"/>
              <a:t>источникa</a:t>
            </a:r>
            <a:endParaRPr lang="en-US" sz="3600" b="1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1FC7D98-7B8B-402A-90FC-F027482F21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5926" y="0"/>
            <a:ext cx="7566074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8">
            <a:extLst>
              <a:ext uri="{FF2B5EF4-FFF2-40B4-BE49-F238E27FC236}">
                <a16:creationId xmlns:a16="http://schemas.microsoft.com/office/drawing/2014/main" id="{AD7356EA-285B-4E5D-8FEC-104659A4FD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75903" y="640091"/>
            <a:ext cx="6266120" cy="5577818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Объект 14">
            <a:extLst>
              <a:ext uri="{FF2B5EF4-FFF2-40B4-BE49-F238E27FC236}">
                <a16:creationId xmlns:a16="http://schemas.microsoft.com/office/drawing/2014/main" id="{F32E4D4A-1E71-47B4-9F2F-B424524A2D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583" r="2441"/>
          <a:stretch/>
        </p:blipFill>
        <p:spPr>
          <a:xfrm>
            <a:off x="5441735" y="804672"/>
            <a:ext cx="5934456" cy="5248656"/>
          </a:xfrm>
          <a:prstGeom prst="rect">
            <a:avLst/>
          </a:prstGeom>
          <a:effectLst/>
        </p:spPr>
      </p:pic>
      <p:sp>
        <p:nvSpPr>
          <p:cNvPr id="4" name="Rectangle 5">
            <a:extLst>
              <a:ext uri="{FF2B5EF4-FFF2-40B4-BE49-F238E27FC236}">
                <a16:creationId xmlns:a16="http://schemas.microsoft.com/office/drawing/2014/main" id="{19568D82-2C78-4359-829D-B68C7579A9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82177" y="6273437"/>
            <a:ext cx="609202" cy="584564"/>
          </a:xfrm>
          <a:prstGeom prst="rect">
            <a:avLst/>
          </a:prstGeom>
          <a:solidFill>
            <a:srgbClr val="96969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defTabSz="771525" eaLnBrk="0" hangingPunct="0"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71525" eaLnBrk="0" hangingPunct="0"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71525" eaLnBrk="0" hangingPunct="0"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71525" eaLnBrk="0" hangingPunct="0"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71525" eaLnBrk="0" hangingPunct="0"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71525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71525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71525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71525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Aft>
                <a:spcPts val="600"/>
              </a:spcAft>
            </a:pPr>
            <a:r>
              <a:rPr lang="ru-RU" altLang="ru-RU" sz="1693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30758319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889B24-ED1B-4C6C-AC35-1F6C46392A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Заключение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930E5C8-6A8A-4C95-A749-61511A53BB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 ходе работы были изучены существующие модели темной материи;</a:t>
            </a:r>
          </a:p>
          <a:p>
            <a:r>
              <a:rPr lang="ru-RU" dirty="0"/>
              <a:t>Рассмотрены особенности эксперимента </a:t>
            </a:r>
            <a:r>
              <a:rPr lang="en-US" dirty="0" err="1"/>
              <a:t>DarkSide</a:t>
            </a:r>
            <a:r>
              <a:rPr lang="ru-RU" dirty="0"/>
              <a:t>;</a:t>
            </a:r>
          </a:p>
          <a:p>
            <a:r>
              <a:rPr lang="ru-RU" dirty="0" err="1"/>
              <a:t>Оснвоены</a:t>
            </a:r>
            <a:r>
              <a:rPr lang="ru-RU" dirty="0"/>
              <a:t> навыки работы в </a:t>
            </a:r>
            <a:r>
              <a:rPr lang="en-US" dirty="0"/>
              <a:t>Geant4</a:t>
            </a:r>
            <a:r>
              <a:rPr lang="ru-RU" dirty="0"/>
              <a:t>;</a:t>
            </a:r>
          </a:p>
          <a:p>
            <a:r>
              <a:rPr lang="ru-RU" dirty="0"/>
              <a:t>Смоделирована установку по обнаружению </a:t>
            </a:r>
            <a:r>
              <a:rPr lang="en-US" dirty="0" err="1"/>
              <a:t>AmBe</a:t>
            </a:r>
            <a:r>
              <a:rPr lang="en-US" dirty="0"/>
              <a:t> </a:t>
            </a:r>
            <a:r>
              <a:rPr lang="ru-RU" dirty="0"/>
              <a:t>источника в </a:t>
            </a:r>
            <a:r>
              <a:rPr lang="en-US" dirty="0" err="1"/>
              <a:t>NaI</a:t>
            </a:r>
            <a:r>
              <a:rPr lang="en-US" dirty="0"/>
              <a:t>(Tl)</a:t>
            </a:r>
            <a:r>
              <a:rPr lang="ru-RU" dirty="0"/>
              <a:t>, где в результате был он и был зарегистрирован.</a:t>
            </a:r>
          </a:p>
          <a:p>
            <a:endParaRPr lang="en-US" dirty="0"/>
          </a:p>
          <a:p>
            <a:endParaRPr lang="en-US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44950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5F1049-BB11-447B-AD2C-D5B7280B6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8076" y="2297619"/>
            <a:ext cx="10515600" cy="1325563"/>
          </a:xfrm>
        </p:spPr>
        <p:txBody>
          <a:bodyPr/>
          <a:lstStyle/>
          <a:p>
            <a:r>
              <a:rPr lang="ru-RU" dirty="0"/>
              <a:t>Спасибо за внимание!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4071B38-8CD8-47A3-B301-E79900A450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08432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18E3EB-F322-49C6-9489-871E2C2A58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178" y="561065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 Вселенной в рамках модели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ΛCDM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A928EE1-A8DB-4A29-9315-7DE729E48B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EEF49F4-31B6-4F79-8D35-0DBFF2399E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2098" y="1142525"/>
            <a:ext cx="6206146" cy="4572950"/>
          </a:xfrm>
          <a:prstGeom prst="rect">
            <a:avLst/>
          </a:prstGeom>
        </p:spPr>
      </p:pic>
      <p:sp>
        <p:nvSpPr>
          <p:cNvPr id="8" name="Rectangle 5">
            <a:extLst>
              <a:ext uri="{FF2B5EF4-FFF2-40B4-BE49-F238E27FC236}">
                <a16:creationId xmlns:a16="http://schemas.microsoft.com/office/drawing/2014/main" id="{9EAC47B6-15A0-4915-A79F-8BB47F571C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82177" y="6273437"/>
            <a:ext cx="609202" cy="584564"/>
          </a:xfrm>
          <a:prstGeom prst="rect">
            <a:avLst/>
          </a:prstGeom>
          <a:solidFill>
            <a:srgbClr val="96969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defTabSz="771525" eaLnBrk="0" hangingPunct="0"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71525" eaLnBrk="0" hangingPunct="0"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71525" eaLnBrk="0" hangingPunct="0"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71525" eaLnBrk="0" hangingPunct="0"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71525" eaLnBrk="0" hangingPunct="0"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71525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71525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71525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71525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ru-RU" sz="1693" dirty="0"/>
              <a:t>2</a:t>
            </a:r>
            <a:endParaRPr lang="ru-RU" altLang="ru-RU" sz="1693" dirty="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CABA9AB5-88D4-4AD7-90C8-B8CF3EB44AA2}"/>
              </a:ext>
            </a:extLst>
          </p:cNvPr>
          <p:cNvSpPr txBox="1">
            <a:spLocks/>
          </p:cNvSpPr>
          <p:nvPr/>
        </p:nvSpPr>
        <p:spPr>
          <a:xfrm>
            <a:off x="838200" y="8288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Введение</a:t>
            </a:r>
          </a:p>
        </p:txBody>
      </p:sp>
    </p:spTree>
    <p:extLst>
      <p:ext uri="{BB962C8B-B14F-4D97-AF65-F5344CB8AC3E}">
        <p14:creationId xmlns:p14="http://schemas.microsoft.com/office/powerpoint/2010/main" val="17693798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0E5821-3209-4D7B-A4CB-BF4F8D9EE6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Цели и задачи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6D2ACB9-A037-4E80-8EDA-27F216B034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Цель работы: моделирование установки в </a:t>
            </a:r>
            <a:r>
              <a:rPr lang="en-US" dirty="0"/>
              <a:t>Geant4 </a:t>
            </a:r>
            <a:r>
              <a:rPr lang="ru-RU" dirty="0"/>
              <a:t>для калибровки энергетической шкалы детектора </a:t>
            </a:r>
            <a:r>
              <a:rPr lang="en-US" dirty="0"/>
              <a:t>Proto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ru-RU" dirty="0"/>
              <a:t>Задачи</a:t>
            </a:r>
            <a:r>
              <a:rPr lang="en-US" dirty="0"/>
              <a:t> </a:t>
            </a:r>
            <a:r>
              <a:rPr lang="ru-RU" dirty="0"/>
              <a:t>работы</a:t>
            </a:r>
            <a:r>
              <a:rPr lang="en-US" dirty="0"/>
              <a:t>: </a:t>
            </a:r>
          </a:p>
          <a:p>
            <a:r>
              <a:rPr lang="ru-RU" dirty="0"/>
              <a:t>Изучить существующие модели темной материи</a:t>
            </a:r>
          </a:p>
          <a:p>
            <a:r>
              <a:rPr lang="ru-RU" dirty="0"/>
              <a:t>Рассмотреть особенности эксперимента </a:t>
            </a:r>
            <a:r>
              <a:rPr lang="en-US" dirty="0" err="1"/>
              <a:t>DarkSide</a:t>
            </a:r>
            <a:endParaRPr lang="en-US" dirty="0"/>
          </a:p>
          <a:p>
            <a:r>
              <a:rPr lang="ru-RU" dirty="0"/>
              <a:t>Овладеть основами работы в </a:t>
            </a:r>
            <a:r>
              <a:rPr lang="en-US" dirty="0"/>
              <a:t>Geant4</a:t>
            </a:r>
          </a:p>
          <a:p>
            <a:r>
              <a:rPr lang="ru-RU" dirty="0"/>
              <a:t>Смоделировать установку по обнаружению </a:t>
            </a:r>
            <a:r>
              <a:rPr lang="en-US" dirty="0" err="1"/>
              <a:t>AmBe</a:t>
            </a:r>
            <a:r>
              <a:rPr lang="en-US" dirty="0"/>
              <a:t> </a:t>
            </a:r>
            <a:r>
              <a:rPr lang="ru-RU" dirty="0"/>
              <a:t>источника в </a:t>
            </a:r>
            <a:r>
              <a:rPr lang="en-US" dirty="0" err="1"/>
              <a:t>NaI</a:t>
            </a:r>
            <a:r>
              <a:rPr lang="en-US" dirty="0"/>
              <a:t>(Tl)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62298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F97F03-3122-480D-A435-A0BE816569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296" y="584563"/>
            <a:ext cx="5257800" cy="1325563"/>
          </a:xfrm>
        </p:spPr>
        <p:txBody>
          <a:bodyPr>
            <a:normAutofit/>
          </a:bodyPr>
          <a:lstStyle/>
          <a:p>
            <a:r>
              <a:rPr lang="en-US" b="1" dirty="0" err="1"/>
              <a:t>DarkSide</a:t>
            </a:r>
            <a:r>
              <a:rPr lang="ru-RU" b="1" dirty="0"/>
              <a:t>-</a:t>
            </a:r>
            <a:r>
              <a:rPr lang="en-US" b="1" dirty="0"/>
              <a:t>50</a:t>
            </a:r>
            <a:endParaRPr lang="ru-RU" b="1" dirty="0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FC1FF00-301F-42B0-9821-90A305F091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82177" y="6273437"/>
            <a:ext cx="609202" cy="584564"/>
          </a:xfrm>
          <a:prstGeom prst="rect">
            <a:avLst/>
          </a:prstGeom>
          <a:solidFill>
            <a:srgbClr val="96969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defTabSz="771525" eaLnBrk="0" hangingPunct="0"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71525" eaLnBrk="0" hangingPunct="0"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71525" eaLnBrk="0" hangingPunct="0"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71525" eaLnBrk="0" hangingPunct="0"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71525" eaLnBrk="0" hangingPunct="0"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71525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71525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71525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71525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693" dirty="0"/>
              <a:t>3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5FEF0D4-C85D-4FC1-87AE-F69E5B425A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411708"/>
            <a:ext cx="4315293" cy="5861729"/>
          </a:xfrm>
          <a:prstGeom prst="rect">
            <a:avLst/>
          </a:prstGeom>
        </p:spPr>
      </p:pic>
      <p:sp>
        <p:nvSpPr>
          <p:cNvPr id="9" name="Объект 8">
            <a:extLst>
              <a:ext uri="{FF2B5EF4-FFF2-40B4-BE49-F238E27FC236}">
                <a16:creationId xmlns:a16="http://schemas.microsoft.com/office/drawing/2014/main" id="{26332B9A-355F-49CE-800B-64D8293220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8296" y="2082981"/>
            <a:ext cx="3573544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DS-50 (2014–present) 46 kg active Conventional TPC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73358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7609CB-DE8C-49E1-A97D-7F0E65A336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0E05BB1-43D3-4FF9-8CB7-6C3F4704B7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BB2B1A76-7FEA-4FEE-84F7-50AF470FDF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82177" y="6273437"/>
            <a:ext cx="609202" cy="584564"/>
          </a:xfrm>
          <a:prstGeom prst="rect">
            <a:avLst/>
          </a:prstGeom>
          <a:solidFill>
            <a:srgbClr val="96969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defTabSz="771525" eaLnBrk="0" hangingPunct="0"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71525" eaLnBrk="0" hangingPunct="0"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71525" eaLnBrk="0" hangingPunct="0"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71525" eaLnBrk="0" hangingPunct="0"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71525" eaLnBrk="0" hangingPunct="0"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71525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71525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71525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71525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693" dirty="0"/>
              <a:t>4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C38F80A-50D0-4D05-B02A-073D88042D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3402" y="590355"/>
            <a:ext cx="9696450" cy="489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7202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142BA2-D5E5-424A-88D8-70B2FBEB77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Взаимодействие </a:t>
            </a:r>
            <a:r>
              <a:rPr lang="en-US" b="1" dirty="0"/>
              <a:t>WIMP c</a:t>
            </a:r>
            <a:r>
              <a:rPr lang="ru-RU" b="1" dirty="0"/>
              <a:t> ядром мишени</a:t>
            </a:r>
          </a:p>
        </p:txBody>
      </p:sp>
      <p:pic>
        <p:nvPicPr>
          <p:cNvPr id="2050" name="Picture 2" descr="Kinematics of a WIMP-nucleus elastic scattering. | Download Scientific  Diagram">
            <a:extLst>
              <a:ext uri="{FF2B5EF4-FFF2-40B4-BE49-F238E27FC236}">
                <a16:creationId xmlns:a16="http://schemas.microsoft.com/office/drawing/2014/main" id="{0FDA8750-9929-4B01-9BC1-8D3EAC06AC9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1106" y="1522208"/>
            <a:ext cx="7602851" cy="3971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4AFFFF1-B321-401B-A25D-F745E4AA38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984" y="4552305"/>
            <a:ext cx="5154245" cy="962539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C2AA73E-0F12-4D5F-9EC3-7196E31D96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984" y="5514844"/>
            <a:ext cx="8873453" cy="1201637"/>
          </a:xfrm>
          <a:prstGeom prst="rect">
            <a:avLst/>
          </a:prstGeom>
        </p:spPr>
      </p:pic>
      <p:sp>
        <p:nvSpPr>
          <p:cNvPr id="7" name="Rectangle 5">
            <a:extLst>
              <a:ext uri="{FF2B5EF4-FFF2-40B4-BE49-F238E27FC236}">
                <a16:creationId xmlns:a16="http://schemas.microsoft.com/office/drawing/2014/main" id="{385CB37F-AB02-48BE-B0EF-DB661CF2D1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82177" y="6273437"/>
            <a:ext cx="609202" cy="584564"/>
          </a:xfrm>
          <a:prstGeom prst="rect">
            <a:avLst/>
          </a:prstGeom>
          <a:solidFill>
            <a:srgbClr val="96969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defTabSz="771525" eaLnBrk="0" hangingPunct="0"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71525" eaLnBrk="0" hangingPunct="0"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71525" eaLnBrk="0" hangingPunct="0"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71525" eaLnBrk="0" hangingPunct="0"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71525" eaLnBrk="0" hangingPunct="0"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71525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71525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71525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71525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693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995270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6721AF-2579-4C94-9376-EB4250934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7772" y="754232"/>
            <a:ext cx="10515600" cy="1325563"/>
          </a:xfrm>
        </p:spPr>
        <p:txBody>
          <a:bodyPr/>
          <a:lstStyle/>
          <a:p>
            <a:r>
              <a:rPr lang="ru-RU" b="1" dirty="0"/>
              <a:t>Принцип работы </a:t>
            </a:r>
            <a:r>
              <a:rPr lang="en-US" b="1" dirty="0"/>
              <a:t>TPC</a:t>
            </a:r>
            <a:endParaRPr lang="ru-RU" b="1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680BC6EC-4BFD-4D2B-AD5F-7506D39B4E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05572" y="904523"/>
            <a:ext cx="5122869" cy="5749095"/>
          </a:xfrm>
        </p:spPr>
      </p:pic>
      <p:sp>
        <p:nvSpPr>
          <p:cNvPr id="4" name="Rectangle 5">
            <a:extLst>
              <a:ext uri="{FF2B5EF4-FFF2-40B4-BE49-F238E27FC236}">
                <a16:creationId xmlns:a16="http://schemas.microsoft.com/office/drawing/2014/main" id="{3A581ED9-6DA3-4EE2-9A63-DB5F6BBF27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82177" y="6273437"/>
            <a:ext cx="609202" cy="584564"/>
          </a:xfrm>
          <a:prstGeom prst="rect">
            <a:avLst/>
          </a:prstGeom>
          <a:solidFill>
            <a:srgbClr val="96969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defTabSz="771525" eaLnBrk="0" hangingPunct="0"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71525" eaLnBrk="0" hangingPunct="0"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71525" eaLnBrk="0" hangingPunct="0"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71525" eaLnBrk="0" hangingPunct="0"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71525" eaLnBrk="0" hangingPunct="0"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71525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71525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71525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71525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ru-RU" sz="1693" dirty="0"/>
              <a:t>6</a:t>
            </a:r>
            <a:endParaRPr lang="ru-RU" altLang="ru-RU" sz="1693" dirty="0"/>
          </a:p>
        </p:txBody>
      </p:sp>
    </p:spTree>
    <p:extLst>
      <p:ext uri="{BB962C8B-B14F-4D97-AF65-F5344CB8AC3E}">
        <p14:creationId xmlns:p14="http://schemas.microsoft.com/office/powerpoint/2010/main" val="15034929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A35469-CAB7-4394-B8AA-E1E16DB588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574" y="808185"/>
            <a:ext cx="5015845" cy="1325563"/>
          </a:xfrm>
        </p:spPr>
        <p:txBody>
          <a:bodyPr/>
          <a:lstStyle/>
          <a:p>
            <a:r>
              <a:rPr lang="ru-RU" b="1" dirty="0"/>
              <a:t>Общий вид детектора </a:t>
            </a:r>
            <a:r>
              <a:rPr lang="en-US" b="1" dirty="0"/>
              <a:t>Proto-1T</a:t>
            </a:r>
            <a:endParaRPr lang="ru-RU" b="1" dirty="0"/>
          </a:p>
        </p:txBody>
      </p:sp>
      <p:pic>
        <p:nvPicPr>
          <p:cNvPr id="10" name="Объект 9">
            <a:extLst>
              <a:ext uri="{FF2B5EF4-FFF2-40B4-BE49-F238E27FC236}">
                <a16:creationId xmlns:a16="http://schemas.microsoft.com/office/drawing/2014/main" id="{09CA9228-00D6-42DC-A860-1521DF1260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33582" y="574653"/>
            <a:ext cx="4117049" cy="5708693"/>
          </a:xfr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7698144-6EFD-415C-9F1D-258CAE8E0751}"/>
              </a:ext>
            </a:extLst>
          </p:cNvPr>
          <p:cNvSpPr txBox="1"/>
          <p:nvPr/>
        </p:nvSpPr>
        <p:spPr>
          <a:xfrm>
            <a:off x="1417056" y="3296728"/>
            <a:ext cx="454136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DS-Proto-1T</a:t>
            </a:r>
          </a:p>
          <a:p>
            <a:r>
              <a:rPr lang="en-US" sz="2400" dirty="0"/>
              <a:t>175 kg </a:t>
            </a:r>
            <a:r>
              <a:rPr lang="en-US" sz="2400" dirty="0" err="1"/>
              <a:t>LAr</a:t>
            </a:r>
            <a:r>
              <a:rPr lang="en-US" sz="2400" dirty="0"/>
              <a:t> </a:t>
            </a:r>
          </a:p>
          <a:p>
            <a:r>
              <a:rPr lang="en-US" sz="2400" dirty="0"/>
              <a:t>active Scaled-down of DS-20k TPC</a:t>
            </a:r>
            <a:endParaRPr lang="ru-RU" sz="24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C668693-619B-4C20-A807-F7A3C15AB8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82798" y="6273436"/>
            <a:ext cx="609202" cy="584564"/>
          </a:xfrm>
          <a:prstGeom prst="rect">
            <a:avLst/>
          </a:prstGeom>
          <a:solidFill>
            <a:srgbClr val="96969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defTabSz="771525" eaLnBrk="0" hangingPunct="0"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71525" eaLnBrk="0" hangingPunct="0"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71525" eaLnBrk="0" hangingPunct="0"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71525" eaLnBrk="0" hangingPunct="0"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71525" eaLnBrk="0" hangingPunct="0"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71525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71525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71525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71525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ru-RU" sz="1693" dirty="0"/>
              <a:t>7</a:t>
            </a:r>
            <a:endParaRPr lang="ru-RU" altLang="ru-RU" sz="1693" dirty="0"/>
          </a:p>
        </p:txBody>
      </p:sp>
    </p:spTree>
    <p:extLst>
      <p:ext uri="{BB962C8B-B14F-4D97-AF65-F5344CB8AC3E}">
        <p14:creationId xmlns:p14="http://schemas.microsoft.com/office/powerpoint/2010/main" val="15969926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BF1FD6-A6A1-48E7-87DE-9E1A6F8057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Расчетная модель </a:t>
            </a:r>
            <a:r>
              <a:rPr lang="en-US" b="1" dirty="0"/>
              <a:t>Geant4</a:t>
            </a:r>
            <a:endParaRPr lang="ru-RU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0F3E373-1BF2-44F0-928B-31D292058A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EE867C6A-FC06-420B-A844-74A2BD2499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956"/>
          <a:stretch/>
        </p:blipFill>
        <p:spPr>
          <a:xfrm>
            <a:off x="3822971" y="1825625"/>
            <a:ext cx="7120647" cy="463999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35FE68B-D205-497E-99ED-535BBCBE62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82798" y="6273436"/>
            <a:ext cx="609202" cy="584564"/>
          </a:xfrm>
          <a:prstGeom prst="rect">
            <a:avLst/>
          </a:prstGeom>
          <a:solidFill>
            <a:srgbClr val="96969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defTabSz="771525" eaLnBrk="0" hangingPunct="0"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71525" eaLnBrk="0" hangingPunct="0"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71525" eaLnBrk="0" hangingPunct="0"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71525" eaLnBrk="0" hangingPunct="0"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71525" eaLnBrk="0" hangingPunct="0"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71525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71525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71525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71525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Aft>
                <a:spcPts val="600"/>
              </a:spcAft>
            </a:pPr>
            <a:r>
              <a:rPr lang="en-US" altLang="ru-RU" sz="1693" dirty="0"/>
              <a:t>8</a:t>
            </a:r>
            <a:endParaRPr lang="ru-RU" altLang="ru-RU" sz="1693"/>
          </a:p>
        </p:txBody>
      </p:sp>
    </p:spTree>
    <p:extLst>
      <p:ext uri="{BB962C8B-B14F-4D97-AF65-F5344CB8AC3E}">
        <p14:creationId xmlns:p14="http://schemas.microsoft.com/office/powerpoint/2010/main" val="249357878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188</Words>
  <Application>Microsoft Office PowerPoint</Application>
  <PresentationFormat>Широкоэкранный</PresentationFormat>
  <Paragraphs>41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Тема Office</vt:lpstr>
      <vt:lpstr>НАУЧНО-ИССЛЕДОВАТЕЛЬСКАЯ РАБОТА  Калибровка энергетической шкалы детектора DarkSide-Proto </vt:lpstr>
      <vt:lpstr>Состав Вселенной в рамках модели ΛCDM</vt:lpstr>
      <vt:lpstr>Цели и задачи</vt:lpstr>
      <vt:lpstr>DarkSide-50</vt:lpstr>
      <vt:lpstr>Презентация PowerPoint</vt:lpstr>
      <vt:lpstr>Взаимодействие WIMP c ядром мишени</vt:lpstr>
      <vt:lpstr>Принцип работы TPC</vt:lpstr>
      <vt:lpstr>Общий вид детектора Proto-1T</vt:lpstr>
      <vt:lpstr>Расчетная модель Geant4</vt:lpstr>
      <vt:lpstr>Презентация PowerPoint</vt:lpstr>
      <vt:lpstr>Полученный в Geant4 спектр AmBe источникa</vt:lpstr>
      <vt:lpstr>Заключение 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НАУЧНО-ИССЛЕДОВАТЕЛЬСКАЯ РАБОТА  Калибровка энергетической шкалы детектора DarkSide-Proto </dc:title>
  <dc:creator>Чмыхало Дмитрий cda015</dc:creator>
  <cp:lastModifiedBy>Чмыхало Дмитрий cda015</cp:lastModifiedBy>
  <cp:revision>8</cp:revision>
  <dcterms:created xsi:type="dcterms:W3CDTF">2020-12-29T06:21:45Z</dcterms:created>
  <dcterms:modified xsi:type="dcterms:W3CDTF">2020-12-29T07:37:14Z</dcterms:modified>
</cp:coreProperties>
</file>