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4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5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6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7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9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0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1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2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23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24.xml" ContentType="application/vnd.openxmlformats-officedocument.theme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5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6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theme/theme27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28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29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30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theme/theme31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32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theme/theme33.xml" ContentType="application/vnd.openxmlformats-officedocument.theme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theme/theme34.xml" ContentType="application/vnd.openxmlformats-officedocument.theme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theme/theme35.xml" ContentType="application/vnd.openxmlformats-officedocument.theme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theme/theme36.xml" ContentType="application/vnd.openxmlformats-officedocument.theme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theme/theme37.xml" ContentType="application/vnd.openxmlformats-officedocument.theme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theme/theme38.xml" ContentType="application/vnd.openxmlformats-officedocument.theme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39.xml" ContentType="application/vnd.openxmlformats-officedocument.theme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theme/theme40.xml" ContentType="application/vnd.openxmlformats-officedocument.theme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theme/theme41.xml" ContentType="application/vnd.openxmlformats-officedocument.theme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42.xml" ContentType="application/vnd.openxmlformats-officedocument.theme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theme/theme43.xml" ContentType="application/vnd.openxmlformats-officedocument.theme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44.xml" ContentType="application/vnd.openxmlformats-officedocument.theme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theme/theme45.xml" ContentType="application/vnd.openxmlformats-officedocument.theme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theme/theme46.xml" ContentType="application/vnd.openxmlformats-officedocument.theme+xml"/>
  <Override PartName="/ppt/theme/theme4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725" r:id="rId3"/>
    <p:sldMasterId id="2147483738" r:id="rId4"/>
    <p:sldMasterId id="2147483764" r:id="rId5"/>
    <p:sldMasterId id="2147483778" r:id="rId6"/>
    <p:sldMasterId id="2147483791" r:id="rId7"/>
    <p:sldMasterId id="2147483809" r:id="rId8"/>
    <p:sldMasterId id="2147483829" r:id="rId9"/>
    <p:sldMasterId id="2147484126" r:id="rId10"/>
    <p:sldMasterId id="2147484185" r:id="rId11"/>
    <p:sldMasterId id="2147484210" r:id="rId12"/>
    <p:sldMasterId id="2147484216" r:id="rId13"/>
    <p:sldMasterId id="2147484230" r:id="rId14"/>
    <p:sldMasterId id="2147484264" r:id="rId15"/>
    <p:sldMasterId id="2147484288" r:id="rId16"/>
    <p:sldMasterId id="2147484300" r:id="rId17"/>
    <p:sldMasterId id="2147484312" r:id="rId18"/>
    <p:sldMasterId id="2147484324" r:id="rId19"/>
    <p:sldMasterId id="2147484371" r:id="rId20"/>
    <p:sldMasterId id="2147484396" r:id="rId21"/>
    <p:sldMasterId id="2147484410" r:id="rId22"/>
    <p:sldMasterId id="2147484425" r:id="rId23"/>
    <p:sldMasterId id="2147484498" r:id="rId24"/>
    <p:sldMasterId id="2147484558" r:id="rId25"/>
    <p:sldMasterId id="2147484573" r:id="rId26"/>
    <p:sldMasterId id="2147484588" r:id="rId27"/>
    <p:sldMasterId id="2147484603" r:id="rId28"/>
    <p:sldMasterId id="2147484648" r:id="rId29"/>
    <p:sldMasterId id="2147484663" r:id="rId30"/>
    <p:sldMasterId id="2147484678" r:id="rId31"/>
    <p:sldMasterId id="2147484693" r:id="rId32"/>
    <p:sldMasterId id="2147484706" r:id="rId33"/>
    <p:sldMasterId id="2147484719" r:id="rId34"/>
    <p:sldMasterId id="2147484731" r:id="rId35"/>
    <p:sldMasterId id="2147484749" r:id="rId36"/>
    <p:sldMasterId id="2147484762" r:id="rId37"/>
    <p:sldMasterId id="2147484775" r:id="rId38"/>
    <p:sldMasterId id="2147484788" r:id="rId39"/>
    <p:sldMasterId id="2147484801" r:id="rId40"/>
    <p:sldMasterId id="2147484813" r:id="rId41"/>
    <p:sldMasterId id="2147484818" r:id="rId42"/>
    <p:sldMasterId id="2147484823" r:id="rId43"/>
    <p:sldMasterId id="2147484836" r:id="rId44"/>
    <p:sldMasterId id="2147484848" r:id="rId45"/>
    <p:sldMasterId id="2147484875" r:id="rId46"/>
  </p:sldMasterIdLst>
  <p:notesMasterIdLst>
    <p:notesMasterId r:id="rId107"/>
  </p:notesMasterIdLst>
  <p:sldIdLst>
    <p:sldId id="327" r:id="rId47"/>
    <p:sldId id="392" r:id="rId48"/>
    <p:sldId id="444" r:id="rId49"/>
    <p:sldId id="367" r:id="rId50"/>
    <p:sldId id="370" r:id="rId51"/>
    <p:sldId id="371" r:id="rId52"/>
    <p:sldId id="411" r:id="rId53"/>
    <p:sldId id="334" r:id="rId54"/>
    <p:sldId id="332" r:id="rId55"/>
    <p:sldId id="412" r:id="rId56"/>
    <p:sldId id="356" r:id="rId57"/>
    <p:sldId id="353" r:id="rId58"/>
    <p:sldId id="336" r:id="rId59"/>
    <p:sldId id="413" r:id="rId60"/>
    <p:sldId id="414" r:id="rId61"/>
    <p:sldId id="415" r:id="rId62"/>
    <p:sldId id="416" r:id="rId63"/>
    <p:sldId id="417" r:id="rId64"/>
    <p:sldId id="418" r:id="rId65"/>
    <p:sldId id="419" r:id="rId66"/>
    <p:sldId id="420" r:id="rId67"/>
    <p:sldId id="425" r:id="rId68"/>
    <p:sldId id="426" r:id="rId69"/>
    <p:sldId id="357" r:id="rId70"/>
    <p:sldId id="358" r:id="rId71"/>
    <p:sldId id="427" r:id="rId72"/>
    <p:sldId id="428" r:id="rId73"/>
    <p:sldId id="445" r:id="rId74"/>
    <p:sldId id="447" r:id="rId75"/>
    <p:sldId id="448" r:id="rId76"/>
    <p:sldId id="449" r:id="rId77"/>
    <p:sldId id="452" r:id="rId78"/>
    <p:sldId id="453" r:id="rId79"/>
    <p:sldId id="454" r:id="rId80"/>
    <p:sldId id="457" r:id="rId81"/>
    <p:sldId id="459" r:id="rId82"/>
    <p:sldId id="460" r:id="rId83"/>
    <p:sldId id="451" r:id="rId84"/>
    <p:sldId id="429" r:id="rId85"/>
    <p:sldId id="430" r:id="rId86"/>
    <p:sldId id="431" r:id="rId87"/>
    <p:sldId id="432" r:id="rId88"/>
    <p:sldId id="433" r:id="rId89"/>
    <p:sldId id="434" r:id="rId90"/>
    <p:sldId id="435" r:id="rId91"/>
    <p:sldId id="436" r:id="rId92"/>
    <p:sldId id="437" r:id="rId93"/>
    <p:sldId id="438" r:id="rId94"/>
    <p:sldId id="439" r:id="rId95"/>
    <p:sldId id="440" r:id="rId96"/>
    <p:sldId id="441" r:id="rId97"/>
    <p:sldId id="443" r:id="rId98"/>
    <p:sldId id="314" r:id="rId99"/>
    <p:sldId id="341" r:id="rId100"/>
    <p:sldId id="348" r:id="rId101"/>
    <p:sldId id="369" r:id="rId102"/>
    <p:sldId id="382" r:id="rId103"/>
    <p:sldId id="464" r:id="rId104"/>
    <p:sldId id="393" r:id="rId105"/>
    <p:sldId id="461" r:id="rId10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08" y="-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1.xml"/><Relationship Id="rId63" Type="http://schemas.openxmlformats.org/officeDocument/2006/relationships/slide" Target="slides/slide17.xml"/><Relationship Id="rId68" Type="http://schemas.openxmlformats.org/officeDocument/2006/relationships/slide" Target="slides/slide22.xml"/><Relationship Id="rId84" Type="http://schemas.openxmlformats.org/officeDocument/2006/relationships/slide" Target="slides/slide38.xml"/><Relationship Id="rId89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07" Type="http://schemas.openxmlformats.org/officeDocument/2006/relationships/notesMaster" Target="notesMasters/notesMaster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" Target="slides/slide7.xml"/><Relationship Id="rId58" Type="http://schemas.openxmlformats.org/officeDocument/2006/relationships/slide" Target="slides/slide12.xml"/><Relationship Id="rId66" Type="http://schemas.openxmlformats.org/officeDocument/2006/relationships/slide" Target="slides/slide20.xml"/><Relationship Id="rId74" Type="http://schemas.openxmlformats.org/officeDocument/2006/relationships/slide" Target="slides/slide28.xml"/><Relationship Id="rId79" Type="http://schemas.openxmlformats.org/officeDocument/2006/relationships/slide" Target="slides/slide33.xml"/><Relationship Id="rId87" Type="http://schemas.openxmlformats.org/officeDocument/2006/relationships/slide" Target="slides/slide41.xml"/><Relationship Id="rId102" Type="http://schemas.openxmlformats.org/officeDocument/2006/relationships/slide" Target="slides/slide56.xml"/><Relationship Id="rId11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15.xml"/><Relationship Id="rId82" Type="http://schemas.openxmlformats.org/officeDocument/2006/relationships/slide" Target="slides/slide36.xml"/><Relationship Id="rId90" Type="http://schemas.openxmlformats.org/officeDocument/2006/relationships/slide" Target="slides/slide44.xml"/><Relationship Id="rId95" Type="http://schemas.openxmlformats.org/officeDocument/2006/relationships/slide" Target="slides/slide4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2.xml"/><Relationship Id="rId56" Type="http://schemas.openxmlformats.org/officeDocument/2006/relationships/slide" Target="slides/slide10.xml"/><Relationship Id="rId64" Type="http://schemas.openxmlformats.org/officeDocument/2006/relationships/slide" Target="slides/slide18.xml"/><Relationship Id="rId69" Type="http://schemas.openxmlformats.org/officeDocument/2006/relationships/slide" Target="slides/slide23.xml"/><Relationship Id="rId77" Type="http://schemas.openxmlformats.org/officeDocument/2006/relationships/slide" Target="slides/slide31.xml"/><Relationship Id="rId100" Type="http://schemas.openxmlformats.org/officeDocument/2006/relationships/slide" Target="slides/slide54.xml"/><Relationship Id="rId105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5.xml"/><Relationship Id="rId72" Type="http://schemas.openxmlformats.org/officeDocument/2006/relationships/slide" Target="slides/slide26.xml"/><Relationship Id="rId80" Type="http://schemas.openxmlformats.org/officeDocument/2006/relationships/slide" Target="slides/slide34.xml"/><Relationship Id="rId85" Type="http://schemas.openxmlformats.org/officeDocument/2006/relationships/slide" Target="slides/slide39.xml"/><Relationship Id="rId93" Type="http://schemas.openxmlformats.org/officeDocument/2006/relationships/slide" Target="slides/slide47.xml"/><Relationship Id="rId98" Type="http://schemas.openxmlformats.org/officeDocument/2006/relationships/slide" Target="slides/slide5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13.xml"/><Relationship Id="rId67" Type="http://schemas.openxmlformats.org/officeDocument/2006/relationships/slide" Target="slides/slide21.xml"/><Relationship Id="rId103" Type="http://schemas.openxmlformats.org/officeDocument/2006/relationships/slide" Target="slides/slide57.xml"/><Relationship Id="rId108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8.xml"/><Relationship Id="rId62" Type="http://schemas.openxmlformats.org/officeDocument/2006/relationships/slide" Target="slides/slide16.xml"/><Relationship Id="rId70" Type="http://schemas.openxmlformats.org/officeDocument/2006/relationships/slide" Target="slides/slide24.xml"/><Relationship Id="rId75" Type="http://schemas.openxmlformats.org/officeDocument/2006/relationships/slide" Target="slides/slide29.xml"/><Relationship Id="rId83" Type="http://schemas.openxmlformats.org/officeDocument/2006/relationships/slide" Target="slides/slide37.xml"/><Relationship Id="rId88" Type="http://schemas.openxmlformats.org/officeDocument/2006/relationships/slide" Target="slides/slide42.xml"/><Relationship Id="rId91" Type="http://schemas.openxmlformats.org/officeDocument/2006/relationships/slide" Target="slides/slide45.xml"/><Relationship Id="rId96" Type="http://schemas.openxmlformats.org/officeDocument/2006/relationships/slide" Target="slides/slide50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3.xml"/><Relationship Id="rId57" Type="http://schemas.openxmlformats.org/officeDocument/2006/relationships/slide" Target="slides/slide11.xml"/><Relationship Id="rId106" Type="http://schemas.openxmlformats.org/officeDocument/2006/relationships/slide" Target="slides/slide60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6.xml"/><Relationship Id="rId60" Type="http://schemas.openxmlformats.org/officeDocument/2006/relationships/slide" Target="slides/slide14.xml"/><Relationship Id="rId65" Type="http://schemas.openxmlformats.org/officeDocument/2006/relationships/slide" Target="slides/slide19.xml"/><Relationship Id="rId73" Type="http://schemas.openxmlformats.org/officeDocument/2006/relationships/slide" Target="slides/slide27.xml"/><Relationship Id="rId78" Type="http://schemas.openxmlformats.org/officeDocument/2006/relationships/slide" Target="slides/slide32.xml"/><Relationship Id="rId81" Type="http://schemas.openxmlformats.org/officeDocument/2006/relationships/slide" Target="slides/slide35.xml"/><Relationship Id="rId86" Type="http://schemas.openxmlformats.org/officeDocument/2006/relationships/slide" Target="slides/slide40.xml"/><Relationship Id="rId94" Type="http://schemas.openxmlformats.org/officeDocument/2006/relationships/slide" Target="slides/slide48.xml"/><Relationship Id="rId99" Type="http://schemas.openxmlformats.org/officeDocument/2006/relationships/slide" Target="slides/slide53.xml"/><Relationship Id="rId101" Type="http://schemas.openxmlformats.org/officeDocument/2006/relationships/slide" Target="slides/slide5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viewProps" Target="viewProps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4.xml"/><Relationship Id="rId55" Type="http://schemas.openxmlformats.org/officeDocument/2006/relationships/slide" Target="slides/slide9.xml"/><Relationship Id="rId76" Type="http://schemas.openxmlformats.org/officeDocument/2006/relationships/slide" Target="slides/slide30.xml"/><Relationship Id="rId97" Type="http://schemas.openxmlformats.org/officeDocument/2006/relationships/slide" Target="slides/slide51.xml"/><Relationship Id="rId104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5.xml"/><Relationship Id="rId92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5D630-9397-4B54-91CB-520A72ED7EFE}" type="datetimeFigureOut">
              <a:rPr lang="de-DE" smtClean="0"/>
              <a:t>03.10.2017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1DB8F-1486-4349-A694-97FD2A7CE3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91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Calibri" charset="0"/>
              <a:ea typeface="MS PGothic" charset="0"/>
            </a:endParaRP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72B9F51F-4AD0-5549-821C-D6FE95925B93}" type="slidenum">
              <a:rPr lang="de-DE" sz="1200">
                <a:solidFill>
                  <a:prstClr val="black"/>
                </a:solidFill>
                <a:latin typeface="Calibri" charset="0"/>
              </a:rPr>
              <a:pPr eaLnBrk="1" hangingPunct="1"/>
              <a:t>5</a:t>
            </a:fld>
            <a:endParaRPr lang="de-DE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technological line for magnet assembly and test has been put in operation.</a:t>
            </a:r>
            <a:r>
              <a:rPr lang="en-US" baseline="0" dirty="0" smtClean="0"/>
              <a:t> In</a:t>
            </a:r>
            <a:r>
              <a:rPr lang="en-US" dirty="0" smtClean="0"/>
              <a:t> total</a:t>
            </a:r>
            <a:r>
              <a:rPr lang="en-US" baseline="0" dirty="0" smtClean="0"/>
              <a:t> almost 450 magnets will be fabricated for NICA and FAIR /SIS100 accelerators. The booster magnet fabrication is going well.</a:t>
            </a:r>
          </a:p>
          <a:p>
            <a:r>
              <a:rPr lang="en-US" dirty="0" smtClean="0"/>
              <a:t>80% of yokes are already produced and delivered.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23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MPD will be the fist detector operated at the Collider.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Main target is …..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The collaboration is permanently growing.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0A1158-87BE-274C-B128-BE233749542A}" type="slidenum">
              <a:rPr lang="ru-RU" sz="1200">
                <a:solidFill>
                  <a:prstClr val="black"/>
                </a:solidFill>
              </a:rPr>
              <a:pPr eaLnBrk="1" hangingPunct="1"/>
              <a:t>22</a:t>
            </a:fld>
            <a:endParaRPr lang="ru-RU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The MPD will be put in operation at two stages. At the first one the barrel part will be equipped with  major tracking detector TPC, TOF end ECAL.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FHC </a:t>
            </a:r>
            <a:r>
              <a:rPr lang="en-US" dirty="0">
                <a:ea typeface="ＭＳ Ｐゴシック" charset="0"/>
                <a:cs typeface="ＭＳ Ｐゴシック" charset="0"/>
              </a:rPr>
              <a:t>and FD will be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operational </a:t>
            </a:r>
            <a:r>
              <a:rPr lang="en-US" dirty="0">
                <a:ea typeface="ＭＳ Ｐゴシック" charset="0"/>
                <a:cs typeface="ＭＳ Ｐゴシック" charset="0"/>
              </a:rPr>
              <a:t>as well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 TDRs for most of the part are completed.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The status is readiness for mass production.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At the second stage the detector will be supplemented with IT and end cap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subdetectors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  </a:t>
            </a: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836274-6DE2-844F-9869-B74927C4270E}" type="slidenum">
              <a:rPr lang="ru-RU" sz="1200">
                <a:solidFill>
                  <a:prstClr val="black"/>
                </a:solidFill>
              </a:rPr>
              <a:pPr eaLnBrk="1" hangingPunct="1"/>
              <a:t>23</a:t>
            </a:fld>
            <a:endParaRPr lang="ru-RU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The civil construction of the collider complex is going on in accordance with the plans. the MPD hall will be ready</a:t>
            </a:r>
            <a:r>
              <a:rPr lang="en-US" sz="1400" kern="1200" baseline="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by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the summer of 2018, and   the entire complex will be</a:t>
            </a:r>
            <a:r>
              <a:rPr lang="en-US" sz="1400" kern="1200" baseline="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completed in 2019.</a:t>
            </a:r>
            <a:endParaRPr lang="ru-RU" sz="14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09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NICA schedule foresees:</a:t>
            </a:r>
          </a:p>
          <a:p>
            <a:r>
              <a:rPr lang="en-US" dirty="0" smtClean="0"/>
              <a:t>- Start of the physics program with BM@N experiment already in this</a:t>
            </a:r>
            <a:r>
              <a:rPr lang="en-US" baseline="0" dirty="0" smtClean="0"/>
              <a:t> year and first colliding beams in the MPD - in 2021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40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FAIR accelerator will generate beams</a:t>
            </a:r>
            <a:r>
              <a:rPr lang="en-US" baseline="0" dirty="0" smtClean="0"/>
              <a:t> of heavy ions, protons and antiprotons of unprecedented intensity, brightness and </a:t>
            </a:r>
            <a:r>
              <a:rPr lang="en-US" baseline="0" dirty="0" err="1" smtClean="0"/>
              <a:t>luminousity</a:t>
            </a:r>
            <a:r>
              <a:rPr lang="en-US" baseline="0" dirty="0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39E55-1096-5747-BD22-BE2C135FD376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52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0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 smtClean="0">
                <a:ea typeface="MS PGothic" pitchFamily="34" charset="-128"/>
              </a:rPr>
              <a:t>more than 450 SC magnets  must be assembled &amp; tested </a:t>
            </a:r>
          </a:p>
          <a:p>
            <a:r>
              <a:rPr lang="en-US" altLang="ru-RU" smtClean="0">
                <a:ea typeface="MS PGothic" pitchFamily="34" charset="-128"/>
              </a:rPr>
              <a:t>in the workshop for NICA &amp; SIS-100 Fair </a:t>
            </a:r>
            <a:endParaRPr lang="ru-RU" altLang="ru-RU" smtClean="0">
              <a:ea typeface="MS PGothic" pitchFamily="34" charset="-128"/>
            </a:endParaRPr>
          </a:p>
        </p:txBody>
      </p:sp>
      <p:sp>
        <p:nvSpPr>
          <p:cNvPr id="430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8239F9A-DC7E-432F-969D-62F8F74C221F}" type="slidenum">
              <a:rPr lang="ru-RU" altLang="ru-RU">
                <a:solidFill>
                  <a:srgbClr val="000000"/>
                </a:solidFill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35</a:t>
            </a:fld>
            <a:endParaRPr lang="ru-RU" altLang="ru-RU">
              <a:solidFill>
                <a:srgbClr val="00000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714500" y="249238"/>
            <a:ext cx="4038600" cy="3028950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60347" y="3348039"/>
            <a:ext cx="6337304" cy="5545141"/>
          </a:xfrm>
        </p:spPr>
        <p:txBody>
          <a:bodyPr lIns="85532" tIns="42766" rIns="85532" bIns="42766"/>
          <a:lstStyle/>
          <a:p>
            <a:pPr lvl="0" algn="just"/>
            <a:r>
              <a:rPr lang="ru-RU"/>
              <a:t>    </a:t>
            </a:r>
            <a:endParaRPr lang="ru-RU" sz="1600"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293C90E-F36F-4100-AC53-BF92E7E6BE49}" type="slidenum">
              <a:rPr lang="ru-RU" altLang="ru-RU">
                <a:solidFill>
                  <a:prstClr val="black"/>
                </a:solidFill>
              </a:rPr>
              <a:pPr/>
              <a:t>39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635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>
                <a:latin typeface="Arial" pitchFamily="34" charset="0"/>
              </a:rPr>
              <a:t>One of the main achievements of the JINR last seven-year period was the synthesis of element 117 in 2009-2010, as well as a series of successful experiments on the synthesis and study of chemical and nuclear properties of superheavy elements with atomic numbers 113-118. It is resulted in recognition of the JINR priority in collaboration with the USA scientific centers in the discovery of the 5 heaviest elements of D.I. Mendeleev’s Periodic table.</a:t>
            </a:r>
            <a:endParaRPr lang="ru-RU" altLang="ru-RU">
              <a:latin typeface="Arial" pitchFamily="34" charset="0"/>
            </a:endParaRPr>
          </a:p>
          <a:p>
            <a:r>
              <a:rPr lang="en-US" altLang="ru-RU">
                <a:latin typeface="Arial" pitchFamily="34" charset="0"/>
              </a:rPr>
              <a:t>In 2012, the IUPAC approved the names Flerovium of element 114 and Livermorium for element 116.</a:t>
            </a:r>
            <a:endParaRPr lang="ru-RU" altLang="ru-RU">
              <a:latin typeface="Arial" pitchFamily="34" charset="0"/>
            </a:endParaRPr>
          </a:p>
          <a:p>
            <a:r>
              <a:rPr lang="en-US" altLang="ru-RU">
                <a:latin typeface="Arial" pitchFamily="34" charset="0"/>
              </a:rPr>
              <a:t>On November 28, 2016, the IUPAC formally approved the names of the chemical elements with atomic numbers 115, 117 and 118. The following names have been assigned:</a:t>
            </a:r>
            <a:endParaRPr lang="ru-RU" altLang="ru-RU">
              <a:latin typeface="Arial" pitchFamily="34" charset="0"/>
            </a:endParaRPr>
          </a:p>
          <a:p>
            <a:r>
              <a:rPr lang="en-US" altLang="ru-RU">
                <a:latin typeface="Arial" pitchFamily="34" charset="0"/>
              </a:rPr>
              <a:t>Moscovium, symbol Mc, for element 115;</a:t>
            </a:r>
            <a:endParaRPr lang="ru-RU" altLang="ru-RU">
              <a:latin typeface="Arial" pitchFamily="34" charset="0"/>
            </a:endParaRPr>
          </a:p>
          <a:p>
            <a:r>
              <a:rPr lang="en-US" altLang="ru-RU">
                <a:latin typeface="Arial" pitchFamily="34" charset="0"/>
              </a:rPr>
              <a:t>Tennessine, symbol Ts, symbol for element 117;</a:t>
            </a:r>
            <a:endParaRPr lang="ru-RU" altLang="ru-RU">
              <a:latin typeface="Arial" pitchFamily="34" charset="0"/>
            </a:endParaRPr>
          </a:p>
          <a:p>
            <a:r>
              <a:rPr lang="en-US" altLang="ru-RU">
                <a:latin typeface="Arial" pitchFamily="34" charset="0"/>
              </a:rPr>
              <a:t>Oganesson, symbol Og, the symbol for element 118.</a:t>
            </a:r>
            <a:endParaRPr lang="ru-RU" altLang="ru-RU">
              <a:latin typeface="Arial" pitchFamily="34" charset="0"/>
            </a:endParaRPr>
          </a:p>
          <a:p>
            <a:r>
              <a:rPr lang="en-US" altLang="ru-RU">
                <a:latin typeface="Arial" pitchFamily="34" charset="0"/>
              </a:rPr>
              <a:t>Thus, all the five chemical elements discovered in recent years completing the seventh periods of D.I. Mendeleev’s Periodic Table received their final names.</a:t>
            </a:r>
            <a:endParaRPr lang="ru-RU" altLang="ru-RU"/>
          </a:p>
        </p:txBody>
      </p:sp>
      <p:sp>
        <p:nvSpPr>
          <p:cNvPr id="3563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15FCEF98-0A59-483C-B549-B81A0C93BE65}" type="slidenum">
              <a:rPr lang="ru-RU" altLang="ru-RU" smtClean="0">
                <a:solidFill>
                  <a:prstClr val="black"/>
                </a:solidFill>
                <a:latin typeface="Times New Roman" pitchFamily="18" charset="0"/>
              </a:rPr>
              <a:pPr/>
              <a:t>40</a:t>
            </a:fld>
            <a:endParaRPr lang="ru-RU" altLang="ru-RU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</a:t>
            </a:r>
            <a:r>
              <a:rPr lang="en-US" baseline="0" dirty="0" smtClean="0"/>
              <a:t> afternoon! First of all I would like to express my gratitude to organizers for the opportunity to give a short presentations on the </a:t>
            </a:r>
            <a:r>
              <a:rPr lang="en-US" baseline="0" smtClean="0"/>
              <a:t>NICA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98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ru-RU"/>
              <a:t>The project of the SHE factory includes three principal components: i) high current accelerator, ii) new experimental hall and iii) a number of the next generation facilities.</a:t>
            </a:r>
            <a:endParaRPr lang="ru-RU" altLang="ru-RU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896CD97D-4703-440D-8A7B-C05D1CBE8AE6}" type="slidenum">
              <a:rPr kumimoji="0" lang="ru-RU" altLang="ru-RU" sz="1200">
                <a:solidFill>
                  <a:prstClr val="black"/>
                </a:solidFill>
                <a:latin typeface="Times New Roman" panose="02020603050405020304" pitchFamily="18" charset="0"/>
              </a:rPr>
              <a:pPr/>
              <a:t>43</a:t>
            </a:fld>
            <a:endParaRPr kumimoji="0" lang="ru-RU" altLang="ru-RU" sz="12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870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3298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3F2E6A-B84C-418D-B70D-3D9FE66504A1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650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544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0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Accelerator components are being manufactured in high-tech industrial plants in partner countries. A big fraction of them are manufactured in Russia (JINR,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Budker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Efremov etc….) 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39E55-1096-5747-BD22-BE2C135FD376}" type="slidenum">
              <a:rPr lang="en-GB" smtClean="0">
                <a:solidFill>
                  <a:prstClr val="black"/>
                </a:solidFill>
              </a:rPr>
              <a:pPr/>
              <a:t>56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1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9547E-F831-42B6-BEFB-DAE1D77E4873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view of major NICA facilities. The </a:t>
            </a:r>
            <a:r>
              <a:rPr lang="en-US" dirty="0" err="1" smtClean="0"/>
              <a:t>Nuclotron</a:t>
            </a:r>
            <a:r>
              <a:rPr lang="en-US" dirty="0" smtClean="0"/>
              <a:t> – </a:t>
            </a:r>
            <a:r>
              <a:rPr lang="en-US" dirty="0" err="1" smtClean="0"/>
              <a:t>supercoducting</a:t>
            </a:r>
            <a:r>
              <a:rPr lang="en-US" dirty="0" smtClean="0"/>
              <a:t> synchrotron with circumference</a:t>
            </a:r>
            <a:r>
              <a:rPr lang="en-US" baseline="0" dirty="0" smtClean="0"/>
              <a:t> of 250 meters was put in operation 24 years ago. The beams from </a:t>
            </a:r>
            <a:r>
              <a:rPr lang="en-US" baseline="0" dirty="0" err="1" smtClean="0"/>
              <a:t>Nuclotron</a:t>
            </a:r>
            <a:r>
              <a:rPr lang="en-US" baseline="0" dirty="0" smtClean="0"/>
              <a:t> are extracted to the experimental hall, where the first experiment of NICA program BM@N is located. The plan is to put in operation a booster in 2019, and collider - in 2020 simultaneously with the MPD.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02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injection complex comprises</a:t>
            </a:r>
            <a:r>
              <a:rPr lang="en-US" baseline="0" dirty="0" smtClean="0"/>
              <a:t> 4 ion sources. The source of polarized particles was commissioned in June 2016. It provides polarized protons and deuterons. The source for gold ions KRION is close to the final commissioning.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69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two </a:t>
            </a:r>
            <a:r>
              <a:rPr lang="en-US" dirty="0" err="1" smtClean="0"/>
              <a:t>linacs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smtClean="0"/>
              <a:t> The old one,</a:t>
            </a:r>
            <a:r>
              <a:rPr lang="en-US" baseline="0" dirty="0" smtClean="0"/>
              <a:t> </a:t>
            </a:r>
            <a:r>
              <a:rPr lang="en-US" dirty="0" smtClean="0"/>
              <a:t>LU-20,</a:t>
            </a:r>
            <a:r>
              <a:rPr lang="en-US" baseline="0" dirty="0" smtClean="0"/>
              <a:t> is for polarized particles and light ions. Last year it was upgraded with a new fore-injector.</a:t>
            </a:r>
            <a:r>
              <a:rPr lang="en-US" dirty="0" smtClean="0"/>
              <a:t>  The ions from LU-20 are injected directly to the NUCLOTRON.</a:t>
            </a:r>
          </a:p>
          <a:p>
            <a:r>
              <a:rPr lang="en-US" dirty="0" smtClean="0"/>
              <a:t>The new </a:t>
            </a:r>
            <a:r>
              <a:rPr lang="en-US" dirty="0" err="1" smtClean="0"/>
              <a:t>linac</a:t>
            </a:r>
            <a:r>
              <a:rPr lang="en-US" dirty="0" smtClean="0"/>
              <a:t>, </a:t>
            </a:r>
            <a:r>
              <a:rPr lang="en-US" dirty="0" err="1" smtClean="0"/>
              <a:t>HILAc</a:t>
            </a:r>
            <a:r>
              <a:rPr lang="en-US" dirty="0" smtClean="0"/>
              <a:t>, dedicated for heavy ions, was fully commissioned</a:t>
            </a:r>
            <a:r>
              <a:rPr lang="en-US" baseline="0" dirty="0" smtClean="0"/>
              <a:t> in October 2016. The heavy ions will be injected to the booster.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43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Nuclotron</a:t>
            </a:r>
            <a:r>
              <a:rPr lang="en-US" dirty="0" smtClean="0"/>
              <a:t>,</a:t>
            </a:r>
            <a:r>
              <a:rPr lang="en-US" baseline="0" dirty="0" smtClean="0"/>
              <a:t> synchrotron based on the SC magnets developed at JINR, was put in operation in 1993. In was essentially modernized in 2010-2015. It will provide acceleration of gold ions  up to kinetic energy 4,4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/u, and protons up to 12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376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Booster will be allocated inside the Yoke of the famous </a:t>
            </a:r>
            <a:r>
              <a:rPr lang="en-US" dirty="0" err="1" smtClean="0"/>
              <a:t>Synchrophasotron</a:t>
            </a:r>
            <a:r>
              <a:rPr lang="en-US" dirty="0" smtClean="0"/>
              <a:t>, which was emptied few years ago. Now the tunnel is close to completion.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36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6802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Several projects are developed at the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Budker</a:t>
            </a:r>
            <a:r>
              <a:rPr lang="en-US" dirty="0">
                <a:ea typeface="ＭＳ Ｐゴシック" charset="0"/>
                <a:cs typeface="ＭＳ Ｐゴシック" charset="0"/>
              </a:rPr>
              <a:t> Institute: the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RF systems and </a:t>
            </a:r>
            <a:r>
              <a:rPr lang="en-US" dirty="0">
                <a:ea typeface="ＭＳ Ｐゴシック" charset="0"/>
                <a:cs typeface="ＭＳ Ｐゴシック" charset="0"/>
              </a:rPr>
              <a:t>the Electron Cooler for the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collider.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93008C-2453-3F47-9C55-96A0624D8BE0}" type="slidenum">
              <a:rPr lang="ru-RU" sz="1200">
                <a:solidFill>
                  <a:prstClr val="black"/>
                </a:solidFill>
              </a:rPr>
              <a:pPr eaLnBrk="1" hangingPunct="1"/>
              <a:t>20</a:t>
            </a:fld>
            <a:endParaRPr lang="ru-RU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7.jpeg"/><Relationship Id="rId4" Type="http://schemas.openxmlformats.org/officeDocument/2006/relationships/image" Target="../media/image22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7.jpeg"/><Relationship Id="rId4" Type="http://schemas.openxmlformats.org/officeDocument/2006/relationships/image" Target="../media/image11.jpeg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jpeg"/><Relationship Id="rId4" Type="http://schemas.openxmlformats.org/officeDocument/2006/relationships/image" Target="../media/image11.jpeg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2.png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.jpeg"/><Relationship Id="rId4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21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58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F02C9-1A15-46FA-9C63-5B2D70EF9B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75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E8325-089C-4BA6-B4C1-45FA592C2BE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051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361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86DD1-BA45-4F09-BC28-2B25AD3E23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542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E07C5-0EB8-40E9-8457-D4BA5DC4D7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8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3B2B9-1371-4115-B7D4-AF0D1D65B75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87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6DF8A-051C-46AF-BCC5-E61071B4D3A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471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E6A14-0F9F-439B-8176-36547AFCD7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76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EA9E1-192D-4497-A00E-B03AAF6A4B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143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7C84C-9A35-416F-8A52-61C2229CB0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1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2114" y="225489"/>
            <a:ext cx="2151062" cy="6156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370" y="225489"/>
            <a:ext cx="6302375" cy="61563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B1793-A638-4E13-93CF-D009BC342F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503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0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70" y="225425"/>
            <a:ext cx="8605837" cy="490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287370" y="1125538"/>
            <a:ext cx="8605837" cy="525621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4364B-A1C1-4EB1-B3EA-122DF8C87F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29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70" y="225425"/>
            <a:ext cx="8605837" cy="490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7361" y="1125538"/>
            <a:ext cx="4225925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A36BD-8665-4A05-8F98-BEC3807A50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87370" y="225489"/>
            <a:ext cx="8605837" cy="61563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-36511" y="6607239"/>
            <a:ext cx="4392613" cy="2508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316915" y="6607239"/>
            <a:ext cx="728662" cy="2508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C0586F-A58C-4937-981A-B6BCB9BD985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55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6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3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6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6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95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6" descr="fair-mes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8" r="5373" b="5511"/>
          <a:stretch>
            <a:fillRect/>
          </a:stretch>
        </p:blipFill>
        <p:spPr bwMode="auto">
          <a:xfrm>
            <a:off x="111137" y="1417638"/>
            <a:ext cx="8926513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ung 11"/>
          <p:cNvGrpSpPr>
            <a:grpSpLocks/>
          </p:cNvGrpSpPr>
          <p:nvPr userDrawn="1"/>
        </p:nvGrpSpPr>
        <p:grpSpPr bwMode="auto">
          <a:xfrm>
            <a:off x="3194050" y="150813"/>
            <a:ext cx="5614988" cy="844550"/>
            <a:chOff x="3193470" y="150090"/>
            <a:chExt cx="5615712" cy="845209"/>
          </a:xfrm>
        </p:grpSpPr>
        <p:sp>
          <p:nvSpPr>
            <p:cNvPr id="6" name="Rechteck 5"/>
            <p:cNvSpPr/>
            <p:nvPr userDrawn="1"/>
          </p:nvSpPr>
          <p:spPr>
            <a:xfrm>
              <a:off x="7030953" y="150090"/>
              <a:ext cx="1778229" cy="560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7" name="Textfeld 6"/>
            <p:cNvSpPr txBox="1">
              <a:spLocks noChangeArrowheads="1"/>
            </p:cNvSpPr>
            <p:nvPr userDrawn="1"/>
          </p:nvSpPr>
          <p:spPr bwMode="auto">
            <a:xfrm>
              <a:off x="3193470" y="594937"/>
              <a:ext cx="5531563" cy="40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000" smtClean="0">
                  <a:solidFill>
                    <a:srgbClr val="333333"/>
                  </a:solidFill>
                  <a:ea typeface="ＭＳ Ｐゴシック" pitchFamily="34" charset="-128"/>
                  <a:cs typeface="Arial" pitchFamily="34" charset="0"/>
                </a:rPr>
                <a:t>GSI Helmholtzzentrum für Schwerionenforschung GmbH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sz="1000" smtClean="0">
                <a:solidFill>
                  <a:srgbClr val="333333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pic>
          <p:nvPicPr>
            <p:cNvPr id="8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965" y="178975"/>
              <a:ext cx="1349516" cy="44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Grafik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6380"/>
          <a:stretch>
            <a:fillRect/>
          </a:stretch>
        </p:blipFill>
        <p:spPr bwMode="auto">
          <a:xfrm>
            <a:off x="7469220" y="6608827"/>
            <a:ext cx="117792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4" y="3244364"/>
            <a:ext cx="6607516" cy="779866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513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7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6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7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 idx="11" hasCustomPrompt="1"/>
          </p:nvPr>
        </p:nvSpPr>
        <p:spPr bwMode="auto">
          <a:xfrm>
            <a:off x="457200" y="978491"/>
            <a:ext cx="8229600" cy="51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>
                <a:solidFill>
                  <a:srgbClr val="064B6A"/>
                </a:solidFill>
              </a:defRPr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 smtClean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0438" y="6479995"/>
            <a:ext cx="2133600" cy="250825"/>
          </a:xfrm>
        </p:spPr>
        <p:txBody>
          <a:bodyPr/>
          <a:lstStyle>
            <a:lvl1pPr>
              <a:defRPr>
                <a:solidFill>
                  <a:srgbClr val="858586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82412" y="5010541"/>
            <a:ext cx="6400800" cy="757246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85858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style</a:t>
            </a:r>
            <a:endParaRPr lang="en-US" dirty="0"/>
          </a:p>
        </p:txBody>
      </p:sp>
      <p:sp>
        <p:nvSpPr>
          <p:cNvPr id="14" name="Rechteck 13"/>
          <p:cNvSpPr>
            <a:spLocks noChangeArrowheads="1"/>
          </p:cNvSpPr>
          <p:nvPr userDrawn="1"/>
        </p:nvSpPr>
        <p:spPr bwMode="auto">
          <a:xfrm>
            <a:off x="-11875" y="0"/>
            <a:ext cx="140677" cy="6858000"/>
          </a:xfrm>
          <a:prstGeom prst="rect">
            <a:avLst/>
          </a:prstGeom>
          <a:solidFill>
            <a:srgbClr val="064B6A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25" y="6064315"/>
            <a:ext cx="1363250" cy="77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6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  <a:ea typeface="ＭＳ Ｐゴシック" pitchFamily="34" charset="-128"/>
              </a:rPr>
              <a:t>Boris Sharkov JINR Dubna</a:t>
            </a:r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186A9-1ECA-4C03-85AC-4ACAE0F27134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05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  <a:ea typeface="ＭＳ Ｐゴシック" pitchFamily="34" charset="-128"/>
              </a:rPr>
              <a:t>Boris Sharkov JINR Dubna</a:t>
            </a:r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981B3-7025-4A47-B2CE-50D804641D6A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2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4846D-1C82-4546-AB78-AEB86AC17422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42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8F45B-0EA7-8C47-A0FB-9A58AC06F6BA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38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12295-9C97-0A4A-9134-2D975867C6F3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99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6" y="164515"/>
            <a:ext cx="6242342" cy="78755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417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47681-C097-0C4E-8319-3A868576955E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8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380F7-89BE-0146-8948-7E405D457F42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23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20EE5-F98A-B143-BF61-1970BC613FFE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63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DA803-E030-8E4D-A566-8A88B15AB773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76EBF-74B6-2F44-9042-FE08B3AF4857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42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8E4E0-E75D-5B42-9CD5-6D3A149708A4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05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D4D14-B4AD-C641-9578-4A430CEDEFF2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5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2CA62-DC8F-6C45-A01C-C5903E7B1EB4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90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Calibri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CF6DDC-346B-794E-9D81-BED6809F9B2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3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2" y="273414"/>
            <a:ext cx="8228437" cy="114533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2" y="1604841"/>
            <a:ext cx="8228437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82601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5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8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86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9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3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6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4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6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3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9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70" y="6142102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9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89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69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8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3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8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0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4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68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599D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•"/>
            </a:pPr>
            <a:endParaRPr lang="de-DE" altLang="de-DE" sz="240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7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5A2F-D1A8-471A-80DF-1A4AFFAC3D2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7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76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7655-3B46-4EE2-A60D-7D40EE8A773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956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F383-3E4A-4C2B-9B3F-0182CF2E558E}" type="slidenum">
              <a:rPr lang="de-DE" altLang="ru-RU"/>
              <a:pPr>
                <a:defRPr/>
              </a:pPr>
              <a:t>‹Nr.›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94205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361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3FB8-3673-44CC-A199-DB2A434B5D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2E75A-9661-4A26-AAF2-E25BF6AB9F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E6D9C-00F4-48BD-BD23-6F38839E34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88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F5477-86D1-47D9-B8E6-E23C97B29C1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55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95282-4A25-45E3-9600-4E8DF30508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93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CAF3A-6708-4D1A-8DCA-917556441E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53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65A86-C596-447E-81B7-DE9A180B9C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2114" y="225501"/>
            <a:ext cx="2151062" cy="6156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376" y="225501"/>
            <a:ext cx="6302375" cy="61563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723C2-E9A1-4706-97CB-3B37E319C3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7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76" y="225425"/>
            <a:ext cx="8605837" cy="490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287376" y="1125538"/>
            <a:ext cx="8605837" cy="525621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FF4-A8CC-4649-ADF1-4D99E3D334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11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76" y="225425"/>
            <a:ext cx="8605837" cy="490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7361" y="1125538"/>
            <a:ext cx="4225925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3133A-779E-4F38-A7D3-93AC3BE4A40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16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628864"/>
            <a:ext cx="7772400" cy="1362075"/>
          </a:xfrm>
        </p:spPr>
        <p:txBody>
          <a:bodyPr/>
          <a:lstStyle>
            <a:lvl1pPr algn="l">
              <a:defRPr sz="4000" b="1" cap="none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5576" y="322495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99B4E-388C-450E-A244-4C5773E90B21}" type="slidenum">
              <a:rPr lang="de-DE" altLang="ru-RU"/>
              <a:pPr>
                <a:defRPr/>
              </a:pPr>
              <a:t>‹Nr.›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93758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76" y="225425"/>
            <a:ext cx="8605837" cy="490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361" y="1125538"/>
            <a:ext cx="4225925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65664" y="1125538"/>
            <a:ext cx="4227512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65664" y="3829050"/>
            <a:ext cx="4227512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AE732-947D-4BBA-9C22-CA64F7B7047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2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6BF9C-CF2D-477C-BBE8-C6AD83ECF3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793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87376" y="225425"/>
            <a:ext cx="8605837" cy="490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7361" y="1125538"/>
            <a:ext cx="4225925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65664" y="1125538"/>
            <a:ext cx="4227512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287361" y="3829050"/>
            <a:ext cx="4225925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5664" y="3829050"/>
            <a:ext cx="4227512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99006-1E26-4CCC-BD84-415B7E45C9F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633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/>
          <a:srcRect t="17075"/>
          <a:stretch>
            <a:fillRect/>
          </a:stretch>
        </p:blipFill>
        <p:spPr bwMode="auto">
          <a:xfrm>
            <a:off x="9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/>
          <a:srcRect l="33714" r="33855"/>
          <a:stretch>
            <a:fillRect/>
          </a:stretch>
        </p:blipFill>
        <p:spPr bwMode="auto">
          <a:xfrm>
            <a:off x="3082926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3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9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976" y="6142114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9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401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75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9D564-6C94-4C1D-9B4C-EF176FA60A2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56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76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A46E6-0F71-4A4A-B4D4-27BEA909CF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62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61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11C08-4EFB-4E6D-8B38-70BD4E9448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87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B51B4-AFA9-48BC-9993-6973F1C17E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68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E35BD-3D57-46D5-B3C2-3C834A29E82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07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1F75D-B541-4457-8C1C-AB731E7027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90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61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30A92-97B2-474C-9A91-A4AB0E95C075}" type="slidenum">
              <a:rPr lang="de-DE" altLang="ru-RU"/>
              <a:pPr>
                <a:defRPr/>
              </a:pPr>
              <a:t>‹Nr.›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85219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907BA-D39E-48C1-9E9B-73EA9CD1E2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78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F197B-18CE-48AF-85A9-01C2A056242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17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8B1C4-6D64-42BA-A0AF-0ADBA5A9F1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787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4" y="225501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76" y="225501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72760-0EA2-4A60-8E7D-89A33A51F8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42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B518C-8003-4EA2-9E34-0DFDB9F57C65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3FE57-9ECE-4BCC-833D-7DD6D9CD28D4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3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48566-DF12-4142-AB4A-633AB2F3C92F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4D9B0-4BDA-493B-B919-B32A58C2D017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DB342-1C12-48B8-9366-09AAD2B1A400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F0755-93DE-431A-930F-73E6DA793677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11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95A02-C2C6-4FFA-8960-BBA5E28EEB44}" type="slidenum">
              <a:rPr lang="de-DE" altLang="ru-RU"/>
              <a:pPr>
                <a:defRPr/>
              </a:pPr>
              <a:t>‹Nr.›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4831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B67C0-A0AF-4506-8D20-64660167C75F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5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A00A4-072F-4475-AF4D-56AD571D6EC6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DFC42-A5B8-4357-9149-921026A9A0B9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57475-315A-4F9F-B097-EE300A1D4B26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4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77EED-86DD-431D-9522-AFE74756B4B1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9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B518C-8003-4EA2-9E34-0DFDB9F57C65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3FE57-9ECE-4BCC-833D-7DD6D9CD28D4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9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48566-DF12-4142-AB4A-633AB2F3C92F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4D9B0-4BDA-493B-B919-B32A58C2D017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DB342-1C12-48B8-9366-09AAD2B1A400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1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86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44712-2C5A-495C-8254-9249A18297E5}" type="slidenum">
              <a:rPr lang="de-DE" altLang="ru-RU"/>
              <a:pPr>
                <a:defRPr/>
              </a:pPr>
              <a:t>‹Nr.›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13536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F0755-93DE-431A-930F-73E6DA793677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B67C0-A0AF-4506-8D20-64660167C75F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A00A4-072F-4475-AF4D-56AD571D6EC6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DFC42-A5B8-4357-9149-921026A9A0B9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57475-315A-4F9F-B097-EE300A1D4B26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77EED-86DD-431D-9522-AFE74756B4B1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B518C-8003-4EA2-9E34-0DFDB9F57C65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3FE57-9ECE-4BCC-833D-7DD6D9CD28D4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3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48566-DF12-4142-AB4A-633AB2F3C92F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4D9B0-4BDA-493B-B919-B32A58C2D017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E7CEE-F303-4D59-AA82-DD031D5F090F}" type="slidenum">
              <a:rPr lang="de-DE" altLang="ru-RU"/>
              <a:pPr>
                <a:defRPr/>
              </a:pPr>
              <a:t>‹Nr.›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3995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DB342-1C12-48B8-9366-09AAD2B1A400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82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F0755-93DE-431A-930F-73E6DA793677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60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B67C0-A0AF-4506-8D20-64660167C75F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9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A00A4-072F-4475-AF4D-56AD571D6EC6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6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DFC42-A5B8-4357-9149-921026A9A0B9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9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57475-315A-4F9F-B097-EE300A1D4B26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3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77EED-86DD-431D-9522-AFE74756B4B1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0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0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840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31" y="6356415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6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A63AB-0BAE-4B5D-8067-C994567AEC1E}" type="slidenum">
              <a:rPr lang="de-DE" altLang="ru-RU"/>
              <a:pPr>
                <a:defRPr/>
              </a:pPr>
              <a:t>‹Nr.›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35940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1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2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9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9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8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3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312" y="1000109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312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1" y="1000109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312" y="1000109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312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1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1" y="1000109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7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317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4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3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D2A9-957A-4E95-884A-B912D4591B45}" type="slidenum">
              <a:rPr lang="de-DE" altLang="ru-RU"/>
              <a:pPr>
                <a:defRPr/>
              </a:pPr>
              <a:t>‹Nr.›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71158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4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4" y="214355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4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5" y="0"/>
            <a:ext cx="1428728" cy="6858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41"/>
            <a:ext cx="6858048" cy="629763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96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9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59" y="5657915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0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0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5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Boris Sharkov JINR Dubna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653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417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6786B-5948-4E51-BB8F-374990281ED2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7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3251B-78D5-4A3F-BC1E-E60C5DEC492A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87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2183A-E4A7-4102-AE7E-BF1F612188EC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5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6E8EE-AD7A-4806-9C59-1D1565C1E5A2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98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7E1FC-0356-4580-8FCB-991DD139E3AD}" type="slidenum">
              <a:rPr lang="de-DE" altLang="ru-RU"/>
              <a:pPr>
                <a:defRPr/>
              </a:pPr>
              <a:t>‹Nr.›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8981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684E-1862-4D87-8110-8593C5A34409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25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7FFFE-98DE-421D-8912-B93501759D39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9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3EA6B-6250-43B7-9A04-8C2D5CAE5BEA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8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E5E33-4174-4322-A4C0-1EF8555AB0D5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78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F7E57-1EDA-4EE1-B1DB-5668B8FAD20D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5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E4E3C-42EA-4288-9DBB-C5F7EEE103F8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1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A624B-614B-4BF7-A692-C775F346BF61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3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 userDrawn="1"/>
        </p:nvPicPr>
        <p:blipFill>
          <a:blip r:embed="rId2" cstate="print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 userDrawn="1"/>
        </p:nvPicPr>
        <p:blipFill>
          <a:blip r:embed="rId3" cstate="print"/>
          <a:srcRect t="17075"/>
          <a:stretch>
            <a:fillRect/>
          </a:stretch>
        </p:blipFill>
        <p:spPr bwMode="auto">
          <a:xfrm>
            <a:off x="9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 userDrawn="1"/>
        </p:nvPicPr>
        <p:blipFill>
          <a:blip r:embed="rId4" cstate="print"/>
          <a:srcRect l="33714" r="33855"/>
          <a:stretch>
            <a:fillRect/>
          </a:stretch>
        </p:blipFill>
        <p:spPr bwMode="auto">
          <a:xfrm>
            <a:off x="3082926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 userDrawn="1"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 userDrawn="1"/>
        </p:nvSpPr>
        <p:spPr bwMode="auto">
          <a:xfrm>
            <a:off x="0" y="3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 userDrawn="1"/>
        </p:nvSpPr>
        <p:spPr bwMode="auto">
          <a:xfrm>
            <a:off x="0" y="1919289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5969" y="6142100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9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87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4177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3DADE-A981-4B56-92CD-5FF6B2BA6B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06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4BCC9-8033-4C94-AA0C-2EA2A5C458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30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4" y="225489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70" y="225489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7C205-98D1-45EE-93F6-0F665ADC6F5F}" type="slidenum">
              <a:rPr lang="de-DE" altLang="ru-RU"/>
              <a:pPr>
                <a:defRPr/>
              </a:pPr>
              <a:t>‹Nr.›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00623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61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ED5A7-9E51-49B0-8E0B-F8D60A6CC97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51AEB-D4EA-45AB-AE2A-DE4459BBF9C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40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F0BB6-2DB4-4C12-9E4D-4092419E5E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403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FBB6D-5B18-41FA-A16D-0E0C9E0CF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6B233-B918-4B81-B78E-16A7FBB264C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FB4CD-2FE4-4BDF-AA74-5395269CFA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55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26196-AE45-4439-B419-7300A1EE24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03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4" y="225487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69" y="225487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2F9A8-C031-4036-8055-D12884EEF65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24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69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61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6B129-42D4-443C-85A5-1318607C7A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54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69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69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42542-6767-4627-8738-2F1C0110A3E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5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Body Level One</a:t>
            </a:r>
          </a:p>
          <a:p>
            <a:pPr lvl="1"/>
            <a:r>
              <a:rPr/>
              <a:t>Body Level Two</a:t>
            </a:r>
          </a:p>
          <a:p>
            <a:pPr lvl="2"/>
            <a:r>
              <a:rPr/>
              <a:t>Body Level Three</a:t>
            </a:r>
          </a:p>
          <a:p>
            <a:pPr lvl="3"/>
            <a:r>
              <a:rPr/>
              <a:t>Body Level Four</a:t>
            </a:r>
          </a:p>
          <a:p>
            <a:pPr lvl="4"/>
            <a:r>
              <a:rPr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6081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66E1971-B647-4360-B8EC-D60F8EAEABD2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52811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7BDEA2C-D66B-4A62-A6C4-6BF5287A0416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77911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F141D7A-4092-41BA-9C6C-AFA277D22E28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81684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DE80EA9-92DF-4697-99EC-C735078605A2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82286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EB6301A-F4E5-4DDA-92D3-B8A458360127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81192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AFD6E6C-E2E0-454F-8B97-432657FE7B0D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20083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C9F38E8-4D70-41C0-A415-9C719A7E919B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56880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1AFC568-5356-40D1-BB46-C7EFEC2520C2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41305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35704F9-99CE-4240-B502-2104C055BA5D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11988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0EADA43-3AB2-4EC4-B1ED-FB7063AE13D3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78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F230E-B2A0-4170-A0BC-E645DD626EE5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20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DC1089E-A7E6-4132-A84E-C730ED339B74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88437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700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4CCE9B4-DA7C-4EF7-8FB4-7C2E9BE12659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6024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77D4089-9E43-4266-BF51-4EA7E2EFEFF6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21414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65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09BB1B1-CAD2-4949-B9C6-C0D149C92ED9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54857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55502-378F-400B-96A7-C2A1D404E8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0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A3E8B-28C5-4229-AA9E-7751833F58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0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4A346-9F92-4014-83FF-2F538C8D0A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45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61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27303-BCA3-462A-9E94-BA7CF47BC4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6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EDE3B-ED7F-4E23-B261-8D0747C5053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696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8188C-397C-4D78-ACCE-09937AF6DB5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4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3050"/>
            <a:ext cx="8643998" cy="85725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4963"/>
            <a:ext cx="8186766" cy="4383087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374DB-1B97-42FE-8303-ACAF39571B7D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6852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D1780-211D-4800-9933-CF95E7345F0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3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26A1E-ABD4-4078-93CB-30A594197B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73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31E2B-5204-4096-8E12-1CA9A0532ED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41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F216F-BA8C-4B33-AE35-B057C2498C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06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4" y="225487"/>
            <a:ext cx="2151062" cy="61563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69" y="225487"/>
            <a:ext cx="6302375" cy="61563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0FD06-2BAD-4747-9B5E-7C0BF02C94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1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6786B-5948-4E51-BB8F-374990281ED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0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3251B-78D5-4A3F-BC1E-E60C5DEC49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2183A-E4A7-4102-AE7E-BF1F612188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3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6E8EE-AD7A-4806-9C59-1D1565C1E5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6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684E-1862-4D87-8110-8593C5A3440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4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B35AD-DE41-4FC9-91B9-B11ACA4173E3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5067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7FFFE-98DE-421D-8912-B93501759D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4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3EA6B-6250-43B7-9A04-8C2D5CAE5B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4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E5E33-4174-4322-A4C0-1EF8555AB0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F7E57-1EDA-4EE1-B1DB-5668B8FAD2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3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E4E3C-42EA-4288-9DBB-C5F7EEE103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7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A624B-614B-4BF7-A692-C775F346BF6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541E2-37FC-4A5F-8AA9-84DEF7FD660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8802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0217B-8183-4E7A-98AC-12846F6965A4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7659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5884D-8A42-48F6-9C61-CA18CA3AD00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6296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1F9-AB59-4D48-914B-A4843DDFC68C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93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25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32" y="1604963"/>
            <a:ext cx="3946525" cy="4383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56157" y="1604963"/>
            <a:ext cx="3946525" cy="4383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880D7-FDEF-4561-BE5D-D7855461A8CD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5453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E91FD-C6A2-44A0-AF4B-9F6CFC8FED9B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3786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B4037-B1E1-45DC-8300-9D287C81F4C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5935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07510-CD4E-4320-B1B7-E77576364A88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453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65147-A597-4F83-9CC4-709243971B5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3664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B83AC-D26F-47F5-AF95-E58C81BCC3A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70823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11278-9E03-40C4-9000-C6326798239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1246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A0658-F0A9-4CA4-A7FB-67CC34A960A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8503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5243B-F150-4F61-8794-094FAA8AA85A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0224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0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A998C-65D7-46C3-82E3-15AC5AD9C5C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1196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3C02-C722-44F4-A713-B7A91DFFCF5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08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96A47-93A0-45ED-A8E1-071C31058956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185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541E2-37FC-4A5F-8AA9-84DEF7FD660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5603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0217B-8183-4E7A-98AC-12846F6965A4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419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5884D-8A42-48F6-9C61-CA18CA3AD00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7135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1F9-AB59-4D48-914B-A4843DDFC68C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2854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E91FD-C6A2-44A0-AF4B-9F6CFC8FED9B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6304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B4037-B1E1-45DC-8300-9D287C81F4C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3659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07510-CD4E-4320-B1B7-E77576364A88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6332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65147-A597-4F83-9CC4-709243971B5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6588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B83AC-D26F-47F5-AF95-E58C81BCC3A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6472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11278-9E03-40C4-9000-C6326798239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56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6D4C2-8ACA-4E12-8AC8-A8E478B36BEA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852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A0658-F0A9-4CA4-A7FB-67CC34A960A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6718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5243B-F150-4F61-8794-094FAA8AA85A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379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0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A998C-65D7-46C3-82E3-15AC5AD9C5C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4476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3C02-C722-44F4-A713-B7A91DFFCF5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51008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541E2-37FC-4A5F-8AA9-84DEF7FD660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2996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0217B-8183-4E7A-98AC-12846F6965A4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9468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5884D-8A42-48F6-9C61-CA18CA3AD00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1185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1F9-AB59-4D48-914B-A4843DDFC68C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2991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E91FD-C6A2-44A0-AF4B-9F6CFC8FED9B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0021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B4037-B1E1-45DC-8300-9D287C81F4C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54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8DF90-818D-4268-A654-853A538D5D63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6603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07510-CD4E-4320-B1B7-E77576364A88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4432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65147-A597-4F83-9CC4-709243971B5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1290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B83AC-D26F-47F5-AF95-E58C81BCC3A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79374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11278-9E03-40C4-9000-C6326798239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6131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A0658-F0A9-4CA4-A7FB-67CC34A960A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5770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5243B-F150-4F61-8794-094FAA8AA85A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8621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0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A998C-65D7-46C3-82E3-15AC5AD9C5C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2963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3C02-C722-44F4-A713-B7A91DFFCF5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6359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541E2-37FC-4A5F-8AA9-84DEF7FD660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8613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0217B-8183-4E7A-98AC-12846F6965A4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28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5B318-FD39-430A-BC4F-C43D37E67813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0330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5884D-8A42-48F6-9C61-CA18CA3AD00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837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1F9-AB59-4D48-914B-A4843DDFC68C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8776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E91FD-C6A2-44A0-AF4B-9F6CFC8FED9B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1478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B4037-B1E1-45DC-8300-9D287C81F4C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3394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07510-CD4E-4320-B1B7-E77576364A88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6095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65147-A597-4F83-9CC4-709243971B5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5932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B83AC-D26F-47F5-AF95-E58C81BCC3A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1895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11278-9E03-40C4-9000-C6326798239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8502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A0658-F0A9-4CA4-A7FB-67CC34A960A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3533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5243B-F150-4F61-8794-094FAA8AA85A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07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8A586-6D1E-4804-A75B-7F1BEA156EF8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9593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0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A998C-65D7-46C3-82E3-15AC5AD9C5C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6899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3C02-C722-44F4-A713-B7A91DFFCF5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4376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541E2-37FC-4A5F-8AA9-84DEF7FD660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8355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0217B-8183-4E7A-98AC-12846F6965A4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087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5884D-8A42-48F6-9C61-CA18CA3AD00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2884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1F9-AB59-4D48-914B-A4843DDFC68C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88948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E91FD-C6A2-44A0-AF4B-9F6CFC8FED9B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85053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B4037-B1E1-45DC-8300-9D287C81F4C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3300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07510-CD4E-4320-B1B7-E77576364A88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1088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65147-A597-4F83-9CC4-709243971B5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605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8AA88-E43F-4448-A1AD-48BA3F16C992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5669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B83AC-D26F-47F5-AF95-E58C81BCC3A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1673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11278-9E03-40C4-9000-C6326798239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7914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A0658-F0A9-4CA4-A7FB-67CC34A960A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99620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5243B-F150-4F61-8794-094FAA8AA85A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22503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0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A998C-65D7-46C3-82E3-15AC5AD9C5C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2223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3C02-C722-44F4-A713-B7A91DFFCF5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3890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541E2-37FC-4A5F-8AA9-84DEF7FD660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5312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0217B-8183-4E7A-98AC-12846F6965A4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4592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5884D-8A42-48F6-9C61-CA18CA3AD00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0193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1F9-AB59-4D48-914B-A4843DDFC68C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450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91288" y="273050"/>
            <a:ext cx="2011362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3050"/>
            <a:ext cx="5881688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0286D-849A-440B-9673-CCDDAD021CEF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344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E91FD-C6A2-44A0-AF4B-9F6CFC8FED9B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2322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B4037-B1E1-45DC-8300-9D287C81F4C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2814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07510-CD4E-4320-B1B7-E77576364A88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6194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65147-A597-4F83-9CC4-709243971B5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226556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B83AC-D26F-47F5-AF95-E58C81BCC3A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1150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11278-9E03-40C4-9000-C6326798239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68299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A0658-F0A9-4CA4-A7FB-67CC34A960A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7551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5243B-F150-4F61-8794-094FAA8AA85A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172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0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A998C-65D7-46C3-82E3-15AC5AD9C5C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35922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3C02-C722-44F4-A713-B7A91DFFCF5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45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827" y="273050"/>
            <a:ext cx="483235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D6068-B74A-4E0D-B349-FEFAC647118E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26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541E2-37FC-4A5F-8AA9-84DEF7FD660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19765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0217B-8183-4E7A-98AC-12846F6965A4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1082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5884D-8A42-48F6-9C61-CA18CA3AD00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69748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1F9-AB59-4D48-914B-A4843DDFC68C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1669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E91FD-C6A2-44A0-AF4B-9F6CFC8FED9B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0085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B4037-B1E1-45DC-8300-9D287C81F4C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8509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07510-CD4E-4320-B1B7-E77576364A88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73817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65147-A597-4F83-9CC4-709243971B5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9745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B83AC-D26F-47F5-AF95-E58C81BCC3A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8354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11278-9E03-40C4-9000-C6326798239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43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827" y="273050"/>
            <a:ext cx="483235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32" y="1604963"/>
            <a:ext cx="3946525" cy="2114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32" y="3871977"/>
            <a:ext cx="3946525" cy="21161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56157" y="1604963"/>
            <a:ext cx="3946525" cy="43830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B5522-6C73-438F-83CB-2BCB44DBFBE2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2256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A0658-F0A9-4CA4-A7FB-67CC34A960A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3243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5243B-F150-4F61-8794-094FAA8AA85A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215241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0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A998C-65D7-46C3-82E3-15AC5AD9C5C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52702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3C02-C722-44F4-A713-B7A91DFFCF5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5338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6DA441-F575-4557-B13D-EC68A0FC2FE2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E1F1F21-E406-402F-9AEC-3B2B28FBFD4F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050862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128CE1F-C022-4573-9000-9F59AEBF2C95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7A9A402-307C-4FBC-9F42-B8492B00131A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932906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F9AF7FF-0BC6-4682-B5D4-885146F8D43D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9CC9566-1382-4DB5-92EB-8937D18586D5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782775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7B1EC1-8E31-4112-B3B1-B60FC924A608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0AFCF9-B586-4916-8A56-6A333EF723FB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353439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5B3858-6557-498D-8411-A1BC66366066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97A4A44-3135-490A-AC35-501F8B642914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44174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DC95A3-624C-4DAF-A54E-CBD6350F13F9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97FC035-951F-43FF-AAB4-4637CA3403A4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01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24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9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6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 userDrawn="1"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 userDrawn="1"/>
        </p:nvSpPr>
        <p:spPr bwMode="auto">
          <a:xfrm>
            <a:off x="0" y="3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 userDrawn="1"/>
        </p:nvSpPr>
        <p:spPr bwMode="auto">
          <a:xfrm>
            <a:off x="0" y="1919289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70" y="6142102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9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89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8402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4A0D53-498D-4A24-A6BD-9C82DE694BDB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D7BCCE-CBCB-4452-9A48-E1E187D8D134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114631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53DF7AF-D5CC-4EAA-924E-371CB0DFB08E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7D040E-1C21-455F-B950-A65FE4819B77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404960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F59310-AC62-48AB-9F4D-852BBF8E864D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2396A13-4D6E-4082-B550-47D1263D874F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12446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F4A09D-F961-43F5-87D0-2FB200DBE030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7290E2-EC59-42DC-B068-F9EB8C85371F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15316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34EB1E-4A76-4A34-ABE1-E640CAF732D9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E24E389-A0C4-4751-8E45-8014034D41E4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429539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700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7EF56D-38E3-4C9F-9D6B-B9A9CC5D35B9}" type="slidenum">
              <a:rPr lang="ru-RU" altLang="ru-RU"/>
              <a:pPr>
                <a:defRPr/>
              </a:pPr>
              <a:t>‹Nr.›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0713656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1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5227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10816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9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89746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17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34F523D-9349-4FC0-8E63-AF5E3B75E6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04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7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1280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90723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92938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14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2107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47052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37420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32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3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25381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732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1EC6F7B8-F35C-4A0C-AAEF-BF33B2BF3EDD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48917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3574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85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C1A96B3-DA73-4D55-BF40-7DD692290E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73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80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2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74076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8013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80922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7338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3287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8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1957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8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7594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1988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26205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96AA9698-F8D5-48DD-93D2-67A6AFA0ED2B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93EB8F9A-B656-47DE-B956-6EBD43DA0973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242465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61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A67A74B-681D-4D47-B739-8700B996E6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54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49EA0BE2-9782-4539-9F83-72E8BEBFFDBD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1B3972B3-1CAE-48DE-A0F8-35C02FF573E8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27324337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3264C1B-5B98-49C7-B15A-6558F473DDFC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1A2001B-4819-450F-8191-E7A8AFD9DBC1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5466296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C7B4873-F7CD-4C21-B7E8-ECA9DAA7C10D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8108384-35F1-4B6A-80AB-3332E9161B99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6033051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05CD574-0BB4-4EC3-B8C2-72DE77213BB0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E42FD11-B6AC-403D-BBFB-F4A65F41247B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7831866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591E24D5-3EE0-4DBB-AE24-05F49ADE65DC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F77149C-A0D4-41EB-9012-D871263C7C5C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37532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C0EAC5D-8279-488E-A5D0-AA2ED6EC139B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2F1C026-AE15-43DF-A2B1-D2568A40432E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0946406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865BE90-0672-4BCC-BD14-BC06BE57CF34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BB5AACE1-7286-4D16-967D-24442809684F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48259556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10468A8-0E74-43BD-B3D4-92B1289B965A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5D03083-F2BB-4C56-9033-FB8719C51A40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6156904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244E903-CBB5-452F-82AC-01D47158EAC4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0D77DF36-2959-41C0-8D0E-210F176AF4E7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25753988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12EAEFD6-8E38-43BE-8C6F-BFE4F7F27557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C83218D-E609-4F1E-AF58-FF81B9480D1A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33525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7E3FA70-57C0-4D9B-B3F3-C583279641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957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D6D34F3C-E65D-41CF-8689-FCD82FF9380C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C4D8564-8244-4C73-82E5-2B8D77099D79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47038401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1A4CB6F8-EFD9-429D-BE8B-886CB1B4F02A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DD8093F1-F60F-4A0E-A917-E2F7DDB80964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94606775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1BB1268-AF9E-4C65-A356-574C4843A4DF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6841D5B-C923-400F-B5D1-584640AA7BE9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97366284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7740134-B63D-4F6D-908B-403F53AC2A70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A257F86-E727-484B-8AC6-F28EFBE0FB42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48790509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E48CAD86-2228-4A59-9622-55BC5491D393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846ECDF-A696-4CF8-A777-4F4904E6A26B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2947138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F04E252-A983-4D0E-B69E-4C102071509E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7BAE3D6-9F32-495B-9D0C-DF2C621745B7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19172716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1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2534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40975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9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501085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64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EE236B4-A6F8-4568-AAB3-1165DE137FE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25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7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8106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18105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1696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14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3386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52791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72811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32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3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2731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732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1EC6F7B8-F35C-4A0C-AAEF-BF33B2BF3EDD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23712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1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0186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7473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071DBDB-B9CC-497D-BE96-B2E00E1703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07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9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25589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9650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7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89567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52427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8440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14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92728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43996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62691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32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3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656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732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1EC6F7B8-F35C-4A0C-AAEF-BF33B2BF3EDD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793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6F6AEF0-34D9-41E3-A4C5-434BB0BFB7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14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1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91135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21501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9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48162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8090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7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0845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96471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6180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14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26585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56541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141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5308309-8108-4750-86FD-96CAFCFA2F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25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32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3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35263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732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1EC6F7B8-F35C-4A0C-AAEF-BF33B2BF3EDD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08623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1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6946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37097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9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13152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56200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7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69246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36078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87321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14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817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233C7DD-C68B-4480-9A21-1FB406ED0D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8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45143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9570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32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3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25701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732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1EC6F7B8-F35C-4A0C-AAEF-BF33B2BF3EDD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5774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51411B46-5E47-4133-8519-97E7C0922750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6C263B7-129A-4769-BA34-5266CABFB613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3914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AFDDC65-3208-4555-BDF5-C423284279BC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AC55012-FCD3-48DC-AE9C-9B11BB5ECB16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386777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83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8530177-9B66-4E9A-AE1D-7FE9BC666AE2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E1D1A0B-1F2C-4556-858D-C3FBC685D5A8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62721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0D45AE49-B84F-49A4-AB72-ED12863AF826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5D5FEB7-B4E5-4424-A53B-3AB44617C27B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389558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38A7320-0DA8-41B5-9305-830F2CC2792B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05AEB85A-DD10-4C2C-8908-68D4C19E1D14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420592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B13E039-FFD9-4BA8-AC98-40C60EA7AAFC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31A6B35-D20D-4ECE-BD4E-0E8FEF10B583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96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53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4" y="225489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70" y="225489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CA6DCCD-F514-4DA8-8497-6A7B3BCE966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671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7FFB10C-C53B-4627-BFBA-1FB195F0940A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9C44419E-B038-4FFE-855F-E4A34B391747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220242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51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001D629-7CF7-4457-B0D0-9E883937DE05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68E0D4F-1CE6-4BFA-A2E9-D6A887F97E8D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66541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51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BFDC422A-C5A6-4039-971C-10D25D60EE7F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1212EAF-5856-4077-864A-43CE05D5239B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604274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E2AE14F-E9B3-44B0-B2F8-340AF9C7EABB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98DE814-D786-4180-BF73-4B1E52EB6F42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311872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31B05A9-D121-46B5-A5B9-77044D342424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729AB2D-FA45-484A-A3FE-2141975F3DDD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06869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6" descr="fair-mes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8" r="5373" b="5511"/>
          <a:stretch>
            <a:fillRect/>
          </a:stretch>
        </p:blipFill>
        <p:spPr bwMode="auto">
          <a:xfrm>
            <a:off x="111137" y="1417638"/>
            <a:ext cx="8926513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ung 11"/>
          <p:cNvGrpSpPr>
            <a:grpSpLocks/>
          </p:cNvGrpSpPr>
          <p:nvPr userDrawn="1"/>
        </p:nvGrpSpPr>
        <p:grpSpPr bwMode="auto">
          <a:xfrm>
            <a:off x="3194050" y="150813"/>
            <a:ext cx="5614988" cy="844550"/>
            <a:chOff x="3193470" y="150090"/>
            <a:chExt cx="5615712" cy="845209"/>
          </a:xfrm>
        </p:grpSpPr>
        <p:sp>
          <p:nvSpPr>
            <p:cNvPr id="6" name="Rechteck 5"/>
            <p:cNvSpPr/>
            <p:nvPr userDrawn="1"/>
          </p:nvSpPr>
          <p:spPr>
            <a:xfrm>
              <a:off x="7030953" y="150090"/>
              <a:ext cx="1778229" cy="560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7" name="Textfeld 6"/>
            <p:cNvSpPr txBox="1">
              <a:spLocks noChangeArrowheads="1"/>
            </p:cNvSpPr>
            <p:nvPr userDrawn="1"/>
          </p:nvSpPr>
          <p:spPr bwMode="auto">
            <a:xfrm>
              <a:off x="3193470" y="594937"/>
              <a:ext cx="5531563" cy="40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000" smtClean="0">
                  <a:solidFill>
                    <a:srgbClr val="333333"/>
                  </a:solidFill>
                  <a:ea typeface="ＭＳ Ｐゴシック" pitchFamily="34" charset="-128"/>
                  <a:cs typeface="Arial" pitchFamily="34" charset="0"/>
                </a:rPr>
                <a:t>GSI Helmholtzzentrum für Schwerionenforschung GmbH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sz="1000" smtClean="0">
                <a:solidFill>
                  <a:srgbClr val="333333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pic>
          <p:nvPicPr>
            <p:cNvPr id="8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965" y="178975"/>
              <a:ext cx="1349516" cy="44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Grafik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6380"/>
          <a:stretch>
            <a:fillRect/>
          </a:stretch>
        </p:blipFill>
        <p:spPr bwMode="auto">
          <a:xfrm>
            <a:off x="7469220" y="6608827"/>
            <a:ext cx="117792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4" y="3244364"/>
            <a:ext cx="6607516" cy="779866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2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6" y="164515"/>
            <a:ext cx="6242342" cy="78755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709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22566" y="164515"/>
            <a:ext cx="6242342" cy="787557"/>
          </a:xfrm>
        </p:spPr>
        <p:txBody>
          <a:bodyPr rtlCol="0">
            <a:normAutofit/>
          </a:bodyPr>
          <a:lstStyle>
            <a:lvl1pPr>
              <a:defRPr lang="de-DE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02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13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6" descr="fair-mesh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8" r="5373" b="5511"/>
          <a:stretch>
            <a:fillRect/>
          </a:stretch>
        </p:blipFill>
        <p:spPr bwMode="auto">
          <a:xfrm>
            <a:off x="111137" y="1417638"/>
            <a:ext cx="8926513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ung 11"/>
          <p:cNvGrpSpPr>
            <a:grpSpLocks/>
          </p:cNvGrpSpPr>
          <p:nvPr userDrawn="1"/>
        </p:nvGrpSpPr>
        <p:grpSpPr bwMode="auto">
          <a:xfrm>
            <a:off x="3194050" y="150813"/>
            <a:ext cx="5614988" cy="844550"/>
            <a:chOff x="3193470" y="150090"/>
            <a:chExt cx="5615712" cy="845269"/>
          </a:xfrm>
        </p:grpSpPr>
        <p:sp>
          <p:nvSpPr>
            <p:cNvPr id="6" name="Rechteck 5"/>
            <p:cNvSpPr/>
            <p:nvPr userDrawn="1"/>
          </p:nvSpPr>
          <p:spPr>
            <a:xfrm>
              <a:off x="7030953" y="150090"/>
              <a:ext cx="1778229" cy="560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7" name="Textfeld 6"/>
            <p:cNvSpPr txBox="1">
              <a:spLocks noChangeArrowheads="1"/>
            </p:cNvSpPr>
            <p:nvPr userDrawn="1"/>
          </p:nvSpPr>
          <p:spPr bwMode="auto">
            <a:xfrm>
              <a:off x="3193470" y="594968"/>
              <a:ext cx="5531563" cy="400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000" smtClean="0">
                  <a:solidFill>
                    <a:srgbClr val="333333"/>
                  </a:solidFill>
                  <a:ea typeface="ＭＳ Ｐゴシック" pitchFamily="34" charset="-128"/>
                  <a:cs typeface="Arial" pitchFamily="34" charset="0"/>
                </a:rPr>
                <a:t>GSI Helmholtzzentrum für Schwerionenforschung GmbH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sz="1000" smtClean="0">
                <a:solidFill>
                  <a:srgbClr val="333333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pic>
          <p:nvPicPr>
            <p:cNvPr id="8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965" y="178975"/>
              <a:ext cx="1349516" cy="44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Grafik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6380"/>
          <a:stretch>
            <a:fillRect/>
          </a:stretch>
        </p:blipFill>
        <p:spPr bwMode="auto">
          <a:xfrm>
            <a:off x="7469220" y="6608827"/>
            <a:ext cx="117792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4" y="3244364"/>
            <a:ext cx="6607516" cy="779866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32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70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61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8829C1D-DEE4-4B7E-B712-092C17ACC5C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00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6" y="164516"/>
            <a:ext cx="6242342" cy="78755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768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6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Boris Sharkov JINR Dubna</a:t>
            </a:r>
            <a:endParaRPr lang="ru-RU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5BACA8B-3798-4C74-B735-6B0738E4EF0C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74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Boris Sharkov JINR Dubna</a:t>
            </a:r>
            <a:endParaRPr lang="ru-RU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8AA0008-122C-4A8C-A743-BCABBE076E96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777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22311" y="440690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Boris Sharkov JINR Dubna</a:t>
            </a:r>
            <a:endParaRPr lang="ru-RU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F92B1F9-D390-4166-A584-55A9AFCF0027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002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Boris Sharkov JINR Dubna</a:t>
            </a:r>
            <a:endParaRPr lang="ru-RU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4B9E501F-A2B0-48BD-A94B-BBC8F425F955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24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Boris Sharkov JINR Dubna</a:t>
            </a:r>
            <a:endParaRPr lang="ru-RU"/>
          </a:p>
        </p:txBody>
      </p:sp>
      <p:sp>
        <p:nvSpPr>
          <p:cNvPr id="9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C1012F0-38F2-4B29-9401-ABB63578CF49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53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Boris Sharkov JINR Dubna</a:t>
            </a:r>
            <a:endParaRPr lang="ru-RU"/>
          </a:p>
        </p:txBody>
      </p:sp>
      <p:sp>
        <p:nvSpPr>
          <p:cNvPr id="5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1BBDB23-AE4D-4454-B942-FA7766BB8B92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02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Boris Sharkov JINR Dubna</a:t>
            </a:r>
            <a:endParaRPr lang="ru-RU"/>
          </a:p>
        </p:txBody>
      </p:sp>
      <p:sp>
        <p:nvSpPr>
          <p:cNvPr id="4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5E4FFCF-1BE1-43FC-87E7-735A99080DCF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627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457200" y="143510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Boris Sharkov JINR Dubna</a:t>
            </a:r>
            <a:endParaRPr lang="ru-RU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F97ED7E-CC7C-4E33-81B4-D604DA9B5644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952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70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70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5FCA50F-159F-4B2E-A1CC-BBC6AB62A3E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38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Boris Sharkov JINR Dubna</a:t>
            </a:r>
            <a:endParaRPr lang="ru-RU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E368450-DBDA-4159-B62C-9E483AF17650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15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Boris Sharkov JINR Dubna</a:t>
            </a:r>
            <a:endParaRPr lang="ru-RU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F740208-38E5-4E46-A0D0-7FE7E8DC10D6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651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Boris Sharkov JINR Dubna</a:t>
            </a:r>
            <a:endParaRPr lang="ru-RU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405F709-EB41-4243-84B7-B05822DDE724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599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21859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 txBox="1">
            <a:spLocks noGrp="1"/>
          </p:cNvSpPr>
          <p:nvPr>
            <p:ph idx="3"/>
          </p:nvPr>
        </p:nvSpPr>
        <p:spPr>
          <a:xfrm>
            <a:off x="4648196" y="3938585"/>
            <a:ext cx="4038603" cy="21875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Boris Sharkov JINR Dubna</a:t>
            </a:r>
            <a:endParaRPr lang="ru-RU"/>
          </a:p>
        </p:txBody>
      </p:sp>
      <p:sp>
        <p:nvSpPr>
          <p:cNvPr id="8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31AE573-998E-41E5-9EC7-B5E9B90DDD51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45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7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9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7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8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590800"/>
            <a:ext cx="6400800" cy="1752600"/>
          </a:xfr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rgbClr val="0000B2"/>
                </a:solidFill>
              </a:defRPr>
            </a:lvl1pPr>
          </a:lstStyle>
          <a:p>
            <a:r>
              <a:rPr lang="en-GB" smtClean="0"/>
              <a:t>Master-Untertitelformat bearbeiten</a:t>
            </a:r>
            <a:endParaRPr lang="en-GB" dirty="0"/>
          </a:p>
        </p:txBody>
      </p:sp>
      <p:sp>
        <p:nvSpPr>
          <p:cNvPr id="4404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GB" smtClean="0"/>
              <a:t>Mastertitelformat bearbeiten</a:t>
            </a:r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-7888" y="4941663"/>
            <a:ext cx="9151888" cy="1932725"/>
            <a:chOff x="-7888" y="4941599"/>
            <a:chExt cx="9151888" cy="1932725"/>
          </a:xfrm>
        </p:grpSpPr>
        <p:pic>
          <p:nvPicPr>
            <p:cNvPr id="10" name="Picture 90" descr="image007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711" y="4942336"/>
              <a:ext cx="3119289" cy="191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" descr="FCAR3________L____4___ Kopie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8" y="4942336"/>
              <a:ext cx="3082925" cy="1931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1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261" y="4942336"/>
              <a:ext cx="2965450" cy="1931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78"/>
            <p:cNvSpPr>
              <a:spLocks noChangeArrowheads="1"/>
            </p:cNvSpPr>
            <p:nvPr userDrawn="1"/>
          </p:nvSpPr>
          <p:spPr bwMode="auto">
            <a:xfrm>
              <a:off x="0" y="4941599"/>
              <a:ext cx="9144000" cy="1932725"/>
            </a:xfrm>
            <a:prstGeom prst="rect">
              <a:avLst/>
            </a:prstGeom>
            <a:solidFill>
              <a:schemeClr val="bg1">
                <a:alpha val="35001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4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4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2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1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5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02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657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06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530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Boris Sharkov JINR Dubna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60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1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2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7109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27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638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013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652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86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702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55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652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652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2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5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518382"/>
            <a:ext cx="7772400" cy="1362075"/>
          </a:xfrm>
        </p:spPr>
        <p:txBody>
          <a:bodyPr anchor="t"/>
          <a:lstStyle>
            <a:lvl1pPr algn="ctr">
              <a:defRPr sz="4000" b="1" cap="none"/>
            </a:lvl1pPr>
          </a:lstStyle>
          <a:p>
            <a:r>
              <a:rPr lang="en-GB" smtClean="0"/>
              <a:t>Mastertitelformat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Boris Sharkov JINR Dubna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3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9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8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0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0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8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6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Boris Sharkov JINR Dubna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84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Boris Sharkov JINR Dubna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Boris Sharkov JINR Dubna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89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Boris Sharkov JINR Dubna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40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Boris Sharkov JINR Dubna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87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Bild auf Platzhalter ziehen oder durch Klicken auf Symbol hinzufügen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Boris Sharkov JINR Dubna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59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Boris Sharkov JINR Dubna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5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6096000"/>
          </a:xfrm>
        </p:spPr>
        <p:txBody>
          <a:bodyPr vert="eaVert"/>
          <a:lstStyle/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6096000"/>
          </a:xfrm>
        </p:spPr>
        <p:txBody>
          <a:bodyPr vert="eaVert"/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Boris Sharkov JINR Dubna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6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Boris Sharkov JINR Dubna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31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2926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 userDrawn="1"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 userDrawn="1"/>
        </p:nvSpPr>
        <p:spPr bwMode="auto">
          <a:xfrm>
            <a:off x="0" y="3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 userDrawn="1"/>
        </p:nvSpPr>
        <p:spPr bwMode="auto">
          <a:xfrm>
            <a:off x="0" y="1919289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970" y="6142102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9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89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854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Boris Sharkov JINR Dubna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03137-464F-4AD9-9C73-465AF891D3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98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6A7C3-8D5F-4A54-B89D-17817AB69C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637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CE0E0-A5D1-4101-8052-FB53C53640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4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61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E9725-06EC-4467-969D-76630C3382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011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015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Boris Sharkov JINR Dubna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7AE9F-ABF5-42BC-883F-BEA53BF397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7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Boris Sharkov JINR Dubna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A0154-561E-4C5F-BFBC-B60DE1D36C6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88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Boris Sharkov JINR Dubna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536F-118C-48DF-B346-38E5E90C7A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3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398EE-C449-4D3C-BF20-9BA3D3C278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092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AF158-3215-4C73-BA7D-5B60EAA942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3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2032E-F86E-4C5E-AA16-F4DCFE9C6ED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5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4" y="225489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70" y="225489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EBF31-9F6A-4D9E-900D-D318B297AFD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08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70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61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Boris Sharkov JINR Dubna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456ED-1A1E-4806-A2C8-4D0291D6C0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709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70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70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Boris Sharkov JINR Dubna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60780-A5A7-4142-9B37-9DDEF383F3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34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287370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7361" y="1125538"/>
            <a:ext cx="4225925" cy="25511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65664" y="1125538"/>
            <a:ext cx="4227512" cy="25511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7361" y="3829050"/>
            <a:ext cx="4225925" cy="25527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65664" y="3829050"/>
            <a:ext cx="4227512" cy="25527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Boris Sharkov JINR Dubna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40F-37A6-4A1B-BB69-71F0C96C73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55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77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652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481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-36511" y="6607239"/>
            <a:ext cx="4392613" cy="2508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a-DK" smtClean="0"/>
              <a:t>Boris Sharkov JINR Dubna</a:t>
            </a:r>
            <a:endParaRPr lang="de-DE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316915" y="6607239"/>
            <a:ext cx="728662" cy="2508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5C1B02-F210-4738-8EE1-B1EA961C3AC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93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6" descr="fair-mesh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8" r="5373" b="5511"/>
          <a:stretch>
            <a:fillRect/>
          </a:stretch>
        </p:blipFill>
        <p:spPr bwMode="auto">
          <a:xfrm>
            <a:off x="111137" y="1417638"/>
            <a:ext cx="8926513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ung 11"/>
          <p:cNvGrpSpPr>
            <a:grpSpLocks/>
          </p:cNvGrpSpPr>
          <p:nvPr userDrawn="1"/>
        </p:nvGrpSpPr>
        <p:grpSpPr bwMode="auto">
          <a:xfrm>
            <a:off x="3194050" y="150813"/>
            <a:ext cx="5614988" cy="844550"/>
            <a:chOff x="3193470" y="150090"/>
            <a:chExt cx="5615712" cy="845269"/>
          </a:xfrm>
        </p:grpSpPr>
        <p:sp>
          <p:nvSpPr>
            <p:cNvPr id="6" name="Rechteck 5"/>
            <p:cNvSpPr/>
            <p:nvPr userDrawn="1"/>
          </p:nvSpPr>
          <p:spPr>
            <a:xfrm>
              <a:off x="7030953" y="150090"/>
              <a:ext cx="1778229" cy="560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7" name="Textfeld 6"/>
            <p:cNvSpPr txBox="1">
              <a:spLocks noChangeArrowheads="1"/>
            </p:cNvSpPr>
            <p:nvPr userDrawn="1"/>
          </p:nvSpPr>
          <p:spPr bwMode="auto">
            <a:xfrm>
              <a:off x="3193470" y="594968"/>
              <a:ext cx="5531563" cy="400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000" smtClean="0">
                  <a:solidFill>
                    <a:srgbClr val="333333"/>
                  </a:solidFill>
                  <a:ea typeface="ＭＳ Ｐゴシック" pitchFamily="34" charset="-128"/>
                  <a:cs typeface="Arial" pitchFamily="34" charset="0"/>
                </a:rPr>
                <a:t>GSI Helmholtzzentrum für Schwerionenforschung GmbH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sz="1000" smtClean="0">
                <a:solidFill>
                  <a:srgbClr val="333333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pic>
          <p:nvPicPr>
            <p:cNvPr id="8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965" y="178975"/>
              <a:ext cx="1349516" cy="44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Grafik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6380"/>
          <a:stretch>
            <a:fillRect/>
          </a:stretch>
        </p:blipFill>
        <p:spPr bwMode="auto">
          <a:xfrm>
            <a:off x="7469220" y="6608827"/>
            <a:ext cx="117792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4" y="3244364"/>
            <a:ext cx="6607516" cy="779866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61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6" y="164516"/>
            <a:ext cx="6242342" cy="78755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870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3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Boris Sharkov JINR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541E2-37FC-4A5F-8AA9-84DEF7FD660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Boris Sharkov JINR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0217B-8183-4E7A-98AC-12846F6965A4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1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Boris Sharkov JINR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5884D-8A42-48F6-9C61-CA18CA3AD00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Boris Sharkov JINR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1F9-AB59-4D48-914B-A4843DDFC68C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5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Boris Sharkov JINR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E91FD-C6A2-44A0-AF4B-9F6CFC8FED9B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22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Boris Sharkov JINR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B4037-B1E1-45DC-8300-9D287C81F4C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9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Boris Sharkov JINR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07510-CD4E-4320-B1B7-E77576364A88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6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Boris Sharkov JINR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65147-A597-4F83-9CC4-709243971B5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Boris Sharkov JINR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B83AC-D26F-47F5-AF95-E58C81BCC3A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7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Boris Sharkov JINR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11278-9E03-40C4-9000-C6326798239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Boris Sharkov JINR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A0658-F0A9-4CA4-A7FB-67CC34A960A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4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Boris Sharkov JINR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5243B-F150-4F61-8794-094FAA8AA85A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02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Boris Sharkov JINR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A998C-65D7-46C3-82E3-15AC5AD9C5C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3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Boris Sharkov JINR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3C02-C722-44F4-A713-B7A91DFFCF5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2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 userDrawn="1"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 userDrawn="1"/>
        </p:nvPicPr>
        <p:blipFill>
          <a:blip r:embed="rId3"/>
          <a:srcRect t="17075"/>
          <a:stretch>
            <a:fillRect/>
          </a:stretch>
        </p:blipFill>
        <p:spPr bwMode="auto">
          <a:xfrm>
            <a:off x="9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 userDrawn="1"/>
        </p:nvPicPr>
        <p:blipFill>
          <a:blip r:embed="rId4" cstate="print"/>
          <a:srcRect l="33714" r="33855"/>
          <a:stretch>
            <a:fillRect/>
          </a:stretch>
        </p:blipFill>
        <p:spPr bwMode="auto">
          <a:xfrm>
            <a:off x="3082926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 userDrawn="1"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 userDrawn="1"/>
        </p:nvSpPr>
        <p:spPr bwMode="auto">
          <a:xfrm>
            <a:off x="0" y="3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 userDrawn="1"/>
        </p:nvSpPr>
        <p:spPr bwMode="auto">
          <a:xfrm>
            <a:off x="0" y="1919289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135970" y="6142102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9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89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8577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18" Type="http://schemas.openxmlformats.org/officeDocument/2006/relationships/slideLayout" Target="../slideLayouts/slideLayout157.xml"/><Relationship Id="rId26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42.xml"/><Relationship Id="rId21" Type="http://schemas.openxmlformats.org/officeDocument/2006/relationships/slideLayout" Target="../slideLayouts/slideLayout160.xml"/><Relationship Id="rId34" Type="http://schemas.openxmlformats.org/officeDocument/2006/relationships/theme" Target="../theme/theme14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slideLayout" Target="../slideLayouts/slideLayout156.xml"/><Relationship Id="rId25" Type="http://schemas.openxmlformats.org/officeDocument/2006/relationships/slideLayout" Target="../slideLayouts/slideLayout164.xml"/><Relationship Id="rId33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20" Type="http://schemas.openxmlformats.org/officeDocument/2006/relationships/slideLayout" Target="../slideLayouts/slideLayout159.xml"/><Relationship Id="rId29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24" Type="http://schemas.openxmlformats.org/officeDocument/2006/relationships/slideLayout" Target="../slideLayouts/slideLayout163.xml"/><Relationship Id="rId32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23" Type="http://schemas.openxmlformats.org/officeDocument/2006/relationships/slideLayout" Target="../slideLayouts/slideLayout162.xml"/><Relationship Id="rId28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49.xml"/><Relationship Id="rId19" Type="http://schemas.openxmlformats.org/officeDocument/2006/relationships/slideLayout" Target="../slideLayouts/slideLayout158.xml"/><Relationship Id="rId31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Relationship Id="rId22" Type="http://schemas.openxmlformats.org/officeDocument/2006/relationships/slideLayout" Target="../slideLayouts/slideLayout161.xml"/><Relationship Id="rId27" Type="http://schemas.openxmlformats.org/officeDocument/2006/relationships/slideLayout" Target="../slideLayouts/slideLayout166.xml"/><Relationship Id="rId30" Type="http://schemas.openxmlformats.org/officeDocument/2006/relationships/slideLayout" Target="../slideLayouts/slideLayout16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1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20" Type="http://schemas.openxmlformats.org/officeDocument/2006/relationships/theme" Target="../theme/theme19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26.xml"/><Relationship Id="rId19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slideLayout" Target="../slideLayouts/slideLayout27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3.xml"/><Relationship Id="rId13" Type="http://schemas.openxmlformats.org/officeDocument/2006/relationships/slideLayout" Target="../slideLayouts/slideLayout308.xml"/><Relationship Id="rId3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07.xml"/><Relationship Id="rId2" Type="http://schemas.openxmlformats.org/officeDocument/2006/relationships/slideLayout" Target="../slideLayouts/slideLayout297.xml"/><Relationship Id="rId1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301.xml"/><Relationship Id="rId11" Type="http://schemas.openxmlformats.org/officeDocument/2006/relationships/slideLayout" Target="../slideLayouts/slideLayout306.xml"/><Relationship Id="rId5" Type="http://schemas.openxmlformats.org/officeDocument/2006/relationships/slideLayout" Target="../slideLayouts/slideLayout300.xml"/><Relationship Id="rId15" Type="http://schemas.openxmlformats.org/officeDocument/2006/relationships/theme" Target="../theme/theme25.xml"/><Relationship Id="rId10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4.xml"/><Relationship Id="rId14" Type="http://schemas.openxmlformats.org/officeDocument/2006/relationships/slideLayout" Target="../slideLayouts/slideLayout30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5" Type="http://schemas.openxmlformats.org/officeDocument/2006/relationships/theme" Target="../theme/theme26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Relationship Id="rId14" Type="http://schemas.openxmlformats.org/officeDocument/2006/relationships/slideLayout" Target="../slideLayouts/slideLayout323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slideLayout" Target="../slideLayouts/slideLayout336.xml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5" Type="http://schemas.openxmlformats.org/officeDocument/2006/relationships/theme" Target="../theme/theme27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Relationship Id="rId14" Type="http://schemas.openxmlformats.org/officeDocument/2006/relationships/slideLayout" Target="../slideLayouts/slideLayout33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5.xml"/><Relationship Id="rId13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40.xml"/><Relationship Id="rId7" Type="http://schemas.openxmlformats.org/officeDocument/2006/relationships/slideLayout" Target="../slideLayouts/slideLayout344.xml"/><Relationship Id="rId12" Type="http://schemas.openxmlformats.org/officeDocument/2006/relationships/slideLayout" Target="../slideLayouts/slideLayout349.xml"/><Relationship Id="rId2" Type="http://schemas.openxmlformats.org/officeDocument/2006/relationships/slideLayout" Target="../slideLayouts/slideLayout339.xml"/><Relationship Id="rId1" Type="http://schemas.openxmlformats.org/officeDocument/2006/relationships/slideLayout" Target="../slideLayouts/slideLayout338.xml"/><Relationship Id="rId6" Type="http://schemas.openxmlformats.org/officeDocument/2006/relationships/slideLayout" Target="../slideLayouts/slideLayout343.xml"/><Relationship Id="rId11" Type="http://schemas.openxmlformats.org/officeDocument/2006/relationships/slideLayout" Target="../slideLayouts/slideLayout348.xml"/><Relationship Id="rId5" Type="http://schemas.openxmlformats.org/officeDocument/2006/relationships/slideLayout" Target="../slideLayouts/slideLayout342.xml"/><Relationship Id="rId15" Type="http://schemas.openxmlformats.org/officeDocument/2006/relationships/theme" Target="../theme/theme28.xml"/><Relationship Id="rId10" Type="http://schemas.openxmlformats.org/officeDocument/2006/relationships/slideLayout" Target="../slideLayouts/slideLayout347.xml"/><Relationship Id="rId4" Type="http://schemas.openxmlformats.org/officeDocument/2006/relationships/slideLayout" Target="../slideLayouts/slideLayout341.xml"/><Relationship Id="rId9" Type="http://schemas.openxmlformats.org/officeDocument/2006/relationships/slideLayout" Target="../slideLayouts/slideLayout346.xml"/><Relationship Id="rId14" Type="http://schemas.openxmlformats.org/officeDocument/2006/relationships/slideLayout" Target="../slideLayouts/slideLayout35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9.xml"/><Relationship Id="rId13" Type="http://schemas.openxmlformats.org/officeDocument/2006/relationships/slideLayout" Target="../slideLayouts/slideLayout364.xml"/><Relationship Id="rId3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58.xml"/><Relationship Id="rId12" Type="http://schemas.openxmlformats.org/officeDocument/2006/relationships/slideLayout" Target="../slideLayouts/slideLayout363.xml"/><Relationship Id="rId2" Type="http://schemas.openxmlformats.org/officeDocument/2006/relationships/slideLayout" Target="../slideLayouts/slideLayout353.xml"/><Relationship Id="rId1" Type="http://schemas.openxmlformats.org/officeDocument/2006/relationships/slideLayout" Target="../slideLayouts/slideLayout352.xml"/><Relationship Id="rId6" Type="http://schemas.openxmlformats.org/officeDocument/2006/relationships/slideLayout" Target="../slideLayouts/slideLayout357.xml"/><Relationship Id="rId11" Type="http://schemas.openxmlformats.org/officeDocument/2006/relationships/slideLayout" Target="../slideLayouts/slideLayout362.xml"/><Relationship Id="rId5" Type="http://schemas.openxmlformats.org/officeDocument/2006/relationships/slideLayout" Target="../slideLayouts/slideLayout356.xml"/><Relationship Id="rId15" Type="http://schemas.openxmlformats.org/officeDocument/2006/relationships/theme" Target="../theme/theme29.xml"/><Relationship Id="rId10" Type="http://schemas.openxmlformats.org/officeDocument/2006/relationships/slideLayout" Target="../slideLayouts/slideLayout361.xml"/><Relationship Id="rId4" Type="http://schemas.openxmlformats.org/officeDocument/2006/relationships/slideLayout" Target="../slideLayouts/slideLayout355.xml"/><Relationship Id="rId9" Type="http://schemas.openxmlformats.org/officeDocument/2006/relationships/slideLayout" Target="../slideLayouts/slideLayout360.xml"/><Relationship Id="rId14" Type="http://schemas.openxmlformats.org/officeDocument/2006/relationships/slideLayout" Target="../slideLayouts/slideLayout36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slideLayout" Target="../slideLayouts/slideLayout378.xml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slideLayout" Target="../slideLayouts/slideLayout377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5" Type="http://schemas.openxmlformats.org/officeDocument/2006/relationships/theme" Target="../theme/theme3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Relationship Id="rId14" Type="http://schemas.openxmlformats.org/officeDocument/2006/relationships/slideLayout" Target="../slideLayouts/slideLayout37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7.xml"/><Relationship Id="rId13" Type="http://schemas.openxmlformats.org/officeDocument/2006/relationships/slideLayout" Target="../slideLayouts/slideLayout392.xml"/><Relationship Id="rId3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86.xml"/><Relationship Id="rId12" Type="http://schemas.openxmlformats.org/officeDocument/2006/relationships/slideLayout" Target="../slideLayouts/slideLayout391.xml"/><Relationship Id="rId2" Type="http://schemas.openxmlformats.org/officeDocument/2006/relationships/slideLayout" Target="../slideLayouts/slideLayout381.xml"/><Relationship Id="rId1" Type="http://schemas.openxmlformats.org/officeDocument/2006/relationships/slideLayout" Target="../slideLayouts/slideLayout380.xml"/><Relationship Id="rId6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90.xml"/><Relationship Id="rId5" Type="http://schemas.openxmlformats.org/officeDocument/2006/relationships/slideLayout" Target="../slideLayouts/slideLayout384.xml"/><Relationship Id="rId15" Type="http://schemas.openxmlformats.org/officeDocument/2006/relationships/theme" Target="../theme/theme31.xml"/><Relationship Id="rId10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383.xml"/><Relationship Id="rId9" Type="http://schemas.openxmlformats.org/officeDocument/2006/relationships/slideLayout" Target="../slideLayouts/slideLayout388.xml"/><Relationship Id="rId14" Type="http://schemas.openxmlformats.org/officeDocument/2006/relationships/slideLayout" Target="../slideLayouts/slideLayout39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1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96.xml"/><Relationship Id="rId7" Type="http://schemas.openxmlformats.org/officeDocument/2006/relationships/slideLayout" Target="../slideLayouts/slideLayout400.xml"/><Relationship Id="rId12" Type="http://schemas.openxmlformats.org/officeDocument/2006/relationships/slideLayout" Target="../slideLayouts/slideLayout405.xml"/><Relationship Id="rId2" Type="http://schemas.openxmlformats.org/officeDocument/2006/relationships/slideLayout" Target="../slideLayouts/slideLayout395.xml"/><Relationship Id="rId1" Type="http://schemas.openxmlformats.org/officeDocument/2006/relationships/slideLayout" Target="../slideLayouts/slideLayout394.xml"/><Relationship Id="rId6" Type="http://schemas.openxmlformats.org/officeDocument/2006/relationships/slideLayout" Target="../slideLayouts/slideLayout399.xml"/><Relationship Id="rId11" Type="http://schemas.openxmlformats.org/officeDocument/2006/relationships/slideLayout" Target="../slideLayouts/slideLayout404.xml"/><Relationship Id="rId5" Type="http://schemas.openxmlformats.org/officeDocument/2006/relationships/slideLayout" Target="../slideLayouts/slideLayout398.xml"/><Relationship Id="rId10" Type="http://schemas.openxmlformats.org/officeDocument/2006/relationships/slideLayout" Target="../slideLayouts/slideLayout403.xml"/><Relationship Id="rId4" Type="http://schemas.openxmlformats.org/officeDocument/2006/relationships/slideLayout" Target="../slideLayouts/slideLayout397.xml"/><Relationship Id="rId9" Type="http://schemas.openxmlformats.org/officeDocument/2006/relationships/slideLayout" Target="../slideLayouts/slideLayout40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3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408.xml"/><Relationship Id="rId7" Type="http://schemas.openxmlformats.org/officeDocument/2006/relationships/slideLayout" Target="../slideLayouts/slideLayout412.xml"/><Relationship Id="rId12" Type="http://schemas.openxmlformats.org/officeDocument/2006/relationships/slideLayout" Target="../slideLayouts/slideLayout417.xml"/><Relationship Id="rId2" Type="http://schemas.openxmlformats.org/officeDocument/2006/relationships/slideLayout" Target="../slideLayouts/slideLayout407.xm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5" Type="http://schemas.openxmlformats.org/officeDocument/2006/relationships/slideLayout" Target="../slideLayouts/slideLayout410.xml"/><Relationship Id="rId10" Type="http://schemas.openxmlformats.org/officeDocument/2006/relationships/slideLayout" Target="../slideLayouts/slideLayout415.xm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5.xml"/><Relationship Id="rId3" Type="http://schemas.openxmlformats.org/officeDocument/2006/relationships/slideLayout" Target="../slideLayouts/slideLayout420.xml"/><Relationship Id="rId7" Type="http://schemas.openxmlformats.org/officeDocument/2006/relationships/slideLayout" Target="../slideLayouts/slideLayout424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419.xml"/><Relationship Id="rId1" Type="http://schemas.openxmlformats.org/officeDocument/2006/relationships/slideLayout" Target="../slideLayouts/slideLayout418.xml"/><Relationship Id="rId6" Type="http://schemas.openxmlformats.org/officeDocument/2006/relationships/slideLayout" Target="../slideLayouts/slideLayout423.xml"/><Relationship Id="rId11" Type="http://schemas.openxmlformats.org/officeDocument/2006/relationships/slideLayout" Target="../slideLayouts/slideLayout428.xml"/><Relationship Id="rId5" Type="http://schemas.openxmlformats.org/officeDocument/2006/relationships/slideLayout" Target="../slideLayouts/slideLayout422.xml"/><Relationship Id="rId10" Type="http://schemas.openxmlformats.org/officeDocument/2006/relationships/slideLayout" Target="../slideLayouts/slideLayout427.xml"/><Relationship Id="rId4" Type="http://schemas.openxmlformats.org/officeDocument/2006/relationships/slideLayout" Target="../slideLayouts/slideLayout421.xml"/><Relationship Id="rId9" Type="http://schemas.openxmlformats.org/officeDocument/2006/relationships/slideLayout" Target="../slideLayouts/slideLayout426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6.xml"/><Relationship Id="rId13" Type="http://schemas.openxmlformats.org/officeDocument/2006/relationships/slideLayout" Target="../slideLayouts/slideLayout441.xml"/><Relationship Id="rId18" Type="http://schemas.openxmlformats.org/officeDocument/2006/relationships/theme" Target="../theme/theme35.xml"/><Relationship Id="rId3" Type="http://schemas.openxmlformats.org/officeDocument/2006/relationships/slideLayout" Target="../slideLayouts/slideLayout431.xml"/><Relationship Id="rId7" Type="http://schemas.openxmlformats.org/officeDocument/2006/relationships/slideLayout" Target="../slideLayouts/slideLayout435.xml"/><Relationship Id="rId12" Type="http://schemas.openxmlformats.org/officeDocument/2006/relationships/slideLayout" Target="../slideLayouts/slideLayout440.xml"/><Relationship Id="rId17" Type="http://schemas.openxmlformats.org/officeDocument/2006/relationships/slideLayout" Target="../slideLayouts/slideLayout445.xml"/><Relationship Id="rId2" Type="http://schemas.openxmlformats.org/officeDocument/2006/relationships/slideLayout" Target="../slideLayouts/slideLayout430.xml"/><Relationship Id="rId16" Type="http://schemas.openxmlformats.org/officeDocument/2006/relationships/slideLayout" Target="../slideLayouts/slideLayout444.xml"/><Relationship Id="rId1" Type="http://schemas.openxmlformats.org/officeDocument/2006/relationships/slideLayout" Target="../slideLayouts/slideLayout429.xml"/><Relationship Id="rId6" Type="http://schemas.openxmlformats.org/officeDocument/2006/relationships/slideLayout" Target="../slideLayouts/slideLayout434.xml"/><Relationship Id="rId11" Type="http://schemas.openxmlformats.org/officeDocument/2006/relationships/slideLayout" Target="../slideLayouts/slideLayout439.xml"/><Relationship Id="rId5" Type="http://schemas.openxmlformats.org/officeDocument/2006/relationships/slideLayout" Target="../slideLayouts/slideLayout433.xml"/><Relationship Id="rId15" Type="http://schemas.openxmlformats.org/officeDocument/2006/relationships/slideLayout" Target="../slideLayouts/slideLayout443.xml"/><Relationship Id="rId10" Type="http://schemas.openxmlformats.org/officeDocument/2006/relationships/slideLayout" Target="../slideLayouts/slideLayout438.xml"/><Relationship Id="rId4" Type="http://schemas.openxmlformats.org/officeDocument/2006/relationships/slideLayout" Target="../slideLayouts/slideLayout432.xml"/><Relationship Id="rId9" Type="http://schemas.openxmlformats.org/officeDocument/2006/relationships/slideLayout" Target="../slideLayouts/slideLayout437.xml"/><Relationship Id="rId14" Type="http://schemas.openxmlformats.org/officeDocument/2006/relationships/slideLayout" Target="../slideLayouts/slideLayout442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3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48.xml"/><Relationship Id="rId7" Type="http://schemas.openxmlformats.org/officeDocument/2006/relationships/slideLayout" Target="../slideLayouts/slideLayout452.xml"/><Relationship Id="rId12" Type="http://schemas.openxmlformats.org/officeDocument/2006/relationships/slideLayout" Target="../slideLayouts/slideLayout457.xml"/><Relationship Id="rId2" Type="http://schemas.openxmlformats.org/officeDocument/2006/relationships/slideLayout" Target="../slideLayouts/slideLayout447.xml"/><Relationship Id="rId1" Type="http://schemas.openxmlformats.org/officeDocument/2006/relationships/slideLayout" Target="../slideLayouts/slideLayout446.xml"/><Relationship Id="rId6" Type="http://schemas.openxmlformats.org/officeDocument/2006/relationships/slideLayout" Target="../slideLayouts/slideLayout451.xml"/><Relationship Id="rId11" Type="http://schemas.openxmlformats.org/officeDocument/2006/relationships/slideLayout" Target="../slideLayouts/slideLayout456.xml"/><Relationship Id="rId5" Type="http://schemas.openxmlformats.org/officeDocument/2006/relationships/slideLayout" Target="../slideLayouts/slideLayout450.xml"/><Relationship Id="rId10" Type="http://schemas.openxmlformats.org/officeDocument/2006/relationships/slideLayout" Target="../slideLayouts/slideLayout455.xml"/><Relationship Id="rId4" Type="http://schemas.openxmlformats.org/officeDocument/2006/relationships/slideLayout" Target="../slideLayouts/slideLayout449.xml"/><Relationship Id="rId9" Type="http://schemas.openxmlformats.org/officeDocument/2006/relationships/slideLayout" Target="../slideLayouts/slideLayout45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5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64.xml"/><Relationship Id="rId12" Type="http://schemas.openxmlformats.org/officeDocument/2006/relationships/slideLayout" Target="../slideLayouts/slideLayout469.xml"/><Relationship Id="rId2" Type="http://schemas.openxmlformats.org/officeDocument/2006/relationships/slideLayout" Target="../slideLayouts/slideLayout459.xml"/><Relationship Id="rId1" Type="http://schemas.openxmlformats.org/officeDocument/2006/relationships/slideLayout" Target="../slideLayouts/slideLayout458.xml"/><Relationship Id="rId6" Type="http://schemas.openxmlformats.org/officeDocument/2006/relationships/slideLayout" Target="../slideLayouts/slideLayout463.xml"/><Relationship Id="rId11" Type="http://schemas.openxmlformats.org/officeDocument/2006/relationships/slideLayout" Target="../slideLayouts/slideLayout468.xml"/><Relationship Id="rId5" Type="http://schemas.openxmlformats.org/officeDocument/2006/relationships/slideLayout" Target="../slideLayouts/slideLayout462.xml"/><Relationship Id="rId10" Type="http://schemas.openxmlformats.org/officeDocument/2006/relationships/slideLayout" Target="../slideLayouts/slideLayout467.xml"/><Relationship Id="rId4" Type="http://schemas.openxmlformats.org/officeDocument/2006/relationships/slideLayout" Target="../slideLayouts/slideLayout461.xml"/><Relationship Id="rId9" Type="http://schemas.openxmlformats.org/officeDocument/2006/relationships/slideLayout" Target="../slideLayouts/slideLayout466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7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72.xml"/><Relationship Id="rId7" Type="http://schemas.openxmlformats.org/officeDocument/2006/relationships/slideLayout" Target="../slideLayouts/slideLayout476.xml"/><Relationship Id="rId12" Type="http://schemas.openxmlformats.org/officeDocument/2006/relationships/slideLayout" Target="../slideLayouts/slideLayout481.xml"/><Relationship Id="rId2" Type="http://schemas.openxmlformats.org/officeDocument/2006/relationships/slideLayout" Target="../slideLayouts/slideLayout471.xml"/><Relationship Id="rId1" Type="http://schemas.openxmlformats.org/officeDocument/2006/relationships/slideLayout" Target="../slideLayouts/slideLayout470.xml"/><Relationship Id="rId6" Type="http://schemas.openxmlformats.org/officeDocument/2006/relationships/slideLayout" Target="../slideLayouts/slideLayout475.xml"/><Relationship Id="rId11" Type="http://schemas.openxmlformats.org/officeDocument/2006/relationships/slideLayout" Target="../slideLayouts/slideLayout480.xml"/><Relationship Id="rId5" Type="http://schemas.openxmlformats.org/officeDocument/2006/relationships/slideLayout" Target="../slideLayouts/slideLayout474.xml"/><Relationship Id="rId10" Type="http://schemas.openxmlformats.org/officeDocument/2006/relationships/slideLayout" Target="../slideLayouts/slideLayout479.xml"/><Relationship Id="rId4" Type="http://schemas.openxmlformats.org/officeDocument/2006/relationships/slideLayout" Target="../slideLayouts/slideLayout473.xml"/><Relationship Id="rId9" Type="http://schemas.openxmlformats.org/officeDocument/2006/relationships/slideLayout" Target="../slideLayouts/slideLayout47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9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84.xml"/><Relationship Id="rId7" Type="http://schemas.openxmlformats.org/officeDocument/2006/relationships/slideLayout" Target="../slideLayouts/slideLayout488.xml"/><Relationship Id="rId12" Type="http://schemas.openxmlformats.org/officeDocument/2006/relationships/slideLayout" Target="../slideLayouts/slideLayout493.xml"/><Relationship Id="rId2" Type="http://schemas.openxmlformats.org/officeDocument/2006/relationships/slideLayout" Target="../slideLayouts/slideLayout483.xml"/><Relationship Id="rId1" Type="http://schemas.openxmlformats.org/officeDocument/2006/relationships/slideLayout" Target="../slideLayouts/slideLayout482.xml"/><Relationship Id="rId6" Type="http://schemas.openxmlformats.org/officeDocument/2006/relationships/slideLayout" Target="../slideLayouts/slideLayout487.xml"/><Relationship Id="rId11" Type="http://schemas.openxmlformats.org/officeDocument/2006/relationships/slideLayout" Target="../slideLayouts/slideLayout492.xml"/><Relationship Id="rId5" Type="http://schemas.openxmlformats.org/officeDocument/2006/relationships/slideLayout" Target="../slideLayouts/slideLayout486.xml"/><Relationship Id="rId10" Type="http://schemas.openxmlformats.org/officeDocument/2006/relationships/slideLayout" Target="../slideLayouts/slideLayout491.xml"/><Relationship Id="rId4" Type="http://schemas.openxmlformats.org/officeDocument/2006/relationships/slideLayout" Target="../slideLayouts/slideLayout485.xml"/><Relationship Id="rId9" Type="http://schemas.openxmlformats.org/officeDocument/2006/relationships/slideLayout" Target="../slideLayouts/slideLayout49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8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1.xml"/><Relationship Id="rId3" Type="http://schemas.openxmlformats.org/officeDocument/2006/relationships/slideLayout" Target="../slideLayouts/slideLayout496.xml"/><Relationship Id="rId7" Type="http://schemas.openxmlformats.org/officeDocument/2006/relationships/slideLayout" Target="../slideLayouts/slideLayout500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95.xml"/><Relationship Id="rId1" Type="http://schemas.openxmlformats.org/officeDocument/2006/relationships/slideLayout" Target="../slideLayouts/slideLayout494.xml"/><Relationship Id="rId6" Type="http://schemas.openxmlformats.org/officeDocument/2006/relationships/slideLayout" Target="../slideLayouts/slideLayout499.xml"/><Relationship Id="rId11" Type="http://schemas.openxmlformats.org/officeDocument/2006/relationships/slideLayout" Target="../slideLayouts/slideLayout504.xml"/><Relationship Id="rId5" Type="http://schemas.openxmlformats.org/officeDocument/2006/relationships/slideLayout" Target="../slideLayouts/slideLayout498.xml"/><Relationship Id="rId10" Type="http://schemas.openxmlformats.org/officeDocument/2006/relationships/slideLayout" Target="../slideLayouts/slideLayout503.xml"/><Relationship Id="rId4" Type="http://schemas.openxmlformats.org/officeDocument/2006/relationships/slideLayout" Target="../slideLayouts/slideLayout497.xml"/><Relationship Id="rId9" Type="http://schemas.openxmlformats.org/officeDocument/2006/relationships/slideLayout" Target="../slideLayouts/slideLayout502.xml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06.xml"/><Relationship Id="rId1" Type="http://schemas.openxmlformats.org/officeDocument/2006/relationships/slideLayout" Target="../slideLayouts/slideLayout505.xml"/><Relationship Id="rId6" Type="http://schemas.openxmlformats.org/officeDocument/2006/relationships/image" Target="../media/image1.png"/><Relationship Id="rId5" Type="http://schemas.openxmlformats.org/officeDocument/2006/relationships/theme" Target="../theme/theme41.xml"/><Relationship Id="rId4" Type="http://schemas.openxmlformats.org/officeDocument/2006/relationships/slideLayout" Target="../slideLayouts/slideLayout508.xml"/></Relationships>
</file>

<file path=ppt/slideMasters/_rels/slideMaster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1.xml"/><Relationship Id="rId2" Type="http://schemas.openxmlformats.org/officeDocument/2006/relationships/slideLayout" Target="../slideLayouts/slideLayout510.xml"/><Relationship Id="rId1" Type="http://schemas.openxmlformats.org/officeDocument/2006/relationships/slideLayout" Target="../slideLayouts/slideLayout50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9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514.xml"/><Relationship Id="rId7" Type="http://schemas.openxmlformats.org/officeDocument/2006/relationships/slideLayout" Target="../slideLayouts/slideLayout518.xml"/><Relationship Id="rId12" Type="http://schemas.openxmlformats.org/officeDocument/2006/relationships/slideLayout" Target="../slideLayouts/slideLayout523.xml"/><Relationship Id="rId2" Type="http://schemas.openxmlformats.org/officeDocument/2006/relationships/slideLayout" Target="../slideLayouts/slideLayout513.xml"/><Relationship Id="rId1" Type="http://schemas.openxmlformats.org/officeDocument/2006/relationships/slideLayout" Target="../slideLayouts/slideLayout512.xml"/><Relationship Id="rId6" Type="http://schemas.openxmlformats.org/officeDocument/2006/relationships/slideLayout" Target="../slideLayouts/slideLayout517.xml"/><Relationship Id="rId11" Type="http://schemas.openxmlformats.org/officeDocument/2006/relationships/slideLayout" Target="../slideLayouts/slideLayout522.xml"/><Relationship Id="rId5" Type="http://schemas.openxmlformats.org/officeDocument/2006/relationships/slideLayout" Target="../slideLayouts/slideLayout516.xml"/><Relationship Id="rId10" Type="http://schemas.openxmlformats.org/officeDocument/2006/relationships/slideLayout" Target="../slideLayouts/slideLayout521.xml"/><Relationship Id="rId4" Type="http://schemas.openxmlformats.org/officeDocument/2006/relationships/slideLayout" Target="../slideLayouts/slideLayout515.xml"/><Relationship Id="rId9" Type="http://schemas.openxmlformats.org/officeDocument/2006/relationships/slideLayout" Target="../slideLayouts/slideLayout520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1.xml"/><Relationship Id="rId3" Type="http://schemas.openxmlformats.org/officeDocument/2006/relationships/slideLayout" Target="../slideLayouts/slideLayout526.xml"/><Relationship Id="rId7" Type="http://schemas.openxmlformats.org/officeDocument/2006/relationships/slideLayout" Target="../slideLayouts/slideLayout53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525.xml"/><Relationship Id="rId1" Type="http://schemas.openxmlformats.org/officeDocument/2006/relationships/slideLayout" Target="../slideLayouts/slideLayout524.xml"/><Relationship Id="rId6" Type="http://schemas.openxmlformats.org/officeDocument/2006/relationships/slideLayout" Target="../slideLayouts/slideLayout529.xml"/><Relationship Id="rId11" Type="http://schemas.openxmlformats.org/officeDocument/2006/relationships/slideLayout" Target="../slideLayouts/slideLayout534.xml"/><Relationship Id="rId5" Type="http://schemas.openxmlformats.org/officeDocument/2006/relationships/slideLayout" Target="../slideLayouts/slideLayout528.xml"/><Relationship Id="rId10" Type="http://schemas.openxmlformats.org/officeDocument/2006/relationships/slideLayout" Target="../slideLayouts/slideLayout533.xml"/><Relationship Id="rId4" Type="http://schemas.openxmlformats.org/officeDocument/2006/relationships/slideLayout" Target="../slideLayouts/slideLayout527.xml"/><Relationship Id="rId9" Type="http://schemas.openxmlformats.org/officeDocument/2006/relationships/slideLayout" Target="../slideLayouts/slideLayout53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2.xml"/><Relationship Id="rId13" Type="http://schemas.openxmlformats.org/officeDocument/2006/relationships/slideLayout" Target="../slideLayouts/slideLayout547.xml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537.xml"/><Relationship Id="rId7" Type="http://schemas.openxmlformats.org/officeDocument/2006/relationships/slideLayout" Target="../slideLayouts/slideLayout541.xml"/><Relationship Id="rId12" Type="http://schemas.openxmlformats.org/officeDocument/2006/relationships/slideLayout" Target="../slideLayouts/slideLayout546.xml"/><Relationship Id="rId17" Type="http://schemas.openxmlformats.org/officeDocument/2006/relationships/image" Target="../media/image25.jpeg"/><Relationship Id="rId2" Type="http://schemas.openxmlformats.org/officeDocument/2006/relationships/slideLayout" Target="../slideLayouts/slideLayout536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535.xml"/><Relationship Id="rId6" Type="http://schemas.openxmlformats.org/officeDocument/2006/relationships/slideLayout" Target="../slideLayouts/slideLayout540.xml"/><Relationship Id="rId11" Type="http://schemas.openxmlformats.org/officeDocument/2006/relationships/slideLayout" Target="../slideLayouts/slideLayout545.xml"/><Relationship Id="rId5" Type="http://schemas.openxmlformats.org/officeDocument/2006/relationships/slideLayout" Target="../slideLayouts/slideLayout539.xml"/><Relationship Id="rId15" Type="http://schemas.openxmlformats.org/officeDocument/2006/relationships/theme" Target="../theme/theme45.xml"/><Relationship Id="rId10" Type="http://schemas.openxmlformats.org/officeDocument/2006/relationships/slideLayout" Target="../slideLayouts/slideLayout544.xml"/><Relationship Id="rId4" Type="http://schemas.openxmlformats.org/officeDocument/2006/relationships/slideLayout" Target="../slideLayouts/slideLayout538.xml"/><Relationship Id="rId9" Type="http://schemas.openxmlformats.org/officeDocument/2006/relationships/slideLayout" Target="../slideLayouts/slideLayout543.xml"/><Relationship Id="rId14" Type="http://schemas.openxmlformats.org/officeDocument/2006/relationships/slideLayout" Target="../slideLayouts/slideLayout548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6.xml"/><Relationship Id="rId3" Type="http://schemas.openxmlformats.org/officeDocument/2006/relationships/slideLayout" Target="../slideLayouts/slideLayout551.xml"/><Relationship Id="rId7" Type="http://schemas.openxmlformats.org/officeDocument/2006/relationships/slideLayout" Target="../slideLayouts/slideLayout555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550.xml"/><Relationship Id="rId1" Type="http://schemas.openxmlformats.org/officeDocument/2006/relationships/slideLayout" Target="../slideLayouts/slideLayout549.xml"/><Relationship Id="rId6" Type="http://schemas.openxmlformats.org/officeDocument/2006/relationships/slideLayout" Target="../slideLayouts/slideLayout554.xml"/><Relationship Id="rId11" Type="http://schemas.openxmlformats.org/officeDocument/2006/relationships/slideLayout" Target="../slideLayouts/slideLayout559.xml"/><Relationship Id="rId5" Type="http://schemas.openxmlformats.org/officeDocument/2006/relationships/slideLayout" Target="../slideLayouts/slideLayout553.xml"/><Relationship Id="rId10" Type="http://schemas.openxmlformats.org/officeDocument/2006/relationships/slideLayout" Target="../slideLayouts/slideLayout558.xml"/><Relationship Id="rId4" Type="http://schemas.openxmlformats.org/officeDocument/2006/relationships/slideLayout" Target="../slideLayouts/slideLayout552.xml"/><Relationship Id="rId9" Type="http://schemas.openxmlformats.org/officeDocument/2006/relationships/slideLayout" Target="../slideLayouts/slideLayout5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9A520-BFDC-4B18-8F22-CECCDB67E2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81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70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70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1" y="6607239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5" y="6607239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fld id="{1F3CCD90-1BD8-4C9A-AF73-73755CC3D45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 userDrawn="1"/>
        </p:nvSpPr>
        <p:spPr bwMode="auto">
          <a:xfrm>
            <a:off x="5757895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7162801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 userDrawn="1"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0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  <p:sldLayoutId id="2147484138" r:id="rId12"/>
    <p:sldLayoutId id="2147484139" r:id="rId13"/>
    <p:sldLayoutId id="2147484140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•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buChar char="–"/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0AB21-8A4E-4670-A57B-A94DA17D1F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702"/>
            <a:ext cx="82296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1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0438" y="6515164"/>
            <a:ext cx="2133600" cy="250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7F7F7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5148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3" r:id="rId2"/>
    <p:sldLayoutId id="2147484215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itchFamily="-65" charset="0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-65" charset="0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-65" charset="0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-65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-65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-65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1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1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A12495-720B-6C4F-9D34-5D0355E3FDA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  <p:sldLayoutId id="2147484228" r:id="rId12"/>
    <p:sldLayoutId id="214748422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1" y="6607251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5" y="6607251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fld id="{E1932C03-FD51-4146-9C00-4FD1C45DE1E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2294" name="Rectangle 8"/>
          <p:cNvSpPr>
            <a:spLocks noChangeArrowheads="1"/>
          </p:cNvSpPr>
          <p:nvPr userDrawn="1"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2295" name="Rectangle 9"/>
          <p:cNvSpPr>
            <a:spLocks noChangeArrowheads="1"/>
          </p:cNvSpPr>
          <p:nvPr userDrawn="1"/>
        </p:nvSpPr>
        <p:spPr bwMode="auto">
          <a:xfrm>
            <a:off x="5757901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2296" name="Rectangle 10"/>
          <p:cNvSpPr>
            <a:spLocks noChangeArrowheads="1"/>
          </p:cNvSpPr>
          <p:nvPr userDrawn="1"/>
        </p:nvSpPr>
        <p:spPr bwMode="auto">
          <a:xfrm>
            <a:off x="7162801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2297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2298" name="Rectangle 12"/>
          <p:cNvSpPr>
            <a:spLocks noChangeArrowheads="1"/>
          </p:cNvSpPr>
          <p:nvPr userDrawn="1"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2299" name="Rectangle 13"/>
          <p:cNvSpPr>
            <a:spLocks noChangeArrowheads="1"/>
          </p:cNvSpPr>
          <p:nvPr userDrawn="1"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2300" name="Rectangle 14"/>
          <p:cNvSpPr>
            <a:spLocks noChangeArrowheads="1"/>
          </p:cNvSpPr>
          <p:nvPr userDrawn="1"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0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  <p:sldLayoutId id="2147484242" r:id="rId12"/>
    <p:sldLayoutId id="2147484243" r:id="rId13"/>
    <p:sldLayoutId id="2147484244" r:id="rId14"/>
    <p:sldLayoutId id="2147484245" r:id="rId15"/>
    <p:sldLayoutId id="2147484246" r:id="rId16"/>
    <p:sldLayoutId id="2147484247" r:id="rId17"/>
    <p:sldLayoutId id="2147484248" r:id="rId18"/>
    <p:sldLayoutId id="2147484249" r:id="rId19"/>
    <p:sldLayoutId id="2147484250" r:id="rId20"/>
    <p:sldLayoutId id="2147484251" r:id="rId21"/>
    <p:sldLayoutId id="2147484252" r:id="rId22"/>
    <p:sldLayoutId id="2147484253" r:id="rId23"/>
    <p:sldLayoutId id="2147484254" r:id="rId24"/>
    <p:sldLayoutId id="2147484255" r:id="rId25"/>
    <p:sldLayoutId id="2147484256" r:id="rId26"/>
    <p:sldLayoutId id="2147484257" r:id="rId27"/>
    <p:sldLayoutId id="2147484258" r:id="rId28"/>
    <p:sldLayoutId id="2147484259" r:id="rId29"/>
    <p:sldLayoutId id="2147484260" r:id="rId30"/>
    <p:sldLayoutId id="2147484261" r:id="rId31"/>
    <p:sldLayoutId id="2147484262" r:id="rId32"/>
    <p:sldLayoutId id="2147484263" r:id="rId3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•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buChar char="–"/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76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76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1" y="6607251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5" y="6607251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37A547-3D71-413F-8EEA-BC6D47B0D046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901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1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805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kopf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9" b="-2272"/>
          <a:stretch>
            <a:fillRect/>
          </a:stretch>
        </p:blipFill>
        <p:spPr bwMode="auto">
          <a:xfrm>
            <a:off x="0" y="-28575"/>
            <a:ext cx="914400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BB603-6462-47FC-8546-D509E7682BE7}" type="slidenum">
              <a:rPr lang="de-DE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 userDrawn="1"/>
        </p:nvSpPr>
        <p:spPr bwMode="auto">
          <a:xfrm>
            <a:off x="0" y="-26988"/>
            <a:ext cx="9144000" cy="687387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92306" y="6245225"/>
            <a:ext cx="43275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7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kopf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9" b="-2272"/>
          <a:stretch>
            <a:fillRect/>
          </a:stretch>
        </p:blipFill>
        <p:spPr bwMode="auto">
          <a:xfrm>
            <a:off x="0" y="-28575"/>
            <a:ext cx="914400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BB603-6462-47FC-8546-D509E7682BE7}" type="slidenum">
              <a:rPr lang="de-DE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 userDrawn="1"/>
        </p:nvSpPr>
        <p:spPr bwMode="auto">
          <a:xfrm>
            <a:off x="0" y="-26988"/>
            <a:ext cx="9144000" cy="687387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92306" y="6245225"/>
            <a:ext cx="43275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3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kopf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9" b="-2272"/>
          <a:stretch>
            <a:fillRect/>
          </a:stretch>
        </p:blipFill>
        <p:spPr bwMode="auto">
          <a:xfrm>
            <a:off x="0" y="-28575"/>
            <a:ext cx="914400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BB603-6462-47FC-8546-D509E7682BE7}" type="slidenum">
              <a:rPr lang="de-DE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 userDrawn="1"/>
        </p:nvSpPr>
        <p:spPr bwMode="auto">
          <a:xfrm>
            <a:off x="0" y="-26988"/>
            <a:ext cx="9144000" cy="687387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92306" y="6245225"/>
            <a:ext cx="43275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mtClean="0">
                <a:solidFill>
                  <a:srgbClr val="000000"/>
                </a:solidFill>
              </a:rPr>
              <a:t>Boris Sharkov JINR Dubna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1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10" tIns="45706" rIns="91410" bIns="45706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6" y="1000128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415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914116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2" y="6356415"/>
            <a:ext cx="342038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9141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415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914116"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defTabSz="914116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5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37" r:id="rId13"/>
    <p:sldLayoutId id="2147484338" r:id="rId14"/>
    <p:sldLayoutId id="2147484339" r:id="rId15"/>
    <p:sldLayoutId id="2147484340" r:id="rId16"/>
    <p:sldLayoutId id="2147484341" r:id="rId17"/>
    <p:sldLayoutId id="2147484342" r:id="rId18"/>
    <p:sldLayoutId id="2147484343" r:id="rId19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059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116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174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231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793" indent="-34279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719" indent="-28566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2646" indent="-22852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599702" indent="-22852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6760" indent="-22852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3818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4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6612002"/>
            <a:ext cx="9144000" cy="25558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4096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04813" y="1412875"/>
            <a:ext cx="821055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pic>
        <p:nvPicPr>
          <p:cNvPr id="40964" name="Bild 6" descr="GSI_Logo_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70" y="260350"/>
            <a:ext cx="13493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0" y="1068388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98" name="Textfeld 10"/>
          <p:cNvSpPr txBox="1">
            <a:spLocks noChangeArrowheads="1"/>
          </p:cNvSpPr>
          <p:nvPr/>
        </p:nvSpPr>
        <p:spPr bwMode="auto">
          <a:xfrm>
            <a:off x="434975" y="6619939"/>
            <a:ext cx="3781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000" smtClean="0">
                <a:solidFill>
                  <a:srgbClr val="333333"/>
                </a:solidFill>
                <a:ea typeface="ＭＳ Ｐゴシック" pitchFamily="34" charset="-128"/>
                <a:cs typeface="Arial" pitchFamily="34" charset="0"/>
              </a:rPr>
              <a:t>GSI Helmholtzzentrum für Schwerionenforschung GmbH</a:t>
            </a:r>
          </a:p>
        </p:txBody>
      </p:sp>
      <p:sp>
        <p:nvSpPr>
          <p:cNvPr id="40967" name="Titelplatzhalter 1"/>
          <p:cNvSpPr>
            <a:spLocks noGrp="1"/>
          </p:cNvSpPr>
          <p:nvPr>
            <p:ph type="title"/>
          </p:nvPr>
        </p:nvSpPr>
        <p:spPr bwMode="auto">
          <a:xfrm>
            <a:off x="422277" y="184150"/>
            <a:ext cx="62420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0" y="93980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0" y="661035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40970" name="Grafik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6380"/>
          <a:stretch>
            <a:fillRect/>
          </a:stretch>
        </p:blipFill>
        <p:spPr bwMode="auto">
          <a:xfrm>
            <a:off x="7469220" y="6608827"/>
            <a:ext cx="117792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 userDrawn="1"/>
        </p:nvSpPr>
        <p:spPr>
          <a:xfrm>
            <a:off x="404815" y="6650038"/>
            <a:ext cx="3370262" cy="20796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3804" name="Textfeld 22"/>
          <p:cNvSpPr txBox="1">
            <a:spLocks noChangeArrowheads="1"/>
          </p:cNvSpPr>
          <p:nvPr userDrawn="1"/>
        </p:nvSpPr>
        <p:spPr bwMode="auto">
          <a:xfrm>
            <a:off x="2916238" y="6578600"/>
            <a:ext cx="44450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de-DE" altLang="de-DE" sz="1400" baseline="30000" smtClean="0">
                <a:solidFill>
                  <a:srgbClr val="000000"/>
                </a:solidFill>
                <a:ea typeface="ＭＳ Ｐゴシック" pitchFamily="34" charset="-128"/>
              </a:rPr>
              <a:t>rd</a:t>
            </a:r>
            <a:r>
              <a:rPr lang="de-DE" altLang="de-DE" sz="1400" smtClean="0">
                <a:solidFill>
                  <a:srgbClr val="000000"/>
                </a:solidFill>
                <a:ea typeface="ＭＳ Ｐゴシック" pitchFamily="34" charset="-128"/>
              </a:rPr>
              <a:t>  joint SC meeting, O. Kester</a:t>
            </a:r>
          </a:p>
        </p:txBody>
      </p:sp>
      <p:sp>
        <p:nvSpPr>
          <p:cNvPr id="33805" name="Textfeld 23"/>
          <p:cNvSpPr txBox="1">
            <a:spLocks noChangeArrowheads="1"/>
          </p:cNvSpPr>
          <p:nvPr userDrawn="1"/>
        </p:nvSpPr>
        <p:spPr bwMode="auto">
          <a:xfrm>
            <a:off x="315923" y="6578664"/>
            <a:ext cx="2384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smtClean="0">
                <a:solidFill>
                  <a:srgbClr val="000000"/>
                </a:solidFill>
                <a:ea typeface="ＭＳ Ｐゴシック" pitchFamily="34" charset="-128"/>
              </a:rPr>
              <a:t>29.06.2015</a:t>
            </a:r>
          </a:p>
        </p:txBody>
      </p:sp>
    </p:spTree>
    <p:extLst>
      <p:ext uri="{BB962C8B-B14F-4D97-AF65-F5344CB8AC3E}">
        <p14:creationId xmlns:p14="http://schemas.microsoft.com/office/powerpoint/2010/main" val="340880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de-DE" sz="3200" b="1" kern="1200" dirty="0">
          <a:solidFill>
            <a:srgbClr val="404040"/>
          </a:solidFill>
          <a:latin typeface="Arial"/>
          <a:ea typeface="+mj-ea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2315242-6304-4716-92C6-0A636910E5A5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04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Bookman Old Style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69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69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1" y="6607237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ea typeface="ＭＳ Ｐゴシック" pitchFamily="34" charset="-128"/>
                <a:cs typeface="Arial" charset="0"/>
              </a:rPr>
              <a:t>Boris Sharkov JINR Dubna</a:t>
            </a:r>
            <a:endParaRPr lang="de-DE">
              <a:ea typeface="ＭＳ Ｐゴシック" pitchFamily="34" charset="-128"/>
              <a:cs typeface="Arial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5" y="6607237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  <a:ea typeface="ＭＳ Ｐゴシック" pitchFamily="-11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7995E9-FE8B-4C8A-97CC-46B3CE0BB03E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 userDrawn="1"/>
        </p:nvSpPr>
        <p:spPr bwMode="auto">
          <a:xfrm>
            <a:off x="5757894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7162801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 userDrawn="1"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73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  <p:sldLayoutId id="2147484408" r:id="rId12"/>
    <p:sldLayoutId id="214748440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pitchFamily="-110" charset="-128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  <a:ea typeface="ＭＳ Ｐゴシック" pitchFamily="-110" charset="-128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pitchFamily="-110" charset="-128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de-DE" smtClean="0"/>
              <a:t>Образец заголовка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de-DE" smtClean="0"/>
              <a:t>Образец текста</a:t>
            </a:r>
          </a:p>
          <a:p>
            <a:pPr lvl="1"/>
            <a:r>
              <a:rPr lang="ru-RU" altLang="de-DE" smtClean="0"/>
              <a:t>Второй уровень</a:t>
            </a:r>
          </a:p>
          <a:p>
            <a:pPr lvl="2"/>
            <a:r>
              <a:rPr lang="ru-RU" altLang="de-DE" smtClean="0"/>
              <a:t>Третий уровень</a:t>
            </a:r>
          </a:p>
          <a:p>
            <a:pPr lvl="3"/>
            <a:r>
              <a:rPr lang="ru-RU" altLang="de-DE" smtClean="0"/>
              <a:t>Четвертый уровень</a:t>
            </a:r>
          </a:p>
          <a:p>
            <a:pPr lvl="4"/>
            <a:r>
              <a:rPr lang="ru-RU" altLang="de-DE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C56CB7-1DEB-4FC0-8A1E-158B72E6A67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25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  <p:sldLayoutId id="2147484422" r:id="rId12"/>
    <p:sldLayoutId id="2147484423" r:id="rId13"/>
    <p:sldLayoutId id="2147484424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69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69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5" y="6607237"/>
            <a:ext cx="728662" cy="250825"/>
          </a:xfrm>
          <a:prstGeom prst="rect">
            <a:avLst/>
          </a:prstGeom>
          <a:ex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99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241750-4DCC-453B-AB43-D2C5F19425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9707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2315242-6304-4716-92C6-0A636910E5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3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500" r:id="rId2"/>
    <p:sldLayoutId id="2147484501" r:id="rId3"/>
    <p:sldLayoutId id="2147484502" r:id="rId4"/>
    <p:sldLayoutId id="2147484503" r:id="rId5"/>
    <p:sldLayoutId id="2147484504" r:id="rId6"/>
    <p:sldLayoutId id="2147484505" r:id="rId7"/>
    <p:sldLayoutId id="2147484506" r:id="rId8"/>
    <p:sldLayoutId id="2147484507" r:id="rId9"/>
    <p:sldLayoutId id="2147484508" r:id="rId10"/>
    <p:sldLayoutId id="214748450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Bookman Old Style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A66F6C-EDA5-4A52-BE43-FDC79D04737F}" type="slidenum">
              <a:rPr lang="ru-RU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708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  <p:sldLayoutId id="2147484570" r:id="rId12"/>
    <p:sldLayoutId id="2147484571" r:id="rId13"/>
    <p:sldLayoutId id="2147484572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A66F6C-EDA5-4A52-BE43-FDC79D04737F}" type="slidenum">
              <a:rPr lang="ru-RU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536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4" r:id="rId1"/>
    <p:sldLayoutId id="2147484575" r:id="rId2"/>
    <p:sldLayoutId id="2147484576" r:id="rId3"/>
    <p:sldLayoutId id="2147484577" r:id="rId4"/>
    <p:sldLayoutId id="2147484578" r:id="rId5"/>
    <p:sldLayoutId id="2147484579" r:id="rId6"/>
    <p:sldLayoutId id="2147484580" r:id="rId7"/>
    <p:sldLayoutId id="2147484581" r:id="rId8"/>
    <p:sldLayoutId id="2147484582" r:id="rId9"/>
    <p:sldLayoutId id="2147484583" r:id="rId10"/>
    <p:sldLayoutId id="2147484584" r:id="rId11"/>
    <p:sldLayoutId id="2147484585" r:id="rId12"/>
    <p:sldLayoutId id="2147484586" r:id="rId13"/>
    <p:sldLayoutId id="2147484587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A66F6C-EDA5-4A52-BE43-FDC79D04737F}" type="slidenum">
              <a:rPr lang="ru-RU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348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  <p:sldLayoutId id="2147484601" r:id="rId13"/>
    <p:sldLayoutId id="2147484602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A66F6C-EDA5-4A52-BE43-FDC79D04737F}" type="slidenum">
              <a:rPr lang="ru-RU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797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  <p:sldLayoutId id="2147484615" r:id="rId12"/>
    <p:sldLayoutId id="2147484616" r:id="rId13"/>
    <p:sldLayoutId id="2147484617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A66F6C-EDA5-4A52-BE43-FDC79D04737F}" type="slidenum">
              <a:rPr lang="ru-RU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406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9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  <p:sldLayoutId id="2147484660" r:id="rId12"/>
    <p:sldLayoutId id="2147484661" r:id="rId13"/>
    <p:sldLayoutId id="2147484662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70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70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1" y="6607239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599D"/>
                </a:solidFill>
                <a:latin typeface="Arial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Boris Sharkov JINR Dubna</a:t>
            </a: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5" y="6607239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599D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0A77E-AB5C-4360-8621-C2D74C879FD2}" type="slidenum">
              <a:rPr lang="de-DE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ru-RU"/>
          </a:p>
        </p:txBody>
      </p:sp>
      <p:sp>
        <p:nvSpPr>
          <p:cNvPr id="43014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015" name="Rectangle 9"/>
          <p:cNvSpPr>
            <a:spLocks noChangeArrowheads="1"/>
          </p:cNvSpPr>
          <p:nvPr/>
        </p:nvSpPr>
        <p:spPr bwMode="auto">
          <a:xfrm>
            <a:off x="5757895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016" name="Rectangle 10"/>
          <p:cNvSpPr>
            <a:spLocks noChangeArrowheads="1"/>
          </p:cNvSpPr>
          <p:nvPr/>
        </p:nvSpPr>
        <p:spPr bwMode="auto">
          <a:xfrm>
            <a:off x="7162801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017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018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019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020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49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A66F6C-EDA5-4A52-BE43-FDC79D04737F}" type="slidenum">
              <a:rPr lang="ru-RU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475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4" r:id="rId1"/>
    <p:sldLayoutId id="2147484665" r:id="rId2"/>
    <p:sldLayoutId id="2147484666" r:id="rId3"/>
    <p:sldLayoutId id="2147484667" r:id="rId4"/>
    <p:sldLayoutId id="2147484668" r:id="rId5"/>
    <p:sldLayoutId id="2147484669" r:id="rId6"/>
    <p:sldLayoutId id="2147484670" r:id="rId7"/>
    <p:sldLayoutId id="2147484671" r:id="rId8"/>
    <p:sldLayoutId id="2147484672" r:id="rId9"/>
    <p:sldLayoutId id="2147484673" r:id="rId10"/>
    <p:sldLayoutId id="2147484674" r:id="rId11"/>
    <p:sldLayoutId id="2147484675" r:id="rId12"/>
    <p:sldLayoutId id="2147484676" r:id="rId13"/>
    <p:sldLayoutId id="2147484677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A66F6C-EDA5-4A52-BE43-FDC79D04737F}" type="slidenum">
              <a:rPr lang="ru-RU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433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9" r:id="rId1"/>
    <p:sldLayoutId id="2147484680" r:id="rId2"/>
    <p:sldLayoutId id="2147484681" r:id="rId3"/>
    <p:sldLayoutId id="2147484682" r:id="rId4"/>
    <p:sldLayoutId id="2147484683" r:id="rId5"/>
    <p:sldLayoutId id="2147484684" r:id="rId6"/>
    <p:sldLayoutId id="2147484685" r:id="rId7"/>
    <p:sldLayoutId id="2147484686" r:id="rId8"/>
    <p:sldLayoutId id="2147484687" r:id="rId9"/>
    <p:sldLayoutId id="2147484688" r:id="rId10"/>
    <p:sldLayoutId id="2147484689" r:id="rId11"/>
    <p:sldLayoutId id="2147484690" r:id="rId12"/>
    <p:sldLayoutId id="2147484691" r:id="rId13"/>
    <p:sldLayoutId id="2147484692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DBF824F-3BCE-4B49-81EB-111C956CE779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E1DF246-9095-4503-A0E7-55BAAD477B07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16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  <p:sldLayoutId id="2147484701" r:id="rId8"/>
    <p:sldLayoutId id="2147484702" r:id="rId9"/>
    <p:sldLayoutId id="2147484703" r:id="rId10"/>
    <p:sldLayoutId id="2147484704" r:id="rId11"/>
    <p:sldLayoutId id="21474847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32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  <p:sldLayoutId id="214748471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0" r:id="rId1"/>
    <p:sldLayoutId id="2147484721" r:id="rId2"/>
    <p:sldLayoutId id="2147484722" r:id="rId3"/>
    <p:sldLayoutId id="2147484723" r:id="rId4"/>
    <p:sldLayoutId id="2147484724" r:id="rId5"/>
    <p:sldLayoutId id="2147484725" r:id="rId6"/>
    <p:sldLayoutId id="2147484726" r:id="rId7"/>
    <p:sldLayoutId id="2147484727" r:id="rId8"/>
    <p:sldLayoutId id="2147484728" r:id="rId9"/>
    <p:sldLayoutId id="2147484729" r:id="rId10"/>
    <p:sldLayoutId id="2147484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5B3C17-0AB4-46B9-8B26-3A78C9C5CD47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10/3/2017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4008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3333CC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00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FF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B3B124-1932-4FCC-9BD6-F94FB1918D42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ru-RU"/>
          </a:p>
        </p:txBody>
      </p:sp>
      <p:sp>
        <p:nvSpPr>
          <p:cNvPr id="1031" name="Rectangle 1024"/>
          <p:cNvSpPr>
            <a:spLocks noChangeArrowheads="1"/>
          </p:cNvSpPr>
          <p:nvPr userDrawn="1"/>
        </p:nvSpPr>
        <p:spPr bwMode="auto">
          <a:xfrm>
            <a:off x="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t="100000"/>
            </a:path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2" name="Rectangle 1025"/>
          <p:cNvSpPr>
            <a:spLocks noChangeArrowheads="1"/>
          </p:cNvSpPr>
          <p:nvPr userDrawn="1"/>
        </p:nvSpPr>
        <p:spPr bwMode="auto">
          <a:xfrm>
            <a:off x="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b="100000"/>
            </a:path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3" name="Rectangle 1026"/>
          <p:cNvSpPr>
            <a:spLocks noChangeArrowheads="1"/>
          </p:cNvSpPr>
          <p:nvPr userDrawn="1"/>
        </p:nvSpPr>
        <p:spPr bwMode="auto">
          <a:xfrm>
            <a:off x="899160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t="100000" r="100000"/>
            </a:path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4" name="Rectangle 1027"/>
          <p:cNvSpPr>
            <a:spLocks noChangeArrowheads="1"/>
          </p:cNvSpPr>
          <p:nvPr userDrawn="1"/>
        </p:nvSpPr>
        <p:spPr bwMode="auto">
          <a:xfrm>
            <a:off x="899160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r="100000" b="100000"/>
            </a:path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5" name="Rectangle 1028"/>
          <p:cNvSpPr>
            <a:spLocks noChangeArrowheads="1"/>
          </p:cNvSpPr>
          <p:nvPr userDrawn="1"/>
        </p:nvSpPr>
        <p:spPr bwMode="auto">
          <a:xfrm>
            <a:off x="152400" y="0"/>
            <a:ext cx="8839200" cy="1524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6" name="Rectangle 1029"/>
          <p:cNvSpPr>
            <a:spLocks noChangeArrowheads="1"/>
          </p:cNvSpPr>
          <p:nvPr userDrawn="1"/>
        </p:nvSpPr>
        <p:spPr bwMode="auto">
          <a:xfrm>
            <a:off x="152400" y="6705600"/>
            <a:ext cx="88392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7" name="Rectangle 1030"/>
          <p:cNvSpPr>
            <a:spLocks noChangeArrowheads="1"/>
          </p:cNvSpPr>
          <p:nvPr userDrawn="1"/>
        </p:nvSpPr>
        <p:spPr bwMode="auto">
          <a:xfrm>
            <a:off x="0" y="152400"/>
            <a:ext cx="152400" cy="65532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8" name="Rectangle 1031"/>
          <p:cNvSpPr>
            <a:spLocks noChangeArrowheads="1"/>
          </p:cNvSpPr>
          <p:nvPr userDrawn="1"/>
        </p:nvSpPr>
        <p:spPr bwMode="auto">
          <a:xfrm>
            <a:off x="8991600" y="152400"/>
            <a:ext cx="152400" cy="65532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7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  <p:sldLayoutId id="2147484743" r:id="rId12"/>
    <p:sldLayoutId id="2147484744" r:id="rId13"/>
    <p:sldLayoutId id="2147484745" r:id="rId14"/>
    <p:sldLayoutId id="2147484746" r:id="rId15"/>
    <p:sldLayoutId id="2147484747" r:id="rId16"/>
    <p:sldLayoutId id="2147484748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0" r:id="rId1"/>
    <p:sldLayoutId id="2147484751" r:id="rId2"/>
    <p:sldLayoutId id="2147484752" r:id="rId3"/>
    <p:sldLayoutId id="2147484753" r:id="rId4"/>
    <p:sldLayoutId id="2147484754" r:id="rId5"/>
    <p:sldLayoutId id="2147484755" r:id="rId6"/>
    <p:sldLayoutId id="2147484756" r:id="rId7"/>
    <p:sldLayoutId id="2147484757" r:id="rId8"/>
    <p:sldLayoutId id="2147484758" r:id="rId9"/>
    <p:sldLayoutId id="2147484759" r:id="rId10"/>
    <p:sldLayoutId id="2147484760" r:id="rId11"/>
    <p:sldLayoutId id="21474847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3" r:id="rId1"/>
    <p:sldLayoutId id="2147484764" r:id="rId2"/>
    <p:sldLayoutId id="2147484765" r:id="rId3"/>
    <p:sldLayoutId id="2147484766" r:id="rId4"/>
    <p:sldLayoutId id="2147484767" r:id="rId5"/>
    <p:sldLayoutId id="2147484768" r:id="rId6"/>
    <p:sldLayoutId id="2147484769" r:id="rId7"/>
    <p:sldLayoutId id="2147484770" r:id="rId8"/>
    <p:sldLayoutId id="2147484771" r:id="rId9"/>
    <p:sldLayoutId id="2147484772" r:id="rId10"/>
    <p:sldLayoutId id="2147484773" r:id="rId11"/>
    <p:sldLayoutId id="21474847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6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6" r:id="rId1"/>
    <p:sldLayoutId id="2147484777" r:id="rId2"/>
    <p:sldLayoutId id="2147484778" r:id="rId3"/>
    <p:sldLayoutId id="2147484779" r:id="rId4"/>
    <p:sldLayoutId id="2147484780" r:id="rId5"/>
    <p:sldLayoutId id="2147484781" r:id="rId6"/>
    <p:sldLayoutId id="2147484782" r:id="rId7"/>
    <p:sldLayoutId id="2147484783" r:id="rId8"/>
    <p:sldLayoutId id="2147484784" r:id="rId9"/>
    <p:sldLayoutId id="2147484785" r:id="rId10"/>
    <p:sldLayoutId id="2147484786" r:id="rId11"/>
    <p:sldLayoutId id="21474847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4E75C-DDC0-432D-A2D7-0877532023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A7082-9401-47BE-8410-56C09CBA2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6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5827" y="273050"/>
            <a:ext cx="48323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title text format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604963"/>
            <a:ext cx="8045450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557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outline text format</a:t>
            </a:r>
          </a:p>
          <a:p>
            <a:pPr lvl="1"/>
            <a:r>
              <a:rPr lang="en-GB" altLang="ru-RU" smtClean="0"/>
              <a:t>Second Outline Level</a:t>
            </a:r>
          </a:p>
          <a:p>
            <a:pPr lvl="2"/>
            <a:r>
              <a:rPr lang="en-GB" altLang="ru-RU" smtClean="0"/>
              <a:t>Third Outline Level</a:t>
            </a:r>
          </a:p>
          <a:p>
            <a:pPr lvl="3"/>
            <a:r>
              <a:rPr lang="en-GB" altLang="ru-RU" smtClean="0"/>
              <a:t>Fourth Outline Level</a:t>
            </a:r>
          </a:p>
          <a:p>
            <a:pPr lvl="4"/>
            <a:r>
              <a:rPr lang="en-GB" altLang="ru-RU" smtClean="0"/>
              <a:t>Fifth Outline Level</a:t>
            </a:r>
          </a:p>
          <a:p>
            <a:pPr lvl="4"/>
            <a:r>
              <a:rPr lang="en-GB" altLang="ru-RU" smtClean="0"/>
              <a:t>Sixth Outline Level</a:t>
            </a:r>
          </a:p>
          <a:p>
            <a:pPr lvl="4"/>
            <a:r>
              <a:rPr lang="en-GB" altLang="ru-RU" smtClean="0"/>
              <a:t>Seventh Outline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1" y="6246877"/>
            <a:ext cx="212883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7377" y="6246877"/>
            <a:ext cx="28971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Boris Sharkov JINR Dubna</a:t>
            </a: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77"/>
            <a:ext cx="212883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Times New Roman" pitchFamily="18" charset="0"/>
              <a:buNone/>
              <a:defRPr sz="1400">
                <a:solidFill>
                  <a:srgbClr val="FFFFFF"/>
                </a:solidFill>
                <a:latin typeface="Times New Roman" pitchFamily="18" charset="0"/>
                <a:ea typeface="Droid Sans Fallback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466C59-98BA-4442-B55E-095AC636CAAE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1211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itchFamily="18" charset="0"/>
        <a:buChar char="•"/>
        <a:defRPr sz="29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itchFamily="18" charset="0"/>
        <a:buChar char="–"/>
        <a:defRPr sz="25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itchFamily="18" charset="0"/>
        <a:buChar char="•"/>
        <a:defRPr sz="2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355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1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D00BB000-BEA1-4550-A988-8C81E1DD73AB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1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1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E0BBF76-0D5C-4A0C-B1B3-6F2A9EA231F5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00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2" r:id="rId1"/>
    <p:sldLayoutId id="2147484803" r:id="rId2"/>
    <p:sldLayoutId id="2147484804" r:id="rId3"/>
    <p:sldLayoutId id="2147484805" r:id="rId4"/>
    <p:sldLayoutId id="2147484806" r:id="rId5"/>
    <p:sldLayoutId id="2147484807" r:id="rId6"/>
    <p:sldLayoutId id="2147484808" r:id="rId7"/>
    <p:sldLayoutId id="2147484809" r:id="rId8"/>
    <p:sldLayoutId id="2147484810" r:id="rId9"/>
    <p:sldLayoutId id="2147484811" r:id="rId10"/>
    <p:sldLayoutId id="214748481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6612002"/>
            <a:ext cx="9144000" cy="25558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4096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04813" y="1412875"/>
            <a:ext cx="821055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pic>
        <p:nvPicPr>
          <p:cNvPr id="40964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70" y="260350"/>
            <a:ext cx="13493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0" y="1068388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98" name="Textfeld 10"/>
          <p:cNvSpPr txBox="1">
            <a:spLocks noChangeArrowheads="1"/>
          </p:cNvSpPr>
          <p:nvPr/>
        </p:nvSpPr>
        <p:spPr bwMode="auto">
          <a:xfrm>
            <a:off x="434975" y="6619939"/>
            <a:ext cx="3781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000" smtClean="0">
                <a:solidFill>
                  <a:srgbClr val="333333"/>
                </a:solidFill>
                <a:ea typeface="ＭＳ Ｐゴシック" pitchFamily="34" charset="-128"/>
                <a:cs typeface="Arial" pitchFamily="34" charset="0"/>
              </a:rPr>
              <a:t>GSI Helmholtzzentrum für Schwerionenforschung GmbH</a:t>
            </a:r>
          </a:p>
        </p:txBody>
      </p:sp>
      <p:sp>
        <p:nvSpPr>
          <p:cNvPr id="40967" name="Titelplatzhalter 1"/>
          <p:cNvSpPr>
            <a:spLocks noGrp="1"/>
          </p:cNvSpPr>
          <p:nvPr>
            <p:ph type="title"/>
          </p:nvPr>
        </p:nvSpPr>
        <p:spPr bwMode="auto">
          <a:xfrm>
            <a:off x="422277" y="184150"/>
            <a:ext cx="62420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0" y="93980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0" y="661035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40970" name="Grafik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6380"/>
          <a:stretch>
            <a:fillRect/>
          </a:stretch>
        </p:blipFill>
        <p:spPr bwMode="auto">
          <a:xfrm>
            <a:off x="7469220" y="6608827"/>
            <a:ext cx="117792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 userDrawn="1"/>
        </p:nvSpPr>
        <p:spPr>
          <a:xfrm>
            <a:off x="404815" y="6650038"/>
            <a:ext cx="3370262" cy="20796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3804" name="Textfeld 22"/>
          <p:cNvSpPr txBox="1">
            <a:spLocks noChangeArrowheads="1"/>
          </p:cNvSpPr>
          <p:nvPr userDrawn="1"/>
        </p:nvSpPr>
        <p:spPr bwMode="auto">
          <a:xfrm>
            <a:off x="2916238" y="6578600"/>
            <a:ext cx="44450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de-DE" altLang="de-DE" sz="1400" baseline="30000" smtClean="0">
                <a:solidFill>
                  <a:srgbClr val="000000"/>
                </a:solidFill>
                <a:ea typeface="ＭＳ Ｐゴシック" pitchFamily="34" charset="-128"/>
              </a:rPr>
              <a:t>rd</a:t>
            </a:r>
            <a:r>
              <a:rPr lang="de-DE" altLang="de-DE" sz="1400" smtClean="0">
                <a:solidFill>
                  <a:srgbClr val="000000"/>
                </a:solidFill>
                <a:ea typeface="ＭＳ Ｐゴシック" pitchFamily="34" charset="-128"/>
              </a:rPr>
              <a:t>  joint SC meeting, O. Kester</a:t>
            </a:r>
          </a:p>
        </p:txBody>
      </p:sp>
      <p:sp>
        <p:nvSpPr>
          <p:cNvPr id="33805" name="Textfeld 23"/>
          <p:cNvSpPr txBox="1">
            <a:spLocks noChangeArrowheads="1"/>
          </p:cNvSpPr>
          <p:nvPr userDrawn="1"/>
        </p:nvSpPr>
        <p:spPr bwMode="auto">
          <a:xfrm>
            <a:off x="315923" y="6578664"/>
            <a:ext cx="2384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smtClean="0">
                <a:solidFill>
                  <a:srgbClr val="000000"/>
                </a:solidFill>
                <a:ea typeface="ＭＳ Ｐゴシック" pitchFamily="34" charset="-128"/>
              </a:rPr>
              <a:t>29.06.2015</a:t>
            </a:r>
          </a:p>
        </p:txBody>
      </p:sp>
    </p:spTree>
    <p:extLst>
      <p:ext uri="{BB962C8B-B14F-4D97-AF65-F5344CB8AC3E}">
        <p14:creationId xmlns:p14="http://schemas.microsoft.com/office/powerpoint/2010/main" val="89537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de-DE" sz="3200" b="1" kern="1200" dirty="0">
          <a:solidFill>
            <a:srgbClr val="404040"/>
          </a:solidFill>
          <a:latin typeface="Arial"/>
          <a:ea typeface="+mj-ea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6612002"/>
            <a:ext cx="9144000" cy="25558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174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04813" y="1412875"/>
            <a:ext cx="821055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pic>
        <p:nvPicPr>
          <p:cNvPr id="31748" name="Bild 6" descr="GSI_Logo_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70" y="260350"/>
            <a:ext cx="13493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0" y="1068388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98" name="Textfeld 10"/>
          <p:cNvSpPr txBox="1">
            <a:spLocks noChangeArrowheads="1"/>
          </p:cNvSpPr>
          <p:nvPr/>
        </p:nvSpPr>
        <p:spPr bwMode="auto">
          <a:xfrm>
            <a:off x="434975" y="6619939"/>
            <a:ext cx="3781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000" smtClean="0">
                <a:solidFill>
                  <a:srgbClr val="333333"/>
                </a:solidFill>
                <a:ea typeface="ＭＳ Ｐゴシック" pitchFamily="34" charset="-128"/>
                <a:cs typeface="Arial" pitchFamily="34" charset="0"/>
              </a:rPr>
              <a:t>GSI Helmholtzzentrum für Schwerionenforschung GmbH</a:t>
            </a:r>
          </a:p>
        </p:txBody>
      </p:sp>
      <p:sp>
        <p:nvSpPr>
          <p:cNvPr id="31751" name="Titelplatzhalter 1"/>
          <p:cNvSpPr>
            <a:spLocks noGrp="1"/>
          </p:cNvSpPr>
          <p:nvPr>
            <p:ph type="title"/>
          </p:nvPr>
        </p:nvSpPr>
        <p:spPr bwMode="auto">
          <a:xfrm>
            <a:off x="422277" y="184150"/>
            <a:ext cx="62420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0" y="93980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0" y="661035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31754" name="Grafik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6380"/>
          <a:stretch>
            <a:fillRect/>
          </a:stretch>
        </p:blipFill>
        <p:spPr bwMode="auto">
          <a:xfrm>
            <a:off x="7469220" y="6608827"/>
            <a:ext cx="117792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 userDrawn="1"/>
        </p:nvSpPr>
        <p:spPr>
          <a:xfrm>
            <a:off x="404815" y="6650038"/>
            <a:ext cx="3370262" cy="20796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3804" name="Textfeld 22"/>
          <p:cNvSpPr txBox="1">
            <a:spLocks noChangeArrowheads="1"/>
          </p:cNvSpPr>
          <p:nvPr userDrawn="1"/>
        </p:nvSpPr>
        <p:spPr bwMode="auto">
          <a:xfrm>
            <a:off x="2916238" y="6578600"/>
            <a:ext cx="44450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de-DE" altLang="de-DE" sz="1400" baseline="30000" smtClean="0">
                <a:solidFill>
                  <a:srgbClr val="000000"/>
                </a:solidFill>
                <a:ea typeface="ＭＳ Ｐゴシック" pitchFamily="34" charset="-128"/>
              </a:rPr>
              <a:t>rd</a:t>
            </a:r>
            <a:r>
              <a:rPr lang="de-DE" altLang="de-DE" sz="1400" smtClean="0">
                <a:solidFill>
                  <a:srgbClr val="000000"/>
                </a:solidFill>
                <a:ea typeface="ＭＳ Ｐゴシック" pitchFamily="34" charset="-128"/>
              </a:rPr>
              <a:t>  joint SC meeting, O. Kester</a:t>
            </a:r>
          </a:p>
        </p:txBody>
      </p:sp>
      <p:sp>
        <p:nvSpPr>
          <p:cNvPr id="33805" name="Textfeld 23"/>
          <p:cNvSpPr txBox="1">
            <a:spLocks noChangeArrowheads="1"/>
          </p:cNvSpPr>
          <p:nvPr userDrawn="1"/>
        </p:nvSpPr>
        <p:spPr bwMode="auto">
          <a:xfrm>
            <a:off x="315923" y="6578664"/>
            <a:ext cx="2384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smtClean="0">
                <a:solidFill>
                  <a:srgbClr val="000000"/>
                </a:solidFill>
                <a:ea typeface="ＭＳ Ｐゴシック" pitchFamily="34" charset="-128"/>
              </a:rPr>
              <a:t>29.06.2015</a:t>
            </a:r>
          </a:p>
        </p:txBody>
      </p:sp>
    </p:spTree>
    <p:extLst>
      <p:ext uri="{BB962C8B-B14F-4D97-AF65-F5344CB8AC3E}">
        <p14:creationId xmlns:p14="http://schemas.microsoft.com/office/powerpoint/2010/main" val="403670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9" r:id="rId1"/>
    <p:sldLayoutId id="2147484820" r:id="rId2"/>
    <p:sldLayoutId id="2147484822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lang="de-DE" sz="3200" b="1" kern="1200" dirty="0">
          <a:solidFill>
            <a:srgbClr val="404040"/>
          </a:solidFill>
          <a:latin typeface="Arial"/>
          <a:ea typeface="+mj-ea"/>
          <a:cs typeface="Arial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5pPr>
      <a:lvl6pPr marL="457177" algn="l" defTabSz="457177" rtl="0" fontAlgn="base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6pPr>
      <a:lvl7pPr marL="914353" algn="l" defTabSz="457177" rtl="0" fontAlgn="base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7pPr>
      <a:lvl8pPr marL="1371530" algn="l" defTabSz="457177" rtl="0" fontAlgn="base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8pPr>
      <a:lvl9pPr marL="1828706" algn="l" defTabSz="457177" rtl="0" fontAlgn="base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kern="1200">
          <a:solidFill>
            <a:srgbClr val="333333"/>
          </a:solidFill>
          <a:latin typeface="Arial"/>
          <a:ea typeface="+mn-ea"/>
          <a:cs typeface="Arial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2"/>
          </p:nvPr>
        </p:nvSpPr>
        <p:spPr>
          <a:xfrm>
            <a:off x="457200" y="6245223"/>
            <a:ext cx="2133596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3"/>
          </p:nvPr>
        </p:nvSpPr>
        <p:spPr>
          <a:xfrm>
            <a:off x="3124203" y="6245223"/>
            <a:ext cx="2895603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r>
              <a:t>Boris Sharkov JINR Dubna</a:t>
            </a:r>
            <a:endParaRPr lang="ru-RU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4"/>
          </p:nvPr>
        </p:nvSpPr>
        <p:spPr>
          <a:xfrm>
            <a:off x="6553203" y="6245223"/>
            <a:ext cx="2133596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fld id="{2FE148DE-1FE6-4436-9D2B-65E5A95688A0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431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4" r:id="rId1"/>
    <p:sldLayoutId id="2147484825" r:id="rId2"/>
    <p:sldLayoutId id="2147484826" r:id="rId3"/>
    <p:sldLayoutId id="2147484827" r:id="rId4"/>
    <p:sldLayoutId id="2147484828" r:id="rId5"/>
    <p:sldLayoutId id="2147484829" r:id="rId6"/>
    <p:sldLayoutId id="2147484830" r:id="rId7"/>
    <p:sldLayoutId id="2147484831" r:id="rId8"/>
    <p:sldLayoutId id="2147484832" r:id="rId9"/>
    <p:sldLayoutId id="2147484833" r:id="rId10"/>
    <p:sldLayoutId id="2147484834" r:id="rId11"/>
    <p:sldLayoutId id="214748483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0" cap="none" spc="0" baseline="0">
          <a:solidFill>
            <a:srgbClr val="000000"/>
          </a:solidFill>
          <a:uFillTx/>
          <a:latin typeface="Arial"/>
          <a:cs typeface="Arial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Char char="•"/>
        <a:tabLst/>
        <a:defRPr lang="ru-RU" sz="3200" b="0" i="0" u="none" strike="noStrike" kern="0" cap="none" spc="0" baseline="0">
          <a:solidFill>
            <a:srgbClr val="000000"/>
          </a:solidFill>
          <a:uFillTx/>
          <a:latin typeface="Arial"/>
          <a:cs typeface="Arial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ru-RU" sz="2800" b="0" i="0" u="none" strike="noStrike" kern="0" cap="none" spc="0" baseline="0">
          <a:solidFill>
            <a:srgbClr val="000000"/>
          </a:solidFill>
          <a:uFillTx/>
          <a:latin typeface="Arial"/>
          <a:cs typeface="Arial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Char char="•"/>
        <a:tabLst/>
        <a:defRPr lang="ru-RU" sz="2400" b="0" i="0" u="none" strike="noStrike" kern="0" cap="none" spc="0" baseline="0">
          <a:solidFill>
            <a:srgbClr val="000000"/>
          </a:solidFill>
          <a:uFillTx/>
          <a:latin typeface="Arial"/>
          <a:cs typeface="Arial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–"/>
        <a:tabLst/>
        <a:defRPr lang="ru-RU" sz="2000" b="0" i="0" u="none" strike="noStrike" kern="0" cap="none" spc="0" baseline="0">
          <a:solidFill>
            <a:srgbClr val="000000"/>
          </a:solidFill>
          <a:uFillTx/>
          <a:latin typeface="Arial"/>
          <a:cs typeface="Arial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»"/>
        <a:tabLst/>
        <a:defRPr lang="ru-RU" sz="2000" b="0" i="0" u="none" strike="noStrike" kern="0" cap="none" spc="0" baseline="0">
          <a:solidFill>
            <a:srgbClr val="000000"/>
          </a:solidFill>
          <a:uFillTx/>
          <a:latin typeface="Arial"/>
          <a:cs typeface="Arial"/>
        </a:defRPr>
      </a:lvl5pPr>
    </p:bodyStyle>
    <p:otherStyle/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0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0" y="6477000"/>
            <a:ext cx="7543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Helvetica" pitchFamily="3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6297613"/>
            <a:ext cx="762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8458200" y="6477000"/>
            <a:ext cx="685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 userDrawn="1"/>
        </p:nvSpPr>
        <p:spPr bwMode="auto">
          <a:xfrm>
            <a:off x="250825" y="6524625"/>
            <a:ext cx="525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de-DE" sz="1400">
                <a:solidFill>
                  <a:srgbClr val="000000"/>
                </a:solidFill>
                <a:latin typeface="Helvetica" pitchFamily="34" charset="0"/>
              </a:rPr>
              <a:t>Peter Spiller, HB2008, 26.8.08</a:t>
            </a:r>
          </a:p>
        </p:txBody>
      </p:sp>
      <p:pic>
        <p:nvPicPr>
          <p:cNvPr id="1039" name="Picture 15" descr="FAIR_logo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971550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51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50" r:id="rId2"/>
    <p:sldLayoutId id="2147484851" r:id="rId3"/>
    <p:sldLayoutId id="2147484852" r:id="rId4"/>
    <p:sldLayoutId id="2147484853" r:id="rId5"/>
    <p:sldLayoutId id="2147484854" r:id="rId6"/>
    <p:sldLayoutId id="2147484855" r:id="rId7"/>
    <p:sldLayoutId id="2147484856" r:id="rId8"/>
    <p:sldLayoutId id="2147484857" r:id="rId9"/>
    <p:sldLayoutId id="2147484858" r:id="rId10"/>
    <p:sldLayoutId id="2147484859" r:id="rId11"/>
    <p:sldLayoutId id="2147484860" r:id="rId12"/>
    <p:sldLayoutId id="2147484861" r:id="rId13"/>
    <p:sldLayoutId id="2147484862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2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70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70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1" y="6607239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/>
                <a:ea typeface="ＭＳ Ｐゴシック" pitchFamily="34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5" y="6607239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  <a:ea typeface="ＭＳ Ｐゴシック" pitchFamily="-110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C89BC8-A8F6-445B-A283-A1952D41F5D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26630" name="Rectangle 8"/>
          <p:cNvSpPr>
            <a:spLocks noChangeArrowheads="1"/>
          </p:cNvSpPr>
          <p:nvPr userDrawn="1"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631" name="Rectangle 9"/>
          <p:cNvSpPr>
            <a:spLocks noChangeArrowheads="1"/>
          </p:cNvSpPr>
          <p:nvPr userDrawn="1"/>
        </p:nvSpPr>
        <p:spPr bwMode="auto">
          <a:xfrm>
            <a:off x="5757895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632" name="Rectangle 10"/>
          <p:cNvSpPr>
            <a:spLocks noChangeArrowheads="1"/>
          </p:cNvSpPr>
          <p:nvPr userDrawn="1"/>
        </p:nvSpPr>
        <p:spPr bwMode="auto">
          <a:xfrm>
            <a:off x="7162801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63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634" name="Rectangle 12"/>
          <p:cNvSpPr>
            <a:spLocks noChangeArrowheads="1"/>
          </p:cNvSpPr>
          <p:nvPr userDrawn="1"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635" name="Rectangle 13"/>
          <p:cNvSpPr>
            <a:spLocks noChangeArrowheads="1"/>
          </p:cNvSpPr>
          <p:nvPr userDrawn="1"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636" name="Rectangle 14"/>
          <p:cNvSpPr>
            <a:spLocks noChangeArrowheads="1"/>
          </p:cNvSpPr>
          <p:nvPr userDrawn="1"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03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MS PGothic" pitchFamily="34" charset="-128"/>
          <a:cs typeface="ＭＳ Ｐゴシック" pitchFamily="-11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MS PGothic" pitchFamily="34" charset="-128"/>
          <a:cs typeface="ＭＳ Ｐゴシック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MS PGothic" pitchFamily="34" charset="-128"/>
          <a:cs typeface="ＭＳ Ｐゴシック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MS PGothic" pitchFamily="34" charset="-128"/>
          <a:cs typeface="ＭＳ Ｐゴシック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MS PGothic" pitchFamily="34" charset="-128"/>
          <a:cs typeface="ＭＳ Ｐゴシック" pitchFamily="-11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MS PGothic" pitchFamily="34" charset="-128"/>
          <a:cs typeface="ＭＳ Ｐゴシック" pitchFamily="-110" charset="-128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MS PGothic" pitchFamily="34" charset="-128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  <a:ea typeface="MS PGothic" pitchFamily="34" charset="-128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MS PGothic" pitchFamily="34" charset="-128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40000" dist="23000" dir="162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1"/>
            <a:ext cx="9144000" cy="773066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01258"/>
            <a:ext cx="7772400" cy="549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4C62AD"/>
                </a:solidFill>
                <a:latin typeface="+mn-lt"/>
              </a:defRPr>
            </a:lvl1pPr>
          </a:lstStyle>
          <a:p>
            <a:pPr defTabSz="457200"/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4C62AD"/>
                </a:solidFill>
                <a:latin typeface="+mn-lt"/>
              </a:defRPr>
            </a:lvl1pPr>
          </a:lstStyle>
          <a:p>
            <a:pPr defTabSz="457200"/>
            <a:r>
              <a:rPr lang="en-US" smtClean="0"/>
              <a:t>Boris Sharkov JINR Dubna</a:t>
            </a:r>
            <a:endParaRPr lang="en-GB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4C62AD"/>
                </a:solidFill>
                <a:latin typeface="+mn-lt"/>
              </a:defRPr>
            </a:lvl1pPr>
          </a:lstStyle>
          <a:p>
            <a:pPr defTabSz="457200"/>
            <a:fld id="{11432AFA-597D-EF4A-943B-3C753DA641F8}" type="slidenum">
              <a:rPr lang="en-GB"/>
              <a:pPr defTabSz="457200"/>
              <a:t>‹Nr.›</a:t>
            </a:fld>
            <a:endParaRPr lang="en-GB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32" y="152400"/>
            <a:ext cx="7388725" cy="48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Mastertitelformat bearbeiten</a:t>
            </a:r>
            <a:endParaRPr lang="en-GB" dirty="0"/>
          </a:p>
        </p:txBody>
      </p:sp>
      <p:pic>
        <p:nvPicPr>
          <p:cNvPr id="12" name="Picture 13" descr="FAIR_Logo_rgb_frei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527" y="61828"/>
            <a:ext cx="807208" cy="672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502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000">
          <a:solidFill>
            <a:srgbClr val="0000B2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1800">
          <a:solidFill>
            <a:srgbClr val="0000B2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70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Titelmasterformat durch Klicken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70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Textmasterformate durch Klicken bearbeiten</a:t>
            </a:r>
          </a:p>
          <a:p>
            <a:pPr lvl="1"/>
            <a:r>
              <a:rPr lang="en-GB" altLang="ru-RU" smtClean="0"/>
              <a:t>Zweite Ebene</a:t>
            </a:r>
          </a:p>
          <a:p>
            <a:pPr lvl="2"/>
            <a:r>
              <a:rPr lang="en-GB" altLang="ru-RU" smtClean="0"/>
              <a:t>Dritte Ebene</a:t>
            </a:r>
          </a:p>
          <a:p>
            <a:pPr lvl="3"/>
            <a:r>
              <a:rPr lang="en-GB" altLang="ru-RU" smtClean="0"/>
              <a:t>Vierte Ebene</a:t>
            </a:r>
          </a:p>
          <a:p>
            <a:pPr lvl="4"/>
            <a:r>
              <a:rPr lang="en-GB" altLang="ru-RU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1" y="6607239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mtClean="0">
                <a:cs typeface="Arial" charset="0"/>
              </a:rPr>
              <a:t>Boris Sharkov JINR Dubna</a:t>
            </a:r>
            <a:endParaRPr lang="de-DE">
              <a:cs typeface="Arial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5" y="6607239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7F9B92-8915-4E0F-A168-73306231B84B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 userDrawn="1"/>
        </p:nvSpPr>
        <p:spPr bwMode="auto">
          <a:xfrm>
            <a:off x="5757895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7162801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 userDrawn="1"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07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•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buChar char="–"/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6612002"/>
            <a:ext cx="9144000" cy="25558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174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04813" y="1412875"/>
            <a:ext cx="821055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pic>
        <p:nvPicPr>
          <p:cNvPr id="31748" name="Bild 6" descr="GSI_Logo_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70" y="260350"/>
            <a:ext cx="13493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0" y="1068388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98" name="Textfeld 10"/>
          <p:cNvSpPr txBox="1">
            <a:spLocks noChangeArrowheads="1"/>
          </p:cNvSpPr>
          <p:nvPr/>
        </p:nvSpPr>
        <p:spPr bwMode="auto">
          <a:xfrm>
            <a:off x="434975" y="6619939"/>
            <a:ext cx="3781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000" smtClean="0">
                <a:solidFill>
                  <a:srgbClr val="333333"/>
                </a:solidFill>
                <a:ea typeface="ＭＳ Ｐゴシック" pitchFamily="34" charset="-128"/>
                <a:cs typeface="Arial" pitchFamily="34" charset="0"/>
              </a:rPr>
              <a:t>GSI Helmholtzzentrum für Schwerionenforschung GmbH</a:t>
            </a:r>
          </a:p>
        </p:txBody>
      </p:sp>
      <p:sp>
        <p:nvSpPr>
          <p:cNvPr id="31751" name="Titelplatzhalter 1"/>
          <p:cNvSpPr>
            <a:spLocks noGrp="1"/>
          </p:cNvSpPr>
          <p:nvPr>
            <p:ph type="title"/>
          </p:nvPr>
        </p:nvSpPr>
        <p:spPr bwMode="auto">
          <a:xfrm>
            <a:off x="422277" y="184150"/>
            <a:ext cx="62420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0" y="93980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0" y="661035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31754" name="Grafik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6380"/>
          <a:stretch>
            <a:fillRect/>
          </a:stretch>
        </p:blipFill>
        <p:spPr bwMode="auto">
          <a:xfrm>
            <a:off x="7469220" y="6608827"/>
            <a:ext cx="117792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 userDrawn="1"/>
        </p:nvSpPr>
        <p:spPr>
          <a:xfrm>
            <a:off x="404815" y="6650038"/>
            <a:ext cx="3370262" cy="20796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3804" name="Textfeld 22"/>
          <p:cNvSpPr txBox="1">
            <a:spLocks noChangeArrowheads="1"/>
          </p:cNvSpPr>
          <p:nvPr userDrawn="1"/>
        </p:nvSpPr>
        <p:spPr bwMode="auto">
          <a:xfrm>
            <a:off x="2916238" y="6578600"/>
            <a:ext cx="44450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de-DE" altLang="de-DE" sz="1400" baseline="30000" smtClean="0">
                <a:solidFill>
                  <a:srgbClr val="000000"/>
                </a:solidFill>
                <a:ea typeface="ＭＳ Ｐゴシック" pitchFamily="34" charset="-128"/>
              </a:rPr>
              <a:t>rd</a:t>
            </a:r>
            <a:r>
              <a:rPr lang="de-DE" altLang="de-DE" sz="1400" smtClean="0">
                <a:solidFill>
                  <a:srgbClr val="000000"/>
                </a:solidFill>
                <a:ea typeface="ＭＳ Ｐゴシック" pitchFamily="34" charset="-128"/>
              </a:rPr>
              <a:t>  joint SC meeting, O. Kester</a:t>
            </a:r>
          </a:p>
        </p:txBody>
      </p:sp>
      <p:sp>
        <p:nvSpPr>
          <p:cNvPr id="33805" name="Textfeld 23"/>
          <p:cNvSpPr txBox="1">
            <a:spLocks noChangeArrowheads="1"/>
          </p:cNvSpPr>
          <p:nvPr userDrawn="1"/>
        </p:nvSpPr>
        <p:spPr bwMode="auto">
          <a:xfrm>
            <a:off x="315923" y="6578664"/>
            <a:ext cx="2384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smtClean="0">
                <a:solidFill>
                  <a:srgbClr val="000000"/>
                </a:solidFill>
                <a:ea typeface="ＭＳ Ｐゴシック" pitchFamily="34" charset="-128"/>
              </a:rPr>
              <a:t>29.06.2015</a:t>
            </a:r>
          </a:p>
        </p:txBody>
      </p:sp>
    </p:spTree>
    <p:extLst>
      <p:ext uri="{BB962C8B-B14F-4D97-AF65-F5344CB8AC3E}">
        <p14:creationId xmlns:p14="http://schemas.microsoft.com/office/powerpoint/2010/main" val="265008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lang="de-DE" sz="3200" b="1" kern="1200" dirty="0">
          <a:solidFill>
            <a:srgbClr val="404040"/>
          </a:solidFill>
          <a:latin typeface="Arial"/>
          <a:ea typeface="+mj-ea"/>
          <a:cs typeface="Arial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5pPr>
      <a:lvl6pPr marL="457177" algn="l" defTabSz="457177" rtl="0" fontAlgn="base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6pPr>
      <a:lvl7pPr marL="914353" algn="l" defTabSz="457177" rtl="0" fontAlgn="base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7pPr>
      <a:lvl8pPr marL="1371530" algn="l" defTabSz="457177" rtl="0" fontAlgn="base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8pPr>
      <a:lvl9pPr marL="1828706" algn="l" defTabSz="457177" rtl="0" fontAlgn="base"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Arial" pitchFamily="34" charset="0"/>
          <a:cs typeface="Arial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kern="1200">
          <a:solidFill>
            <a:srgbClr val="333333"/>
          </a:solidFill>
          <a:latin typeface="Arial"/>
          <a:ea typeface="+mn-ea"/>
          <a:cs typeface="Arial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>
                <a:solidFill>
                  <a:srgbClr val="000000"/>
                </a:solidFill>
              </a:rPr>
              <a:t>Boris Sharkov JINR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A66F6C-EDA5-4A52-BE43-FDC79D04737F}" type="slidenum">
              <a:rPr lang="ru-RU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304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7.xml"/><Relationship Id="rId6" Type="http://schemas.openxmlformats.org/officeDocument/2006/relationships/image" Target="../media/image37.jpeg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6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1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5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9.xml"/><Relationship Id="rId5" Type="http://schemas.openxmlformats.org/officeDocument/2006/relationships/image" Target="../media/image50.jpeg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39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8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8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3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24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8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2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07.xml"/><Relationship Id="rId6" Type="http://schemas.openxmlformats.org/officeDocument/2006/relationships/image" Target="../media/image89.pn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30.xml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46.xml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2.xml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18.jpeg"/><Relationship Id="rId2" Type="http://schemas.openxmlformats.org/officeDocument/2006/relationships/slideLayout" Target="../slideLayouts/slideLayout44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5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hyperlink" Target="http://lideo.ru/embed/4655" TargetMode="External"/><Relationship Id="rId1" Type="http://schemas.openxmlformats.org/officeDocument/2006/relationships/slideLayout" Target="../slideLayouts/slideLayout46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7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6.xml"/><Relationship Id="rId6" Type="http://schemas.openxmlformats.org/officeDocument/2006/relationships/image" Target="../media/image124.emf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8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9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6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3598" y="23488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heavy ion accelerators in JINR</a:t>
            </a:r>
            <a:b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ускорителей в ОИЯИ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Boris Sharkov / </a:t>
            </a:r>
            <a:r>
              <a:rPr lang="ru-RU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 Шарков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ОИЯИ Дубна</a:t>
            </a:r>
            <a:r>
              <a:rPr lang="en-US" sz="31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1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НИЯУ МИФИ</a:t>
            </a:r>
            <a:br>
              <a:rPr lang="ru-RU" sz="31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НИЯУ МИФИ</a:t>
            </a:r>
            <a:endParaRPr lang="de-DE" sz="31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Изображение 1" descr="JINR_flag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92" y="5085184"/>
            <a:ext cx="5652628" cy="162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3740078" y="119386"/>
            <a:ext cx="1437906" cy="792087"/>
            <a:chOff x="0" y="0"/>
            <a:chExt cx="2077" cy="1368"/>
          </a:xfrm>
        </p:grpSpPr>
        <p:sp>
          <p:nvSpPr>
            <p:cNvPr id="7" name="Line 30"/>
            <p:cNvSpPr>
              <a:spLocks noChangeShapeType="1"/>
            </p:cNvSpPr>
            <p:nvPr/>
          </p:nvSpPr>
          <p:spPr bwMode="auto">
            <a:xfrm>
              <a:off x="307" y="1134"/>
              <a:ext cx="13" cy="0"/>
            </a:xfrm>
            <a:prstGeom prst="line">
              <a:avLst/>
            </a:prstGeom>
            <a:noFill/>
            <a:ln w="25908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8" name="Line 29"/>
            <p:cNvSpPr>
              <a:spLocks noChangeShapeType="1"/>
            </p:cNvSpPr>
            <p:nvPr/>
          </p:nvSpPr>
          <p:spPr bwMode="auto">
            <a:xfrm>
              <a:off x="333" y="1130"/>
              <a:ext cx="22" cy="0"/>
            </a:xfrm>
            <a:prstGeom prst="line">
              <a:avLst/>
            </a:prstGeom>
            <a:noFill/>
            <a:ln w="25908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>
              <a:off x="368" y="1128"/>
              <a:ext cx="24" cy="0"/>
            </a:xfrm>
            <a:prstGeom prst="line">
              <a:avLst/>
            </a:prstGeom>
            <a:noFill/>
            <a:ln w="28194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10" name="Line 27"/>
            <p:cNvSpPr>
              <a:spLocks noChangeShapeType="1"/>
            </p:cNvSpPr>
            <p:nvPr/>
          </p:nvSpPr>
          <p:spPr bwMode="auto">
            <a:xfrm>
              <a:off x="413" y="1125"/>
              <a:ext cx="27" cy="0"/>
            </a:xfrm>
            <a:prstGeom prst="line">
              <a:avLst/>
            </a:prstGeom>
            <a:noFill/>
            <a:ln w="27432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11" name="Line 26"/>
            <p:cNvSpPr>
              <a:spLocks noChangeShapeType="1"/>
            </p:cNvSpPr>
            <p:nvPr/>
          </p:nvSpPr>
          <p:spPr bwMode="auto">
            <a:xfrm>
              <a:off x="461" y="1123"/>
              <a:ext cx="33" cy="0"/>
            </a:xfrm>
            <a:prstGeom prst="line">
              <a:avLst/>
            </a:prstGeom>
            <a:noFill/>
            <a:ln w="29718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12" name="Line 25"/>
            <p:cNvSpPr>
              <a:spLocks noChangeShapeType="1"/>
            </p:cNvSpPr>
            <p:nvPr/>
          </p:nvSpPr>
          <p:spPr bwMode="auto">
            <a:xfrm>
              <a:off x="518" y="1120"/>
              <a:ext cx="39" cy="0"/>
            </a:xfrm>
            <a:prstGeom prst="line">
              <a:avLst/>
            </a:prstGeom>
            <a:noFill/>
            <a:ln w="3048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13" name="Line 24"/>
            <p:cNvSpPr>
              <a:spLocks noChangeShapeType="1"/>
            </p:cNvSpPr>
            <p:nvPr/>
          </p:nvSpPr>
          <p:spPr bwMode="auto">
            <a:xfrm>
              <a:off x="577" y="1117"/>
              <a:ext cx="44" cy="0"/>
            </a:xfrm>
            <a:prstGeom prst="line">
              <a:avLst/>
            </a:prstGeom>
            <a:noFill/>
            <a:ln w="35052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14" name="Line 23"/>
            <p:cNvSpPr>
              <a:spLocks noChangeShapeType="1"/>
            </p:cNvSpPr>
            <p:nvPr/>
          </p:nvSpPr>
          <p:spPr bwMode="auto">
            <a:xfrm>
              <a:off x="648" y="1113"/>
              <a:ext cx="45" cy="0"/>
            </a:xfrm>
            <a:prstGeom prst="line">
              <a:avLst/>
            </a:prstGeom>
            <a:noFill/>
            <a:ln w="35052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15" name="Line 22"/>
            <p:cNvSpPr>
              <a:spLocks noChangeShapeType="1"/>
            </p:cNvSpPr>
            <p:nvPr/>
          </p:nvSpPr>
          <p:spPr bwMode="auto">
            <a:xfrm>
              <a:off x="723" y="1112"/>
              <a:ext cx="52" cy="0"/>
            </a:xfrm>
            <a:prstGeom prst="line">
              <a:avLst/>
            </a:prstGeom>
            <a:noFill/>
            <a:ln w="36576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827" y="1107"/>
              <a:ext cx="37" cy="0"/>
            </a:xfrm>
            <a:prstGeom prst="line">
              <a:avLst/>
            </a:prstGeom>
            <a:noFill/>
            <a:ln w="48006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884" y="1107"/>
              <a:ext cx="37" cy="0"/>
            </a:xfrm>
            <a:prstGeom prst="line">
              <a:avLst/>
            </a:prstGeom>
            <a:noFill/>
            <a:ln w="48006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1008" y="1084"/>
              <a:ext cx="23" cy="0"/>
            </a:xfrm>
            <a:prstGeom prst="line">
              <a:avLst/>
            </a:prstGeom>
            <a:noFill/>
            <a:ln w="1524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1008" y="1122"/>
              <a:ext cx="23" cy="0"/>
            </a:xfrm>
            <a:prstGeom prst="line">
              <a:avLst/>
            </a:prstGeom>
            <a:noFill/>
            <a:ln w="1524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1008" y="1159"/>
              <a:ext cx="23" cy="0"/>
            </a:xfrm>
            <a:prstGeom prst="line">
              <a:avLst/>
            </a:prstGeom>
            <a:noFill/>
            <a:ln w="1524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1752" y="1134"/>
              <a:ext cx="18" cy="0"/>
            </a:xfrm>
            <a:prstGeom prst="line">
              <a:avLst/>
            </a:prstGeom>
            <a:noFill/>
            <a:ln w="25908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1722" y="1130"/>
              <a:ext cx="17" cy="0"/>
            </a:xfrm>
            <a:prstGeom prst="line">
              <a:avLst/>
            </a:prstGeom>
            <a:noFill/>
            <a:ln w="25908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>
              <a:off x="1681" y="1128"/>
              <a:ext cx="23" cy="0"/>
            </a:xfrm>
            <a:prstGeom prst="line">
              <a:avLst/>
            </a:prstGeom>
            <a:noFill/>
            <a:ln w="28194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24" name="Line 13"/>
            <p:cNvSpPr>
              <a:spLocks noChangeShapeType="1"/>
            </p:cNvSpPr>
            <p:nvPr/>
          </p:nvSpPr>
          <p:spPr bwMode="auto">
            <a:xfrm>
              <a:off x="1633" y="1125"/>
              <a:ext cx="26" cy="0"/>
            </a:xfrm>
            <a:prstGeom prst="line">
              <a:avLst/>
            </a:prstGeom>
            <a:noFill/>
            <a:ln w="27432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25" name="Line 12"/>
            <p:cNvSpPr>
              <a:spLocks noChangeShapeType="1"/>
            </p:cNvSpPr>
            <p:nvPr/>
          </p:nvSpPr>
          <p:spPr bwMode="auto">
            <a:xfrm>
              <a:off x="1581" y="1123"/>
              <a:ext cx="32" cy="0"/>
            </a:xfrm>
            <a:prstGeom prst="line">
              <a:avLst/>
            </a:prstGeom>
            <a:noFill/>
            <a:ln w="29718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>
              <a:off x="1520" y="1120"/>
              <a:ext cx="37" cy="0"/>
            </a:xfrm>
            <a:prstGeom prst="line">
              <a:avLst/>
            </a:prstGeom>
            <a:noFill/>
            <a:ln w="3048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27" name="Line 10"/>
            <p:cNvSpPr>
              <a:spLocks noChangeShapeType="1"/>
            </p:cNvSpPr>
            <p:nvPr/>
          </p:nvSpPr>
          <p:spPr bwMode="auto">
            <a:xfrm>
              <a:off x="1455" y="1117"/>
              <a:ext cx="41" cy="0"/>
            </a:xfrm>
            <a:prstGeom prst="line">
              <a:avLst/>
            </a:prstGeom>
            <a:noFill/>
            <a:ln w="35052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1380" y="1113"/>
              <a:ext cx="48" cy="0"/>
            </a:xfrm>
            <a:prstGeom prst="line">
              <a:avLst/>
            </a:prstGeom>
            <a:noFill/>
            <a:ln w="35052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29" name="Line 8"/>
            <p:cNvSpPr>
              <a:spLocks noChangeShapeType="1"/>
            </p:cNvSpPr>
            <p:nvPr/>
          </p:nvSpPr>
          <p:spPr bwMode="auto">
            <a:xfrm>
              <a:off x="1298" y="1112"/>
              <a:ext cx="51" cy="0"/>
            </a:xfrm>
            <a:prstGeom prst="line">
              <a:avLst/>
            </a:prstGeom>
            <a:noFill/>
            <a:ln w="36576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1212" y="1107"/>
              <a:ext cx="35" cy="0"/>
            </a:xfrm>
            <a:prstGeom prst="line">
              <a:avLst/>
            </a:prstGeom>
            <a:noFill/>
            <a:ln w="48006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31" name="Line 6"/>
            <p:cNvSpPr>
              <a:spLocks noChangeShapeType="1"/>
            </p:cNvSpPr>
            <p:nvPr/>
          </p:nvSpPr>
          <p:spPr bwMode="auto">
            <a:xfrm>
              <a:off x="1154" y="1107"/>
              <a:ext cx="34" cy="0"/>
            </a:xfrm>
            <a:prstGeom prst="line">
              <a:avLst/>
            </a:prstGeom>
            <a:noFill/>
            <a:ln w="48006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32" name="Line 5"/>
            <p:cNvSpPr>
              <a:spLocks noChangeShapeType="1"/>
            </p:cNvSpPr>
            <p:nvPr/>
          </p:nvSpPr>
          <p:spPr bwMode="auto">
            <a:xfrm>
              <a:off x="1041" y="1084"/>
              <a:ext cx="28" cy="0"/>
            </a:xfrm>
            <a:prstGeom prst="line">
              <a:avLst/>
            </a:prstGeom>
            <a:noFill/>
            <a:ln w="1524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33" name="Line 4"/>
            <p:cNvSpPr>
              <a:spLocks noChangeShapeType="1"/>
            </p:cNvSpPr>
            <p:nvPr/>
          </p:nvSpPr>
          <p:spPr bwMode="auto">
            <a:xfrm>
              <a:off x="1041" y="1122"/>
              <a:ext cx="28" cy="0"/>
            </a:xfrm>
            <a:prstGeom prst="line">
              <a:avLst/>
            </a:prstGeom>
            <a:noFill/>
            <a:ln w="1524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34" name="Line 3"/>
            <p:cNvSpPr>
              <a:spLocks noChangeShapeType="1"/>
            </p:cNvSpPr>
            <p:nvPr/>
          </p:nvSpPr>
          <p:spPr bwMode="auto">
            <a:xfrm>
              <a:off x="1041" y="1159"/>
              <a:ext cx="28" cy="0"/>
            </a:xfrm>
            <a:prstGeom prst="line">
              <a:avLst/>
            </a:prstGeom>
            <a:noFill/>
            <a:ln w="1524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35" name="AutoShape 2"/>
            <p:cNvSpPr>
              <a:spLocks/>
            </p:cNvSpPr>
            <p:nvPr/>
          </p:nvSpPr>
          <p:spPr bwMode="auto">
            <a:xfrm>
              <a:off x="0" y="0"/>
              <a:ext cx="2077" cy="1368"/>
            </a:xfrm>
            <a:custGeom>
              <a:avLst/>
              <a:gdLst>
                <a:gd name="T0" fmla="*/ 327 w 2077"/>
                <a:gd name="T1" fmla="*/ 1366 h 1368"/>
                <a:gd name="T2" fmla="*/ 331 w 2077"/>
                <a:gd name="T3" fmla="*/ 882 h 1368"/>
                <a:gd name="T4" fmla="*/ 1636 w 2077"/>
                <a:gd name="T5" fmla="*/ 1322 h 1368"/>
                <a:gd name="T6" fmla="*/ 463 w 2077"/>
                <a:gd name="T7" fmla="*/ 1304 h 1368"/>
                <a:gd name="T8" fmla="*/ 1986 w 2077"/>
                <a:gd name="T9" fmla="*/ 1248 h 1368"/>
                <a:gd name="T10" fmla="*/ 228 w 2077"/>
                <a:gd name="T11" fmla="*/ 1182 h 1368"/>
                <a:gd name="T12" fmla="*/ 1824 w 2077"/>
                <a:gd name="T13" fmla="*/ 1182 h 1368"/>
                <a:gd name="T14" fmla="*/ 1639 w 2077"/>
                <a:gd name="T15" fmla="*/ 1012 h 1368"/>
                <a:gd name="T16" fmla="*/ 488 w 2077"/>
                <a:gd name="T17" fmla="*/ 1042 h 1368"/>
                <a:gd name="T18" fmla="*/ 368 w 2077"/>
                <a:gd name="T19" fmla="*/ 898 h 1368"/>
                <a:gd name="T20" fmla="*/ 1494 w 2077"/>
                <a:gd name="T21" fmla="*/ 822 h 1368"/>
                <a:gd name="T22" fmla="*/ 1711 w 2077"/>
                <a:gd name="T23" fmla="*/ 832 h 1368"/>
                <a:gd name="T24" fmla="*/ 1524 w 2077"/>
                <a:gd name="T25" fmla="*/ 788 h 1368"/>
                <a:gd name="T26" fmla="*/ 1704 w 2077"/>
                <a:gd name="T27" fmla="*/ 898 h 1368"/>
                <a:gd name="T28" fmla="*/ 1619 w 2077"/>
                <a:gd name="T29" fmla="*/ 1006 h 1368"/>
                <a:gd name="T30" fmla="*/ 1589 w 2077"/>
                <a:gd name="T31" fmla="*/ 874 h 1368"/>
                <a:gd name="T32" fmla="*/ 611 w 2077"/>
                <a:gd name="T33" fmla="*/ 852 h 1368"/>
                <a:gd name="T34" fmla="*/ 1550 w 2077"/>
                <a:gd name="T35" fmla="*/ 866 h 1368"/>
                <a:gd name="T36" fmla="*/ 651 w 2077"/>
                <a:gd name="T37" fmla="*/ 846 h 1368"/>
                <a:gd name="T38" fmla="*/ 747 w 2077"/>
                <a:gd name="T39" fmla="*/ 972 h 1368"/>
                <a:gd name="T40" fmla="*/ 823 w 2077"/>
                <a:gd name="T41" fmla="*/ 968 h 1368"/>
                <a:gd name="T42" fmla="*/ 908 w 2077"/>
                <a:gd name="T43" fmla="*/ 964 h 1368"/>
                <a:gd name="T44" fmla="*/ 977 w 2077"/>
                <a:gd name="T45" fmla="*/ 822 h 1368"/>
                <a:gd name="T46" fmla="*/ 1134 w 2077"/>
                <a:gd name="T47" fmla="*/ 822 h 1368"/>
                <a:gd name="T48" fmla="*/ 1783 w 2077"/>
                <a:gd name="T49" fmla="*/ 842 h 1368"/>
                <a:gd name="T50" fmla="*/ 361 w 2077"/>
                <a:gd name="T51" fmla="*/ 804 h 1368"/>
                <a:gd name="T52" fmla="*/ 162 w 2077"/>
                <a:gd name="T53" fmla="*/ 602 h 1368"/>
                <a:gd name="T54" fmla="*/ 1728 w 2077"/>
                <a:gd name="T55" fmla="*/ 808 h 1368"/>
                <a:gd name="T56" fmla="*/ 521 w 2077"/>
                <a:gd name="T57" fmla="*/ 726 h 1368"/>
                <a:gd name="T58" fmla="*/ 457 w 2077"/>
                <a:gd name="T59" fmla="*/ 780 h 1368"/>
                <a:gd name="T60" fmla="*/ 693 w 2077"/>
                <a:gd name="T61" fmla="*/ 654 h 1368"/>
                <a:gd name="T62" fmla="*/ 1694 w 2077"/>
                <a:gd name="T63" fmla="*/ 798 h 1368"/>
                <a:gd name="T64" fmla="*/ 485 w 2077"/>
                <a:gd name="T65" fmla="*/ 802 h 1368"/>
                <a:gd name="T66" fmla="*/ 533 w 2077"/>
                <a:gd name="T67" fmla="*/ 792 h 1368"/>
                <a:gd name="T68" fmla="*/ 1609 w 2077"/>
                <a:gd name="T69" fmla="*/ 778 h 1368"/>
                <a:gd name="T70" fmla="*/ 1490 w 2077"/>
                <a:gd name="T71" fmla="*/ 780 h 1368"/>
                <a:gd name="T72" fmla="*/ 1578 w 2077"/>
                <a:gd name="T73" fmla="*/ 750 h 1368"/>
                <a:gd name="T74" fmla="*/ 1359 w 2077"/>
                <a:gd name="T75" fmla="*/ 730 h 1368"/>
                <a:gd name="T76" fmla="*/ 1828 w 2077"/>
                <a:gd name="T77" fmla="*/ 588 h 1368"/>
                <a:gd name="T78" fmla="*/ 816 w 2077"/>
                <a:gd name="T79" fmla="*/ 750 h 1368"/>
                <a:gd name="T80" fmla="*/ 1343 w 2077"/>
                <a:gd name="T81" fmla="*/ 760 h 1368"/>
                <a:gd name="T82" fmla="*/ 1415 w 2077"/>
                <a:gd name="T83" fmla="*/ 658 h 1368"/>
                <a:gd name="T84" fmla="*/ 696 w 2077"/>
                <a:gd name="T85" fmla="*/ 732 h 1368"/>
                <a:gd name="T86" fmla="*/ 717 w 2077"/>
                <a:gd name="T87" fmla="*/ 654 h 1368"/>
                <a:gd name="T88" fmla="*/ 1236 w 2077"/>
                <a:gd name="T89" fmla="*/ 600 h 1368"/>
                <a:gd name="T90" fmla="*/ 1380 w 2077"/>
                <a:gd name="T91" fmla="*/ 658 h 1368"/>
                <a:gd name="T92" fmla="*/ 918 w 2077"/>
                <a:gd name="T93" fmla="*/ 744 h 1368"/>
                <a:gd name="T94" fmla="*/ 1256 w 2077"/>
                <a:gd name="T95" fmla="*/ 702 h 1368"/>
                <a:gd name="T96" fmla="*/ 1093 w 2077"/>
                <a:gd name="T97" fmla="*/ 744 h 1368"/>
                <a:gd name="T98" fmla="*/ 880 w 2077"/>
                <a:gd name="T99" fmla="*/ 594 h 1368"/>
                <a:gd name="T100" fmla="*/ 897 w 2077"/>
                <a:gd name="T101" fmla="*/ 676 h 1368"/>
                <a:gd name="T102" fmla="*/ 1160 w 2077"/>
                <a:gd name="T103" fmla="*/ 536 h 1368"/>
                <a:gd name="T104" fmla="*/ 1010 w 2077"/>
                <a:gd name="T105" fmla="*/ 512 h 1368"/>
                <a:gd name="T106" fmla="*/ 1090 w 2077"/>
                <a:gd name="T107" fmla="*/ 542 h 1368"/>
                <a:gd name="T108" fmla="*/ 1045 w 2077"/>
                <a:gd name="T109" fmla="*/ 522 h 1368"/>
                <a:gd name="T110" fmla="*/ 869 w 2077"/>
                <a:gd name="T111" fmla="*/ 484 h 1368"/>
                <a:gd name="T112" fmla="*/ 878 w 2077"/>
                <a:gd name="T113" fmla="*/ 570 h 1368"/>
                <a:gd name="T114" fmla="*/ 1252 w 2077"/>
                <a:gd name="T115" fmla="*/ 494 h 1368"/>
                <a:gd name="T116" fmla="*/ 1105 w 2077"/>
                <a:gd name="T117" fmla="*/ 490 h 1368"/>
                <a:gd name="T118" fmla="*/ 1164 w 2077"/>
                <a:gd name="T119" fmla="*/ 434 h 1368"/>
                <a:gd name="T120" fmla="*/ 1023 w 2077"/>
                <a:gd name="T121" fmla="*/ 156 h 1368"/>
                <a:gd name="T122" fmla="*/ 1345 w 2077"/>
                <a:gd name="T123" fmla="*/ 410 h 1368"/>
                <a:gd name="T124" fmla="*/ 611 w 2077"/>
                <a:gd name="T125" fmla="*/ 400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77" h="1368">
                  <a:moveTo>
                    <a:pt x="355" y="804"/>
                  </a:moveTo>
                  <a:lnTo>
                    <a:pt x="289" y="804"/>
                  </a:lnTo>
                  <a:lnTo>
                    <a:pt x="289" y="866"/>
                  </a:lnTo>
                  <a:lnTo>
                    <a:pt x="216" y="918"/>
                  </a:lnTo>
                  <a:lnTo>
                    <a:pt x="150" y="974"/>
                  </a:lnTo>
                  <a:lnTo>
                    <a:pt x="92" y="1028"/>
                  </a:lnTo>
                  <a:lnTo>
                    <a:pt x="47" y="1082"/>
                  </a:lnTo>
                  <a:lnTo>
                    <a:pt x="15" y="1136"/>
                  </a:lnTo>
                  <a:lnTo>
                    <a:pt x="0" y="1188"/>
                  </a:lnTo>
                  <a:lnTo>
                    <a:pt x="4" y="1236"/>
                  </a:lnTo>
                  <a:lnTo>
                    <a:pt x="30" y="1282"/>
                  </a:lnTo>
                  <a:lnTo>
                    <a:pt x="74" y="1320"/>
                  </a:lnTo>
                  <a:lnTo>
                    <a:pt x="127" y="1348"/>
                  </a:lnTo>
                  <a:lnTo>
                    <a:pt x="188" y="1364"/>
                  </a:lnTo>
                  <a:lnTo>
                    <a:pt x="255" y="1368"/>
                  </a:lnTo>
                  <a:lnTo>
                    <a:pt x="327" y="1366"/>
                  </a:lnTo>
                  <a:lnTo>
                    <a:pt x="404" y="1354"/>
                  </a:lnTo>
                  <a:lnTo>
                    <a:pt x="483" y="1336"/>
                  </a:lnTo>
                  <a:lnTo>
                    <a:pt x="505" y="1330"/>
                  </a:lnTo>
                  <a:lnTo>
                    <a:pt x="220" y="1330"/>
                  </a:lnTo>
                  <a:lnTo>
                    <a:pt x="156" y="1320"/>
                  </a:lnTo>
                  <a:lnTo>
                    <a:pt x="102" y="1300"/>
                  </a:lnTo>
                  <a:lnTo>
                    <a:pt x="61" y="1268"/>
                  </a:lnTo>
                  <a:lnTo>
                    <a:pt x="34" y="1218"/>
                  </a:lnTo>
                  <a:lnTo>
                    <a:pt x="32" y="1166"/>
                  </a:lnTo>
                  <a:lnTo>
                    <a:pt x="53" y="1112"/>
                  </a:lnTo>
                  <a:lnTo>
                    <a:pt x="92" y="1054"/>
                  </a:lnTo>
                  <a:lnTo>
                    <a:pt x="147" y="998"/>
                  </a:lnTo>
                  <a:lnTo>
                    <a:pt x="214" y="942"/>
                  </a:lnTo>
                  <a:lnTo>
                    <a:pt x="289" y="886"/>
                  </a:lnTo>
                  <a:lnTo>
                    <a:pt x="331" y="886"/>
                  </a:lnTo>
                  <a:lnTo>
                    <a:pt x="331" y="882"/>
                  </a:lnTo>
                  <a:lnTo>
                    <a:pt x="441" y="852"/>
                  </a:lnTo>
                  <a:lnTo>
                    <a:pt x="449" y="850"/>
                  </a:lnTo>
                  <a:lnTo>
                    <a:pt x="307" y="850"/>
                  </a:lnTo>
                  <a:lnTo>
                    <a:pt x="307" y="818"/>
                  </a:lnTo>
                  <a:lnTo>
                    <a:pt x="317" y="818"/>
                  </a:lnTo>
                  <a:lnTo>
                    <a:pt x="320" y="816"/>
                  </a:lnTo>
                  <a:lnTo>
                    <a:pt x="337" y="816"/>
                  </a:lnTo>
                  <a:lnTo>
                    <a:pt x="337" y="812"/>
                  </a:lnTo>
                  <a:lnTo>
                    <a:pt x="344" y="808"/>
                  </a:lnTo>
                  <a:lnTo>
                    <a:pt x="355" y="804"/>
                  </a:lnTo>
                  <a:close/>
                  <a:moveTo>
                    <a:pt x="1304" y="1224"/>
                  </a:moveTo>
                  <a:lnTo>
                    <a:pt x="1215" y="1224"/>
                  </a:lnTo>
                  <a:lnTo>
                    <a:pt x="1297" y="1248"/>
                  </a:lnTo>
                  <a:lnTo>
                    <a:pt x="1467" y="1292"/>
                  </a:lnTo>
                  <a:lnTo>
                    <a:pt x="1552" y="1308"/>
                  </a:lnTo>
                  <a:lnTo>
                    <a:pt x="1636" y="1322"/>
                  </a:lnTo>
                  <a:lnTo>
                    <a:pt x="1717" y="1332"/>
                  </a:lnTo>
                  <a:lnTo>
                    <a:pt x="1794" y="1334"/>
                  </a:lnTo>
                  <a:lnTo>
                    <a:pt x="1864" y="1330"/>
                  </a:lnTo>
                  <a:lnTo>
                    <a:pt x="1928" y="1318"/>
                  </a:lnTo>
                  <a:lnTo>
                    <a:pt x="1977" y="1300"/>
                  </a:lnTo>
                  <a:lnTo>
                    <a:pt x="1740" y="1300"/>
                  </a:lnTo>
                  <a:lnTo>
                    <a:pt x="1658" y="1294"/>
                  </a:lnTo>
                  <a:lnTo>
                    <a:pt x="1571" y="1282"/>
                  </a:lnTo>
                  <a:lnTo>
                    <a:pt x="1482" y="1266"/>
                  </a:lnTo>
                  <a:lnTo>
                    <a:pt x="1393" y="1246"/>
                  </a:lnTo>
                  <a:lnTo>
                    <a:pt x="1304" y="1224"/>
                  </a:lnTo>
                  <a:close/>
                  <a:moveTo>
                    <a:pt x="805" y="1224"/>
                  </a:moveTo>
                  <a:lnTo>
                    <a:pt x="740" y="1224"/>
                  </a:lnTo>
                  <a:lnTo>
                    <a:pt x="647" y="1254"/>
                  </a:lnTo>
                  <a:lnTo>
                    <a:pt x="554" y="1282"/>
                  </a:lnTo>
                  <a:lnTo>
                    <a:pt x="463" y="1304"/>
                  </a:lnTo>
                  <a:lnTo>
                    <a:pt x="376" y="1320"/>
                  </a:lnTo>
                  <a:lnTo>
                    <a:pt x="294" y="1330"/>
                  </a:lnTo>
                  <a:lnTo>
                    <a:pt x="505" y="1330"/>
                  </a:lnTo>
                  <a:lnTo>
                    <a:pt x="564" y="1314"/>
                  </a:lnTo>
                  <a:lnTo>
                    <a:pt x="646" y="1286"/>
                  </a:lnTo>
                  <a:lnTo>
                    <a:pt x="726" y="1256"/>
                  </a:lnTo>
                  <a:lnTo>
                    <a:pt x="805" y="1224"/>
                  </a:lnTo>
                  <a:close/>
                  <a:moveTo>
                    <a:pt x="1826" y="870"/>
                  </a:moveTo>
                  <a:lnTo>
                    <a:pt x="1783" y="870"/>
                  </a:lnTo>
                  <a:lnTo>
                    <a:pt x="1875" y="936"/>
                  </a:lnTo>
                  <a:lnTo>
                    <a:pt x="1945" y="1000"/>
                  </a:lnTo>
                  <a:lnTo>
                    <a:pt x="1995" y="1058"/>
                  </a:lnTo>
                  <a:lnTo>
                    <a:pt x="2023" y="1114"/>
                  </a:lnTo>
                  <a:lnTo>
                    <a:pt x="2031" y="1164"/>
                  </a:lnTo>
                  <a:lnTo>
                    <a:pt x="2018" y="1210"/>
                  </a:lnTo>
                  <a:lnTo>
                    <a:pt x="1986" y="1248"/>
                  </a:lnTo>
                  <a:lnTo>
                    <a:pt x="1941" y="1274"/>
                  </a:lnTo>
                  <a:lnTo>
                    <a:pt x="1883" y="1292"/>
                  </a:lnTo>
                  <a:lnTo>
                    <a:pt x="1815" y="1300"/>
                  </a:lnTo>
                  <a:lnTo>
                    <a:pt x="1977" y="1300"/>
                  </a:lnTo>
                  <a:lnTo>
                    <a:pt x="1983" y="1298"/>
                  </a:lnTo>
                  <a:lnTo>
                    <a:pt x="2027" y="1270"/>
                  </a:lnTo>
                  <a:lnTo>
                    <a:pt x="2060" y="1230"/>
                  </a:lnTo>
                  <a:lnTo>
                    <a:pt x="2076" y="1184"/>
                  </a:lnTo>
                  <a:lnTo>
                    <a:pt x="2075" y="1134"/>
                  </a:lnTo>
                  <a:lnTo>
                    <a:pt x="2055" y="1082"/>
                  </a:lnTo>
                  <a:lnTo>
                    <a:pt x="2017" y="1026"/>
                  </a:lnTo>
                  <a:lnTo>
                    <a:pt x="1959" y="968"/>
                  </a:lnTo>
                  <a:lnTo>
                    <a:pt x="1881" y="906"/>
                  </a:lnTo>
                  <a:lnTo>
                    <a:pt x="1826" y="870"/>
                  </a:lnTo>
                  <a:close/>
                  <a:moveTo>
                    <a:pt x="1787" y="1182"/>
                  </a:moveTo>
                  <a:lnTo>
                    <a:pt x="228" y="1182"/>
                  </a:lnTo>
                  <a:lnTo>
                    <a:pt x="228" y="1224"/>
                  </a:lnTo>
                  <a:lnTo>
                    <a:pt x="1844" y="1224"/>
                  </a:lnTo>
                  <a:lnTo>
                    <a:pt x="1844" y="1189"/>
                  </a:lnTo>
                  <a:lnTo>
                    <a:pt x="1787" y="1182"/>
                  </a:lnTo>
                  <a:close/>
                  <a:moveTo>
                    <a:pt x="1619" y="1006"/>
                  </a:moveTo>
                  <a:lnTo>
                    <a:pt x="1143" y="1006"/>
                  </a:lnTo>
                  <a:lnTo>
                    <a:pt x="1337" y="1014"/>
                  </a:lnTo>
                  <a:lnTo>
                    <a:pt x="1425" y="1022"/>
                  </a:lnTo>
                  <a:lnTo>
                    <a:pt x="1586" y="1042"/>
                  </a:lnTo>
                  <a:lnTo>
                    <a:pt x="1658" y="1056"/>
                  </a:lnTo>
                  <a:lnTo>
                    <a:pt x="1725" y="1072"/>
                  </a:lnTo>
                  <a:lnTo>
                    <a:pt x="1787" y="1090"/>
                  </a:lnTo>
                  <a:lnTo>
                    <a:pt x="1787" y="1182"/>
                  </a:lnTo>
                  <a:lnTo>
                    <a:pt x="1844" y="1189"/>
                  </a:lnTo>
                  <a:lnTo>
                    <a:pt x="1844" y="1182"/>
                  </a:lnTo>
                  <a:lnTo>
                    <a:pt x="1824" y="1182"/>
                  </a:lnTo>
                  <a:lnTo>
                    <a:pt x="1824" y="1064"/>
                  </a:lnTo>
                  <a:lnTo>
                    <a:pt x="1811" y="1056"/>
                  </a:lnTo>
                  <a:lnTo>
                    <a:pt x="1803" y="1054"/>
                  </a:lnTo>
                  <a:lnTo>
                    <a:pt x="1794" y="1054"/>
                  </a:lnTo>
                  <a:lnTo>
                    <a:pt x="1783" y="1050"/>
                  </a:lnTo>
                  <a:lnTo>
                    <a:pt x="1783" y="1036"/>
                  </a:lnTo>
                  <a:lnTo>
                    <a:pt x="1739" y="1036"/>
                  </a:lnTo>
                  <a:lnTo>
                    <a:pt x="1735" y="1032"/>
                  </a:lnTo>
                  <a:lnTo>
                    <a:pt x="1728" y="1032"/>
                  </a:lnTo>
                  <a:lnTo>
                    <a:pt x="1728" y="1026"/>
                  </a:lnTo>
                  <a:lnTo>
                    <a:pt x="1704" y="1026"/>
                  </a:lnTo>
                  <a:lnTo>
                    <a:pt x="1694" y="1024"/>
                  </a:lnTo>
                  <a:lnTo>
                    <a:pt x="1687" y="1024"/>
                  </a:lnTo>
                  <a:lnTo>
                    <a:pt x="1677" y="1020"/>
                  </a:lnTo>
                  <a:lnTo>
                    <a:pt x="1677" y="1012"/>
                  </a:lnTo>
                  <a:lnTo>
                    <a:pt x="1639" y="1012"/>
                  </a:lnTo>
                  <a:lnTo>
                    <a:pt x="1629" y="1008"/>
                  </a:lnTo>
                  <a:lnTo>
                    <a:pt x="1619" y="1008"/>
                  </a:lnTo>
                  <a:lnTo>
                    <a:pt x="1619" y="1006"/>
                  </a:lnTo>
                  <a:close/>
                  <a:moveTo>
                    <a:pt x="331" y="886"/>
                  </a:moveTo>
                  <a:lnTo>
                    <a:pt x="289" y="886"/>
                  </a:lnTo>
                  <a:lnTo>
                    <a:pt x="289" y="1050"/>
                  </a:lnTo>
                  <a:lnTo>
                    <a:pt x="279" y="1054"/>
                  </a:lnTo>
                  <a:lnTo>
                    <a:pt x="272" y="1054"/>
                  </a:lnTo>
                  <a:lnTo>
                    <a:pt x="263" y="1056"/>
                  </a:lnTo>
                  <a:lnTo>
                    <a:pt x="248" y="1064"/>
                  </a:lnTo>
                  <a:lnTo>
                    <a:pt x="248" y="1182"/>
                  </a:lnTo>
                  <a:lnTo>
                    <a:pt x="289" y="1182"/>
                  </a:lnTo>
                  <a:lnTo>
                    <a:pt x="289" y="1090"/>
                  </a:lnTo>
                  <a:lnTo>
                    <a:pt x="350" y="1072"/>
                  </a:lnTo>
                  <a:lnTo>
                    <a:pt x="416" y="1056"/>
                  </a:lnTo>
                  <a:lnTo>
                    <a:pt x="488" y="1042"/>
                  </a:lnTo>
                  <a:lnTo>
                    <a:pt x="535" y="1036"/>
                  </a:lnTo>
                  <a:lnTo>
                    <a:pt x="331" y="1036"/>
                  </a:lnTo>
                  <a:lnTo>
                    <a:pt x="331" y="886"/>
                  </a:lnTo>
                  <a:close/>
                  <a:moveTo>
                    <a:pt x="1093" y="1044"/>
                  </a:moveTo>
                  <a:lnTo>
                    <a:pt x="980" y="1044"/>
                  </a:lnTo>
                  <a:lnTo>
                    <a:pt x="980" y="1182"/>
                  </a:lnTo>
                  <a:lnTo>
                    <a:pt x="997" y="1182"/>
                  </a:lnTo>
                  <a:lnTo>
                    <a:pt x="997" y="1060"/>
                  </a:lnTo>
                  <a:lnTo>
                    <a:pt x="1093" y="1060"/>
                  </a:lnTo>
                  <a:lnTo>
                    <a:pt x="1093" y="1044"/>
                  </a:lnTo>
                  <a:close/>
                  <a:moveTo>
                    <a:pt x="1093" y="1060"/>
                  </a:moveTo>
                  <a:lnTo>
                    <a:pt x="1075" y="1060"/>
                  </a:lnTo>
                  <a:lnTo>
                    <a:pt x="1075" y="1182"/>
                  </a:lnTo>
                  <a:lnTo>
                    <a:pt x="1093" y="1182"/>
                  </a:lnTo>
                  <a:lnTo>
                    <a:pt x="1093" y="1060"/>
                  </a:lnTo>
                  <a:close/>
                  <a:moveTo>
                    <a:pt x="368" y="898"/>
                  </a:moveTo>
                  <a:lnTo>
                    <a:pt x="361" y="900"/>
                  </a:lnTo>
                  <a:lnTo>
                    <a:pt x="351" y="904"/>
                  </a:lnTo>
                  <a:lnTo>
                    <a:pt x="344" y="904"/>
                  </a:lnTo>
                  <a:lnTo>
                    <a:pt x="344" y="1032"/>
                  </a:lnTo>
                  <a:lnTo>
                    <a:pt x="341" y="1032"/>
                  </a:lnTo>
                  <a:lnTo>
                    <a:pt x="333" y="1036"/>
                  </a:lnTo>
                  <a:lnTo>
                    <a:pt x="535" y="1036"/>
                  </a:lnTo>
                  <a:lnTo>
                    <a:pt x="615" y="1026"/>
                  </a:lnTo>
                  <a:lnTo>
                    <a:pt x="368" y="1026"/>
                  </a:lnTo>
                  <a:lnTo>
                    <a:pt x="368" y="898"/>
                  </a:lnTo>
                  <a:close/>
                  <a:moveTo>
                    <a:pt x="1490" y="780"/>
                  </a:moveTo>
                  <a:lnTo>
                    <a:pt x="1038" y="780"/>
                  </a:lnTo>
                  <a:lnTo>
                    <a:pt x="1138" y="782"/>
                  </a:lnTo>
                  <a:lnTo>
                    <a:pt x="1235" y="788"/>
                  </a:lnTo>
                  <a:lnTo>
                    <a:pt x="1413" y="808"/>
                  </a:lnTo>
                  <a:lnTo>
                    <a:pt x="1494" y="822"/>
                  </a:lnTo>
                  <a:lnTo>
                    <a:pt x="1568" y="836"/>
                  </a:lnTo>
                  <a:lnTo>
                    <a:pt x="1635" y="852"/>
                  </a:lnTo>
                  <a:lnTo>
                    <a:pt x="1746" y="882"/>
                  </a:lnTo>
                  <a:lnTo>
                    <a:pt x="1746" y="1036"/>
                  </a:lnTo>
                  <a:lnTo>
                    <a:pt x="1783" y="1036"/>
                  </a:lnTo>
                  <a:lnTo>
                    <a:pt x="1783" y="870"/>
                  </a:lnTo>
                  <a:lnTo>
                    <a:pt x="1826" y="870"/>
                  </a:lnTo>
                  <a:lnTo>
                    <a:pt x="1795" y="850"/>
                  </a:lnTo>
                  <a:lnTo>
                    <a:pt x="1766" y="850"/>
                  </a:lnTo>
                  <a:lnTo>
                    <a:pt x="1763" y="846"/>
                  </a:lnTo>
                  <a:lnTo>
                    <a:pt x="1755" y="846"/>
                  </a:lnTo>
                  <a:lnTo>
                    <a:pt x="1755" y="838"/>
                  </a:lnTo>
                  <a:lnTo>
                    <a:pt x="1735" y="838"/>
                  </a:lnTo>
                  <a:lnTo>
                    <a:pt x="1728" y="836"/>
                  </a:lnTo>
                  <a:lnTo>
                    <a:pt x="1722" y="836"/>
                  </a:lnTo>
                  <a:lnTo>
                    <a:pt x="1711" y="832"/>
                  </a:lnTo>
                  <a:lnTo>
                    <a:pt x="1711" y="828"/>
                  </a:lnTo>
                  <a:lnTo>
                    <a:pt x="1694" y="828"/>
                  </a:lnTo>
                  <a:lnTo>
                    <a:pt x="1683" y="826"/>
                  </a:lnTo>
                  <a:lnTo>
                    <a:pt x="1677" y="822"/>
                  </a:lnTo>
                  <a:lnTo>
                    <a:pt x="1667" y="818"/>
                  </a:lnTo>
                  <a:lnTo>
                    <a:pt x="1667" y="816"/>
                  </a:lnTo>
                  <a:lnTo>
                    <a:pt x="1650" y="816"/>
                  </a:lnTo>
                  <a:lnTo>
                    <a:pt x="1640" y="812"/>
                  </a:lnTo>
                  <a:lnTo>
                    <a:pt x="1619" y="808"/>
                  </a:lnTo>
                  <a:lnTo>
                    <a:pt x="1609" y="804"/>
                  </a:lnTo>
                  <a:lnTo>
                    <a:pt x="1609" y="802"/>
                  </a:lnTo>
                  <a:lnTo>
                    <a:pt x="1589" y="802"/>
                  </a:lnTo>
                  <a:lnTo>
                    <a:pt x="1577" y="798"/>
                  </a:lnTo>
                  <a:lnTo>
                    <a:pt x="1541" y="792"/>
                  </a:lnTo>
                  <a:lnTo>
                    <a:pt x="1541" y="788"/>
                  </a:lnTo>
                  <a:lnTo>
                    <a:pt x="1524" y="788"/>
                  </a:lnTo>
                  <a:lnTo>
                    <a:pt x="1490" y="780"/>
                  </a:lnTo>
                  <a:close/>
                  <a:moveTo>
                    <a:pt x="426" y="882"/>
                  </a:moveTo>
                  <a:lnTo>
                    <a:pt x="416" y="886"/>
                  </a:lnTo>
                  <a:lnTo>
                    <a:pt x="405" y="890"/>
                  </a:lnTo>
                  <a:lnTo>
                    <a:pt x="399" y="890"/>
                  </a:lnTo>
                  <a:lnTo>
                    <a:pt x="399" y="1020"/>
                  </a:lnTo>
                  <a:lnTo>
                    <a:pt x="389" y="1024"/>
                  </a:lnTo>
                  <a:lnTo>
                    <a:pt x="378" y="1024"/>
                  </a:lnTo>
                  <a:lnTo>
                    <a:pt x="368" y="1026"/>
                  </a:lnTo>
                  <a:lnTo>
                    <a:pt x="615" y="1026"/>
                  </a:lnTo>
                  <a:lnTo>
                    <a:pt x="648" y="1022"/>
                  </a:lnTo>
                  <a:lnTo>
                    <a:pt x="737" y="1014"/>
                  </a:lnTo>
                  <a:lnTo>
                    <a:pt x="784" y="1012"/>
                  </a:lnTo>
                  <a:lnTo>
                    <a:pt x="426" y="1012"/>
                  </a:lnTo>
                  <a:lnTo>
                    <a:pt x="426" y="882"/>
                  </a:lnTo>
                  <a:close/>
                  <a:moveTo>
                    <a:pt x="1704" y="898"/>
                  </a:moveTo>
                  <a:lnTo>
                    <a:pt x="1704" y="1026"/>
                  </a:lnTo>
                  <a:lnTo>
                    <a:pt x="1728" y="1026"/>
                  </a:lnTo>
                  <a:lnTo>
                    <a:pt x="1728" y="904"/>
                  </a:lnTo>
                  <a:lnTo>
                    <a:pt x="1722" y="904"/>
                  </a:lnTo>
                  <a:lnTo>
                    <a:pt x="1715" y="900"/>
                  </a:lnTo>
                  <a:lnTo>
                    <a:pt x="1704" y="898"/>
                  </a:lnTo>
                  <a:close/>
                  <a:moveTo>
                    <a:pt x="485" y="874"/>
                  </a:moveTo>
                  <a:lnTo>
                    <a:pt x="474" y="876"/>
                  </a:lnTo>
                  <a:lnTo>
                    <a:pt x="464" y="876"/>
                  </a:lnTo>
                  <a:lnTo>
                    <a:pt x="453" y="880"/>
                  </a:lnTo>
                  <a:lnTo>
                    <a:pt x="453" y="1008"/>
                  </a:lnTo>
                  <a:lnTo>
                    <a:pt x="444" y="1008"/>
                  </a:lnTo>
                  <a:lnTo>
                    <a:pt x="437" y="1012"/>
                  </a:lnTo>
                  <a:lnTo>
                    <a:pt x="784" y="1012"/>
                  </a:lnTo>
                  <a:lnTo>
                    <a:pt x="932" y="1006"/>
                  </a:lnTo>
                  <a:lnTo>
                    <a:pt x="1619" y="1006"/>
                  </a:lnTo>
                  <a:lnTo>
                    <a:pt x="1619" y="1002"/>
                  </a:lnTo>
                  <a:lnTo>
                    <a:pt x="485" y="1002"/>
                  </a:lnTo>
                  <a:lnTo>
                    <a:pt x="485" y="874"/>
                  </a:lnTo>
                  <a:close/>
                  <a:moveTo>
                    <a:pt x="1650" y="882"/>
                  </a:moveTo>
                  <a:lnTo>
                    <a:pt x="1650" y="1012"/>
                  </a:lnTo>
                  <a:lnTo>
                    <a:pt x="1677" y="1012"/>
                  </a:lnTo>
                  <a:lnTo>
                    <a:pt x="1677" y="890"/>
                  </a:lnTo>
                  <a:lnTo>
                    <a:pt x="1667" y="890"/>
                  </a:lnTo>
                  <a:lnTo>
                    <a:pt x="1657" y="886"/>
                  </a:lnTo>
                  <a:lnTo>
                    <a:pt x="1650" y="882"/>
                  </a:lnTo>
                  <a:close/>
                  <a:moveTo>
                    <a:pt x="1571" y="1000"/>
                  </a:moveTo>
                  <a:lnTo>
                    <a:pt x="505" y="1000"/>
                  </a:lnTo>
                  <a:lnTo>
                    <a:pt x="494" y="1002"/>
                  </a:lnTo>
                  <a:lnTo>
                    <a:pt x="1581" y="1002"/>
                  </a:lnTo>
                  <a:lnTo>
                    <a:pt x="1571" y="1000"/>
                  </a:lnTo>
                  <a:close/>
                  <a:moveTo>
                    <a:pt x="1589" y="874"/>
                  </a:moveTo>
                  <a:lnTo>
                    <a:pt x="1589" y="1002"/>
                  </a:lnTo>
                  <a:lnTo>
                    <a:pt x="1619" y="1002"/>
                  </a:lnTo>
                  <a:lnTo>
                    <a:pt x="1619" y="880"/>
                  </a:lnTo>
                  <a:lnTo>
                    <a:pt x="1609" y="876"/>
                  </a:lnTo>
                  <a:lnTo>
                    <a:pt x="1598" y="876"/>
                  </a:lnTo>
                  <a:lnTo>
                    <a:pt x="1589" y="874"/>
                  </a:lnTo>
                  <a:close/>
                  <a:moveTo>
                    <a:pt x="546" y="862"/>
                  </a:moveTo>
                  <a:lnTo>
                    <a:pt x="536" y="862"/>
                  </a:lnTo>
                  <a:lnTo>
                    <a:pt x="525" y="866"/>
                  </a:lnTo>
                  <a:lnTo>
                    <a:pt x="515" y="866"/>
                  </a:lnTo>
                  <a:lnTo>
                    <a:pt x="515" y="1000"/>
                  </a:lnTo>
                  <a:lnTo>
                    <a:pt x="1561" y="1000"/>
                  </a:lnTo>
                  <a:lnTo>
                    <a:pt x="1561" y="992"/>
                  </a:lnTo>
                  <a:lnTo>
                    <a:pt x="546" y="992"/>
                  </a:lnTo>
                  <a:lnTo>
                    <a:pt x="546" y="862"/>
                  </a:lnTo>
                  <a:close/>
                  <a:moveTo>
                    <a:pt x="611" y="852"/>
                  </a:moveTo>
                  <a:lnTo>
                    <a:pt x="601" y="852"/>
                  </a:lnTo>
                  <a:lnTo>
                    <a:pt x="587" y="856"/>
                  </a:lnTo>
                  <a:lnTo>
                    <a:pt x="577" y="856"/>
                  </a:lnTo>
                  <a:lnTo>
                    <a:pt x="577" y="988"/>
                  </a:lnTo>
                  <a:lnTo>
                    <a:pt x="566" y="992"/>
                  </a:lnTo>
                  <a:lnTo>
                    <a:pt x="1509" y="992"/>
                  </a:lnTo>
                  <a:lnTo>
                    <a:pt x="1500" y="988"/>
                  </a:lnTo>
                  <a:lnTo>
                    <a:pt x="1500" y="984"/>
                  </a:lnTo>
                  <a:lnTo>
                    <a:pt x="611" y="984"/>
                  </a:lnTo>
                  <a:lnTo>
                    <a:pt x="611" y="852"/>
                  </a:lnTo>
                  <a:close/>
                  <a:moveTo>
                    <a:pt x="1541" y="862"/>
                  </a:moveTo>
                  <a:lnTo>
                    <a:pt x="1526" y="862"/>
                  </a:lnTo>
                  <a:lnTo>
                    <a:pt x="1526" y="992"/>
                  </a:lnTo>
                  <a:lnTo>
                    <a:pt x="1561" y="992"/>
                  </a:lnTo>
                  <a:lnTo>
                    <a:pt x="1561" y="866"/>
                  </a:lnTo>
                  <a:lnTo>
                    <a:pt x="1550" y="866"/>
                  </a:lnTo>
                  <a:lnTo>
                    <a:pt x="1541" y="862"/>
                  </a:lnTo>
                  <a:close/>
                  <a:moveTo>
                    <a:pt x="1445" y="982"/>
                  </a:moveTo>
                  <a:lnTo>
                    <a:pt x="631" y="982"/>
                  </a:lnTo>
                  <a:lnTo>
                    <a:pt x="621" y="984"/>
                  </a:lnTo>
                  <a:lnTo>
                    <a:pt x="1455" y="984"/>
                  </a:lnTo>
                  <a:lnTo>
                    <a:pt x="1445" y="982"/>
                  </a:lnTo>
                  <a:close/>
                  <a:moveTo>
                    <a:pt x="1476" y="852"/>
                  </a:moveTo>
                  <a:lnTo>
                    <a:pt x="1461" y="852"/>
                  </a:lnTo>
                  <a:lnTo>
                    <a:pt x="1461" y="984"/>
                  </a:lnTo>
                  <a:lnTo>
                    <a:pt x="1500" y="984"/>
                  </a:lnTo>
                  <a:lnTo>
                    <a:pt x="1500" y="856"/>
                  </a:lnTo>
                  <a:lnTo>
                    <a:pt x="1485" y="856"/>
                  </a:lnTo>
                  <a:lnTo>
                    <a:pt x="1476" y="852"/>
                  </a:lnTo>
                  <a:close/>
                  <a:moveTo>
                    <a:pt x="679" y="842"/>
                  </a:moveTo>
                  <a:lnTo>
                    <a:pt x="666" y="846"/>
                  </a:lnTo>
                  <a:lnTo>
                    <a:pt x="651" y="846"/>
                  </a:lnTo>
                  <a:lnTo>
                    <a:pt x="642" y="850"/>
                  </a:lnTo>
                  <a:lnTo>
                    <a:pt x="642" y="982"/>
                  </a:lnTo>
                  <a:lnTo>
                    <a:pt x="1435" y="982"/>
                  </a:lnTo>
                  <a:lnTo>
                    <a:pt x="1435" y="978"/>
                  </a:lnTo>
                  <a:lnTo>
                    <a:pt x="679" y="978"/>
                  </a:lnTo>
                  <a:lnTo>
                    <a:pt x="679" y="842"/>
                  </a:lnTo>
                  <a:close/>
                  <a:moveTo>
                    <a:pt x="747" y="836"/>
                  </a:moveTo>
                  <a:lnTo>
                    <a:pt x="737" y="836"/>
                  </a:lnTo>
                  <a:lnTo>
                    <a:pt x="717" y="838"/>
                  </a:lnTo>
                  <a:lnTo>
                    <a:pt x="707" y="838"/>
                  </a:lnTo>
                  <a:lnTo>
                    <a:pt x="707" y="976"/>
                  </a:lnTo>
                  <a:lnTo>
                    <a:pt x="696" y="978"/>
                  </a:lnTo>
                  <a:lnTo>
                    <a:pt x="1376" y="978"/>
                  </a:lnTo>
                  <a:lnTo>
                    <a:pt x="1367" y="976"/>
                  </a:lnTo>
                  <a:lnTo>
                    <a:pt x="1367" y="972"/>
                  </a:lnTo>
                  <a:lnTo>
                    <a:pt x="747" y="972"/>
                  </a:lnTo>
                  <a:lnTo>
                    <a:pt x="747" y="836"/>
                  </a:lnTo>
                  <a:close/>
                  <a:moveTo>
                    <a:pt x="1397" y="842"/>
                  </a:moveTo>
                  <a:lnTo>
                    <a:pt x="1397" y="978"/>
                  </a:lnTo>
                  <a:lnTo>
                    <a:pt x="1435" y="978"/>
                  </a:lnTo>
                  <a:lnTo>
                    <a:pt x="1435" y="850"/>
                  </a:lnTo>
                  <a:lnTo>
                    <a:pt x="1421" y="846"/>
                  </a:lnTo>
                  <a:lnTo>
                    <a:pt x="1407" y="846"/>
                  </a:lnTo>
                  <a:lnTo>
                    <a:pt x="1397" y="842"/>
                  </a:lnTo>
                  <a:close/>
                  <a:moveTo>
                    <a:pt x="823" y="828"/>
                  </a:moveTo>
                  <a:lnTo>
                    <a:pt x="810" y="830"/>
                  </a:lnTo>
                  <a:lnTo>
                    <a:pt x="799" y="832"/>
                  </a:lnTo>
                  <a:lnTo>
                    <a:pt x="779" y="832"/>
                  </a:lnTo>
                  <a:lnTo>
                    <a:pt x="779" y="972"/>
                  </a:lnTo>
                  <a:lnTo>
                    <a:pt x="1295" y="972"/>
                  </a:lnTo>
                  <a:lnTo>
                    <a:pt x="1295" y="968"/>
                  </a:lnTo>
                  <a:lnTo>
                    <a:pt x="823" y="968"/>
                  </a:lnTo>
                  <a:lnTo>
                    <a:pt x="823" y="828"/>
                  </a:lnTo>
                  <a:close/>
                  <a:moveTo>
                    <a:pt x="1335" y="836"/>
                  </a:moveTo>
                  <a:lnTo>
                    <a:pt x="1325" y="836"/>
                  </a:lnTo>
                  <a:lnTo>
                    <a:pt x="1325" y="972"/>
                  </a:lnTo>
                  <a:lnTo>
                    <a:pt x="1367" y="972"/>
                  </a:lnTo>
                  <a:lnTo>
                    <a:pt x="1367" y="838"/>
                  </a:lnTo>
                  <a:lnTo>
                    <a:pt x="1356" y="838"/>
                  </a:lnTo>
                  <a:lnTo>
                    <a:pt x="1335" y="836"/>
                  </a:lnTo>
                  <a:close/>
                  <a:moveTo>
                    <a:pt x="897" y="826"/>
                  </a:moveTo>
                  <a:lnTo>
                    <a:pt x="863" y="826"/>
                  </a:lnTo>
                  <a:lnTo>
                    <a:pt x="851" y="828"/>
                  </a:lnTo>
                  <a:lnTo>
                    <a:pt x="851" y="968"/>
                  </a:lnTo>
                  <a:lnTo>
                    <a:pt x="897" y="968"/>
                  </a:lnTo>
                  <a:lnTo>
                    <a:pt x="897" y="826"/>
                  </a:lnTo>
                  <a:close/>
                  <a:moveTo>
                    <a:pt x="1167" y="964"/>
                  </a:moveTo>
                  <a:lnTo>
                    <a:pt x="908" y="964"/>
                  </a:lnTo>
                  <a:lnTo>
                    <a:pt x="897" y="968"/>
                  </a:lnTo>
                  <a:lnTo>
                    <a:pt x="1175" y="968"/>
                  </a:lnTo>
                  <a:lnTo>
                    <a:pt x="1167" y="964"/>
                  </a:lnTo>
                  <a:close/>
                  <a:moveTo>
                    <a:pt x="1212" y="826"/>
                  </a:moveTo>
                  <a:lnTo>
                    <a:pt x="1175" y="826"/>
                  </a:lnTo>
                  <a:lnTo>
                    <a:pt x="1175" y="968"/>
                  </a:lnTo>
                  <a:lnTo>
                    <a:pt x="1223" y="968"/>
                  </a:lnTo>
                  <a:lnTo>
                    <a:pt x="1223" y="828"/>
                  </a:lnTo>
                  <a:lnTo>
                    <a:pt x="1212" y="826"/>
                  </a:lnTo>
                  <a:close/>
                  <a:moveTo>
                    <a:pt x="1254" y="828"/>
                  </a:moveTo>
                  <a:lnTo>
                    <a:pt x="1254" y="968"/>
                  </a:lnTo>
                  <a:lnTo>
                    <a:pt x="1295" y="968"/>
                  </a:lnTo>
                  <a:lnTo>
                    <a:pt x="1295" y="832"/>
                  </a:lnTo>
                  <a:lnTo>
                    <a:pt x="1274" y="832"/>
                  </a:lnTo>
                  <a:lnTo>
                    <a:pt x="1254" y="828"/>
                  </a:lnTo>
                  <a:close/>
                  <a:moveTo>
                    <a:pt x="977" y="822"/>
                  </a:moveTo>
                  <a:lnTo>
                    <a:pt x="939" y="822"/>
                  </a:lnTo>
                  <a:lnTo>
                    <a:pt x="929" y="826"/>
                  </a:lnTo>
                  <a:lnTo>
                    <a:pt x="929" y="964"/>
                  </a:lnTo>
                  <a:lnTo>
                    <a:pt x="977" y="964"/>
                  </a:lnTo>
                  <a:lnTo>
                    <a:pt x="977" y="822"/>
                  </a:lnTo>
                  <a:close/>
                  <a:moveTo>
                    <a:pt x="1065" y="822"/>
                  </a:moveTo>
                  <a:lnTo>
                    <a:pt x="1008" y="822"/>
                  </a:lnTo>
                  <a:lnTo>
                    <a:pt x="1008" y="964"/>
                  </a:lnTo>
                  <a:lnTo>
                    <a:pt x="1065" y="964"/>
                  </a:lnTo>
                  <a:lnTo>
                    <a:pt x="1065" y="822"/>
                  </a:lnTo>
                  <a:close/>
                  <a:moveTo>
                    <a:pt x="1134" y="822"/>
                  </a:moveTo>
                  <a:lnTo>
                    <a:pt x="1097" y="822"/>
                  </a:lnTo>
                  <a:lnTo>
                    <a:pt x="1097" y="964"/>
                  </a:lnTo>
                  <a:lnTo>
                    <a:pt x="1147" y="964"/>
                  </a:lnTo>
                  <a:lnTo>
                    <a:pt x="1147" y="826"/>
                  </a:lnTo>
                  <a:lnTo>
                    <a:pt x="1134" y="822"/>
                  </a:lnTo>
                  <a:close/>
                  <a:moveTo>
                    <a:pt x="337" y="816"/>
                  </a:moveTo>
                  <a:lnTo>
                    <a:pt x="320" y="816"/>
                  </a:lnTo>
                  <a:lnTo>
                    <a:pt x="320" y="846"/>
                  </a:lnTo>
                  <a:lnTo>
                    <a:pt x="311" y="846"/>
                  </a:lnTo>
                  <a:lnTo>
                    <a:pt x="307" y="850"/>
                  </a:lnTo>
                  <a:lnTo>
                    <a:pt x="449" y="850"/>
                  </a:lnTo>
                  <a:lnTo>
                    <a:pt x="499" y="838"/>
                  </a:lnTo>
                  <a:lnTo>
                    <a:pt x="337" y="838"/>
                  </a:lnTo>
                  <a:lnTo>
                    <a:pt x="337" y="816"/>
                  </a:lnTo>
                  <a:close/>
                  <a:moveTo>
                    <a:pt x="1783" y="816"/>
                  </a:moveTo>
                  <a:lnTo>
                    <a:pt x="1755" y="816"/>
                  </a:lnTo>
                  <a:lnTo>
                    <a:pt x="1759" y="818"/>
                  </a:lnTo>
                  <a:lnTo>
                    <a:pt x="1766" y="818"/>
                  </a:lnTo>
                  <a:lnTo>
                    <a:pt x="1766" y="850"/>
                  </a:lnTo>
                  <a:lnTo>
                    <a:pt x="1795" y="850"/>
                  </a:lnTo>
                  <a:lnTo>
                    <a:pt x="1783" y="842"/>
                  </a:lnTo>
                  <a:lnTo>
                    <a:pt x="1783" y="816"/>
                  </a:lnTo>
                  <a:close/>
                  <a:moveTo>
                    <a:pt x="316" y="372"/>
                  </a:moveTo>
                  <a:lnTo>
                    <a:pt x="241" y="380"/>
                  </a:lnTo>
                  <a:lnTo>
                    <a:pt x="180" y="396"/>
                  </a:lnTo>
                  <a:lnTo>
                    <a:pt x="136" y="422"/>
                  </a:lnTo>
                  <a:lnTo>
                    <a:pt x="109" y="458"/>
                  </a:lnTo>
                  <a:lnTo>
                    <a:pt x="100" y="506"/>
                  </a:lnTo>
                  <a:lnTo>
                    <a:pt x="110" y="558"/>
                  </a:lnTo>
                  <a:lnTo>
                    <a:pt x="138" y="614"/>
                  </a:lnTo>
                  <a:lnTo>
                    <a:pt x="183" y="674"/>
                  </a:lnTo>
                  <a:lnTo>
                    <a:pt x="243" y="736"/>
                  </a:lnTo>
                  <a:lnTo>
                    <a:pt x="317" y="798"/>
                  </a:lnTo>
                  <a:lnTo>
                    <a:pt x="307" y="802"/>
                  </a:lnTo>
                  <a:lnTo>
                    <a:pt x="303" y="802"/>
                  </a:lnTo>
                  <a:lnTo>
                    <a:pt x="296" y="804"/>
                  </a:lnTo>
                  <a:lnTo>
                    <a:pt x="361" y="804"/>
                  </a:lnTo>
                  <a:lnTo>
                    <a:pt x="361" y="832"/>
                  </a:lnTo>
                  <a:lnTo>
                    <a:pt x="355" y="836"/>
                  </a:lnTo>
                  <a:lnTo>
                    <a:pt x="344" y="836"/>
                  </a:lnTo>
                  <a:lnTo>
                    <a:pt x="337" y="838"/>
                  </a:lnTo>
                  <a:lnTo>
                    <a:pt x="499" y="838"/>
                  </a:lnTo>
                  <a:lnTo>
                    <a:pt x="507" y="836"/>
                  </a:lnTo>
                  <a:lnTo>
                    <a:pt x="549" y="828"/>
                  </a:lnTo>
                  <a:lnTo>
                    <a:pt x="378" y="828"/>
                  </a:lnTo>
                  <a:lnTo>
                    <a:pt x="378" y="798"/>
                  </a:lnTo>
                  <a:lnTo>
                    <a:pt x="389" y="798"/>
                  </a:lnTo>
                  <a:lnTo>
                    <a:pt x="399" y="796"/>
                  </a:lnTo>
                  <a:lnTo>
                    <a:pt x="405" y="792"/>
                  </a:lnTo>
                  <a:lnTo>
                    <a:pt x="333" y="792"/>
                  </a:lnTo>
                  <a:lnTo>
                    <a:pt x="258" y="726"/>
                  </a:lnTo>
                  <a:lnTo>
                    <a:pt x="200" y="662"/>
                  </a:lnTo>
                  <a:lnTo>
                    <a:pt x="162" y="602"/>
                  </a:lnTo>
                  <a:lnTo>
                    <a:pt x="145" y="546"/>
                  </a:lnTo>
                  <a:lnTo>
                    <a:pt x="153" y="496"/>
                  </a:lnTo>
                  <a:lnTo>
                    <a:pt x="181" y="464"/>
                  </a:lnTo>
                  <a:lnTo>
                    <a:pt x="233" y="442"/>
                  </a:lnTo>
                  <a:lnTo>
                    <a:pt x="306" y="428"/>
                  </a:lnTo>
                  <a:lnTo>
                    <a:pt x="397" y="422"/>
                  </a:lnTo>
                  <a:lnTo>
                    <a:pt x="711" y="422"/>
                  </a:lnTo>
                  <a:lnTo>
                    <a:pt x="642" y="406"/>
                  </a:lnTo>
                  <a:lnTo>
                    <a:pt x="641" y="400"/>
                  </a:lnTo>
                  <a:lnTo>
                    <a:pt x="611" y="400"/>
                  </a:lnTo>
                  <a:lnTo>
                    <a:pt x="502" y="384"/>
                  </a:lnTo>
                  <a:lnTo>
                    <a:pt x="403" y="374"/>
                  </a:lnTo>
                  <a:lnTo>
                    <a:pt x="316" y="372"/>
                  </a:lnTo>
                  <a:close/>
                  <a:moveTo>
                    <a:pt x="1783" y="804"/>
                  </a:moveTo>
                  <a:lnTo>
                    <a:pt x="1722" y="804"/>
                  </a:lnTo>
                  <a:lnTo>
                    <a:pt x="1728" y="808"/>
                  </a:lnTo>
                  <a:lnTo>
                    <a:pt x="1735" y="812"/>
                  </a:lnTo>
                  <a:lnTo>
                    <a:pt x="1735" y="838"/>
                  </a:lnTo>
                  <a:lnTo>
                    <a:pt x="1755" y="838"/>
                  </a:lnTo>
                  <a:lnTo>
                    <a:pt x="1755" y="816"/>
                  </a:lnTo>
                  <a:lnTo>
                    <a:pt x="1783" y="816"/>
                  </a:lnTo>
                  <a:lnTo>
                    <a:pt x="1783" y="804"/>
                  </a:lnTo>
                  <a:close/>
                  <a:moveTo>
                    <a:pt x="711" y="422"/>
                  </a:moveTo>
                  <a:lnTo>
                    <a:pt x="397" y="422"/>
                  </a:lnTo>
                  <a:lnTo>
                    <a:pt x="503" y="426"/>
                  </a:lnTo>
                  <a:lnTo>
                    <a:pt x="621" y="438"/>
                  </a:lnTo>
                  <a:lnTo>
                    <a:pt x="636" y="492"/>
                  </a:lnTo>
                  <a:lnTo>
                    <a:pt x="653" y="544"/>
                  </a:lnTo>
                  <a:lnTo>
                    <a:pt x="670" y="592"/>
                  </a:lnTo>
                  <a:lnTo>
                    <a:pt x="686" y="638"/>
                  </a:lnTo>
                  <a:lnTo>
                    <a:pt x="635" y="664"/>
                  </a:lnTo>
                  <a:lnTo>
                    <a:pt x="521" y="726"/>
                  </a:lnTo>
                  <a:lnTo>
                    <a:pt x="461" y="760"/>
                  </a:lnTo>
                  <a:lnTo>
                    <a:pt x="425" y="768"/>
                  </a:lnTo>
                  <a:lnTo>
                    <a:pt x="392" y="778"/>
                  </a:lnTo>
                  <a:lnTo>
                    <a:pt x="361" y="786"/>
                  </a:lnTo>
                  <a:lnTo>
                    <a:pt x="333" y="792"/>
                  </a:lnTo>
                  <a:lnTo>
                    <a:pt x="405" y="792"/>
                  </a:lnTo>
                  <a:lnTo>
                    <a:pt x="405" y="818"/>
                  </a:lnTo>
                  <a:lnTo>
                    <a:pt x="399" y="822"/>
                  </a:lnTo>
                  <a:lnTo>
                    <a:pt x="378" y="828"/>
                  </a:lnTo>
                  <a:lnTo>
                    <a:pt x="549" y="828"/>
                  </a:lnTo>
                  <a:lnTo>
                    <a:pt x="581" y="822"/>
                  </a:lnTo>
                  <a:lnTo>
                    <a:pt x="615" y="816"/>
                  </a:lnTo>
                  <a:lnTo>
                    <a:pt x="426" y="816"/>
                  </a:lnTo>
                  <a:lnTo>
                    <a:pt x="426" y="788"/>
                  </a:lnTo>
                  <a:lnTo>
                    <a:pt x="436" y="786"/>
                  </a:lnTo>
                  <a:lnTo>
                    <a:pt x="457" y="780"/>
                  </a:lnTo>
                  <a:lnTo>
                    <a:pt x="468" y="778"/>
                  </a:lnTo>
                  <a:lnTo>
                    <a:pt x="485" y="778"/>
                  </a:lnTo>
                  <a:lnTo>
                    <a:pt x="485" y="772"/>
                  </a:lnTo>
                  <a:lnTo>
                    <a:pt x="497" y="768"/>
                  </a:lnTo>
                  <a:lnTo>
                    <a:pt x="510" y="766"/>
                  </a:lnTo>
                  <a:lnTo>
                    <a:pt x="521" y="762"/>
                  </a:lnTo>
                  <a:lnTo>
                    <a:pt x="533" y="760"/>
                  </a:lnTo>
                  <a:lnTo>
                    <a:pt x="553" y="760"/>
                  </a:lnTo>
                  <a:lnTo>
                    <a:pt x="553" y="756"/>
                  </a:lnTo>
                  <a:lnTo>
                    <a:pt x="569" y="754"/>
                  </a:lnTo>
                  <a:lnTo>
                    <a:pt x="595" y="748"/>
                  </a:lnTo>
                  <a:lnTo>
                    <a:pt x="515" y="748"/>
                  </a:lnTo>
                  <a:lnTo>
                    <a:pt x="563" y="722"/>
                  </a:lnTo>
                  <a:lnTo>
                    <a:pt x="609" y="698"/>
                  </a:lnTo>
                  <a:lnTo>
                    <a:pt x="653" y="674"/>
                  </a:lnTo>
                  <a:lnTo>
                    <a:pt x="693" y="654"/>
                  </a:lnTo>
                  <a:lnTo>
                    <a:pt x="717" y="654"/>
                  </a:lnTo>
                  <a:lnTo>
                    <a:pt x="714" y="646"/>
                  </a:lnTo>
                  <a:lnTo>
                    <a:pt x="752" y="626"/>
                  </a:lnTo>
                  <a:lnTo>
                    <a:pt x="756" y="624"/>
                  </a:lnTo>
                  <a:lnTo>
                    <a:pt x="707" y="624"/>
                  </a:lnTo>
                  <a:lnTo>
                    <a:pt x="691" y="582"/>
                  </a:lnTo>
                  <a:lnTo>
                    <a:pt x="676" y="538"/>
                  </a:lnTo>
                  <a:lnTo>
                    <a:pt x="662" y="490"/>
                  </a:lnTo>
                  <a:lnTo>
                    <a:pt x="648" y="442"/>
                  </a:lnTo>
                  <a:lnTo>
                    <a:pt x="800" y="442"/>
                  </a:lnTo>
                  <a:lnTo>
                    <a:pt x="711" y="422"/>
                  </a:lnTo>
                  <a:close/>
                  <a:moveTo>
                    <a:pt x="1736" y="792"/>
                  </a:moveTo>
                  <a:lnTo>
                    <a:pt x="1667" y="792"/>
                  </a:lnTo>
                  <a:lnTo>
                    <a:pt x="1677" y="796"/>
                  </a:lnTo>
                  <a:lnTo>
                    <a:pt x="1683" y="798"/>
                  </a:lnTo>
                  <a:lnTo>
                    <a:pt x="1694" y="798"/>
                  </a:lnTo>
                  <a:lnTo>
                    <a:pt x="1694" y="828"/>
                  </a:lnTo>
                  <a:lnTo>
                    <a:pt x="1711" y="828"/>
                  </a:lnTo>
                  <a:lnTo>
                    <a:pt x="1711" y="804"/>
                  </a:lnTo>
                  <a:lnTo>
                    <a:pt x="1776" y="804"/>
                  </a:lnTo>
                  <a:lnTo>
                    <a:pt x="1755" y="798"/>
                  </a:lnTo>
                  <a:lnTo>
                    <a:pt x="1736" y="792"/>
                  </a:lnTo>
                  <a:close/>
                  <a:moveTo>
                    <a:pt x="485" y="778"/>
                  </a:moveTo>
                  <a:lnTo>
                    <a:pt x="468" y="778"/>
                  </a:lnTo>
                  <a:lnTo>
                    <a:pt x="468" y="804"/>
                  </a:lnTo>
                  <a:lnTo>
                    <a:pt x="457" y="808"/>
                  </a:lnTo>
                  <a:lnTo>
                    <a:pt x="436" y="812"/>
                  </a:lnTo>
                  <a:lnTo>
                    <a:pt x="426" y="816"/>
                  </a:lnTo>
                  <a:lnTo>
                    <a:pt x="615" y="816"/>
                  </a:lnTo>
                  <a:lnTo>
                    <a:pt x="661" y="808"/>
                  </a:lnTo>
                  <a:lnTo>
                    <a:pt x="713" y="802"/>
                  </a:lnTo>
                  <a:lnTo>
                    <a:pt x="485" y="802"/>
                  </a:lnTo>
                  <a:lnTo>
                    <a:pt x="485" y="778"/>
                  </a:lnTo>
                  <a:close/>
                  <a:moveTo>
                    <a:pt x="1690" y="778"/>
                  </a:moveTo>
                  <a:lnTo>
                    <a:pt x="1609" y="778"/>
                  </a:lnTo>
                  <a:lnTo>
                    <a:pt x="1619" y="780"/>
                  </a:lnTo>
                  <a:lnTo>
                    <a:pt x="1640" y="786"/>
                  </a:lnTo>
                  <a:lnTo>
                    <a:pt x="1650" y="788"/>
                  </a:lnTo>
                  <a:lnTo>
                    <a:pt x="1650" y="816"/>
                  </a:lnTo>
                  <a:lnTo>
                    <a:pt x="1667" y="816"/>
                  </a:lnTo>
                  <a:lnTo>
                    <a:pt x="1667" y="792"/>
                  </a:lnTo>
                  <a:lnTo>
                    <a:pt x="1736" y="792"/>
                  </a:lnTo>
                  <a:lnTo>
                    <a:pt x="1730" y="790"/>
                  </a:lnTo>
                  <a:lnTo>
                    <a:pt x="1699" y="780"/>
                  </a:lnTo>
                  <a:lnTo>
                    <a:pt x="1690" y="778"/>
                  </a:lnTo>
                  <a:close/>
                  <a:moveTo>
                    <a:pt x="553" y="760"/>
                  </a:moveTo>
                  <a:lnTo>
                    <a:pt x="533" y="760"/>
                  </a:lnTo>
                  <a:lnTo>
                    <a:pt x="533" y="792"/>
                  </a:lnTo>
                  <a:lnTo>
                    <a:pt x="508" y="796"/>
                  </a:lnTo>
                  <a:lnTo>
                    <a:pt x="497" y="798"/>
                  </a:lnTo>
                  <a:lnTo>
                    <a:pt x="485" y="802"/>
                  </a:lnTo>
                  <a:lnTo>
                    <a:pt x="713" y="802"/>
                  </a:lnTo>
                  <a:lnTo>
                    <a:pt x="839" y="788"/>
                  </a:lnTo>
                  <a:lnTo>
                    <a:pt x="553" y="788"/>
                  </a:lnTo>
                  <a:lnTo>
                    <a:pt x="553" y="760"/>
                  </a:lnTo>
                  <a:close/>
                  <a:moveTo>
                    <a:pt x="1635" y="760"/>
                  </a:moveTo>
                  <a:lnTo>
                    <a:pt x="1541" y="760"/>
                  </a:lnTo>
                  <a:lnTo>
                    <a:pt x="1553" y="762"/>
                  </a:lnTo>
                  <a:lnTo>
                    <a:pt x="1566" y="766"/>
                  </a:lnTo>
                  <a:lnTo>
                    <a:pt x="1577" y="768"/>
                  </a:lnTo>
                  <a:lnTo>
                    <a:pt x="1589" y="772"/>
                  </a:lnTo>
                  <a:lnTo>
                    <a:pt x="1589" y="802"/>
                  </a:lnTo>
                  <a:lnTo>
                    <a:pt x="1609" y="802"/>
                  </a:lnTo>
                  <a:lnTo>
                    <a:pt x="1609" y="778"/>
                  </a:lnTo>
                  <a:lnTo>
                    <a:pt x="1690" y="778"/>
                  </a:lnTo>
                  <a:lnTo>
                    <a:pt x="1663" y="772"/>
                  </a:lnTo>
                  <a:lnTo>
                    <a:pt x="1674" y="764"/>
                  </a:lnTo>
                  <a:lnTo>
                    <a:pt x="1643" y="764"/>
                  </a:lnTo>
                  <a:lnTo>
                    <a:pt x="1635" y="760"/>
                  </a:lnTo>
                  <a:close/>
                  <a:moveTo>
                    <a:pt x="638" y="744"/>
                  </a:moveTo>
                  <a:lnTo>
                    <a:pt x="621" y="744"/>
                  </a:lnTo>
                  <a:lnTo>
                    <a:pt x="621" y="774"/>
                  </a:lnTo>
                  <a:lnTo>
                    <a:pt x="604" y="778"/>
                  </a:lnTo>
                  <a:lnTo>
                    <a:pt x="586" y="780"/>
                  </a:lnTo>
                  <a:lnTo>
                    <a:pt x="569" y="784"/>
                  </a:lnTo>
                  <a:lnTo>
                    <a:pt x="553" y="788"/>
                  </a:lnTo>
                  <a:lnTo>
                    <a:pt x="839" y="788"/>
                  </a:lnTo>
                  <a:lnTo>
                    <a:pt x="936" y="782"/>
                  </a:lnTo>
                  <a:lnTo>
                    <a:pt x="1038" y="780"/>
                  </a:lnTo>
                  <a:lnTo>
                    <a:pt x="1490" y="780"/>
                  </a:lnTo>
                  <a:lnTo>
                    <a:pt x="1473" y="778"/>
                  </a:lnTo>
                  <a:lnTo>
                    <a:pt x="1455" y="774"/>
                  </a:lnTo>
                  <a:lnTo>
                    <a:pt x="1455" y="772"/>
                  </a:lnTo>
                  <a:lnTo>
                    <a:pt x="638" y="772"/>
                  </a:lnTo>
                  <a:lnTo>
                    <a:pt x="638" y="744"/>
                  </a:lnTo>
                  <a:close/>
                  <a:moveTo>
                    <a:pt x="1547" y="744"/>
                  </a:moveTo>
                  <a:lnTo>
                    <a:pt x="1455" y="744"/>
                  </a:lnTo>
                  <a:lnTo>
                    <a:pt x="1471" y="746"/>
                  </a:lnTo>
                  <a:lnTo>
                    <a:pt x="1506" y="754"/>
                  </a:lnTo>
                  <a:lnTo>
                    <a:pt x="1524" y="756"/>
                  </a:lnTo>
                  <a:lnTo>
                    <a:pt x="1524" y="788"/>
                  </a:lnTo>
                  <a:lnTo>
                    <a:pt x="1541" y="788"/>
                  </a:lnTo>
                  <a:lnTo>
                    <a:pt x="1541" y="760"/>
                  </a:lnTo>
                  <a:lnTo>
                    <a:pt x="1635" y="760"/>
                  </a:lnTo>
                  <a:lnTo>
                    <a:pt x="1616" y="750"/>
                  </a:lnTo>
                  <a:lnTo>
                    <a:pt x="1578" y="750"/>
                  </a:lnTo>
                  <a:lnTo>
                    <a:pt x="1547" y="744"/>
                  </a:lnTo>
                  <a:close/>
                  <a:moveTo>
                    <a:pt x="734" y="730"/>
                  </a:moveTo>
                  <a:lnTo>
                    <a:pt x="716" y="730"/>
                  </a:lnTo>
                  <a:lnTo>
                    <a:pt x="716" y="760"/>
                  </a:lnTo>
                  <a:lnTo>
                    <a:pt x="676" y="766"/>
                  </a:lnTo>
                  <a:lnTo>
                    <a:pt x="657" y="768"/>
                  </a:lnTo>
                  <a:lnTo>
                    <a:pt x="638" y="772"/>
                  </a:lnTo>
                  <a:lnTo>
                    <a:pt x="1435" y="772"/>
                  </a:lnTo>
                  <a:lnTo>
                    <a:pt x="1417" y="768"/>
                  </a:lnTo>
                  <a:lnTo>
                    <a:pt x="1399" y="766"/>
                  </a:lnTo>
                  <a:lnTo>
                    <a:pt x="1380" y="762"/>
                  </a:lnTo>
                  <a:lnTo>
                    <a:pt x="1359" y="760"/>
                  </a:lnTo>
                  <a:lnTo>
                    <a:pt x="734" y="760"/>
                  </a:lnTo>
                  <a:lnTo>
                    <a:pt x="734" y="730"/>
                  </a:lnTo>
                  <a:close/>
                  <a:moveTo>
                    <a:pt x="1475" y="730"/>
                  </a:moveTo>
                  <a:lnTo>
                    <a:pt x="1359" y="730"/>
                  </a:lnTo>
                  <a:lnTo>
                    <a:pt x="1378" y="732"/>
                  </a:lnTo>
                  <a:lnTo>
                    <a:pt x="1417" y="738"/>
                  </a:lnTo>
                  <a:lnTo>
                    <a:pt x="1435" y="740"/>
                  </a:lnTo>
                  <a:lnTo>
                    <a:pt x="1435" y="772"/>
                  </a:lnTo>
                  <a:lnTo>
                    <a:pt x="1455" y="772"/>
                  </a:lnTo>
                  <a:lnTo>
                    <a:pt x="1455" y="744"/>
                  </a:lnTo>
                  <a:lnTo>
                    <a:pt x="1547" y="744"/>
                  </a:lnTo>
                  <a:lnTo>
                    <a:pt x="1475" y="730"/>
                  </a:lnTo>
                  <a:close/>
                  <a:moveTo>
                    <a:pt x="1873" y="352"/>
                  </a:moveTo>
                  <a:lnTo>
                    <a:pt x="1739" y="352"/>
                  </a:lnTo>
                  <a:lnTo>
                    <a:pt x="1794" y="364"/>
                  </a:lnTo>
                  <a:lnTo>
                    <a:pt x="1836" y="384"/>
                  </a:lnTo>
                  <a:lnTo>
                    <a:pt x="1861" y="418"/>
                  </a:lnTo>
                  <a:lnTo>
                    <a:pt x="1872" y="472"/>
                  </a:lnTo>
                  <a:lnTo>
                    <a:pt x="1860" y="530"/>
                  </a:lnTo>
                  <a:lnTo>
                    <a:pt x="1828" y="588"/>
                  </a:lnTo>
                  <a:lnTo>
                    <a:pt x="1779" y="646"/>
                  </a:lnTo>
                  <a:lnTo>
                    <a:pt x="1717" y="706"/>
                  </a:lnTo>
                  <a:lnTo>
                    <a:pt x="1643" y="764"/>
                  </a:lnTo>
                  <a:lnTo>
                    <a:pt x="1674" y="764"/>
                  </a:lnTo>
                  <a:lnTo>
                    <a:pt x="1738" y="716"/>
                  </a:lnTo>
                  <a:lnTo>
                    <a:pt x="1804" y="660"/>
                  </a:lnTo>
                  <a:lnTo>
                    <a:pt x="1859" y="606"/>
                  </a:lnTo>
                  <a:lnTo>
                    <a:pt x="1901" y="550"/>
                  </a:lnTo>
                  <a:lnTo>
                    <a:pt x="1926" y="496"/>
                  </a:lnTo>
                  <a:lnTo>
                    <a:pt x="1932" y="446"/>
                  </a:lnTo>
                  <a:lnTo>
                    <a:pt x="1916" y="396"/>
                  </a:lnTo>
                  <a:lnTo>
                    <a:pt x="1883" y="358"/>
                  </a:lnTo>
                  <a:lnTo>
                    <a:pt x="1873" y="352"/>
                  </a:lnTo>
                  <a:close/>
                  <a:moveTo>
                    <a:pt x="857" y="720"/>
                  </a:moveTo>
                  <a:lnTo>
                    <a:pt x="816" y="720"/>
                  </a:lnTo>
                  <a:lnTo>
                    <a:pt x="816" y="750"/>
                  </a:lnTo>
                  <a:lnTo>
                    <a:pt x="795" y="754"/>
                  </a:lnTo>
                  <a:lnTo>
                    <a:pt x="734" y="760"/>
                  </a:lnTo>
                  <a:lnTo>
                    <a:pt x="1343" y="760"/>
                  </a:lnTo>
                  <a:lnTo>
                    <a:pt x="1279" y="754"/>
                  </a:lnTo>
                  <a:lnTo>
                    <a:pt x="1256" y="750"/>
                  </a:lnTo>
                  <a:lnTo>
                    <a:pt x="1256" y="748"/>
                  </a:lnTo>
                  <a:lnTo>
                    <a:pt x="857" y="748"/>
                  </a:lnTo>
                  <a:lnTo>
                    <a:pt x="857" y="720"/>
                  </a:lnTo>
                  <a:close/>
                  <a:moveTo>
                    <a:pt x="1409" y="716"/>
                  </a:moveTo>
                  <a:lnTo>
                    <a:pt x="1206" y="716"/>
                  </a:lnTo>
                  <a:lnTo>
                    <a:pt x="1212" y="720"/>
                  </a:lnTo>
                  <a:lnTo>
                    <a:pt x="1256" y="720"/>
                  </a:lnTo>
                  <a:lnTo>
                    <a:pt x="1298" y="724"/>
                  </a:lnTo>
                  <a:lnTo>
                    <a:pt x="1320" y="724"/>
                  </a:lnTo>
                  <a:lnTo>
                    <a:pt x="1343" y="726"/>
                  </a:lnTo>
                  <a:lnTo>
                    <a:pt x="1343" y="760"/>
                  </a:lnTo>
                  <a:lnTo>
                    <a:pt x="1359" y="760"/>
                  </a:lnTo>
                  <a:lnTo>
                    <a:pt x="1359" y="730"/>
                  </a:lnTo>
                  <a:lnTo>
                    <a:pt x="1475" y="730"/>
                  </a:lnTo>
                  <a:lnTo>
                    <a:pt x="1454" y="726"/>
                  </a:lnTo>
                  <a:lnTo>
                    <a:pt x="1411" y="720"/>
                  </a:lnTo>
                  <a:lnTo>
                    <a:pt x="1409" y="716"/>
                  </a:lnTo>
                  <a:close/>
                  <a:moveTo>
                    <a:pt x="1415" y="658"/>
                  </a:moveTo>
                  <a:lnTo>
                    <a:pt x="1380" y="658"/>
                  </a:lnTo>
                  <a:lnTo>
                    <a:pt x="1433" y="682"/>
                  </a:lnTo>
                  <a:lnTo>
                    <a:pt x="1483" y="704"/>
                  </a:lnTo>
                  <a:lnTo>
                    <a:pt x="1531" y="728"/>
                  </a:lnTo>
                  <a:lnTo>
                    <a:pt x="1578" y="750"/>
                  </a:lnTo>
                  <a:lnTo>
                    <a:pt x="1616" y="750"/>
                  </a:lnTo>
                  <a:lnTo>
                    <a:pt x="1581" y="732"/>
                  </a:lnTo>
                  <a:lnTo>
                    <a:pt x="1515" y="700"/>
                  </a:lnTo>
                  <a:lnTo>
                    <a:pt x="1415" y="658"/>
                  </a:lnTo>
                  <a:close/>
                  <a:moveTo>
                    <a:pt x="717" y="654"/>
                  </a:moveTo>
                  <a:lnTo>
                    <a:pt x="693" y="654"/>
                  </a:lnTo>
                  <a:lnTo>
                    <a:pt x="699" y="670"/>
                  </a:lnTo>
                  <a:lnTo>
                    <a:pt x="705" y="684"/>
                  </a:lnTo>
                  <a:lnTo>
                    <a:pt x="711" y="700"/>
                  </a:lnTo>
                  <a:lnTo>
                    <a:pt x="716" y="714"/>
                  </a:lnTo>
                  <a:lnTo>
                    <a:pt x="665" y="720"/>
                  </a:lnTo>
                  <a:lnTo>
                    <a:pt x="615" y="728"/>
                  </a:lnTo>
                  <a:lnTo>
                    <a:pt x="515" y="748"/>
                  </a:lnTo>
                  <a:lnTo>
                    <a:pt x="595" y="748"/>
                  </a:lnTo>
                  <a:lnTo>
                    <a:pt x="604" y="746"/>
                  </a:lnTo>
                  <a:lnTo>
                    <a:pt x="621" y="744"/>
                  </a:lnTo>
                  <a:lnTo>
                    <a:pt x="638" y="744"/>
                  </a:lnTo>
                  <a:lnTo>
                    <a:pt x="638" y="740"/>
                  </a:lnTo>
                  <a:lnTo>
                    <a:pt x="676" y="736"/>
                  </a:lnTo>
                  <a:lnTo>
                    <a:pt x="696" y="732"/>
                  </a:lnTo>
                  <a:lnTo>
                    <a:pt x="716" y="730"/>
                  </a:lnTo>
                  <a:lnTo>
                    <a:pt x="734" y="730"/>
                  </a:lnTo>
                  <a:lnTo>
                    <a:pt x="734" y="726"/>
                  </a:lnTo>
                  <a:lnTo>
                    <a:pt x="754" y="724"/>
                  </a:lnTo>
                  <a:lnTo>
                    <a:pt x="795" y="722"/>
                  </a:lnTo>
                  <a:lnTo>
                    <a:pt x="816" y="720"/>
                  </a:lnTo>
                  <a:lnTo>
                    <a:pt x="864" y="720"/>
                  </a:lnTo>
                  <a:lnTo>
                    <a:pt x="871" y="716"/>
                  </a:lnTo>
                  <a:lnTo>
                    <a:pt x="895" y="716"/>
                  </a:lnTo>
                  <a:lnTo>
                    <a:pt x="905" y="714"/>
                  </a:lnTo>
                  <a:lnTo>
                    <a:pt x="939" y="714"/>
                  </a:lnTo>
                  <a:lnTo>
                    <a:pt x="939" y="710"/>
                  </a:lnTo>
                  <a:lnTo>
                    <a:pt x="740" y="710"/>
                  </a:lnTo>
                  <a:lnTo>
                    <a:pt x="733" y="694"/>
                  </a:lnTo>
                  <a:lnTo>
                    <a:pt x="721" y="662"/>
                  </a:lnTo>
                  <a:lnTo>
                    <a:pt x="717" y="654"/>
                  </a:lnTo>
                  <a:close/>
                  <a:moveTo>
                    <a:pt x="895" y="716"/>
                  </a:moveTo>
                  <a:lnTo>
                    <a:pt x="877" y="716"/>
                  </a:lnTo>
                  <a:lnTo>
                    <a:pt x="877" y="748"/>
                  </a:lnTo>
                  <a:lnTo>
                    <a:pt x="895" y="748"/>
                  </a:lnTo>
                  <a:lnTo>
                    <a:pt x="895" y="716"/>
                  </a:lnTo>
                  <a:close/>
                  <a:moveTo>
                    <a:pt x="1165" y="744"/>
                  </a:moveTo>
                  <a:lnTo>
                    <a:pt x="912" y="744"/>
                  </a:lnTo>
                  <a:lnTo>
                    <a:pt x="901" y="748"/>
                  </a:lnTo>
                  <a:lnTo>
                    <a:pt x="1171" y="748"/>
                  </a:lnTo>
                  <a:lnTo>
                    <a:pt x="1165" y="744"/>
                  </a:lnTo>
                  <a:close/>
                  <a:moveTo>
                    <a:pt x="1223" y="580"/>
                  </a:moveTo>
                  <a:lnTo>
                    <a:pt x="1188" y="580"/>
                  </a:lnTo>
                  <a:lnTo>
                    <a:pt x="1199" y="586"/>
                  </a:lnTo>
                  <a:lnTo>
                    <a:pt x="1211" y="590"/>
                  </a:lnTo>
                  <a:lnTo>
                    <a:pt x="1223" y="596"/>
                  </a:lnTo>
                  <a:lnTo>
                    <a:pt x="1236" y="600"/>
                  </a:lnTo>
                  <a:lnTo>
                    <a:pt x="1262" y="610"/>
                  </a:lnTo>
                  <a:lnTo>
                    <a:pt x="1316" y="632"/>
                  </a:lnTo>
                  <a:lnTo>
                    <a:pt x="1343" y="642"/>
                  </a:lnTo>
                  <a:lnTo>
                    <a:pt x="1353" y="662"/>
                  </a:lnTo>
                  <a:lnTo>
                    <a:pt x="1362" y="680"/>
                  </a:lnTo>
                  <a:lnTo>
                    <a:pt x="1380" y="714"/>
                  </a:lnTo>
                  <a:lnTo>
                    <a:pt x="1171" y="714"/>
                  </a:lnTo>
                  <a:lnTo>
                    <a:pt x="1178" y="716"/>
                  </a:lnTo>
                  <a:lnTo>
                    <a:pt x="1178" y="748"/>
                  </a:lnTo>
                  <a:lnTo>
                    <a:pt x="1199" y="748"/>
                  </a:lnTo>
                  <a:lnTo>
                    <a:pt x="1199" y="716"/>
                  </a:lnTo>
                  <a:lnTo>
                    <a:pt x="1409" y="716"/>
                  </a:lnTo>
                  <a:lnTo>
                    <a:pt x="1403" y="706"/>
                  </a:lnTo>
                  <a:lnTo>
                    <a:pt x="1395" y="692"/>
                  </a:lnTo>
                  <a:lnTo>
                    <a:pt x="1387" y="676"/>
                  </a:lnTo>
                  <a:lnTo>
                    <a:pt x="1380" y="658"/>
                  </a:lnTo>
                  <a:lnTo>
                    <a:pt x="1415" y="658"/>
                  </a:lnTo>
                  <a:lnTo>
                    <a:pt x="1367" y="638"/>
                  </a:lnTo>
                  <a:lnTo>
                    <a:pt x="1358" y="622"/>
                  </a:lnTo>
                  <a:lnTo>
                    <a:pt x="1328" y="622"/>
                  </a:lnTo>
                  <a:lnTo>
                    <a:pt x="1310" y="614"/>
                  </a:lnTo>
                  <a:lnTo>
                    <a:pt x="1270" y="598"/>
                  </a:lnTo>
                  <a:lnTo>
                    <a:pt x="1250" y="592"/>
                  </a:lnTo>
                  <a:lnTo>
                    <a:pt x="1223" y="580"/>
                  </a:lnTo>
                  <a:close/>
                  <a:moveTo>
                    <a:pt x="1256" y="720"/>
                  </a:moveTo>
                  <a:lnTo>
                    <a:pt x="1219" y="720"/>
                  </a:lnTo>
                  <a:lnTo>
                    <a:pt x="1219" y="748"/>
                  </a:lnTo>
                  <a:lnTo>
                    <a:pt x="1256" y="748"/>
                  </a:lnTo>
                  <a:lnTo>
                    <a:pt x="1256" y="720"/>
                  </a:lnTo>
                  <a:close/>
                  <a:moveTo>
                    <a:pt x="939" y="714"/>
                  </a:moveTo>
                  <a:lnTo>
                    <a:pt x="918" y="714"/>
                  </a:lnTo>
                  <a:lnTo>
                    <a:pt x="918" y="744"/>
                  </a:lnTo>
                  <a:lnTo>
                    <a:pt x="939" y="744"/>
                  </a:lnTo>
                  <a:lnTo>
                    <a:pt x="939" y="714"/>
                  </a:lnTo>
                  <a:close/>
                  <a:moveTo>
                    <a:pt x="1256" y="686"/>
                  </a:moveTo>
                  <a:lnTo>
                    <a:pt x="816" y="686"/>
                  </a:lnTo>
                  <a:lnTo>
                    <a:pt x="816" y="702"/>
                  </a:lnTo>
                  <a:lnTo>
                    <a:pt x="797" y="704"/>
                  </a:lnTo>
                  <a:lnTo>
                    <a:pt x="778" y="704"/>
                  </a:lnTo>
                  <a:lnTo>
                    <a:pt x="759" y="708"/>
                  </a:lnTo>
                  <a:lnTo>
                    <a:pt x="740" y="710"/>
                  </a:lnTo>
                  <a:lnTo>
                    <a:pt x="962" y="710"/>
                  </a:lnTo>
                  <a:lnTo>
                    <a:pt x="962" y="744"/>
                  </a:lnTo>
                  <a:lnTo>
                    <a:pt x="980" y="744"/>
                  </a:lnTo>
                  <a:lnTo>
                    <a:pt x="980" y="706"/>
                  </a:lnTo>
                  <a:lnTo>
                    <a:pt x="1031" y="706"/>
                  </a:lnTo>
                  <a:lnTo>
                    <a:pt x="1038" y="702"/>
                  </a:lnTo>
                  <a:lnTo>
                    <a:pt x="1256" y="702"/>
                  </a:lnTo>
                  <a:lnTo>
                    <a:pt x="1256" y="686"/>
                  </a:lnTo>
                  <a:close/>
                  <a:moveTo>
                    <a:pt x="1025" y="706"/>
                  </a:moveTo>
                  <a:lnTo>
                    <a:pt x="1008" y="706"/>
                  </a:lnTo>
                  <a:lnTo>
                    <a:pt x="1008" y="744"/>
                  </a:lnTo>
                  <a:lnTo>
                    <a:pt x="1025" y="744"/>
                  </a:lnTo>
                  <a:lnTo>
                    <a:pt x="1025" y="706"/>
                  </a:lnTo>
                  <a:close/>
                  <a:moveTo>
                    <a:pt x="1069" y="706"/>
                  </a:moveTo>
                  <a:lnTo>
                    <a:pt x="1049" y="706"/>
                  </a:lnTo>
                  <a:lnTo>
                    <a:pt x="1049" y="744"/>
                  </a:lnTo>
                  <a:lnTo>
                    <a:pt x="1069" y="744"/>
                  </a:lnTo>
                  <a:lnTo>
                    <a:pt x="1069" y="706"/>
                  </a:lnTo>
                  <a:close/>
                  <a:moveTo>
                    <a:pt x="1256" y="702"/>
                  </a:moveTo>
                  <a:lnTo>
                    <a:pt x="1038" y="702"/>
                  </a:lnTo>
                  <a:lnTo>
                    <a:pt x="1041" y="706"/>
                  </a:lnTo>
                  <a:lnTo>
                    <a:pt x="1093" y="706"/>
                  </a:lnTo>
                  <a:lnTo>
                    <a:pt x="1093" y="744"/>
                  </a:lnTo>
                  <a:lnTo>
                    <a:pt x="1110" y="744"/>
                  </a:lnTo>
                  <a:lnTo>
                    <a:pt x="1110" y="710"/>
                  </a:lnTo>
                  <a:lnTo>
                    <a:pt x="1334" y="710"/>
                  </a:lnTo>
                  <a:lnTo>
                    <a:pt x="1288" y="706"/>
                  </a:lnTo>
                  <a:lnTo>
                    <a:pt x="1256" y="702"/>
                  </a:lnTo>
                  <a:close/>
                  <a:moveTo>
                    <a:pt x="1334" y="710"/>
                  </a:moveTo>
                  <a:lnTo>
                    <a:pt x="1137" y="710"/>
                  </a:lnTo>
                  <a:lnTo>
                    <a:pt x="1137" y="744"/>
                  </a:lnTo>
                  <a:lnTo>
                    <a:pt x="1154" y="744"/>
                  </a:lnTo>
                  <a:lnTo>
                    <a:pt x="1154" y="714"/>
                  </a:lnTo>
                  <a:lnTo>
                    <a:pt x="1380" y="714"/>
                  </a:lnTo>
                  <a:lnTo>
                    <a:pt x="1334" y="710"/>
                  </a:lnTo>
                  <a:close/>
                  <a:moveTo>
                    <a:pt x="943" y="564"/>
                  </a:moveTo>
                  <a:lnTo>
                    <a:pt x="897" y="564"/>
                  </a:lnTo>
                  <a:lnTo>
                    <a:pt x="895" y="565"/>
                  </a:lnTo>
                  <a:lnTo>
                    <a:pt x="880" y="594"/>
                  </a:lnTo>
                  <a:lnTo>
                    <a:pt x="869" y="626"/>
                  </a:lnTo>
                  <a:lnTo>
                    <a:pt x="861" y="654"/>
                  </a:lnTo>
                  <a:lnTo>
                    <a:pt x="857" y="678"/>
                  </a:lnTo>
                  <a:lnTo>
                    <a:pt x="847" y="682"/>
                  </a:lnTo>
                  <a:lnTo>
                    <a:pt x="826" y="686"/>
                  </a:lnTo>
                  <a:lnTo>
                    <a:pt x="1246" y="686"/>
                  </a:lnTo>
                  <a:lnTo>
                    <a:pt x="1226" y="682"/>
                  </a:lnTo>
                  <a:lnTo>
                    <a:pt x="1215" y="678"/>
                  </a:lnTo>
                  <a:lnTo>
                    <a:pt x="1215" y="676"/>
                  </a:lnTo>
                  <a:lnTo>
                    <a:pt x="897" y="676"/>
                  </a:lnTo>
                  <a:lnTo>
                    <a:pt x="907" y="640"/>
                  </a:lnTo>
                  <a:lnTo>
                    <a:pt x="923" y="598"/>
                  </a:lnTo>
                  <a:lnTo>
                    <a:pt x="943" y="564"/>
                  </a:lnTo>
                  <a:close/>
                  <a:moveTo>
                    <a:pt x="1167" y="672"/>
                  </a:moveTo>
                  <a:lnTo>
                    <a:pt x="908" y="672"/>
                  </a:lnTo>
                  <a:lnTo>
                    <a:pt x="897" y="676"/>
                  </a:lnTo>
                  <a:lnTo>
                    <a:pt x="1175" y="676"/>
                  </a:lnTo>
                  <a:lnTo>
                    <a:pt x="1167" y="672"/>
                  </a:lnTo>
                  <a:close/>
                  <a:moveTo>
                    <a:pt x="1151" y="526"/>
                  </a:moveTo>
                  <a:lnTo>
                    <a:pt x="1099" y="526"/>
                  </a:lnTo>
                  <a:lnTo>
                    <a:pt x="1129" y="558"/>
                  </a:lnTo>
                  <a:lnTo>
                    <a:pt x="1151" y="598"/>
                  </a:lnTo>
                  <a:lnTo>
                    <a:pt x="1166" y="640"/>
                  </a:lnTo>
                  <a:lnTo>
                    <a:pt x="1175" y="676"/>
                  </a:lnTo>
                  <a:lnTo>
                    <a:pt x="1215" y="676"/>
                  </a:lnTo>
                  <a:lnTo>
                    <a:pt x="1212" y="656"/>
                  </a:lnTo>
                  <a:lnTo>
                    <a:pt x="1207" y="632"/>
                  </a:lnTo>
                  <a:lnTo>
                    <a:pt x="1199" y="606"/>
                  </a:lnTo>
                  <a:lnTo>
                    <a:pt x="1188" y="580"/>
                  </a:lnTo>
                  <a:lnTo>
                    <a:pt x="1223" y="580"/>
                  </a:lnTo>
                  <a:lnTo>
                    <a:pt x="1178" y="560"/>
                  </a:lnTo>
                  <a:lnTo>
                    <a:pt x="1160" y="536"/>
                  </a:lnTo>
                  <a:lnTo>
                    <a:pt x="1151" y="526"/>
                  </a:lnTo>
                  <a:close/>
                  <a:moveTo>
                    <a:pt x="998" y="526"/>
                  </a:moveTo>
                  <a:lnTo>
                    <a:pt x="977" y="526"/>
                  </a:lnTo>
                  <a:lnTo>
                    <a:pt x="955" y="558"/>
                  </a:lnTo>
                  <a:lnTo>
                    <a:pt x="939" y="596"/>
                  </a:lnTo>
                  <a:lnTo>
                    <a:pt x="927" y="634"/>
                  </a:lnTo>
                  <a:lnTo>
                    <a:pt x="921" y="672"/>
                  </a:lnTo>
                  <a:lnTo>
                    <a:pt x="1151" y="672"/>
                  </a:lnTo>
                  <a:lnTo>
                    <a:pt x="1150" y="670"/>
                  </a:lnTo>
                  <a:lnTo>
                    <a:pt x="942" y="670"/>
                  </a:lnTo>
                  <a:lnTo>
                    <a:pt x="947" y="624"/>
                  </a:lnTo>
                  <a:lnTo>
                    <a:pt x="962" y="580"/>
                  </a:lnTo>
                  <a:lnTo>
                    <a:pt x="984" y="542"/>
                  </a:lnTo>
                  <a:lnTo>
                    <a:pt x="998" y="526"/>
                  </a:lnTo>
                  <a:close/>
                  <a:moveTo>
                    <a:pt x="1062" y="512"/>
                  </a:moveTo>
                  <a:lnTo>
                    <a:pt x="1010" y="512"/>
                  </a:lnTo>
                  <a:lnTo>
                    <a:pt x="996" y="542"/>
                  </a:lnTo>
                  <a:lnTo>
                    <a:pt x="984" y="582"/>
                  </a:lnTo>
                  <a:lnTo>
                    <a:pt x="976" y="626"/>
                  </a:lnTo>
                  <a:lnTo>
                    <a:pt x="973" y="670"/>
                  </a:lnTo>
                  <a:lnTo>
                    <a:pt x="1099" y="670"/>
                  </a:lnTo>
                  <a:lnTo>
                    <a:pt x="1099" y="666"/>
                  </a:lnTo>
                  <a:lnTo>
                    <a:pt x="990" y="666"/>
                  </a:lnTo>
                  <a:lnTo>
                    <a:pt x="993" y="626"/>
                  </a:lnTo>
                  <a:lnTo>
                    <a:pt x="1001" y="588"/>
                  </a:lnTo>
                  <a:lnTo>
                    <a:pt x="1014" y="552"/>
                  </a:lnTo>
                  <a:lnTo>
                    <a:pt x="1028" y="522"/>
                  </a:lnTo>
                  <a:lnTo>
                    <a:pt x="1067" y="522"/>
                  </a:lnTo>
                  <a:lnTo>
                    <a:pt x="1062" y="512"/>
                  </a:lnTo>
                  <a:close/>
                  <a:moveTo>
                    <a:pt x="1136" y="512"/>
                  </a:moveTo>
                  <a:lnTo>
                    <a:pt x="1062" y="512"/>
                  </a:lnTo>
                  <a:lnTo>
                    <a:pt x="1090" y="542"/>
                  </a:lnTo>
                  <a:lnTo>
                    <a:pt x="1112" y="580"/>
                  </a:lnTo>
                  <a:lnTo>
                    <a:pt x="1127" y="624"/>
                  </a:lnTo>
                  <a:lnTo>
                    <a:pt x="1134" y="670"/>
                  </a:lnTo>
                  <a:lnTo>
                    <a:pt x="1150" y="670"/>
                  </a:lnTo>
                  <a:lnTo>
                    <a:pt x="1146" y="634"/>
                  </a:lnTo>
                  <a:lnTo>
                    <a:pt x="1135" y="596"/>
                  </a:lnTo>
                  <a:lnTo>
                    <a:pt x="1119" y="558"/>
                  </a:lnTo>
                  <a:lnTo>
                    <a:pt x="1099" y="526"/>
                  </a:lnTo>
                  <a:lnTo>
                    <a:pt x="1151" y="526"/>
                  </a:lnTo>
                  <a:lnTo>
                    <a:pt x="1141" y="516"/>
                  </a:lnTo>
                  <a:lnTo>
                    <a:pt x="1136" y="512"/>
                  </a:lnTo>
                  <a:close/>
                  <a:moveTo>
                    <a:pt x="1045" y="522"/>
                  </a:moveTo>
                  <a:lnTo>
                    <a:pt x="1028" y="522"/>
                  </a:lnTo>
                  <a:lnTo>
                    <a:pt x="1028" y="666"/>
                  </a:lnTo>
                  <a:lnTo>
                    <a:pt x="1045" y="666"/>
                  </a:lnTo>
                  <a:lnTo>
                    <a:pt x="1045" y="522"/>
                  </a:lnTo>
                  <a:close/>
                  <a:moveTo>
                    <a:pt x="1067" y="522"/>
                  </a:moveTo>
                  <a:lnTo>
                    <a:pt x="1045" y="522"/>
                  </a:lnTo>
                  <a:lnTo>
                    <a:pt x="1061" y="552"/>
                  </a:lnTo>
                  <a:lnTo>
                    <a:pt x="1073" y="588"/>
                  </a:lnTo>
                  <a:lnTo>
                    <a:pt x="1080" y="626"/>
                  </a:lnTo>
                  <a:lnTo>
                    <a:pt x="1082" y="666"/>
                  </a:lnTo>
                  <a:lnTo>
                    <a:pt x="1099" y="666"/>
                  </a:lnTo>
                  <a:lnTo>
                    <a:pt x="1097" y="626"/>
                  </a:lnTo>
                  <a:lnTo>
                    <a:pt x="1089" y="582"/>
                  </a:lnTo>
                  <a:lnTo>
                    <a:pt x="1078" y="542"/>
                  </a:lnTo>
                  <a:lnTo>
                    <a:pt x="1067" y="522"/>
                  </a:lnTo>
                  <a:close/>
                  <a:moveTo>
                    <a:pt x="800" y="442"/>
                  </a:moveTo>
                  <a:lnTo>
                    <a:pt x="648" y="442"/>
                  </a:lnTo>
                  <a:lnTo>
                    <a:pt x="721" y="452"/>
                  </a:lnTo>
                  <a:lnTo>
                    <a:pt x="794" y="466"/>
                  </a:lnTo>
                  <a:lnTo>
                    <a:pt x="869" y="484"/>
                  </a:lnTo>
                  <a:lnTo>
                    <a:pt x="945" y="506"/>
                  </a:lnTo>
                  <a:lnTo>
                    <a:pt x="939" y="512"/>
                  </a:lnTo>
                  <a:lnTo>
                    <a:pt x="929" y="520"/>
                  </a:lnTo>
                  <a:lnTo>
                    <a:pt x="921" y="530"/>
                  </a:lnTo>
                  <a:lnTo>
                    <a:pt x="892" y="542"/>
                  </a:lnTo>
                  <a:lnTo>
                    <a:pt x="864" y="552"/>
                  </a:lnTo>
                  <a:lnTo>
                    <a:pt x="819" y="574"/>
                  </a:lnTo>
                  <a:lnTo>
                    <a:pt x="800" y="582"/>
                  </a:lnTo>
                  <a:lnTo>
                    <a:pt x="775" y="594"/>
                  </a:lnTo>
                  <a:lnTo>
                    <a:pt x="707" y="624"/>
                  </a:lnTo>
                  <a:lnTo>
                    <a:pt x="756" y="624"/>
                  </a:lnTo>
                  <a:lnTo>
                    <a:pt x="784" y="612"/>
                  </a:lnTo>
                  <a:lnTo>
                    <a:pt x="809" y="600"/>
                  </a:lnTo>
                  <a:lnTo>
                    <a:pt x="827" y="592"/>
                  </a:lnTo>
                  <a:lnTo>
                    <a:pt x="843" y="586"/>
                  </a:lnTo>
                  <a:lnTo>
                    <a:pt x="878" y="570"/>
                  </a:lnTo>
                  <a:lnTo>
                    <a:pt x="895" y="565"/>
                  </a:lnTo>
                  <a:lnTo>
                    <a:pt x="895" y="564"/>
                  </a:lnTo>
                  <a:lnTo>
                    <a:pt x="943" y="564"/>
                  </a:lnTo>
                  <a:lnTo>
                    <a:pt x="947" y="558"/>
                  </a:lnTo>
                  <a:lnTo>
                    <a:pt x="977" y="526"/>
                  </a:lnTo>
                  <a:lnTo>
                    <a:pt x="998" y="526"/>
                  </a:lnTo>
                  <a:lnTo>
                    <a:pt x="1010" y="512"/>
                  </a:lnTo>
                  <a:lnTo>
                    <a:pt x="1136" y="512"/>
                  </a:lnTo>
                  <a:lnTo>
                    <a:pt x="1121" y="500"/>
                  </a:lnTo>
                  <a:lnTo>
                    <a:pt x="1105" y="490"/>
                  </a:lnTo>
                  <a:lnTo>
                    <a:pt x="969" y="490"/>
                  </a:lnTo>
                  <a:lnTo>
                    <a:pt x="884" y="464"/>
                  </a:lnTo>
                  <a:lnTo>
                    <a:pt x="800" y="442"/>
                  </a:lnTo>
                  <a:close/>
                  <a:moveTo>
                    <a:pt x="1253" y="448"/>
                  </a:moveTo>
                  <a:lnTo>
                    <a:pt x="1223" y="448"/>
                  </a:lnTo>
                  <a:lnTo>
                    <a:pt x="1252" y="494"/>
                  </a:lnTo>
                  <a:lnTo>
                    <a:pt x="1280" y="538"/>
                  </a:lnTo>
                  <a:lnTo>
                    <a:pt x="1305" y="580"/>
                  </a:lnTo>
                  <a:lnTo>
                    <a:pt x="1328" y="622"/>
                  </a:lnTo>
                  <a:lnTo>
                    <a:pt x="1358" y="622"/>
                  </a:lnTo>
                  <a:lnTo>
                    <a:pt x="1342" y="590"/>
                  </a:lnTo>
                  <a:lnTo>
                    <a:pt x="1313" y="542"/>
                  </a:lnTo>
                  <a:lnTo>
                    <a:pt x="1281" y="490"/>
                  </a:lnTo>
                  <a:lnTo>
                    <a:pt x="1253" y="448"/>
                  </a:lnTo>
                  <a:close/>
                  <a:moveTo>
                    <a:pt x="1058" y="420"/>
                  </a:moveTo>
                  <a:lnTo>
                    <a:pt x="1017" y="420"/>
                  </a:lnTo>
                  <a:lnTo>
                    <a:pt x="1017" y="474"/>
                  </a:lnTo>
                  <a:lnTo>
                    <a:pt x="1005" y="478"/>
                  </a:lnTo>
                  <a:lnTo>
                    <a:pt x="993" y="480"/>
                  </a:lnTo>
                  <a:lnTo>
                    <a:pt x="981" y="484"/>
                  </a:lnTo>
                  <a:lnTo>
                    <a:pt x="969" y="490"/>
                  </a:lnTo>
                  <a:lnTo>
                    <a:pt x="1105" y="490"/>
                  </a:lnTo>
                  <a:lnTo>
                    <a:pt x="1099" y="486"/>
                  </a:lnTo>
                  <a:lnTo>
                    <a:pt x="1128" y="474"/>
                  </a:lnTo>
                  <a:lnTo>
                    <a:pt x="1136" y="472"/>
                  </a:lnTo>
                  <a:lnTo>
                    <a:pt x="1058" y="472"/>
                  </a:lnTo>
                  <a:lnTo>
                    <a:pt x="1058" y="420"/>
                  </a:lnTo>
                  <a:close/>
                  <a:moveTo>
                    <a:pt x="891" y="48"/>
                  </a:moveTo>
                  <a:lnTo>
                    <a:pt x="759" y="48"/>
                  </a:lnTo>
                  <a:lnTo>
                    <a:pt x="816" y="56"/>
                  </a:lnTo>
                  <a:lnTo>
                    <a:pt x="874" y="80"/>
                  </a:lnTo>
                  <a:lnTo>
                    <a:pt x="931" y="116"/>
                  </a:lnTo>
                  <a:lnTo>
                    <a:pt x="989" y="164"/>
                  </a:lnTo>
                  <a:lnTo>
                    <a:pt x="1045" y="220"/>
                  </a:lnTo>
                  <a:lnTo>
                    <a:pt x="1100" y="284"/>
                  </a:lnTo>
                  <a:lnTo>
                    <a:pt x="1153" y="350"/>
                  </a:lnTo>
                  <a:lnTo>
                    <a:pt x="1202" y="420"/>
                  </a:lnTo>
                  <a:lnTo>
                    <a:pt x="1164" y="434"/>
                  </a:lnTo>
                  <a:lnTo>
                    <a:pt x="1128" y="446"/>
                  </a:lnTo>
                  <a:lnTo>
                    <a:pt x="1092" y="458"/>
                  </a:lnTo>
                  <a:lnTo>
                    <a:pt x="1058" y="472"/>
                  </a:lnTo>
                  <a:lnTo>
                    <a:pt x="1136" y="472"/>
                  </a:lnTo>
                  <a:lnTo>
                    <a:pt x="1159" y="466"/>
                  </a:lnTo>
                  <a:lnTo>
                    <a:pt x="1190" y="456"/>
                  </a:lnTo>
                  <a:lnTo>
                    <a:pt x="1223" y="448"/>
                  </a:lnTo>
                  <a:lnTo>
                    <a:pt x="1253" y="448"/>
                  </a:lnTo>
                  <a:lnTo>
                    <a:pt x="1247" y="438"/>
                  </a:lnTo>
                  <a:lnTo>
                    <a:pt x="1337" y="412"/>
                  </a:lnTo>
                  <a:lnTo>
                    <a:pt x="1345" y="410"/>
                  </a:lnTo>
                  <a:lnTo>
                    <a:pt x="1226" y="410"/>
                  </a:lnTo>
                  <a:lnTo>
                    <a:pt x="1179" y="342"/>
                  </a:lnTo>
                  <a:lnTo>
                    <a:pt x="1129" y="276"/>
                  </a:lnTo>
                  <a:lnTo>
                    <a:pt x="1077" y="214"/>
                  </a:lnTo>
                  <a:lnTo>
                    <a:pt x="1023" y="156"/>
                  </a:lnTo>
                  <a:lnTo>
                    <a:pt x="968" y="104"/>
                  </a:lnTo>
                  <a:lnTo>
                    <a:pt x="912" y="60"/>
                  </a:lnTo>
                  <a:lnTo>
                    <a:pt x="891" y="48"/>
                  </a:lnTo>
                  <a:close/>
                  <a:moveTo>
                    <a:pt x="1045" y="372"/>
                  </a:moveTo>
                  <a:lnTo>
                    <a:pt x="1028" y="372"/>
                  </a:lnTo>
                  <a:lnTo>
                    <a:pt x="1028" y="420"/>
                  </a:lnTo>
                  <a:lnTo>
                    <a:pt x="1045" y="420"/>
                  </a:lnTo>
                  <a:lnTo>
                    <a:pt x="1045" y="372"/>
                  </a:lnTo>
                  <a:close/>
                  <a:moveTo>
                    <a:pt x="1717" y="310"/>
                  </a:moveTo>
                  <a:lnTo>
                    <a:pt x="1644" y="312"/>
                  </a:lnTo>
                  <a:lnTo>
                    <a:pt x="1566" y="322"/>
                  </a:lnTo>
                  <a:lnTo>
                    <a:pt x="1483" y="336"/>
                  </a:lnTo>
                  <a:lnTo>
                    <a:pt x="1398" y="358"/>
                  </a:lnTo>
                  <a:lnTo>
                    <a:pt x="1312" y="382"/>
                  </a:lnTo>
                  <a:lnTo>
                    <a:pt x="1226" y="410"/>
                  </a:lnTo>
                  <a:lnTo>
                    <a:pt x="1345" y="410"/>
                  </a:lnTo>
                  <a:lnTo>
                    <a:pt x="1427" y="388"/>
                  </a:lnTo>
                  <a:lnTo>
                    <a:pt x="1515" y="370"/>
                  </a:lnTo>
                  <a:lnTo>
                    <a:pt x="1597" y="358"/>
                  </a:lnTo>
                  <a:lnTo>
                    <a:pt x="1673" y="352"/>
                  </a:lnTo>
                  <a:lnTo>
                    <a:pt x="1873" y="352"/>
                  </a:lnTo>
                  <a:lnTo>
                    <a:pt x="1838" y="332"/>
                  </a:lnTo>
                  <a:lnTo>
                    <a:pt x="1782" y="316"/>
                  </a:lnTo>
                  <a:lnTo>
                    <a:pt x="1717" y="310"/>
                  </a:lnTo>
                  <a:close/>
                  <a:moveTo>
                    <a:pt x="744" y="0"/>
                  </a:moveTo>
                  <a:lnTo>
                    <a:pt x="690" y="10"/>
                  </a:lnTo>
                  <a:lnTo>
                    <a:pt x="637" y="40"/>
                  </a:lnTo>
                  <a:lnTo>
                    <a:pt x="604" y="90"/>
                  </a:lnTo>
                  <a:lnTo>
                    <a:pt x="587" y="154"/>
                  </a:lnTo>
                  <a:lnTo>
                    <a:pt x="585" y="230"/>
                  </a:lnTo>
                  <a:lnTo>
                    <a:pt x="594" y="314"/>
                  </a:lnTo>
                  <a:lnTo>
                    <a:pt x="611" y="400"/>
                  </a:lnTo>
                  <a:lnTo>
                    <a:pt x="641" y="400"/>
                  </a:lnTo>
                  <a:lnTo>
                    <a:pt x="624" y="312"/>
                  </a:lnTo>
                  <a:lnTo>
                    <a:pt x="617" y="224"/>
                  </a:lnTo>
                  <a:lnTo>
                    <a:pt x="626" y="148"/>
                  </a:lnTo>
                  <a:lnTo>
                    <a:pt x="654" y="90"/>
                  </a:lnTo>
                  <a:lnTo>
                    <a:pt x="703" y="58"/>
                  </a:lnTo>
                  <a:lnTo>
                    <a:pt x="759" y="48"/>
                  </a:lnTo>
                  <a:lnTo>
                    <a:pt x="891" y="48"/>
                  </a:lnTo>
                  <a:lnTo>
                    <a:pt x="855" y="28"/>
                  </a:lnTo>
                  <a:lnTo>
                    <a:pt x="799" y="8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Times New Roman"/>
              </a:endParaRPr>
            </a:p>
          </p:txBody>
        </p:sp>
      </p:grp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Boris Sharkov JINR Dubna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7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1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NICA_scheme_v_2.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094"/>
            <a:ext cx="9144000" cy="514099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714501" y="4437724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498632" y="4025962"/>
            <a:ext cx="838199" cy="116269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68302" y="468826"/>
            <a:ext cx="113030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</a:pPr>
            <a:r>
              <a:rPr lang="en-US" b="1" i="1" dirty="0">
                <a:solidFill>
                  <a:srgbClr val="000090"/>
                </a:solidFill>
                <a:ea typeface="ＭＳ Ｐゴシック" pitchFamily="34" charset="-128"/>
              </a:rPr>
              <a:t>BM@N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787036" y="1847850"/>
            <a:ext cx="943464" cy="104775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:\Users\Yury\Documents\Suzdal\BM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" y="774700"/>
            <a:ext cx="211790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>
            <a:stCxn id="18" idx="0"/>
          </p:cNvCxnSpPr>
          <p:nvPr/>
        </p:nvCxnSpPr>
        <p:spPr>
          <a:xfrm flipH="1" flipV="1">
            <a:off x="7188200" y="2832100"/>
            <a:ext cx="48645" cy="123082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/>
          <a:stretch>
            <a:fillRect/>
          </a:stretch>
        </p:blipFill>
        <p:spPr bwMode="auto">
          <a:xfrm>
            <a:off x="5918231" y="4381500"/>
            <a:ext cx="2487613" cy="203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807231" y="4062926"/>
            <a:ext cx="8592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</a:pPr>
            <a:r>
              <a:rPr lang="en-US" b="1" i="1" dirty="0">
                <a:solidFill>
                  <a:srgbClr val="000090"/>
                </a:solidFill>
                <a:ea typeface="ＭＳ Ｐゴシック" pitchFamily="34" charset="-128"/>
              </a:rPr>
              <a:t>MPD </a:t>
            </a:r>
          </a:p>
        </p:txBody>
      </p:sp>
      <p:sp>
        <p:nvSpPr>
          <p:cNvPr id="22" name="AutoShape 4"/>
          <p:cNvSpPr>
            <a:spLocks noChangeAspect="1" noChangeArrowheads="1"/>
          </p:cNvSpPr>
          <p:nvPr/>
        </p:nvSpPr>
        <p:spPr bwMode="auto">
          <a:xfrm>
            <a:off x="2501901" y="106425"/>
            <a:ext cx="4318000" cy="477837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a typeface="ＭＳ Ｐゴシック" pitchFamily="34" charset="-128"/>
              </a:rPr>
              <a:t>The NICA basic facility</a:t>
            </a:r>
            <a:endParaRPr lang="en-US" sz="2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43" y="5143500"/>
            <a:ext cx="2922595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1822CD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FF"/>
                </a:solidFill>
                <a:ea typeface="ＭＳ Ｐゴシック" pitchFamily="34" charset="-128"/>
              </a:rPr>
              <a:t>Nuclotron ring (c=251,5 m)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>
                <a:solidFill>
                  <a:srgbClr val="000000"/>
                </a:solidFill>
              </a:rPr>
              <a:pPr/>
              <a:t>10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4229100" y="2247900"/>
            <a:ext cx="252505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1822CD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</a:rPr>
              <a:t>Collider </a:t>
            </a:r>
            <a:r>
              <a:rPr lang="en-US" dirty="0">
                <a:solidFill>
                  <a:srgbClr val="0000FF"/>
                </a:solidFill>
                <a:ea typeface="ＭＳ Ｐゴシック" pitchFamily="34" charset="-128"/>
              </a:rPr>
              <a:t>ring (c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</a:rPr>
              <a:t>=5</a:t>
            </a:r>
            <a:r>
              <a:rPr lang="ru-RU" dirty="0" smtClean="0">
                <a:solidFill>
                  <a:srgbClr val="0000FF"/>
                </a:solidFill>
                <a:ea typeface="ＭＳ Ｐゴシック" pitchFamily="34" charset="-128"/>
              </a:rPr>
              <a:t>03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</a:rPr>
              <a:t> </a:t>
            </a:r>
            <a:r>
              <a:rPr lang="en-US" dirty="0">
                <a:solidFill>
                  <a:srgbClr val="0000FF"/>
                </a:solidFill>
                <a:ea typeface="ＭＳ Ｐゴシック" pitchFamily="34" charset="-128"/>
              </a:rPr>
              <a:t>m)</a:t>
            </a:r>
          </a:p>
        </p:txBody>
      </p:sp>
    </p:spTree>
    <p:extLst>
      <p:ext uri="{BB962C8B-B14F-4D97-AF65-F5344CB8AC3E}">
        <p14:creationId xmlns:p14="http://schemas.microsoft.com/office/powerpoint/2010/main" val="351212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55BC7-271A-4C23-A8C5-778BB57E547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pSp>
        <p:nvGrpSpPr>
          <p:cNvPr id="36867" name="Group 63"/>
          <p:cNvGrpSpPr>
            <a:grpSpLocks/>
          </p:cNvGrpSpPr>
          <p:nvPr/>
        </p:nvGrpSpPr>
        <p:grpSpPr bwMode="auto">
          <a:xfrm>
            <a:off x="8516939" y="-333375"/>
            <a:ext cx="123825" cy="1487488"/>
            <a:chOff x="3189" y="1642"/>
            <a:chExt cx="78" cy="937"/>
          </a:xfrm>
        </p:grpSpPr>
        <p:sp>
          <p:nvSpPr>
            <p:cNvPr id="36925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rgbClr val="000066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6926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</p:grpSp>
      <p:sp>
        <p:nvSpPr>
          <p:cNvPr id="36868" name="Номер слайда 1"/>
          <p:cNvSpPr txBox="1">
            <a:spLocks/>
          </p:cNvSpPr>
          <p:nvPr/>
        </p:nvSpPr>
        <p:spPr bwMode="auto">
          <a:xfrm>
            <a:off x="6553200" y="6356412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6E02BE-6265-427B-96C8-FCE4A7E6914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pSp>
        <p:nvGrpSpPr>
          <p:cNvPr id="36869" name="Group 63"/>
          <p:cNvGrpSpPr>
            <a:grpSpLocks/>
          </p:cNvGrpSpPr>
          <p:nvPr/>
        </p:nvGrpSpPr>
        <p:grpSpPr bwMode="auto">
          <a:xfrm>
            <a:off x="2581277" y="-203200"/>
            <a:ext cx="123825" cy="1487488"/>
            <a:chOff x="3189" y="1642"/>
            <a:chExt cx="78" cy="937"/>
          </a:xfrm>
        </p:grpSpPr>
        <p:sp>
          <p:nvSpPr>
            <p:cNvPr id="36923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rgbClr val="000066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6924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</p:grpSp>
      <p:sp>
        <p:nvSpPr>
          <p:cNvPr id="142" name="Text Box 66"/>
          <p:cNvSpPr txBox="1">
            <a:spLocks noChangeArrowheads="1"/>
          </p:cNvSpPr>
          <p:nvPr/>
        </p:nvSpPr>
        <p:spPr bwMode="auto">
          <a:xfrm>
            <a:off x="6206651" y="6170612"/>
            <a:ext cx="1332707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IP-1 (MPD)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73051" y="-1588"/>
            <a:ext cx="8870950" cy="6429376"/>
            <a:chOff x="273050" y="-1588"/>
            <a:chExt cx="8870950" cy="6429376"/>
          </a:xfrm>
        </p:grpSpPr>
        <p:grpSp>
          <p:nvGrpSpPr>
            <p:cNvPr id="36871" name="Group 2"/>
            <p:cNvGrpSpPr>
              <a:grpSpLocks/>
            </p:cNvGrpSpPr>
            <p:nvPr/>
          </p:nvGrpSpPr>
          <p:grpSpPr bwMode="auto">
            <a:xfrm>
              <a:off x="733425" y="4022725"/>
              <a:ext cx="2884488" cy="2405063"/>
              <a:chOff x="365" y="1900"/>
              <a:chExt cx="1817" cy="1515"/>
            </a:xfrm>
          </p:grpSpPr>
          <p:sp>
            <p:nvSpPr>
              <p:cNvPr id="36917" name="Oval 62"/>
              <p:cNvSpPr>
                <a:spLocks noChangeArrowheads="1"/>
              </p:cNvSpPr>
              <p:nvPr/>
            </p:nvSpPr>
            <p:spPr bwMode="auto">
              <a:xfrm>
                <a:off x="465" y="1900"/>
                <a:ext cx="1672" cy="1515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18" name="Text Box 63"/>
              <p:cNvSpPr txBox="1">
                <a:spLocks noChangeArrowheads="1"/>
              </p:cNvSpPr>
              <p:nvPr/>
            </p:nvSpPr>
            <p:spPr bwMode="auto">
              <a:xfrm>
                <a:off x="365" y="2293"/>
                <a:ext cx="1817" cy="89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Nuclotron (45 Tm)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injection of one bunch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of </a:t>
                </a:r>
                <a:r>
                  <a:rPr kumimoji="0" lang="en-US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  <a:sym typeface="Symbol"/>
                  </a:rPr>
                  <a:t></a:t>
                </a:r>
                <a:r>
                  <a:rPr kumimoji="0" lang="en-US" altLang="ru-R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  <a:sym typeface="Symbol"/>
                  </a:rPr>
                  <a:t> </a:t>
                </a:r>
                <a:r>
                  <a:rPr kumimoji="0" lang="en-US" altLang="ru-R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  <a:sym typeface="Apple Chancery"/>
                  </a:rPr>
                  <a:t>2</a:t>
                </a:r>
                <a:r>
                  <a:rPr kumimoji="0" lang="en-US" altLang="ru-R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×10</a:t>
                </a:r>
                <a:r>
                  <a:rPr kumimoji="0" lang="en-US" altLang="ru-RU" sz="1600" b="1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9</a:t>
                </a:r>
                <a:r>
                  <a:rPr kumimoji="0" lang="en-US" altLang="ru-R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 </a:t>
                </a:r>
                <a:r>
                  <a:rPr kumimoji="0" lang="en-US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ions,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acceleration up to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1 - 4.5 GeV/u max.</a:t>
                </a:r>
                <a:endParaRPr kumimoji="0" lang="ru-RU" alt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6872" name="Group 5"/>
            <p:cNvGrpSpPr>
              <a:grpSpLocks/>
            </p:cNvGrpSpPr>
            <p:nvPr/>
          </p:nvGrpSpPr>
          <p:grpSpPr bwMode="auto">
            <a:xfrm>
              <a:off x="4360863" y="1458913"/>
              <a:ext cx="4783137" cy="622300"/>
              <a:chOff x="2624" y="685"/>
              <a:chExt cx="2997" cy="392"/>
            </a:xfrm>
          </p:grpSpPr>
          <p:sp>
            <p:nvSpPr>
              <p:cNvPr id="36913" name="Text Box 65"/>
              <p:cNvSpPr txBox="1">
                <a:spLocks noChangeArrowheads="1"/>
              </p:cNvSpPr>
              <p:nvPr/>
            </p:nvSpPr>
            <p:spPr bwMode="auto">
              <a:xfrm>
                <a:off x="3047" y="772"/>
                <a:ext cx="1565" cy="24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Linac LU</a:t>
                </a:r>
                <a:r>
                  <a:rPr kumimoji="0" lang="ru-RU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-20</a:t>
                </a:r>
              </a:p>
            </p:txBody>
          </p:sp>
          <p:sp>
            <p:nvSpPr>
              <p:cNvPr id="36914" name="Text Box 65"/>
              <p:cNvSpPr txBox="1">
                <a:spLocks noChangeArrowheads="1"/>
              </p:cNvSpPr>
              <p:nvPr/>
            </p:nvSpPr>
            <p:spPr bwMode="auto">
              <a:xfrm>
                <a:off x="4768" y="685"/>
                <a:ext cx="853" cy="392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Ion sources</a:t>
                </a:r>
                <a:endParaRPr kumimoji="0" lang="ru-RU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15" name="Line 95"/>
              <p:cNvSpPr>
                <a:spLocks noChangeShapeType="1"/>
              </p:cNvSpPr>
              <p:nvPr/>
            </p:nvSpPr>
            <p:spPr bwMode="auto">
              <a:xfrm flipH="1" flipV="1">
                <a:off x="4625" y="894"/>
                <a:ext cx="115" cy="5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16" name="Line 9"/>
              <p:cNvSpPr>
                <a:spLocks noChangeShapeType="1"/>
              </p:cNvSpPr>
              <p:nvPr/>
            </p:nvSpPr>
            <p:spPr bwMode="auto">
              <a:xfrm flipH="1">
                <a:off x="2624" y="896"/>
                <a:ext cx="41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5" name="Arc 94"/>
            <p:cNvSpPr>
              <a:spLocks/>
            </p:cNvSpPr>
            <p:nvPr/>
          </p:nvSpPr>
          <p:spPr bwMode="auto">
            <a:xfrm rot="10693531" flipV="1">
              <a:off x="3541713" y="3652838"/>
              <a:ext cx="1162050" cy="1465262"/>
            </a:xfrm>
            <a:custGeom>
              <a:avLst/>
              <a:gdLst>
                <a:gd name="T0" fmla="*/ 0 w 21564"/>
                <a:gd name="T1" fmla="*/ 0 h 21249"/>
                <a:gd name="T2" fmla="*/ 0 w 21564"/>
                <a:gd name="T3" fmla="*/ 0 h 21249"/>
                <a:gd name="T4" fmla="*/ 0 w 21564"/>
                <a:gd name="T5" fmla="*/ 0 h 21249"/>
                <a:gd name="T6" fmla="*/ 0 60000 65536"/>
                <a:gd name="T7" fmla="*/ 0 60000 65536"/>
                <a:gd name="T8" fmla="*/ 0 60000 65536"/>
                <a:gd name="T9" fmla="*/ 0 w 21564"/>
                <a:gd name="T10" fmla="*/ 0 h 21249"/>
                <a:gd name="T11" fmla="*/ 21564 w 21564"/>
                <a:gd name="T12" fmla="*/ 21249 h 2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4" h="21249" fill="none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</a:path>
                <a:path w="21564" h="21249" stroke="0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  <a:lnTo>
                    <a:pt x="0" y="21249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CC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98" name="Line 95"/>
            <p:cNvSpPr>
              <a:spLocks noChangeShapeType="1"/>
            </p:cNvSpPr>
            <p:nvPr/>
          </p:nvSpPr>
          <p:spPr bwMode="auto">
            <a:xfrm flipH="1" flipV="1">
              <a:off x="5489576" y="3149600"/>
              <a:ext cx="2176463" cy="173037"/>
            </a:xfrm>
            <a:prstGeom prst="line">
              <a:avLst/>
            </a:prstGeom>
            <a:solidFill>
              <a:schemeClr val="bg1"/>
            </a:solidFill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99" name="Line 95"/>
            <p:cNvSpPr>
              <a:spLocks noChangeShapeType="1"/>
            </p:cNvSpPr>
            <p:nvPr/>
          </p:nvSpPr>
          <p:spPr bwMode="auto">
            <a:xfrm flipH="1">
              <a:off x="5503863" y="2524125"/>
              <a:ext cx="2544763" cy="614362"/>
            </a:xfrm>
            <a:prstGeom prst="line">
              <a:avLst/>
            </a:prstGeom>
            <a:solidFill>
              <a:schemeClr val="bg1"/>
            </a:solidFill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100" name="Line 95"/>
            <p:cNvSpPr>
              <a:spLocks noChangeShapeType="1"/>
            </p:cNvSpPr>
            <p:nvPr/>
          </p:nvSpPr>
          <p:spPr bwMode="auto">
            <a:xfrm flipH="1">
              <a:off x="5518151" y="2373313"/>
              <a:ext cx="1325563" cy="766762"/>
            </a:xfrm>
            <a:prstGeom prst="line">
              <a:avLst/>
            </a:prstGeom>
            <a:solidFill>
              <a:schemeClr val="bg1"/>
            </a:solidFill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101" name="Text Box 64"/>
            <p:cNvSpPr txBox="1">
              <a:spLocks noChangeArrowheads="1"/>
            </p:cNvSpPr>
            <p:nvPr/>
          </p:nvSpPr>
          <p:spPr bwMode="auto">
            <a:xfrm>
              <a:off x="5194301" y="2112963"/>
              <a:ext cx="3659188" cy="15049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  <a:prstDash val="sysDot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Fixed Target Area</a:t>
              </a:r>
              <a:r>
                <a:rPr kumimoji="0" lang="ru-RU" sz="18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 </a:t>
              </a:r>
              <a:endPara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   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BM@N experiment</a:t>
              </a: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  </a:t>
              </a:r>
              <a:endPara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96" name="Line 95"/>
            <p:cNvSpPr>
              <a:spLocks noChangeShapeType="1"/>
            </p:cNvSpPr>
            <p:nvPr/>
          </p:nvSpPr>
          <p:spPr bwMode="auto">
            <a:xfrm flipH="1">
              <a:off x="4459288" y="3168650"/>
              <a:ext cx="1020763" cy="461962"/>
            </a:xfrm>
            <a:prstGeom prst="line">
              <a:avLst/>
            </a:prstGeom>
            <a:solidFill>
              <a:schemeClr val="bg1"/>
            </a:solidFill>
            <a:ln w="38100">
              <a:solidFill>
                <a:srgbClr val="CC0000"/>
              </a:solidFill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grpSp>
          <p:nvGrpSpPr>
            <p:cNvPr id="103" name="Group 17"/>
            <p:cNvGrpSpPr>
              <a:grpSpLocks/>
            </p:cNvGrpSpPr>
            <p:nvPr/>
          </p:nvGrpSpPr>
          <p:grpSpPr bwMode="auto">
            <a:xfrm>
              <a:off x="381000" y="1171575"/>
              <a:ext cx="3586163" cy="2406650"/>
              <a:chOff x="135" y="328"/>
              <a:chExt cx="2259" cy="1516"/>
            </a:xfrm>
          </p:grpSpPr>
          <p:sp>
            <p:nvSpPr>
              <p:cNvPr id="36911" name="Oval 79"/>
              <p:cNvSpPr>
                <a:spLocks noChangeArrowheads="1"/>
              </p:cNvSpPr>
              <p:nvPr/>
            </p:nvSpPr>
            <p:spPr bwMode="auto">
              <a:xfrm>
                <a:off x="308" y="328"/>
                <a:ext cx="1556" cy="151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12" name="Text Box 80"/>
              <p:cNvSpPr txBox="1">
                <a:spLocks noChangeArrowheads="1"/>
              </p:cNvSpPr>
              <p:nvPr/>
            </p:nvSpPr>
            <p:spPr bwMode="auto">
              <a:xfrm>
                <a:off x="135" y="585"/>
                <a:ext cx="2259" cy="99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Booster (25 Tm)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1</a:t>
                </a:r>
                <a:r>
                  <a:rPr kumimoji="0" lang="ru-RU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(</a:t>
                </a:r>
                <a:r>
                  <a:rPr kumimoji="0" lang="en-US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2-</a:t>
                </a:r>
                <a:r>
                  <a:rPr kumimoji="0" lang="ru-RU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3)</a:t>
                </a:r>
                <a:r>
                  <a:rPr kumimoji="0" lang="en-US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 single-turn injection,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storage of (</a:t>
                </a:r>
                <a:r>
                  <a:rPr kumimoji="0" lang="ru-RU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2</a:t>
                </a:r>
                <a:r>
                  <a:rPr kumimoji="0" lang="en-US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 </a:t>
                </a:r>
                <a:r>
                  <a:rPr kumimoji="0" lang="en-US" altLang="ru-R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  <a:sym typeface="Symbol"/>
                  </a:rPr>
                  <a:t></a:t>
                </a:r>
                <a:r>
                  <a:rPr kumimoji="0" lang="en-US" altLang="ru-R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 </a:t>
                </a:r>
                <a:r>
                  <a:rPr kumimoji="0" lang="en-US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4)×10</a:t>
                </a:r>
                <a:r>
                  <a:rPr kumimoji="0" lang="en-US" altLang="ru-RU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9</a:t>
                </a:r>
                <a:r>
                  <a:rPr kumimoji="0" lang="en-US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 ions,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acceleration up to 100 MeV/u,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electron cooling, acceleration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up to 600 MeV/u</a:t>
                </a:r>
                <a:endParaRPr kumimoji="0" lang="ru-RU" alt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6" name="Line 89"/>
            <p:cNvSpPr>
              <a:spLocks noChangeShapeType="1"/>
            </p:cNvSpPr>
            <p:nvPr/>
          </p:nvSpPr>
          <p:spPr bwMode="auto">
            <a:xfrm flipH="1">
              <a:off x="658813" y="2430463"/>
              <a:ext cx="4762" cy="129540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107" name="Line 89"/>
            <p:cNvSpPr>
              <a:spLocks noChangeShapeType="1"/>
            </p:cNvSpPr>
            <p:nvPr/>
          </p:nvSpPr>
          <p:spPr bwMode="auto">
            <a:xfrm>
              <a:off x="665163" y="3892550"/>
              <a:ext cx="261937" cy="171450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grpSp>
          <p:nvGrpSpPr>
            <p:cNvPr id="123" name="Group 36"/>
            <p:cNvGrpSpPr>
              <a:grpSpLocks/>
            </p:cNvGrpSpPr>
            <p:nvPr/>
          </p:nvGrpSpPr>
          <p:grpSpPr bwMode="auto">
            <a:xfrm>
              <a:off x="1971675" y="939800"/>
              <a:ext cx="7119938" cy="417513"/>
              <a:chOff x="1129" y="358"/>
              <a:chExt cx="4485" cy="263"/>
            </a:xfrm>
          </p:grpSpPr>
          <p:sp>
            <p:nvSpPr>
              <p:cNvPr id="36895" name="Text Box 65"/>
              <p:cNvSpPr txBox="1">
                <a:spLocks noChangeArrowheads="1"/>
              </p:cNvSpPr>
              <p:nvPr/>
            </p:nvSpPr>
            <p:spPr bwMode="auto">
              <a:xfrm>
                <a:off x="3056" y="381"/>
                <a:ext cx="1565" cy="24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Linac HILac</a:t>
                </a:r>
                <a:endParaRPr kumimoji="0" lang="ru-RU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896" name="Text Box 65"/>
              <p:cNvSpPr txBox="1">
                <a:spLocks noChangeArrowheads="1"/>
              </p:cNvSpPr>
              <p:nvPr/>
            </p:nvSpPr>
            <p:spPr bwMode="auto">
              <a:xfrm>
                <a:off x="4761" y="358"/>
                <a:ext cx="853" cy="256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KRION</a:t>
                </a:r>
                <a:endParaRPr kumimoji="0" lang="ru-RU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897" name="Line 39"/>
              <p:cNvSpPr>
                <a:spLocks noChangeShapeType="1"/>
              </p:cNvSpPr>
              <p:nvPr/>
            </p:nvSpPr>
            <p:spPr bwMode="auto">
              <a:xfrm flipH="1" flipV="1">
                <a:off x="1129" y="521"/>
                <a:ext cx="19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898" name="Line 95"/>
              <p:cNvSpPr>
                <a:spLocks noChangeShapeType="1"/>
              </p:cNvSpPr>
              <p:nvPr/>
            </p:nvSpPr>
            <p:spPr bwMode="auto">
              <a:xfrm flipH="1" flipV="1">
                <a:off x="4634" y="503"/>
                <a:ext cx="115" cy="5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6884" name="Группа 1"/>
            <p:cNvGrpSpPr>
              <a:grpSpLocks/>
            </p:cNvGrpSpPr>
            <p:nvPr/>
          </p:nvGrpSpPr>
          <p:grpSpPr bwMode="auto">
            <a:xfrm>
              <a:off x="273050" y="-1588"/>
              <a:ext cx="8303987" cy="1089151"/>
              <a:chOff x="273050" y="-1774"/>
              <a:chExt cx="8303987" cy="1089350"/>
            </a:xfrm>
          </p:grpSpPr>
          <p:sp>
            <p:nvSpPr>
              <p:cNvPr id="36893" name="Text Box 2"/>
              <p:cNvSpPr txBox="1">
                <a:spLocks noChangeArrowheads="1"/>
              </p:cNvSpPr>
              <p:nvPr/>
            </p:nvSpPr>
            <p:spPr bwMode="auto">
              <a:xfrm>
                <a:off x="273050" y="687526"/>
                <a:ext cx="38163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Facility operation scenario</a:t>
                </a:r>
                <a:endParaRPr kumimoji="0" lang="ru-RU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894" name="Rectangle 7"/>
              <p:cNvSpPr>
                <a:spLocks noChangeArrowheads="1"/>
              </p:cNvSpPr>
              <p:nvPr/>
            </p:nvSpPr>
            <p:spPr bwMode="auto">
              <a:xfrm>
                <a:off x="882424" y="-1774"/>
                <a:ext cx="7694613" cy="566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342900" marR="0" lvl="0" indent="-342900" algn="ctr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Arial" pitchFamily="34" charset="0"/>
                    <a:sym typeface="Symbol" pitchFamily="18" charset="2"/>
                  </a:rPr>
                  <a:t> </a:t>
                </a:r>
                <a:r>
                  <a:rPr kumimoji="1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Arial" pitchFamily="34" charset="0"/>
                    <a:sym typeface="Symbol" pitchFamily="18" charset="2"/>
                  </a:rPr>
                  <a:t>NICA – </a:t>
                </a:r>
                <a:r>
                  <a:rPr kumimoji="1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Arial" pitchFamily="34" charset="0"/>
                    <a:sym typeface="Symbol" pitchFamily="18" charset="2"/>
                  </a:rPr>
                  <a:t>Heavy Ion Collider</a:t>
                </a:r>
                <a:endPara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Arial" pitchFamily="34" charset="0"/>
                  <a:sym typeface="Symbol" pitchFamily="18" charset="2"/>
                </a:endParaRPr>
              </a:p>
            </p:txBody>
          </p:sp>
        </p:grpSp>
        <p:grpSp>
          <p:nvGrpSpPr>
            <p:cNvPr id="36885" name="Group 55"/>
            <p:cNvGrpSpPr>
              <a:grpSpLocks/>
            </p:cNvGrpSpPr>
            <p:nvPr/>
          </p:nvGrpSpPr>
          <p:grpSpPr bwMode="auto">
            <a:xfrm>
              <a:off x="2776538" y="1790700"/>
              <a:ext cx="1582737" cy="2449513"/>
              <a:chOff x="1749" y="1128"/>
              <a:chExt cx="997" cy="1543"/>
            </a:xfrm>
          </p:grpSpPr>
          <p:sp>
            <p:nvSpPr>
              <p:cNvPr id="36890" name="Line 89"/>
              <p:cNvSpPr>
                <a:spLocks noChangeShapeType="1"/>
              </p:cNvSpPr>
              <p:nvPr/>
            </p:nvSpPr>
            <p:spPr bwMode="auto">
              <a:xfrm flipH="1">
                <a:off x="2122" y="1361"/>
                <a:ext cx="291" cy="92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891" name="Arc 57"/>
              <p:cNvSpPr>
                <a:spLocks/>
              </p:cNvSpPr>
              <p:nvPr/>
            </p:nvSpPr>
            <p:spPr bwMode="auto">
              <a:xfrm flipH="1">
                <a:off x="2406" y="1128"/>
                <a:ext cx="340" cy="280"/>
              </a:xfrm>
              <a:custGeom>
                <a:avLst/>
                <a:gdLst>
                  <a:gd name="T0" fmla="*/ 0 w 21405"/>
                  <a:gd name="T1" fmla="*/ 0 h 21600"/>
                  <a:gd name="T2" fmla="*/ 0 w 21405"/>
                  <a:gd name="T3" fmla="*/ 0 h 21600"/>
                  <a:gd name="T4" fmla="*/ 0 w 21405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405" h="21600" fill="none" extrusionOk="0">
                    <a:moveTo>
                      <a:pt x="0" y="0"/>
                    </a:moveTo>
                    <a:cubicBezTo>
                      <a:pt x="10810" y="0"/>
                      <a:pt x="19955" y="7991"/>
                      <a:pt x="21404" y="18704"/>
                    </a:cubicBezTo>
                  </a:path>
                  <a:path w="21405" h="21600" stroke="0" extrusionOk="0">
                    <a:moveTo>
                      <a:pt x="0" y="0"/>
                    </a:moveTo>
                    <a:cubicBezTo>
                      <a:pt x="10810" y="0"/>
                      <a:pt x="19955" y="7991"/>
                      <a:pt x="21404" y="18704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892" name="Arc 58"/>
              <p:cNvSpPr>
                <a:spLocks/>
              </p:cNvSpPr>
              <p:nvPr/>
            </p:nvSpPr>
            <p:spPr bwMode="auto">
              <a:xfrm rot="-3792276" flipH="1" flipV="1">
                <a:off x="1639" y="2281"/>
                <a:ext cx="500" cy="280"/>
              </a:xfrm>
              <a:custGeom>
                <a:avLst/>
                <a:gdLst>
                  <a:gd name="T0" fmla="*/ 0 w 21405"/>
                  <a:gd name="T1" fmla="*/ 0 h 21600"/>
                  <a:gd name="T2" fmla="*/ 0 w 21405"/>
                  <a:gd name="T3" fmla="*/ 0 h 21600"/>
                  <a:gd name="T4" fmla="*/ 0 w 21405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405" h="21600" fill="none" extrusionOk="0">
                    <a:moveTo>
                      <a:pt x="0" y="0"/>
                    </a:moveTo>
                    <a:cubicBezTo>
                      <a:pt x="10810" y="0"/>
                      <a:pt x="19955" y="7991"/>
                      <a:pt x="21404" y="18704"/>
                    </a:cubicBezTo>
                  </a:path>
                  <a:path w="21405" h="21600" stroke="0" extrusionOk="0">
                    <a:moveTo>
                      <a:pt x="0" y="0"/>
                    </a:moveTo>
                    <a:cubicBezTo>
                      <a:pt x="10810" y="0"/>
                      <a:pt x="19955" y="7991"/>
                      <a:pt x="21404" y="18704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9" name="Group 59"/>
            <p:cNvGrpSpPr>
              <a:grpSpLocks/>
            </p:cNvGrpSpPr>
            <p:nvPr/>
          </p:nvGrpSpPr>
          <p:grpSpPr bwMode="auto">
            <a:xfrm>
              <a:off x="458788" y="3602038"/>
              <a:ext cx="4964130" cy="409575"/>
              <a:chOff x="176" y="2035"/>
              <a:chExt cx="2590" cy="258"/>
            </a:xfrm>
          </p:grpSpPr>
          <p:sp>
            <p:nvSpPr>
              <p:cNvPr id="36888" name="Rectangle 81" descr="Темный диагональный 2"/>
              <p:cNvSpPr>
                <a:spLocks noChangeArrowheads="1"/>
              </p:cNvSpPr>
              <p:nvPr/>
            </p:nvSpPr>
            <p:spPr bwMode="auto">
              <a:xfrm rot="-5400000">
                <a:off x="296" y="2012"/>
                <a:ext cx="66" cy="305"/>
              </a:xfrm>
              <a:prstGeom prst="rect">
                <a:avLst/>
              </a:prstGeom>
              <a:pattFill prst="dkUpDiag">
                <a:fgClr>
                  <a:srgbClr val="000000"/>
                </a:fgClr>
                <a:bgClr>
                  <a:srgbClr val="FFFFFF"/>
                </a:bgClr>
              </a:patt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889" name="Text Box 97"/>
              <p:cNvSpPr txBox="1">
                <a:spLocks noChangeArrowheads="1"/>
              </p:cNvSpPr>
              <p:nvPr/>
            </p:nvSpPr>
            <p:spPr bwMode="auto">
              <a:xfrm>
                <a:off x="512" y="2035"/>
                <a:ext cx="2254" cy="25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Stripping (</a:t>
                </a: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80%</a:t>
                </a: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altLang="ru-RU" sz="16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197</a:t>
                </a: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Au</a:t>
                </a:r>
                <a:r>
                  <a:rPr kumimoji="0" lang="en-US" altLang="ru-RU" sz="16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31+ </a:t>
                </a: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  <a:sym typeface="MS PGothic" pitchFamily="34" charset="-128"/>
                  </a:rPr>
                  <a:t>=&gt; </a:t>
                </a:r>
                <a:r>
                  <a:rPr kumimoji="0" lang="en-US" altLang="ru-RU" sz="16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197</a:t>
                </a: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Au</a:t>
                </a:r>
                <a:r>
                  <a:rPr kumimoji="0" lang="en-US" altLang="ru-RU" sz="16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79+</a:t>
                </a:r>
                <a:endParaRPr kumimoji="0" lang="ru-RU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1" name="Группа 18"/>
          <p:cNvGrpSpPr>
            <a:grpSpLocks/>
          </p:cNvGrpSpPr>
          <p:nvPr/>
        </p:nvGrpSpPr>
        <p:grpSpPr bwMode="auto">
          <a:xfrm>
            <a:off x="0" y="6184900"/>
            <a:ext cx="9144000" cy="673100"/>
            <a:chOff x="-1" y="6184986"/>
            <a:chExt cx="9144001" cy="673014"/>
          </a:xfrm>
        </p:grpSpPr>
        <p:cxnSp>
          <p:nvCxnSpPr>
            <p:cNvPr id="72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" name="Group 22"/>
          <p:cNvGrpSpPr>
            <a:grpSpLocks/>
          </p:cNvGrpSpPr>
          <p:nvPr/>
        </p:nvGrpSpPr>
        <p:grpSpPr bwMode="auto">
          <a:xfrm>
            <a:off x="3381406" y="4799013"/>
            <a:ext cx="1439863" cy="1243012"/>
            <a:chOff x="2017" y="2789"/>
            <a:chExt cx="907" cy="783"/>
          </a:xfrm>
        </p:grpSpPr>
        <p:sp>
          <p:nvSpPr>
            <p:cNvPr id="82" name="Arc 96"/>
            <p:cNvSpPr>
              <a:spLocks/>
            </p:cNvSpPr>
            <p:nvPr/>
          </p:nvSpPr>
          <p:spPr bwMode="auto">
            <a:xfrm rot="-4625293">
              <a:off x="1990" y="3262"/>
              <a:ext cx="337" cy="284"/>
            </a:xfrm>
            <a:custGeom>
              <a:avLst/>
              <a:gdLst>
                <a:gd name="T0" fmla="*/ 0 w 21600"/>
                <a:gd name="T1" fmla="*/ 0 h 23142"/>
                <a:gd name="T2" fmla="*/ 0 w 21600"/>
                <a:gd name="T3" fmla="*/ 0 h 23142"/>
                <a:gd name="T4" fmla="*/ 0 w 21600"/>
                <a:gd name="T5" fmla="*/ 0 h 2314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42"/>
                <a:gd name="T11" fmla="*/ 21600 w 21600"/>
                <a:gd name="T12" fmla="*/ 23142 h 23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42" fill="none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</a:path>
                <a:path w="21600" h="23142" stroke="0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  <a:lnTo>
                    <a:pt x="0" y="21186"/>
                  </a:lnTo>
                  <a:lnTo>
                    <a:pt x="4209" y="0"/>
                  </a:lnTo>
                  <a:close/>
                </a:path>
              </a:pathLst>
            </a:custGeom>
            <a:noFill/>
            <a:ln w="38100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83" name="Arc 93"/>
            <p:cNvSpPr>
              <a:spLocks/>
            </p:cNvSpPr>
            <p:nvPr/>
          </p:nvSpPr>
          <p:spPr bwMode="auto">
            <a:xfrm rot="4986537" flipH="1">
              <a:off x="2480" y="3118"/>
              <a:ext cx="331" cy="557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84" name="Arc 93"/>
            <p:cNvSpPr>
              <a:spLocks/>
            </p:cNvSpPr>
            <p:nvPr/>
          </p:nvSpPr>
          <p:spPr bwMode="auto">
            <a:xfrm rot="-4986537" flipH="1" flipV="1">
              <a:off x="2312" y="2771"/>
              <a:ext cx="505" cy="541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FF3399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5" name="Group 26"/>
          <p:cNvGrpSpPr>
            <a:grpSpLocks/>
          </p:cNvGrpSpPr>
          <p:nvPr/>
        </p:nvGrpSpPr>
        <p:grpSpPr bwMode="auto">
          <a:xfrm>
            <a:off x="4557744" y="4784725"/>
            <a:ext cx="4340225" cy="1339850"/>
            <a:chOff x="2758" y="2780"/>
            <a:chExt cx="2734" cy="844"/>
          </a:xfrm>
        </p:grpSpPr>
        <p:grpSp>
          <p:nvGrpSpPr>
            <p:cNvPr id="86" name="Group 27"/>
            <p:cNvGrpSpPr>
              <a:grpSpLocks/>
            </p:cNvGrpSpPr>
            <p:nvPr/>
          </p:nvGrpSpPr>
          <p:grpSpPr bwMode="auto">
            <a:xfrm>
              <a:off x="2758" y="2780"/>
              <a:ext cx="2734" cy="844"/>
              <a:chOff x="2758" y="2780"/>
              <a:chExt cx="2734" cy="844"/>
            </a:xfrm>
          </p:grpSpPr>
          <p:sp>
            <p:nvSpPr>
              <p:cNvPr id="88" name="Oval 69"/>
              <p:cNvSpPr>
                <a:spLocks noChangeArrowheads="1"/>
              </p:cNvSpPr>
              <p:nvPr/>
            </p:nvSpPr>
            <p:spPr bwMode="auto">
              <a:xfrm>
                <a:off x="2758" y="2781"/>
                <a:ext cx="860" cy="84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9" name="Oval 70"/>
              <p:cNvSpPr>
                <a:spLocks noChangeArrowheads="1"/>
              </p:cNvSpPr>
              <p:nvPr/>
            </p:nvSpPr>
            <p:spPr bwMode="auto">
              <a:xfrm>
                <a:off x="4632" y="2781"/>
                <a:ext cx="860" cy="84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0" name="Oval 72"/>
              <p:cNvSpPr>
                <a:spLocks noChangeArrowheads="1"/>
              </p:cNvSpPr>
              <p:nvPr/>
            </p:nvSpPr>
            <p:spPr bwMode="auto">
              <a:xfrm>
                <a:off x="2837" y="2788"/>
                <a:ext cx="860" cy="83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1" name="Oval 73"/>
              <p:cNvSpPr>
                <a:spLocks noChangeArrowheads="1"/>
              </p:cNvSpPr>
              <p:nvPr/>
            </p:nvSpPr>
            <p:spPr bwMode="auto">
              <a:xfrm>
                <a:off x="4561" y="2780"/>
                <a:ext cx="860" cy="83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2" name="Rectangle 74"/>
              <p:cNvSpPr>
                <a:spLocks noChangeArrowheads="1"/>
              </p:cNvSpPr>
              <p:nvPr/>
            </p:nvSpPr>
            <p:spPr bwMode="auto">
              <a:xfrm>
                <a:off x="3268" y="2788"/>
                <a:ext cx="1723" cy="8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3" name="Line 75"/>
              <p:cNvSpPr>
                <a:spLocks noChangeShapeType="1"/>
              </p:cNvSpPr>
              <p:nvPr/>
            </p:nvSpPr>
            <p:spPr bwMode="auto">
              <a:xfrm flipV="1">
                <a:off x="3268" y="2780"/>
                <a:ext cx="1707" cy="8"/>
              </a:xfrm>
              <a:prstGeom prst="line">
                <a:avLst/>
              </a:prstGeom>
              <a:noFill/>
              <a:ln w="38100">
                <a:solidFill>
                  <a:srgbClr val="666633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Line 76"/>
              <p:cNvSpPr>
                <a:spLocks noChangeShapeType="1"/>
              </p:cNvSpPr>
              <p:nvPr/>
            </p:nvSpPr>
            <p:spPr bwMode="auto">
              <a:xfrm>
                <a:off x="3303" y="3624"/>
                <a:ext cx="1564" cy="0"/>
              </a:xfrm>
              <a:prstGeom prst="line">
                <a:avLst/>
              </a:prstGeom>
              <a:noFill/>
              <a:ln w="38100">
                <a:solidFill>
                  <a:srgbClr val="666633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7" name="Text Box 77"/>
            <p:cNvSpPr txBox="1">
              <a:spLocks noChangeArrowheads="1"/>
            </p:cNvSpPr>
            <p:nvPr/>
          </p:nvSpPr>
          <p:spPr bwMode="auto">
            <a:xfrm>
              <a:off x="3610" y="2877"/>
              <a:ext cx="946" cy="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Two SC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collider rings</a:t>
              </a:r>
            </a:p>
          </p:txBody>
        </p:sp>
      </p:grpSp>
      <p:sp>
        <p:nvSpPr>
          <p:cNvPr id="102" name="AutoShape 42"/>
          <p:cNvSpPr>
            <a:spLocks noChangeArrowheads="1"/>
          </p:cNvSpPr>
          <p:nvPr/>
        </p:nvSpPr>
        <p:spPr bwMode="auto">
          <a:xfrm>
            <a:off x="6581775" y="5999163"/>
            <a:ext cx="266700" cy="254000"/>
          </a:xfrm>
          <a:prstGeom prst="irregularSeal1">
            <a:avLst/>
          </a:prstGeom>
          <a:solidFill>
            <a:srgbClr val="FF66FF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04" name="Text Box 66"/>
          <p:cNvSpPr txBox="1">
            <a:spLocks noChangeArrowheads="1"/>
          </p:cNvSpPr>
          <p:nvPr/>
        </p:nvSpPr>
        <p:spPr bwMode="auto">
          <a:xfrm>
            <a:off x="6217698" y="4356955"/>
            <a:ext cx="1117096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IP-2 SPD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05" name="AutoShape 44"/>
          <p:cNvSpPr>
            <a:spLocks noChangeArrowheads="1"/>
          </p:cNvSpPr>
          <p:nvPr/>
        </p:nvSpPr>
        <p:spPr bwMode="auto">
          <a:xfrm>
            <a:off x="6584950" y="4662488"/>
            <a:ext cx="266700" cy="254000"/>
          </a:xfrm>
          <a:prstGeom prst="irregularSeal1">
            <a:avLst/>
          </a:prstGeom>
          <a:solidFill>
            <a:srgbClr val="FF66FF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09" name="Text Box 66"/>
          <p:cNvSpPr txBox="1">
            <a:spLocks noChangeArrowheads="1"/>
          </p:cNvSpPr>
          <p:nvPr/>
        </p:nvSpPr>
        <p:spPr bwMode="auto">
          <a:xfrm>
            <a:off x="5348319" y="3816350"/>
            <a:ext cx="29559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~ 2 x 22 injection cycles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   22 bunches per ring</a:t>
            </a:r>
            <a:endParaRPr kumimoji="0" lang="ru-RU" altLang="ru-RU" sz="1600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142576" y="4950712"/>
            <a:ext cx="3374393" cy="923554"/>
            <a:chOff x="5142545" y="4950712"/>
            <a:chExt cx="3374393" cy="923554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142545" y="4950712"/>
              <a:ext cx="3109912" cy="923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Пятно 1 68"/>
            <p:cNvSpPr/>
            <p:nvPr/>
          </p:nvSpPr>
          <p:spPr bwMode="auto">
            <a:xfrm>
              <a:off x="5194301" y="5041107"/>
              <a:ext cx="3322637" cy="792088"/>
            </a:xfrm>
            <a:prstGeom prst="irregularSeal1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SimSun" charset="-122"/>
                  <a:cs typeface="+mn-cs"/>
                </a:rPr>
                <a:t>L ≥ 10</a:t>
              </a:r>
              <a:r>
                <a:rPr kumimoji="0" lang="en-US" sz="18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SimSun" charset="-122"/>
                  <a:cs typeface="+mn-cs"/>
                </a:rPr>
                <a:t>27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SimSun" charset="-122"/>
                  <a:cs typeface="+mn-cs"/>
                </a:rPr>
                <a:t> </a:t>
              </a: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SimSun" charset="-122"/>
                  <a:cs typeface="+mn-cs"/>
                </a:rPr>
                <a:t>см</a:t>
              </a:r>
              <a:r>
                <a:rPr kumimoji="0" lang="en-US" sz="18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SimSun" charset="-122"/>
                  <a:cs typeface="+mn-cs"/>
                </a:rPr>
                <a:t>-2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SimSun" charset="-122"/>
                  <a:cs typeface="+mn-cs"/>
                </a:rPr>
                <a:t>с</a:t>
              </a:r>
              <a:r>
                <a:rPr kumimoji="0" lang="en-US" sz="18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SimSun" charset="-122"/>
                  <a:cs typeface="+mn-cs"/>
                </a:rPr>
                <a:t>-1</a:t>
              </a:r>
              <a:endParaRPr kumimoji="0" lang="ru-RU" sz="1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SimSun" charset="-122"/>
                <a:cs typeface="+mn-cs"/>
              </a:endParaRPr>
            </a:p>
          </p:txBody>
        </p:sp>
      </p:grp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6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3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33" dur="1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5" dur="3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05" grpId="0" animBg="1"/>
      <p:bldP spid="105" grpId="1" animBg="1"/>
      <p:bldP spid="10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63"/>
          <p:cNvGrpSpPr>
            <a:grpSpLocks/>
          </p:cNvGrpSpPr>
          <p:nvPr/>
        </p:nvGrpSpPr>
        <p:grpSpPr bwMode="auto">
          <a:xfrm>
            <a:off x="8516939" y="-333375"/>
            <a:ext cx="123825" cy="1487488"/>
            <a:chOff x="3189" y="1642"/>
            <a:chExt cx="78" cy="937"/>
          </a:xfrm>
        </p:grpSpPr>
        <p:sp>
          <p:nvSpPr>
            <p:cNvPr id="35915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rgbClr val="000066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5916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843" name="Group 63"/>
          <p:cNvGrpSpPr>
            <a:grpSpLocks/>
          </p:cNvGrpSpPr>
          <p:nvPr/>
        </p:nvGrpSpPr>
        <p:grpSpPr bwMode="auto">
          <a:xfrm>
            <a:off x="2581277" y="-203200"/>
            <a:ext cx="123825" cy="1487488"/>
            <a:chOff x="3189" y="1642"/>
            <a:chExt cx="78" cy="937"/>
          </a:xfrm>
        </p:grpSpPr>
        <p:sp>
          <p:nvSpPr>
            <p:cNvPr id="35913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rgbClr val="000066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5914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</p:grpSp>
      <p:sp>
        <p:nvSpPr>
          <p:cNvPr id="35911" name="Text Box 2"/>
          <p:cNvSpPr txBox="1">
            <a:spLocks noChangeArrowheads="1"/>
          </p:cNvSpPr>
          <p:nvPr/>
        </p:nvSpPr>
        <p:spPr bwMode="auto">
          <a:xfrm>
            <a:off x="1372651" y="366713"/>
            <a:ext cx="665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Key Parameters of The NICA Collider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35845" name="Rectangle 106"/>
          <p:cNvSpPr>
            <a:spLocks noChangeArrowheads="1"/>
          </p:cNvSpPr>
          <p:nvPr/>
        </p:nvSpPr>
        <p:spPr bwMode="auto">
          <a:xfrm>
            <a:off x="31" y="1342700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aphicFrame>
        <p:nvGraphicFramePr>
          <p:cNvPr id="90" name="Group 3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230810"/>
              </p:ext>
            </p:extLst>
          </p:nvPr>
        </p:nvGraphicFramePr>
        <p:xfrm>
          <a:off x="1863877" y="1128710"/>
          <a:ext cx="6797675" cy="5056191"/>
        </p:xfrm>
        <a:graphic>
          <a:graphicData uri="http://schemas.openxmlformats.org/drawingml/2006/table">
            <a:tbl>
              <a:tblPr/>
              <a:tblGrid>
                <a:gridCol w="33082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91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93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309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352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Ring circumference, 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503,04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52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Number of bunches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22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52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Bookman Old Style" pitchFamily="18" charset="0"/>
                        </a:rPr>
                        <a:t>R.m.s. bunch length, 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Bookman Old Style" pitchFamily="18" charset="0"/>
                        </a:rPr>
                        <a:t>0.6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6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Ring acceptance,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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mm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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mrad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Bookman Old Style" pitchFamily="18" charset="0"/>
                        <a:sym typeface="Apple Chancery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40.0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52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Long. Acceptance,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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p/p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Bookman Old Style" pitchFamily="18" charset="0"/>
                        <a:sym typeface="Apple Chancery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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0.01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Bookman Old Style" pitchFamily="18" charset="0"/>
                        <a:sym typeface="Apple Chancery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13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</a:t>
                      </a:r>
                      <a:r>
                        <a:rPr kumimoji="0" lang="en-US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transition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Apple Chancery"/>
                        </a:rPr>
                        <a:t> 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Apple Chancery"/>
                        </a:rPr>
                        <a:t>E</a:t>
                      </a:r>
                      <a:r>
                        <a:rPr kumimoji="0" lang="en-US" sz="16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Apple Chancery"/>
                        </a:rPr>
                        <a:t>transition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Apple Chancery"/>
                        </a:rPr>
                        <a:t>, GeV/u)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7.091 (5.72)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78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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Bookman Old Style" pitchFamily="18" charset="0"/>
                        </a:rPr>
                        <a:t>*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Bookman Old Style" pitchFamily="18" charset="0"/>
                          <a:sym typeface="Apple Chancery"/>
                        </a:rPr>
                        <a:t>, m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Bookman Old Style" pitchFamily="18" charset="0"/>
                        </a:rPr>
                        <a:t>0.35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57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Ion Energy, GeV/u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1.0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3.0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4.5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57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Ion number/bunch, 1e9</a:t>
                      </a:r>
                      <a:endParaRPr kumimoji="0" lang="en-US" sz="1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0.275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2.4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2.2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401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Bookman Old Style" pitchFamily="18" charset="0"/>
                        </a:rPr>
                        <a:t>R.m.s. emittance, h/v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</a:t>
                      </a: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Bookman Old Style" pitchFamily="18" charset="0"/>
                        </a:rPr>
                        <a:t>mm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</a:t>
                      </a: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Bookman Old Style" pitchFamily="18" charset="0"/>
                        </a:rPr>
                        <a:t>mrad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Bookman Old Style" pitchFamily="18" charset="0"/>
                        <a:sym typeface="Apple Chancery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Bookman Old Style" pitchFamily="18" charset="0"/>
                        </a:rPr>
                        <a:t>1.1/1.0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Bookman Old Style" pitchFamily="18" charset="0"/>
                        </a:rPr>
                        <a:t>1.1/0.9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Bookman Old Style" pitchFamily="18" charset="0"/>
                        </a:rPr>
                        <a:t>1.1/0.76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57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R.m.s.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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p/p, 1e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Apple Chancery"/>
                        </a:rPr>
                        <a:t>-3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0.62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1.25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1.65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144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Bookman Old Style" pitchFamily="18" charset="0"/>
                        </a:rPr>
                        <a:t>IBS growth time, 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Bookman Old Style" pitchFamily="18" charset="0"/>
                        </a:rPr>
                        <a:t>190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Bookman Old Style" pitchFamily="18" charset="0"/>
                        </a:rPr>
                        <a:t>700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Bookman Old Style" pitchFamily="18" charset="0"/>
                        </a:rPr>
                        <a:t>2500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173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Peak luminosity, cm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-2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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  <a:sym typeface="Apple Chancery"/>
                        </a:rPr>
                        <a:t>-1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1.1e25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1e27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1e27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5904" name="Rectangle 7"/>
          <p:cNvSpPr>
            <a:spLocks noChangeArrowheads="1"/>
          </p:cNvSpPr>
          <p:nvPr/>
        </p:nvSpPr>
        <p:spPr bwMode="auto">
          <a:xfrm>
            <a:off x="0" y="2135219"/>
            <a:ext cx="2020888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  <a:sym typeface="Apple Chancery"/>
              </a:rPr>
              <a:t>Collider lattice: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  <a:sym typeface="Apple Chancery"/>
              </a:rPr>
              <a:t> FODO,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12 cells x 90</a:t>
            </a:r>
            <a:r>
              <a:rPr kumimoji="0" lang="en-US" altLang="ru-RU" sz="1800" b="1" i="0" u="none" strike="noStrike" kern="1200" cap="none" spc="0" normalizeH="0" baseline="3000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0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each arc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,</a:t>
            </a:r>
            <a:endParaRPr kumimoji="1" lang="en-US" altLang="ru-RU" sz="2000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  <a:sym typeface="Apple Chancery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92AFE9-C5A4-427F-A3E5-78992FB80C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pSp>
        <p:nvGrpSpPr>
          <p:cNvPr id="21" name="Группа 18"/>
          <p:cNvGrpSpPr>
            <a:grpSpLocks/>
          </p:cNvGrpSpPr>
          <p:nvPr/>
        </p:nvGrpSpPr>
        <p:grpSpPr bwMode="auto">
          <a:xfrm>
            <a:off x="0" y="6184900"/>
            <a:ext cx="9144000" cy="673100"/>
            <a:chOff x="-1" y="6184986"/>
            <a:chExt cx="9144001" cy="673014"/>
          </a:xfrm>
        </p:grpSpPr>
        <p:cxnSp>
          <p:nvCxnSpPr>
            <p:cNvPr id="22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92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val 611"/>
          <p:cNvSpPr>
            <a:spLocks noChangeArrowheads="1"/>
          </p:cNvSpPr>
          <p:nvPr/>
        </p:nvSpPr>
        <p:spPr bwMode="auto">
          <a:xfrm>
            <a:off x="4727131" y="1366649"/>
            <a:ext cx="3751868" cy="19050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3" name="Text Box 607"/>
          <p:cNvSpPr txBox="1">
            <a:spLocks noChangeArrowheads="1"/>
          </p:cNvSpPr>
          <p:nvPr/>
        </p:nvSpPr>
        <p:spPr bwMode="auto">
          <a:xfrm>
            <a:off x="612680" y="2602533"/>
            <a:ext cx="842601" cy="6032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SPP </a:t>
            </a:r>
            <a:endParaRPr lang="ru-RU" sz="2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4" name="Text Box 609"/>
          <p:cNvSpPr txBox="1">
            <a:spLocks noChangeArrowheads="1"/>
          </p:cNvSpPr>
          <p:nvPr/>
        </p:nvSpPr>
        <p:spPr bwMode="auto">
          <a:xfrm>
            <a:off x="3239609" y="2948957"/>
            <a:ext cx="1632816" cy="6002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 fontAlgn="base">
              <a:lnSpc>
                <a:spcPct val="130000"/>
              </a:lnSpc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LU-20</a:t>
            </a:r>
            <a:endParaRPr lang="ru-RU" sz="2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5" name="Text Box 612"/>
          <p:cNvSpPr txBox="1">
            <a:spLocks noChangeArrowheads="1"/>
          </p:cNvSpPr>
          <p:nvPr/>
        </p:nvSpPr>
        <p:spPr bwMode="auto">
          <a:xfrm>
            <a:off x="5745495" y="2001615"/>
            <a:ext cx="2084860" cy="5612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Nuclotron</a:t>
            </a:r>
            <a:endParaRPr lang="ru-RU" sz="2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6" name="Text Box 613"/>
          <p:cNvSpPr txBox="1">
            <a:spLocks noChangeArrowheads="1"/>
          </p:cNvSpPr>
          <p:nvPr/>
        </p:nvSpPr>
        <p:spPr bwMode="auto">
          <a:xfrm>
            <a:off x="587197" y="4845503"/>
            <a:ext cx="1071962" cy="494285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ESIS</a:t>
            </a:r>
            <a:endParaRPr lang="ru-RU" sz="2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7" name="Oval 616"/>
          <p:cNvSpPr>
            <a:spLocks noChangeArrowheads="1"/>
          </p:cNvSpPr>
          <p:nvPr/>
        </p:nvSpPr>
        <p:spPr bwMode="auto">
          <a:xfrm>
            <a:off x="5470054" y="3991694"/>
            <a:ext cx="3124303" cy="11345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8" name="Text Box 618"/>
          <p:cNvSpPr txBox="1">
            <a:spLocks noChangeArrowheads="1"/>
          </p:cNvSpPr>
          <p:nvPr/>
        </p:nvSpPr>
        <p:spPr bwMode="auto">
          <a:xfrm>
            <a:off x="6261384" y="4247952"/>
            <a:ext cx="1548296" cy="5305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Booster</a:t>
            </a:r>
            <a:endParaRPr lang="ru-RU" sz="2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9" name="Text Box 621"/>
          <p:cNvSpPr txBox="1">
            <a:spLocks noChangeArrowheads="1"/>
          </p:cNvSpPr>
          <p:nvPr/>
        </p:nvSpPr>
        <p:spPr bwMode="auto">
          <a:xfrm>
            <a:off x="1856805" y="1105232"/>
            <a:ext cx="2358317" cy="8164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Transfer to collider rings</a:t>
            </a:r>
            <a:endParaRPr lang="ru-RU" sz="2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0" name="Text Box 607"/>
          <p:cNvSpPr txBox="1">
            <a:spLocks noChangeArrowheads="1"/>
          </p:cNvSpPr>
          <p:nvPr/>
        </p:nvSpPr>
        <p:spPr bwMode="auto">
          <a:xfrm>
            <a:off x="612680" y="3306320"/>
            <a:ext cx="842601" cy="552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LIS</a:t>
            </a:r>
            <a:endParaRPr lang="ru-RU" sz="2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" name="Text Box 607"/>
          <p:cNvSpPr txBox="1">
            <a:spLocks noChangeArrowheads="1"/>
          </p:cNvSpPr>
          <p:nvPr/>
        </p:nvSpPr>
        <p:spPr bwMode="auto">
          <a:xfrm>
            <a:off x="1883436" y="2944730"/>
            <a:ext cx="991295" cy="603246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RFQ </a:t>
            </a:r>
            <a:endParaRPr lang="ru-RU" sz="2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73" name="Прямая со стрелкой 72"/>
          <p:cNvCxnSpPr>
            <a:stCxn id="66" idx="3"/>
          </p:cNvCxnSpPr>
          <p:nvPr/>
        </p:nvCxnSpPr>
        <p:spPr bwMode="auto">
          <a:xfrm>
            <a:off x="1659159" y="5092582"/>
            <a:ext cx="266286" cy="4210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74" name="Группа 110"/>
          <p:cNvGrpSpPr/>
          <p:nvPr/>
        </p:nvGrpSpPr>
        <p:grpSpPr>
          <a:xfrm>
            <a:off x="1925445" y="4795233"/>
            <a:ext cx="2577366" cy="653517"/>
            <a:chOff x="17687948" y="19959628"/>
            <a:chExt cx="3714776" cy="928695"/>
          </a:xfrm>
          <a:solidFill>
            <a:schemeClr val="accent5"/>
          </a:solidFill>
        </p:grpSpPr>
        <p:sp>
          <p:nvSpPr>
            <p:cNvPr id="84" name="Text Box 615"/>
            <p:cNvSpPr txBox="1">
              <a:spLocks noChangeArrowheads="1"/>
            </p:cNvSpPr>
            <p:nvPr/>
          </p:nvSpPr>
          <p:spPr bwMode="auto">
            <a:xfrm>
              <a:off x="17687948" y="19959628"/>
              <a:ext cx="3714776" cy="928695"/>
            </a:xfrm>
            <a:prstGeom prst="rect">
              <a:avLst/>
            </a:prstGeom>
            <a:grpFill/>
            <a:ln w="3810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114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85" name="Text Box 607"/>
            <p:cNvSpPr txBox="1">
              <a:spLocks noChangeArrowheads="1"/>
            </p:cNvSpPr>
            <p:nvPr/>
          </p:nvSpPr>
          <p:spPr bwMode="auto">
            <a:xfrm>
              <a:off x="17759386" y="20031064"/>
              <a:ext cx="1214446" cy="78581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 fontAlgn="base">
                <a:lnSpc>
                  <a:spcPct val="150000"/>
                </a:lnSpc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RFQ </a:t>
              </a:r>
              <a:endParaRPr lang="ru-RU" sz="24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86" name="Text Box 607"/>
            <p:cNvSpPr txBox="1">
              <a:spLocks noChangeArrowheads="1"/>
            </p:cNvSpPr>
            <p:nvPr/>
          </p:nvSpPr>
          <p:spPr bwMode="auto">
            <a:xfrm>
              <a:off x="19116708" y="20031064"/>
              <a:ext cx="1000132" cy="78581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 fontAlgn="base">
                <a:lnSpc>
                  <a:spcPct val="150000"/>
                </a:lnSpc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IH1</a:t>
              </a:r>
              <a:endParaRPr lang="ru-RU" sz="24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87" name="Text Box 607"/>
            <p:cNvSpPr txBox="1">
              <a:spLocks noChangeArrowheads="1"/>
            </p:cNvSpPr>
            <p:nvPr/>
          </p:nvSpPr>
          <p:spPr bwMode="auto">
            <a:xfrm>
              <a:off x="20259716" y="20031066"/>
              <a:ext cx="1000132" cy="78581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 fontAlgn="base">
                <a:lnSpc>
                  <a:spcPct val="150000"/>
                </a:lnSpc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IH2</a:t>
              </a:r>
              <a:endParaRPr lang="ru-RU" sz="24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75" name="Прямоугольник 74"/>
          <p:cNvSpPr/>
          <p:nvPr/>
        </p:nvSpPr>
        <p:spPr>
          <a:xfrm>
            <a:off x="2643564" y="4266598"/>
            <a:ext cx="1039067" cy="4616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HILac</a:t>
            </a:r>
            <a:endParaRPr lang="ru-RU" sz="24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76" name="Прямая со стрелкой 75"/>
          <p:cNvCxnSpPr>
            <a:stCxn id="71" idx="3"/>
            <a:endCxn id="64" idx="1"/>
          </p:cNvCxnSpPr>
          <p:nvPr/>
        </p:nvCxnSpPr>
        <p:spPr bwMode="auto">
          <a:xfrm>
            <a:off x="2874734" y="3246353"/>
            <a:ext cx="364907" cy="2648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8" name="Прямая со стрелкой 77"/>
          <p:cNvCxnSpPr>
            <a:stCxn id="64" idx="3"/>
            <a:endCxn id="61" idx="4"/>
          </p:cNvCxnSpPr>
          <p:nvPr/>
        </p:nvCxnSpPr>
        <p:spPr bwMode="auto">
          <a:xfrm>
            <a:off x="4872457" y="3249065"/>
            <a:ext cx="1730639" cy="22671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9" name="Прямая со стрелкой 78"/>
          <p:cNvCxnSpPr>
            <a:stCxn id="84" idx="3"/>
            <a:endCxn id="67" idx="4"/>
          </p:cNvCxnSpPr>
          <p:nvPr/>
        </p:nvCxnSpPr>
        <p:spPr bwMode="auto">
          <a:xfrm>
            <a:off x="4502813" y="5121928"/>
            <a:ext cx="2529363" cy="4358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0" name="Прямая со стрелкой 79"/>
          <p:cNvCxnSpPr>
            <a:stCxn id="67" idx="6"/>
            <a:endCxn id="61" idx="6"/>
          </p:cNvCxnSpPr>
          <p:nvPr/>
        </p:nvCxnSpPr>
        <p:spPr bwMode="auto">
          <a:xfrm flipH="1" flipV="1">
            <a:off x="8479030" y="2319129"/>
            <a:ext cx="115327" cy="2239861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1" name="Прямая со стрелкой 80"/>
          <p:cNvCxnSpPr>
            <a:stCxn id="61" idx="0"/>
          </p:cNvCxnSpPr>
          <p:nvPr/>
        </p:nvCxnSpPr>
        <p:spPr bwMode="auto">
          <a:xfrm rot="16200000" flipV="1">
            <a:off x="5213634" y="-22846"/>
            <a:ext cx="45358" cy="2733503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Прямая со стрелкой 81"/>
          <p:cNvCxnSpPr>
            <a:stCxn id="63" idx="3"/>
            <a:endCxn id="71" idx="1"/>
          </p:cNvCxnSpPr>
          <p:nvPr/>
        </p:nvCxnSpPr>
        <p:spPr bwMode="auto">
          <a:xfrm>
            <a:off x="1455279" y="2904220"/>
            <a:ext cx="428128" cy="342197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3" name="Прямая со стрелкой 82"/>
          <p:cNvCxnSpPr>
            <a:stCxn id="70" idx="3"/>
            <a:endCxn id="71" idx="1"/>
          </p:cNvCxnSpPr>
          <p:nvPr/>
        </p:nvCxnSpPr>
        <p:spPr bwMode="auto">
          <a:xfrm flipV="1">
            <a:off x="1455279" y="3246417"/>
            <a:ext cx="428128" cy="336455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8" name="Rectangle 63"/>
          <p:cNvSpPr>
            <a:spLocks noChangeArrowheads="1"/>
          </p:cNvSpPr>
          <p:nvPr/>
        </p:nvSpPr>
        <p:spPr bwMode="auto">
          <a:xfrm>
            <a:off x="0" y="316295"/>
            <a:ext cx="9144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indent="457200" algn="just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FF"/>
                </a:solidFill>
                <a:ea typeface="ＭＳ Ｐゴシック" pitchFamily="34" charset="-128"/>
              </a:rPr>
              <a:t>Structure of the </a:t>
            </a:r>
            <a:r>
              <a:rPr lang="en-US" sz="2400" b="1" dirty="0" smtClean="0">
                <a:solidFill>
                  <a:srgbClr val="0000FF"/>
                </a:solidFill>
                <a:ea typeface="ＭＳ Ｐゴシック" pitchFamily="34" charset="-128"/>
              </a:rPr>
              <a:t>NICA injector complex</a:t>
            </a:r>
          </a:p>
        </p:txBody>
      </p:sp>
      <p:sp>
        <p:nvSpPr>
          <p:cNvPr id="99" name="Text Box 22"/>
          <p:cNvSpPr txBox="1">
            <a:spLocks noChangeArrowheads="1"/>
          </p:cNvSpPr>
          <p:nvPr/>
        </p:nvSpPr>
        <p:spPr bwMode="auto">
          <a:xfrm>
            <a:off x="4680912" y="5184507"/>
            <a:ext cx="174625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66"/>
                </a:solidFill>
                <a:ea typeface="ＭＳ Ｐゴシック" pitchFamily="34" charset="-128"/>
              </a:rPr>
              <a:t>Au</a:t>
            </a:r>
            <a:r>
              <a:rPr lang="en-US" sz="1400" b="1" baseline="30000" dirty="0">
                <a:solidFill>
                  <a:srgbClr val="000066"/>
                </a:solidFill>
                <a:ea typeface="ＭＳ Ｐゴシック" pitchFamily="34" charset="-128"/>
              </a:rPr>
              <a:t>31+</a:t>
            </a:r>
            <a:r>
              <a:rPr lang="en-US" sz="1400" b="1" dirty="0">
                <a:solidFill>
                  <a:srgbClr val="000066"/>
                </a:solidFill>
                <a:ea typeface="ＭＳ Ｐゴシック" pitchFamily="34" charset="-128"/>
              </a:rPr>
              <a:t>  3.2 </a:t>
            </a:r>
            <a:r>
              <a:rPr lang="en-US" sz="1400" b="1" dirty="0" err="1">
                <a:solidFill>
                  <a:srgbClr val="000066"/>
                </a:solidFill>
                <a:ea typeface="ＭＳ Ｐゴシック" pitchFamily="34" charset="-128"/>
              </a:rPr>
              <a:t>MeV</a:t>
            </a:r>
            <a:r>
              <a:rPr lang="en-US" sz="1400" b="1" dirty="0">
                <a:solidFill>
                  <a:srgbClr val="000066"/>
                </a:solidFill>
                <a:ea typeface="ＭＳ Ｐゴシック" pitchFamily="34" charset="-128"/>
              </a:rPr>
              <a:t>/u</a:t>
            </a:r>
            <a:endParaRPr lang="ru-RU" sz="1400" b="1" dirty="0">
              <a:solidFill>
                <a:srgbClr val="000066"/>
              </a:solidFill>
              <a:ea typeface="ＭＳ Ｐゴシック" pitchFamily="34" charset="-128"/>
            </a:endParaRPr>
          </a:p>
        </p:txBody>
      </p:sp>
      <p:sp>
        <p:nvSpPr>
          <p:cNvPr id="100" name="Text Box 23"/>
          <p:cNvSpPr txBox="1">
            <a:spLocks noChangeArrowheads="1"/>
          </p:cNvSpPr>
          <p:nvPr/>
        </p:nvSpPr>
        <p:spPr bwMode="auto">
          <a:xfrm>
            <a:off x="5030306" y="3349924"/>
            <a:ext cx="263265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66"/>
                </a:solidFill>
                <a:ea typeface="ＭＳ Ｐゴシック" pitchFamily="34" charset="-128"/>
              </a:rPr>
              <a:t>p↑, </a:t>
            </a:r>
            <a:r>
              <a:rPr lang="ru-RU" sz="1400" b="1" dirty="0" err="1">
                <a:solidFill>
                  <a:srgbClr val="000066"/>
                </a:solidFill>
                <a:ea typeface="ＭＳ Ｐゴシック" pitchFamily="34" charset="-128"/>
              </a:rPr>
              <a:t>d</a:t>
            </a:r>
            <a:r>
              <a:rPr lang="en-US" sz="1400" b="1" dirty="0">
                <a:solidFill>
                  <a:srgbClr val="000066"/>
                </a:solidFill>
                <a:ea typeface="ＭＳ Ｐゴシック" pitchFamily="34" charset="-128"/>
              </a:rPr>
              <a:t>↑, ions z/A&gt;0.3   5 </a:t>
            </a:r>
            <a:r>
              <a:rPr lang="en-US" sz="1400" b="1" dirty="0" err="1">
                <a:solidFill>
                  <a:srgbClr val="000066"/>
                </a:solidFill>
                <a:ea typeface="ＭＳ Ｐゴシック" pitchFamily="34" charset="-128"/>
              </a:rPr>
              <a:t>MeV</a:t>
            </a:r>
            <a:r>
              <a:rPr lang="en-US" sz="1400" b="1" dirty="0">
                <a:solidFill>
                  <a:srgbClr val="000066"/>
                </a:solidFill>
                <a:ea typeface="ＭＳ Ｐゴシック" pitchFamily="34" charset="-128"/>
              </a:rPr>
              <a:t>/u</a:t>
            </a:r>
            <a:endParaRPr lang="ru-RU" sz="1400" b="1" dirty="0">
              <a:solidFill>
                <a:srgbClr val="000066"/>
              </a:solidFill>
              <a:ea typeface="ＭＳ Ｐゴシック" pitchFamily="34" charset="-128"/>
            </a:endParaRPr>
          </a:p>
        </p:txBody>
      </p:sp>
      <p:sp>
        <p:nvSpPr>
          <p:cNvPr id="101" name="Text Box 14"/>
          <p:cNvSpPr txBox="1">
            <a:spLocks noChangeArrowheads="1"/>
          </p:cNvSpPr>
          <p:nvPr/>
        </p:nvSpPr>
        <p:spPr bwMode="auto">
          <a:xfrm>
            <a:off x="126691" y="6096097"/>
            <a:ext cx="91085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7030A0"/>
                </a:solidFill>
                <a:ea typeface="ＭＳ Ｐゴシック" pitchFamily="34" charset="-128"/>
              </a:rPr>
              <a:t>low emittance &lt; 1 </a:t>
            </a:r>
            <a:r>
              <a:rPr lang="en-GB" sz="2000" i="1" dirty="0" smtClean="0">
                <a:solidFill>
                  <a:srgbClr val="7030A0"/>
                </a:solidFill>
                <a:latin typeface="Times" charset="-52"/>
                <a:cs typeface="Times New Roman" pitchFamily="18" charset="0"/>
              </a:rPr>
              <a:t>π</a:t>
            </a:r>
            <a:r>
              <a:rPr lang="en-GB" sz="2000" i="1" dirty="0" smtClean="0">
                <a:solidFill>
                  <a:srgbClr val="7030A0"/>
                </a:solidFill>
                <a:latin typeface="Times" charset="-52"/>
                <a:ea typeface="Times New Roman" pitchFamily="18" charset="0"/>
                <a:cs typeface="Times" charset="-52"/>
              </a:rPr>
              <a:t>·</a:t>
            </a:r>
            <a:r>
              <a:rPr lang="en-US" sz="2000" i="1" dirty="0" err="1" smtClean="0">
                <a:solidFill>
                  <a:srgbClr val="7030A0"/>
                </a:solidFill>
                <a:latin typeface="Times" charset="-52"/>
                <a:cs typeface="Times New Roman" pitchFamily="18" charset="0"/>
              </a:rPr>
              <a:t>mm·mrad</a:t>
            </a:r>
            <a:r>
              <a:rPr lang="en-US" sz="2000" i="1" dirty="0">
                <a:solidFill>
                  <a:srgbClr val="7030A0"/>
                </a:solidFill>
                <a:ea typeface="ＭＳ Ｐゴシック" pitchFamily="34" charset="-128"/>
              </a:rPr>
              <a:t>, high </a:t>
            </a:r>
            <a:r>
              <a:rPr lang="en-US" sz="2000" i="1" dirty="0" smtClean="0">
                <a:solidFill>
                  <a:srgbClr val="7030A0"/>
                </a:solidFill>
                <a:ea typeface="ＭＳ Ｐゴシック" pitchFamily="34" charset="-128"/>
              </a:rPr>
              <a:t>intensity &gt;10 mA </a:t>
            </a:r>
            <a:r>
              <a:rPr lang="en-US" sz="2000" i="1" dirty="0">
                <a:solidFill>
                  <a:srgbClr val="7030A0"/>
                </a:solidFill>
                <a:ea typeface="ＭＳ Ｐゴシック" pitchFamily="34" charset="-128"/>
              </a:rPr>
              <a:t>, high transmission &gt;90</a:t>
            </a:r>
            <a:r>
              <a:rPr lang="en-US" sz="2000" i="1" dirty="0" smtClean="0">
                <a:solidFill>
                  <a:srgbClr val="7030A0"/>
                </a:solidFill>
                <a:ea typeface="ＭＳ Ｐゴシック" pitchFamily="34" charset="-128"/>
              </a:rPr>
              <a:t>%</a:t>
            </a:r>
            <a:endParaRPr lang="en-US" sz="2000" i="1" dirty="0">
              <a:solidFill>
                <a:srgbClr val="7030A0"/>
              </a:solidFill>
              <a:ea typeface="ＭＳ Ｐゴシック" pitchFamily="34" charset="-128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8169957" y="3582810"/>
            <a:ext cx="6480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28384" y="353360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stripping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79312" y="4462111"/>
            <a:ext cx="146948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KRION-6T</a:t>
            </a:r>
            <a:endParaRPr lang="ru-RU" b="1" dirty="0"/>
          </a:p>
        </p:txBody>
      </p:sp>
      <p:sp>
        <p:nvSpPr>
          <p:cNvPr id="34" name="Text Box 607"/>
          <p:cNvSpPr txBox="1">
            <a:spLocks noChangeArrowheads="1"/>
          </p:cNvSpPr>
          <p:nvPr/>
        </p:nvSpPr>
        <p:spPr bwMode="auto">
          <a:xfrm>
            <a:off x="612680" y="2620634"/>
            <a:ext cx="842601" cy="6032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SPP </a:t>
            </a:r>
            <a:endParaRPr lang="ru-RU" sz="2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6186A9-1ECA-4C03-85AC-4ACAE0F2713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8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 r="1706"/>
          <a:stretch>
            <a:fillRect/>
          </a:stretch>
        </p:blipFill>
        <p:spPr bwMode="auto">
          <a:xfrm>
            <a:off x="114300" y="3594162"/>
            <a:ext cx="478051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087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>
                <a:solidFill>
                  <a:srgbClr val="000000"/>
                </a:solidFill>
              </a:rPr>
              <a:pPr/>
              <a:t>14</a:t>
            </a:fld>
            <a:endParaRPr lang="ru-RU">
              <a:solidFill>
                <a:srgbClr val="0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19141"/>
              </p:ext>
            </p:extLst>
          </p:nvPr>
        </p:nvGraphicFramePr>
        <p:xfrm>
          <a:off x="888999" y="1270000"/>
          <a:ext cx="78105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721"/>
                <a:gridCol w="1619067"/>
                <a:gridCol w="1515674"/>
                <a:gridCol w="1652221"/>
                <a:gridCol w="1351817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 dirty="0" smtClean="0"/>
                        <a:t>Source</a:t>
                      </a:r>
                      <a:endParaRPr lang="en-US" sz="1400" b="0" i="1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KRION-6T</a:t>
                      </a:r>
                      <a:endParaRPr lang="en-US" sz="1400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Laser</a:t>
                      </a:r>
                      <a:endParaRPr lang="en-US" sz="1400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Douplasmatron</a:t>
                      </a:r>
                      <a:endParaRPr lang="en-US" sz="1400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SPI  </a:t>
                      </a: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new !</a:t>
                      </a:r>
                      <a:endParaRPr lang="en-US" sz="1400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particles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Au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31+</a:t>
                      </a:r>
                      <a:endParaRPr lang="en-US" sz="1600" baseline="300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up to Mg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10+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p, d, He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2+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 smtClean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p,   d</a:t>
                      </a:r>
                      <a:endParaRPr lang="en-US" sz="1600" baseline="30000" dirty="0" smtClean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606213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particle/cycle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~2.5 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9</a:t>
                      </a:r>
                      <a:endParaRPr lang="en-US" sz="1600" baseline="300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~10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11</a:t>
                      </a:r>
                    </a:p>
                    <a:p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p, d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    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~5 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12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He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2+     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~10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11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 smtClean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5 10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11</a:t>
                      </a:r>
                    </a:p>
                    <a:p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repetition, Hz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0,5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0,2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V="1">
            <a:off x="7696200" y="17145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039100" y="17018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81200" y="342900"/>
            <a:ext cx="5758308" cy="52322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34" charset="-128"/>
              </a:rPr>
              <a:t>Injection complex: 4 ion sources</a:t>
            </a:r>
            <a:endParaRPr lang="en-US" sz="2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8601" y="1130300"/>
            <a:ext cx="4038600" cy="2044700"/>
            <a:chOff x="111664" y="800100"/>
            <a:chExt cx="4248287" cy="2044700"/>
          </a:xfrm>
        </p:grpSpPr>
        <p:sp>
          <p:nvSpPr>
            <p:cNvPr id="5" name="Oval 4"/>
            <p:cNvSpPr/>
            <p:nvPr/>
          </p:nvSpPr>
          <p:spPr>
            <a:xfrm>
              <a:off x="2501901" y="800100"/>
              <a:ext cx="1858050" cy="2044700"/>
            </a:xfrm>
            <a:prstGeom prst="ellipse">
              <a:avLst/>
            </a:prstGeom>
            <a:noFill/>
            <a:ln w="57150" cmpd="sng">
              <a:solidFill>
                <a:srgbClr val="DE4E4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1664" y="2032000"/>
              <a:ext cx="2608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>
                  <a:solidFill>
                    <a:srgbClr val="DE4E43"/>
                  </a:solidFill>
                  <a:ea typeface="ＭＳ Ｐゴシック" pitchFamily="34" charset="-128"/>
                </a:rPr>
                <a:t>t</a:t>
              </a:r>
              <a:r>
                <a:rPr lang="en-US" b="1" i="1" dirty="0" smtClean="0">
                  <a:solidFill>
                    <a:srgbClr val="DE4E43"/>
                  </a:solidFill>
                  <a:ea typeface="ＭＳ Ｐゴシック" pitchFamily="34" charset="-128"/>
                </a:rPr>
                <a:t>o be commissioned </a:t>
              </a:r>
              <a:endParaRPr lang="en-US" b="1" i="1" dirty="0">
                <a:solidFill>
                  <a:srgbClr val="DE4E43"/>
                </a:solidFill>
                <a:ea typeface="ＭＳ Ｐゴシック" pitchFamily="34" charset="-128"/>
              </a:endParaRPr>
            </a:p>
          </p:txBody>
        </p:sp>
      </p:grpSp>
      <p:pic>
        <p:nvPicPr>
          <p:cNvPr id="17" name="Picture 6" descr="IMG_54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/>
          <a:stretch>
            <a:fillRect/>
          </a:stretch>
        </p:blipFill>
        <p:spPr bwMode="auto">
          <a:xfrm>
            <a:off x="4961117" y="3599232"/>
            <a:ext cx="3983916" cy="27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169968" y="3726934"/>
            <a:ext cx="761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dirty="0">
                <a:solidFill>
                  <a:srgbClr val="000090"/>
                </a:solidFill>
                <a:ea typeface="ＭＳ Ｐゴシック" pitchFamily="34" charset="-128"/>
              </a:rPr>
              <a:t>SPI</a:t>
            </a:r>
            <a:endParaRPr lang="en-US" sz="2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20" name="Picture 12" descr="100_03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751" y="9738320"/>
            <a:ext cx="6047317" cy="368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 descr="100_03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151" y="9890720"/>
            <a:ext cx="6047317" cy="368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 descr="100_03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5551" y="10043120"/>
            <a:ext cx="6047317" cy="368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3441700" y="5670034"/>
            <a:ext cx="1342034" cy="523220"/>
          </a:xfrm>
          <a:prstGeom prst="rect">
            <a:avLst/>
          </a:prstGeom>
          <a:solidFill>
            <a:srgbClr val="EEF3FF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dirty="0" smtClean="0">
                <a:solidFill>
                  <a:srgbClr val="000090"/>
                </a:solidFill>
                <a:ea typeface="ＭＳ Ｐゴシック" pitchFamily="34" charset="-128"/>
              </a:rPr>
              <a:t>KRION</a:t>
            </a:r>
            <a:endParaRPr lang="en-US" sz="2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0"/>
          <p:cNvSpPr txBox="1">
            <a:spLocks noChangeArrowheads="1"/>
          </p:cNvSpPr>
          <p:nvPr/>
        </p:nvSpPr>
        <p:spPr bwMode="auto">
          <a:xfrm>
            <a:off x="5511800" y="3386138"/>
            <a:ext cx="3162300" cy="36933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00009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b="1" i="1" dirty="0" smtClean="0">
                <a:solidFill>
                  <a:srgbClr val="000090"/>
                </a:solidFill>
                <a:effectLst>
                  <a:outerShdw blurRad="127000" dist="25400" dir="2400000" algn="tl">
                    <a:srgbClr val="FFFFFF"/>
                  </a:outerShdw>
                </a:effectLst>
                <a:ea typeface="ＭＳ Ｐゴシック" pitchFamily="34" charset="-128"/>
              </a:rPr>
              <a:t>commissioning: June ‘16</a:t>
            </a:r>
            <a:endParaRPr lang="ru-RU" altLang="ru-RU" b="1" i="1" baseline="30000" dirty="0">
              <a:solidFill>
                <a:srgbClr val="000090"/>
              </a:solidFill>
              <a:effectLst>
                <a:outerShdw blurRad="127000" dist="25400" dir="2400000" algn="tl">
                  <a:srgbClr val="FFFFFF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057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087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>
                <a:solidFill>
                  <a:srgbClr val="000000"/>
                </a:solidFill>
              </a:rPr>
              <a:pPr/>
              <a:t>15</a:t>
            </a:fld>
            <a:endParaRPr lang="ru-RU">
              <a:solidFill>
                <a:srgbClr val="000000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823092"/>
              </p:ext>
            </p:extLst>
          </p:nvPr>
        </p:nvGraphicFramePr>
        <p:xfrm>
          <a:off x="838204" y="876300"/>
          <a:ext cx="728979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9955"/>
                <a:gridCol w="2288039"/>
                <a:gridCol w="2101804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 dirty="0" err="1" smtClean="0"/>
                        <a:t>Linac</a:t>
                      </a:r>
                      <a:endParaRPr lang="en-US" sz="1600" b="0" i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LU-20</a:t>
                      </a:r>
                      <a:endParaRPr lang="en-US" sz="1600" b="0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HILAC   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new !</a:t>
                      </a:r>
                      <a:endParaRPr lang="en-US" sz="1600" dirty="0" smtClean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structure (section number)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RFQ + Alvarez type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RFQ + IH DTL(2)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mass to charge ratio A/Z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1-3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1-6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injection energy, </a:t>
                      </a:r>
                      <a:r>
                        <a:rPr lang="en-US" sz="1600" i="1" dirty="0" err="1" smtClean="0">
                          <a:solidFill>
                            <a:srgbClr val="000090"/>
                          </a:solidFill>
                        </a:rPr>
                        <a:t>keV</a:t>
                      </a:r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/</a:t>
                      </a:r>
                      <a:r>
                        <a:rPr lang="en-US" sz="1600" i="1" dirty="0" err="1" smtClean="0">
                          <a:solidFill>
                            <a:srgbClr val="000090"/>
                          </a:solidFill>
                        </a:rPr>
                        <a:t>amu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150 for A/Z 1-3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17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extraction energy, MeV/</a:t>
                      </a:r>
                      <a:r>
                        <a:rPr lang="en-US" sz="1600" i="1" dirty="0" err="1" smtClean="0">
                          <a:solidFill>
                            <a:srgbClr val="000090"/>
                          </a:solidFill>
                        </a:rPr>
                        <a:t>amu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5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 (A/Z 1-3)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3.24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(A/Z=6)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input current, mA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up to 20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up to 10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006601" y="241300"/>
            <a:ext cx="4979248" cy="52322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34" charset="-128"/>
              </a:rPr>
              <a:t>Injection complex:  2 </a:t>
            </a:r>
            <a:r>
              <a:rPr lang="en-US" sz="2800" b="1" dirty="0" err="1">
                <a:solidFill>
                  <a:srgbClr val="FFFFFF"/>
                </a:solidFill>
                <a:ea typeface="ＭＳ Ｐゴシック" pitchFamily="34" charset="-128"/>
              </a:rPr>
              <a:t>L</a:t>
            </a:r>
            <a:r>
              <a:rPr lang="en-US" sz="2800" b="1" dirty="0" err="1" smtClean="0">
                <a:solidFill>
                  <a:srgbClr val="FFFFFF"/>
                </a:solidFill>
                <a:ea typeface="ＭＳ Ｐゴシック" pitchFamily="34" charset="-128"/>
              </a:rPr>
              <a:t>inacs</a:t>
            </a:r>
            <a:endParaRPr lang="en-US" sz="2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19" name="Рисунок 9" descr="IMG_97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/>
          <a:stretch>
            <a:fillRect/>
          </a:stretch>
        </p:blipFill>
        <p:spPr bwMode="auto">
          <a:xfrm>
            <a:off x="139700" y="3594190"/>
            <a:ext cx="4191000" cy="289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114332" y="3200404"/>
            <a:ext cx="3086099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sz="1800" b="1" i="1" dirty="0" smtClean="0">
                <a:solidFill>
                  <a:srgbClr val="000090"/>
                </a:solidFill>
              </a:rPr>
              <a:t>LU-20 – new fore-injector</a:t>
            </a:r>
            <a:r>
              <a:rPr lang="en-US" sz="1800" i="1" dirty="0" smtClean="0">
                <a:solidFill>
                  <a:srgbClr val="000090"/>
                </a:solidFill>
              </a:rPr>
              <a:t>: JINR, INR, </a:t>
            </a:r>
            <a:r>
              <a:rPr lang="en-US" sz="1800" i="1" dirty="0">
                <a:solidFill>
                  <a:srgbClr val="000090"/>
                </a:solidFill>
              </a:rPr>
              <a:t>ITEP, MEPHI</a:t>
            </a:r>
            <a:endParaRPr lang="ru-RU" sz="1800" i="1" dirty="0">
              <a:solidFill>
                <a:srgbClr val="000090"/>
              </a:solidFill>
            </a:endParaRPr>
          </a:p>
        </p:txBody>
      </p:sp>
      <p:pic>
        <p:nvPicPr>
          <p:cNvPr id="21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988" y="3606800"/>
            <a:ext cx="514724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864100" y="3339671"/>
            <a:ext cx="3505200" cy="276999"/>
          </a:xfrm>
          <a:prstGeom prst="rect">
            <a:avLst/>
          </a:prstGeom>
          <a:solidFill>
            <a:srgbClr val="FEFFD8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 lIns="144000" tIns="0" rIns="14400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000090"/>
                </a:solidFill>
              </a:rPr>
              <a:t>HILAC</a:t>
            </a:r>
            <a:r>
              <a:rPr lang="en-US" sz="1800" dirty="0" smtClean="0">
                <a:solidFill>
                  <a:srgbClr val="000090"/>
                </a:solidFill>
              </a:rPr>
              <a:t>: “</a:t>
            </a:r>
            <a:r>
              <a:rPr lang="en-US" sz="1800" dirty="0">
                <a:solidFill>
                  <a:srgbClr val="000090"/>
                </a:solidFill>
              </a:rPr>
              <a:t>BEVATECH OHG</a:t>
            </a:r>
            <a:r>
              <a:rPr lang="en-US" sz="1800" dirty="0" smtClean="0">
                <a:solidFill>
                  <a:srgbClr val="000090"/>
                </a:solidFill>
              </a:rPr>
              <a:t>” 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6248400" y="6116638"/>
            <a:ext cx="2870200" cy="36933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00009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b="1" i="1" dirty="0" smtClean="0">
                <a:solidFill>
                  <a:srgbClr val="000090"/>
                </a:solidFill>
                <a:effectLst>
                  <a:outerShdw blurRad="127000" dist="25400" dir="2400000" algn="tl">
                    <a:srgbClr val="FFFFFF"/>
                  </a:outerShdw>
                </a:effectLst>
                <a:ea typeface="ＭＳ Ｐゴシック" pitchFamily="34" charset="-128"/>
              </a:rPr>
              <a:t>commissioning: Oct. ‘16</a:t>
            </a:r>
            <a:endParaRPr lang="ru-RU" altLang="ru-RU" b="1" i="1" baseline="30000" dirty="0">
              <a:solidFill>
                <a:srgbClr val="000090"/>
              </a:solidFill>
              <a:effectLst>
                <a:outerShdw blurRad="127000" dist="25400" dir="2400000" algn="tl">
                  <a:srgbClr val="FFFFFF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54544" y="4323834"/>
            <a:ext cx="2916183" cy="707886"/>
          </a:xfrm>
          <a:prstGeom prst="rect">
            <a:avLst/>
          </a:prstGeom>
          <a:solidFill>
            <a:srgbClr val="EEF3FF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90"/>
                </a:solidFill>
                <a:ea typeface="ＭＳ Ｐゴシック" pitchFamily="34" charset="-128"/>
              </a:rPr>
              <a:t>the first </a:t>
            </a:r>
            <a:r>
              <a:rPr lang="en-US" sz="2000" b="1" i="1" dirty="0" err="1">
                <a:solidFill>
                  <a:srgbClr val="000090"/>
                </a:solidFill>
                <a:ea typeface="ＭＳ Ｐゴシック" pitchFamily="34" charset="-128"/>
              </a:rPr>
              <a:t>Linac</a:t>
            </a:r>
            <a:r>
              <a:rPr lang="en-US" sz="2000" b="1" i="1" dirty="0">
                <a:solidFill>
                  <a:srgbClr val="000090"/>
                </a:solidFill>
                <a:ea typeface="ＭＳ Ｐゴシック" pitchFamily="34" charset="-128"/>
              </a:rPr>
              <a:t> with </a:t>
            </a:r>
            <a:endParaRPr lang="en-US" sz="2000" b="1" i="1" dirty="0" smtClean="0">
              <a:solidFill>
                <a:srgbClr val="000090"/>
              </a:solidFill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0090"/>
                </a:solidFill>
                <a:ea typeface="ＭＳ Ｐゴシック" pitchFamily="34" charset="-128"/>
              </a:rPr>
              <a:t>transistor </a:t>
            </a:r>
            <a:r>
              <a:rPr lang="en-US" sz="2000" b="1" i="1" dirty="0">
                <a:solidFill>
                  <a:srgbClr val="000090"/>
                </a:solidFill>
                <a:ea typeface="ＭＳ Ｐゴシック" pitchFamily="34" charset="-128"/>
              </a:rPr>
              <a:t>RF amplifier</a:t>
            </a: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1346200" y="6142038"/>
            <a:ext cx="2870200" cy="36933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00009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b="1" i="1" dirty="0" smtClean="0">
                <a:solidFill>
                  <a:srgbClr val="000090"/>
                </a:solidFill>
                <a:effectLst>
                  <a:outerShdw blurRad="127000" dist="25400" dir="2400000" algn="tl">
                    <a:srgbClr val="FFFFFF"/>
                  </a:outerShdw>
                </a:effectLst>
                <a:ea typeface="ＭＳ Ｐゴシック" pitchFamily="34" charset="-128"/>
              </a:rPr>
              <a:t>commissioning: May ‘16</a:t>
            </a:r>
            <a:endParaRPr lang="ru-RU" altLang="ru-RU" b="1" i="1" baseline="30000" dirty="0">
              <a:solidFill>
                <a:srgbClr val="000090"/>
              </a:solidFill>
              <a:effectLst>
                <a:outerShdw blurRad="127000" dist="25400" dir="2400000" algn="tl">
                  <a:srgbClr val="FFFFFF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939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609" y="2832100"/>
            <a:ext cx="2169393" cy="3708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>
                <a:solidFill>
                  <a:srgbClr val="000000"/>
                </a:solidFill>
              </a:rPr>
              <a:pPr/>
              <a:t>16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20" y="127002"/>
            <a:ext cx="8527811" cy="33395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7402" y="730935"/>
            <a:ext cx="200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90"/>
                </a:solidFill>
                <a:ea typeface="ＭＳ Ｐゴシック" pitchFamily="34" charset="-128"/>
              </a:rPr>
              <a:t>LEBT </a:t>
            </a:r>
            <a:r>
              <a:rPr lang="en-US" b="1" dirty="0">
                <a:solidFill>
                  <a:srgbClr val="000090"/>
                </a:solidFill>
                <a:ea typeface="ＭＳ Ｐゴシック" pitchFamily="34" charset="-128"/>
              </a:rPr>
              <a:t>+ </a:t>
            </a:r>
            <a:r>
              <a:rPr lang="en-US" b="1" dirty="0" err="1">
                <a:solidFill>
                  <a:srgbClr val="000090"/>
                </a:solidFill>
                <a:ea typeface="ＭＳ Ｐゴシック" pitchFamily="34" charset="-128"/>
              </a:rPr>
              <a:t>Buncher</a:t>
            </a:r>
            <a:r>
              <a:rPr lang="en-US" b="1" dirty="0">
                <a:solidFill>
                  <a:srgbClr val="000090"/>
                </a:solidFill>
                <a:ea typeface="ＭＳ Ｐゴシック" pitchFamily="34" charset="-128"/>
              </a:rPr>
              <a:t> </a:t>
            </a:r>
            <a:endParaRPr lang="en-US" dirty="0">
              <a:solidFill>
                <a:srgbClr val="000090"/>
              </a:solidFill>
              <a:ea typeface="ＭＳ Ｐゴシック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5600" y="655939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90"/>
                </a:solidFill>
                <a:ea typeface="ＭＳ Ｐゴシック" pitchFamily="34" charset="-128"/>
              </a:rPr>
              <a:t>4 </a:t>
            </a:r>
            <a:r>
              <a:rPr lang="en-US" b="1" dirty="0">
                <a:solidFill>
                  <a:srgbClr val="000090"/>
                </a:solidFill>
                <a:ea typeface="ＭＳ Ｐゴシック" pitchFamily="34" charset="-128"/>
              </a:rPr>
              <a:t>wane RFQ </a:t>
            </a:r>
            <a:endParaRPr lang="en-US" dirty="0">
              <a:solidFill>
                <a:srgbClr val="000090"/>
              </a:solidFill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90"/>
                </a:solidFill>
                <a:ea typeface="ＭＳ Ｐゴシック" pitchFamily="34" charset="-128"/>
              </a:rPr>
              <a:t>(3 sections) </a:t>
            </a:r>
            <a:endParaRPr lang="en-US" dirty="0">
              <a:solidFill>
                <a:srgbClr val="000090"/>
              </a:solidFill>
              <a:ea typeface="ＭＳ Ｐゴシック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81800" y="730997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b="1" dirty="0" smtClean="0">
                <a:solidFill>
                  <a:srgbClr val="000090"/>
                </a:solidFill>
                <a:ea typeface="ＭＳ Ｐゴシック" pitchFamily="34" charset="-128"/>
              </a:rPr>
              <a:t>MEBT            </a:t>
            </a:r>
            <a:r>
              <a:rPr lang="tr-TR" b="1" dirty="0">
                <a:solidFill>
                  <a:srgbClr val="000090"/>
                </a:solidFill>
                <a:ea typeface="ＭＳ Ｐゴシック" pitchFamily="34" charset="-128"/>
              </a:rPr>
              <a:t>LU-20 </a:t>
            </a:r>
            <a:endParaRPr lang="tr-TR" b="1" dirty="0" smtClean="0">
              <a:solidFill>
                <a:srgbClr val="000090"/>
              </a:solidFill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b="1" dirty="0" smtClean="0">
                <a:solidFill>
                  <a:srgbClr val="000090"/>
                </a:solidFill>
                <a:ea typeface="ＭＳ Ｐゴシック" pitchFamily="34" charset="-128"/>
              </a:rPr>
              <a:t>QT </a:t>
            </a:r>
            <a:r>
              <a:rPr lang="tr-TR" b="1" dirty="0">
                <a:solidFill>
                  <a:srgbClr val="000090"/>
                </a:solidFill>
                <a:ea typeface="ＭＳ Ｐゴシック" pitchFamily="34" charset="-128"/>
              </a:rPr>
              <a:t>+ Bu +QT </a:t>
            </a:r>
            <a:endParaRPr lang="en-US" dirty="0">
              <a:solidFill>
                <a:srgbClr val="000090"/>
              </a:solidFill>
              <a:ea typeface="ＭＳ Ｐゴシック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1" y="2840335"/>
            <a:ext cx="6845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90"/>
                </a:solidFill>
                <a:ea typeface="ＭＳ Ｐゴシック" pitchFamily="34" charset="-128"/>
              </a:rPr>
              <a:t>The </a:t>
            </a:r>
            <a:r>
              <a:rPr lang="en-US" sz="2000" dirty="0">
                <a:solidFill>
                  <a:srgbClr val="000090"/>
                </a:solidFill>
                <a:ea typeface="ＭＳ Ｐゴシック" pitchFamily="34" charset="-128"/>
              </a:rPr>
              <a:t>MEBT includes two triplets of </a:t>
            </a:r>
            <a:r>
              <a:rPr lang="en-US" sz="2000" dirty="0" err="1">
                <a:solidFill>
                  <a:srgbClr val="000090"/>
                </a:solidFill>
                <a:ea typeface="ＭＳ Ｐゴシック" pitchFamily="34" charset="-128"/>
              </a:rPr>
              <a:t>quadrupole</a:t>
            </a:r>
            <a:r>
              <a:rPr lang="en-US" sz="2000" dirty="0">
                <a:solidFill>
                  <a:srgbClr val="000090"/>
                </a:solidFill>
                <a:ea typeface="ＭＳ Ｐゴシック" pitchFamily="34" charset="-128"/>
              </a:rPr>
              <a:t> lenses </a:t>
            </a:r>
            <a:endParaRPr lang="ru-RU" sz="2000" dirty="0" smtClean="0">
              <a:solidFill>
                <a:srgbClr val="000090"/>
              </a:solidFill>
              <a:ea typeface="ＭＳ Ｐゴシック" pitchFamily="34" charset="-128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90"/>
                </a:solidFill>
                <a:ea typeface="ＭＳ Ｐゴシック" pitchFamily="34" charset="-128"/>
              </a:rPr>
              <a:t>and</a:t>
            </a:r>
            <a:r>
              <a:rPr lang="en-US" sz="2000" b="1" dirty="0" smtClean="0">
                <a:solidFill>
                  <a:srgbClr val="000090"/>
                </a:solidFill>
                <a:ea typeface="ＭＳ Ｐゴシック" pitchFamily="34" charset="-128"/>
              </a:rPr>
              <a:t> </a:t>
            </a:r>
            <a:r>
              <a:rPr lang="en-US" sz="2000" b="1" dirty="0" err="1">
                <a:solidFill>
                  <a:srgbClr val="000090"/>
                </a:solidFill>
                <a:ea typeface="ＭＳ Ｐゴシック" pitchFamily="34" charset="-128"/>
              </a:rPr>
              <a:t>Buncher</a:t>
            </a:r>
            <a:r>
              <a:rPr lang="en-US" sz="2000" b="1" dirty="0">
                <a:solidFill>
                  <a:srgbClr val="000090"/>
                </a:solidFill>
                <a:ea typeface="ＭＳ Ｐゴシック" pitchFamily="34" charset="-128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451600" y="1308100"/>
            <a:ext cx="1981200" cy="1765300"/>
            <a:chOff x="6451600" y="1308100"/>
            <a:chExt cx="1981200" cy="1765300"/>
          </a:xfrm>
        </p:grpSpPr>
        <p:sp>
          <p:nvSpPr>
            <p:cNvPr id="12" name="Oval 11"/>
            <p:cNvSpPr/>
            <p:nvPr/>
          </p:nvSpPr>
          <p:spPr>
            <a:xfrm>
              <a:off x="6781800" y="1308100"/>
              <a:ext cx="1651000" cy="1371600"/>
            </a:xfrm>
            <a:prstGeom prst="ellipse">
              <a:avLst/>
            </a:prstGeom>
            <a:noFill/>
            <a:ln w="28575" cmpd="sng">
              <a:solidFill>
                <a:srgbClr val="A11F0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6451600" y="2540000"/>
              <a:ext cx="647700" cy="533400"/>
            </a:xfrm>
            <a:prstGeom prst="straightConnector1">
              <a:avLst/>
            </a:prstGeom>
            <a:ln>
              <a:solidFill>
                <a:srgbClr val="A11F0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495301" y="3494038"/>
            <a:ext cx="635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90"/>
                </a:solidFill>
                <a:ea typeface="ＭＳ Ｐゴシック" pitchFamily="34" charset="-128"/>
              </a:rPr>
              <a:t>F</a:t>
            </a:r>
            <a:r>
              <a:rPr lang="en-US" sz="2000" b="1" dirty="0" smtClean="0">
                <a:solidFill>
                  <a:srgbClr val="000090"/>
                </a:solidFill>
                <a:ea typeface="ＭＳ Ｐゴシック" pitchFamily="34" charset="-128"/>
              </a:rPr>
              <a:t>irst stage – without the </a:t>
            </a:r>
            <a:r>
              <a:rPr lang="en-US" sz="2000" b="1" dirty="0" err="1" smtClean="0">
                <a:solidFill>
                  <a:srgbClr val="000090"/>
                </a:solidFill>
                <a:ea typeface="ＭＳ Ｐゴシック" pitchFamily="34" charset="-128"/>
              </a:rPr>
              <a:t>Buncher</a:t>
            </a:r>
            <a:r>
              <a:rPr lang="en-US" sz="2000" b="1" dirty="0">
                <a:solidFill>
                  <a:srgbClr val="000090"/>
                </a:solidFill>
                <a:ea typeface="ＭＳ Ｐゴシック" pitchFamily="34" charset="-128"/>
              </a:rPr>
              <a:t> </a:t>
            </a:r>
            <a:endParaRPr lang="ru-RU" sz="2000" b="1" dirty="0" smtClean="0">
              <a:solidFill>
                <a:srgbClr val="000090"/>
              </a:solidFill>
              <a:ea typeface="ＭＳ Ｐゴシック" pitchFamily="34" charset="-128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90"/>
                </a:solidFill>
                <a:ea typeface="ＭＳ Ｐゴシック" pitchFamily="34" charset="-128"/>
              </a:rPr>
              <a:t>(theory </a:t>
            </a:r>
            <a:r>
              <a:rPr lang="en-US" sz="2000" dirty="0">
                <a:solidFill>
                  <a:srgbClr val="000090"/>
                </a:solidFill>
                <a:ea typeface="ＭＳ Ｐゴシック" pitchFamily="34" charset="-128"/>
              </a:rPr>
              <a:t>transmission ~ 20%, </a:t>
            </a:r>
            <a:r>
              <a:rPr lang="en-US" sz="2000" dirty="0" smtClean="0">
                <a:solidFill>
                  <a:srgbClr val="000090"/>
                </a:solidFill>
                <a:ea typeface="ＭＳ Ｐゴシック" pitchFamily="34" charset="-128"/>
              </a:rPr>
              <a:t>achieved </a:t>
            </a:r>
            <a:r>
              <a:rPr lang="en-US" sz="2000" dirty="0">
                <a:solidFill>
                  <a:srgbClr val="000090"/>
                </a:solidFill>
                <a:ea typeface="ＭＳ Ｐゴシック" pitchFamily="34" charset="-128"/>
              </a:rPr>
              <a:t>up to </a:t>
            </a:r>
            <a:r>
              <a:rPr lang="en-US" sz="2000" b="1" dirty="0">
                <a:solidFill>
                  <a:srgbClr val="FF0000"/>
                </a:solidFill>
                <a:ea typeface="ＭＳ Ｐゴシック" pitchFamily="34" charset="-128"/>
              </a:rPr>
              <a:t>10</a:t>
            </a:r>
            <a:r>
              <a:rPr lang="en-US" sz="2000" b="1" dirty="0">
                <a:solidFill>
                  <a:srgbClr val="FF6600"/>
                </a:solidFill>
                <a:ea typeface="ＭＳ Ｐゴシック" pitchFamily="34" charset="-128"/>
              </a:rPr>
              <a:t>%</a:t>
            </a:r>
            <a:r>
              <a:rPr lang="en-US" sz="2000" dirty="0">
                <a:solidFill>
                  <a:srgbClr val="000090"/>
                </a:solidFill>
                <a:ea typeface="ＭＳ Ｐゴシック" pitchFamily="34" charset="-128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90"/>
                </a:solidFill>
                <a:ea typeface="ＭＳ Ｐゴシック" pitchFamily="34" charset="-128"/>
              </a:rPr>
              <a:t>T</a:t>
            </a:r>
            <a:r>
              <a:rPr lang="en-US" sz="2000" b="1" dirty="0" smtClean="0">
                <a:solidFill>
                  <a:srgbClr val="000090"/>
                </a:solidFill>
                <a:ea typeface="ＭＳ Ｐゴシック" pitchFamily="34" charset="-128"/>
              </a:rPr>
              <a:t>he </a:t>
            </a:r>
            <a:r>
              <a:rPr lang="en-US" sz="2000" b="1" dirty="0" err="1">
                <a:solidFill>
                  <a:srgbClr val="000090"/>
                </a:solidFill>
                <a:ea typeface="ＭＳ Ｐゴシック" pitchFamily="34" charset="-128"/>
              </a:rPr>
              <a:t>buncher</a:t>
            </a:r>
            <a:r>
              <a:rPr lang="en-US" sz="2000" b="1" dirty="0">
                <a:solidFill>
                  <a:srgbClr val="000090"/>
                </a:solidFill>
                <a:ea typeface="ＭＳ Ｐゴシック" pitchFamily="34" charset="-128"/>
              </a:rPr>
              <a:t> is </a:t>
            </a:r>
            <a:r>
              <a:rPr lang="en-US" sz="2000" b="1" dirty="0" smtClean="0">
                <a:solidFill>
                  <a:srgbClr val="000090"/>
                </a:solidFill>
                <a:ea typeface="ＭＳ Ｐゴシック" pitchFamily="34" charset="-128"/>
              </a:rPr>
              <a:t>prepared </a:t>
            </a:r>
            <a:r>
              <a:rPr lang="en-US" sz="2000" b="1" dirty="0">
                <a:solidFill>
                  <a:srgbClr val="000090"/>
                </a:solidFill>
                <a:ea typeface="ＭＳ Ｐゴシック" pitchFamily="34" charset="-128"/>
              </a:rPr>
              <a:t>to the run </a:t>
            </a:r>
            <a:r>
              <a:rPr lang="en-US" sz="2000" b="1" dirty="0" smtClean="0">
                <a:solidFill>
                  <a:srgbClr val="000090"/>
                </a:solidFill>
                <a:ea typeface="ＭＳ Ｐゴシック" pitchFamily="34" charset="-128"/>
              </a:rPr>
              <a:t>55</a:t>
            </a:r>
            <a:r>
              <a:rPr lang="en-US" sz="2000" b="1" dirty="0">
                <a:solidFill>
                  <a:srgbClr val="000090"/>
                </a:solidFill>
                <a:ea typeface="ＭＳ Ｐゴシック" pitchFamily="34" charset="-128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90"/>
                </a:solidFill>
                <a:ea typeface="ＭＳ Ｐゴシック" pitchFamily="34" charset="-128"/>
              </a:rPr>
              <a:t>e</a:t>
            </a:r>
            <a:r>
              <a:rPr lang="en-US" sz="2000" dirty="0" smtClean="0">
                <a:solidFill>
                  <a:srgbClr val="000090"/>
                </a:solidFill>
                <a:ea typeface="ＭＳ Ｐゴシック" pitchFamily="34" charset="-128"/>
              </a:rPr>
              <a:t>xpected </a:t>
            </a:r>
            <a:r>
              <a:rPr lang="en-US" sz="2000" dirty="0">
                <a:solidFill>
                  <a:srgbClr val="000090"/>
                </a:solidFill>
                <a:ea typeface="ＭＳ Ｐゴシック" pitchFamily="34" charset="-128"/>
              </a:rPr>
              <a:t>gain in </a:t>
            </a:r>
            <a:endParaRPr lang="ru-RU" sz="2000" dirty="0" smtClean="0">
              <a:solidFill>
                <a:srgbClr val="000090"/>
              </a:solidFill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90"/>
                </a:solidFill>
                <a:ea typeface="ＭＳ Ｐゴシック" pitchFamily="34" charset="-128"/>
              </a:rPr>
              <a:t>transmission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90"/>
                </a:solidFill>
                <a:ea typeface="ＭＳ Ｐゴシック" pitchFamily="34" charset="-128"/>
              </a:rPr>
              <a:t>is </a:t>
            </a:r>
            <a:r>
              <a:rPr lang="en-US" sz="2000" b="1" dirty="0" smtClean="0">
                <a:solidFill>
                  <a:srgbClr val="FF0000"/>
                </a:solidFill>
                <a:ea typeface="ＭＳ Ｐゴシック" pitchFamily="34" charset="-128"/>
              </a:rPr>
              <a:t>~ </a:t>
            </a:r>
            <a:r>
              <a:rPr lang="en-US" sz="2000" b="1" dirty="0">
                <a:solidFill>
                  <a:srgbClr val="FF0000"/>
                </a:solidFill>
                <a:ea typeface="ＭＳ Ｐゴシック" pitchFamily="34" charset="-128"/>
              </a:rPr>
              <a:t>3 times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102" y="4553612"/>
            <a:ext cx="3479799" cy="19626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50920" y="158296"/>
            <a:ext cx="4714980" cy="461665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ea typeface="ＭＳ Ｐゴシック" pitchFamily="34" charset="-128"/>
              </a:rPr>
              <a:t>LU-20 – new fore-injector</a:t>
            </a:r>
            <a:endParaRPr lang="en-US" sz="24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11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_MG_0835_2a_prin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31" y="3530600"/>
            <a:ext cx="5164199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960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>
                <a:solidFill>
                  <a:srgbClr val="000000"/>
                </a:solidFill>
              </a:rPr>
              <a:pPr/>
              <a:t>17</a:t>
            </a:fld>
            <a:endParaRPr lang="ru-RU">
              <a:solidFill>
                <a:srgbClr val="0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611708"/>
              </p:ext>
            </p:extLst>
          </p:nvPr>
        </p:nvGraphicFramePr>
        <p:xfrm>
          <a:off x="152412" y="749300"/>
          <a:ext cx="4940303" cy="5661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203"/>
                <a:gridCol w="23241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1" dirty="0" smtClean="0"/>
                        <a:t>Parameters</a:t>
                      </a:r>
                      <a:endParaRPr lang="en-US" b="0" i="1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Nuclotron</a:t>
                      </a:r>
                      <a:endParaRPr lang="en-US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</a:tr>
              <a:tr h="37846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type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SC synchrotron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particles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p,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 d, nuclei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injection energy, MeV/u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5 (  p,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 d)</a:t>
                      </a: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570-685 (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Au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max. kin.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 energy, </a:t>
                      </a:r>
                      <a:r>
                        <a:rPr lang="en-US" sz="1600" i="1" baseline="0" dirty="0" err="1" smtClean="0">
                          <a:solidFill>
                            <a:srgbClr val="000090"/>
                          </a:solidFill>
                        </a:rPr>
                        <a:t>GeV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12.07 (  p);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 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5.62 (  d)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4.38 (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Au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magnetic rigidity, T m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25 – 43.25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circumference, m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251.52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cycle for collider mode, s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1.5-4.2 (active);</a:t>
                      </a:r>
                      <a:endParaRPr lang="ru-RU" sz="1600" dirty="0" smtClean="0">
                        <a:solidFill>
                          <a:srgbClr val="000090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5.0 (total)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vacuum, </a:t>
                      </a:r>
                      <a:r>
                        <a:rPr lang="en-US" sz="1600" i="1" dirty="0" err="1" smtClean="0">
                          <a:solidFill>
                            <a:srgbClr val="000090"/>
                          </a:solidFill>
                        </a:rPr>
                        <a:t>Torr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-9</a:t>
                      </a:r>
                      <a:endParaRPr lang="en-US" sz="1600" baseline="300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intensity,</a:t>
                      </a:r>
                      <a:r>
                        <a:rPr lang="en-US" sz="1600" b="1" i="1" dirty="0" smtClean="0">
                          <a:solidFill>
                            <a:srgbClr val="000090"/>
                          </a:solidFill>
                        </a:rPr>
                        <a:t> Au</a:t>
                      </a:r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 ions/pulse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1 10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9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transition energy,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90"/>
                          </a:solidFill>
                        </a:rPr>
                        <a:t>GeV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7.0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RF range, MHz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0.6 -6.9 (  p,  d)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0.947 – 1.147 (nuclei)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spill of slow extraction, s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up to 10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3340100" y="15748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632200" y="15748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822700" y="19177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102100" y="19177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657600" y="25146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48200" y="25273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089400" y="55118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356100" y="55118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97000" y="114300"/>
            <a:ext cx="7051930" cy="52322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34" charset="-128"/>
              </a:rPr>
              <a:t>Machines</a:t>
            </a:r>
            <a:r>
              <a:rPr lang="en-US" sz="2800" dirty="0" smtClean="0">
                <a:solidFill>
                  <a:srgbClr val="FFFFFF"/>
                </a:solidFill>
                <a:ea typeface="ＭＳ Ｐゴシック" pitchFamily="34" charset="-128"/>
              </a:rPr>
              <a:t>:  </a:t>
            </a:r>
            <a:r>
              <a:rPr lang="en-US" sz="2400" b="1" dirty="0" err="1" smtClean="0">
                <a:solidFill>
                  <a:srgbClr val="FFFFFF"/>
                </a:solidFill>
                <a:ea typeface="ＭＳ Ｐゴシック" pitchFamily="34" charset="-128"/>
              </a:rPr>
              <a:t>Nuclotron</a:t>
            </a:r>
            <a:r>
              <a:rPr lang="en-US" sz="2400" dirty="0" smtClean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  <a:r>
              <a:rPr lang="en-US" sz="2400" i="1" dirty="0" smtClean="0">
                <a:solidFill>
                  <a:srgbClr val="FFFFFF"/>
                </a:solidFill>
                <a:ea typeface="ＭＳ Ｐゴシック" pitchFamily="34" charset="-128"/>
              </a:rPr>
              <a:t>(in operation since </a:t>
            </a:r>
            <a:r>
              <a:rPr lang="en-US" sz="2400" b="1" i="1" dirty="0" smtClean="0">
                <a:solidFill>
                  <a:srgbClr val="FFFFFF"/>
                </a:solidFill>
                <a:ea typeface="ＭＳ Ｐゴシック" pitchFamily="34" charset="-128"/>
              </a:rPr>
              <a:t>1993</a:t>
            </a:r>
            <a:r>
              <a:rPr lang="en-US" sz="2400" i="1" dirty="0" smtClean="0">
                <a:solidFill>
                  <a:srgbClr val="FFFFFF"/>
                </a:solidFill>
                <a:ea typeface="ＭＳ Ｐゴシック" pitchFamily="34" charset="-128"/>
              </a:rPr>
              <a:t>)</a:t>
            </a:r>
            <a:endParaRPr lang="en-US" sz="2400" i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20" name="Рисунок 10" descr="Nuclotron_tunnel_201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37" y="1231900"/>
            <a:ext cx="3924164" cy="222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519557" y="755134"/>
            <a:ext cx="3092513" cy="400110"/>
          </a:xfrm>
          <a:prstGeom prst="rect">
            <a:avLst/>
          </a:prstGeom>
          <a:solidFill>
            <a:srgbClr val="EEF3FF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90"/>
                </a:solidFill>
                <a:ea typeface="ＭＳ Ｐゴシック" pitchFamily="34" charset="-128"/>
              </a:rPr>
              <a:t>modernized </a:t>
            </a:r>
            <a:r>
              <a:rPr lang="en-US" sz="2000" i="1" dirty="0">
                <a:solidFill>
                  <a:srgbClr val="000090"/>
                </a:solidFill>
                <a:ea typeface="ＭＳ Ｐゴシック" pitchFamily="34" charset="-128"/>
              </a:rPr>
              <a:t>in </a:t>
            </a:r>
            <a:r>
              <a:rPr lang="en-US" sz="2000" b="1" i="1" dirty="0">
                <a:solidFill>
                  <a:srgbClr val="000090"/>
                </a:solidFill>
                <a:ea typeface="ＭＳ Ｐゴシック" pitchFamily="34" charset="-128"/>
              </a:rPr>
              <a:t>2010-</a:t>
            </a:r>
            <a:r>
              <a:rPr lang="en-US" sz="2000" b="1" i="1" dirty="0" smtClean="0">
                <a:solidFill>
                  <a:srgbClr val="000090"/>
                </a:solidFill>
                <a:ea typeface="ＭＳ Ｐゴシック" pitchFamily="34" charset="-128"/>
              </a:rPr>
              <a:t>2015</a:t>
            </a:r>
            <a:endParaRPr lang="en-US" sz="2000" b="1" i="1" dirty="0">
              <a:solidFill>
                <a:srgbClr val="00009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115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106059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3700542"/>
            <a:ext cx="4330700" cy="289524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960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>
                <a:solidFill>
                  <a:srgbClr val="000000"/>
                </a:solidFill>
              </a:rPr>
              <a:pPr/>
              <a:t>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7001" y="114300"/>
            <a:ext cx="6782626" cy="52322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34" charset="-128"/>
              </a:rPr>
              <a:t>Machines</a:t>
            </a:r>
            <a:r>
              <a:rPr lang="en-US" sz="2800" dirty="0" smtClean="0">
                <a:solidFill>
                  <a:srgbClr val="FFFFFF"/>
                </a:solidFill>
                <a:ea typeface="ＭＳ Ｐゴシック" pitchFamily="34" charset="-128"/>
              </a:rPr>
              <a:t>: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34" charset="-128"/>
              </a:rPr>
              <a:t>Booster</a:t>
            </a:r>
            <a:r>
              <a:rPr lang="en-US" sz="2800" dirty="0" smtClean="0">
                <a:solidFill>
                  <a:srgbClr val="FFFFFF"/>
                </a:solidFill>
                <a:ea typeface="ＭＳ Ｐゴシック" pitchFamily="34" charset="-128"/>
              </a:rPr>
              <a:t> (</a:t>
            </a:r>
            <a:r>
              <a:rPr lang="en-US" sz="2800" i="1" dirty="0" smtClean="0">
                <a:solidFill>
                  <a:srgbClr val="FFFFFF"/>
                </a:solidFill>
                <a:ea typeface="ＭＳ Ｐゴシック" pitchFamily="34" charset="-128"/>
              </a:rPr>
              <a:t>under construction) </a:t>
            </a:r>
            <a:endParaRPr lang="en-US" sz="2800" i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16" name="Изображение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0"/>
          <a:stretch/>
        </p:blipFill>
        <p:spPr bwMode="auto">
          <a:xfrm>
            <a:off x="14812684" y="6137920"/>
            <a:ext cx="9240032" cy="478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Изображение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0"/>
          <a:stretch/>
        </p:blipFill>
        <p:spPr bwMode="auto">
          <a:xfrm>
            <a:off x="14965084" y="6290320"/>
            <a:ext cx="9240032" cy="478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159506"/>
              </p:ext>
            </p:extLst>
          </p:nvPr>
        </p:nvGraphicFramePr>
        <p:xfrm>
          <a:off x="533399" y="889000"/>
          <a:ext cx="4165603" cy="5036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03"/>
                <a:gridCol w="16891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1" dirty="0" smtClean="0"/>
                        <a:t>Parameter</a:t>
                      </a:r>
                      <a:endParaRPr lang="en-US" b="0" i="1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Booster</a:t>
                      </a:r>
                      <a:endParaRPr lang="en-US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</a:tr>
              <a:tr h="37846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type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SC synchrotron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particles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ions A/Z </a:t>
                      </a:r>
                      <a:r>
                        <a:rPr lang="en-US" sz="1600" u="sng" dirty="0" smtClean="0">
                          <a:solidFill>
                            <a:srgbClr val="000090"/>
                          </a:solidFill>
                        </a:rPr>
                        <a:t>&lt;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 3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injection energy, MeV/u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3.2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maximum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 energy, </a:t>
                      </a:r>
                      <a:r>
                        <a:rPr lang="en-US" sz="1600" i="1" baseline="0" dirty="0" err="1" smtClean="0">
                          <a:solidFill>
                            <a:srgbClr val="000090"/>
                          </a:solidFill>
                        </a:rPr>
                        <a:t>GeV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0.6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magnetic rigidity, T m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1.6 – 25.0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circumference, m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210.96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cycle for collider mode, s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4.02 (active);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5.0 (total)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vacuum, </a:t>
                      </a:r>
                      <a:r>
                        <a:rPr lang="en-US" sz="1600" i="1" dirty="0" err="1" smtClean="0">
                          <a:solidFill>
                            <a:srgbClr val="000090"/>
                          </a:solidFill>
                        </a:rPr>
                        <a:t>Torr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-11</a:t>
                      </a:r>
                      <a:endParaRPr lang="en-US" sz="1600" baseline="300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intensity, </a:t>
                      </a:r>
                      <a:r>
                        <a:rPr lang="en-US" sz="1600" b="1" i="1" dirty="0" smtClean="0">
                          <a:solidFill>
                            <a:srgbClr val="000090"/>
                          </a:solidFill>
                        </a:rPr>
                        <a:t>Au </a:t>
                      </a:r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ions/pulse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1.5 10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transition energy,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90"/>
                          </a:solidFill>
                        </a:rPr>
                        <a:t>GeV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3.25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RF range, MHz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0.5 -2.53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spill of slow extraction, s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up to 10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969000" y="424180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tunnel for Booster</a:t>
            </a:r>
            <a:endParaRPr 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165" y="5926481"/>
            <a:ext cx="4741335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a typeface="ＭＳ Ｐゴシック" pitchFamily="34" charset="-128"/>
              </a:rPr>
              <a:t>Commissioning starts in  2018</a:t>
            </a:r>
            <a:endParaRPr lang="ru-RU" sz="2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22" name="Picture 21" descr="L106059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61" y="901762"/>
            <a:ext cx="4344040" cy="290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5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106059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5300062" cy="3543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0" y="936977"/>
            <a:ext cx="4076700" cy="3101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814162"/>
            <a:ext cx="3924300" cy="29803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>
                <a:solidFill>
                  <a:srgbClr val="000000"/>
                </a:solidFill>
              </a:rPr>
              <a:pPr/>
              <a:t>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0" y="6052235"/>
            <a:ext cx="1371600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May </a:t>
            </a:r>
            <a:r>
              <a:rPr lang="en-US" b="1" dirty="0">
                <a:solidFill>
                  <a:srgbClr val="FFFFFF"/>
                </a:solidFill>
                <a:ea typeface="ＭＳ Ｐゴシック" pitchFamily="34" charset="-128"/>
              </a:rPr>
              <a:t>2017 </a:t>
            </a: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92931" y="2463800"/>
            <a:ext cx="2234907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90"/>
                </a:solidFill>
                <a:ea typeface="ＭＳ Ｐゴシック" pitchFamily="34" charset="-128"/>
              </a:rPr>
              <a:t>r</a:t>
            </a:r>
            <a:r>
              <a:rPr lang="en-US" sz="2000" dirty="0" err="1" smtClean="0">
                <a:solidFill>
                  <a:srgbClr val="000090"/>
                </a:solidFill>
                <a:ea typeface="ＭＳ Ｐゴシック" pitchFamily="34" charset="-128"/>
              </a:rPr>
              <a:t>ms</a:t>
            </a:r>
            <a:r>
              <a:rPr lang="en-US" sz="2000" dirty="0" smtClean="0">
                <a:solidFill>
                  <a:srgbClr val="000090"/>
                </a:solidFill>
                <a:ea typeface="ＭＳ Ｐゴシック" pitchFamily="34" charset="-128"/>
              </a:rPr>
              <a:t>(</a:t>
            </a:r>
            <a:r>
              <a:rPr lang="en-US" sz="2000" dirty="0" err="1" smtClean="0">
                <a:solidFill>
                  <a:srgbClr val="000090"/>
                </a:solidFill>
                <a:ea typeface="ＭＳ Ｐゴシック" pitchFamily="34" charset="-128"/>
              </a:rPr>
              <a:t>Bx</a:t>
            </a:r>
            <a:r>
              <a:rPr lang="en-US" sz="2000" dirty="0" smtClean="0">
                <a:solidFill>
                  <a:srgbClr val="000090"/>
                </a:solidFill>
                <a:ea typeface="ＭＳ Ｐゴシック" pitchFamily="34" charset="-128"/>
              </a:rPr>
              <a:t>) = 1,6 10</a:t>
            </a:r>
            <a:r>
              <a:rPr lang="en-US" sz="2000" baseline="30000" dirty="0" smtClean="0">
                <a:solidFill>
                  <a:srgbClr val="000090"/>
                </a:solidFill>
                <a:ea typeface="ＭＳ Ｐゴシック" pitchFamily="34" charset="-128"/>
              </a:rPr>
              <a:t>-5</a:t>
            </a:r>
            <a:endParaRPr lang="en-US" sz="2000" baseline="30000" dirty="0">
              <a:solidFill>
                <a:srgbClr val="00009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04031" y="5067300"/>
            <a:ext cx="2234907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90"/>
                </a:solidFill>
                <a:ea typeface="ＭＳ Ｐゴシック" pitchFamily="34" charset="-128"/>
              </a:rPr>
              <a:t>r</a:t>
            </a:r>
            <a:r>
              <a:rPr lang="en-US" sz="2000" dirty="0" err="1" smtClean="0">
                <a:solidFill>
                  <a:srgbClr val="000090"/>
                </a:solidFill>
                <a:ea typeface="ＭＳ Ｐゴシック" pitchFamily="34" charset="-128"/>
              </a:rPr>
              <a:t>ms</a:t>
            </a:r>
            <a:r>
              <a:rPr lang="en-US" sz="2000" dirty="0" smtClean="0">
                <a:solidFill>
                  <a:srgbClr val="000090"/>
                </a:solidFill>
                <a:ea typeface="ＭＳ Ｐゴシック" pitchFamily="34" charset="-128"/>
              </a:rPr>
              <a:t>(By) = 2,0 10</a:t>
            </a:r>
            <a:r>
              <a:rPr lang="en-US" sz="2000" baseline="30000" dirty="0" smtClean="0">
                <a:solidFill>
                  <a:srgbClr val="000090"/>
                </a:solidFill>
                <a:ea typeface="ＭＳ Ｐゴシック" pitchFamily="34" charset="-128"/>
              </a:rPr>
              <a:t>-5</a:t>
            </a:r>
            <a:endParaRPr lang="en-US" sz="2000" baseline="30000" dirty="0">
              <a:solidFill>
                <a:srgbClr val="000090"/>
              </a:solidFill>
              <a:ea typeface="ＭＳ Ｐゴシック" pitchFamily="34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1" y="2"/>
            <a:ext cx="7302500" cy="461665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a typeface="ＭＳ Ｐゴシック" pitchFamily="34" charset="-128"/>
              </a:rPr>
              <a:t>Booster: </a:t>
            </a:r>
            <a:r>
              <a:rPr lang="en-US" sz="2400" b="1" dirty="0">
                <a:solidFill>
                  <a:srgbClr val="FFFFFF"/>
                </a:solidFill>
                <a:ea typeface="ＭＳ Ｐゴシック" pitchFamily="34" charset="-128"/>
              </a:rPr>
              <a:t>electron cooling </a:t>
            </a:r>
            <a:r>
              <a:rPr lang="en-US" sz="2400" b="1" dirty="0" smtClean="0">
                <a:solidFill>
                  <a:srgbClr val="FFFFFF"/>
                </a:solidFill>
                <a:ea typeface="ＭＳ Ｐゴシック" pitchFamily="34" charset="-128"/>
              </a:rPr>
              <a:t>system; RF (BINP)  </a:t>
            </a:r>
            <a:endParaRPr lang="en-US" sz="24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1346200" y="5540437"/>
            <a:ext cx="3759200" cy="1015663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2000" i="1" dirty="0" smtClean="0">
                <a:solidFill>
                  <a:srgbClr val="FFFFFF"/>
                </a:solidFill>
                <a:ea typeface="ＭＳ Ｐゴシック" pitchFamily="34" charset="-128"/>
              </a:rPr>
              <a:t> RF stations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FFFFFF"/>
                </a:solidFill>
                <a:ea typeface="ＭＳ Ｐゴシック" pitchFamily="34" charset="-128"/>
              </a:rPr>
              <a:t>tested at JINR 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FFFFFF"/>
                </a:solidFill>
                <a:ea typeface="ＭＳ Ｐゴシック" pitchFamily="34" charset="-128"/>
              </a:rPr>
              <a:t>r</a:t>
            </a:r>
            <a:r>
              <a:rPr lang="en-US" sz="2000" i="1" dirty="0" smtClean="0">
                <a:solidFill>
                  <a:srgbClr val="FFFFFF"/>
                </a:solidFill>
                <a:ea typeface="ＭＳ Ｐゴシック" pitchFamily="34" charset="-128"/>
              </a:rPr>
              <a:t>eady for </a:t>
            </a:r>
            <a:r>
              <a:rPr lang="en-US" sz="2000" i="1" dirty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  <a:r>
              <a:rPr lang="en-US" sz="2000" i="1" dirty="0" smtClean="0">
                <a:solidFill>
                  <a:srgbClr val="FFFFFF"/>
                </a:solidFill>
                <a:ea typeface="ＭＳ Ｐゴシック" pitchFamily="34" charset="-128"/>
              </a:rPr>
              <a:t>commissioning</a:t>
            </a:r>
            <a:endParaRPr lang="en-US" sz="2000" i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17" name="Рисунок 1" descr="IMG_45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730969"/>
            <a:ext cx="3151832" cy="246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251201" y="3866696"/>
            <a:ext cx="2895600" cy="830997"/>
          </a:xfrm>
          <a:prstGeom prst="rect">
            <a:avLst/>
          </a:prstGeom>
          <a:solidFill>
            <a:srgbClr val="F9DCCF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90"/>
                </a:solidFill>
                <a:ea typeface="ＭＳ Ｐゴシック" pitchFamily="34" charset="-128"/>
                <a:cs typeface="Arial" charset="0"/>
              </a:rPr>
              <a:t>p</a:t>
            </a:r>
            <a:r>
              <a:rPr lang="en-US" sz="2400" b="1" dirty="0" smtClean="0">
                <a:solidFill>
                  <a:srgbClr val="000090"/>
                </a:solidFill>
                <a:ea typeface="ＭＳ Ｐゴシック" pitchFamily="34" charset="-128"/>
                <a:cs typeface="Arial" charset="0"/>
              </a:rPr>
              <a:t>roject </a:t>
            </a:r>
            <a:r>
              <a:rPr lang="en-US" sz="2400" b="1" dirty="0">
                <a:solidFill>
                  <a:srgbClr val="000090"/>
                </a:solidFill>
                <a:ea typeface="ＭＳ Ｐゴシック" pitchFamily="34" charset="-128"/>
                <a:cs typeface="Arial" charset="0"/>
              </a:rPr>
              <a:t>status</a:t>
            </a:r>
            <a:r>
              <a:rPr lang="en-US" sz="2400" i="1" dirty="0">
                <a:solidFill>
                  <a:srgbClr val="000090"/>
                </a:solidFill>
                <a:ea typeface="ＭＳ Ｐゴシック" pitchFamily="34" charset="-128"/>
                <a:cs typeface="Arial" charset="0"/>
              </a:rPr>
              <a:t>: </a:t>
            </a:r>
            <a:endParaRPr lang="en-US" sz="2400" i="1" dirty="0" smtClean="0">
              <a:solidFill>
                <a:srgbClr val="000090"/>
              </a:solidFill>
              <a:ea typeface="ＭＳ Ｐゴシック" pitchFamily="34" charset="-128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90"/>
                </a:solidFill>
                <a:ea typeface="ＭＳ Ｐゴシック" pitchFamily="34" charset="-128"/>
                <a:cs typeface="Arial" charset="0"/>
              </a:rPr>
              <a:t> on </a:t>
            </a:r>
            <a:r>
              <a:rPr lang="en-US" sz="2400" i="1" dirty="0">
                <a:solidFill>
                  <a:srgbClr val="000090"/>
                </a:solidFill>
                <a:ea typeface="ＭＳ Ｐゴシック" pitchFamily="34" charset="-128"/>
                <a:cs typeface="Arial" charset="0"/>
              </a:rPr>
              <a:t>schedule</a:t>
            </a:r>
            <a:endParaRPr lang="ru-RU" sz="2400" i="1" dirty="0">
              <a:solidFill>
                <a:srgbClr val="000090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511175"/>
            <a:ext cx="1104900" cy="707886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FFFFFF"/>
                </a:solidFill>
                <a:ea typeface="ＭＳ Ｐゴシック" pitchFamily="34" charset="-128"/>
              </a:rPr>
              <a:t>ECS </a:t>
            </a:r>
            <a:r>
              <a:rPr lang="en-US" sz="2000" i="1" dirty="0">
                <a:solidFill>
                  <a:srgbClr val="FFFFFF"/>
                </a:solidFill>
                <a:ea typeface="ＭＳ Ｐゴシック" pitchFamily="34" charset="-128"/>
              </a:rPr>
              <a:t>i</a:t>
            </a:r>
            <a:r>
              <a:rPr lang="en-US" sz="2000" i="1" dirty="0" smtClean="0">
                <a:solidFill>
                  <a:srgbClr val="FFFFFF"/>
                </a:solidFill>
                <a:ea typeface="ＭＳ Ｐゴシック" pitchFamily="34" charset="-128"/>
              </a:rPr>
              <a:t>n </a:t>
            </a:r>
            <a:r>
              <a:rPr lang="en-US" sz="2000" i="1" dirty="0" err="1" smtClean="0">
                <a:solidFill>
                  <a:srgbClr val="FFFFFF"/>
                </a:solidFill>
                <a:ea typeface="ＭＳ Ｐゴシック" pitchFamily="34" charset="-128"/>
              </a:rPr>
              <a:t>Dubna</a:t>
            </a:r>
            <a:endParaRPr lang="en-US" sz="2000" i="1" dirty="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48431" y="850900"/>
            <a:ext cx="282000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90"/>
                </a:solidFill>
                <a:ea typeface="ＭＳ Ｐゴシック" pitchFamily="34" charset="-128"/>
              </a:rPr>
              <a:t>tuning, May </a:t>
            </a:r>
            <a:r>
              <a:rPr lang="fr-FR" sz="2000" i="1" dirty="0" smtClean="0">
                <a:solidFill>
                  <a:srgbClr val="000090"/>
                </a:solidFill>
                <a:ea typeface="ＭＳ Ｐゴシック" pitchFamily="34" charset="-128"/>
              </a:rPr>
              <a:t>’</a:t>
            </a:r>
            <a:r>
              <a:rPr lang="en-US" sz="2000" i="1" dirty="0" smtClean="0">
                <a:solidFill>
                  <a:srgbClr val="000090"/>
                </a:solidFill>
                <a:ea typeface="ＭＳ Ｐゴシック" pitchFamily="34" charset="-128"/>
              </a:rPr>
              <a:t>17, </a:t>
            </a:r>
            <a:r>
              <a:rPr lang="en-US" sz="2000" i="1" dirty="0" err="1" smtClean="0">
                <a:solidFill>
                  <a:srgbClr val="000090"/>
                </a:solidFill>
                <a:ea typeface="ＭＳ Ｐゴシック" pitchFamily="34" charset="-128"/>
              </a:rPr>
              <a:t>Dubna</a:t>
            </a:r>
            <a:endParaRPr lang="en-US" sz="2000" b="1" i="1" dirty="0">
              <a:solidFill>
                <a:srgbClr val="00009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29231" y="546100"/>
            <a:ext cx="389401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90"/>
                </a:solidFill>
                <a:ea typeface="ＭＳ Ｐゴシック" pitchFamily="34" charset="-128"/>
              </a:rPr>
              <a:t>magnetic field quality at </a:t>
            </a:r>
            <a:r>
              <a:rPr lang="en-US" sz="2000" b="1" dirty="0" smtClean="0">
                <a:solidFill>
                  <a:srgbClr val="000090"/>
                </a:solidFill>
                <a:ea typeface="ＭＳ Ｐゴシック" pitchFamily="34" charset="-128"/>
              </a:rPr>
              <a:t>B= 1 </a:t>
            </a:r>
            <a:r>
              <a:rPr lang="en-US" sz="2000" b="1" dirty="0" err="1" smtClean="0">
                <a:solidFill>
                  <a:srgbClr val="000090"/>
                </a:solidFill>
                <a:ea typeface="ＭＳ Ｐゴシック" pitchFamily="34" charset="-128"/>
              </a:rPr>
              <a:t>kG</a:t>
            </a:r>
            <a:endParaRPr lang="en-US" sz="2000" b="1" dirty="0">
              <a:solidFill>
                <a:srgbClr val="00009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652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53576" y="2241050"/>
            <a:ext cx="8229600" cy="410445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altLang="de-DE" sz="2400" b="1" u="sng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range of ion beam species:</a:t>
            </a:r>
            <a:r>
              <a:rPr lang="en-GB" altLang="de-DE" sz="24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p+  -  239U ;</a:t>
            </a:r>
          </a:p>
          <a:p>
            <a:pPr>
              <a:defRPr/>
            </a:pPr>
            <a:r>
              <a:rPr lang="en-GB" altLang="de-DE" sz="2400" b="1" u="sng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beam intensities &amp; luminosities;</a:t>
            </a:r>
            <a:endParaRPr lang="en-GB" altLang="de-DE" sz="2400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altLang="de-DE" sz="2400" b="1" u="sng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of ‘Precision beams’:</a:t>
            </a:r>
            <a:r>
              <a:rPr lang="en-GB" altLang="de-DE" sz="24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sophisticated beam manipulation methods-stochastic and electron cooling of ion beams, also applicable to the secondary radioactive and antiproton beams;</a:t>
            </a:r>
          </a:p>
          <a:p>
            <a:pPr>
              <a:defRPr/>
            </a:pPr>
            <a:r>
              <a:rPr lang="en-GB" altLang="de-DE" sz="24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2400" b="1" u="sng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Rings as accelerator structures of choice:</a:t>
            </a:r>
            <a:r>
              <a:rPr lang="en-GB" altLang="de-DE" sz="24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capability to store, cool, bunch, and stretch beams ;</a:t>
            </a:r>
          </a:p>
          <a:p>
            <a:pPr>
              <a:defRPr/>
            </a:pPr>
            <a:r>
              <a:rPr lang="en-GB" altLang="de-DE" sz="2400" b="1" u="sng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Substantial increase in beam energy variation:</a:t>
            </a:r>
            <a:r>
              <a:rPr lang="en-GB" altLang="de-DE" sz="24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a factor of 20 in energy for beams as heavy as Uranium</a:t>
            </a:r>
            <a:r>
              <a:rPr lang="de-DE" altLang="de-DE" sz="24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1520" y="1080120"/>
            <a:ext cx="8784976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just">
              <a:defRPr/>
            </a:pPr>
            <a:r>
              <a:rPr lang="en-GB" altLang="de-DE" b="1" u="sng" kern="0" dirty="0" smtClean="0">
                <a:solidFill>
                  <a:srgbClr val="000000"/>
                </a:solidFill>
                <a:latin typeface="Helvetica"/>
              </a:rPr>
              <a:t>Facilities goals</a:t>
            </a:r>
            <a:r>
              <a:rPr lang="en-GB" altLang="de-DE" b="1" kern="0" dirty="0" smtClean="0">
                <a:solidFill>
                  <a:srgbClr val="000000"/>
                </a:solidFill>
                <a:latin typeface="Helvetica"/>
              </a:rPr>
              <a:t> </a:t>
            </a:r>
            <a:r>
              <a:rPr lang="en-GB" altLang="de-DE" kern="0" dirty="0" smtClean="0">
                <a:solidFill>
                  <a:srgbClr val="000000"/>
                </a:solidFill>
                <a:latin typeface="Helvetica"/>
              </a:rPr>
              <a:t>: pushing the “intensity” and the “precision frontiers” to the extremes</a:t>
            </a:r>
            <a:r>
              <a:rPr lang="de-DE" altLang="de-DE" kern="0" dirty="0" smtClean="0">
                <a:solidFill>
                  <a:srgbClr val="000000"/>
                </a:solidFill>
                <a:latin typeface="Helvetica"/>
              </a:rPr>
              <a:t> – not </a:t>
            </a:r>
            <a:r>
              <a:rPr lang="en-GB" altLang="de-DE" kern="0" dirty="0" smtClean="0">
                <a:solidFill>
                  <a:srgbClr val="000000"/>
                </a:solidFill>
                <a:latin typeface="Helvetica"/>
              </a:rPr>
              <a:t>“energy frontier”!</a:t>
            </a:r>
            <a:endParaRPr lang="de-DE" altLang="de-DE" kern="0" dirty="0" smtClean="0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540505" y="0"/>
            <a:ext cx="77724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  <a:endParaRPr lang="de-DE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1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8"/>
          <p:cNvSpPr>
            <a:spLocks noChangeArrowheads="1"/>
          </p:cNvSpPr>
          <p:nvPr/>
        </p:nvSpPr>
        <p:spPr bwMode="auto">
          <a:xfrm>
            <a:off x="1618" y="-9735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779" name="Rectangle 20"/>
          <p:cNvSpPr>
            <a:spLocks noChangeArrowheads="1"/>
          </p:cNvSpPr>
          <p:nvPr/>
        </p:nvSpPr>
        <p:spPr bwMode="auto">
          <a:xfrm>
            <a:off x="1618" y="-9735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780" name="Rectangle 22"/>
          <p:cNvSpPr>
            <a:spLocks noChangeArrowheads="1"/>
          </p:cNvSpPr>
          <p:nvPr/>
        </p:nvSpPr>
        <p:spPr bwMode="auto">
          <a:xfrm>
            <a:off x="1618" y="-9735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790" name="Text Box 2"/>
          <p:cNvSpPr txBox="1">
            <a:spLocks noChangeArrowheads="1"/>
          </p:cNvSpPr>
          <p:nvPr/>
        </p:nvSpPr>
        <p:spPr bwMode="auto">
          <a:xfrm>
            <a:off x="533400" y="673100"/>
            <a:ext cx="4063888" cy="707886"/>
          </a:xfrm>
          <a:prstGeom prst="rect">
            <a:avLst/>
          </a:prstGeom>
          <a:solidFill>
            <a:srgbClr val="FFF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90"/>
                </a:solidFill>
                <a:cs typeface="Arial" charset="0"/>
              </a:rPr>
              <a:t>RF:</a:t>
            </a:r>
            <a:r>
              <a:rPr lang="en-US" sz="2000" b="1" dirty="0">
                <a:solidFill>
                  <a:srgbClr val="000090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cs typeface="Arial" charset="0"/>
              </a:rPr>
              <a:t>              </a:t>
            </a:r>
            <a:r>
              <a:rPr lang="en-US" altLang="ru-RU" sz="2000" i="1" dirty="0" smtClean="0">
                <a:solidFill>
                  <a:srgbClr val="000090"/>
                </a:solidFill>
              </a:rPr>
              <a:t>Leader </a:t>
            </a:r>
            <a:r>
              <a:rPr lang="en-US" altLang="ru-RU" sz="2000" i="1" dirty="0" err="1" smtClean="0">
                <a:solidFill>
                  <a:srgbClr val="000090"/>
                </a:solidFill>
              </a:rPr>
              <a:t>A.Tribendis</a:t>
            </a:r>
            <a:endParaRPr lang="en-US" altLang="ru-RU" sz="2000" i="1" dirty="0" smtClean="0">
              <a:solidFill>
                <a:srgbClr val="00009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90"/>
                </a:solidFill>
                <a:cs typeface="Arial" charset="0"/>
              </a:rPr>
              <a:t>(</a:t>
            </a:r>
            <a:r>
              <a:rPr lang="en-US" sz="2000" i="1" dirty="0">
                <a:solidFill>
                  <a:srgbClr val="000090"/>
                </a:solidFill>
                <a:cs typeface="Arial" charset="0"/>
              </a:rPr>
              <a:t>stage of working design)</a:t>
            </a:r>
          </a:p>
        </p:txBody>
      </p:sp>
      <p:grpSp>
        <p:nvGrpSpPr>
          <p:cNvPr id="75782" name="Группа 26"/>
          <p:cNvGrpSpPr>
            <a:grpSpLocks/>
          </p:cNvGrpSpPr>
          <p:nvPr/>
        </p:nvGrpSpPr>
        <p:grpSpPr bwMode="auto">
          <a:xfrm>
            <a:off x="4591926" y="738250"/>
            <a:ext cx="4463176" cy="4125913"/>
            <a:chOff x="3131535" y="3615962"/>
            <a:chExt cx="4314646" cy="3948327"/>
          </a:xfrm>
        </p:grpSpPr>
        <p:pic>
          <p:nvPicPr>
            <p:cNvPr id="75788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535" y="4756860"/>
              <a:ext cx="4314646" cy="2807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9" name="TextBox 81"/>
            <p:cNvSpPr txBox="1">
              <a:spLocks noChangeArrowheads="1"/>
            </p:cNvSpPr>
            <p:nvPr/>
          </p:nvSpPr>
          <p:spPr bwMode="auto">
            <a:xfrm>
              <a:off x="3627922" y="3615962"/>
              <a:ext cx="3572712" cy="971947"/>
            </a:xfrm>
            <a:prstGeom prst="rect">
              <a:avLst/>
            </a:prstGeom>
            <a:solidFill>
              <a:srgbClr val="FFF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2000" b="1" dirty="0">
                  <a:solidFill>
                    <a:srgbClr val="000090"/>
                  </a:solidFill>
                  <a:cs typeface="Arial" charset="0"/>
                  <a:sym typeface="Symbol" charset="0"/>
                </a:rPr>
                <a:t>Electron Cooler </a:t>
              </a:r>
              <a:endParaRPr kumimoji="1" lang="en-US" sz="2000" b="1" dirty="0" smtClean="0">
                <a:solidFill>
                  <a:srgbClr val="000090"/>
                </a:solidFill>
                <a:cs typeface="Arial" charset="0"/>
                <a:sym typeface="Symbo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2000" i="1" dirty="0" smtClean="0">
                  <a:solidFill>
                    <a:srgbClr val="000090"/>
                  </a:solidFill>
                </a:rPr>
                <a:t>Leader </a:t>
              </a:r>
              <a:r>
                <a:rPr lang="en-US" altLang="ru-RU" sz="2000" i="1" dirty="0">
                  <a:solidFill>
                    <a:srgbClr val="000090"/>
                  </a:solidFill>
                </a:rPr>
                <a:t>ac. </a:t>
              </a:r>
              <a:r>
                <a:rPr lang="en-US" altLang="ru-RU" sz="2000" i="1" dirty="0" smtClean="0">
                  <a:solidFill>
                    <a:srgbClr val="000090"/>
                  </a:solidFill>
                </a:rPr>
                <a:t>V. </a:t>
              </a:r>
              <a:r>
                <a:rPr lang="en-US" altLang="ru-RU" sz="2000" i="1" dirty="0" err="1" smtClean="0">
                  <a:solidFill>
                    <a:srgbClr val="000090"/>
                  </a:solidFill>
                </a:rPr>
                <a:t>Parkhomchuk</a:t>
              </a:r>
              <a:endParaRPr kumimoji="1" lang="en-US" sz="2000" i="1" dirty="0" smtClean="0">
                <a:solidFill>
                  <a:srgbClr val="000090"/>
                </a:solidFill>
                <a:cs typeface="Arial" charset="0"/>
                <a:sym typeface="Symbo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dirty="0">
                  <a:solidFill>
                    <a:srgbClr val="000090"/>
                  </a:solidFill>
                  <a:cs typeface="Arial" charset="0"/>
                </a:rPr>
                <a:t>(stage of working design</a:t>
              </a:r>
              <a:r>
                <a:rPr lang="en-US" sz="2000" i="1" dirty="0" smtClean="0">
                  <a:solidFill>
                    <a:srgbClr val="000090"/>
                  </a:solidFill>
                  <a:cs typeface="Arial" charset="0"/>
                </a:rPr>
                <a:t>)</a:t>
              </a:r>
              <a:endParaRPr lang="en-US" sz="2000" i="1" dirty="0">
                <a:solidFill>
                  <a:srgbClr val="000090"/>
                </a:solidFill>
                <a:cs typeface="Arial" charset="0"/>
              </a:endParaRPr>
            </a:p>
          </p:txBody>
        </p:sp>
      </p:grpSp>
      <p:pic>
        <p:nvPicPr>
          <p:cNvPr id="75783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2"/>
          <a:stretch>
            <a:fillRect/>
          </a:stretch>
        </p:blipFill>
        <p:spPr bwMode="auto">
          <a:xfrm>
            <a:off x="241303" y="3932300"/>
            <a:ext cx="4102100" cy="237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5" name="Прямоугольник 1"/>
          <p:cNvSpPr>
            <a:spLocks noChangeArrowheads="1"/>
          </p:cNvSpPr>
          <p:nvPr/>
        </p:nvSpPr>
        <p:spPr bwMode="auto">
          <a:xfrm>
            <a:off x="420688" y="3932239"/>
            <a:ext cx="3675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-3429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a typeface="ＭＳ Ｐゴシック" pitchFamily="34" charset="-128"/>
              </a:rPr>
              <a:t>BINP – JINR meeting at JINR</a:t>
            </a:r>
          </a:p>
        </p:txBody>
      </p:sp>
      <p:pic>
        <p:nvPicPr>
          <p:cNvPr id="15" name="Рисунок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1" b="7467"/>
          <a:stretch/>
        </p:blipFill>
        <p:spPr bwMode="auto">
          <a:xfrm>
            <a:off x="259844" y="1473201"/>
            <a:ext cx="4153605" cy="218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212457"/>
              </p:ext>
            </p:extLst>
          </p:nvPr>
        </p:nvGraphicFramePr>
        <p:xfrm>
          <a:off x="4635502" y="5041962"/>
          <a:ext cx="4368800" cy="597529"/>
        </p:xfrm>
        <a:graphic>
          <a:graphicData uri="http://schemas.openxmlformats.org/drawingml/2006/table">
            <a:tbl>
              <a:tblPr/>
              <a:tblGrid>
                <a:gridCol w="3124200"/>
                <a:gridCol w="1244600"/>
              </a:tblGrid>
              <a:tr h="298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i="1" dirty="0" smtClean="0"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SimSun"/>
                          <a:cs typeface="Arial" pitchFamily="34" charset="0"/>
                        </a:rPr>
                        <a:t>Electron energy, max., MeV</a:t>
                      </a:r>
                      <a:endParaRPr lang="ru-RU" sz="1800" b="0" i="1" dirty="0"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1" dirty="0" smtClean="0"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SimSun"/>
                          <a:cs typeface="Arial" pitchFamily="34" charset="0"/>
                        </a:rPr>
                        <a:t>2.5</a:t>
                      </a:r>
                      <a:endParaRPr lang="ru-RU" sz="1800" b="0" i="1" dirty="0"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7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i="1" dirty="0" smtClean="0"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SimSun"/>
                          <a:cs typeface="Arial" pitchFamily="34" charset="0"/>
                        </a:rPr>
                        <a:t>Electron beam current, </a:t>
                      </a:r>
                      <a:r>
                        <a:rPr lang="ru-RU" sz="1800" b="0" i="1" dirty="0" smtClean="0"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SimSun"/>
                          <a:cs typeface="Arial" pitchFamily="34" charset="0"/>
                        </a:rPr>
                        <a:t>А</a:t>
                      </a:r>
                      <a:endParaRPr lang="ru-RU" sz="1800" b="0" i="1" dirty="0"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1" dirty="0" smtClean="0"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SimSun"/>
                          <a:cs typeface="Arial" pitchFamily="34" charset="0"/>
                        </a:rPr>
                        <a:t>0.1 – 1.0</a:t>
                      </a:r>
                      <a:endParaRPr lang="ru-RU" sz="1800" b="0" i="1" dirty="0"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Прямоугольник 13"/>
          <p:cNvSpPr>
            <a:spLocks noChangeArrowheads="1"/>
          </p:cNvSpPr>
          <p:nvPr/>
        </p:nvSpPr>
        <p:spPr bwMode="auto">
          <a:xfrm>
            <a:off x="1257300" y="101662"/>
            <a:ext cx="6134100" cy="461665"/>
          </a:xfrm>
          <a:prstGeom prst="rect">
            <a:avLst/>
          </a:prstGeom>
          <a:solidFill>
            <a:schemeClr val="accent5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000090"/>
                </a:solidFill>
                <a:ea typeface="ＭＳ Ｐゴシック" pitchFamily="34" charset="-128"/>
                <a:cs typeface="Arial" charset="0"/>
              </a:rPr>
              <a:t>BINP contribution to the NICA Collider</a:t>
            </a:r>
          </a:p>
        </p:txBody>
      </p:sp>
    </p:spTree>
    <p:extLst>
      <p:ext uri="{BB962C8B-B14F-4D97-AF65-F5344CB8AC3E}">
        <p14:creationId xmlns:p14="http://schemas.microsoft.com/office/powerpoint/2010/main" val="150832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2960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2D84A7-21DC-8C4A-8D53-1A617DC58B95}" type="slidenum">
              <a:rPr lang="en-US" sz="1400">
                <a:solidFill>
                  <a:srgbClr val="000000"/>
                </a:solidFill>
              </a:rPr>
              <a:pPr eaLnBrk="1" hangingPunct="1"/>
              <a:t>21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9975"/>
            <a:ext cx="67897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06" y="1200150"/>
            <a:ext cx="38830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14"/>
          <p:cNvSpPr>
            <a:spLocks noChangeArrowheads="1"/>
          </p:cNvSpPr>
          <p:nvPr/>
        </p:nvSpPr>
        <p:spPr bwMode="auto">
          <a:xfrm>
            <a:off x="0" y="74615"/>
            <a:ext cx="9144000" cy="839787"/>
          </a:xfrm>
          <a:prstGeom prst="rect">
            <a:avLst/>
          </a:prstGeom>
          <a:solidFill>
            <a:srgbClr val="DBEE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90"/>
                </a:solidFill>
                <a:ea typeface="ＭＳ Ｐゴシック" pitchFamily="34" charset="-128"/>
              </a:rPr>
              <a:t>SC Magnets </a:t>
            </a:r>
            <a:r>
              <a:rPr lang="en-US" sz="2400" b="1" dirty="0" smtClean="0">
                <a:solidFill>
                  <a:srgbClr val="000090"/>
                </a:solidFill>
                <a:ea typeface="ＭＳ Ｐゴシック" pitchFamily="34" charset="-128"/>
              </a:rPr>
              <a:t>for NICA &amp; </a:t>
            </a:r>
            <a:r>
              <a:rPr lang="en-US" sz="2400" b="1" dirty="0">
                <a:solidFill>
                  <a:srgbClr val="000090"/>
                </a:solidFill>
                <a:ea typeface="ＭＳ Ｐゴシック" pitchFamily="34" charset="-128"/>
              </a:rPr>
              <a:t>SIS-100/</a:t>
            </a:r>
            <a:r>
              <a:rPr lang="en-US" sz="2400" b="1" dirty="0" smtClean="0">
                <a:solidFill>
                  <a:srgbClr val="000090"/>
                </a:solidFill>
                <a:ea typeface="ＭＳ Ｐゴシック" pitchFamily="34" charset="-128"/>
              </a:rPr>
              <a:t>FAIR workshop </a:t>
            </a:r>
            <a:r>
              <a:rPr lang="en-US" sz="2400" b="1" dirty="0">
                <a:solidFill>
                  <a:srgbClr val="000090"/>
                </a:solidFill>
                <a:ea typeface="ＭＳ Ｐゴシック" pitchFamily="34" charset="-128"/>
              </a:rPr>
              <a:t>at VBLHEP </a:t>
            </a:r>
            <a:endParaRPr lang="en-US" sz="2400" b="1" dirty="0" smtClean="0">
              <a:solidFill>
                <a:srgbClr val="000090"/>
              </a:solidFill>
              <a:ea typeface="ＭＳ Ｐゴシック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90"/>
                </a:solidFill>
                <a:ea typeface="ＭＳ Ｐゴシック" pitchFamily="34" charset="-128"/>
              </a:rPr>
              <a:t>(</a:t>
            </a:r>
            <a:r>
              <a:rPr lang="en-US" sz="2400" i="1" dirty="0">
                <a:solidFill>
                  <a:srgbClr val="000090"/>
                </a:solidFill>
                <a:ea typeface="ＭＳ Ｐゴシック" pitchFamily="34" charset="-128"/>
              </a:rPr>
              <a:t>bld. 217</a:t>
            </a:r>
            <a:r>
              <a:rPr lang="en-US" sz="2400" i="1" dirty="0" smtClean="0">
                <a:solidFill>
                  <a:srgbClr val="000090"/>
                </a:solidFill>
                <a:ea typeface="ＭＳ Ｐゴシック" pitchFamily="34" charset="-128"/>
              </a:rPr>
              <a:t>) was put in operation (full configuration) </a:t>
            </a:r>
            <a:r>
              <a:rPr lang="en-US" sz="2400" b="1" i="1" dirty="0" smtClean="0">
                <a:solidFill>
                  <a:srgbClr val="F9535A"/>
                </a:solidFill>
                <a:ea typeface="ＭＳ Ｐゴシック" pitchFamily="34" charset="-128"/>
              </a:rPr>
              <a:t>in Nov. 2016 </a:t>
            </a:r>
            <a:endParaRPr lang="en-US" sz="2400" b="1" dirty="0">
              <a:solidFill>
                <a:srgbClr val="F9535A"/>
              </a:solidFill>
              <a:ea typeface="ＭＳ Ｐゴシック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90"/>
              </a:solidFill>
              <a:ea typeface="ＭＳ Ｐゴシック" pitchFamily="34" charset="-128"/>
            </a:endParaRPr>
          </a:p>
        </p:txBody>
      </p:sp>
      <p:sp>
        <p:nvSpPr>
          <p:cNvPr id="78853" name="TextBox 5"/>
          <p:cNvSpPr txBox="1">
            <a:spLocks noChangeArrowheads="1"/>
          </p:cNvSpPr>
          <p:nvPr/>
        </p:nvSpPr>
        <p:spPr bwMode="auto">
          <a:xfrm>
            <a:off x="3775885" y="866775"/>
            <a:ext cx="5222905" cy="400110"/>
          </a:xfrm>
          <a:prstGeom prst="rect">
            <a:avLst/>
          </a:prstGeom>
          <a:solidFill>
            <a:srgbClr val="FEFF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90"/>
                </a:solidFill>
                <a:ea typeface="MS PGothic" charset="0"/>
                <a:cs typeface="MS PGothic" charset="0"/>
              </a:rPr>
              <a:t>Serial tests of Booster magnets </a:t>
            </a:r>
            <a:r>
              <a:rPr lang="en-US" sz="2000" i="1" dirty="0" smtClean="0">
                <a:solidFill>
                  <a:srgbClr val="000090"/>
                </a:solidFill>
                <a:ea typeface="MS PGothic" charset="0"/>
                <a:cs typeface="MS PGothic" charset="0"/>
              </a:rPr>
              <a:t>have </a:t>
            </a:r>
            <a:r>
              <a:rPr lang="en-US" sz="2000" i="1" dirty="0">
                <a:solidFill>
                  <a:srgbClr val="000090"/>
                </a:solidFill>
                <a:ea typeface="MS PGothic" charset="0"/>
                <a:cs typeface="MS PGothic" charset="0"/>
              </a:rPr>
              <a:t>started</a:t>
            </a:r>
          </a:p>
        </p:txBody>
      </p:sp>
      <p:pic>
        <p:nvPicPr>
          <p:cNvPr id="78854" name="Рисунок 5" descr="C:\Users\Hamlet\Desktop\IMG_20160702_151901 уз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06" y="4343462"/>
            <a:ext cx="59404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Рисунок 7" descr="C:\Users\Hamlet\Desktop\IMG_20160702_152118 уз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9" y="4673662"/>
            <a:ext cx="404177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6" name="TextBox 12"/>
          <p:cNvSpPr txBox="1">
            <a:spLocks noChangeArrowheads="1"/>
          </p:cNvSpPr>
          <p:nvPr/>
        </p:nvSpPr>
        <p:spPr bwMode="auto">
          <a:xfrm>
            <a:off x="2610840" y="4033838"/>
            <a:ext cx="5181227" cy="400110"/>
          </a:xfrm>
          <a:prstGeom prst="rect">
            <a:avLst/>
          </a:prstGeom>
          <a:solidFill>
            <a:srgbClr val="FEFF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90"/>
                </a:solidFill>
                <a:ea typeface="MS PGothic" charset="0"/>
                <a:cs typeface="MS PGothic" charset="0"/>
              </a:rPr>
              <a:t>fabrication </a:t>
            </a:r>
            <a:r>
              <a:rPr lang="en-US" sz="2000" i="1" dirty="0">
                <a:solidFill>
                  <a:srgbClr val="000090"/>
                </a:solidFill>
                <a:ea typeface="MS PGothic" charset="0"/>
                <a:cs typeface="MS PGothic" charset="0"/>
              </a:rPr>
              <a:t>of magnet systems is in progress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216810"/>
              </p:ext>
            </p:extLst>
          </p:nvPr>
        </p:nvGraphicFramePr>
        <p:xfrm>
          <a:off x="1181131" y="2722564"/>
          <a:ext cx="6934199" cy="2705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/>
                <a:gridCol w="1130300"/>
                <a:gridCol w="1054100"/>
                <a:gridCol w="914400"/>
                <a:gridCol w="977899"/>
              </a:tblGrid>
              <a:tr h="490537">
                <a:tc gridSpan="5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dirty="0" smtClean="0">
                          <a:solidFill>
                            <a:srgbClr val="000090"/>
                          </a:solidFill>
                        </a:rPr>
                        <a:t>status of </a:t>
                      </a:r>
                      <a:r>
                        <a:rPr lang="en-US" sz="2000" b="1" i="1" dirty="0" smtClean="0">
                          <a:solidFill>
                            <a:srgbClr val="000090"/>
                          </a:solidFill>
                        </a:rPr>
                        <a:t>booste</a:t>
                      </a:r>
                      <a:r>
                        <a:rPr lang="en-US" sz="2000" b="0" i="1" dirty="0" smtClean="0">
                          <a:solidFill>
                            <a:srgbClr val="000090"/>
                          </a:solidFill>
                        </a:rPr>
                        <a:t>r magnet</a:t>
                      </a:r>
                      <a:r>
                        <a:rPr lang="en-US" sz="2000" b="0" i="1" baseline="0" dirty="0" smtClean="0">
                          <a:solidFill>
                            <a:srgbClr val="000090"/>
                          </a:solidFill>
                        </a:rPr>
                        <a:t> fabrication </a:t>
                      </a:r>
                      <a:r>
                        <a:rPr lang="en-US" sz="2000" b="0" i="1" dirty="0" smtClean="0">
                          <a:solidFill>
                            <a:srgbClr val="000090"/>
                          </a:solidFill>
                        </a:rPr>
                        <a:t> 15.09.2017</a:t>
                      </a:r>
                    </a:p>
                  </a:txBody>
                  <a:tcPr marL="91431" marR="91431" marT="45672" marB="45672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T="45730" marB="45730"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T="45730" marB="45730"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T="45730" marB="45730">
                    <a:solidFill>
                      <a:srgbClr val="008000"/>
                    </a:solidFill>
                  </a:tcPr>
                </a:tc>
              </a:tr>
              <a:tr h="513493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magnet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type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 anchor="ctr">
                    <a:solidFill>
                      <a:srgbClr val="00009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required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 anchor="ctr">
                    <a:solidFill>
                      <a:srgbClr val="0000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produced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00009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tested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 anchor="ctr">
                    <a:solidFill>
                      <a:srgbClr val="008000"/>
                    </a:solidFill>
                  </a:tcPr>
                </a:tc>
              </a:tr>
              <a:tr h="513493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672" marB="45672">
                    <a:solidFill>
                      <a:srgbClr val="00009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solidFill>
                            <a:schemeClr val="bg1"/>
                          </a:solidFill>
                        </a:rPr>
                        <a:t>yokes</a:t>
                      </a:r>
                      <a:endParaRPr lang="en-US" sz="2000" i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solidFill>
                            <a:schemeClr val="bg1"/>
                          </a:solidFill>
                        </a:rPr>
                        <a:t>coils</a:t>
                      </a:r>
                      <a:endParaRPr lang="en-US" sz="2000" i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00009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008000"/>
                    </a:solidFill>
                  </a:tcPr>
                </a:tc>
              </a:tr>
              <a:tr h="39609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90"/>
                          </a:solidFill>
                        </a:rPr>
                        <a:t>dipoles</a:t>
                      </a:r>
                      <a:endParaRPr lang="en-US" sz="20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90"/>
                          </a:solidFill>
                        </a:rPr>
                        <a:t>40</a:t>
                      </a:r>
                      <a:endParaRPr lang="en-US" sz="20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90"/>
                          </a:solidFill>
                        </a:rPr>
                        <a:t>40</a:t>
                      </a:r>
                      <a:endParaRPr lang="en-US" sz="20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90"/>
                          </a:solidFill>
                        </a:rPr>
                        <a:t>41</a:t>
                      </a:r>
                      <a:endParaRPr lang="en-US" sz="20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6"/>
                          </a:solidFill>
                        </a:rPr>
                        <a:t>26</a:t>
                      </a:r>
                      <a:endParaRPr lang="en-US" sz="2000" b="1" dirty="0">
                        <a:solidFill>
                          <a:srgbClr val="FF0006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FFEC0B"/>
                    </a:solidFill>
                  </a:tcPr>
                </a:tc>
              </a:tr>
              <a:tr h="396094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90"/>
                          </a:solidFill>
                        </a:rPr>
                        <a:t>quadrupole</a:t>
                      </a:r>
                      <a:r>
                        <a:rPr lang="en-US" sz="2000" b="1" baseline="0" dirty="0" smtClean="0">
                          <a:solidFill>
                            <a:srgbClr val="000090"/>
                          </a:solidFill>
                        </a:rPr>
                        <a:t> doublets</a:t>
                      </a:r>
                    </a:p>
                  </a:txBody>
                  <a:tcPr marL="91431" marR="91431" marT="45672" marB="45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24</a:t>
                      </a: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r>
                        <a:rPr lang="ru-RU" sz="1800" b="1" dirty="0" smtClean="0">
                          <a:solidFill>
                            <a:srgbClr val="000090"/>
                          </a:solidFill>
                        </a:rPr>
                        <a:t>4</a:t>
                      </a:r>
                      <a:endParaRPr lang="en-US" sz="1800" b="1" dirty="0" smtClean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20</a:t>
                      </a: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6"/>
                          </a:solidFill>
                        </a:rPr>
                        <a:t>3</a:t>
                      </a:r>
                    </a:p>
                  </a:txBody>
                  <a:tcPr marL="91431" marR="91431" marT="45672" marB="45672">
                    <a:solidFill>
                      <a:srgbClr val="FFEC0B"/>
                    </a:solidFill>
                  </a:tcPr>
                </a:tc>
              </a:tr>
              <a:tr h="39609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90"/>
                          </a:solidFill>
                        </a:rPr>
                        <a:t>correcting </a:t>
                      </a:r>
                      <a:endParaRPr lang="en-US" sz="20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32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32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-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6"/>
                          </a:solidFill>
                        </a:rPr>
                        <a:t>-</a:t>
                      </a:r>
                      <a:endParaRPr lang="en-US" sz="1800" b="1" dirty="0">
                        <a:solidFill>
                          <a:srgbClr val="FF0006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FFEC0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78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September 18</a:t>
            </a:r>
            <a:endParaRPr lang="ru-RU" sz="1400">
              <a:solidFill>
                <a:srgbClr val="000000"/>
              </a:solidFill>
            </a:endParaRPr>
          </a:p>
        </p:txBody>
      </p:sp>
      <p:sp>
        <p:nvSpPr>
          <p:cNvPr id="9113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8" y="6275388"/>
            <a:ext cx="3363913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V.Kekelidze, SC-122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706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366C94-2350-534C-80D1-DCAAD2607716}" type="slidenum">
              <a:rPr lang="ru-RU" sz="1400">
                <a:solidFill>
                  <a:srgbClr val="000000"/>
                </a:solidFill>
              </a:rPr>
              <a:pPr eaLnBrk="1" hangingPunct="1"/>
              <a:t>22</a:t>
            </a:fld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91140" name="TextBox 4"/>
          <p:cNvSpPr txBox="1">
            <a:spLocks noChangeArrowheads="1"/>
          </p:cNvSpPr>
          <p:nvPr/>
        </p:nvSpPr>
        <p:spPr bwMode="auto">
          <a:xfrm>
            <a:off x="1829919" y="76200"/>
            <a:ext cx="51587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</a:rPr>
              <a:t>M</a:t>
            </a:r>
            <a:r>
              <a:rPr lang="en-US" sz="2800" b="1" dirty="0" err="1">
                <a:solidFill>
                  <a:srgbClr val="000090"/>
                </a:solidFill>
              </a:rPr>
              <a:t>ulti</a:t>
            </a:r>
            <a:r>
              <a:rPr lang="en-US" sz="2800" b="1" dirty="0" err="1">
                <a:solidFill>
                  <a:srgbClr val="FF0000"/>
                </a:solidFill>
              </a:rPr>
              <a:t>P</a:t>
            </a:r>
            <a:r>
              <a:rPr lang="en-US" sz="2800" b="1" dirty="0" err="1">
                <a:solidFill>
                  <a:srgbClr val="000090"/>
                </a:solidFill>
              </a:rPr>
              <a:t>urpose</a:t>
            </a:r>
            <a:r>
              <a:rPr lang="en-US" sz="2800" b="1" dirty="0">
                <a:solidFill>
                  <a:srgbClr val="00009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800" b="1" dirty="0">
                <a:solidFill>
                  <a:srgbClr val="000090"/>
                </a:solidFill>
              </a:rPr>
              <a:t>etector (</a:t>
            </a:r>
            <a:r>
              <a:rPr lang="en-US" sz="2800" b="1" dirty="0">
                <a:solidFill>
                  <a:srgbClr val="FF0000"/>
                </a:solidFill>
              </a:rPr>
              <a:t>MPD</a:t>
            </a:r>
            <a:r>
              <a:rPr lang="en-US" sz="2800" b="1" dirty="0">
                <a:solidFill>
                  <a:srgbClr val="000090"/>
                </a:solidFill>
              </a:rPr>
              <a:t>)</a:t>
            </a:r>
          </a:p>
        </p:txBody>
      </p:sp>
      <p:pic>
        <p:nvPicPr>
          <p:cNvPr id="91142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46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/>
          <a:stretch>
            <a:fillRect/>
          </a:stretch>
        </p:blipFill>
        <p:spPr bwMode="auto">
          <a:xfrm>
            <a:off x="3422927" y="673101"/>
            <a:ext cx="4443687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72" descr="AA04988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32" y="3162300"/>
            <a:ext cx="203377" cy="51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39701" y="1092200"/>
            <a:ext cx="3270250" cy="190500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DF520"/>
              </a:buClr>
              <a:buFont typeface="Times" charset="0"/>
              <a:buNone/>
            </a:pPr>
            <a:r>
              <a:rPr lang="en-US" sz="2000" b="1" dirty="0" smtClean="0">
                <a:solidFill>
                  <a:srgbClr val="FFFFFF"/>
                </a:solidFill>
                <a:cs typeface="Arial" charset="0"/>
              </a:rPr>
              <a:t> Main target</a:t>
            </a:r>
            <a:r>
              <a:rPr lang="ru-RU" altLang="ja-JP" sz="2000" b="1" dirty="0" smtClean="0">
                <a:solidFill>
                  <a:srgbClr val="FFFFFF"/>
                </a:solidFill>
                <a:cs typeface="Arial" charset="0"/>
              </a:rPr>
              <a:t>:</a:t>
            </a:r>
            <a:r>
              <a:rPr lang="en-US" altLang="ja-JP" sz="2000" b="1" dirty="0">
                <a:solidFill>
                  <a:srgbClr val="FFFFFF"/>
                </a:solidFill>
                <a:cs typeface="Arial" charset="0"/>
              </a:rPr>
              <a:t> </a:t>
            </a:r>
            <a:endParaRPr lang="en-US" altLang="ja-JP" sz="2000" b="1" dirty="0" smtClean="0">
              <a:solidFill>
                <a:srgbClr val="FFFFFF"/>
              </a:solidFill>
              <a:cs typeface="Arial" charset="0"/>
            </a:endParaRPr>
          </a:p>
          <a:p>
            <a:pPr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DF520"/>
              </a:buClr>
              <a:buFont typeface="Times" charset="0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ru-RU" sz="2000" dirty="0" smtClean="0">
                <a:solidFill>
                  <a:srgbClr val="FFFFFF"/>
                </a:solidFill>
                <a:latin typeface="Times New Roman" charset="0"/>
              </a:rPr>
              <a:t>- </a:t>
            </a:r>
            <a:r>
              <a:rPr lang="en-US" sz="2000" i="1" dirty="0">
                <a:solidFill>
                  <a:srgbClr val="FFFFFF"/>
                </a:solidFill>
              </a:rPr>
              <a:t>study of hot and dense baryonic </a:t>
            </a:r>
            <a:r>
              <a:rPr lang="en-US" sz="2000" i="1" dirty="0" smtClean="0">
                <a:solidFill>
                  <a:srgbClr val="FFFFFF"/>
                </a:solidFill>
              </a:rPr>
              <a:t>matter at </a:t>
            </a:r>
            <a:r>
              <a:rPr lang="en-US" sz="2000" i="1" dirty="0">
                <a:solidFill>
                  <a:srgbClr val="FFFFFF"/>
                </a:solidFill>
              </a:rPr>
              <a:t>the energy range </a:t>
            </a:r>
            <a:r>
              <a:rPr lang="en-US" sz="2000" i="1" dirty="0" smtClean="0">
                <a:solidFill>
                  <a:srgbClr val="FFFFFF"/>
                </a:solidFill>
              </a:rPr>
              <a:t>of</a:t>
            </a:r>
            <a:r>
              <a:rPr lang="en-US" sz="2000" i="1" dirty="0" smtClean="0">
                <a:solidFill>
                  <a:srgbClr val="FFEC0B"/>
                </a:solidFill>
              </a:rPr>
              <a:t> </a:t>
            </a:r>
            <a:r>
              <a:rPr lang="en-US" sz="2000" i="1" dirty="0">
                <a:solidFill>
                  <a:srgbClr val="FFEC0B"/>
                </a:solidFill>
              </a:rPr>
              <a:t>max </a:t>
            </a:r>
            <a:r>
              <a:rPr lang="en-US" sz="2000" i="1" dirty="0" smtClean="0">
                <a:solidFill>
                  <a:srgbClr val="FFEC0B"/>
                </a:solidFill>
              </a:rPr>
              <a:t>net baryonic density </a:t>
            </a:r>
            <a:endParaRPr lang="en-US" sz="2000" i="1" dirty="0">
              <a:solidFill>
                <a:srgbClr val="FFEC0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131" y="4546662"/>
            <a:ext cx="40766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JINR, </a:t>
            </a:r>
            <a:r>
              <a:rPr lang="en-US" i="1" dirty="0" err="1" smtClean="0">
                <a:solidFill>
                  <a:srgbClr val="000090"/>
                </a:solidFill>
                <a:ea typeface="ＭＳ Ｐゴシック" pitchFamily="34" charset="-128"/>
              </a:rPr>
              <a:t>Dubna</a:t>
            </a: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Tsinghua University, Beijing, </a:t>
            </a: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China;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 err="1">
                <a:solidFill>
                  <a:srgbClr val="000090"/>
                </a:solidFill>
                <a:ea typeface="ＭＳ Ｐゴシック" pitchFamily="34" charset="-128"/>
              </a:rPr>
              <a:t>MEPhI</a:t>
            </a: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, Moscow, Russia.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INR, </a:t>
            </a: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RAS</a:t>
            </a: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, Russia</a:t>
            </a: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; </a:t>
            </a:r>
            <a:endParaRPr lang="en-US" i="1" dirty="0" smtClean="0">
              <a:solidFill>
                <a:srgbClr val="000090"/>
              </a:solidFill>
              <a:ea typeface="ＭＳ Ｐゴシック" pitchFamily="34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PPC BSU, </a:t>
            </a: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Minsk</a:t>
            </a: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, Belarus;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WUT, Warsaw, Poland</a:t>
            </a: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;</a:t>
            </a:r>
            <a:endParaRPr lang="en-US" i="1" dirty="0">
              <a:solidFill>
                <a:srgbClr val="000090"/>
              </a:solidFill>
              <a:ea typeface="ＭＳ Ｐゴシック" pitchFamily="34" charset="-128"/>
            </a:endParaRP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230189" y="4192588"/>
            <a:ext cx="33385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A11F0B"/>
                </a:solidFill>
                <a:ea typeface="ＭＳ Ｐゴシック" pitchFamily="34" charset="-128"/>
              </a:rPr>
              <a:t>MPD</a:t>
            </a:r>
            <a:r>
              <a:rPr lang="en-US" b="1" dirty="0" smtClean="0">
                <a:solidFill>
                  <a:srgbClr val="000090"/>
                </a:solidFill>
                <a:ea typeface="ＭＳ Ｐゴシック" pitchFamily="34" charset="-128"/>
              </a:rPr>
              <a:t> Collaboration:</a:t>
            </a:r>
            <a:endParaRPr lang="en-US" b="1" dirty="0">
              <a:solidFill>
                <a:srgbClr val="000090"/>
              </a:solidFill>
              <a:ea typeface="ＭＳ Ｐゴシック" pitchFamily="34" charset="-128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7230401" y="2603562"/>
            <a:ext cx="1710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i="1" dirty="0">
                <a:solidFill>
                  <a:srgbClr val="000090"/>
                </a:solidFill>
              </a:rPr>
              <a:t>e</a:t>
            </a:r>
            <a:r>
              <a:rPr lang="en-US" sz="1800" b="1" i="1" dirty="0" smtClean="0">
                <a:solidFill>
                  <a:srgbClr val="000090"/>
                </a:solidFill>
              </a:rPr>
              <a:t>xpression 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i="1" dirty="0" smtClean="0">
                <a:solidFill>
                  <a:srgbClr val="000090"/>
                </a:solidFill>
              </a:rPr>
              <a:t>of interest by:</a:t>
            </a:r>
            <a:endParaRPr lang="en-US" sz="1800" i="1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68270" y="5524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9042" y="353060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pitchFamily="34" charset="-128"/>
              </a:rPr>
              <a:t>TPC</a:t>
            </a:r>
            <a:endParaRPr lang="en-US" sz="14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37301" y="3162362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pitchFamily="34" charset="-128"/>
              </a:rPr>
              <a:t>ITS</a:t>
            </a:r>
            <a:endParaRPr lang="en-US" sz="14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34200" y="3251200"/>
            <a:ext cx="990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61100" y="3860800"/>
            <a:ext cx="990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03302" y="3251262"/>
            <a:ext cx="48375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 smtClean="0">
                <a:solidFill>
                  <a:srgbClr val="F9535A"/>
                </a:solidFill>
                <a:ea typeface="ＭＳ Ｐゴシック" pitchFamily="34" charset="-128"/>
              </a:rPr>
              <a:t>CERN;</a:t>
            </a:r>
          </a:p>
          <a:p>
            <a:pPr marL="285750" indent="-285750" algn="r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DF</a:t>
            </a: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, US, Mexico</a:t>
            </a: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;</a:t>
            </a:r>
            <a:endParaRPr lang="en-US" i="1" dirty="0" smtClean="0">
              <a:solidFill>
                <a:srgbClr val="F9535A"/>
              </a:solidFill>
              <a:ea typeface="ＭＳ Ｐゴシック" pitchFamily="34" charset="-128"/>
            </a:endParaRPr>
          </a:p>
          <a:p>
            <a:pPr marL="285750" indent="-285750" algn="r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ICN UNA; </a:t>
            </a: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Mexico;</a:t>
            </a:r>
          </a:p>
          <a:p>
            <a:pPr marL="285750" indent="-285750" algn="r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DF, CIEA del I.P.N, Mexico;</a:t>
            </a:r>
            <a:endParaRPr lang="ru-RU" i="1" dirty="0">
              <a:solidFill>
                <a:srgbClr val="000090"/>
              </a:solidFill>
              <a:ea typeface="ＭＳ Ｐゴシック" pitchFamily="34" charset="-128"/>
            </a:endParaRPr>
          </a:p>
          <a:p>
            <a:pPr marL="285750" indent="-285750" algn="r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FCF-M UAS, </a:t>
            </a: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Sinaloa, </a:t>
            </a: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Mexico;</a:t>
            </a:r>
            <a:endParaRPr lang="ru-RU" i="1" dirty="0">
              <a:solidFill>
                <a:srgbClr val="000090"/>
              </a:solidFill>
              <a:ea typeface="ＭＳ Ｐゴシック" pitchFamily="34" charset="-128"/>
            </a:endParaRPr>
          </a:p>
          <a:p>
            <a:pPr marL="285750" indent="-285750" algn="r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 </a:t>
            </a: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FCF-MB UAP, </a:t>
            </a: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Puebla, </a:t>
            </a: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Mexico;</a:t>
            </a:r>
            <a:endParaRPr lang="ru-RU" i="1" dirty="0">
              <a:solidFill>
                <a:srgbClr val="000090"/>
              </a:solidFill>
              <a:ea typeface="ＭＳ Ｐゴシック" pitchFamily="34" charset="-128"/>
            </a:endParaRPr>
          </a:p>
          <a:p>
            <a:pPr marL="285750" indent="-285750" algn="r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PI </a:t>
            </a:r>
            <a:r>
              <a:rPr lang="en-US" i="1" dirty="0" err="1" smtClean="0">
                <a:solidFill>
                  <a:srgbClr val="000090"/>
                </a:solidFill>
                <a:ea typeface="ＭＳ Ｐゴシック" pitchFamily="34" charset="-128"/>
              </a:rPr>
              <a:t>Az.AS</a:t>
            </a: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, Baku, </a:t>
            </a: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Azerbaijan;</a:t>
            </a:r>
          </a:p>
          <a:p>
            <a:pPr marL="285750" indent="-285750" algn="r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ITEP, NC KI, Moscow, Russia;</a:t>
            </a:r>
          </a:p>
          <a:p>
            <a:pPr marL="285750" indent="-285750" algn="r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PNPI NC KI, Saint Petersburg, Russia;</a:t>
            </a:r>
            <a:r>
              <a:rPr lang="ru-RU" i="1" dirty="0">
                <a:solidFill>
                  <a:srgbClr val="000090"/>
                </a:solidFill>
                <a:ea typeface="ＭＳ Ｐゴシック" pitchFamily="34" charset="-128"/>
              </a:rPr>
              <a:t>  </a:t>
            </a: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 </a:t>
            </a:r>
            <a:endParaRPr lang="ru-RU" i="1" dirty="0">
              <a:solidFill>
                <a:srgbClr val="000090"/>
              </a:solidFill>
              <a:ea typeface="ＭＳ Ｐゴシック" pitchFamily="34" charset="-128"/>
            </a:endParaRPr>
          </a:p>
          <a:p>
            <a:pPr marL="285750" indent="-285750" algn="r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CPPT USTC, Hefei</a:t>
            </a: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, </a:t>
            </a: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China;                                                                                                                        </a:t>
            </a:r>
            <a:endParaRPr lang="ru-RU" i="1" dirty="0">
              <a:solidFill>
                <a:srgbClr val="000090"/>
              </a:solidFill>
              <a:ea typeface="ＭＳ Ｐゴシック" pitchFamily="34" charset="-128"/>
            </a:endParaRPr>
          </a:p>
          <a:p>
            <a:pPr marL="285750" indent="-285750" algn="r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SS, HU, </a:t>
            </a:r>
            <a:r>
              <a:rPr lang="en-US" i="1" dirty="0" err="1">
                <a:solidFill>
                  <a:srgbClr val="000090"/>
                </a:solidFill>
                <a:ea typeface="ＭＳ Ｐゴシック" pitchFamily="34" charset="-128"/>
              </a:rPr>
              <a:t>Huzhou</a:t>
            </a:r>
            <a:r>
              <a:rPr lang="en-US" i="1" dirty="0">
                <a:solidFill>
                  <a:srgbClr val="000090"/>
                </a:solidFill>
                <a:ea typeface="ＭＳ Ｐゴシック" pitchFamily="34" charset="-128"/>
              </a:rPr>
              <a:t>, </a:t>
            </a:r>
            <a:r>
              <a:rPr lang="en-US" i="1" dirty="0" smtClean="0">
                <a:solidFill>
                  <a:srgbClr val="000090"/>
                </a:solidFill>
                <a:ea typeface="ＭＳ Ｐゴシック" pitchFamily="34" charset="-128"/>
              </a:rPr>
              <a:t>Republic of South Africa.</a:t>
            </a:r>
            <a:r>
              <a:rPr lang="ru-RU" i="1" dirty="0" smtClean="0">
                <a:solidFill>
                  <a:srgbClr val="000090"/>
                </a:solidFill>
                <a:ea typeface="ＭＳ Ｐゴシック" pitchFamily="34" charset="-128"/>
              </a:rPr>
              <a:t> </a:t>
            </a:r>
            <a:endParaRPr lang="en-US" i="1" dirty="0" smtClean="0">
              <a:solidFill>
                <a:srgbClr val="00009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918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28" y="2335275"/>
            <a:ext cx="514667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1" name="TextBox 1"/>
          <p:cNvSpPr txBox="1">
            <a:spLocks noChangeArrowheads="1"/>
          </p:cNvSpPr>
          <p:nvPr/>
        </p:nvSpPr>
        <p:spPr bwMode="auto">
          <a:xfrm>
            <a:off x="6805614" y="5226050"/>
            <a:ext cx="53893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u="sng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FFD</a:t>
            </a:r>
            <a:endParaRPr lang="ru-RU" sz="1800" u="sng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112642" name="TextBox 7"/>
          <p:cNvSpPr txBox="1">
            <a:spLocks noChangeArrowheads="1"/>
          </p:cNvSpPr>
          <p:nvPr/>
        </p:nvSpPr>
        <p:spPr bwMode="auto">
          <a:xfrm>
            <a:off x="1905000" y="101600"/>
            <a:ext cx="4610100" cy="523220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Multi Purpose Detector @  </a:t>
            </a:r>
            <a:endParaRPr lang="ru-RU" sz="2800" b="1" dirty="0">
              <a:solidFill>
                <a:srgbClr val="FFFFFF"/>
              </a:solidFill>
            </a:endParaRP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88900" y="892175"/>
            <a:ext cx="4483100" cy="132562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90"/>
                </a:solidFill>
                <a:cs typeface="Arial" charset="0"/>
              </a:rPr>
              <a:t>Tracking</a:t>
            </a:r>
            <a:r>
              <a:rPr lang="en-US" sz="2000" dirty="0">
                <a:solidFill>
                  <a:srgbClr val="000090"/>
                </a:solidFill>
                <a:cs typeface="Arial" charset="0"/>
              </a:rPr>
              <a:t>: </a:t>
            </a:r>
            <a:r>
              <a:rPr lang="en-US" sz="2000" dirty="0" smtClean="0">
                <a:solidFill>
                  <a:srgbClr val="000090"/>
                </a:solidFill>
                <a:cs typeface="Arial" charset="0"/>
              </a:rPr>
              <a:t>      up </a:t>
            </a:r>
            <a:r>
              <a:rPr lang="en-US" sz="2000" dirty="0">
                <a:solidFill>
                  <a:srgbClr val="000090"/>
                </a:solidFill>
                <a:cs typeface="Arial" charset="0"/>
              </a:rPr>
              <a:t>to |</a:t>
            </a:r>
            <a:r>
              <a:rPr lang="en-US" sz="2000" dirty="0">
                <a:solidFill>
                  <a:srgbClr val="000090"/>
                </a:solidFill>
                <a:latin typeface="Symbol" charset="0"/>
                <a:cs typeface="Arial" charset="0"/>
              </a:rPr>
              <a:t>h</a:t>
            </a:r>
            <a:r>
              <a:rPr lang="en-US" sz="2000" dirty="0">
                <a:solidFill>
                  <a:srgbClr val="000090"/>
                </a:solidFill>
                <a:cs typeface="Arial" charset="0"/>
              </a:rPr>
              <a:t>|</a:t>
            </a:r>
            <a:r>
              <a:rPr lang="en-US" sz="2000" dirty="0" smtClean="0">
                <a:solidFill>
                  <a:srgbClr val="000090"/>
                </a:solidFill>
                <a:cs typeface="Arial" charset="0"/>
              </a:rPr>
              <a:t>&lt;1.8 </a:t>
            </a:r>
            <a:r>
              <a:rPr lang="en-US" sz="2000" dirty="0">
                <a:solidFill>
                  <a:srgbClr val="000090"/>
                </a:solidFill>
                <a:cs typeface="Arial" charset="0"/>
              </a:rPr>
              <a:t>(TPC)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90"/>
                </a:solidFill>
                <a:cs typeface="Arial" charset="0"/>
              </a:rPr>
              <a:t>PID</a:t>
            </a:r>
            <a:r>
              <a:rPr lang="en-US" sz="2000" dirty="0" smtClean="0">
                <a:solidFill>
                  <a:srgbClr val="000090"/>
                </a:solidFill>
                <a:cs typeface="Arial" charset="0"/>
              </a:rPr>
              <a:t>:  </a:t>
            </a:r>
            <a:r>
              <a:rPr lang="en-US" sz="2000" dirty="0">
                <a:solidFill>
                  <a:srgbClr val="000090"/>
                </a:solidFill>
                <a:cs typeface="Arial" charset="0"/>
              </a:rPr>
              <a:t>hadrons, e, </a:t>
            </a:r>
            <a:r>
              <a:rPr lang="en-US" sz="2000" dirty="0" smtClean="0">
                <a:solidFill>
                  <a:srgbClr val="000090"/>
                </a:solidFill>
                <a:latin typeface="Symbol" charset="0"/>
                <a:cs typeface="Arial" charset="0"/>
              </a:rPr>
              <a:t>g  </a:t>
            </a:r>
            <a:r>
              <a:rPr lang="en-US" sz="2000" dirty="0">
                <a:solidFill>
                  <a:srgbClr val="000090"/>
                </a:solidFill>
                <a:latin typeface="Symbol" charset="0"/>
                <a:cs typeface="Arial" charset="0"/>
              </a:rPr>
              <a:t>(</a:t>
            </a:r>
            <a:r>
              <a:rPr lang="en-US" sz="2000" dirty="0">
                <a:solidFill>
                  <a:srgbClr val="000090"/>
                </a:solidFill>
                <a:cs typeface="Arial" charset="0"/>
              </a:rPr>
              <a:t>TOF, TPC, ECAL</a:t>
            </a:r>
            <a:r>
              <a:rPr lang="en-US" sz="2000" dirty="0">
                <a:solidFill>
                  <a:srgbClr val="000090"/>
                </a:solidFill>
                <a:latin typeface="Symbol" charset="0"/>
                <a:cs typeface="Arial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90"/>
                </a:solidFill>
                <a:cs typeface="Arial" charset="0"/>
              </a:rPr>
              <a:t>Event characterization</a:t>
            </a:r>
            <a:r>
              <a:rPr lang="en-US" sz="2000" dirty="0">
                <a:solidFill>
                  <a:srgbClr val="000090"/>
                </a:solidFill>
                <a:cs typeface="Arial" charset="0"/>
              </a:rPr>
              <a:t>: 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90"/>
                </a:solidFill>
                <a:cs typeface="Arial" charset="0"/>
              </a:rPr>
              <a:t>centrality &amp; event plane </a:t>
            </a:r>
            <a:r>
              <a:rPr lang="en-US" sz="2000" dirty="0" smtClean="0">
                <a:solidFill>
                  <a:srgbClr val="000090"/>
                </a:solidFill>
                <a:cs typeface="Arial" charset="0"/>
              </a:rPr>
              <a:t>(</a:t>
            </a:r>
            <a:r>
              <a:rPr lang="en-US" sz="2000" dirty="0" err="1" smtClean="0">
                <a:solidFill>
                  <a:srgbClr val="000090"/>
                </a:solidFill>
                <a:cs typeface="Arial" charset="0"/>
              </a:rPr>
              <a:t>FHCal</a:t>
            </a:r>
            <a:r>
              <a:rPr lang="en-US" sz="2000" dirty="0" smtClean="0">
                <a:solidFill>
                  <a:srgbClr val="000090"/>
                </a:solidFill>
                <a:cs typeface="Arial" charset="0"/>
              </a:rPr>
              <a:t>)</a:t>
            </a:r>
            <a:endParaRPr lang="en-US" sz="2000" dirty="0">
              <a:solidFill>
                <a:srgbClr val="000090"/>
              </a:solidFill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4648200" y="915988"/>
            <a:ext cx="4343400" cy="707886"/>
          </a:xfrm>
          <a:prstGeom prst="rect">
            <a:avLst/>
          </a:prstGeom>
          <a:solidFill>
            <a:schemeClr val="accent5">
              <a:lumMod val="90000"/>
              <a:alpha val="96000"/>
            </a:schemeClr>
          </a:solidFill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u="sng" dirty="0" smtClean="0">
                <a:solidFill>
                  <a:srgbClr val="000090"/>
                </a:solidFill>
              </a:rPr>
              <a:t>Stage 1 </a:t>
            </a:r>
            <a:r>
              <a:rPr lang="en-US" sz="2000" i="1" dirty="0" smtClean="0">
                <a:solidFill>
                  <a:srgbClr val="000090"/>
                </a:solidFill>
              </a:rPr>
              <a:t>(2020)</a:t>
            </a:r>
            <a:r>
              <a:rPr lang="en-US" sz="2000" dirty="0" smtClean="0">
                <a:solidFill>
                  <a:srgbClr val="000090"/>
                </a:solidFill>
              </a:rPr>
              <a:t>:</a:t>
            </a:r>
            <a:r>
              <a:rPr lang="en-US" sz="2000" b="1" dirty="0" smtClean="0">
                <a:solidFill>
                  <a:srgbClr val="000090"/>
                </a:solidFill>
              </a:rPr>
              <a:t> TPC</a:t>
            </a:r>
            <a:r>
              <a:rPr lang="en-US" sz="2000" dirty="0" smtClean="0">
                <a:solidFill>
                  <a:srgbClr val="000090"/>
                </a:solidFill>
              </a:rPr>
              <a:t>, </a:t>
            </a:r>
            <a:r>
              <a:rPr lang="en-US" sz="2000" b="1" dirty="0" err="1">
                <a:solidFill>
                  <a:srgbClr val="000090"/>
                </a:solidFill>
              </a:rPr>
              <a:t>FHCal</a:t>
            </a:r>
            <a:r>
              <a:rPr lang="en-US" sz="2000" b="1" dirty="0">
                <a:solidFill>
                  <a:srgbClr val="000090"/>
                </a:solidFill>
              </a:rPr>
              <a:t>, </a:t>
            </a:r>
            <a:r>
              <a:rPr lang="en-US" sz="2000" b="1" dirty="0" smtClean="0">
                <a:solidFill>
                  <a:srgbClr val="000090"/>
                </a:solidFill>
              </a:rPr>
              <a:t>FFD,</a:t>
            </a:r>
            <a:endParaRPr lang="ru-RU" sz="2000" b="1" dirty="0">
              <a:solidFill>
                <a:srgbClr val="000090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0090"/>
                </a:solidFill>
              </a:rPr>
              <a:t>Barrel </a:t>
            </a:r>
            <a:r>
              <a:rPr lang="en-US" sz="2000" dirty="0" smtClean="0">
                <a:solidFill>
                  <a:srgbClr val="000090"/>
                </a:solidFill>
              </a:rPr>
              <a:t>(TOF, </a:t>
            </a:r>
            <a:r>
              <a:rPr lang="en-US" sz="2000" dirty="0" err="1" smtClean="0">
                <a:solidFill>
                  <a:srgbClr val="000090"/>
                </a:solidFill>
              </a:rPr>
              <a:t>Ecal</a:t>
            </a:r>
            <a:r>
              <a:rPr lang="en-US" sz="2000" dirty="0" smtClean="0">
                <a:solidFill>
                  <a:srgbClr val="000090"/>
                </a:solidFill>
              </a:rPr>
              <a:t>)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112654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794500" y="63087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C19BCE-CE2C-3A4F-8C3C-76C9F519DF27}" type="slidenum">
              <a:rPr lang="ru-RU" sz="1400">
                <a:solidFill>
                  <a:srgbClr val="000000"/>
                </a:solidFill>
              </a:rPr>
              <a:pPr eaLnBrk="1" hangingPunct="1"/>
              <a:t>23</a:t>
            </a:fld>
            <a:endParaRPr lang="ru-RU" sz="1400">
              <a:solidFill>
                <a:srgbClr val="000000"/>
              </a:solidFill>
            </a:endParaRPr>
          </a:p>
        </p:txBody>
      </p:sp>
      <p:sp>
        <p:nvSpPr>
          <p:cNvPr id="68" name="TextBox 1"/>
          <p:cNvSpPr txBox="1">
            <a:spLocks noChangeArrowheads="1"/>
          </p:cNvSpPr>
          <p:nvPr/>
        </p:nvSpPr>
        <p:spPr bwMode="auto">
          <a:xfrm>
            <a:off x="6907214" y="4819650"/>
            <a:ext cx="72167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u="sng" dirty="0" err="1" smtClean="0">
                <a:solidFill>
                  <a:srgbClr val="000000"/>
                </a:solidFill>
                <a:latin typeface="Calibri" charset="0"/>
                <a:cs typeface="Arial" charset="0"/>
              </a:rPr>
              <a:t>FHCal</a:t>
            </a:r>
            <a:endParaRPr lang="ru-RU" sz="1800" u="sng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pic>
        <p:nvPicPr>
          <p:cNvPr id="70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2" y="3816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524000" y="1677988"/>
            <a:ext cx="7467600" cy="3846512"/>
            <a:chOff x="1524000" y="1677988"/>
            <a:chExt cx="7467600" cy="3846512"/>
          </a:xfrm>
        </p:grpSpPr>
        <p:grpSp>
          <p:nvGrpSpPr>
            <p:cNvPr id="2" name="Group 94"/>
            <p:cNvGrpSpPr>
              <a:grpSpLocks/>
            </p:cNvGrpSpPr>
            <p:nvPr/>
          </p:nvGrpSpPr>
          <p:grpSpPr bwMode="auto">
            <a:xfrm>
              <a:off x="3048000" y="1677988"/>
              <a:ext cx="5943600" cy="3846512"/>
              <a:chOff x="4572000" y="636588"/>
              <a:chExt cx="5943600" cy="3846512"/>
            </a:xfrm>
          </p:grpSpPr>
          <p:grpSp>
            <p:nvGrpSpPr>
              <p:cNvPr id="112659" name="Group 91"/>
              <p:cNvGrpSpPr>
                <a:grpSpLocks/>
              </p:cNvGrpSpPr>
              <p:nvPr/>
            </p:nvGrpSpPr>
            <p:grpSpPr bwMode="auto">
              <a:xfrm>
                <a:off x="4572000" y="2628900"/>
                <a:ext cx="3302000" cy="1854200"/>
                <a:chOff x="4572000" y="2209800"/>
                <a:chExt cx="3302000" cy="1854200"/>
              </a:xfrm>
            </p:grpSpPr>
            <p:grpSp>
              <p:nvGrpSpPr>
                <p:cNvPr id="112661" name="Group 88"/>
                <p:cNvGrpSpPr>
                  <a:grpSpLocks/>
                </p:cNvGrpSpPr>
                <p:nvPr/>
              </p:nvGrpSpPr>
              <p:grpSpPr bwMode="auto">
                <a:xfrm>
                  <a:off x="4572000" y="2209800"/>
                  <a:ext cx="731519" cy="1854200"/>
                  <a:chOff x="4572000" y="2209800"/>
                  <a:chExt cx="731519" cy="1854200"/>
                </a:xfrm>
              </p:grpSpPr>
              <p:sp>
                <p:nvSpPr>
                  <p:cNvPr id="24" name="Rectangle 23"/>
                  <p:cNvSpPr/>
                  <p:nvPr/>
                </p:nvSpPr>
                <p:spPr>
                  <a:xfrm>
                    <a:off x="4572000" y="2209800"/>
                    <a:ext cx="190500" cy="889000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4762500" y="2490788"/>
                    <a:ext cx="165100" cy="608012"/>
                  </a:xfrm>
                  <a:prstGeom prst="rect">
                    <a:avLst/>
                  </a:prstGeom>
                  <a:solidFill>
                    <a:srgbClr val="226438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40" name="Rectangle 39"/>
                  <p:cNvSpPr/>
                  <p:nvPr/>
                </p:nvSpPr>
                <p:spPr>
                  <a:xfrm>
                    <a:off x="4572000" y="3175000"/>
                    <a:ext cx="190500" cy="889000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4775200" y="3176588"/>
                    <a:ext cx="165100" cy="608012"/>
                  </a:xfrm>
                  <a:prstGeom prst="rect">
                    <a:avLst/>
                  </a:prstGeom>
                  <a:solidFill>
                    <a:srgbClr val="226438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5245100" y="2490788"/>
                    <a:ext cx="46038" cy="608012"/>
                  </a:xfrm>
                  <a:prstGeom prst="rect">
                    <a:avLst/>
                  </a:prstGeom>
                  <a:solidFill>
                    <a:srgbClr val="00009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5257800" y="3176588"/>
                    <a:ext cx="46038" cy="608012"/>
                  </a:xfrm>
                  <a:prstGeom prst="rect">
                    <a:avLst/>
                  </a:prstGeom>
                  <a:solidFill>
                    <a:srgbClr val="00009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1" name="Rectangle 50"/>
                  <p:cNvSpPr/>
                  <p:nvPr/>
                </p:nvSpPr>
                <p:spPr>
                  <a:xfrm>
                    <a:off x="5067300" y="2490788"/>
                    <a:ext cx="46038" cy="544512"/>
                  </a:xfrm>
                  <a:prstGeom prst="rect">
                    <a:avLst/>
                  </a:prstGeom>
                  <a:solidFill>
                    <a:srgbClr val="00009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5080000" y="3227388"/>
                    <a:ext cx="46038" cy="544512"/>
                  </a:xfrm>
                  <a:prstGeom prst="rect">
                    <a:avLst/>
                  </a:prstGeom>
                  <a:solidFill>
                    <a:srgbClr val="00009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5143500" y="2490788"/>
                    <a:ext cx="101600" cy="557212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7" name="Rectangle 56"/>
                  <p:cNvSpPr/>
                  <p:nvPr/>
                </p:nvSpPr>
                <p:spPr>
                  <a:xfrm>
                    <a:off x="5143500" y="3201988"/>
                    <a:ext cx="101600" cy="557212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9" name="Rectangle 58"/>
                  <p:cNvSpPr/>
                  <p:nvPr/>
                </p:nvSpPr>
                <p:spPr>
                  <a:xfrm>
                    <a:off x="4940300" y="2503488"/>
                    <a:ext cx="127000" cy="379412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61" name="Rectangle 60"/>
                  <p:cNvSpPr/>
                  <p:nvPr/>
                </p:nvSpPr>
                <p:spPr>
                  <a:xfrm>
                    <a:off x="4940300" y="3367088"/>
                    <a:ext cx="127000" cy="379412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12662" name="Group 89"/>
                <p:cNvGrpSpPr>
                  <a:grpSpLocks/>
                </p:cNvGrpSpPr>
                <p:nvPr/>
              </p:nvGrpSpPr>
              <p:grpSpPr bwMode="auto">
                <a:xfrm>
                  <a:off x="7137400" y="2222500"/>
                  <a:ext cx="736600" cy="1841500"/>
                  <a:chOff x="7137400" y="2222500"/>
                  <a:chExt cx="736600" cy="1841500"/>
                </a:xfrm>
              </p:grpSpPr>
              <p:sp>
                <p:nvSpPr>
                  <p:cNvPr id="39" name="Rectangle 38"/>
                  <p:cNvSpPr/>
                  <p:nvPr/>
                </p:nvSpPr>
                <p:spPr>
                  <a:xfrm>
                    <a:off x="7670800" y="2222500"/>
                    <a:ext cx="190500" cy="889000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42" name="Rectangle 41"/>
                  <p:cNvSpPr/>
                  <p:nvPr/>
                </p:nvSpPr>
                <p:spPr>
                  <a:xfrm>
                    <a:off x="7683500" y="3175000"/>
                    <a:ext cx="190500" cy="889000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43" name="Rectangle 42"/>
                  <p:cNvSpPr/>
                  <p:nvPr/>
                </p:nvSpPr>
                <p:spPr>
                  <a:xfrm>
                    <a:off x="7505700" y="2490788"/>
                    <a:ext cx="165100" cy="608012"/>
                  </a:xfrm>
                  <a:prstGeom prst="rect">
                    <a:avLst/>
                  </a:prstGeom>
                  <a:solidFill>
                    <a:srgbClr val="226438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7518400" y="3176588"/>
                    <a:ext cx="165100" cy="608012"/>
                  </a:xfrm>
                  <a:prstGeom prst="rect">
                    <a:avLst/>
                  </a:prstGeom>
                  <a:solidFill>
                    <a:srgbClr val="226438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7137400" y="2490788"/>
                    <a:ext cx="46038" cy="608012"/>
                  </a:xfrm>
                  <a:prstGeom prst="rect">
                    <a:avLst/>
                  </a:prstGeom>
                  <a:solidFill>
                    <a:srgbClr val="00009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7137400" y="3176588"/>
                    <a:ext cx="46038" cy="608012"/>
                  </a:xfrm>
                  <a:prstGeom prst="rect">
                    <a:avLst/>
                  </a:prstGeom>
                  <a:solidFill>
                    <a:srgbClr val="00009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>
                  <a:xfrm>
                    <a:off x="7315200" y="2503488"/>
                    <a:ext cx="46038" cy="544512"/>
                  </a:xfrm>
                  <a:prstGeom prst="rect">
                    <a:avLst/>
                  </a:prstGeom>
                  <a:solidFill>
                    <a:srgbClr val="00009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7315200" y="3227388"/>
                    <a:ext cx="46038" cy="544512"/>
                  </a:xfrm>
                  <a:prstGeom prst="rect">
                    <a:avLst/>
                  </a:prstGeom>
                  <a:solidFill>
                    <a:srgbClr val="00009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7213600" y="2490788"/>
                    <a:ext cx="101600" cy="557212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8" name="Rectangle 57"/>
                  <p:cNvSpPr/>
                  <p:nvPr/>
                </p:nvSpPr>
                <p:spPr>
                  <a:xfrm>
                    <a:off x="7200900" y="3214688"/>
                    <a:ext cx="101600" cy="557212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7366000" y="2503488"/>
                    <a:ext cx="127000" cy="379412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7366000" y="3367088"/>
                    <a:ext cx="127000" cy="379412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12663" name="Group 90"/>
                <p:cNvGrpSpPr>
                  <a:grpSpLocks/>
                </p:cNvGrpSpPr>
                <p:nvPr/>
              </p:nvGrpSpPr>
              <p:grpSpPr bwMode="auto">
                <a:xfrm>
                  <a:off x="5614193" y="3010694"/>
                  <a:ext cx="1243806" cy="240506"/>
                  <a:chOff x="5614193" y="3010694"/>
                  <a:chExt cx="1243806" cy="240506"/>
                </a:xfrm>
              </p:grpSpPr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5918200" y="3048000"/>
                    <a:ext cx="596900" cy="1588"/>
                  </a:xfrm>
                  <a:prstGeom prst="line">
                    <a:avLst/>
                  </a:prstGeom>
                  <a:ln>
                    <a:solidFill>
                      <a:srgbClr val="00009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5918200" y="3086100"/>
                    <a:ext cx="596900" cy="1588"/>
                  </a:xfrm>
                  <a:prstGeom prst="line">
                    <a:avLst/>
                  </a:prstGeom>
                  <a:ln>
                    <a:solidFill>
                      <a:srgbClr val="00009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5918200" y="3200400"/>
                    <a:ext cx="596900" cy="1588"/>
                  </a:xfrm>
                  <a:prstGeom prst="line">
                    <a:avLst/>
                  </a:prstGeom>
                  <a:ln>
                    <a:solidFill>
                      <a:srgbClr val="00009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5918200" y="3238500"/>
                    <a:ext cx="596900" cy="1588"/>
                  </a:xfrm>
                  <a:prstGeom prst="line">
                    <a:avLst/>
                  </a:prstGeom>
                  <a:ln>
                    <a:solidFill>
                      <a:srgbClr val="00009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 rot="16800000" flipH="1">
                    <a:off x="5791994" y="3048794"/>
                    <a:ext cx="87312" cy="12700"/>
                  </a:xfrm>
                  <a:prstGeom prst="line">
                    <a:avLst/>
                  </a:prstGeom>
                  <a:ln>
                    <a:solidFill>
                      <a:srgbClr val="00009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 rot="16800000" flipH="1">
                    <a:off x="5791994" y="3201194"/>
                    <a:ext cx="87312" cy="12700"/>
                  </a:xfrm>
                  <a:prstGeom prst="line">
                    <a:avLst/>
                  </a:prstGeom>
                  <a:ln>
                    <a:solidFill>
                      <a:srgbClr val="00009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 rot="16800000" flipH="1">
                    <a:off x="5690394" y="3201194"/>
                    <a:ext cx="87312" cy="12700"/>
                  </a:xfrm>
                  <a:prstGeom prst="line">
                    <a:avLst/>
                  </a:prstGeom>
                  <a:ln>
                    <a:solidFill>
                      <a:srgbClr val="00009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 rot="16800000" flipH="1">
                    <a:off x="5690394" y="3061494"/>
                    <a:ext cx="87312" cy="12700"/>
                  </a:xfrm>
                  <a:prstGeom prst="line">
                    <a:avLst/>
                  </a:prstGeom>
                  <a:ln>
                    <a:solidFill>
                      <a:srgbClr val="00009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>
                  <a:xfrm rot="16800000" flipH="1">
                    <a:off x="5576094" y="3201194"/>
                    <a:ext cx="87312" cy="12700"/>
                  </a:xfrm>
                  <a:prstGeom prst="line">
                    <a:avLst/>
                  </a:prstGeom>
                  <a:ln>
                    <a:solidFill>
                      <a:srgbClr val="00009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/>
                  <p:cNvCxnSpPr/>
                  <p:nvPr/>
                </p:nvCxnSpPr>
                <p:spPr>
                  <a:xfrm rot="16800000" flipH="1">
                    <a:off x="5576094" y="3048794"/>
                    <a:ext cx="87312" cy="12700"/>
                  </a:xfrm>
                  <a:prstGeom prst="line">
                    <a:avLst/>
                  </a:prstGeom>
                  <a:ln>
                    <a:solidFill>
                      <a:srgbClr val="00009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>
                  <a:xfrm rot="16800000" flipH="1">
                    <a:off x="6579394" y="3201194"/>
                    <a:ext cx="87312" cy="12700"/>
                  </a:xfrm>
                  <a:prstGeom prst="line">
                    <a:avLst/>
                  </a:prstGeom>
                  <a:ln>
                    <a:solidFill>
                      <a:srgbClr val="00009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 rot="16800000" flipH="1">
                    <a:off x="6680994" y="3201194"/>
                    <a:ext cx="87312" cy="12700"/>
                  </a:xfrm>
                  <a:prstGeom prst="line">
                    <a:avLst/>
                  </a:prstGeom>
                  <a:ln>
                    <a:solidFill>
                      <a:srgbClr val="00009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 rot="16800000" flipH="1">
                    <a:off x="6807994" y="3201194"/>
                    <a:ext cx="87312" cy="12700"/>
                  </a:xfrm>
                  <a:prstGeom prst="line">
                    <a:avLst/>
                  </a:prstGeom>
                  <a:ln>
                    <a:solidFill>
                      <a:srgbClr val="00009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 rot="16800000" flipH="1">
                    <a:off x="6579394" y="3048794"/>
                    <a:ext cx="87312" cy="12700"/>
                  </a:xfrm>
                  <a:prstGeom prst="line">
                    <a:avLst/>
                  </a:prstGeom>
                  <a:ln>
                    <a:solidFill>
                      <a:srgbClr val="00009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rot="16800000" flipH="1">
                    <a:off x="6680994" y="3061494"/>
                    <a:ext cx="87312" cy="12700"/>
                  </a:xfrm>
                  <a:prstGeom prst="line">
                    <a:avLst/>
                  </a:prstGeom>
                  <a:ln>
                    <a:solidFill>
                      <a:srgbClr val="00009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 rot="16800000" flipH="1">
                    <a:off x="6807994" y="3048794"/>
                    <a:ext cx="87312" cy="12700"/>
                  </a:xfrm>
                  <a:prstGeom prst="line">
                    <a:avLst/>
                  </a:prstGeom>
                  <a:ln>
                    <a:solidFill>
                      <a:srgbClr val="00009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3" name="TextBox 92"/>
              <p:cNvSpPr txBox="1"/>
              <p:nvPr/>
            </p:nvSpPr>
            <p:spPr bwMode="auto">
              <a:xfrm>
                <a:off x="6184900" y="636588"/>
                <a:ext cx="4330700" cy="70788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96000"/>
                </a:schemeClr>
              </a:solidFill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 u="sng" dirty="0" smtClean="0">
                    <a:solidFill>
                      <a:srgbClr val="FF0000"/>
                    </a:solidFill>
                  </a:rPr>
                  <a:t>Stage 2 </a:t>
                </a:r>
                <a:r>
                  <a:rPr lang="en-US" sz="2000" i="1" dirty="0" smtClean="0">
                    <a:solidFill>
                      <a:srgbClr val="000090"/>
                    </a:solidFill>
                  </a:rPr>
                  <a:t>(2023)</a:t>
                </a:r>
                <a:r>
                  <a:rPr lang="en-US" sz="2000" dirty="0" smtClean="0">
                    <a:solidFill>
                      <a:srgbClr val="000090"/>
                    </a:solidFill>
                  </a:rPr>
                  <a:t>: </a:t>
                </a:r>
                <a:r>
                  <a:rPr lang="en-US" sz="2000" b="1" dirty="0" smtClean="0">
                    <a:solidFill>
                      <a:srgbClr val="000090"/>
                    </a:solidFill>
                  </a:rPr>
                  <a:t>ITS</a:t>
                </a:r>
                <a:r>
                  <a:rPr lang="en-US" sz="2000" dirty="0" smtClean="0">
                    <a:solidFill>
                      <a:srgbClr val="000090"/>
                    </a:solidFill>
                  </a:rPr>
                  <a:t> (JINR+ </a:t>
                </a:r>
                <a:r>
                  <a:rPr lang="en-US" sz="2000" b="1" dirty="0" smtClean="0">
                    <a:solidFill>
                      <a:srgbClr val="A11F0B"/>
                    </a:solidFill>
                  </a:rPr>
                  <a:t>CERN</a:t>
                </a:r>
                <a:r>
                  <a:rPr lang="en-US" sz="2000" dirty="0" smtClean="0">
                    <a:solidFill>
                      <a:srgbClr val="000090"/>
                    </a:solidFill>
                  </a:rPr>
                  <a:t>), </a:t>
                </a:r>
              </a:p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 dirty="0" err="1" smtClean="0">
                    <a:solidFill>
                      <a:srgbClr val="000090"/>
                    </a:solidFill>
                  </a:rPr>
                  <a:t>EndCaps</a:t>
                </a:r>
                <a:r>
                  <a:rPr lang="en-US" sz="2000" b="1" dirty="0" smtClean="0">
                    <a:solidFill>
                      <a:srgbClr val="00009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000090"/>
                    </a:solidFill>
                  </a:rPr>
                  <a:t>(tracker, TOF, </a:t>
                </a:r>
                <a:r>
                  <a:rPr lang="en-US" sz="2000" dirty="0" err="1" smtClean="0">
                    <a:solidFill>
                      <a:srgbClr val="000090"/>
                    </a:solidFill>
                  </a:rPr>
                  <a:t>Ecal</a:t>
                </a:r>
                <a:r>
                  <a:rPr lang="en-US" sz="2000" dirty="0" smtClean="0">
                    <a:solidFill>
                      <a:srgbClr val="000090"/>
                    </a:solidFill>
                  </a:rPr>
                  <a:t>)</a:t>
                </a:r>
                <a:endParaRPr lang="ru-RU" sz="2000" dirty="0" smtClean="0">
                  <a:solidFill>
                    <a:srgbClr val="000090"/>
                  </a:solidFill>
                </a:endParaRPr>
              </a:p>
            </p:txBody>
          </p:sp>
        </p:grpSp>
        <p:cxnSp>
          <p:nvCxnSpPr>
            <p:cNvPr id="4" name="Straight Arrow Connector 3"/>
            <p:cNvCxnSpPr/>
            <p:nvPr/>
          </p:nvCxnSpPr>
          <p:spPr>
            <a:xfrm flipV="1">
              <a:off x="1917700" y="4660900"/>
              <a:ext cx="2590800" cy="596900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524000" y="4902200"/>
              <a:ext cx="583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A11F0B"/>
                  </a:solidFill>
                  <a:ea typeface="ＭＳ Ｐゴシック" pitchFamily="34" charset="-128"/>
                </a:rPr>
                <a:t>ITS</a:t>
              </a:r>
              <a:endParaRPr lang="en-US" sz="2000" b="1" dirty="0">
                <a:solidFill>
                  <a:srgbClr val="A11F0B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63" name="TextBox 11"/>
          <p:cNvSpPr txBox="1">
            <a:spLocks noChangeArrowheads="1"/>
          </p:cNvSpPr>
          <p:nvPr/>
        </p:nvSpPr>
        <p:spPr bwMode="auto">
          <a:xfrm>
            <a:off x="1236877" y="5367400"/>
            <a:ext cx="7132424" cy="1015663"/>
          </a:xfrm>
          <a:prstGeom prst="rect">
            <a:avLst/>
          </a:prstGeom>
          <a:solidFill>
            <a:srgbClr val="FFEEE4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C1167"/>
                </a:solidFill>
              </a:rPr>
              <a:t>Status od stage 1:</a:t>
            </a:r>
            <a:r>
              <a:rPr lang="ru-RU" sz="2000" b="1" dirty="0" smtClean="0">
                <a:solidFill>
                  <a:srgbClr val="0C1167"/>
                </a:solidFill>
              </a:rPr>
              <a:t>  </a:t>
            </a:r>
            <a:endParaRPr lang="en-US" sz="2000" b="1" dirty="0" smtClean="0">
              <a:solidFill>
                <a:srgbClr val="0C1167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C1167"/>
                </a:solidFill>
              </a:rPr>
              <a:t>technical design report – completed / close to </a:t>
            </a:r>
            <a:r>
              <a:rPr lang="en-US" sz="2000" i="1" dirty="0" smtClean="0">
                <a:solidFill>
                  <a:srgbClr val="FF0000"/>
                </a:solidFill>
              </a:rPr>
              <a:t>completion</a:t>
            </a:r>
            <a:r>
              <a:rPr lang="en-US" sz="2000" i="1" dirty="0" smtClean="0">
                <a:solidFill>
                  <a:srgbClr val="0C1167"/>
                </a:solidFill>
              </a:rPr>
              <a:t>;</a:t>
            </a:r>
            <a:r>
              <a:rPr lang="ru-RU" sz="2000" i="1" dirty="0" smtClean="0">
                <a:solidFill>
                  <a:srgbClr val="0C1167"/>
                </a:solidFill>
              </a:rPr>
              <a:t> </a:t>
            </a:r>
            <a:endParaRPr lang="en-US" sz="2000" i="1" dirty="0" smtClean="0">
              <a:solidFill>
                <a:srgbClr val="0C1167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C1167"/>
                </a:solidFill>
              </a:rPr>
              <a:t>preparation </a:t>
            </a:r>
            <a:r>
              <a:rPr lang="en-US" sz="2000" i="1" dirty="0">
                <a:solidFill>
                  <a:srgbClr val="0C1167"/>
                </a:solidFill>
              </a:rPr>
              <a:t>for the </a:t>
            </a:r>
            <a:r>
              <a:rPr lang="en-US" sz="2000" i="1" dirty="0" smtClean="0">
                <a:solidFill>
                  <a:srgbClr val="0C1167"/>
                </a:solidFill>
              </a:rPr>
              <a:t>mass production</a:t>
            </a:r>
            <a:endParaRPr lang="en-US" sz="2000" i="1" dirty="0">
              <a:solidFill>
                <a:srgbClr val="0C11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113EBD-911C-417E-9986-97C0FFBD6A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pSp>
        <p:nvGrpSpPr>
          <p:cNvPr id="44" name="Группа 18"/>
          <p:cNvGrpSpPr>
            <a:grpSpLocks/>
          </p:cNvGrpSpPr>
          <p:nvPr/>
        </p:nvGrpSpPr>
        <p:grpSpPr bwMode="auto">
          <a:xfrm>
            <a:off x="0" y="6184962"/>
            <a:ext cx="9144000" cy="673100"/>
            <a:chOff x="-1" y="6184986"/>
            <a:chExt cx="9144001" cy="673014"/>
          </a:xfrm>
        </p:grpSpPr>
        <p:cxnSp>
          <p:nvCxnSpPr>
            <p:cNvPr id="45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4" descr="JIN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0" y="770"/>
            <a:ext cx="9144000" cy="6150855"/>
            <a:chOff x="0" y="708"/>
            <a:chExt cx="9144000" cy="6150855"/>
          </a:xfrm>
        </p:grpSpPr>
        <p:grpSp>
          <p:nvGrpSpPr>
            <p:cNvPr id="38937" name="Группа 2"/>
            <p:cNvGrpSpPr>
              <a:grpSpLocks/>
            </p:cNvGrpSpPr>
            <p:nvPr/>
          </p:nvGrpSpPr>
          <p:grpSpPr bwMode="auto">
            <a:xfrm>
              <a:off x="5329238" y="3182938"/>
              <a:ext cx="3814762" cy="2968625"/>
              <a:chOff x="5329238" y="3182938"/>
              <a:chExt cx="3814763" cy="2968625"/>
            </a:xfrm>
          </p:grpSpPr>
          <p:graphicFrame>
            <p:nvGraphicFramePr>
              <p:cNvPr id="38944" name="Object 163"/>
              <p:cNvGraphicFramePr>
                <a:graphicFrameLocks noChangeAspect="1"/>
              </p:cNvGraphicFramePr>
              <p:nvPr/>
            </p:nvGraphicFramePr>
            <p:xfrm>
              <a:off x="5329238" y="3182938"/>
              <a:ext cx="3814763" cy="29686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71" name="Mathcad" r:id="rId5" imgW="2362200" imgH="1838325" progId="Mathcad">
                      <p:embed/>
                    </p:oleObj>
                  </mc:Choice>
                  <mc:Fallback>
                    <p:oleObj name="Mathcad" r:id="rId5" imgW="2362200" imgH="1838325" progId="Mathcad">
                      <p:embed/>
                      <p:pic>
                        <p:nvPicPr>
                          <p:cNvPr id="38944" name="Object 16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29238" y="3182938"/>
                            <a:ext cx="3814763" cy="29686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945" name="Text Box 161"/>
              <p:cNvSpPr txBox="1">
                <a:spLocks noChangeArrowheads="1"/>
              </p:cNvSpPr>
              <p:nvPr/>
            </p:nvSpPr>
            <p:spPr bwMode="auto">
              <a:xfrm>
                <a:off x="6302375" y="5432425"/>
                <a:ext cx="2841625" cy="5810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  <a:sym typeface="Apple Chancery"/>
                  </a:rPr>
                  <a:t>1         2          3          4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  <a:sym typeface="Apple Chancery"/>
                  </a:rPr>
                  <a:t>Ion energy, GeV/u</a:t>
                </a:r>
                <a:endParaRPr kumimoji="0" lang="en-US" altLang="ru-RU" sz="10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  <a:sym typeface="Apple Chancery"/>
                </a:endParaRPr>
              </a:p>
            </p:txBody>
          </p:sp>
          <p:sp>
            <p:nvSpPr>
              <p:cNvPr id="38946" name="Text Box 162"/>
              <p:cNvSpPr txBox="1">
                <a:spLocks noChangeArrowheads="1"/>
              </p:cNvSpPr>
              <p:nvPr/>
            </p:nvSpPr>
            <p:spPr bwMode="auto">
              <a:xfrm>
                <a:off x="5435600" y="3230563"/>
                <a:ext cx="992188" cy="23288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1.2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  <a:sym typeface="Symbol" pitchFamily="18" charset="2"/>
                  </a:rPr>
                  <a:t></a:t>
                </a: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(E</a:t>
                </a:r>
                <a:r>
                  <a:rPr kumimoji="0" lang="en-US" altLang="ru-RU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i</a:t>
                </a: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ru-RU" sz="800" b="1" i="0" u="none" strike="noStrike" kern="1200" cap="none" spc="0" normalizeH="0" baseline="30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  <a:sym typeface="Apple Chancery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ru-RU" sz="800" b="1" i="0" u="none" strike="noStrike" kern="1200" cap="none" spc="0" normalizeH="0" baseline="30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  <a:sym typeface="Apple Chancery"/>
                </a:endParaRP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  <a:sym typeface="Apple Chancery"/>
                  </a:rPr>
                  <a:t>0.8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  <a:sym typeface="Apple Chancery"/>
                  </a:rPr>
                  <a:t>      </a:t>
                </a:r>
                <a:endParaRPr kumimoji="0" lang="en-US" altLang="ru-RU" sz="20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  <a:sym typeface="Apple Chancery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ru-RU" sz="800" b="1" i="0" u="none" strike="noStrike" kern="1200" cap="none" spc="0" normalizeH="0" baseline="-25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  <a:sym typeface="Apple Chancery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ru-RU" sz="800" b="1" i="0" u="none" strike="noStrike" kern="1200" cap="none" spc="0" normalizeH="0" baseline="-25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  <a:sym typeface="Apple Chancery"/>
                </a:endParaRP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0.4</a:t>
                </a:r>
                <a:endPara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  <a:sym typeface="Apple Chancery"/>
                </a:endParaRP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ru-RU" sz="8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0</a:t>
                </a:r>
                <a:endParaRPr kumimoji="0" lang="ru-RU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947" name="Text Box 173"/>
              <p:cNvSpPr txBox="1">
                <a:spLocks noChangeArrowheads="1"/>
              </p:cNvSpPr>
              <p:nvPr/>
            </p:nvSpPr>
            <p:spPr bwMode="auto">
              <a:xfrm>
                <a:off x="7240527" y="4147038"/>
                <a:ext cx="685800" cy="7899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Symbol" pitchFamily="18" charset="2"/>
                  </a:rPr>
                  <a:t></a:t>
                </a:r>
                <a:r>
                  <a:rPr kumimoji="0" lang="en-US" altLang="ru-RU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pple Chancery"/>
                  </a:rPr>
                  <a:t>opt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ru-RU" sz="800" b="1" i="0" u="none" strike="noStrike" kern="1200" cap="none" spc="0" normalizeH="0" baseline="-25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Symbol" pitchFamily="18" charset="2"/>
                  </a:rPr>
                  <a:t></a:t>
                </a:r>
                <a:r>
                  <a:rPr kumimoji="0" lang="en-US" altLang="ru-RU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pple Chancery"/>
                  </a:rPr>
                  <a:t>max</a:t>
                </a:r>
                <a:endPara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endParaRPr>
              </a:p>
            </p:txBody>
          </p:sp>
          <p:sp>
            <p:nvSpPr>
              <p:cNvPr id="38948" name="Line 174"/>
              <p:cNvSpPr>
                <a:spLocks noChangeShapeType="1"/>
              </p:cNvSpPr>
              <p:nvPr/>
            </p:nvSpPr>
            <p:spPr bwMode="auto">
              <a:xfrm>
                <a:off x="6889750" y="4395788"/>
                <a:ext cx="36830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949" name="Line 175"/>
              <p:cNvSpPr>
                <a:spLocks noChangeShapeType="1"/>
              </p:cNvSpPr>
              <p:nvPr/>
            </p:nvSpPr>
            <p:spPr bwMode="auto">
              <a:xfrm>
                <a:off x="6889750" y="4757738"/>
                <a:ext cx="36830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8923" name="Text Box 141"/>
            <p:cNvSpPr txBox="1">
              <a:spLocks noChangeArrowheads="1"/>
            </p:cNvSpPr>
            <p:nvPr/>
          </p:nvSpPr>
          <p:spPr bwMode="auto">
            <a:xfrm>
              <a:off x="6446838" y="2578100"/>
              <a:ext cx="2405062" cy="892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Equilibrium beam emittance vs E</a:t>
              </a:r>
              <a:r>
                <a:rPr kumimoji="0" lang="en-US" altLang="ru-RU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ion </a:t>
              </a: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,</a:t>
              </a: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 </a:t>
              </a: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Symbol" pitchFamily="18" charset="2"/>
                </a:rPr>
                <a:t></a:t>
              </a: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mm</a:t>
              </a: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Symbol" pitchFamily="18" charset="2"/>
                </a:rPr>
                <a:t></a:t>
              </a: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mrad</a:t>
              </a:r>
              <a:endParaRPr kumimoji="0" lang="ru-RU" altLang="ru-RU" sz="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pple Chancery"/>
              </a:endParaRPr>
            </a:p>
          </p:txBody>
        </p:sp>
        <p:sp>
          <p:nvSpPr>
            <p:cNvPr id="38924" name="Text Box 2"/>
            <p:cNvSpPr txBox="1">
              <a:spLocks noChangeArrowheads="1"/>
            </p:cNvSpPr>
            <p:nvPr/>
          </p:nvSpPr>
          <p:spPr bwMode="auto">
            <a:xfrm>
              <a:off x="1625716" y="856970"/>
              <a:ext cx="3074334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Two operation regimes</a:t>
              </a:r>
              <a:endPara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38925" name="Picture 14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90" y="1586866"/>
              <a:ext cx="5618162" cy="331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26" name="Text Box 136"/>
            <p:cNvSpPr txBox="1">
              <a:spLocks noChangeArrowheads="1"/>
            </p:cNvSpPr>
            <p:nvPr/>
          </p:nvSpPr>
          <p:spPr bwMode="auto">
            <a:xfrm>
              <a:off x="25277" y="1672591"/>
              <a:ext cx="1449388" cy="26366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L(</a:t>
              </a:r>
              <a:r>
                <a:rPr kumimoji="0" lang="en-US" altLang="ru-RU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</a:t>
              </a:r>
              <a:r>
                <a:rPr kumimoji="0" lang="en-US" altLang="ru-RU" sz="16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</a:t>
              </a:r>
              <a:r>
                <a:rPr kumimoji="0" lang="en-US" alt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1e27 cm</a:t>
              </a:r>
              <a:r>
                <a:rPr kumimoji="0" lang="en-US" altLang="ru-RU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-2</a:t>
              </a:r>
              <a:r>
                <a:rPr kumimoji="0" lang="en-US" alt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Symbol" pitchFamily="18" charset="2"/>
                </a:rPr>
                <a:t></a:t>
              </a:r>
              <a:r>
                <a:rPr kumimoji="0" lang="en-US" alt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s</a:t>
              </a:r>
              <a:r>
                <a:rPr kumimoji="0" lang="en-US" altLang="ru-RU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-1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1.0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            </a:t>
              </a:r>
              <a:endParaRPr kumimoji="0" lang="en-US" altLang="ru-RU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pple Chancery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          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0.1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0.01</a:t>
              </a:r>
              <a:endPara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8927" name="Text Box 142"/>
            <p:cNvSpPr txBox="1">
              <a:spLocks noChangeArrowheads="1"/>
            </p:cNvSpPr>
            <p:nvPr/>
          </p:nvSpPr>
          <p:spPr bwMode="auto">
            <a:xfrm>
              <a:off x="1379415" y="4128453"/>
              <a:ext cx="3729646" cy="733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1              2               3               4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Ion energy, GeV/u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pple Chancery"/>
              </a:endParaRPr>
            </a:p>
          </p:txBody>
        </p:sp>
        <p:sp>
          <p:nvSpPr>
            <p:cNvPr id="38928" name="Line 145"/>
            <p:cNvSpPr>
              <a:spLocks noChangeShapeType="1"/>
            </p:cNvSpPr>
            <p:nvPr/>
          </p:nvSpPr>
          <p:spPr bwMode="auto">
            <a:xfrm>
              <a:off x="3459039" y="1845628"/>
              <a:ext cx="0" cy="2273300"/>
            </a:xfrm>
            <a:prstGeom prst="line">
              <a:avLst/>
            </a:prstGeom>
            <a:noFill/>
            <a:ln w="57150" cap="rnd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8929" name="Line 146"/>
            <p:cNvSpPr>
              <a:spLocks noChangeShapeType="1"/>
            </p:cNvSpPr>
            <p:nvPr/>
          </p:nvSpPr>
          <p:spPr bwMode="auto">
            <a:xfrm>
              <a:off x="3473327" y="4690428"/>
              <a:ext cx="12700" cy="673100"/>
            </a:xfrm>
            <a:prstGeom prst="line">
              <a:avLst/>
            </a:prstGeom>
            <a:noFill/>
            <a:ln w="57150" cap="rnd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8930" name="Line 147"/>
            <p:cNvSpPr>
              <a:spLocks noChangeShapeType="1"/>
            </p:cNvSpPr>
            <p:nvPr/>
          </p:nvSpPr>
          <p:spPr bwMode="auto">
            <a:xfrm>
              <a:off x="1468315" y="4107816"/>
              <a:ext cx="12700" cy="749300"/>
            </a:xfrm>
            <a:prstGeom prst="line">
              <a:avLst/>
            </a:prstGeom>
            <a:noFill/>
            <a:ln w="38100" cap="rnd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8931" name="Line 148"/>
            <p:cNvSpPr>
              <a:spLocks noChangeShapeType="1"/>
            </p:cNvSpPr>
            <p:nvPr/>
          </p:nvSpPr>
          <p:spPr bwMode="auto">
            <a:xfrm>
              <a:off x="4924302" y="4134803"/>
              <a:ext cx="12700" cy="736600"/>
            </a:xfrm>
            <a:prstGeom prst="line">
              <a:avLst/>
            </a:prstGeom>
            <a:noFill/>
            <a:ln w="38100" cap="rnd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8932" name="Line 149"/>
            <p:cNvSpPr>
              <a:spLocks noChangeShapeType="1"/>
            </p:cNvSpPr>
            <p:nvPr/>
          </p:nvSpPr>
          <p:spPr bwMode="auto">
            <a:xfrm>
              <a:off x="1528640" y="4855528"/>
              <a:ext cx="1917700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8933" name="Text Box 151"/>
            <p:cNvSpPr txBox="1">
              <a:spLocks noChangeArrowheads="1"/>
            </p:cNvSpPr>
            <p:nvPr/>
          </p:nvSpPr>
          <p:spPr bwMode="auto">
            <a:xfrm>
              <a:off x="1474665" y="4857116"/>
              <a:ext cx="3459162" cy="830997"/>
            </a:xfrm>
            <a:prstGeom prst="rect">
              <a:avLst/>
            </a:prstGeom>
            <a:noFill/>
            <a:ln w="38100" cap="rnd">
              <a:solidFill>
                <a:srgbClr val="008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Space charge             IBS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dominated                  dominated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                           regimes</a:t>
              </a:r>
              <a:endPara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pple Chancery"/>
              </a:endParaRPr>
            </a:p>
          </p:txBody>
        </p:sp>
        <p:sp>
          <p:nvSpPr>
            <p:cNvPr id="38934" name="Line 152"/>
            <p:cNvSpPr>
              <a:spLocks noChangeShapeType="1"/>
            </p:cNvSpPr>
            <p:nvPr/>
          </p:nvSpPr>
          <p:spPr bwMode="auto">
            <a:xfrm flipV="1">
              <a:off x="3511427" y="4857116"/>
              <a:ext cx="1409700" cy="127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8935" name="Line 155"/>
            <p:cNvSpPr>
              <a:spLocks noChangeShapeType="1"/>
            </p:cNvSpPr>
            <p:nvPr/>
          </p:nvSpPr>
          <p:spPr bwMode="auto">
            <a:xfrm>
              <a:off x="3746377" y="2826703"/>
              <a:ext cx="609600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8936" name="Line 156"/>
            <p:cNvSpPr>
              <a:spLocks noChangeShapeType="1"/>
            </p:cNvSpPr>
            <p:nvPr/>
          </p:nvSpPr>
          <p:spPr bwMode="auto">
            <a:xfrm flipV="1">
              <a:off x="3746377" y="3175953"/>
              <a:ext cx="596900" cy="127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8938" name="Line 176"/>
            <p:cNvSpPr>
              <a:spLocks noChangeShapeType="1"/>
            </p:cNvSpPr>
            <p:nvPr/>
          </p:nvSpPr>
          <p:spPr bwMode="auto">
            <a:xfrm>
              <a:off x="2131890" y="3498216"/>
              <a:ext cx="609600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8939" name="Line 177"/>
            <p:cNvSpPr>
              <a:spLocks noChangeShapeType="1"/>
            </p:cNvSpPr>
            <p:nvPr/>
          </p:nvSpPr>
          <p:spPr bwMode="auto">
            <a:xfrm>
              <a:off x="2125540" y="3758566"/>
              <a:ext cx="6096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8940" name="Text Box 178"/>
            <p:cNvSpPr txBox="1">
              <a:spLocks noChangeArrowheads="1"/>
            </p:cNvSpPr>
            <p:nvPr/>
          </p:nvSpPr>
          <p:spPr bwMode="auto">
            <a:xfrm>
              <a:off x="2697039" y="3325178"/>
              <a:ext cx="62865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  <a:sym typeface="Apple Chancery"/>
                </a:rPr>
                <a:t>L</a:t>
              </a:r>
              <a:r>
                <a:rPr kumimoji="0" lang="en-US" altLang="ru-RU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  <a:sym typeface="Apple Chancery"/>
                </a:rPr>
                <a:t>opt</a:t>
              </a: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  <a:sym typeface="Apple Chancery"/>
                </a:rPr>
                <a:t>           </a:t>
              </a: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  <a:sym typeface="Apple Chancery"/>
                </a:rPr>
                <a:t>L</a:t>
              </a:r>
              <a:r>
                <a:rPr kumimoji="0" lang="en-US" altLang="ru-RU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  <a:sym typeface="Apple Chancery"/>
                </a:rPr>
                <a:t>max</a:t>
              </a:r>
              <a:endPara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  <a:sym typeface="Apple Chancery"/>
              </a:endParaRPr>
            </a:p>
          </p:txBody>
        </p:sp>
        <p:sp>
          <p:nvSpPr>
            <p:cNvPr id="38941" name="Text Box 179"/>
            <p:cNvSpPr txBox="1">
              <a:spLocks noChangeArrowheads="1"/>
            </p:cNvSpPr>
            <p:nvPr/>
          </p:nvSpPr>
          <p:spPr bwMode="auto">
            <a:xfrm>
              <a:off x="4271839" y="2664778"/>
              <a:ext cx="741363" cy="703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 N</a:t>
              </a:r>
              <a:r>
                <a:rPr kumimoji="0" lang="en-US" altLang="ru-RU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opt</a:t>
              </a:r>
              <a:endPara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N</a:t>
              </a:r>
              <a:r>
                <a:rPr kumimoji="0" lang="en-US" altLang="ru-RU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max</a:t>
              </a:r>
              <a:endPara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8942" name="Rectangle 196"/>
            <p:cNvSpPr>
              <a:spLocks noChangeArrowheads="1"/>
            </p:cNvSpPr>
            <p:nvPr/>
          </p:nvSpPr>
          <p:spPr bwMode="auto">
            <a:xfrm>
              <a:off x="5240947" y="4425316"/>
              <a:ext cx="393700" cy="88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8943" name="Text Box 144"/>
            <p:cNvSpPr txBox="1">
              <a:spLocks noChangeArrowheads="1"/>
            </p:cNvSpPr>
            <p:nvPr/>
          </p:nvSpPr>
          <p:spPr bwMode="auto">
            <a:xfrm>
              <a:off x="4921128" y="1692183"/>
              <a:ext cx="1236663" cy="2554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Ion/bunch,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1E9</a:t>
              </a:r>
              <a:endParaRPr kumimoji="0" lang="en-US" altLang="ru-RU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1.0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         </a:t>
              </a:r>
              <a:endParaRPr kumimoji="0" lang="en-US" altLang="ru-RU" sz="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0.1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0.01</a:t>
              </a:r>
              <a:endPara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" name="Rectangle 7"/>
            <p:cNvSpPr>
              <a:spLocks noChangeArrowheads="1"/>
            </p:cNvSpPr>
            <p:nvPr/>
          </p:nvSpPr>
          <p:spPr bwMode="auto">
            <a:xfrm>
              <a:off x="0" y="708"/>
              <a:ext cx="9141681" cy="52322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800" b="1" dirty="0">
                  <a:solidFill>
                    <a:srgbClr val="0000CC"/>
                  </a:solidFill>
                  <a:latin typeface="Calibri"/>
                  <a:cs typeface="Arial" pitchFamily="34" charset="0"/>
                  <a:sym typeface="Symbol" pitchFamily="18" charset="2"/>
                </a:rPr>
                <a:t>N</a:t>
              </a:r>
              <a:r>
                <a:rPr kumimoji="1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cs typeface="Arial" pitchFamily="34" charset="0"/>
                  <a:sym typeface="Symbol" pitchFamily="18" charset="2"/>
                </a:rPr>
                <a:t>ICA 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cs typeface="Arial" pitchFamily="34" charset="0"/>
                  <a:sym typeface="Symbol" pitchFamily="18" charset="2"/>
                </a:rPr>
                <a:t>– </a:t>
              </a:r>
              <a:r>
                <a:rPr kumimoji="1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cs typeface="Arial" pitchFamily="34" charset="0"/>
                  <a:sym typeface="Symbol" pitchFamily="18" charset="2"/>
                </a:rPr>
                <a:t>Luminosity</a:t>
              </a:r>
              <a:endPara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sym typeface="Symbol" pitchFamily="18" charset="2"/>
              </a:endParaRPr>
            </a:p>
          </p:txBody>
        </p:sp>
      </p:grpSp>
      <p:grpSp>
        <p:nvGrpSpPr>
          <p:cNvPr id="122" name="Group 198"/>
          <p:cNvGrpSpPr>
            <a:grpSpLocks/>
          </p:cNvGrpSpPr>
          <p:nvPr/>
        </p:nvGrpSpPr>
        <p:grpSpPr bwMode="auto">
          <a:xfrm>
            <a:off x="6098412" y="858044"/>
            <a:ext cx="3101975" cy="3449638"/>
            <a:chOff x="3806" y="568"/>
            <a:chExt cx="1954" cy="2172"/>
          </a:xfrm>
        </p:grpSpPr>
        <p:sp>
          <p:nvSpPr>
            <p:cNvPr id="38918" name="Rectangle 7"/>
            <p:cNvSpPr>
              <a:spLocks noChangeArrowheads="1"/>
            </p:cNvSpPr>
            <p:nvPr/>
          </p:nvSpPr>
          <p:spPr bwMode="auto">
            <a:xfrm>
              <a:off x="3806" y="675"/>
              <a:ext cx="1954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Tahoma" pitchFamily="34" charset="0"/>
                <a:buNone/>
                <a:tabLst/>
                <a:defRPr/>
              </a:pPr>
              <a:r>
                <a:rPr kumimoji="1" lang="en-US" alt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Electron and stochastic cooling application!</a:t>
              </a:r>
              <a:r>
                <a:rPr kumimoji="1" lang="en-US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  </a:t>
              </a:r>
              <a:endPara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pple Chancery"/>
              </a:endParaRPr>
            </a:p>
          </p:txBody>
        </p:sp>
        <p:sp>
          <p:nvSpPr>
            <p:cNvPr id="38919" name="Freeform 200"/>
            <p:cNvSpPr>
              <a:spLocks/>
            </p:cNvSpPr>
            <p:nvPr/>
          </p:nvSpPr>
          <p:spPr bwMode="auto">
            <a:xfrm rot="-765452">
              <a:off x="5036" y="1502"/>
              <a:ext cx="467" cy="1238"/>
            </a:xfrm>
            <a:custGeom>
              <a:avLst/>
              <a:gdLst>
                <a:gd name="T0" fmla="*/ 1015 w 442"/>
                <a:gd name="T1" fmla="*/ 0 h 1240"/>
                <a:gd name="T2" fmla="*/ 1244 w 442"/>
                <a:gd name="T3" fmla="*/ 40 h 1240"/>
                <a:gd name="T4" fmla="*/ 1346 w 442"/>
                <a:gd name="T5" fmla="*/ 112 h 1240"/>
                <a:gd name="T6" fmla="*/ 1370 w 442"/>
                <a:gd name="T7" fmla="*/ 136 h 1240"/>
                <a:gd name="T8" fmla="*/ 1225 w 442"/>
                <a:gd name="T9" fmla="*/ 411 h 1240"/>
                <a:gd name="T10" fmla="*/ 992 w 442"/>
                <a:gd name="T11" fmla="*/ 595 h 1240"/>
                <a:gd name="T12" fmla="*/ 0 w 442"/>
                <a:gd name="T13" fmla="*/ 1198 h 1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2" h="1240">
                  <a:moveTo>
                    <a:pt x="320" y="0"/>
                  </a:moveTo>
                  <a:cubicBezTo>
                    <a:pt x="346" y="9"/>
                    <a:pt x="392" y="40"/>
                    <a:pt x="392" y="40"/>
                  </a:cubicBezTo>
                  <a:cubicBezTo>
                    <a:pt x="417" y="78"/>
                    <a:pt x="405" y="55"/>
                    <a:pt x="424" y="112"/>
                  </a:cubicBezTo>
                  <a:cubicBezTo>
                    <a:pt x="427" y="120"/>
                    <a:pt x="432" y="136"/>
                    <a:pt x="432" y="136"/>
                  </a:cubicBezTo>
                  <a:cubicBezTo>
                    <a:pt x="428" y="236"/>
                    <a:pt x="442" y="345"/>
                    <a:pt x="384" y="432"/>
                  </a:cubicBezTo>
                  <a:cubicBezTo>
                    <a:pt x="371" y="497"/>
                    <a:pt x="341" y="557"/>
                    <a:pt x="312" y="616"/>
                  </a:cubicBezTo>
                  <a:cubicBezTo>
                    <a:pt x="209" y="825"/>
                    <a:pt x="0" y="1240"/>
                    <a:pt x="0" y="1240"/>
                  </a:cubicBezTo>
                </a:path>
              </a:pathLst>
            </a:custGeom>
            <a:noFill/>
            <a:ln w="57150" cap="rnd" cmpd="sng">
              <a:solidFill>
                <a:srgbClr val="000066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8920" name="Rectangle 201"/>
            <p:cNvSpPr>
              <a:spLocks noChangeArrowheads="1"/>
            </p:cNvSpPr>
            <p:nvPr/>
          </p:nvSpPr>
          <p:spPr bwMode="auto">
            <a:xfrm>
              <a:off x="3849" y="568"/>
              <a:ext cx="1866" cy="104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38921" name="Rectangle 7"/>
            <p:cNvSpPr>
              <a:spLocks noChangeArrowheads="1"/>
            </p:cNvSpPr>
            <p:nvPr/>
          </p:nvSpPr>
          <p:spPr bwMode="auto">
            <a:xfrm>
              <a:off x="3953" y="1171"/>
              <a:ext cx="1682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Tahoma" pitchFamily="34" charset="0"/>
                <a:buNone/>
                <a:tabLst/>
                <a:defRPr/>
              </a:pPr>
              <a:r>
                <a:rPr kumimoji="1" lang="en-US" alt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Emittance reduction with energy:</a:t>
              </a:r>
              <a:r>
                <a:rPr kumimoji="1" lang="en-US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pple Chancery"/>
                </a:rPr>
                <a:t>  </a:t>
              </a:r>
              <a:endPara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pple Chancery"/>
              </a:endParaRPr>
            </a:p>
          </p:txBody>
        </p:sp>
      </p:grp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Boris Sharkov JINR Dubna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8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18"/>
          <p:cNvGrpSpPr>
            <a:grpSpLocks/>
          </p:cNvGrpSpPr>
          <p:nvPr/>
        </p:nvGrpSpPr>
        <p:grpSpPr bwMode="auto">
          <a:xfrm>
            <a:off x="0" y="6184900"/>
            <a:ext cx="9144000" cy="673100"/>
            <a:chOff x="-1" y="6184986"/>
            <a:chExt cx="9144001" cy="673014"/>
          </a:xfrm>
        </p:grpSpPr>
        <p:cxnSp>
          <p:nvCxnSpPr>
            <p:cNvPr id="35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40" name="TextBox 44"/>
          <p:cNvSpPr txBox="1">
            <a:spLocks noChangeArrowheads="1"/>
          </p:cNvSpPr>
          <p:nvPr/>
        </p:nvSpPr>
        <p:spPr bwMode="auto">
          <a:xfrm>
            <a:off x="4763" y="692212"/>
            <a:ext cx="9144000" cy="138499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	</a:t>
            </a: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Intriguing question: Why</a:t>
            </a:r>
            <a:r>
              <a:rPr kumimoji="1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RHIC has low luminosity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	at the energy where luminosity of NICA is relatively high</a:t>
            </a:r>
            <a:r>
              <a:rPr kumimoji="1" lang="en-US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?</a:t>
            </a:r>
            <a:endParaRPr kumimoji="1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Bookman Old Style" pitchFamily="18" charset="0"/>
              <a:ea typeface="+mn-ea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    </a:t>
            </a:r>
            <a:r>
              <a:rPr kumimoji="1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sym typeface="Symbol" pitchFamily="18" charset="2"/>
              </a:rPr>
              <a:t>The reason is the beam space </a:t>
            </a:r>
            <a:r>
              <a:rPr kumimoji="1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sym typeface="Symbol" pitchFamily="18" charset="2"/>
              </a:rPr>
              <a:t>charge (single bunch problem!):</a:t>
            </a:r>
            <a:endParaRPr kumimoji="1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  <a:sym typeface="Symbol" pitchFamily="18" charset="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N</a:t>
            </a:r>
            <a:r>
              <a:rPr kumimoji="1" lang="en-US" altLang="ru-RU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bunch</a:t>
            </a: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  1/</a:t>
            </a:r>
            <a:r>
              <a:rPr kumimoji="1" lang="en-US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C</a:t>
            </a:r>
            <a:r>
              <a:rPr kumimoji="1" lang="en-US" altLang="ru-RU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ring</a:t>
            </a:r>
            <a:r>
              <a:rPr kumimoji="1" lang="en-US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 ,      </a:t>
            </a: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L  (</a:t>
            </a:r>
            <a:r>
              <a:rPr kumimoji="1" lang="en-US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N</a:t>
            </a:r>
            <a:r>
              <a:rPr kumimoji="1" lang="en-US" altLang="ru-RU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bunch</a:t>
            </a: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)</a:t>
            </a:r>
            <a:r>
              <a:rPr kumimoji="1" lang="en-US" altLang="ru-RU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2</a:t>
            </a: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  1/(</a:t>
            </a:r>
            <a:r>
              <a:rPr kumimoji="1" lang="en-US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C</a:t>
            </a:r>
            <a:r>
              <a:rPr kumimoji="1" lang="en-US" altLang="ru-RU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ring</a:t>
            </a: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)</a:t>
            </a:r>
            <a:r>
              <a:rPr kumimoji="1" lang="en-US" altLang="ru-RU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2</a:t>
            </a: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 !</a:t>
            </a:r>
            <a:r>
              <a:rPr kumimoji="1" lang="en-US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 </a:t>
            </a:r>
            <a:endParaRPr kumimoji="1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itchFamily="18" charset="0"/>
              <a:ea typeface="+mn-ea"/>
              <a:cs typeface="Arial" pitchFamily="34" charset="0"/>
              <a:sym typeface="Symbol" pitchFamily="18" charset="2"/>
            </a:endParaRPr>
          </a:p>
        </p:txBody>
      </p:sp>
      <p:sp>
        <p:nvSpPr>
          <p:cNvPr id="39941" name="TextBox 15"/>
          <p:cNvSpPr txBox="1">
            <a:spLocks noChangeArrowheads="1"/>
          </p:cNvSpPr>
          <p:nvPr/>
        </p:nvSpPr>
        <p:spPr bwMode="auto">
          <a:xfrm>
            <a:off x="7969" y="2076450"/>
            <a:ext cx="9140825" cy="4000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    C</a:t>
            </a:r>
            <a:r>
              <a:rPr kumimoji="1" lang="en-US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RHIC</a:t>
            </a: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/C</a:t>
            </a:r>
            <a:r>
              <a:rPr kumimoji="1" lang="en-US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NICA</a:t>
            </a: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 = 7.62 ,   L</a:t>
            </a:r>
            <a:r>
              <a:rPr kumimoji="1" lang="en-US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NICA</a:t>
            </a: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 / L</a:t>
            </a:r>
            <a:r>
              <a:rPr kumimoji="1" lang="en-US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RHIC</a:t>
            </a: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 = (C</a:t>
            </a:r>
            <a:r>
              <a:rPr kumimoji="1" lang="en-US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RHIC</a:t>
            </a: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/C</a:t>
            </a:r>
            <a:r>
              <a:rPr kumimoji="1" lang="en-US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NICA</a:t>
            </a: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)</a:t>
            </a:r>
            <a:r>
              <a:rPr kumimoji="1" lang="en-US" altLang="ru-RU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2 </a:t>
            </a:r>
            <a:r>
              <a:rPr kumimoji="1" lang="en-US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≥</a:t>
            </a:r>
            <a:r>
              <a:rPr kumimoji="1" lang="en-US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58.1</a:t>
            </a:r>
            <a:r>
              <a:rPr kumimoji="1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  <a:sym typeface="Symbol" pitchFamily="18" charset="2"/>
              </a:rPr>
              <a:t> </a:t>
            </a:r>
          </a:p>
        </p:txBody>
      </p:sp>
      <p:grpSp>
        <p:nvGrpSpPr>
          <p:cNvPr id="39942" name="Группа 5"/>
          <p:cNvGrpSpPr>
            <a:grpSpLocks/>
          </p:cNvGrpSpPr>
          <p:nvPr/>
        </p:nvGrpSpPr>
        <p:grpSpPr bwMode="auto">
          <a:xfrm>
            <a:off x="7940" y="4221225"/>
            <a:ext cx="8734425" cy="2427287"/>
            <a:chOff x="7938" y="4159251"/>
            <a:chExt cx="8734803" cy="2427550"/>
          </a:xfrm>
        </p:grpSpPr>
        <p:pic>
          <p:nvPicPr>
            <p:cNvPr id="39978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02" y="4159251"/>
              <a:ext cx="3733887" cy="2333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979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316" y="4178302"/>
              <a:ext cx="3581483" cy="229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980" name="TextBox 53"/>
            <p:cNvSpPr txBox="1">
              <a:spLocks noChangeArrowheads="1"/>
            </p:cNvSpPr>
            <p:nvPr/>
          </p:nvSpPr>
          <p:spPr bwMode="auto">
            <a:xfrm>
              <a:off x="315235" y="4178302"/>
              <a:ext cx="1353904" cy="2000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1000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100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10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1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0.1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0.01</a:t>
              </a:r>
              <a:endParaRPr kumimoji="0" lang="ru-RU" altLang="ru-RU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9981" name="TextBox 3"/>
            <p:cNvSpPr txBox="1">
              <a:spLocks noChangeArrowheads="1"/>
            </p:cNvSpPr>
            <p:nvPr/>
          </p:nvSpPr>
          <p:spPr bwMode="auto">
            <a:xfrm>
              <a:off x="7938" y="4507895"/>
              <a:ext cx="1341431" cy="123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L</a:t>
              </a:r>
              <a:r>
                <a:rPr kumimoji="0" lang="en-US" altLang="ru-RU" sz="18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NICA</a:t>
              </a: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(E</a:t>
              </a:r>
              <a:r>
                <a:rPr kumimoji="0" lang="en-US" altLang="ru-RU" sz="18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ion</a:t>
              </a: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)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18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L</a:t>
              </a:r>
              <a:r>
                <a:rPr kumimoji="0" lang="en-US" altLang="ru-RU" sz="1800" b="1" i="0" u="none" strike="noStrike" kern="1200" cap="none" spc="0" normalizeH="0" baseline="-2500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RHIC</a:t>
              </a: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(E</a:t>
              </a:r>
              <a:r>
                <a:rPr kumimoji="0" lang="en-US" altLang="ru-RU" sz="1800" b="1" i="0" u="none" strike="noStrike" kern="1200" cap="none" spc="0" normalizeH="0" baseline="-2500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ion</a:t>
              </a: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1e25 cm</a:t>
              </a:r>
              <a:r>
                <a:rPr kumimoji="0" lang="en-US" altLang="ru-RU" sz="1800" b="1" i="0" u="none" strike="noStrike" kern="1200" cap="none" spc="0" normalizeH="0" baseline="30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-2</a:t>
              </a: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  <a:sym typeface="Symbol" pitchFamily="18" charset="2"/>
                </a:rPr>
                <a:t>s</a:t>
              </a:r>
              <a:r>
                <a:rPr kumimoji="0" lang="en-US" altLang="ru-RU" sz="1800" b="1" i="0" u="none" strike="noStrike" kern="1200" cap="none" spc="0" normalizeH="0" baseline="30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  <a:sym typeface="Symbol" pitchFamily="18" charset="2"/>
                </a:rPr>
                <a:t>-1</a:t>
              </a:r>
              <a:endPara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9982" name="TextBox 54"/>
            <p:cNvSpPr txBox="1">
              <a:spLocks noChangeArrowheads="1"/>
            </p:cNvSpPr>
            <p:nvPr/>
          </p:nvSpPr>
          <p:spPr bwMode="auto">
            <a:xfrm>
              <a:off x="4795774" y="4221088"/>
              <a:ext cx="1353904" cy="196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10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1</a:t>
              </a:r>
              <a:endParaRPr kumimoji="0" lang="en-US" altLang="ru-RU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0.1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0.01</a:t>
              </a:r>
              <a:endParaRPr kumimoji="0" lang="ru-RU" altLang="ru-RU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9983" name="TextBox 56"/>
            <p:cNvSpPr txBox="1">
              <a:spLocks noChangeArrowheads="1"/>
            </p:cNvSpPr>
            <p:nvPr/>
          </p:nvSpPr>
          <p:spPr bwMode="auto">
            <a:xfrm>
              <a:off x="4788024" y="4563023"/>
              <a:ext cx="118835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N</a:t>
              </a:r>
              <a:r>
                <a:rPr kumimoji="0" lang="en-US" altLang="ru-RU" sz="18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NICA</a:t>
              </a: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(E</a:t>
              </a:r>
              <a:r>
                <a:rPr kumimoji="0" lang="en-US" altLang="ru-RU" sz="18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ion</a:t>
              </a: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)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18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N</a:t>
              </a:r>
              <a:r>
                <a:rPr kumimoji="0" lang="en-US" altLang="ru-RU" sz="1800" b="1" i="0" u="none" strike="noStrike" kern="1200" cap="none" spc="0" normalizeH="0" baseline="-2500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RHIC</a:t>
              </a: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(E</a:t>
              </a:r>
              <a:r>
                <a:rPr kumimoji="0" lang="en-US" altLang="ru-RU" sz="1800" b="1" i="0" u="none" strike="noStrike" kern="1200" cap="none" spc="0" normalizeH="0" baseline="-2500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ion</a:t>
              </a: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9984" name="TextBox 57"/>
            <p:cNvSpPr txBox="1">
              <a:spLocks noChangeArrowheads="1"/>
            </p:cNvSpPr>
            <p:nvPr/>
          </p:nvSpPr>
          <p:spPr bwMode="auto">
            <a:xfrm>
              <a:off x="1669139" y="4307540"/>
              <a:ext cx="2297562" cy="646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Luminosity vs ion energy</a:t>
              </a:r>
            </a:p>
          </p:txBody>
        </p:sp>
        <p:sp>
          <p:nvSpPr>
            <p:cNvPr id="39985" name="TextBox 58"/>
            <p:cNvSpPr txBox="1">
              <a:spLocks noChangeArrowheads="1"/>
            </p:cNvSpPr>
            <p:nvPr/>
          </p:nvSpPr>
          <p:spPr bwMode="auto">
            <a:xfrm>
              <a:off x="6231575" y="5390094"/>
              <a:ext cx="229756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Ion number per bunch vs ion energy, 1e9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557405" y="6024765"/>
              <a:ext cx="2709979" cy="5540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lain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       2               3              4    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4.5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E</a:t>
              </a:r>
              <a:r>
                <a:rPr kumimoji="0" lang="en-US" sz="160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ion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 , GeV/u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32761" y="6032704"/>
              <a:ext cx="2709980" cy="554097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lain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       2               3              4    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4.5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E</a:t>
              </a:r>
              <a:r>
                <a:rPr kumimoji="0" lang="en-US" sz="160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ion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 , GeV/u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608763" y="623100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B310BD-D9CB-4F42-B717-9BCCF759B9E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aphicFrame>
        <p:nvGraphicFramePr>
          <p:cNvPr id="44" name="Таблица 43"/>
          <p:cNvGraphicFramePr>
            <a:graphicFrameLocks noGrp="1"/>
          </p:cNvGraphicFramePr>
          <p:nvPr>
            <p:extLst/>
          </p:nvPr>
        </p:nvGraphicFramePr>
        <p:xfrm>
          <a:off x="1938479" y="2532127"/>
          <a:ext cx="5286375" cy="17081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71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93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98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44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Parameter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RHIC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NICA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4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</a:t>
                      </a:r>
                      <a:r>
                        <a:rPr lang="en-US" sz="1600" baseline="-25000" dirty="0">
                          <a:effectLst/>
                        </a:rPr>
                        <a:t>Ring</a:t>
                      </a:r>
                      <a:r>
                        <a:rPr lang="en-US" sz="1600" dirty="0">
                          <a:effectLst/>
                        </a:rPr>
                        <a:t>, m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3834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503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4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Bunch length, m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1.0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0.6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4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Beam emittance, </a:t>
                      </a:r>
                      <a:r>
                        <a:rPr lang="en-US" sz="1600" dirty="0">
                          <a:effectLst/>
                          <a:sym typeface="Symbol"/>
                        </a:rPr>
                        <a:t></a:t>
                      </a:r>
                      <a:r>
                        <a:rPr lang="en-US" sz="1600" dirty="0" err="1">
                          <a:effectLst/>
                        </a:rPr>
                        <a:t>mm</a:t>
                      </a:r>
                      <a:r>
                        <a:rPr lang="en-US" sz="1600" dirty="0" err="1">
                          <a:effectLst/>
                          <a:sym typeface="Symbol"/>
                        </a:rPr>
                        <a:t></a:t>
                      </a:r>
                      <a:r>
                        <a:rPr lang="en-US" sz="1600" dirty="0" err="1">
                          <a:effectLst/>
                        </a:rPr>
                        <a:t>mrad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1.0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4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Number of intersections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6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4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/>
                        </a:rPr>
                        <a:t></a:t>
                      </a:r>
                      <a:r>
                        <a:rPr lang="en-US" sz="1600" baseline="30000">
                          <a:effectLst/>
                        </a:rPr>
                        <a:t>*</a:t>
                      </a:r>
                      <a:r>
                        <a:rPr lang="en-US" sz="1600">
                          <a:effectLst/>
                        </a:rPr>
                        <a:t>, m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1.0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0.35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4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Hour-glass factor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0.8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0.6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6973456" y="2396753"/>
            <a:ext cx="2033798" cy="1475109"/>
            <a:chOff x="6973455" y="2396691"/>
            <a:chExt cx="2033798" cy="1475109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7045693" y="2396691"/>
              <a:ext cx="1961560" cy="973879"/>
              <a:chOff x="7045693" y="2396691"/>
              <a:chExt cx="1961560" cy="973879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8375021" y="2847350"/>
                <a:ext cx="632232" cy="5232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!!</a:t>
                </a:r>
                <a:endPara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5" name="Прямая со стрелкой 4"/>
              <p:cNvCxnSpPr>
                <a:stCxn id="2" idx="1"/>
              </p:cNvCxnSpPr>
              <p:nvPr/>
            </p:nvCxnSpPr>
            <p:spPr>
              <a:xfrm flipH="1">
                <a:off x="7045693" y="3108960"/>
                <a:ext cx="132932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 стрелкой 32"/>
              <p:cNvCxnSpPr>
                <a:stCxn id="2" idx="1"/>
              </p:cNvCxnSpPr>
              <p:nvPr/>
            </p:nvCxnSpPr>
            <p:spPr>
              <a:xfrm flipH="1" flipV="1">
                <a:off x="7998594" y="2396691"/>
                <a:ext cx="376427" cy="71226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Прямая со стрелкой 26"/>
            <p:cNvCxnSpPr>
              <a:stCxn id="2" idx="1"/>
            </p:cNvCxnSpPr>
            <p:nvPr/>
          </p:nvCxnSpPr>
          <p:spPr>
            <a:xfrm flipH="1">
              <a:off x="6973455" y="3108960"/>
              <a:ext cx="1401566" cy="7628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2" y="770"/>
            <a:ext cx="91416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sym typeface="Symbol" pitchFamily="18" charset="2"/>
              </a:rPr>
              <a:t>NICA </a:t>
            </a:r>
            <a:r>
              <a:rPr kumimoji="1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sym typeface="Symbol" pitchFamily="18" charset="2"/>
              </a:rPr>
              <a:t>–</a:t>
            </a:r>
            <a:r>
              <a:rPr kumimoji="1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sym typeface="Symbol" pitchFamily="18" charset="2"/>
              </a:rPr>
              <a:t>Lumnosity</a:t>
            </a:r>
            <a:r>
              <a:rPr kumimoji="1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sym typeface="Symbol" pitchFamily="18" charset="2"/>
              </a:rPr>
              <a:t> 2</a:t>
            </a:r>
            <a:endParaRPr kumimoji="1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Arial" pitchFamily="34" charset="0"/>
              <a:sym typeface="Symbol" pitchFamily="18" charset="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69" y="0"/>
            <a:ext cx="9140825" cy="69215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3040" y="652151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Boris Sharkov JINR </a:t>
            </a:r>
            <a:r>
              <a:rPr lang="de-DE" dirty="0" err="1" smtClean="0"/>
              <a:t>Dubna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28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JI_004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1860" name="Picture 6"/>
          <p:cNvSpPr>
            <a:spLocks noChangeAspect="1"/>
          </p:cNvSpPr>
          <p:nvPr/>
        </p:nvSpPr>
        <p:spPr bwMode="auto">
          <a:xfrm>
            <a:off x="381000" y="1003300"/>
            <a:ext cx="85344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1861" name="AutoShape 4"/>
          <p:cNvSpPr>
            <a:spLocks noChangeAspect="1" noChangeArrowheads="1"/>
          </p:cNvSpPr>
          <p:nvPr/>
        </p:nvSpPr>
        <p:spPr bwMode="auto">
          <a:xfrm>
            <a:off x="2209800" y="88900"/>
            <a:ext cx="4464496" cy="5588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FFFFFF"/>
                </a:solidFill>
                <a:ea typeface="ＭＳ Ｐゴシック" pitchFamily="34" charset="-128"/>
              </a:rPr>
              <a:t>Civil Construction bld.17</a:t>
            </a:r>
            <a:endParaRPr lang="ru-RU" sz="2800" b="1" i="1" dirty="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1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3538" y="658706"/>
            <a:ext cx="4489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FFFFFF"/>
                </a:solidFill>
                <a:ea typeface="ＭＳ Ｐゴシック" pitchFamily="34" charset="-128"/>
              </a:rPr>
              <a:t>&gt; 4200 piles are already pressed in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r>
              <a:rPr lang="en-US" sz="2000" i="1" dirty="0" smtClean="0">
                <a:solidFill>
                  <a:srgbClr val="FFFFFF"/>
                </a:solidFill>
                <a:ea typeface="ＭＳ Ｐゴシック" pitchFamily="34" charset="-128"/>
              </a:rPr>
              <a:t>oncrete works are in progress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FFFFFF"/>
                </a:solidFill>
                <a:ea typeface="ＭＳ Ｐゴシック" pitchFamily="34" charset="-128"/>
              </a:rPr>
              <a:t>m</a:t>
            </a:r>
            <a:r>
              <a:rPr lang="en-US" sz="2000" i="1" dirty="0" smtClean="0">
                <a:solidFill>
                  <a:srgbClr val="FFFFFF"/>
                </a:solidFill>
                <a:ea typeface="ＭＳ Ｐゴシック" pitchFamily="34" charset="-128"/>
              </a:rPr>
              <a:t>etal construction – subcontractor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FFFFFF"/>
                </a:solidFill>
                <a:ea typeface="ＭＳ Ｐゴシック" pitchFamily="34" charset="-128"/>
              </a:rPr>
              <a:t>has chosen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9890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September 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9890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V.Kekelidze, SC-122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9890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>
                <a:solidFill>
                  <a:srgbClr val="000000"/>
                </a:solidFill>
              </a:rPr>
              <a:pPr/>
              <a:t>26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17" name="Picture 16" descr="IMG_993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028700"/>
            <a:ext cx="9144000" cy="6096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35006" y="1841500"/>
            <a:ext cx="5509025" cy="3683000"/>
            <a:chOff x="3634975" y="2032000"/>
            <a:chExt cx="5509025" cy="3683000"/>
          </a:xfrm>
        </p:grpSpPr>
        <p:pic>
          <p:nvPicPr>
            <p:cNvPr id="16" name="Picture 15" descr="L1060571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4975" y="2032000"/>
              <a:ext cx="5509025" cy="3683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791200" y="2374900"/>
              <a:ext cx="1742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90"/>
                  </a:solidFill>
                  <a:ea typeface="ＭＳ Ｐゴシック" pitchFamily="34" charset="-128"/>
                </a:rPr>
                <a:t>w</a:t>
              </a:r>
              <a:r>
                <a:rPr lang="en-US" sz="2400" dirty="0" smtClean="0">
                  <a:solidFill>
                    <a:srgbClr val="000090"/>
                  </a:solidFill>
                  <a:ea typeface="ＭＳ Ｐゴシック" pitchFamily="34" charset="-128"/>
                </a:rPr>
                <a:t>est tunnel</a:t>
              </a:r>
              <a:endParaRPr lang="en-US" sz="2400" dirty="0">
                <a:solidFill>
                  <a:srgbClr val="000090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9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2833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September 18</a:t>
            </a:r>
            <a:endParaRPr lang="ru-RU" sz="1400">
              <a:solidFill>
                <a:srgbClr val="000000"/>
              </a:solidFill>
            </a:endParaRPr>
          </a:p>
        </p:txBody>
      </p:sp>
      <p:sp>
        <p:nvSpPr>
          <p:cNvPr id="12390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35202" y="6283325"/>
            <a:ext cx="57023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V.Kekelidze, SC-122</a:t>
            </a:r>
            <a:endParaRPr lang="ru-RU" sz="1400">
              <a:solidFill>
                <a:srgbClr val="000000"/>
              </a:solidFill>
            </a:endParaRPr>
          </a:p>
        </p:txBody>
      </p:sp>
      <p:graphicFrame>
        <p:nvGraphicFramePr>
          <p:cNvPr id="123907" name="Object 17"/>
          <p:cNvGraphicFramePr>
            <a:graphicFrameLocks noChangeAspect="1"/>
          </p:cNvGraphicFramePr>
          <p:nvPr/>
        </p:nvGraphicFramePr>
        <p:xfrm>
          <a:off x="3397252" y="1422400"/>
          <a:ext cx="2349500" cy="401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Worksheet" r:id="rId5" imgW="2349500" imgH="4013200" progId="Excel.Sheet.12">
                  <p:embed/>
                </p:oleObj>
              </mc:Choice>
              <mc:Fallback>
                <p:oleObj name="Worksheet" r:id="rId5" imgW="2349500" imgH="401320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2" y="1422400"/>
                        <a:ext cx="2349500" cy="401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738933"/>
              </p:ext>
            </p:extLst>
          </p:nvPr>
        </p:nvGraphicFramePr>
        <p:xfrm>
          <a:off x="914431" y="650875"/>
          <a:ext cx="7113589" cy="5463006"/>
        </p:xfrm>
        <a:graphic>
          <a:graphicData uri="http://schemas.openxmlformats.org/drawingml/2006/table">
            <a:tbl>
              <a:tblPr/>
              <a:tblGrid>
                <a:gridCol w="200637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</a:tblGrid>
              <a:tr h="22349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2016</a:t>
                      </a: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2017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2018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2019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2020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2021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2022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2023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Injection complex</a:t>
                      </a:r>
                      <a:endParaRPr lang="ru-RU" sz="12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Lu-20 upgrade</a:t>
                      </a:r>
                      <a:endParaRPr lang="en-US" sz="1200" i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HI Source</a:t>
                      </a:r>
                      <a:endParaRPr lang="ru-RU" sz="12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HI </a:t>
                      </a:r>
                      <a:r>
                        <a:rPr lang="en-US" sz="1200" i="1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Linac</a:t>
                      </a:r>
                      <a:endParaRPr lang="ru-RU" sz="12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Nuclotron</a:t>
                      </a:r>
                      <a:r>
                        <a:rPr lang="en-US" sz="12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general development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extracted channels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Booster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Collider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  <a:cs typeface="Times New Roman"/>
                        </a:rPr>
                        <a:t>startup configuration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  <a:cs typeface="Times New Roman"/>
                        </a:rPr>
                        <a:t>design configuration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kern="1200" dirty="0">
                          <a:solidFill>
                            <a:srgbClr val="006666"/>
                          </a:solidFill>
                          <a:effectLst/>
                          <a:latin typeface="Arial"/>
                          <a:ea typeface="MS PGothic"/>
                        </a:rPr>
                        <a:t>BM@N</a:t>
                      </a:r>
                      <a:r>
                        <a:rPr lang="ru-RU" sz="1200" b="1" kern="1200" dirty="0">
                          <a:solidFill>
                            <a:srgbClr val="006666"/>
                          </a:solidFill>
                          <a:effectLst/>
                          <a:latin typeface="Arial"/>
                          <a:ea typeface="MS PGothic"/>
                        </a:rPr>
                        <a:t>  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6666"/>
                          </a:solidFill>
                          <a:effectLst/>
                          <a:latin typeface="Arial"/>
                          <a:ea typeface="MS PGothic"/>
                        </a:rPr>
                        <a:t>I stage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6666"/>
                          </a:solidFill>
                          <a:effectLst/>
                          <a:latin typeface="Arial"/>
                          <a:ea typeface="MS PGothic"/>
                        </a:rPr>
                        <a:t>II stage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dirty="0">
                          <a:solidFill>
                            <a:srgbClr val="B2232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MPD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ru-RU" sz="1200" i="1" kern="1200">
                          <a:solidFill>
                            <a:srgbClr val="B22320"/>
                          </a:solidFill>
                          <a:effectLst/>
                          <a:latin typeface="Arial"/>
                          <a:ea typeface="MS PGothic"/>
                        </a:rPr>
                        <a:t> </a:t>
                      </a:r>
                      <a:r>
                        <a:rPr lang="en-US" sz="1200" i="1" kern="1200">
                          <a:solidFill>
                            <a:srgbClr val="B22320"/>
                          </a:solidFill>
                          <a:effectLst/>
                          <a:latin typeface="Arial"/>
                          <a:ea typeface="MS PGothic"/>
                        </a:rPr>
                        <a:t>solenoid</a:t>
                      </a:r>
                      <a:endParaRPr lang="ru-RU" sz="1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>
                          <a:solidFill>
                            <a:srgbClr val="B22320"/>
                          </a:solidFill>
                          <a:effectLst/>
                          <a:latin typeface="Arial"/>
                          <a:ea typeface="MS PGothic"/>
                        </a:rPr>
                        <a:t>TPC, TOF, Ecal (barrel) </a:t>
                      </a:r>
                      <a:endParaRPr lang="ru-RU" sz="1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4E4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4E4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4E4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4E4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dirty="0" smtClean="0">
                          <a:solidFill>
                            <a:srgbClr val="B22320"/>
                          </a:solidFill>
                          <a:effectLst/>
                          <a:latin typeface="Arial"/>
                          <a:ea typeface="Times New Roman"/>
                        </a:rPr>
                        <a:t>Upgrade: </a:t>
                      </a:r>
                      <a:r>
                        <a:rPr lang="en-US" sz="1200" i="1" dirty="0">
                          <a:solidFill>
                            <a:srgbClr val="B22320"/>
                          </a:solidFill>
                          <a:effectLst/>
                          <a:latin typeface="Arial"/>
                          <a:ea typeface="Times New Roman"/>
                        </a:rPr>
                        <a:t>end-</a:t>
                      </a:r>
                      <a:r>
                        <a:rPr lang="en-US" sz="1200" i="1" dirty="0" smtClean="0">
                          <a:solidFill>
                            <a:srgbClr val="B22320"/>
                          </a:solidFill>
                          <a:effectLst/>
                          <a:latin typeface="Arial"/>
                          <a:ea typeface="Times New Roman"/>
                        </a:rPr>
                        <a:t>caps +ITS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 Civil </a:t>
                      </a:r>
                      <a:r>
                        <a:rPr lang="en-US" sz="1200" b="1" kern="1200" dirty="0" smtClean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constructions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MPD Hall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SPD Hall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collider tunnel</a:t>
                      </a:r>
                      <a:endParaRPr lang="ru-RU" sz="1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381240" algn="l"/>
                        </a:tabLst>
                        <a:defRPr/>
                      </a:pPr>
                      <a:r>
                        <a:rPr lang="en-US" sz="1200" i="1" kern="1200" dirty="0" smtClean="0">
                          <a:solidFill>
                            <a:srgbClr val="003300"/>
                          </a:solidFill>
                          <a:effectLst/>
                          <a:latin typeface="+mn-lt"/>
                          <a:ea typeface="MS PGothic"/>
                        </a:rPr>
                        <a:t>HEBT </a:t>
                      </a:r>
                      <a:r>
                        <a:rPr lang="en-US" sz="1200" i="1" kern="1200" dirty="0" err="1" smtClean="0">
                          <a:solidFill>
                            <a:srgbClr val="003300"/>
                          </a:solidFill>
                          <a:effectLst/>
                          <a:latin typeface="+mn-lt"/>
                          <a:ea typeface="MS PGothic"/>
                        </a:rPr>
                        <a:t>Nuclotron</a:t>
                      </a:r>
                      <a:r>
                        <a:rPr lang="en-US" sz="1200" i="1" kern="1200" dirty="0" smtClean="0">
                          <a:solidFill>
                            <a:srgbClr val="003300"/>
                          </a:solidFill>
                          <a:effectLst/>
                          <a:latin typeface="+mn-lt"/>
                          <a:ea typeface="MS PGothic"/>
                        </a:rPr>
                        <a:t>-collider</a:t>
                      </a:r>
                      <a:endParaRPr lang="ru-RU" sz="1200" dirty="0" smtClean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 smtClean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Center NICA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</a:rPr>
                        <a:t> Cryogenic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</a:rPr>
                        <a:t>for Booster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</a:rPr>
                        <a:t>for Collider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4422" name="TextBox 7"/>
          <p:cNvSpPr txBox="1">
            <a:spLocks noChangeArrowheads="1"/>
          </p:cNvSpPr>
          <p:nvPr/>
        </p:nvSpPr>
        <p:spPr bwMode="auto">
          <a:xfrm>
            <a:off x="3308350" y="69912"/>
            <a:ext cx="3041650" cy="461963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NICA schedule</a:t>
            </a:r>
          </a:p>
        </p:txBody>
      </p:sp>
      <p:sp>
        <p:nvSpPr>
          <p:cNvPr id="5" name="Rectangle 4"/>
          <p:cNvSpPr/>
          <p:nvPr/>
        </p:nvSpPr>
        <p:spPr>
          <a:xfrm>
            <a:off x="6032502" y="6172200"/>
            <a:ext cx="736600" cy="190500"/>
          </a:xfrm>
          <a:prstGeom prst="rect">
            <a:avLst/>
          </a:prstGeom>
          <a:solidFill>
            <a:srgbClr val="99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4501" y="6030914"/>
            <a:ext cx="145424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DAEDEF">
                    <a:lumMod val="25000"/>
                  </a:srgbClr>
                </a:solidFill>
                <a:ea typeface="ＭＳ Ｐゴシック" pitchFamily="34" charset="-128"/>
              </a:rPr>
              <a:t>running time</a:t>
            </a:r>
          </a:p>
        </p:txBody>
      </p:sp>
      <p:sp>
        <p:nvSpPr>
          <p:cNvPr id="14442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833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42CFA2-7342-4B4A-BA0F-E658DE038A02}" type="slidenum">
              <a:rPr lang="ru-RU" sz="1400">
                <a:solidFill>
                  <a:srgbClr val="000000"/>
                </a:solidFill>
              </a:rPr>
              <a:pPr eaLnBrk="1" hangingPunct="1"/>
              <a:t>27</a:t>
            </a:fld>
            <a:endParaRPr lang="ru-RU" sz="1400">
              <a:solidFill>
                <a:srgbClr val="000000"/>
              </a:solidFill>
            </a:endParaRPr>
          </a:p>
        </p:txBody>
      </p:sp>
      <p:pic>
        <p:nvPicPr>
          <p:cNvPr id="144426" name="Picture 6" descr="NICA-Logo_4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1" y="12762"/>
            <a:ext cx="1308100" cy="644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00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The International FAIR Project in Darmstadt</a:t>
            </a:r>
            <a:endParaRPr lang="en-GB" altLang="de-DE" dirty="0" smtClean="0"/>
          </a:p>
        </p:txBody>
      </p:sp>
      <p:sp>
        <p:nvSpPr>
          <p:cNvPr id="479235" name="Footer Placeholder 20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de-DE" sz="1200" smtClean="0"/>
              <a:t>Boris Sharkov JINR Dubna</a:t>
            </a:r>
            <a:endParaRPr lang="en-GB" altLang="de-DE" sz="1200" smtClean="0"/>
          </a:p>
        </p:txBody>
      </p:sp>
      <p:sp>
        <p:nvSpPr>
          <p:cNvPr id="479236" name="Slide Number Placeholder 19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53B27AD-3BCC-4B5E-A47B-08A3A0214A2F}" type="slidenum">
              <a:rPr lang="en-GB" altLang="de-DE" sz="12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GB" altLang="de-DE" sz="1200" smtClean="0"/>
          </a:p>
        </p:txBody>
      </p:sp>
      <p:grpSp>
        <p:nvGrpSpPr>
          <p:cNvPr id="479237" name="Group 14"/>
          <p:cNvGrpSpPr>
            <a:grpSpLocks/>
          </p:cNvGrpSpPr>
          <p:nvPr/>
        </p:nvGrpSpPr>
        <p:grpSpPr bwMode="auto">
          <a:xfrm>
            <a:off x="3177" y="1558927"/>
            <a:ext cx="9137650" cy="4346575"/>
            <a:chOff x="3736" y="1986745"/>
            <a:chExt cx="9136529" cy="4347465"/>
          </a:xfrm>
        </p:grpSpPr>
        <p:pic>
          <p:nvPicPr>
            <p:cNvPr id="47926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" y="1986745"/>
              <a:ext cx="9136529" cy="434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79263" name="Picture 4"/>
            <p:cNvPicPr>
              <a:picLocks noChangeAspect="1" noChangeArrowheads="1"/>
            </p:cNvPicPr>
            <p:nvPr/>
          </p:nvPicPr>
          <p:blipFill>
            <a:blip r:embed="rId3">
              <a:lum bright="-14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7258" y="2309003"/>
              <a:ext cx="1062248" cy="908377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479238" name="Picture 15" descr="GSI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0" y="3587756"/>
            <a:ext cx="1189037" cy="396875"/>
          </a:xfrm>
          <a:prstGeom prst="rect">
            <a:avLst/>
          </a:prstGeom>
          <a:solidFill>
            <a:schemeClr val="bg1">
              <a:alpha val="6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pierung 23"/>
          <p:cNvGrpSpPr>
            <a:grpSpLocks/>
          </p:cNvGrpSpPr>
          <p:nvPr/>
        </p:nvGrpSpPr>
        <p:grpSpPr bwMode="auto">
          <a:xfrm>
            <a:off x="271465" y="5905562"/>
            <a:ext cx="8056562" cy="682447"/>
            <a:chOff x="192088" y="2073388"/>
            <a:chExt cx="8843397" cy="1036799"/>
          </a:xfrm>
        </p:grpSpPr>
        <p:sp>
          <p:nvSpPr>
            <p:cNvPr id="479243" name="Text Box 47"/>
            <p:cNvSpPr txBox="1">
              <a:spLocks noChangeAspect="1" noChangeArrowheads="1"/>
            </p:cNvSpPr>
            <p:nvPr/>
          </p:nvSpPr>
          <p:spPr bwMode="auto">
            <a:xfrm>
              <a:off x="7151238" y="2595843"/>
              <a:ext cx="1283941" cy="51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1163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defRPr sz="2400">
                  <a:solidFill>
                    <a:srgbClr val="00599D"/>
                  </a:solidFill>
                  <a:latin typeface="Arial" pitchFamily="34" charset="0"/>
                </a:defRPr>
              </a:lvl1pPr>
              <a:lvl2pPr marL="742950" indent="-285750" defTabSz="411163">
                <a:spcBef>
                  <a:spcPct val="20000"/>
                </a:spcBef>
                <a:buClr>
                  <a:srgbClr val="FF9900"/>
                </a:buClr>
                <a:buSzPct val="14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11163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11163">
                <a:spcBef>
                  <a:spcPct val="20000"/>
                </a:spcBef>
                <a:defRPr sz="1600" i="1">
                  <a:solidFill>
                    <a:srgbClr val="990000"/>
                  </a:solidFill>
                  <a:latin typeface="Arial" pitchFamily="34" charset="0"/>
                </a:defRPr>
              </a:lvl4pPr>
              <a:lvl5pPr marL="2057400" indent="-228600" defTabSz="411163">
                <a:spcBef>
                  <a:spcPct val="20000"/>
                </a:spcBef>
                <a:defRPr sz="1600">
                  <a:solidFill>
                    <a:srgbClr val="0066CC"/>
                  </a:solidFill>
                  <a:latin typeface="Arial" pitchFamily="34" charset="0"/>
                </a:defRPr>
              </a:lvl5pPr>
              <a:lvl6pPr marL="25146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6pPr>
              <a:lvl7pPr marL="29718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7pPr>
              <a:lvl8pPr marL="34290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8pPr>
              <a:lvl9pPr marL="38862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de-DE" sz="1600">
                  <a:solidFill>
                    <a:srgbClr val="000000"/>
                  </a:solidFill>
                </a:rPr>
                <a:t>Sweden</a:t>
              </a:r>
            </a:p>
          </p:txBody>
        </p:sp>
        <p:sp>
          <p:nvSpPr>
            <p:cNvPr id="479244" name="Text Box 20"/>
            <p:cNvSpPr txBox="1">
              <a:spLocks noChangeAspect="1" noChangeArrowheads="1"/>
            </p:cNvSpPr>
            <p:nvPr/>
          </p:nvSpPr>
          <p:spPr bwMode="auto">
            <a:xfrm>
              <a:off x="1054673" y="2595843"/>
              <a:ext cx="1161011" cy="51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1163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defRPr sz="2400">
                  <a:solidFill>
                    <a:srgbClr val="00599D"/>
                  </a:solidFill>
                  <a:latin typeface="Arial" pitchFamily="34" charset="0"/>
                </a:defRPr>
              </a:lvl1pPr>
              <a:lvl2pPr marL="742950" indent="-285750" defTabSz="411163">
                <a:spcBef>
                  <a:spcPct val="20000"/>
                </a:spcBef>
                <a:buClr>
                  <a:srgbClr val="FF9900"/>
                </a:buClr>
                <a:buSzPct val="14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11163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11163">
                <a:spcBef>
                  <a:spcPct val="20000"/>
                </a:spcBef>
                <a:defRPr sz="1600" i="1">
                  <a:solidFill>
                    <a:srgbClr val="990000"/>
                  </a:solidFill>
                  <a:latin typeface="Arial" pitchFamily="34" charset="0"/>
                </a:defRPr>
              </a:lvl4pPr>
              <a:lvl5pPr marL="2057400" indent="-228600" defTabSz="411163">
                <a:spcBef>
                  <a:spcPct val="20000"/>
                </a:spcBef>
                <a:defRPr sz="1600">
                  <a:solidFill>
                    <a:srgbClr val="0066CC"/>
                  </a:solidFill>
                  <a:latin typeface="Arial" pitchFamily="34" charset="0"/>
                </a:defRPr>
              </a:lvl5pPr>
              <a:lvl6pPr marL="25146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6pPr>
              <a:lvl7pPr marL="29718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7pPr>
              <a:lvl8pPr marL="34290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8pPr>
              <a:lvl9pPr marL="38862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de-DE" sz="1600">
                  <a:solidFill>
                    <a:srgbClr val="000000"/>
                  </a:solidFill>
                </a:rPr>
                <a:t>France</a:t>
              </a:r>
            </a:p>
          </p:txBody>
        </p:sp>
        <p:sp>
          <p:nvSpPr>
            <p:cNvPr id="479245" name="Text Box 11"/>
            <p:cNvSpPr txBox="1">
              <a:spLocks noChangeAspect="1" noChangeArrowheads="1"/>
            </p:cNvSpPr>
            <p:nvPr/>
          </p:nvSpPr>
          <p:spPr bwMode="auto">
            <a:xfrm>
              <a:off x="2943750" y="2595843"/>
              <a:ext cx="928808" cy="51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1163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defRPr sz="2400">
                  <a:solidFill>
                    <a:srgbClr val="00599D"/>
                  </a:solidFill>
                  <a:latin typeface="Arial" pitchFamily="34" charset="0"/>
                </a:defRPr>
              </a:lvl1pPr>
              <a:lvl2pPr marL="742950" indent="-285750" defTabSz="411163">
                <a:spcBef>
                  <a:spcPct val="20000"/>
                </a:spcBef>
                <a:buClr>
                  <a:srgbClr val="FF9900"/>
                </a:buClr>
                <a:buSzPct val="14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11163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11163">
                <a:spcBef>
                  <a:spcPct val="20000"/>
                </a:spcBef>
                <a:defRPr sz="1600" i="1">
                  <a:solidFill>
                    <a:srgbClr val="990000"/>
                  </a:solidFill>
                  <a:latin typeface="Arial" pitchFamily="34" charset="0"/>
                </a:defRPr>
              </a:lvl4pPr>
              <a:lvl5pPr marL="2057400" indent="-228600" defTabSz="411163">
                <a:spcBef>
                  <a:spcPct val="20000"/>
                </a:spcBef>
                <a:defRPr sz="1600">
                  <a:solidFill>
                    <a:srgbClr val="0066CC"/>
                  </a:solidFill>
                  <a:latin typeface="Arial" pitchFamily="34" charset="0"/>
                </a:defRPr>
              </a:lvl5pPr>
              <a:lvl6pPr marL="25146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6pPr>
              <a:lvl7pPr marL="29718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7pPr>
              <a:lvl8pPr marL="34290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8pPr>
              <a:lvl9pPr marL="38862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de-DE" sz="1600">
                  <a:solidFill>
                    <a:srgbClr val="000000"/>
                  </a:solidFill>
                </a:rPr>
                <a:t>India</a:t>
              </a:r>
            </a:p>
          </p:txBody>
        </p:sp>
        <p:pic>
          <p:nvPicPr>
            <p:cNvPr id="479246" name="Picture 16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2073388"/>
              <a:ext cx="710266" cy="522456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9247" name="Text Box 17"/>
            <p:cNvSpPr txBox="1">
              <a:spLocks noChangeAspect="1" noChangeArrowheads="1"/>
            </p:cNvSpPr>
            <p:nvPr/>
          </p:nvSpPr>
          <p:spPr bwMode="auto">
            <a:xfrm>
              <a:off x="192088" y="2595843"/>
              <a:ext cx="1201988" cy="51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1163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defRPr sz="2400">
                  <a:solidFill>
                    <a:srgbClr val="00599D"/>
                  </a:solidFill>
                  <a:latin typeface="Arial" pitchFamily="34" charset="0"/>
                </a:defRPr>
              </a:lvl1pPr>
              <a:lvl2pPr marL="742950" indent="-285750" defTabSz="411163">
                <a:spcBef>
                  <a:spcPct val="20000"/>
                </a:spcBef>
                <a:buClr>
                  <a:srgbClr val="FF9900"/>
                </a:buClr>
                <a:buSzPct val="14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11163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11163">
                <a:spcBef>
                  <a:spcPct val="20000"/>
                </a:spcBef>
                <a:defRPr sz="1600" i="1">
                  <a:solidFill>
                    <a:srgbClr val="990000"/>
                  </a:solidFill>
                  <a:latin typeface="Arial" pitchFamily="34" charset="0"/>
                </a:defRPr>
              </a:lvl4pPr>
              <a:lvl5pPr marL="2057400" indent="-228600" defTabSz="411163">
                <a:spcBef>
                  <a:spcPct val="20000"/>
                </a:spcBef>
                <a:defRPr sz="1600">
                  <a:solidFill>
                    <a:srgbClr val="0066CC"/>
                  </a:solidFill>
                  <a:latin typeface="Arial" pitchFamily="34" charset="0"/>
                </a:defRPr>
              </a:lvl5pPr>
              <a:lvl6pPr marL="25146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6pPr>
              <a:lvl7pPr marL="29718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7pPr>
              <a:lvl8pPr marL="34290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8pPr>
              <a:lvl9pPr marL="38862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de-DE" sz="1600">
                  <a:solidFill>
                    <a:srgbClr val="000000"/>
                  </a:solidFill>
                </a:rPr>
                <a:t>Finland</a:t>
              </a:r>
            </a:p>
          </p:txBody>
        </p:sp>
        <p:pic>
          <p:nvPicPr>
            <p:cNvPr id="479248" name="Picture 19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665" y="2073388"/>
              <a:ext cx="771731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9249" name="Picture 22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95" r="13354" b="-595"/>
            <a:stretch>
              <a:fillRect/>
            </a:stretch>
          </p:blipFill>
          <p:spPr bwMode="auto">
            <a:xfrm>
              <a:off x="2114169" y="2073388"/>
              <a:ext cx="745590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9250" name="Text Box 23"/>
            <p:cNvSpPr txBox="1">
              <a:spLocks noChangeAspect="1" noChangeArrowheads="1"/>
            </p:cNvSpPr>
            <p:nvPr/>
          </p:nvSpPr>
          <p:spPr bwMode="auto">
            <a:xfrm>
              <a:off x="1876281" y="2595843"/>
              <a:ext cx="1406872" cy="51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1163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defRPr sz="2400">
                  <a:solidFill>
                    <a:srgbClr val="00599D"/>
                  </a:solidFill>
                  <a:latin typeface="Arial" pitchFamily="34" charset="0"/>
                </a:defRPr>
              </a:lvl1pPr>
              <a:lvl2pPr marL="742950" indent="-285750" defTabSz="411163">
                <a:spcBef>
                  <a:spcPct val="20000"/>
                </a:spcBef>
                <a:buClr>
                  <a:srgbClr val="FF9900"/>
                </a:buClr>
                <a:buSzPct val="14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11163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11163">
                <a:spcBef>
                  <a:spcPct val="20000"/>
                </a:spcBef>
                <a:defRPr sz="1600" i="1">
                  <a:solidFill>
                    <a:srgbClr val="990000"/>
                  </a:solidFill>
                  <a:latin typeface="Arial" pitchFamily="34" charset="0"/>
                </a:defRPr>
              </a:lvl4pPr>
              <a:lvl5pPr marL="2057400" indent="-228600" defTabSz="411163">
                <a:spcBef>
                  <a:spcPct val="20000"/>
                </a:spcBef>
                <a:defRPr sz="1600">
                  <a:solidFill>
                    <a:srgbClr val="0066CC"/>
                  </a:solidFill>
                  <a:latin typeface="Arial" pitchFamily="34" charset="0"/>
                </a:defRPr>
              </a:lvl5pPr>
              <a:lvl6pPr marL="25146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6pPr>
              <a:lvl7pPr marL="29718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7pPr>
              <a:lvl8pPr marL="34290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8pPr>
              <a:lvl9pPr marL="38862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de-DE" sz="1600">
                  <a:solidFill>
                    <a:srgbClr val="000000"/>
                  </a:solidFill>
                </a:rPr>
                <a:t>Germany</a:t>
              </a:r>
            </a:p>
          </p:txBody>
        </p:sp>
        <p:pic>
          <p:nvPicPr>
            <p:cNvPr id="479251" name="Picture 34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686" r="10181" b="-2686"/>
            <a:stretch>
              <a:fillRect/>
            </a:stretch>
          </p:blipFill>
          <p:spPr bwMode="auto">
            <a:xfrm>
              <a:off x="3835036" y="2073388"/>
              <a:ext cx="742232" cy="522457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9252" name="Text Box 35"/>
            <p:cNvSpPr txBox="1">
              <a:spLocks noChangeAspect="1" noChangeArrowheads="1"/>
            </p:cNvSpPr>
            <p:nvPr/>
          </p:nvSpPr>
          <p:spPr bwMode="auto">
            <a:xfrm>
              <a:off x="3634755" y="2595843"/>
              <a:ext cx="1161011" cy="51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1163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defRPr sz="2400">
                  <a:solidFill>
                    <a:srgbClr val="00599D"/>
                  </a:solidFill>
                  <a:latin typeface="Arial" pitchFamily="34" charset="0"/>
                </a:defRPr>
              </a:lvl1pPr>
              <a:lvl2pPr marL="742950" indent="-285750" defTabSz="411163">
                <a:spcBef>
                  <a:spcPct val="20000"/>
                </a:spcBef>
                <a:buClr>
                  <a:srgbClr val="FF9900"/>
                </a:buClr>
                <a:buSzPct val="14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11163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11163">
                <a:spcBef>
                  <a:spcPct val="20000"/>
                </a:spcBef>
                <a:defRPr sz="1600" i="1">
                  <a:solidFill>
                    <a:srgbClr val="990000"/>
                  </a:solidFill>
                  <a:latin typeface="Arial" pitchFamily="34" charset="0"/>
                </a:defRPr>
              </a:lvl4pPr>
              <a:lvl5pPr marL="2057400" indent="-228600" defTabSz="411163">
                <a:spcBef>
                  <a:spcPct val="20000"/>
                </a:spcBef>
                <a:defRPr sz="1600">
                  <a:solidFill>
                    <a:srgbClr val="0066CC"/>
                  </a:solidFill>
                  <a:latin typeface="Arial" pitchFamily="34" charset="0"/>
                </a:defRPr>
              </a:lvl5pPr>
              <a:lvl6pPr marL="25146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6pPr>
              <a:lvl7pPr marL="29718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7pPr>
              <a:lvl8pPr marL="34290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8pPr>
              <a:lvl9pPr marL="38862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de-DE" sz="1600">
                  <a:solidFill>
                    <a:srgbClr val="000000"/>
                  </a:solidFill>
                </a:rPr>
                <a:t>Poland</a:t>
              </a:r>
            </a:p>
          </p:txBody>
        </p:sp>
        <p:sp>
          <p:nvSpPr>
            <p:cNvPr id="479253" name="Text Box 44"/>
            <p:cNvSpPr txBox="1">
              <a:spLocks noChangeAspect="1" noChangeArrowheads="1"/>
            </p:cNvSpPr>
            <p:nvPr/>
          </p:nvSpPr>
          <p:spPr bwMode="auto">
            <a:xfrm>
              <a:off x="8222777" y="2595843"/>
              <a:ext cx="812708" cy="51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1163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defRPr sz="2400">
                  <a:solidFill>
                    <a:srgbClr val="00599D"/>
                  </a:solidFill>
                  <a:latin typeface="Arial" pitchFamily="34" charset="0"/>
                </a:defRPr>
              </a:lvl1pPr>
              <a:lvl2pPr marL="742950" indent="-285750" defTabSz="411163">
                <a:spcBef>
                  <a:spcPct val="20000"/>
                </a:spcBef>
                <a:buClr>
                  <a:srgbClr val="FF9900"/>
                </a:buClr>
                <a:buSzPct val="14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11163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11163">
                <a:spcBef>
                  <a:spcPct val="20000"/>
                </a:spcBef>
                <a:defRPr sz="1600" i="1">
                  <a:solidFill>
                    <a:srgbClr val="990000"/>
                  </a:solidFill>
                  <a:latin typeface="Arial" pitchFamily="34" charset="0"/>
                </a:defRPr>
              </a:lvl4pPr>
              <a:lvl5pPr marL="2057400" indent="-228600" defTabSz="411163">
                <a:spcBef>
                  <a:spcPct val="20000"/>
                </a:spcBef>
                <a:defRPr sz="1600">
                  <a:solidFill>
                    <a:srgbClr val="0066CC"/>
                  </a:solidFill>
                  <a:latin typeface="Arial" pitchFamily="34" charset="0"/>
                </a:defRPr>
              </a:lvl5pPr>
              <a:lvl6pPr marL="25146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6pPr>
              <a:lvl7pPr marL="29718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7pPr>
              <a:lvl8pPr marL="34290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8pPr>
              <a:lvl9pPr marL="38862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de-DE" sz="1600">
                  <a:solidFill>
                    <a:srgbClr val="000000"/>
                  </a:solidFill>
                </a:rPr>
                <a:t>UK </a:t>
              </a:r>
            </a:p>
          </p:txBody>
        </p:sp>
        <p:pic>
          <p:nvPicPr>
            <p:cNvPr id="479254" name="Picture 46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039" y="2073388"/>
              <a:ext cx="826367" cy="522457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9255" name="Text Box 50"/>
            <p:cNvSpPr txBox="1">
              <a:spLocks noChangeAspect="1" noChangeArrowheads="1"/>
            </p:cNvSpPr>
            <p:nvPr/>
          </p:nvSpPr>
          <p:spPr bwMode="auto">
            <a:xfrm>
              <a:off x="4405563" y="2595843"/>
              <a:ext cx="1379555" cy="51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1163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defRPr sz="2400">
                  <a:solidFill>
                    <a:srgbClr val="00599D"/>
                  </a:solidFill>
                  <a:latin typeface="Arial" pitchFamily="34" charset="0"/>
                </a:defRPr>
              </a:lvl1pPr>
              <a:lvl2pPr marL="742950" indent="-285750" defTabSz="411163">
                <a:spcBef>
                  <a:spcPct val="20000"/>
                </a:spcBef>
                <a:buClr>
                  <a:srgbClr val="FF9900"/>
                </a:buClr>
                <a:buSzPct val="14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11163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11163">
                <a:spcBef>
                  <a:spcPct val="20000"/>
                </a:spcBef>
                <a:defRPr sz="1600" i="1">
                  <a:solidFill>
                    <a:srgbClr val="990000"/>
                  </a:solidFill>
                  <a:latin typeface="Arial" pitchFamily="34" charset="0"/>
                </a:defRPr>
              </a:lvl4pPr>
              <a:lvl5pPr marL="2057400" indent="-228600" defTabSz="411163">
                <a:spcBef>
                  <a:spcPct val="20000"/>
                </a:spcBef>
                <a:defRPr sz="1600">
                  <a:solidFill>
                    <a:srgbClr val="0066CC"/>
                  </a:solidFill>
                  <a:latin typeface="Arial" pitchFamily="34" charset="0"/>
                </a:defRPr>
              </a:lvl5pPr>
              <a:lvl6pPr marL="25146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6pPr>
              <a:lvl7pPr marL="29718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7pPr>
              <a:lvl8pPr marL="34290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8pPr>
              <a:lvl9pPr marL="38862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de-DE" sz="1600">
                  <a:solidFill>
                    <a:srgbClr val="000000"/>
                  </a:solidFill>
                </a:rPr>
                <a:t>Romania</a:t>
              </a:r>
            </a:p>
          </p:txBody>
        </p:sp>
        <p:pic>
          <p:nvPicPr>
            <p:cNvPr id="479256" name="Picture 52"/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788" y="2073389"/>
              <a:ext cx="771731" cy="522454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9257" name="Text Box 53"/>
            <p:cNvSpPr txBox="1">
              <a:spLocks noChangeAspect="1" noChangeArrowheads="1"/>
            </p:cNvSpPr>
            <p:nvPr/>
          </p:nvSpPr>
          <p:spPr bwMode="auto">
            <a:xfrm>
              <a:off x="5407615" y="2595843"/>
              <a:ext cx="1147352" cy="51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1163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defRPr sz="2400">
                  <a:solidFill>
                    <a:srgbClr val="00599D"/>
                  </a:solidFill>
                  <a:latin typeface="Arial" pitchFamily="34" charset="0"/>
                </a:defRPr>
              </a:lvl1pPr>
              <a:lvl2pPr marL="742950" indent="-285750" defTabSz="411163">
                <a:spcBef>
                  <a:spcPct val="20000"/>
                </a:spcBef>
                <a:buClr>
                  <a:srgbClr val="FF9900"/>
                </a:buClr>
                <a:buSzPct val="14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11163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11163">
                <a:spcBef>
                  <a:spcPct val="20000"/>
                </a:spcBef>
                <a:defRPr sz="1600" i="1">
                  <a:solidFill>
                    <a:srgbClr val="990000"/>
                  </a:solidFill>
                  <a:latin typeface="Arial" pitchFamily="34" charset="0"/>
                </a:defRPr>
              </a:lvl4pPr>
              <a:lvl5pPr marL="2057400" indent="-228600" defTabSz="411163">
                <a:spcBef>
                  <a:spcPct val="20000"/>
                </a:spcBef>
                <a:defRPr sz="1600">
                  <a:solidFill>
                    <a:srgbClr val="0066CC"/>
                  </a:solidFill>
                  <a:latin typeface="Arial" pitchFamily="34" charset="0"/>
                </a:defRPr>
              </a:lvl5pPr>
              <a:lvl6pPr marL="25146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6pPr>
              <a:lvl7pPr marL="29718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7pPr>
              <a:lvl8pPr marL="34290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8pPr>
              <a:lvl9pPr marL="38862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de-DE" sz="1600">
                  <a:solidFill>
                    <a:srgbClr val="000000"/>
                  </a:solidFill>
                </a:rPr>
                <a:t>Russia</a:t>
              </a:r>
            </a:p>
          </p:txBody>
        </p:sp>
        <p:sp>
          <p:nvSpPr>
            <p:cNvPr id="479258" name="Text Box 41"/>
            <p:cNvSpPr txBox="1">
              <a:spLocks noChangeAspect="1" noChangeArrowheads="1"/>
            </p:cNvSpPr>
            <p:nvPr/>
          </p:nvSpPr>
          <p:spPr bwMode="auto">
            <a:xfrm>
              <a:off x="6177464" y="2595843"/>
              <a:ext cx="1338577" cy="51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1163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defRPr sz="2400">
                  <a:solidFill>
                    <a:srgbClr val="00599D"/>
                  </a:solidFill>
                  <a:latin typeface="Arial" pitchFamily="34" charset="0"/>
                </a:defRPr>
              </a:lvl1pPr>
              <a:lvl2pPr marL="742950" indent="-285750" defTabSz="411163">
                <a:spcBef>
                  <a:spcPct val="20000"/>
                </a:spcBef>
                <a:buClr>
                  <a:srgbClr val="FF9900"/>
                </a:buClr>
                <a:buSzPct val="14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11163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11163">
                <a:spcBef>
                  <a:spcPct val="20000"/>
                </a:spcBef>
                <a:defRPr sz="1600" i="1">
                  <a:solidFill>
                    <a:srgbClr val="990000"/>
                  </a:solidFill>
                  <a:latin typeface="Arial" pitchFamily="34" charset="0"/>
                </a:defRPr>
              </a:lvl4pPr>
              <a:lvl5pPr marL="2057400" indent="-228600" defTabSz="411163">
                <a:spcBef>
                  <a:spcPct val="20000"/>
                </a:spcBef>
                <a:defRPr sz="1600">
                  <a:solidFill>
                    <a:srgbClr val="0066CC"/>
                  </a:solidFill>
                  <a:latin typeface="Arial" pitchFamily="34" charset="0"/>
                </a:defRPr>
              </a:lvl5pPr>
              <a:lvl6pPr marL="25146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6pPr>
              <a:lvl7pPr marL="29718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7pPr>
              <a:lvl8pPr marL="34290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8pPr>
              <a:lvl9pPr marL="3886200" indent="-228600" defTabSz="411163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6CC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de-DE" sz="1600">
                  <a:solidFill>
                    <a:srgbClr val="000000"/>
                  </a:solidFill>
                </a:rPr>
                <a:t>Slovenia</a:t>
              </a:r>
            </a:p>
          </p:txBody>
        </p:sp>
        <p:pic>
          <p:nvPicPr>
            <p:cNvPr id="479259" name="Picture 62" descr="slowenien-fahne-slowenia-flagge_0_g_60p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292" y="2075096"/>
              <a:ext cx="781974" cy="51904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9260" name="Picture 94" descr="romani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041" y="2073389"/>
              <a:ext cx="781974" cy="522454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9261" name="Picture 28"/>
            <p:cNvPicPr preferRelativeResize="0"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8177" y="2083752"/>
              <a:ext cx="749535" cy="501729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Grafik 40" descr="http://www.nationalflaggen.de/media/flags/flagge-indien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57" y="5927789"/>
            <a:ext cx="746125" cy="322263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47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643063"/>
            <a:ext cx="857250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6" name="pole tekstowe 7"/>
          <p:cNvSpPr txBox="1">
            <a:spLocks noChangeArrowheads="1"/>
          </p:cNvSpPr>
          <p:nvPr/>
        </p:nvSpPr>
        <p:spPr bwMode="auto">
          <a:xfrm>
            <a:off x="179426" y="885825"/>
            <a:ext cx="87719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ea typeface="ヒラギノ角ゴ Pro W3"/>
                <a:cs typeface="ヒラギノ角ゴ Pro W3"/>
              </a:rPr>
              <a:t>New accelerator systems entered the construction phase in Darmstadt</a:t>
            </a:r>
          </a:p>
        </p:txBody>
      </p:sp>
      <p:sp>
        <p:nvSpPr>
          <p:cNvPr id="11" name="Objaśnienie prostokątne 10"/>
          <p:cNvSpPr/>
          <p:nvPr/>
        </p:nvSpPr>
        <p:spPr>
          <a:xfrm>
            <a:off x="714377" y="4214889"/>
            <a:ext cx="2200275" cy="428625"/>
          </a:xfrm>
          <a:prstGeom prst="wedgeRectCallout">
            <a:avLst>
              <a:gd name="adj1" fmla="val 80156"/>
              <a:gd name="adj2" fmla="val -16519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High-Energy Storage Ring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HESR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2" name="Objaśnienie prostokątne 11"/>
          <p:cNvSpPr/>
          <p:nvPr/>
        </p:nvSpPr>
        <p:spPr>
          <a:xfrm>
            <a:off x="4643438" y="1285951"/>
            <a:ext cx="1914525" cy="500063"/>
          </a:xfrm>
          <a:prstGeom prst="wedgeRectCallout">
            <a:avLst>
              <a:gd name="adj1" fmla="val 92445"/>
              <a:gd name="adj2" fmla="val 86881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Synchrotron</a:t>
            </a:r>
            <a:r>
              <a:rPr lang="pl-PL" sz="1200" b="1" dirty="0">
                <a:solidFill>
                  <a:srgbClr val="000000"/>
                </a:solidFill>
              </a:rPr>
              <a:t>s</a:t>
            </a:r>
            <a:endParaRPr lang="en-US" sz="1200" b="1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SIS100</a:t>
            </a:r>
            <a:r>
              <a:rPr lang="pl-PL" sz="1200" b="1" dirty="0">
                <a:solidFill>
                  <a:srgbClr val="FF0000"/>
                </a:solidFill>
              </a:rPr>
              <a:t> SIS300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3" name="Objaśnienie prostokątne 12"/>
          <p:cNvSpPr/>
          <p:nvPr/>
        </p:nvSpPr>
        <p:spPr>
          <a:xfrm>
            <a:off x="3214726" y="1928813"/>
            <a:ext cx="1214437" cy="285750"/>
          </a:xfrm>
          <a:prstGeom prst="wedgeRectCallout">
            <a:avLst>
              <a:gd name="adj1" fmla="val -52179"/>
              <a:gd name="adj2" fmla="val 236813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200" b="1" dirty="0">
                <a:solidFill>
                  <a:srgbClr val="FF0000"/>
                </a:solidFill>
              </a:rPr>
              <a:t>p - LINAC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4" name="Objaśnienie prostokątne 13"/>
          <p:cNvSpPr/>
          <p:nvPr/>
        </p:nvSpPr>
        <p:spPr>
          <a:xfrm>
            <a:off x="1428788" y="5072139"/>
            <a:ext cx="1700213" cy="428625"/>
          </a:xfrm>
          <a:prstGeom prst="wedgeRectCallout">
            <a:avLst>
              <a:gd name="adj1" fmla="val 140433"/>
              <a:gd name="adj2" fmla="val -103976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Collector Ring 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 CR</a:t>
            </a:r>
          </a:p>
        </p:txBody>
      </p:sp>
      <p:sp>
        <p:nvSpPr>
          <p:cNvPr id="15" name="Objaśnienie prostokątne 14"/>
          <p:cNvSpPr/>
          <p:nvPr/>
        </p:nvSpPr>
        <p:spPr>
          <a:xfrm>
            <a:off x="6286501" y="5857951"/>
            <a:ext cx="2643188" cy="500063"/>
          </a:xfrm>
          <a:prstGeom prst="wedgeRectCallout">
            <a:avLst>
              <a:gd name="adj1" fmla="val -67145"/>
              <a:gd name="adj2" fmla="val -106008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New Experimental</a:t>
            </a:r>
            <a:r>
              <a:rPr lang="pl-PL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>
                <a:solidFill>
                  <a:srgbClr val="000000"/>
                </a:solidFill>
              </a:rPr>
              <a:t>Storage Ring 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NESR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6" name="Objaśnienie prostokątne 15"/>
          <p:cNvSpPr/>
          <p:nvPr/>
        </p:nvSpPr>
        <p:spPr>
          <a:xfrm>
            <a:off x="7143750" y="4214813"/>
            <a:ext cx="1714500" cy="857250"/>
          </a:xfrm>
          <a:prstGeom prst="wedgeRectCallout">
            <a:avLst>
              <a:gd name="adj1" fmla="val -103293"/>
              <a:gd name="adj2" fmla="val -95069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Superconducting 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large-acceptance Fragment Separator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Super-FRS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7" name="Objaśnienie prostokątne 16"/>
          <p:cNvSpPr/>
          <p:nvPr/>
        </p:nvSpPr>
        <p:spPr>
          <a:xfrm>
            <a:off x="1357314" y="5857951"/>
            <a:ext cx="2214562" cy="428625"/>
          </a:xfrm>
          <a:prstGeom prst="wedgeRectCallout">
            <a:avLst>
              <a:gd name="adj1" fmla="val 96964"/>
              <a:gd name="adj2" fmla="val -160688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Recycled Exp</a:t>
            </a:r>
            <a:r>
              <a:rPr lang="pl-PL" sz="1200" b="1" dirty="0">
                <a:solidFill>
                  <a:srgbClr val="000000"/>
                </a:solidFill>
              </a:rPr>
              <a:t>. </a:t>
            </a:r>
            <a:r>
              <a:rPr lang="en-US" sz="1200" b="1" dirty="0">
                <a:solidFill>
                  <a:srgbClr val="000000"/>
                </a:solidFill>
              </a:rPr>
              <a:t>Storage Ring</a:t>
            </a:r>
            <a:r>
              <a:rPr lang="pl-PL" sz="1200" b="1" dirty="0">
                <a:solidFill>
                  <a:srgbClr val="000000"/>
                </a:solidFill>
              </a:rPr>
              <a:t>  </a:t>
            </a:r>
            <a:r>
              <a:rPr lang="en-US" sz="1200" b="1" dirty="0">
                <a:solidFill>
                  <a:srgbClr val="FF0000"/>
                </a:solidFill>
              </a:rPr>
              <a:t>RESR</a:t>
            </a:r>
          </a:p>
        </p:txBody>
      </p:sp>
      <p:sp>
        <p:nvSpPr>
          <p:cNvPr id="20" name="Objaśnienie prostokątne 19"/>
          <p:cNvSpPr/>
          <p:nvPr/>
        </p:nvSpPr>
        <p:spPr>
          <a:xfrm>
            <a:off x="7019963" y="3284538"/>
            <a:ext cx="1439863" cy="360362"/>
          </a:xfrm>
          <a:prstGeom prst="wedgeRectCallout">
            <a:avLst>
              <a:gd name="adj1" fmla="val -104049"/>
              <a:gd name="adj2" fmla="val 6457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ea typeface="ＭＳ Ｐゴシック" pitchFamily="-80" charset="-128"/>
              </a:rPr>
              <a:t>Rare Isotope </a:t>
            </a:r>
          </a:p>
          <a:p>
            <a:pPr>
              <a:defRPr/>
            </a:pP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ea typeface="ＭＳ Ｐゴシック" pitchFamily="-80" charset="-128"/>
              </a:rPr>
              <a:t>Production Target</a:t>
            </a:r>
          </a:p>
        </p:txBody>
      </p:sp>
      <p:sp>
        <p:nvSpPr>
          <p:cNvPr id="21" name="Objaśnienie prostokątne 20"/>
          <p:cNvSpPr/>
          <p:nvPr/>
        </p:nvSpPr>
        <p:spPr>
          <a:xfrm>
            <a:off x="6732588" y="3716338"/>
            <a:ext cx="1439862" cy="360362"/>
          </a:xfrm>
          <a:prstGeom prst="wedgeRectCallout">
            <a:avLst>
              <a:gd name="adj1" fmla="val -155750"/>
              <a:gd name="adj2" fmla="val 111736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ea typeface="ＭＳ Ｐゴシック" pitchFamily="-80" charset="-128"/>
              </a:rPr>
              <a:t>Antiproton </a:t>
            </a:r>
          </a:p>
          <a:p>
            <a:pPr>
              <a:defRPr/>
            </a:pP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ea typeface="ＭＳ Ｐゴシック" pitchFamily="-80" charset="-128"/>
              </a:rPr>
              <a:t>Production Target</a:t>
            </a:r>
          </a:p>
        </p:txBody>
      </p:sp>
      <p:pic>
        <p:nvPicPr>
          <p:cNvPr id="152588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77" y="2"/>
            <a:ext cx="1571625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Прямая со стрелкой 2"/>
          <p:cNvCxnSpPr/>
          <p:nvPr/>
        </p:nvCxnSpPr>
        <p:spPr>
          <a:xfrm>
            <a:off x="7205663" y="2565400"/>
            <a:ext cx="668337" cy="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5811839" y="2565400"/>
            <a:ext cx="523875" cy="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591" name="TextBox 6"/>
          <p:cNvSpPr txBox="1">
            <a:spLocks noChangeArrowheads="1"/>
          </p:cNvSpPr>
          <p:nvPr/>
        </p:nvSpPr>
        <p:spPr bwMode="auto">
          <a:xfrm>
            <a:off x="6443701" y="2379664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ヒラギノ角ゴ Pro W3"/>
                <a:cs typeface="ヒラギノ角ゴ Pro W3"/>
              </a:rPr>
              <a:t>300m</a:t>
            </a:r>
            <a:endParaRPr lang="ru-RU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29042" name="Прямоугольник 1"/>
          <p:cNvSpPr>
            <a:spLocks noChangeArrowheads="1"/>
          </p:cNvSpPr>
          <p:nvPr/>
        </p:nvSpPr>
        <p:spPr bwMode="auto">
          <a:xfrm>
            <a:off x="34926" y="106363"/>
            <a:ext cx="73088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ea typeface="ヒラギノ角ゴ Pro W3"/>
                <a:cs typeface="ヒラギノ角ゴ Pro W3"/>
              </a:rPr>
              <a:t>Facility for Antiproton and Ions Research </a:t>
            </a:r>
            <a:r>
              <a:rPr lang="en-US" sz="2400" b="1" dirty="0">
                <a:solidFill>
                  <a:srgbClr val="C00000"/>
                </a:solidFill>
                <a:ea typeface="ヒラギノ角ゴ Pro W3"/>
                <a:cs typeface="ヒラギノ角ゴ Pro W3"/>
              </a:rPr>
              <a:t> </a:t>
            </a:r>
            <a:r>
              <a:rPr lang="en-US" sz="2000" b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–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the light tower of the ESFRI Roadmap</a:t>
            </a:r>
            <a:endParaRPr lang="ru-RU" sz="2000" dirty="0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52593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Boris Sharkov JINR Dubna</a:t>
            </a:r>
          </a:p>
        </p:txBody>
      </p:sp>
      <p:sp>
        <p:nvSpPr>
          <p:cNvPr id="152594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43382FA-5D9B-47F2-9DC1-42647BDECB62}" type="slidenum">
              <a:rPr lang="de-DE" smtClean="0"/>
              <a:pPr/>
              <a:t>29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55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660251"/>
              </p:ext>
            </p:extLst>
          </p:nvPr>
        </p:nvGraphicFramePr>
        <p:xfrm>
          <a:off x="291562" y="1988840"/>
          <a:ext cx="8616949" cy="4158148"/>
        </p:xfrm>
        <a:graphic>
          <a:graphicData uri="http://schemas.openxmlformats.org/drawingml/2006/table">
            <a:tbl>
              <a:tblPr/>
              <a:tblGrid>
                <a:gridCol w="21538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54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538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538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33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AGS Booster</a:t>
                      </a:r>
                    </a:p>
                  </a:txBody>
                  <a:tcPr marL="90017" marR="90017" marT="89982" marB="899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BNL</a:t>
                      </a: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5x10</a:t>
                      </a:r>
                      <a:r>
                        <a:rPr kumimoji="0" lang="de-DE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</a:t>
                      </a:r>
                      <a:r>
                        <a:rPr kumimoji="0" lang="de-DE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31+</a:t>
                      </a: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33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LEIR</a:t>
                      </a:r>
                    </a:p>
                  </a:txBody>
                  <a:tcPr marL="90017" marR="90017" marT="89982" marB="899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CERN</a:t>
                      </a: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1x10</a:t>
                      </a:r>
                      <a:r>
                        <a:rPr kumimoji="0" lang="de-DE" altLang="de-DE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Pb</a:t>
                      </a:r>
                      <a:r>
                        <a:rPr kumimoji="0" lang="de-DE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54+</a:t>
                      </a: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1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Nuclotron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17" marR="90017" marT="89982" marB="899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JINR</a:t>
                      </a: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4x10</a:t>
                      </a:r>
                      <a:r>
                        <a:rPr kumimoji="0" lang="de-DE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</a:t>
                      </a:r>
                      <a:r>
                        <a:rPr kumimoji="0" lang="de-DE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32+</a:t>
                      </a: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33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SIS18</a:t>
                      </a:r>
                    </a:p>
                  </a:txBody>
                  <a:tcPr marL="90017" marR="90017" marT="89982" marB="899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GSI/FAIR</a:t>
                      </a: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1.5x10</a:t>
                      </a:r>
                      <a:r>
                        <a:rPr kumimoji="0" lang="de-DE" altLang="de-DE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de-DE" altLang="de-DE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28+</a:t>
                      </a: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3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HIFL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17" marR="90017" marT="89982" marB="899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IMP </a:t>
                      </a:r>
                      <a:endParaRPr kumimoji="0" lang="de-DE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&gt; 10</a:t>
                      </a:r>
                      <a:r>
                        <a:rPr kumimoji="0" lang="de-DE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de-DE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3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SIS100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17" marR="90017" marT="89982" marB="899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FAIR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5x10</a:t>
                      </a:r>
                      <a:r>
                        <a:rPr kumimoji="0" lang="de-DE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de-DE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3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HIAF</a:t>
                      </a:r>
                    </a:p>
                  </a:txBody>
                  <a:tcPr marL="90017" marR="90017" marT="89982" marB="899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HIAF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&gt;10</a:t>
                      </a:r>
                      <a:r>
                        <a:rPr kumimoji="0" lang="de-DE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 U</a:t>
                      </a:r>
                      <a:r>
                        <a:rPr kumimoji="0" lang="en-US" altLang="zh-CN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72+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978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NICA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(collider)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17" marR="90017" marT="89982" marB="899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JINR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  <a:sym typeface="Apple Chancery"/>
                        </a:rPr>
                        <a:t>2</a:t>
                      </a:r>
                      <a:r>
                        <a:rPr kumimoji="0" lang="en-US" alt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×10</a:t>
                      </a:r>
                      <a:r>
                        <a:rPr kumimoji="0" lang="en-US" altLang="ru-RU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en-US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</a:t>
                      </a:r>
                      <a:r>
                        <a:rPr kumimoji="0" lang="de-DE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79+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altLang="de-DE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17" marR="90017" marT="89982" marB="899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251" name="Text Box 56"/>
          <p:cNvSpPr txBox="1">
            <a:spLocks noChangeArrowheads="1"/>
          </p:cNvSpPr>
          <p:nvPr/>
        </p:nvSpPr>
        <p:spPr bwMode="auto">
          <a:xfrm>
            <a:off x="523306" y="836774"/>
            <a:ext cx="8153400" cy="797311"/>
          </a:xfrm>
          <a:prstGeom prst="rect">
            <a:avLst/>
          </a:prstGeom>
          <a:solidFill>
            <a:srgbClr val="A2BD75">
              <a:alpha val="27843"/>
            </a:srgbClr>
          </a:solidFill>
          <a:ln w="12700">
            <a:solidFill>
              <a:srgbClr val="A2BD7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0000" bIns="9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de-DE" altLang="de-DE" sz="2000" dirty="0" err="1">
                <a:solidFill>
                  <a:prstClr val="black"/>
                </a:solidFill>
              </a:rPr>
              <a:t>Existing</a:t>
            </a:r>
            <a:r>
              <a:rPr lang="de-DE" altLang="de-DE" sz="2000" dirty="0">
                <a:solidFill>
                  <a:prstClr val="black"/>
                </a:solidFill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</a:rPr>
              <a:t>and</a:t>
            </a:r>
            <a:r>
              <a:rPr lang="de-DE" altLang="de-DE" sz="2000" dirty="0">
                <a:solidFill>
                  <a:prstClr val="black"/>
                </a:solidFill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</a:rPr>
              <a:t>planned</a:t>
            </a:r>
            <a:r>
              <a:rPr lang="de-DE" altLang="de-DE" sz="2000" dirty="0">
                <a:solidFill>
                  <a:prstClr val="black"/>
                </a:solidFill>
              </a:rPr>
              <a:t> Heavy Ion </a:t>
            </a:r>
            <a:r>
              <a:rPr lang="de-DE" altLang="de-DE" sz="2000" dirty="0" err="1">
                <a:solidFill>
                  <a:prstClr val="black"/>
                </a:solidFill>
              </a:rPr>
              <a:t>Accelerators</a:t>
            </a:r>
            <a:r>
              <a:rPr lang="de-DE" altLang="de-DE" sz="2000" dirty="0">
                <a:solidFill>
                  <a:prstClr val="black"/>
                </a:solidFill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</a:rPr>
              <a:t>operated</a:t>
            </a:r>
            <a:r>
              <a:rPr lang="de-DE" altLang="de-DE" sz="2000" dirty="0">
                <a:solidFill>
                  <a:prstClr val="black"/>
                </a:solidFill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</a:rPr>
              <a:t>with</a:t>
            </a:r>
            <a:r>
              <a:rPr lang="de-DE" altLang="de-DE" sz="2000" dirty="0">
                <a:solidFill>
                  <a:prstClr val="black"/>
                </a:solidFill>
              </a:rPr>
              <a:t> </a:t>
            </a:r>
            <a:r>
              <a:rPr lang="de-DE" altLang="de-DE" sz="2000" dirty="0" smtClean="0">
                <a:solidFill>
                  <a:prstClr val="black"/>
                </a:solidFill>
              </a:rPr>
              <a:t>intermediate </a:t>
            </a:r>
            <a:r>
              <a:rPr lang="de-DE" altLang="de-DE" sz="2000" dirty="0" err="1">
                <a:solidFill>
                  <a:prstClr val="black"/>
                </a:solidFill>
              </a:rPr>
              <a:t>charge</a:t>
            </a:r>
            <a:r>
              <a:rPr lang="de-DE" altLang="de-DE" sz="2000" dirty="0">
                <a:solidFill>
                  <a:prstClr val="black"/>
                </a:solidFill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</a:rPr>
              <a:t>states</a:t>
            </a:r>
            <a:r>
              <a:rPr lang="de-DE" altLang="de-DE" sz="2000" dirty="0">
                <a:solidFill>
                  <a:prstClr val="black"/>
                </a:solidFill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</a:rPr>
              <a:t>worldwide</a:t>
            </a:r>
            <a:endParaRPr lang="de-DE" altLang="de-DE" sz="2000" dirty="0">
              <a:solidFill>
                <a:prstClr val="black"/>
              </a:solidFill>
            </a:endParaRPr>
          </a:p>
        </p:txBody>
      </p:sp>
      <p:sp>
        <p:nvSpPr>
          <p:cNvPr id="9253" name="Text Box 59"/>
          <p:cNvSpPr txBox="1">
            <a:spLocks noChangeArrowheads="1"/>
          </p:cNvSpPr>
          <p:nvPr/>
        </p:nvSpPr>
        <p:spPr bwMode="auto">
          <a:xfrm>
            <a:off x="-152400" y="200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>
                <a:solidFill>
                  <a:prstClr val="black"/>
                </a:solidFill>
              </a:rPr>
              <a:t>Intermediate Charge State Heavy Ions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12"/>
          <p:cNvGrpSpPr/>
          <p:nvPr/>
        </p:nvGrpSpPr>
        <p:grpSpPr>
          <a:xfrm>
            <a:off x="859988" y="1040545"/>
            <a:ext cx="8258811" cy="5261193"/>
            <a:chOff x="859988" y="1040538"/>
            <a:chExt cx="8258811" cy="5261193"/>
          </a:xfrm>
        </p:grpSpPr>
        <p:grpSp>
          <p:nvGrpSpPr>
            <p:cNvPr id="12" name="Group 7"/>
            <p:cNvGrpSpPr/>
            <p:nvPr/>
          </p:nvGrpSpPr>
          <p:grpSpPr>
            <a:xfrm>
              <a:off x="859988" y="1040538"/>
              <a:ext cx="8258811" cy="5261193"/>
              <a:chOff x="859988" y="1040538"/>
              <a:chExt cx="8258811" cy="5261193"/>
            </a:xfrm>
          </p:grpSpPr>
          <p:grpSp>
            <p:nvGrpSpPr>
              <p:cNvPr id="13" name="Group 4"/>
              <p:cNvGrpSpPr/>
              <p:nvPr/>
            </p:nvGrpSpPr>
            <p:grpSpPr>
              <a:xfrm>
                <a:off x="859988" y="1040538"/>
                <a:ext cx="8258811" cy="5261193"/>
                <a:chOff x="859988" y="1040538"/>
                <a:chExt cx="8258811" cy="5261193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59988" y="1040538"/>
                  <a:ext cx="8258811" cy="52611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4" name="Group 3"/>
                <p:cNvGrpSpPr/>
                <p:nvPr/>
              </p:nvGrpSpPr>
              <p:grpSpPr>
                <a:xfrm>
                  <a:off x="1951495" y="1846856"/>
                  <a:ext cx="6620284" cy="4097053"/>
                  <a:chOff x="1951495" y="1846856"/>
                  <a:chExt cx="6620284" cy="4097053"/>
                </a:xfrm>
              </p:grpSpPr>
              <p:sp>
                <p:nvSpPr>
                  <p:cNvPr id="47" name="TextBox 2"/>
                  <p:cNvSpPr txBox="1"/>
                  <p:nvPr/>
                </p:nvSpPr>
                <p:spPr>
                  <a:xfrm rot="654431">
                    <a:off x="1951495" y="2357780"/>
                    <a:ext cx="77829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/>
                    <a:r>
                      <a:rPr lang="en-GB" sz="1200" b="1" dirty="0">
                        <a:solidFill>
                          <a:srgbClr val="FFFFFF"/>
                        </a:solidFill>
                      </a:rPr>
                      <a:t>UNILAC</a:t>
                    </a:r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4140840" y="1846856"/>
                    <a:ext cx="620683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/>
                    <a:r>
                      <a:rPr lang="en-GB" sz="1200" b="1" dirty="0">
                        <a:solidFill>
                          <a:srgbClr val="595959"/>
                        </a:solidFill>
                      </a:rPr>
                      <a:t>SIS18</a:t>
                    </a:r>
                  </a:p>
                </p:txBody>
              </p:sp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7542330" y="1853825"/>
                    <a:ext cx="102944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/>
                    <a:r>
                      <a:rPr lang="en-GB" sz="1200" b="1" dirty="0">
                        <a:solidFill>
                          <a:srgbClr val="333399"/>
                        </a:solidFill>
                      </a:rPr>
                      <a:t>SIS100</a:t>
                    </a:r>
                    <a:r>
                      <a:rPr lang="en-GB" sz="1200" dirty="0">
                        <a:solidFill>
                          <a:srgbClr val="333399"/>
                        </a:solidFill>
                      </a:rPr>
                      <a:t>/300</a:t>
                    </a:r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3310782" y="1846856"/>
                    <a:ext cx="81731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/>
                    <a:r>
                      <a:rPr lang="en-GB" sz="1200" b="1" dirty="0">
                        <a:solidFill>
                          <a:srgbClr val="333399"/>
                        </a:solidFill>
                      </a:rPr>
                      <a:t>p-Linac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4481990" y="3161719"/>
                    <a:ext cx="61747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/>
                    <a:r>
                      <a:rPr lang="en-GB" sz="1200" b="1" dirty="0">
                        <a:solidFill>
                          <a:srgbClr val="333399"/>
                        </a:solidFill>
                      </a:rPr>
                      <a:t>HESR</a:t>
                    </a: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4534437" y="4947555"/>
                    <a:ext cx="62262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/>
                    <a:r>
                      <a:rPr lang="en-GB" sz="1200" b="1" dirty="0">
                        <a:solidFill>
                          <a:srgbClr val="333399"/>
                        </a:solidFill>
                      </a:rPr>
                      <a:t>CR</a:t>
                    </a:r>
                    <a:r>
                      <a:rPr lang="en-GB" sz="1200" dirty="0">
                        <a:solidFill>
                          <a:srgbClr val="333399"/>
                        </a:solidFill>
                      </a:rPr>
                      <a:t> &amp;</a:t>
                    </a:r>
                    <a:br>
                      <a:rPr lang="en-GB" sz="1200" dirty="0">
                        <a:solidFill>
                          <a:srgbClr val="333399"/>
                        </a:solidFill>
                      </a:rPr>
                    </a:br>
                    <a:r>
                      <a:rPr lang="en-GB" sz="1200" i="1" dirty="0">
                        <a:solidFill>
                          <a:srgbClr val="333399"/>
                        </a:solidFill>
                      </a:rPr>
                      <a:t>RESR</a:t>
                    </a:r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5517105" y="5666910"/>
                    <a:ext cx="62262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/>
                    <a:r>
                      <a:rPr lang="en-GB" sz="1200" i="1" dirty="0">
                        <a:solidFill>
                          <a:srgbClr val="333399"/>
                        </a:solidFill>
                      </a:rPr>
                      <a:t>NESR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957265" y="5222231"/>
                    <a:ext cx="81009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/>
                    <a:r>
                      <a:rPr lang="en-GB" sz="1200" i="1" dirty="0" err="1">
                        <a:solidFill>
                          <a:srgbClr val="333399"/>
                        </a:solidFill>
                      </a:rPr>
                      <a:t>Cryring</a:t>
                    </a:r>
                    <a:endParaRPr lang="en-GB" sz="1200" i="1" dirty="0">
                      <a:solidFill>
                        <a:srgbClr val="333399"/>
                      </a:solidFill>
                    </a:endParaRPr>
                  </a:p>
                </p:txBody>
              </p:sp>
            </p:grpSp>
          </p:grpSp>
          <p:sp>
            <p:nvSpPr>
              <p:cNvPr id="43" name="TextBox 42"/>
              <p:cNvSpPr txBox="1"/>
              <p:nvPr/>
            </p:nvSpPr>
            <p:spPr>
              <a:xfrm>
                <a:off x="6822250" y="3203975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GB" sz="1200" b="1" dirty="0">
                    <a:solidFill>
                      <a:srgbClr val="595959"/>
                    </a:solidFill>
                  </a:rPr>
                  <a:t>Rare-Isotope</a:t>
                </a:r>
              </a:p>
              <a:p>
                <a:pPr defTabSz="457200"/>
                <a:r>
                  <a:rPr lang="en-GB" sz="1200" b="1" dirty="0">
                    <a:solidFill>
                      <a:srgbClr val="595959"/>
                    </a:solidFill>
                  </a:rPr>
                  <a:t>Production Target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282190" y="4002450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GB" sz="1200" b="1" dirty="0">
                    <a:solidFill>
                      <a:srgbClr val="595959"/>
                    </a:solidFill>
                  </a:rPr>
                  <a:t>Anti-Proton</a:t>
                </a:r>
              </a:p>
              <a:p>
                <a:pPr defTabSz="457200"/>
                <a:r>
                  <a:rPr lang="en-GB" sz="1200" b="1" dirty="0">
                    <a:solidFill>
                      <a:srgbClr val="595959"/>
                    </a:solidFill>
                  </a:rPr>
                  <a:t>Production Target</a:t>
                </a:r>
              </a:p>
            </p:txBody>
          </p:sp>
        </p:grpSp>
        <p:grpSp>
          <p:nvGrpSpPr>
            <p:cNvPr id="15" name="Gruppieren 11"/>
            <p:cNvGrpSpPr/>
            <p:nvPr/>
          </p:nvGrpSpPr>
          <p:grpSpPr>
            <a:xfrm>
              <a:off x="4427984" y="5805264"/>
              <a:ext cx="792088" cy="324036"/>
              <a:chOff x="4427984" y="5805264"/>
              <a:chExt cx="792088" cy="324036"/>
            </a:xfrm>
          </p:grpSpPr>
          <p:cxnSp>
            <p:nvCxnSpPr>
              <p:cNvPr id="40" name="Gerade Verbindung mit Pfeil 8"/>
              <p:cNvCxnSpPr/>
              <p:nvPr/>
            </p:nvCxnSpPr>
            <p:spPr>
              <a:xfrm>
                <a:off x="4427984" y="5805264"/>
                <a:ext cx="729081" cy="14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Textfeld 10"/>
              <p:cNvSpPr txBox="1"/>
              <p:nvPr/>
            </p:nvSpPr>
            <p:spPr>
              <a:xfrm>
                <a:off x="4490991" y="5852301"/>
                <a:ext cx="7290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GB" sz="1200" dirty="0">
                    <a:solidFill>
                      <a:srgbClr val="000000"/>
                    </a:solidFill>
                  </a:rPr>
                  <a:t>100 m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Facility for Antiproton and Ion Research</a:t>
            </a:r>
            <a:endParaRPr lang="en-GB" sz="2800" dirty="0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249787" y="1191410"/>
            <a:ext cx="2026498" cy="425648"/>
          </a:xfrm>
          <a:prstGeom prst="roundRect">
            <a:avLst>
              <a:gd name="adj" fmla="val 16667"/>
            </a:avLst>
          </a:prstGeom>
          <a:solidFill>
            <a:srgbClr val="FFFFFF">
              <a:alpha val="6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GB" sz="1900" dirty="0">
                <a:solidFill>
                  <a:srgbClr val="0000FF"/>
                </a:solidFill>
              </a:rPr>
              <a:t>Primary Beams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6109" y="1647120"/>
            <a:ext cx="3094705" cy="896938"/>
          </a:xfrm>
          <a:prstGeom prst="rect">
            <a:avLst/>
          </a:prstGeom>
          <a:solidFill>
            <a:srgbClr val="FFFFFF">
              <a:alpha val="5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 5x10</a:t>
            </a:r>
            <a:r>
              <a:rPr lang="en-GB" sz="1600" baseline="30000" dirty="0">
                <a:solidFill>
                  <a:srgbClr val="000000"/>
                </a:solidFill>
              </a:rPr>
              <a:t>11</a:t>
            </a:r>
            <a:r>
              <a:rPr lang="en-GB" sz="1600" dirty="0">
                <a:solidFill>
                  <a:srgbClr val="000000"/>
                </a:solidFill>
              </a:rPr>
              <a:t>/s; 1.5 GeV/u; </a:t>
            </a:r>
            <a:r>
              <a:rPr lang="en-GB" sz="1600" baseline="30000" dirty="0">
                <a:solidFill>
                  <a:srgbClr val="000000"/>
                </a:solidFill>
              </a:rPr>
              <a:t>238</a:t>
            </a:r>
            <a:r>
              <a:rPr lang="en-GB" sz="1600" dirty="0">
                <a:solidFill>
                  <a:srgbClr val="000000"/>
                </a:solidFill>
              </a:rPr>
              <a:t>U</a:t>
            </a:r>
            <a:r>
              <a:rPr lang="en-GB" sz="1600" baseline="30000" dirty="0">
                <a:solidFill>
                  <a:srgbClr val="000000"/>
                </a:solidFill>
              </a:rPr>
              <a:t>28+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 10</a:t>
            </a:r>
            <a:r>
              <a:rPr lang="en-GB" sz="1600" baseline="30000" dirty="0">
                <a:solidFill>
                  <a:srgbClr val="000000"/>
                </a:solidFill>
              </a:rPr>
              <a:t>10</a:t>
            </a:r>
            <a:r>
              <a:rPr lang="en-GB" sz="1600" dirty="0">
                <a:solidFill>
                  <a:srgbClr val="000000"/>
                </a:solidFill>
              </a:rPr>
              <a:t>/s </a:t>
            </a:r>
            <a:r>
              <a:rPr lang="en-GB" sz="1600" baseline="30000" dirty="0">
                <a:solidFill>
                  <a:srgbClr val="000000"/>
                </a:solidFill>
              </a:rPr>
              <a:t>238</a:t>
            </a:r>
            <a:r>
              <a:rPr lang="en-GB" sz="1600" dirty="0">
                <a:solidFill>
                  <a:srgbClr val="000000"/>
                </a:solidFill>
              </a:rPr>
              <a:t>U</a:t>
            </a:r>
            <a:r>
              <a:rPr lang="en-GB" sz="1600" baseline="30000" dirty="0">
                <a:solidFill>
                  <a:srgbClr val="000000"/>
                </a:solidFill>
              </a:rPr>
              <a:t>73+</a:t>
            </a:r>
            <a:r>
              <a:rPr lang="en-GB" sz="1600" dirty="0">
                <a:solidFill>
                  <a:srgbClr val="000000"/>
                </a:solidFill>
              </a:rPr>
              <a:t> up to 35 </a:t>
            </a:r>
            <a:r>
              <a:rPr lang="en-GB" sz="1600" dirty="0" err="1">
                <a:solidFill>
                  <a:srgbClr val="000000"/>
                </a:solidFill>
              </a:rPr>
              <a:t>GeV/u</a:t>
            </a:r>
            <a:endParaRPr lang="en-GB" sz="1600" dirty="0">
              <a:solidFill>
                <a:srgbClr val="000000"/>
              </a:solidFill>
            </a:endParaRP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 3x10</a:t>
            </a:r>
            <a:r>
              <a:rPr lang="en-GB" sz="1600" baseline="30000" dirty="0">
                <a:solidFill>
                  <a:srgbClr val="000000"/>
                </a:solidFill>
              </a:rPr>
              <a:t>13</a:t>
            </a:r>
            <a:r>
              <a:rPr lang="en-GB" sz="1600" dirty="0">
                <a:solidFill>
                  <a:srgbClr val="000000"/>
                </a:solidFill>
              </a:rPr>
              <a:t>/s 30 </a:t>
            </a:r>
            <a:r>
              <a:rPr lang="en-GB" sz="1600" dirty="0" err="1">
                <a:solidFill>
                  <a:srgbClr val="000000"/>
                </a:solidFill>
              </a:rPr>
              <a:t>GeV</a:t>
            </a:r>
            <a:r>
              <a:rPr lang="en-GB" sz="1600" dirty="0">
                <a:solidFill>
                  <a:srgbClr val="000000"/>
                </a:solidFill>
              </a:rPr>
              <a:t> protons</a:t>
            </a: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216376" y="2718585"/>
            <a:ext cx="2358488" cy="425648"/>
          </a:xfrm>
          <a:prstGeom prst="roundRect">
            <a:avLst>
              <a:gd name="adj" fmla="val 16667"/>
            </a:avLst>
          </a:prstGeom>
          <a:solidFill>
            <a:srgbClr val="FFFFFF">
              <a:alpha val="7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GB" sz="1900" dirty="0">
                <a:solidFill>
                  <a:srgbClr val="0000FF"/>
                </a:solidFill>
              </a:rPr>
              <a:t>Secondary Beams</a:t>
            </a: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252069" y="4465540"/>
            <a:ext cx="3236365" cy="425648"/>
          </a:xfrm>
          <a:prstGeom prst="roundRect">
            <a:avLst>
              <a:gd name="adj" fmla="val 16667"/>
            </a:avLst>
          </a:prstGeom>
          <a:solidFill>
            <a:srgbClr val="FFFFFF">
              <a:alpha val="6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GB" sz="1900">
                <a:solidFill>
                  <a:srgbClr val="0000FF"/>
                </a:solidFill>
              </a:rPr>
              <a:t>Storage and Cooler Rings</a:t>
            </a:r>
            <a:endParaRPr lang="en-GB" sz="2000">
              <a:solidFill>
                <a:srgbClr val="0000FF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14489" y="5021263"/>
            <a:ext cx="3505200" cy="913070"/>
          </a:xfrm>
          <a:prstGeom prst="rect">
            <a:avLst/>
          </a:prstGeom>
          <a:solidFill>
            <a:srgbClr val="FFFFFF">
              <a:alpha val="5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 radioactive beams</a:t>
            </a:r>
          </a:p>
          <a:p>
            <a:pPr defTabSz="457200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 10</a:t>
            </a:r>
            <a:r>
              <a:rPr lang="en-GB" sz="1600" baseline="30000" dirty="0">
                <a:solidFill>
                  <a:srgbClr val="000000"/>
                </a:solidFill>
              </a:rPr>
              <a:t>11</a:t>
            </a:r>
            <a:r>
              <a:rPr lang="en-GB" sz="1600" dirty="0">
                <a:solidFill>
                  <a:srgbClr val="000000"/>
                </a:solidFill>
              </a:rPr>
              <a:t> antiprotons 1.5  - 15 </a:t>
            </a:r>
            <a:r>
              <a:rPr lang="en-GB" sz="1600" dirty="0" err="1">
                <a:solidFill>
                  <a:srgbClr val="000000"/>
                </a:solidFill>
              </a:rPr>
              <a:t>GeV/c</a:t>
            </a:r>
            <a:r>
              <a:rPr lang="en-GB" sz="1600" dirty="0">
                <a:solidFill>
                  <a:srgbClr val="000000"/>
                </a:solidFill>
              </a:rPr>
              <a:t>,       </a:t>
            </a:r>
          </a:p>
          <a:p>
            <a:pPr defTabSz="457200">
              <a:lnSpc>
                <a:spcPct val="80000"/>
              </a:lnSpc>
              <a:spcBef>
                <a:spcPct val="50000"/>
              </a:spcBef>
            </a:pPr>
            <a:r>
              <a:rPr lang="en-GB" sz="1600" dirty="0">
                <a:solidFill>
                  <a:srgbClr val="000000"/>
                </a:solidFill>
              </a:rPr>
              <a:t>  stored and cooled</a:t>
            </a:r>
            <a:endParaRPr lang="en-GB" sz="1600" baseline="30000" dirty="0">
              <a:solidFill>
                <a:srgbClr val="000000"/>
              </a:solidFill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241646" y="6018534"/>
            <a:ext cx="2463108" cy="391597"/>
          </a:xfrm>
          <a:prstGeom prst="roundRect">
            <a:avLst>
              <a:gd name="adj" fmla="val 16667"/>
            </a:avLst>
          </a:prstGeom>
          <a:solidFill>
            <a:srgbClr val="FFFFFF">
              <a:alpha val="6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GB" sz="1700">
                <a:solidFill>
                  <a:srgbClr val="0000FF"/>
                </a:solidFill>
              </a:rPr>
              <a:t>Technical Challenges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2819400" y="6080126"/>
            <a:ext cx="6096000" cy="264688"/>
          </a:xfrm>
          <a:prstGeom prst="rect">
            <a:avLst/>
          </a:prstGeom>
          <a:solidFill>
            <a:srgbClr val="FFFFFF">
              <a:alpha val="3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 cooled beams, rapid cycling superconducting magnets</a:t>
            </a:r>
            <a:endParaRPr lang="en-GB" sz="1600" baseline="30000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screen">
            <a:lum bright="-14000" contrast="61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926" y="4866010"/>
            <a:ext cx="1249362" cy="106838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14491" y="3165334"/>
            <a:ext cx="3660754" cy="1171603"/>
          </a:xfrm>
          <a:prstGeom prst="rect">
            <a:avLst/>
          </a:prstGeom>
          <a:solidFill>
            <a:srgbClr val="FFFF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 range of radioactive beams up to</a:t>
            </a:r>
            <a:br>
              <a:rPr lang="en-GB" sz="1600" dirty="0">
                <a:solidFill>
                  <a:srgbClr val="000000"/>
                </a:solidFill>
              </a:rPr>
            </a:br>
            <a:r>
              <a:rPr lang="en-GB" sz="1600" dirty="0">
                <a:solidFill>
                  <a:srgbClr val="000000"/>
                </a:solidFill>
              </a:rPr>
              <a:t>  1.5 - 2 </a:t>
            </a:r>
            <a:r>
              <a:rPr lang="en-GB" sz="1600" dirty="0" err="1">
                <a:solidFill>
                  <a:srgbClr val="000000"/>
                </a:solidFill>
              </a:rPr>
              <a:t>GeV/u</a:t>
            </a:r>
            <a:r>
              <a:rPr lang="en-GB" sz="1600" dirty="0">
                <a:solidFill>
                  <a:srgbClr val="000000"/>
                </a:solidFill>
              </a:rPr>
              <a:t>; up to factor 10 000          higher in intensity than presently 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 antiprotons 3 - 30 </a:t>
            </a:r>
            <a:r>
              <a:rPr lang="en-GB" sz="1600" dirty="0" err="1">
                <a:solidFill>
                  <a:srgbClr val="000000"/>
                </a:solidFill>
              </a:rPr>
              <a:t>GeV</a:t>
            </a:r>
            <a:endParaRPr lang="en-GB" sz="1600" dirty="0">
              <a:solidFill>
                <a:srgbClr val="000000"/>
              </a:solidFill>
            </a:endParaRPr>
          </a:p>
        </p:txBody>
      </p:sp>
      <p:pic>
        <p:nvPicPr>
          <p:cNvPr id="17" name="Picture 16" descr="GSI_Logo_rgb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922" y="1250588"/>
            <a:ext cx="1189597" cy="396532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7D3E-6CD6-6548-B498-549BCE3DF4DF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Boris Sharkov JINR Dubna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34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Grafi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1213"/>
          <a:stretch>
            <a:fillRect/>
          </a:stretch>
        </p:blipFill>
        <p:spPr bwMode="auto">
          <a:xfrm>
            <a:off x="87313" y="1254125"/>
            <a:ext cx="8731250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5" name="Title 1"/>
          <p:cNvSpPr>
            <a:spLocks noGrp="1"/>
          </p:cNvSpPr>
          <p:nvPr>
            <p:ph type="title"/>
          </p:nvPr>
        </p:nvSpPr>
        <p:spPr>
          <a:xfrm>
            <a:off x="422277" y="165100"/>
            <a:ext cx="6242050" cy="787400"/>
          </a:xfrm>
        </p:spPr>
        <p:txBody>
          <a:bodyPr/>
          <a:lstStyle/>
          <a:p>
            <a:pPr eaLnBrk="1" hangingPunct="1"/>
            <a:r>
              <a:rPr lang="en-US" altLang="de-DE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Heavy ion accelerator chain</a:t>
            </a:r>
          </a:p>
        </p:txBody>
      </p:sp>
      <p:sp>
        <p:nvSpPr>
          <p:cNvPr id="453636" name="Ellipse 6"/>
          <p:cNvSpPr>
            <a:spLocks noChangeArrowheads="1"/>
          </p:cNvSpPr>
          <p:nvPr/>
        </p:nvSpPr>
        <p:spPr bwMode="auto">
          <a:xfrm>
            <a:off x="4133852" y="1571689"/>
            <a:ext cx="4665663" cy="2297113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/>
          <a:lstStyle>
            <a:lvl1pPr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endParaRPr lang="de-DE" altLang="de-DE" sz="180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14" name="Gruppieren 13"/>
          <p:cNvGrpSpPr>
            <a:grpSpLocks/>
          </p:cNvGrpSpPr>
          <p:nvPr/>
        </p:nvGrpSpPr>
        <p:grpSpPr bwMode="auto">
          <a:xfrm>
            <a:off x="1620839" y="3449638"/>
            <a:ext cx="2886075" cy="1858962"/>
            <a:chOff x="1910687" y="4121623"/>
            <a:chExt cx="3181425" cy="2050348"/>
          </a:xfrm>
        </p:grpSpPr>
        <p:sp>
          <p:nvSpPr>
            <p:cNvPr id="8" name="Freihandform 7"/>
            <p:cNvSpPr/>
            <p:nvPr/>
          </p:nvSpPr>
          <p:spPr bwMode="auto">
            <a:xfrm>
              <a:off x="3310654" y="4121623"/>
              <a:ext cx="1781458" cy="2050348"/>
            </a:xfrm>
            <a:custGeom>
              <a:avLst/>
              <a:gdLst>
                <a:gd name="connsiteX0" fmla="*/ 1508226 w 2025285"/>
                <a:gd name="connsiteY0" fmla="*/ 0 h 2425490"/>
                <a:gd name="connsiteX1" fmla="*/ 1944954 w 2025285"/>
                <a:gd name="connsiteY1" fmla="*/ 1760561 h 2425490"/>
                <a:gd name="connsiteX2" fmla="*/ 75211 w 2025285"/>
                <a:gd name="connsiteY2" fmla="*/ 1978925 h 2425490"/>
                <a:gd name="connsiteX3" fmla="*/ 402757 w 2025285"/>
                <a:gd name="connsiteY3" fmla="*/ 2402006 h 2425490"/>
                <a:gd name="connsiteX4" fmla="*/ 730304 w 2025285"/>
                <a:gd name="connsiteY4" fmla="*/ 2333767 h 2425490"/>
                <a:gd name="connsiteX0" fmla="*/ 1487323 w 1760474"/>
                <a:gd name="connsiteY0" fmla="*/ 0 h 2425490"/>
                <a:gd name="connsiteX1" fmla="*/ 1596504 w 1760474"/>
                <a:gd name="connsiteY1" fmla="*/ 1446662 h 2425490"/>
                <a:gd name="connsiteX2" fmla="*/ 54308 w 1760474"/>
                <a:gd name="connsiteY2" fmla="*/ 1978925 h 2425490"/>
                <a:gd name="connsiteX3" fmla="*/ 381854 w 1760474"/>
                <a:gd name="connsiteY3" fmla="*/ 2402006 h 2425490"/>
                <a:gd name="connsiteX4" fmla="*/ 709401 w 1760474"/>
                <a:gd name="connsiteY4" fmla="*/ 2333767 h 2425490"/>
                <a:gd name="connsiteX0" fmla="*/ 1260878 w 1516523"/>
                <a:gd name="connsiteY0" fmla="*/ 0 h 2444444"/>
                <a:gd name="connsiteX1" fmla="*/ 1370059 w 1516523"/>
                <a:gd name="connsiteY1" fmla="*/ 1446662 h 2444444"/>
                <a:gd name="connsiteX2" fmla="*/ 87170 w 1516523"/>
                <a:gd name="connsiteY2" fmla="*/ 1719617 h 2444444"/>
                <a:gd name="connsiteX3" fmla="*/ 155409 w 1516523"/>
                <a:gd name="connsiteY3" fmla="*/ 2402006 h 2444444"/>
                <a:gd name="connsiteX4" fmla="*/ 482956 w 1516523"/>
                <a:gd name="connsiteY4" fmla="*/ 2333767 h 2444444"/>
                <a:gd name="connsiteX0" fmla="*/ 1493398 w 1749043"/>
                <a:gd name="connsiteY0" fmla="*/ 0 h 2405189"/>
                <a:gd name="connsiteX1" fmla="*/ 1602579 w 1749043"/>
                <a:gd name="connsiteY1" fmla="*/ 1446662 h 2405189"/>
                <a:gd name="connsiteX2" fmla="*/ 319690 w 1749043"/>
                <a:gd name="connsiteY2" fmla="*/ 1719617 h 2405189"/>
                <a:gd name="connsiteX3" fmla="*/ 19439 w 1749043"/>
                <a:gd name="connsiteY3" fmla="*/ 2347414 h 2405189"/>
                <a:gd name="connsiteX4" fmla="*/ 715476 w 1749043"/>
                <a:gd name="connsiteY4" fmla="*/ 2333767 h 2405189"/>
                <a:gd name="connsiteX0" fmla="*/ 1588932 w 1803391"/>
                <a:gd name="connsiteY0" fmla="*/ 0 h 2050348"/>
                <a:gd name="connsiteX1" fmla="*/ 1602579 w 1803391"/>
                <a:gd name="connsiteY1" fmla="*/ 1091821 h 2050348"/>
                <a:gd name="connsiteX2" fmla="*/ 319690 w 1803391"/>
                <a:gd name="connsiteY2" fmla="*/ 1364776 h 2050348"/>
                <a:gd name="connsiteX3" fmla="*/ 19439 w 1803391"/>
                <a:gd name="connsiteY3" fmla="*/ 1992573 h 2050348"/>
                <a:gd name="connsiteX4" fmla="*/ 715476 w 1803391"/>
                <a:gd name="connsiteY4" fmla="*/ 1978926 h 2050348"/>
                <a:gd name="connsiteX0" fmla="*/ 1587532 w 1765885"/>
                <a:gd name="connsiteY0" fmla="*/ 0 h 2050348"/>
                <a:gd name="connsiteX1" fmla="*/ 1505644 w 1765885"/>
                <a:gd name="connsiteY1" fmla="*/ 1160060 h 2050348"/>
                <a:gd name="connsiteX2" fmla="*/ 318290 w 1765885"/>
                <a:gd name="connsiteY2" fmla="*/ 1364776 h 2050348"/>
                <a:gd name="connsiteX3" fmla="*/ 18039 w 1765885"/>
                <a:gd name="connsiteY3" fmla="*/ 1992573 h 2050348"/>
                <a:gd name="connsiteX4" fmla="*/ 714076 w 1765885"/>
                <a:gd name="connsiteY4" fmla="*/ 1978926 h 2050348"/>
                <a:gd name="connsiteX0" fmla="*/ 1588112 w 1780677"/>
                <a:gd name="connsiteY0" fmla="*/ 0 h 2050348"/>
                <a:gd name="connsiteX1" fmla="*/ 1547167 w 1780677"/>
                <a:gd name="connsiteY1" fmla="*/ 1119117 h 2050348"/>
                <a:gd name="connsiteX2" fmla="*/ 318870 w 1780677"/>
                <a:gd name="connsiteY2" fmla="*/ 1364776 h 2050348"/>
                <a:gd name="connsiteX3" fmla="*/ 18619 w 1780677"/>
                <a:gd name="connsiteY3" fmla="*/ 1992573 h 2050348"/>
                <a:gd name="connsiteX4" fmla="*/ 714656 w 1780677"/>
                <a:gd name="connsiteY4" fmla="*/ 1978926 h 205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0677" h="2050348">
                  <a:moveTo>
                    <a:pt x="1588112" y="0"/>
                  </a:moveTo>
                  <a:cubicBezTo>
                    <a:pt x="1925894" y="715370"/>
                    <a:pt x="1758707" y="891654"/>
                    <a:pt x="1547167" y="1119117"/>
                  </a:cubicBezTo>
                  <a:cubicBezTo>
                    <a:pt x="1335627" y="1346580"/>
                    <a:pt x="573628" y="1219200"/>
                    <a:pt x="318870" y="1364776"/>
                  </a:cubicBezTo>
                  <a:cubicBezTo>
                    <a:pt x="64112" y="1510352"/>
                    <a:pt x="-47345" y="1890215"/>
                    <a:pt x="18619" y="1992573"/>
                  </a:cubicBezTo>
                  <a:cubicBezTo>
                    <a:pt x="84583" y="2094931"/>
                    <a:pt x="605473" y="2042615"/>
                    <a:pt x="714656" y="1978926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2" name="Freihandform 11"/>
            <p:cNvSpPr/>
            <p:nvPr/>
          </p:nvSpPr>
          <p:spPr bwMode="auto">
            <a:xfrm>
              <a:off x="2430424" y="5636184"/>
              <a:ext cx="1035976" cy="315169"/>
            </a:xfrm>
            <a:custGeom>
              <a:avLst/>
              <a:gdLst>
                <a:gd name="connsiteX0" fmla="*/ 1037230 w 1037230"/>
                <a:gd name="connsiteY0" fmla="*/ 0 h 313899"/>
                <a:gd name="connsiteX1" fmla="*/ 545911 w 1037230"/>
                <a:gd name="connsiteY1" fmla="*/ 122830 h 313899"/>
                <a:gd name="connsiteX2" fmla="*/ 0 w 1037230"/>
                <a:gd name="connsiteY2" fmla="*/ 313899 h 31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7230" h="313899">
                  <a:moveTo>
                    <a:pt x="1037230" y="0"/>
                  </a:moveTo>
                  <a:cubicBezTo>
                    <a:pt x="878006" y="35257"/>
                    <a:pt x="718783" y="70514"/>
                    <a:pt x="545911" y="122830"/>
                  </a:cubicBezTo>
                  <a:cubicBezTo>
                    <a:pt x="373039" y="175147"/>
                    <a:pt x="186519" y="244523"/>
                    <a:pt x="0" y="313899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3" name="Freihandform 12"/>
            <p:cNvSpPr/>
            <p:nvPr/>
          </p:nvSpPr>
          <p:spPr bwMode="auto">
            <a:xfrm>
              <a:off x="1910687" y="5431325"/>
              <a:ext cx="1870705" cy="423727"/>
            </a:xfrm>
            <a:custGeom>
              <a:avLst/>
              <a:gdLst>
                <a:gd name="connsiteX0" fmla="*/ 1869743 w 1869743"/>
                <a:gd name="connsiteY0" fmla="*/ 0 h 423081"/>
                <a:gd name="connsiteX1" fmla="*/ 1405719 w 1869743"/>
                <a:gd name="connsiteY1" fmla="*/ 136478 h 423081"/>
                <a:gd name="connsiteX2" fmla="*/ 791570 w 1869743"/>
                <a:gd name="connsiteY2" fmla="*/ 163773 h 423081"/>
                <a:gd name="connsiteX3" fmla="*/ 0 w 1869743"/>
                <a:gd name="connsiteY3" fmla="*/ 423081 h 42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9743" h="423081">
                  <a:moveTo>
                    <a:pt x="1869743" y="0"/>
                  </a:moveTo>
                  <a:cubicBezTo>
                    <a:pt x="1727578" y="54591"/>
                    <a:pt x="1585414" y="109183"/>
                    <a:pt x="1405719" y="136478"/>
                  </a:cubicBezTo>
                  <a:cubicBezTo>
                    <a:pt x="1226023" y="163774"/>
                    <a:pt x="1025856" y="116006"/>
                    <a:pt x="791570" y="163773"/>
                  </a:cubicBezTo>
                  <a:cubicBezTo>
                    <a:pt x="557283" y="211540"/>
                    <a:pt x="0" y="423081"/>
                    <a:pt x="0" y="423081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solidFill>
                  <a:prstClr val="black"/>
                </a:solidFill>
                <a:ea typeface="ＭＳ Ｐゴシック" charset="0"/>
              </a:endParaRPr>
            </a:p>
          </p:txBody>
        </p:sp>
      </p:grpSp>
      <p:sp>
        <p:nvSpPr>
          <p:cNvPr id="453638" name="Rechteck 3"/>
          <p:cNvSpPr>
            <a:spLocks noChangeArrowheads="1"/>
          </p:cNvSpPr>
          <p:nvPr/>
        </p:nvSpPr>
        <p:spPr bwMode="auto">
          <a:xfrm>
            <a:off x="1044577" y="5322952"/>
            <a:ext cx="2940050" cy="593725"/>
          </a:xfrm>
          <a:prstGeom prst="rect">
            <a:avLst/>
          </a:prstGeom>
          <a:solidFill>
            <a:srgbClr val="FFFFFF">
              <a:alpha val="6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45" tIns="41473" rIns="82945" bIns="41473"/>
          <a:lstStyle>
            <a:lvl1pPr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endParaRPr lang="de-DE" altLang="de-DE" sz="16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6" name="Ellipse 25"/>
          <p:cNvSpPr>
            <a:spLocks noChangeArrowheads="1"/>
          </p:cNvSpPr>
          <p:nvPr/>
        </p:nvSpPr>
        <p:spPr bwMode="auto">
          <a:xfrm rot="9506831">
            <a:off x="557213" y="4624388"/>
            <a:ext cx="1220787" cy="798512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/>
          <a:lstStyle>
            <a:lvl1pPr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endParaRPr lang="de-DE" altLang="de-DE" sz="180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453640" name="Text Box 13"/>
          <p:cNvSpPr txBox="1">
            <a:spLocks noChangeArrowheads="1"/>
          </p:cNvSpPr>
          <p:nvPr/>
        </p:nvSpPr>
        <p:spPr bwMode="auto">
          <a:xfrm>
            <a:off x="1889156" y="1579567"/>
            <a:ext cx="795887" cy="34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r>
              <a:rPr lang="de-DE" altLang="de-DE" sz="1800" b="1">
                <a:solidFill>
                  <a:srgbClr val="8064A2"/>
                </a:solidFill>
                <a:ea typeface="MS PGothic" pitchFamily="34" charset="-128"/>
              </a:rPr>
              <a:t>SIS18</a:t>
            </a:r>
            <a:endParaRPr lang="de-DE" altLang="de-DE" sz="1500" b="1">
              <a:solidFill>
                <a:srgbClr val="8064A2"/>
              </a:solidFill>
              <a:ea typeface="MS PGothic" pitchFamily="34" charset="-128"/>
            </a:endParaRPr>
          </a:p>
        </p:txBody>
      </p:sp>
      <p:cxnSp>
        <p:nvCxnSpPr>
          <p:cNvPr id="18" name="Gerade Verbindung mit Pfeil 17"/>
          <p:cNvCxnSpPr/>
          <p:nvPr/>
        </p:nvCxnSpPr>
        <p:spPr bwMode="auto">
          <a:xfrm flipV="1">
            <a:off x="452438" y="2119313"/>
            <a:ext cx="714375" cy="13335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Gerade Verbindung mit Pfeil 31"/>
          <p:cNvCxnSpPr/>
          <p:nvPr/>
        </p:nvCxnSpPr>
        <p:spPr bwMode="auto">
          <a:xfrm>
            <a:off x="2914682" y="2386013"/>
            <a:ext cx="784225" cy="1651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3" name="Gruppieren 32"/>
          <p:cNvGrpSpPr>
            <a:grpSpLocks/>
          </p:cNvGrpSpPr>
          <p:nvPr/>
        </p:nvGrpSpPr>
        <p:grpSpPr bwMode="auto">
          <a:xfrm>
            <a:off x="452470" y="1228789"/>
            <a:ext cx="3265487" cy="4079875"/>
            <a:chOff x="499050" y="1354386"/>
            <a:chExt cx="3600400" cy="4497139"/>
          </a:xfrm>
        </p:grpSpPr>
        <p:grpSp>
          <p:nvGrpSpPr>
            <p:cNvPr id="453660" name="Gruppieren 10"/>
            <p:cNvGrpSpPr>
              <a:grpSpLocks/>
            </p:cNvGrpSpPr>
            <p:nvPr/>
          </p:nvGrpSpPr>
          <p:grpSpPr bwMode="auto">
            <a:xfrm>
              <a:off x="499050" y="1354386"/>
              <a:ext cx="3600400" cy="2160240"/>
              <a:chOff x="215776" y="1259557"/>
              <a:chExt cx="3600400" cy="2160240"/>
            </a:xfrm>
          </p:grpSpPr>
          <p:sp>
            <p:nvSpPr>
              <p:cNvPr id="453663" name="Abgerundete rechteckige Legende 6"/>
              <p:cNvSpPr>
                <a:spLocks noChangeArrowheads="1"/>
              </p:cNvSpPr>
              <p:nvPr/>
            </p:nvSpPr>
            <p:spPr bwMode="auto">
              <a:xfrm>
                <a:off x="215776" y="1259557"/>
                <a:ext cx="3600400" cy="2160240"/>
              </a:xfrm>
              <a:prstGeom prst="wedgeRoundRectCallout">
                <a:avLst>
                  <a:gd name="adj1" fmla="val 19032"/>
                  <a:gd name="adj2" fmla="val 49704"/>
                  <a:gd name="adj3" fmla="val 16667"/>
                </a:avLst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06400">
                  <a:spcBef>
                    <a:spcPct val="20000"/>
                  </a:spcBef>
                  <a:buClr>
                    <a:srgbClr val="FDBB63"/>
                  </a:buClr>
                  <a:buFont typeface="Wingdings" pitchFamily="2" charset="2"/>
                  <a:buChar char="§"/>
                  <a:defRPr sz="2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defTabSz="406400">
                  <a:spcBef>
                    <a:spcPct val="20000"/>
                  </a:spcBef>
                  <a:buClr>
                    <a:srgbClr val="FDBB63"/>
                  </a:buClr>
                  <a:buFont typeface="Wingdings" pitchFamily="2" charset="2"/>
                  <a:buChar char="§"/>
                  <a:defRPr sz="20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defTabSz="406400">
                  <a:spcBef>
                    <a:spcPct val="20000"/>
                  </a:spcBef>
                  <a:buClr>
                    <a:srgbClr val="FDBB63"/>
                  </a:buClr>
                  <a:buFont typeface="Wingdings" pitchFamily="2" charset="2"/>
                  <a:buChar char="§"/>
                  <a:defRPr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defTabSz="406400">
                  <a:spcBef>
                    <a:spcPct val="20000"/>
                  </a:spcBef>
                  <a:buClr>
                    <a:srgbClr val="FDBB63"/>
                  </a:buClr>
                  <a:buFont typeface="Wingdings" pitchFamily="2" charset="2"/>
                  <a:buChar char="§"/>
                  <a:defRPr sz="16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defTabSz="406400">
                  <a:spcBef>
                    <a:spcPct val="20000"/>
                  </a:spcBef>
                  <a:buClr>
                    <a:srgbClr val="FDBB63"/>
                  </a:buClr>
                  <a:buFont typeface="Wingdings" pitchFamily="2" charset="2"/>
                  <a:buChar char="§"/>
                  <a:defRPr sz="1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064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itchFamily="2" charset="2"/>
                  <a:buChar char="§"/>
                  <a:defRPr sz="1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064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itchFamily="2" charset="2"/>
                  <a:buChar char="§"/>
                  <a:defRPr sz="1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064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itchFamily="2" charset="2"/>
                  <a:buChar char="§"/>
                  <a:defRPr sz="1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064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itchFamily="2" charset="2"/>
                  <a:buChar char="§"/>
                  <a:defRPr sz="1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Tx/>
                  <a:buNone/>
                </a:pPr>
                <a:endParaRPr lang="de-DE" altLang="de-DE" sz="1600">
                  <a:solidFill>
                    <a:srgbClr val="FFFFFF"/>
                  </a:solidFill>
                  <a:ea typeface="MS PGothic" pitchFamily="34" charset="-128"/>
                </a:endParaRPr>
              </a:p>
            </p:txBody>
          </p:sp>
          <p:grpSp>
            <p:nvGrpSpPr>
              <p:cNvPr id="453664" name="Gruppieren 5"/>
              <p:cNvGrpSpPr>
                <a:grpSpLocks/>
              </p:cNvGrpSpPr>
              <p:nvPr/>
            </p:nvGrpSpPr>
            <p:grpSpPr bwMode="auto">
              <a:xfrm>
                <a:off x="457200" y="1449499"/>
                <a:ext cx="3149600" cy="1828800"/>
                <a:chOff x="508000" y="1449499"/>
                <a:chExt cx="3149600" cy="1828800"/>
              </a:xfrm>
            </p:grpSpPr>
            <p:pic>
              <p:nvPicPr>
                <p:cNvPr id="453666" name="Picture 3" descr="hyp_3d_chart_300.jp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000" y="1449499"/>
                  <a:ext cx="1563687" cy="1828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3667" name="Picture 1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32000" y="1449499"/>
                  <a:ext cx="1625600" cy="121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53665" name="Text Box 13"/>
              <p:cNvSpPr txBox="1">
                <a:spLocks noChangeArrowheads="1"/>
              </p:cNvSpPr>
              <p:nvPr/>
            </p:nvSpPr>
            <p:spPr bwMode="auto">
              <a:xfrm>
                <a:off x="2252146" y="2830513"/>
                <a:ext cx="1216897" cy="3857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DBB63"/>
                  </a:buClr>
                  <a:buFont typeface="Wingdings" pitchFamily="2" charset="2"/>
                  <a:buChar char="§"/>
                  <a:defRPr sz="2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DBB63"/>
                  </a:buClr>
                  <a:buFont typeface="Wingdings" pitchFamily="2" charset="2"/>
                  <a:buChar char="§"/>
                  <a:defRPr sz="20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DBB63"/>
                  </a:buClr>
                  <a:buFont typeface="Wingdings" pitchFamily="2" charset="2"/>
                  <a:buChar char="§"/>
                  <a:defRPr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DBB63"/>
                  </a:buClr>
                  <a:buFont typeface="Wingdings" pitchFamily="2" charset="2"/>
                  <a:buChar char="§"/>
                  <a:defRPr sz="16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DBB63"/>
                  </a:buClr>
                  <a:buFont typeface="Wingdings" pitchFamily="2" charset="2"/>
                  <a:buChar char="§"/>
                  <a:defRPr sz="1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itchFamily="2" charset="2"/>
                  <a:buChar char="§"/>
                  <a:defRPr sz="1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itchFamily="2" charset="2"/>
                  <a:buChar char="§"/>
                  <a:defRPr sz="1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itchFamily="2" charset="2"/>
                  <a:buChar char="§"/>
                  <a:defRPr sz="1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itchFamily="2" charset="2"/>
                  <a:buChar char="§"/>
                  <a:defRPr sz="1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Times New Roman" pitchFamily="18" charset="0"/>
                  <a:buNone/>
                </a:pPr>
                <a:r>
                  <a:rPr lang="de-DE" altLang="de-DE" sz="1800" b="1">
                    <a:solidFill>
                      <a:srgbClr val="8064A2"/>
                    </a:solidFill>
                    <a:ea typeface="MS PGothic" pitchFamily="34" charset="-128"/>
                  </a:rPr>
                  <a:t>NuSTAR</a:t>
                </a:r>
                <a:endParaRPr lang="de-DE" altLang="de-DE" sz="1500" b="1">
                  <a:solidFill>
                    <a:srgbClr val="8064A2"/>
                  </a:solidFill>
                  <a:ea typeface="MS PGothic" pitchFamily="34" charset="-128"/>
                </a:endParaRPr>
              </a:p>
            </p:txBody>
          </p:sp>
        </p:grpSp>
        <p:cxnSp>
          <p:nvCxnSpPr>
            <p:cNvPr id="34" name="Gerade Verbindung mit Pfeil 33"/>
            <p:cNvCxnSpPr/>
            <p:nvPr/>
          </p:nvCxnSpPr>
          <p:spPr bwMode="auto">
            <a:xfrm flipH="1">
              <a:off x="1286692" y="3515463"/>
              <a:ext cx="854154" cy="516208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mit Pfeil 36"/>
            <p:cNvCxnSpPr/>
            <p:nvPr/>
          </p:nvCxnSpPr>
          <p:spPr bwMode="auto">
            <a:xfrm>
              <a:off x="2140847" y="3515463"/>
              <a:ext cx="694875" cy="2336062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31782" y="3679825"/>
            <a:ext cx="1698625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>
            <a:lvl1pPr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de-DE" sz="2500">
                <a:solidFill>
                  <a:srgbClr val="000000"/>
                </a:solidFill>
                <a:ea typeface="MS PGothic" pitchFamily="34" charset="-128"/>
              </a:rPr>
              <a:t>Collector Ring</a:t>
            </a:r>
          </a:p>
        </p:txBody>
      </p:sp>
      <p:sp>
        <p:nvSpPr>
          <p:cNvPr id="36" name="Rounded Rectangle 35"/>
          <p:cNvSpPr>
            <a:spLocks noChangeArrowheads="1"/>
          </p:cNvSpPr>
          <p:nvPr/>
        </p:nvSpPr>
        <p:spPr bwMode="auto">
          <a:xfrm>
            <a:off x="1828800" y="5387975"/>
            <a:ext cx="1951038" cy="4587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>
            <a:lvl1pPr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de-DE" sz="2500">
                <a:solidFill>
                  <a:srgbClr val="000000"/>
                </a:solidFill>
                <a:ea typeface="MS PGothic" pitchFamily="34" charset="-128"/>
              </a:rPr>
              <a:t>Super-FRS</a:t>
            </a: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4506914" y="3562350"/>
            <a:ext cx="4505325" cy="2552700"/>
            <a:chOff x="5092700" y="3927475"/>
            <a:chExt cx="4843463" cy="2962275"/>
          </a:xfrm>
        </p:grpSpPr>
        <p:grpSp>
          <p:nvGrpSpPr>
            <p:cNvPr id="453652" name="Gruppieren 14"/>
            <p:cNvGrpSpPr>
              <a:grpSpLocks/>
            </p:cNvGrpSpPr>
            <p:nvPr/>
          </p:nvGrpSpPr>
          <p:grpSpPr bwMode="auto">
            <a:xfrm>
              <a:off x="5092700" y="3927475"/>
              <a:ext cx="4843463" cy="2962275"/>
              <a:chOff x="5092093" y="3926816"/>
              <a:chExt cx="4844763" cy="2963016"/>
            </a:xfrm>
          </p:grpSpPr>
          <p:sp>
            <p:nvSpPr>
              <p:cNvPr id="453654" name="Ellipse 5"/>
              <p:cNvSpPr>
                <a:spLocks noChangeArrowheads="1"/>
              </p:cNvSpPr>
              <p:nvPr/>
            </p:nvSpPr>
            <p:spPr bwMode="auto">
              <a:xfrm rot="3410211">
                <a:off x="4893296" y="4125613"/>
                <a:ext cx="1434425" cy="1036831"/>
              </a:xfrm>
              <a:prstGeom prst="ellips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DBB63"/>
                  </a:buClr>
                  <a:buFont typeface="Wingdings" pitchFamily="2" charset="2"/>
                  <a:buChar char="§"/>
                  <a:defRPr sz="2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DBB63"/>
                  </a:buClr>
                  <a:buFont typeface="Wingdings" pitchFamily="2" charset="2"/>
                  <a:buChar char="§"/>
                  <a:defRPr sz="20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DBB63"/>
                  </a:buClr>
                  <a:buFont typeface="Wingdings" pitchFamily="2" charset="2"/>
                  <a:buChar char="§"/>
                  <a:defRPr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DBB63"/>
                  </a:buClr>
                  <a:buFont typeface="Wingdings" pitchFamily="2" charset="2"/>
                  <a:buChar char="§"/>
                  <a:defRPr sz="16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DBB63"/>
                  </a:buClr>
                  <a:buFont typeface="Wingdings" pitchFamily="2" charset="2"/>
                  <a:buChar char="§"/>
                  <a:defRPr sz="1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itchFamily="2" charset="2"/>
                  <a:buChar char="§"/>
                  <a:defRPr sz="1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itchFamily="2" charset="2"/>
                  <a:buChar char="§"/>
                  <a:defRPr sz="1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itchFamily="2" charset="2"/>
                  <a:buChar char="§"/>
                  <a:defRPr sz="1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itchFamily="2" charset="2"/>
                  <a:buChar char="§"/>
                  <a:defRPr sz="1400">
                    <a:solidFill>
                      <a:srgbClr val="333333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Times New Roman" pitchFamily="18" charset="0"/>
                  <a:buNone/>
                </a:pPr>
                <a:endParaRPr lang="de-DE" altLang="de-DE" sz="180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  <p:grpSp>
            <p:nvGrpSpPr>
              <p:cNvPr id="453655" name="Group 7"/>
              <p:cNvGrpSpPr>
                <a:grpSpLocks/>
              </p:cNvGrpSpPr>
              <p:nvPr/>
            </p:nvGrpSpPr>
            <p:grpSpPr bwMode="auto">
              <a:xfrm>
                <a:off x="7344568" y="4504854"/>
                <a:ext cx="2592288" cy="2384978"/>
                <a:chOff x="8246687" y="206447"/>
                <a:chExt cx="2848520" cy="2624555"/>
              </a:xfrm>
            </p:grpSpPr>
            <p:sp>
              <p:nvSpPr>
                <p:cNvPr id="17" name="Rounded Rectangular Callout 21"/>
                <p:cNvSpPr/>
                <p:nvPr/>
              </p:nvSpPr>
              <p:spPr>
                <a:xfrm>
                  <a:off x="8245803" y="207064"/>
                  <a:ext cx="2849404" cy="2623938"/>
                </a:xfrm>
                <a:prstGeom prst="wedgeRoundRectCallout">
                  <a:avLst>
                    <a:gd name="adj1" fmla="val -101196"/>
                    <a:gd name="adj2" fmla="val -37651"/>
                    <a:gd name="adj3" fmla="val 16667"/>
                  </a:avLst>
                </a:pr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453657" name="Group 6"/>
                <p:cNvGrpSpPr>
                  <a:grpSpLocks/>
                </p:cNvGrpSpPr>
                <p:nvPr/>
              </p:nvGrpSpPr>
              <p:grpSpPr bwMode="auto">
                <a:xfrm>
                  <a:off x="8441220" y="329659"/>
                  <a:ext cx="2459453" cy="2378132"/>
                  <a:chOff x="8441220" y="329659"/>
                  <a:chExt cx="2459453" cy="2378132"/>
                </a:xfrm>
              </p:grpSpPr>
              <p:pic>
                <p:nvPicPr>
                  <p:cNvPr id="453658" name="Picture 16" descr="HadesCBM_wo_2008.jpg"/>
                  <p:cNvPicPr>
                    <a:picLocks noChangeAspect="1"/>
                  </p:cNvPicPr>
                  <p:nvPr/>
                </p:nvPicPr>
                <p:blipFill>
                  <a:blip r:embed="rId5">
                    <a:lum bright="1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29" t="980" r="1109" b="1201"/>
                  <a:stretch>
                    <a:fillRect/>
                  </a:stretch>
                </p:blipFill>
                <p:spPr bwMode="auto">
                  <a:xfrm>
                    <a:off x="8441220" y="329659"/>
                    <a:ext cx="2459453" cy="23781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53659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793524" y="2242128"/>
                    <a:ext cx="839492" cy="4470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rgbClr val="FDBB63"/>
                      </a:buClr>
                      <a:buFont typeface="Wingdings" pitchFamily="2" charset="2"/>
                      <a:buChar char="§"/>
                      <a:defRPr sz="2400">
                        <a:solidFill>
                          <a:srgbClr val="333333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rgbClr val="FDBB63"/>
                      </a:buClr>
                      <a:buFont typeface="Wingdings" pitchFamily="2" charset="2"/>
                      <a:buChar char="§"/>
                      <a:defRPr sz="2000">
                        <a:solidFill>
                          <a:srgbClr val="333333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FDBB63"/>
                      </a:buClr>
                      <a:buFont typeface="Wingdings" pitchFamily="2" charset="2"/>
                      <a:buChar char="§"/>
                      <a:defRPr>
                        <a:solidFill>
                          <a:srgbClr val="333333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FDBB63"/>
                      </a:buClr>
                      <a:buFont typeface="Wingdings" pitchFamily="2" charset="2"/>
                      <a:buChar char="§"/>
                      <a:defRPr sz="1600">
                        <a:solidFill>
                          <a:srgbClr val="333333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FDBB63"/>
                      </a:buClr>
                      <a:buFont typeface="Wingdings" pitchFamily="2" charset="2"/>
                      <a:buChar char="§"/>
                      <a:defRPr sz="1400">
                        <a:solidFill>
                          <a:srgbClr val="333333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DBB63"/>
                      </a:buClr>
                      <a:buFont typeface="Wingdings" pitchFamily="2" charset="2"/>
                      <a:buChar char="§"/>
                      <a:defRPr sz="1400">
                        <a:solidFill>
                          <a:srgbClr val="333333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DBB63"/>
                      </a:buClr>
                      <a:buFont typeface="Wingdings" pitchFamily="2" charset="2"/>
                      <a:buChar char="§"/>
                      <a:defRPr sz="1400">
                        <a:solidFill>
                          <a:srgbClr val="333333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DBB63"/>
                      </a:buClr>
                      <a:buFont typeface="Wingdings" pitchFamily="2" charset="2"/>
                      <a:buChar char="§"/>
                      <a:defRPr sz="1400">
                        <a:solidFill>
                          <a:srgbClr val="333333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DBB63"/>
                      </a:buClr>
                      <a:buFont typeface="Wingdings" pitchFamily="2" charset="2"/>
                      <a:buChar char="§"/>
                      <a:defRPr sz="1400">
                        <a:solidFill>
                          <a:srgbClr val="333333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Font typeface="Times New Roman" pitchFamily="18" charset="0"/>
                      <a:buNone/>
                    </a:pPr>
                    <a:r>
                      <a:rPr lang="de-DE" altLang="de-DE" sz="1800" b="1">
                        <a:solidFill>
                          <a:srgbClr val="8064A2"/>
                        </a:solidFill>
                        <a:ea typeface="MS PGothic" pitchFamily="34" charset="-128"/>
                      </a:rPr>
                      <a:t>CBM</a:t>
                    </a:r>
                    <a:endParaRPr lang="de-DE" altLang="de-DE" sz="1500" b="1">
                      <a:solidFill>
                        <a:srgbClr val="8064A2"/>
                      </a:solidFill>
                      <a:ea typeface="MS PGothic" pitchFamily="34" charset="-128"/>
                    </a:endParaRPr>
                  </a:p>
                </p:txBody>
              </p:sp>
            </p:grpSp>
          </p:grpSp>
        </p:grpSp>
        <p:sp>
          <p:nvSpPr>
            <p:cNvPr id="453653" name="Rounded Rectangle 38"/>
            <p:cNvSpPr>
              <a:spLocks noChangeArrowheads="1"/>
            </p:cNvSpPr>
            <p:nvPr/>
          </p:nvSpPr>
          <p:spPr bwMode="auto">
            <a:xfrm>
              <a:off x="5472360" y="5508029"/>
              <a:ext cx="1719560" cy="50405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0640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40640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0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40640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40640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6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40640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064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064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064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064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Tx/>
                <a:buNone/>
              </a:pPr>
              <a:r>
                <a:rPr lang="en-US" altLang="de-DE" sz="2500">
                  <a:solidFill>
                    <a:srgbClr val="000000"/>
                  </a:solidFill>
                  <a:ea typeface="MS PGothic" pitchFamily="34" charset="-128"/>
                </a:rPr>
                <a:t>CBM</a:t>
              </a:r>
            </a:p>
          </p:txBody>
        </p:sp>
      </p:grpSp>
      <p:sp>
        <p:nvSpPr>
          <p:cNvPr id="453647" name="Rounded Rectangle 40"/>
          <p:cNvSpPr>
            <a:spLocks noChangeArrowheads="1"/>
          </p:cNvSpPr>
          <p:nvPr/>
        </p:nvSpPr>
        <p:spPr bwMode="auto">
          <a:xfrm>
            <a:off x="5486400" y="2449513"/>
            <a:ext cx="1951038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>
            <a:lvl1pPr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64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de-DE" sz="2500">
                <a:solidFill>
                  <a:srgbClr val="000000"/>
                </a:solidFill>
                <a:ea typeface="MS PGothic" pitchFamily="34" charset="-128"/>
              </a:rPr>
              <a:t>SIS 100</a:t>
            </a:r>
          </a:p>
        </p:txBody>
      </p:sp>
      <p:sp>
        <p:nvSpPr>
          <p:cNvPr id="453648" name="Foliennummernplatzhalter 1"/>
          <p:cNvSpPr txBox="1">
            <a:spLocks/>
          </p:cNvSpPr>
          <p:nvPr/>
        </p:nvSpPr>
        <p:spPr bwMode="auto">
          <a:xfrm>
            <a:off x="8583645" y="6581839"/>
            <a:ext cx="560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5F05DAA4-C238-42C4-A77A-9BC81E301DD7}" type="slidenum">
              <a:rPr lang="de-DE" altLang="de-DE" sz="1400">
                <a:solidFill>
                  <a:srgbClr val="000000"/>
                </a:solidFill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31</a:t>
            </a:fld>
            <a:endParaRPr lang="de-DE" altLang="de-DE" sz="140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453649" name="Picture 15"/>
          <p:cNvPicPr>
            <a:picLocks noChangeAspect="1" noChangeArrowheads="1"/>
          </p:cNvPicPr>
          <p:nvPr/>
        </p:nvPicPr>
        <p:blipFill>
          <a:blip r:embed="rId6">
            <a:lum bright="-1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66675"/>
            <a:ext cx="1085850" cy="928688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Abgerundetes Rechteck 1"/>
          <p:cNvSpPr/>
          <p:nvPr/>
        </p:nvSpPr>
        <p:spPr>
          <a:xfrm>
            <a:off x="4359275" y="5613400"/>
            <a:ext cx="1581150" cy="1244600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</a:rPr>
              <a:t>Plasma Physics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</a:rPr>
              <a:t>cave</a:t>
            </a:r>
            <a:endParaRPr lang="de-DE" sz="2000" b="1" dirty="0">
              <a:solidFill>
                <a:srgbClr val="C00000"/>
              </a:solidFill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 flipH="1" flipV="1">
            <a:off x="2514632" y="4427538"/>
            <a:ext cx="1844675" cy="1225550"/>
          </a:xfrm>
          <a:prstGeom prst="straightConnector1">
            <a:avLst/>
          </a:prstGeom>
          <a:ln w="60325">
            <a:solidFill>
              <a:srgbClr val="7030A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53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6" grpId="0" animBg="1"/>
      <p:bldP spid="36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Text Box 2"/>
          <p:cNvSpPr txBox="1">
            <a:spLocks noChangeArrowheads="1"/>
          </p:cNvSpPr>
          <p:nvPr/>
        </p:nvSpPr>
        <p:spPr bwMode="auto">
          <a:xfrm>
            <a:off x="-232569" y="3884614"/>
            <a:ext cx="770413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 dirty="0">
                <a:solidFill>
                  <a:srgbClr val="000000"/>
                </a:solidFill>
                <a:latin typeface="Arial" pitchFamily="34" charset="0"/>
              </a:rPr>
              <a:t>Activities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en-US" altLang="de-DE" sz="2000" b="1" dirty="0">
              <a:solidFill>
                <a:srgbClr val="000000"/>
              </a:solidFill>
              <a:latin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de-DE" sz="2000" dirty="0">
                <a:solidFill>
                  <a:srgbClr val="000000"/>
                </a:solidFill>
                <a:latin typeface="Arial" pitchFamily="34" charset="0"/>
              </a:rPr>
              <a:t> AC Loss Reduction (exp. tests, FEM)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de-DE" sz="2000" dirty="0">
                <a:solidFill>
                  <a:srgbClr val="000000"/>
                </a:solidFill>
                <a:latin typeface="Arial" pitchFamily="34" charset="0"/>
              </a:rPr>
              <a:t> 2D/3D Magnetic Field Calculations (OPERA, ANSYS, etc.)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de-DE" sz="2000" dirty="0">
                <a:solidFill>
                  <a:srgbClr val="000000"/>
                </a:solidFill>
                <a:latin typeface="Arial" pitchFamily="34" charset="0"/>
              </a:rPr>
              <a:t> Mechanical Analysis and Coil Restraint (design, ANSYS)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GB" altLang="de-DE" sz="2000" dirty="0">
                <a:solidFill>
                  <a:srgbClr val="000000"/>
                </a:solidFill>
                <a:latin typeface="Arial" pitchFamily="34" charset="0"/>
              </a:rPr>
              <a:t>&gt;Fatigue of the conductor and precise positioning)</a:t>
            </a:r>
            <a:endParaRPr lang="en-US" altLang="de-DE" sz="2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9955" name="Text Box 3"/>
          <p:cNvSpPr txBox="1">
            <a:spLocks noChangeArrowheads="1"/>
          </p:cNvSpPr>
          <p:nvPr/>
        </p:nvSpPr>
        <p:spPr bwMode="auto">
          <a:xfrm>
            <a:off x="395536" y="224135"/>
            <a:ext cx="86409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de-DE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SIS100 Fast </a:t>
            </a:r>
            <a:r>
              <a:rPr lang="de-DE" altLang="de-DE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Ramped</a:t>
            </a:r>
            <a:r>
              <a:rPr lang="de-DE" altLang="de-DE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 S.C. </a:t>
            </a:r>
            <a:r>
              <a:rPr lang="de-DE" altLang="de-DE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Magnets (JINR design)</a:t>
            </a:r>
            <a:endParaRPr lang="de-DE" altLang="de-DE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grpSp>
        <p:nvGrpSpPr>
          <p:cNvPr id="509956" name="Group 4"/>
          <p:cNvGrpSpPr>
            <a:grpSpLocks/>
          </p:cNvGrpSpPr>
          <p:nvPr/>
        </p:nvGrpSpPr>
        <p:grpSpPr bwMode="auto">
          <a:xfrm>
            <a:off x="609600" y="685800"/>
            <a:ext cx="6553200" cy="2432050"/>
            <a:chOff x="2925" y="709"/>
            <a:chExt cx="2835" cy="1532"/>
          </a:xfrm>
        </p:grpSpPr>
        <p:sp>
          <p:nvSpPr>
            <p:cNvPr id="509957" name="Text Box 5"/>
            <p:cNvSpPr txBox="1">
              <a:spLocks noChangeArrowheads="1"/>
            </p:cNvSpPr>
            <p:nvPr/>
          </p:nvSpPr>
          <p:spPr bwMode="auto">
            <a:xfrm>
              <a:off x="2925" y="981"/>
              <a:ext cx="2835" cy="1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80975" indent="-180975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None/>
              </a:pPr>
              <a:r>
                <a:rPr lang="en-GB" altLang="de-DE" sz="1800" b="1" dirty="0">
                  <a:solidFill>
                    <a:srgbClr val="000000"/>
                  </a:solidFill>
                  <a:latin typeface="Arial" pitchFamily="34" charset="0"/>
                </a:rPr>
                <a:t>R&amp;D Goals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None/>
              </a:pPr>
              <a:endParaRPr lang="en-GB" altLang="de-DE" sz="1800" b="1" dirty="0">
                <a:solidFill>
                  <a:srgbClr val="000000"/>
                </a:solidFill>
                <a:latin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§"/>
              </a:pPr>
              <a:r>
                <a:rPr lang="en-GB" altLang="de-DE" sz="1800" b="1" dirty="0">
                  <a:solidFill>
                    <a:srgbClr val="000000"/>
                  </a:solidFill>
                  <a:latin typeface="Arial" pitchFamily="34" charset="0"/>
                </a:rPr>
                <a:t>Reduction of eddy / persistent current effects at 4K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None/>
              </a:pPr>
              <a:r>
                <a:rPr lang="en-GB" altLang="de-DE" sz="1800" b="1" dirty="0">
                  <a:solidFill>
                    <a:srgbClr val="000000"/>
                  </a:solidFill>
                  <a:latin typeface="Arial" pitchFamily="34" charset="0"/>
                </a:rPr>
                <a:t>    (3D field, AC loss)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None/>
              </a:pPr>
              <a:endParaRPr lang="en-GB" altLang="de-DE" sz="1800" b="1" dirty="0">
                <a:solidFill>
                  <a:srgbClr val="000000"/>
                </a:solidFill>
                <a:latin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§"/>
              </a:pPr>
              <a:r>
                <a:rPr lang="en-GB" altLang="de-DE" sz="1800" b="1" dirty="0">
                  <a:solidFill>
                    <a:srgbClr val="000000"/>
                  </a:solidFill>
                  <a:latin typeface="Arial" pitchFamily="34" charset="0"/>
                </a:rPr>
                <a:t>Improvement of DC/AC-field quality</a:t>
              </a:r>
              <a:endParaRPr lang="en-GB" altLang="de-DE" sz="180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lvl="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altLang="de-DE" sz="16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58" name="Text Box 6"/>
            <p:cNvSpPr txBox="1">
              <a:spLocks noChangeArrowheads="1"/>
            </p:cNvSpPr>
            <p:nvPr/>
          </p:nvSpPr>
          <p:spPr bwMode="auto">
            <a:xfrm>
              <a:off x="3742" y="709"/>
              <a:ext cx="9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altLang="de-DE" sz="2000" b="1">
                <a:solidFill>
                  <a:srgbClr val="333399"/>
                </a:solidFill>
                <a:latin typeface="Arial" pitchFamily="34" charset="0"/>
              </a:endParaRPr>
            </a:p>
          </p:txBody>
        </p:sp>
      </p:grpSp>
      <p:sp>
        <p:nvSpPr>
          <p:cNvPr id="509959" name="Text Box 7"/>
          <p:cNvSpPr txBox="1">
            <a:spLocks noChangeArrowheads="1"/>
          </p:cNvSpPr>
          <p:nvPr/>
        </p:nvSpPr>
        <p:spPr bwMode="auto">
          <a:xfrm>
            <a:off x="-1219200" y="2971864"/>
            <a:ext cx="9677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altLang="de-DE" b="1" dirty="0">
                <a:solidFill>
                  <a:srgbClr val="000000"/>
                </a:solidFill>
                <a:latin typeface="Arial" pitchFamily="34" charset="0"/>
              </a:rPr>
              <a:t> Guarantee of long term mechanical stability</a:t>
            </a:r>
            <a:br>
              <a:rPr lang="en-GB" altLang="de-DE" b="1" dirty="0">
                <a:solidFill>
                  <a:srgbClr val="000000"/>
                </a:solidFill>
                <a:latin typeface="Arial" pitchFamily="34" charset="0"/>
              </a:rPr>
            </a:br>
            <a:r>
              <a:rPr lang="en-GB" altLang="de-DE" b="1" dirty="0">
                <a:solidFill>
                  <a:srgbClr val="000000"/>
                </a:solidFill>
                <a:latin typeface="Arial" pitchFamily="34" charset="0"/>
              </a:rPr>
              <a:t>                                  </a:t>
            </a:r>
            <a:r>
              <a:rPr lang="en-GB" altLang="de-DE" dirty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de-DE" altLang="de-DE" dirty="0">
                <a:solidFill>
                  <a:srgbClr val="000000"/>
                </a:solidFill>
                <a:latin typeface="Arial" pitchFamily="34" charset="0"/>
              </a:rPr>
              <a:t>≥</a:t>
            </a:r>
            <a:r>
              <a:rPr lang="de-DE" altLang="de-DE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dirty="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de-DE" altLang="de-DE" dirty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</a:t>
            </a:r>
            <a:r>
              <a:rPr lang="de-DE" altLang="de-DE" dirty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baseline="30000" dirty="0">
                <a:solidFill>
                  <a:srgbClr val="000000"/>
                </a:solidFill>
                <a:latin typeface="Arial" pitchFamily="34" charset="0"/>
              </a:rPr>
              <a:t>8</a:t>
            </a:r>
            <a:r>
              <a:rPr lang="de-DE" altLang="de-DE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Arial" pitchFamily="34" charset="0"/>
              </a:rPr>
              <a:t>cycles</a:t>
            </a:r>
            <a:r>
              <a:rPr lang="de-DE" altLang="de-DE" dirty="0">
                <a:solidFill>
                  <a:srgbClr val="000000"/>
                </a:solidFill>
                <a:latin typeface="Arial" pitchFamily="34" charset="0"/>
              </a:rPr>
              <a:t> )</a:t>
            </a:r>
            <a:endParaRPr lang="de-DE" altLang="de-DE" sz="20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09960" name="Picture 8" descr="IMGP0799_S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00" b="7797"/>
          <a:stretch>
            <a:fillRect/>
          </a:stretch>
        </p:blipFill>
        <p:spPr bwMode="auto">
          <a:xfrm>
            <a:off x="6477000" y="1219206"/>
            <a:ext cx="226060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4747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996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388" y="2971805"/>
            <a:ext cx="2844612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770095" y="6021350"/>
            <a:ext cx="739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de-DE" dirty="0">
                <a:solidFill>
                  <a:srgbClr val="000000"/>
                </a:solidFill>
                <a:latin typeface="Helvetica" pitchFamily="34" charset="0"/>
              </a:rPr>
              <a:t>Experimental </a:t>
            </a:r>
            <a:r>
              <a:rPr lang="de-DE" altLang="de-DE" dirty="0" err="1">
                <a:solidFill>
                  <a:srgbClr val="000000"/>
                </a:solidFill>
                <a:latin typeface="Helvetica" pitchFamily="34" charset="0"/>
              </a:rPr>
              <a:t>studies</a:t>
            </a:r>
            <a:r>
              <a:rPr lang="de-DE" altLang="de-DE" dirty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Helvetica" pitchFamily="34" charset="0"/>
              </a:rPr>
              <a:t>with</a:t>
            </a:r>
            <a:r>
              <a:rPr lang="de-DE" altLang="de-DE" dirty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Helvetica" pitchFamily="34" charset="0"/>
              </a:rPr>
              <a:t>modified</a:t>
            </a:r>
            <a:r>
              <a:rPr lang="de-DE" altLang="de-DE" dirty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Helvetica" pitchFamily="34" charset="0"/>
              </a:rPr>
              <a:t>Nuclotron</a:t>
            </a:r>
            <a:r>
              <a:rPr lang="de-DE" altLang="de-DE" dirty="0" smtClean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Helvetica" pitchFamily="34" charset="0"/>
              </a:rPr>
              <a:t>magnets</a:t>
            </a:r>
            <a:r>
              <a:rPr lang="de-DE" altLang="de-DE" dirty="0">
                <a:solidFill>
                  <a:srgbClr val="000000"/>
                </a:solidFill>
                <a:latin typeface="Helvetica" pitchFamily="34" charset="0"/>
              </a:rPr>
              <a:t> in JINR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A520-BFDC-4B18-8F22-CECCDB67E22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Boris Sharkov JINR Dubna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23586" name="Title 1"/>
          <p:cNvSpPr>
            <a:spLocks noGrp="1"/>
          </p:cNvSpPr>
          <p:nvPr>
            <p:ph type="title" idx="4294967295"/>
          </p:nvPr>
        </p:nvSpPr>
        <p:spPr>
          <a:xfrm>
            <a:off x="254001" y="4"/>
            <a:ext cx="8890000" cy="938213"/>
          </a:xfrm>
        </p:spPr>
        <p:txBody>
          <a:bodyPr>
            <a:normAutofit fontScale="90000"/>
          </a:bodyPr>
          <a:lstStyle/>
          <a:p>
            <a:r>
              <a:rPr lang="en-US" altLang="de-D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Rapid/fast ramping dipole magnets</a:t>
            </a:r>
            <a:r>
              <a:rPr lang="en-US" altLang="de-DE" dirty="0"/>
              <a:t/>
            </a:r>
            <a:br>
              <a:rPr lang="en-US" altLang="de-DE" dirty="0"/>
            </a:br>
            <a:r>
              <a:rPr lang="en-US" altLang="de-DE" sz="2400" dirty="0"/>
              <a:t>Examples</a:t>
            </a:r>
          </a:p>
        </p:txBody>
      </p:sp>
      <p:pic>
        <p:nvPicPr>
          <p:cNvPr id="3235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557338"/>
            <a:ext cx="29146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588" name="Slide Number Placeholder 2"/>
          <p:cNvSpPr txBox="1">
            <a:spLocks noGrp="1"/>
          </p:cNvSpPr>
          <p:nvPr/>
        </p:nvSpPr>
        <p:spPr bwMode="auto">
          <a:xfrm>
            <a:off x="7010400" y="6477064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11AE78C-7C08-43AD-9CF4-B7FB95564749}" type="slidenum">
              <a:rPr lang="de-DE" altLang="de-DE" sz="14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de-DE" altLang="de-DE" sz="1400">
              <a:solidFill>
                <a:srgbClr val="000000"/>
              </a:solidFill>
            </a:endParaRPr>
          </a:p>
        </p:txBody>
      </p:sp>
      <p:sp>
        <p:nvSpPr>
          <p:cNvPr id="323589" name="TextBox 20"/>
          <p:cNvSpPr txBox="1">
            <a:spLocks noChangeArrowheads="1"/>
          </p:cNvSpPr>
          <p:nvPr/>
        </p:nvSpPr>
        <p:spPr bwMode="auto">
          <a:xfrm>
            <a:off x="32" y="1196978"/>
            <a:ext cx="291297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>
                <a:solidFill>
                  <a:srgbClr val="000000"/>
                </a:solidFill>
              </a:rPr>
              <a:t>Large apertures </a:t>
            </a: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sz="1600">
                <a:solidFill>
                  <a:srgbClr val="000000"/>
                </a:solidFill>
              </a:rPr>
              <a:t>SIS-18 dipoles:  20 cm x 8 cm</a:t>
            </a: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sz="1600">
                <a:solidFill>
                  <a:srgbClr val="000000"/>
                </a:solidFill>
              </a:rPr>
              <a:t>J-PARC RCS: 25 cm x 19 cm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916266" y="1052515"/>
            <a:ext cx="2913233" cy="148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>
                <a:solidFill>
                  <a:srgbClr val="000000"/>
                </a:solidFill>
              </a:rPr>
              <a:t>Ramping rates (</a:t>
            </a:r>
            <a:r>
              <a:rPr lang="en-US" altLang="de-DE" b="1" dirty="0" err="1">
                <a:solidFill>
                  <a:srgbClr val="000000"/>
                </a:solidFill>
              </a:rPr>
              <a:t>Bdot</a:t>
            </a:r>
            <a:r>
              <a:rPr lang="en-US" altLang="de-DE" b="1" dirty="0">
                <a:solidFill>
                  <a:srgbClr val="000000"/>
                </a:solidFill>
              </a:rPr>
              <a:t>):</a:t>
            </a: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>
                <a:solidFill>
                  <a:srgbClr val="000000"/>
                </a:solidFill>
              </a:rPr>
              <a:t>SIS-18 dipoles: 10 T/s</a:t>
            </a: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>
                <a:solidFill>
                  <a:srgbClr val="000000"/>
                </a:solidFill>
              </a:rPr>
              <a:t>J-PARC RCS dipoles: 40 T/s</a:t>
            </a:r>
            <a:r>
              <a:rPr lang="en-US" altLang="de-DE" dirty="0">
                <a:solidFill>
                  <a:srgbClr val="000000"/>
                </a:solidFill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97200" y="2155825"/>
            <a:ext cx="197708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>
                <a:solidFill>
                  <a:srgbClr val="000000"/>
                </a:solidFill>
              </a:rPr>
              <a:t>Max. B-Field</a:t>
            </a:r>
            <a:br>
              <a:rPr lang="en-US" altLang="de-DE" b="1">
                <a:solidFill>
                  <a:srgbClr val="000000"/>
                </a:solidFill>
              </a:rPr>
            </a:br>
            <a:r>
              <a:rPr lang="en-US" altLang="de-DE" sz="1600">
                <a:solidFill>
                  <a:srgbClr val="000000"/>
                </a:solidFill>
              </a:rPr>
              <a:t>SIS-18: 1.8 T</a:t>
            </a: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sz="1600">
                <a:solidFill>
                  <a:srgbClr val="000000"/>
                </a:solidFill>
              </a:rPr>
              <a:t>J-PARC RCS: 1.1 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>
              <a:solidFill>
                <a:srgbClr val="000000"/>
              </a:solidFill>
            </a:endParaRPr>
          </a:p>
        </p:txBody>
      </p:sp>
      <p:pic>
        <p:nvPicPr>
          <p:cNvPr id="32359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3789427"/>
            <a:ext cx="2771775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593" name="TextBox 6"/>
          <p:cNvSpPr txBox="1">
            <a:spLocks noChangeArrowheads="1"/>
          </p:cNvSpPr>
          <p:nvPr/>
        </p:nvSpPr>
        <p:spPr bwMode="auto">
          <a:xfrm>
            <a:off x="5795963" y="3429001"/>
            <a:ext cx="30529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>
                <a:solidFill>
                  <a:srgbClr val="000000"/>
                </a:solidFill>
              </a:rPr>
              <a:t>J-PARC RCS (25 Hz) dipole</a:t>
            </a:r>
          </a:p>
        </p:txBody>
      </p:sp>
      <p:sp>
        <p:nvSpPr>
          <p:cNvPr id="323594" name="TextBox 7"/>
          <p:cNvSpPr txBox="1">
            <a:spLocks noChangeArrowheads="1"/>
          </p:cNvSpPr>
          <p:nvPr/>
        </p:nvSpPr>
        <p:spPr bwMode="auto">
          <a:xfrm>
            <a:off x="5435632" y="1196976"/>
            <a:ext cx="3788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>
                <a:solidFill>
                  <a:srgbClr val="000000"/>
                </a:solidFill>
              </a:rPr>
              <a:t>Fast ramping (3 Hz) SIS-18 dipoles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6515" y="3089339"/>
            <a:ext cx="5311247" cy="3076575"/>
            <a:chOff x="36833" y="3088627"/>
            <a:chExt cx="5310688" cy="3077578"/>
          </a:xfrm>
        </p:grpSpPr>
        <p:pic>
          <p:nvPicPr>
            <p:cNvPr id="323596" name="Picture 2" descr="bn_sikler_03_k_smal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3430205"/>
              <a:ext cx="3642082" cy="273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3597" name="TextBox 8"/>
            <p:cNvSpPr txBox="1">
              <a:spLocks noChangeArrowheads="1"/>
            </p:cNvSpPr>
            <p:nvPr/>
          </p:nvSpPr>
          <p:spPr bwMode="auto">
            <a:xfrm>
              <a:off x="36833" y="3088627"/>
              <a:ext cx="3108216" cy="203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>
                  <a:solidFill>
                    <a:srgbClr val="000000"/>
                  </a:solidFill>
                </a:rPr>
                <a:t>SIS-100 superferric dipole: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>
                  <a:solidFill>
                    <a:srgbClr val="000000"/>
                  </a:solidFill>
                </a:rPr>
                <a:t>13 cm x 6 cm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>
                  <a:solidFill>
                    <a:srgbClr val="000000"/>
                  </a:solidFill>
                </a:rPr>
                <a:t>Bdot = 4 T/s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>
                  <a:solidFill>
                    <a:srgbClr val="000000"/>
                  </a:solidFill>
                </a:rPr>
                <a:t>B</a:t>
              </a:r>
              <a:r>
                <a:rPr lang="en-US" altLang="de-DE" baseline="-25000">
                  <a:solidFill>
                    <a:srgbClr val="000000"/>
                  </a:solidFill>
                </a:rPr>
                <a:t>max</a:t>
              </a:r>
              <a:r>
                <a:rPr lang="en-US" altLang="de-DE">
                  <a:solidFill>
                    <a:srgbClr val="000000"/>
                  </a:solidFill>
                </a:rPr>
                <a:t>= 1.9 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>
                  <a:solidFill>
                    <a:srgbClr val="000000"/>
                  </a:solidFill>
                </a:rPr>
                <a:t>pipe at 20 K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>
                  <a:solidFill>
                    <a:srgbClr val="000000"/>
                  </a:solidFill>
                </a:rPr>
                <a:t>(as cryo-</a:t>
              </a:r>
              <a:br>
                <a:rPr lang="en-US" altLang="de-DE">
                  <a:solidFill>
                    <a:srgbClr val="000000"/>
                  </a:solidFill>
                </a:rPr>
              </a:br>
              <a:r>
                <a:rPr lang="en-US" altLang="de-DE">
                  <a:solidFill>
                    <a:srgbClr val="000000"/>
                  </a:solidFill>
                </a:rPr>
                <a:t>pump) </a:t>
              </a:r>
            </a:p>
          </p:txBody>
        </p:sp>
        <p:sp>
          <p:nvSpPr>
            <p:cNvPr id="323598" name="TextBox 9"/>
            <p:cNvSpPr txBox="1">
              <a:spLocks noChangeArrowheads="1"/>
            </p:cNvSpPr>
            <p:nvPr/>
          </p:nvSpPr>
          <p:spPr bwMode="auto">
            <a:xfrm>
              <a:off x="4355047" y="4173900"/>
              <a:ext cx="992474" cy="369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>
                  <a:solidFill>
                    <a:srgbClr val="FFFFFF"/>
                  </a:solidFill>
                </a:rPr>
                <a:t>cryostat</a:t>
              </a:r>
            </a:p>
          </p:txBody>
        </p:sp>
        <p:sp>
          <p:nvSpPr>
            <p:cNvPr id="323599" name="TextBox 10"/>
            <p:cNvSpPr txBox="1">
              <a:spLocks noChangeArrowheads="1"/>
            </p:cNvSpPr>
            <p:nvPr/>
          </p:nvSpPr>
          <p:spPr bwMode="auto">
            <a:xfrm>
              <a:off x="3151197" y="5373216"/>
              <a:ext cx="954007" cy="369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>
                  <a:solidFill>
                    <a:srgbClr val="FFFFFF"/>
                  </a:solidFill>
                </a:rPr>
                <a:t>magnet</a:t>
              </a:r>
            </a:p>
          </p:txBody>
        </p:sp>
        <p:sp>
          <p:nvSpPr>
            <p:cNvPr id="323600" name="TextBox 12"/>
            <p:cNvSpPr txBox="1">
              <a:spLocks noChangeArrowheads="1"/>
            </p:cNvSpPr>
            <p:nvPr/>
          </p:nvSpPr>
          <p:spPr bwMode="auto">
            <a:xfrm>
              <a:off x="1691680" y="3430205"/>
              <a:ext cx="2945753" cy="646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>
                  <a:solidFill>
                    <a:srgbClr val="FFFFFF"/>
                  </a:solidFill>
                </a:rPr>
                <a:t>Fast ramping ‘cold’ magnet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>
                  <a:solidFill>
                    <a:srgbClr val="FFFFFF"/>
                  </a:solidFill>
                </a:rPr>
                <a:t>of the nuclotron-type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388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8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07982" y="115888"/>
            <a:ext cx="8785225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3200" b="1" dirty="0" err="1"/>
              <a:t>Full</a:t>
            </a:r>
            <a:r>
              <a:rPr lang="de-DE" altLang="de-DE" sz="3200" b="1" dirty="0"/>
              <a:t> </a:t>
            </a:r>
            <a:r>
              <a:rPr lang="de-DE" altLang="de-DE" sz="3200" b="1" dirty="0" err="1"/>
              <a:t>Length</a:t>
            </a:r>
            <a:r>
              <a:rPr lang="de-DE" altLang="de-DE" sz="3200" b="1" dirty="0"/>
              <a:t> SIS100 </a:t>
            </a:r>
            <a:r>
              <a:rPr lang="de-DE" altLang="de-DE" sz="3200" b="1" dirty="0" smtClean="0"/>
              <a:t> </a:t>
            </a:r>
            <a:r>
              <a:rPr lang="de-DE" altLang="de-DE" sz="3200" b="1" dirty="0"/>
              <a:t>Dipole</a:t>
            </a:r>
          </a:p>
        </p:txBody>
      </p:sp>
      <p:pic>
        <p:nvPicPr>
          <p:cNvPr id="515076" name="Picture 4" descr="0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4038600" cy="3365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5078" name="Picture 6" descr="8_13080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5" y="1600200"/>
            <a:ext cx="3278187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5081" name="Picture 9" descr="01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38652"/>
            <a:ext cx="3124200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5084" name="Text Box 12"/>
          <p:cNvSpPr txBox="1">
            <a:spLocks noChangeArrowheads="1"/>
          </p:cNvSpPr>
          <p:nvPr/>
        </p:nvSpPr>
        <p:spPr bwMode="auto">
          <a:xfrm>
            <a:off x="468326" y="1197039"/>
            <a:ext cx="43195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de-DE">
                <a:solidFill>
                  <a:srgbClr val="000000"/>
                </a:solidFill>
                <a:latin typeface="Helvetica" pitchFamily="34" charset="0"/>
              </a:rPr>
              <a:t>Manufactured by BNG (Würzburg)</a:t>
            </a:r>
          </a:p>
        </p:txBody>
      </p:sp>
      <p:sp>
        <p:nvSpPr>
          <p:cNvPr id="515085" name="Text Box 13"/>
          <p:cNvSpPr txBox="1">
            <a:spLocks noChangeArrowheads="1"/>
          </p:cNvSpPr>
          <p:nvPr/>
        </p:nvSpPr>
        <p:spPr bwMode="auto">
          <a:xfrm>
            <a:off x="445734" y="5451223"/>
            <a:ext cx="4394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de-DE" altLang="de-DE" sz="1600" dirty="0" smtClean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de-DE" altLang="de-DE" dirty="0" smtClean="0">
                <a:solidFill>
                  <a:srgbClr val="000000"/>
                </a:solidFill>
                <a:latin typeface="Helvetica" pitchFamily="34" charset="0"/>
              </a:rPr>
              <a:t>Dipole </a:t>
            </a:r>
            <a:r>
              <a:rPr lang="de-DE" altLang="de-DE" dirty="0" err="1">
                <a:solidFill>
                  <a:srgbClr val="000000"/>
                </a:solidFill>
                <a:latin typeface="Helvetica" pitchFamily="34" charset="0"/>
              </a:rPr>
              <a:t>and</a:t>
            </a:r>
            <a:r>
              <a:rPr lang="de-DE" altLang="de-DE" dirty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Helvetica" pitchFamily="34" charset="0"/>
              </a:rPr>
              <a:t>quadrupole</a:t>
            </a:r>
            <a:r>
              <a:rPr lang="de-DE" altLang="de-DE" dirty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Helvetica" pitchFamily="34" charset="0"/>
              </a:rPr>
              <a:t>under</a:t>
            </a:r>
            <a:r>
              <a:rPr lang="de-DE" altLang="de-DE" dirty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Helvetica" pitchFamily="34" charset="0"/>
              </a:rPr>
              <a:t>manufacturing</a:t>
            </a:r>
            <a:r>
              <a:rPr lang="de-DE" altLang="de-DE" dirty="0">
                <a:solidFill>
                  <a:srgbClr val="000000"/>
                </a:solidFill>
                <a:latin typeface="Helvetica" pitchFamily="34" charset="0"/>
              </a:rPr>
              <a:t> at </a:t>
            </a:r>
            <a:r>
              <a:rPr lang="de-DE" altLang="de-DE" dirty="0" smtClean="0">
                <a:solidFill>
                  <a:srgbClr val="000000"/>
                </a:solidFill>
                <a:latin typeface="Helvetica" pitchFamily="34" charset="0"/>
              </a:rPr>
              <a:t>JINR </a:t>
            </a:r>
            <a:r>
              <a:rPr lang="de-DE" altLang="de-DE" dirty="0" err="1" smtClean="0">
                <a:solidFill>
                  <a:srgbClr val="000000"/>
                </a:solidFill>
                <a:latin typeface="Helvetica" pitchFamily="34" charset="0"/>
              </a:rPr>
              <a:t>and</a:t>
            </a:r>
            <a:r>
              <a:rPr lang="de-DE" altLang="de-DE" dirty="0" smtClean="0">
                <a:solidFill>
                  <a:srgbClr val="000000"/>
                </a:solidFill>
                <a:latin typeface="Helvetica" pitchFamily="34" charset="0"/>
              </a:rPr>
              <a:t> BNG</a:t>
            </a:r>
            <a:endParaRPr lang="de-DE" altLang="de-DE" dirty="0">
              <a:solidFill>
                <a:srgbClr val="000000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TextBox 9"/>
          <p:cNvSpPr txBox="1">
            <a:spLocks noChangeArrowheads="1"/>
          </p:cNvSpPr>
          <p:nvPr/>
        </p:nvSpPr>
        <p:spPr bwMode="auto">
          <a:xfrm>
            <a:off x="1138259" y="63564"/>
            <a:ext cx="74799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9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5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2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 dirty="0">
                <a:ea typeface="MS PGothic" pitchFamily="34" charset="-128"/>
              </a:rPr>
              <a:t>The workshop  </a:t>
            </a:r>
            <a:r>
              <a:rPr lang="en-US" altLang="ru-RU" sz="2400" b="1" dirty="0" smtClean="0">
                <a:ea typeface="MS PGothic" pitchFamily="34" charset="-128"/>
              </a:rPr>
              <a:t>started </a:t>
            </a:r>
            <a:r>
              <a:rPr lang="en-US" altLang="ru-RU" sz="2400" b="1" dirty="0">
                <a:ea typeface="MS PGothic" pitchFamily="34" charset="-128"/>
              </a:rPr>
              <a:t>magnet production </a:t>
            </a:r>
            <a:r>
              <a:rPr lang="en-US" altLang="ru-RU" sz="2400" b="1" dirty="0" smtClean="0">
                <a:ea typeface="MS PGothic" pitchFamily="34" charset="-128"/>
              </a:rPr>
              <a:t>in JINR</a:t>
            </a:r>
            <a:endParaRPr lang="en-US" altLang="ru-RU" sz="2400" b="1" dirty="0">
              <a:ea typeface="MS PGothic" pitchFamily="34" charset="-128"/>
            </a:endParaRPr>
          </a:p>
        </p:txBody>
      </p:sp>
      <p:sp>
        <p:nvSpPr>
          <p:cNvPr id="377859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2857500" y="6369050"/>
            <a:ext cx="32385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9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5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2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ru-RU" sz="1400" smtClean="0">
                <a:solidFill>
                  <a:srgbClr val="000000"/>
                </a:solidFill>
                <a:ea typeface="MS PGothic" pitchFamily="34" charset="-128"/>
              </a:rPr>
              <a:t>Boris Sharkov JINR Dubna</a:t>
            </a:r>
            <a:endParaRPr lang="ru-RU" altLang="ru-RU" sz="1400" smtClean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37786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649288"/>
            <a:ext cx="63881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6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9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5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2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B769163C-0E45-4268-AFE6-BE8B13D9CE87}" type="slidenum">
              <a:rPr lang="ru-RU" altLang="ru-RU" sz="1400" smtClean="0">
                <a:solidFill>
                  <a:srgbClr val="000000"/>
                </a:solidFill>
                <a:ea typeface="MS PGothic" pitchFamily="34" charset="-128"/>
              </a:rPr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35</a:t>
            </a:fld>
            <a:endParaRPr lang="ru-RU" altLang="ru-RU" sz="1400" smtClean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377863" name="Picture 2" descr="G:\for Kostromin\Фото_Татьяна_2014_Март\IMG_36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622364"/>
            <a:ext cx="4556125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64" name="TextBox 1"/>
          <p:cNvSpPr txBox="1">
            <a:spLocks noChangeArrowheads="1"/>
          </p:cNvSpPr>
          <p:nvPr/>
        </p:nvSpPr>
        <p:spPr bwMode="auto">
          <a:xfrm>
            <a:off x="1" y="635000"/>
            <a:ext cx="4597400" cy="369888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800" rIns="0">
            <a:spAutoFit/>
          </a:bodyPr>
          <a:lstStyle>
            <a:lvl1pPr eaLnBrk="0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9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5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2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800" b="1" i="1">
                <a:solidFill>
                  <a:srgbClr val="000090"/>
                </a:solidFill>
                <a:ea typeface="MS PGothic" pitchFamily="34" charset="-128"/>
              </a:rPr>
              <a:t>cable machine has been put in operation   </a:t>
            </a:r>
            <a:endParaRPr lang="ru-RU" altLang="ru-RU" sz="1800" b="1" i="1">
              <a:solidFill>
                <a:srgbClr val="000090"/>
              </a:solidFill>
              <a:ea typeface="MS PGothic" pitchFamily="34" charset="-128"/>
            </a:endParaRPr>
          </a:p>
        </p:txBody>
      </p:sp>
      <p:grpSp>
        <p:nvGrpSpPr>
          <p:cNvPr id="377865" name="Группа 3"/>
          <p:cNvGrpSpPr>
            <a:grpSpLocks/>
          </p:cNvGrpSpPr>
          <p:nvPr/>
        </p:nvGrpSpPr>
        <p:grpSpPr bwMode="auto">
          <a:xfrm>
            <a:off x="25432" y="3440177"/>
            <a:ext cx="4868863" cy="3367087"/>
            <a:chOff x="2814178" y="266743"/>
            <a:chExt cx="8123238" cy="6138122"/>
          </a:xfrm>
        </p:grpSpPr>
        <p:pic>
          <p:nvPicPr>
            <p:cNvPr id="377870" name="Изображение 9" descr="P1090164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178" y="312040"/>
              <a:ext cx="8123238" cy="609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7871" name="TextBox 1"/>
            <p:cNvSpPr txBox="1">
              <a:spLocks noChangeArrowheads="1"/>
            </p:cNvSpPr>
            <p:nvPr/>
          </p:nvSpPr>
          <p:spPr bwMode="auto">
            <a:xfrm>
              <a:off x="2835368" y="266743"/>
              <a:ext cx="7307157" cy="673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3000"/>
                </a:lnSpc>
                <a:spcAft>
                  <a:spcPts val="1288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2900">
                  <a:solidFill>
                    <a:srgbClr val="FFFFFF"/>
                  </a:solidFill>
                  <a:latin typeface="Arial" pitchFamily="34" charset="0"/>
                  <a:ea typeface="Droid Sans Fallback"/>
                  <a:cs typeface="Droid Sans Fallback"/>
                </a:defRPr>
              </a:lvl1pPr>
              <a:lvl2pPr marL="742950" indent="-285750" eaLnBrk="0" hangingPunct="0">
                <a:lnSpc>
                  <a:spcPct val="93000"/>
                </a:lnSpc>
                <a:spcAft>
                  <a:spcPts val="1025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500">
                  <a:solidFill>
                    <a:srgbClr val="FFFFFF"/>
                  </a:solidFill>
                  <a:latin typeface="Arial" pitchFamily="34" charset="0"/>
                  <a:ea typeface="Droid Sans Fallback"/>
                  <a:cs typeface="Droid Sans Fallback"/>
                </a:defRPr>
              </a:lvl2pPr>
              <a:lvl3pPr marL="1143000" indent="-228600" eaLnBrk="0" hangingPunct="0">
                <a:lnSpc>
                  <a:spcPct val="93000"/>
                </a:lnSpc>
                <a:spcAft>
                  <a:spcPts val="775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2200">
                  <a:solidFill>
                    <a:srgbClr val="FFFFFF"/>
                  </a:solidFill>
                  <a:latin typeface="Arial" pitchFamily="34" charset="0"/>
                  <a:ea typeface="Droid Sans Fallback"/>
                  <a:cs typeface="Droid Sans Fallback"/>
                </a:defRPr>
              </a:lvl3pPr>
              <a:lvl4pPr marL="1600200" indent="-228600" eaLnBrk="0" hangingPunct="0">
                <a:lnSpc>
                  <a:spcPct val="93000"/>
                </a:lnSpc>
                <a:spcAft>
                  <a:spcPts val="513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000">
                  <a:solidFill>
                    <a:srgbClr val="FFFFFF"/>
                  </a:solidFill>
                  <a:latin typeface="Arial" pitchFamily="34" charset="0"/>
                  <a:ea typeface="Droid Sans Fallback"/>
                  <a:cs typeface="Droid Sans Fallback"/>
                </a:defRPr>
              </a:lvl4pPr>
              <a:lvl5pPr marL="2057400" indent="-228600" eaLnBrk="0" hangingPunct="0">
                <a:lnSpc>
                  <a:spcPct val="93000"/>
                </a:lnSpc>
                <a:spcAft>
                  <a:spcPts val="25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FFFFFF"/>
                  </a:solidFill>
                  <a:latin typeface="Arial" pitchFamily="34" charset="0"/>
                  <a:ea typeface="Droid Sans Fallback"/>
                  <a:cs typeface="Droid Sans Fallback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5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FFFFFF"/>
                  </a:solidFill>
                  <a:latin typeface="Arial" pitchFamily="34" charset="0"/>
                  <a:ea typeface="Droid Sans Fallback"/>
                  <a:cs typeface="Droid Sans Fallback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5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FFFFFF"/>
                  </a:solidFill>
                  <a:latin typeface="Arial" pitchFamily="34" charset="0"/>
                  <a:ea typeface="Droid Sans Fallback"/>
                  <a:cs typeface="Droid Sans Fallback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5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FFFFFF"/>
                  </a:solidFill>
                  <a:latin typeface="Arial" pitchFamily="34" charset="0"/>
                  <a:ea typeface="Droid Sans Fallback"/>
                  <a:cs typeface="Droid Sans Fallback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5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FFFFFF"/>
                  </a:solidFill>
                  <a:latin typeface="Arial" pitchFamily="34" charset="0"/>
                  <a:ea typeface="Droid Sans Fallback"/>
                  <a:cs typeface="Droid Sans Fallback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800" b="1" i="1">
                  <a:solidFill>
                    <a:srgbClr val="000090"/>
                  </a:solidFill>
                  <a:latin typeface="Century Gothic" pitchFamily="34" charset="0"/>
                  <a:ea typeface="MS PGothic" pitchFamily="34" charset="-128"/>
                </a:rPr>
                <a:t>workshop is ready for coil production </a:t>
              </a:r>
              <a:endParaRPr lang="ru-RU" altLang="ru-RU" sz="1800" b="1" i="1">
                <a:solidFill>
                  <a:srgbClr val="000090"/>
                </a:solidFill>
                <a:latin typeface="Century Gothic" pitchFamily="34" charset="0"/>
                <a:ea typeface="MS PGothic" pitchFamily="34" charset="-128"/>
              </a:endParaRPr>
            </a:p>
          </p:txBody>
        </p:sp>
      </p:grpSp>
      <p:pic>
        <p:nvPicPr>
          <p:cNvPr id="377866" name="Picture 15" descr="IMG_239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07" y="3417888"/>
            <a:ext cx="4606925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67" name="TextBox 1"/>
          <p:cNvSpPr txBox="1">
            <a:spLocks noChangeArrowheads="1"/>
          </p:cNvSpPr>
          <p:nvPr/>
        </p:nvSpPr>
        <p:spPr bwMode="auto">
          <a:xfrm>
            <a:off x="4597401" y="3302000"/>
            <a:ext cx="4508500" cy="369888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9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5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2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800" b="1" i="1">
                <a:solidFill>
                  <a:srgbClr val="000090"/>
                </a:solidFill>
                <a:ea typeface="MS PGothic" pitchFamily="34" charset="-128"/>
              </a:rPr>
              <a:t>the I-st</a:t>
            </a:r>
            <a:r>
              <a:rPr lang="ru-RU" altLang="ru-RU" sz="1800" b="1" i="1">
                <a:solidFill>
                  <a:srgbClr val="000090"/>
                </a:solidFill>
                <a:ea typeface="MS PGothic" pitchFamily="34" charset="-128"/>
              </a:rPr>
              <a:t> </a:t>
            </a:r>
            <a:r>
              <a:rPr lang="en-US" altLang="ru-RU" sz="1800" b="1" i="1">
                <a:solidFill>
                  <a:srgbClr val="000090"/>
                </a:solidFill>
                <a:ea typeface="MS PGothic" pitchFamily="34" charset="-128"/>
              </a:rPr>
              <a:t>arm has been put in operation </a:t>
            </a:r>
            <a:endParaRPr lang="ru-RU" altLang="ru-RU" sz="1800" b="1" i="1">
              <a:solidFill>
                <a:srgbClr val="000090"/>
              </a:solidFill>
              <a:ea typeface="MS PGothic" pitchFamily="34" charset="-128"/>
            </a:endParaRPr>
          </a:p>
        </p:txBody>
      </p:sp>
      <p:sp>
        <p:nvSpPr>
          <p:cNvPr id="377868" name="TextBox 1"/>
          <p:cNvSpPr txBox="1">
            <a:spLocks noChangeArrowheads="1"/>
          </p:cNvSpPr>
          <p:nvPr/>
        </p:nvSpPr>
        <p:spPr bwMode="auto">
          <a:xfrm>
            <a:off x="7620000" y="3695704"/>
            <a:ext cx="1460500" cy="276225"/>
          </a:xfrm>
          <a:prstGeom prst="rect">
            <a:avLst/>
          </a:prstGeom>
          <a:solidFill>
            <a:srgbClr val="BBE0E3"/>
          </a:solidFill>
          <a:ln w="19050">
            <a:solidFill>
              <a:srgbClr val="00009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9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5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2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800" i="1">
                <a:solidFill>
                  <a:srgbClr val="000090"/>
                </a:solidFill>
                <a:ea typeface="MS PGothic" pitchFamily="34" charset="-128"/>
              </a:rPr>
              <a:t>28 Aug. 2014</a:t>
            </a:r>
            <a:r>
              <a:rPr lang="ru-RU" altLang="ru-RU" sz="1800" i="1">
                <a:solidFill>
                  <a:srgbClr val="000090"/>
                </a:solidFill>
                <a:ea typeface="MS PGothic" pitchFamily="34" charset="-128"/>
              </a:rPr>
              <a:t> </a:t>
            </a:r>
            <a:r>
              <a:rPr lang="en-US" altLang="ru-RU" sz="1800" i="1">
                <a:solidFill>
                  <a:srgbClr val="000090"/>
                </a:solidFill>
                <a:ea typeface="MS PGothic" pitchFamily="34" charset="-128"/>
              </a:rPr>
              <a:t> </a:t>
            </a:r>
            <a:endParaRPr lang="ru-RU" altLang="ru-RU" sz="1800" i="1">
              <a:solidFill>
                <a:srgbClr val="000090"/>
              </a:solidFill>
              <a:ea typeface="MS PGothic" pitchFamily="34" charset="-128"/>
            </a:endParaRPr>
          </a:p>
        </p:txBody>
      </p:sp>
      <p:sp>
        <p:nvSpPr>
          <p:cNvPr id="377869" name="TextBox 14"/>
          <p:cNvSpPr txBox="1">
            <a:spLocks noChangeArrowheads="1"/>
          </p:cNvSpPr>
          <p:nvPr/>
        </p:nvSpPr>
        <p:spPr bwMode="auto">
          <a:xfrm>
            <a:off x="0" y="5876958"/>
            <a:ext cx="22685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9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5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2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FFFFFF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800"/>
              <a:t>  450  SC magnets for NICA &amp; SIS-100 Fair</a:t>
            </a: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13293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Inhaltsplatzhalter 2"/>
          <p:cNvSpPr>
            <a:spLocks noGrp="1"/>
          </p:cNvSpPr>
          <p:nvPr>
            <p:ph idx="4294967295"/>
          </p:nvPr>
        </p:nvSpPr>
        <p:spPr>
          <a:xfrm>
            <a:off x="251759" y="1088740"/>
            <a:ext cx="7488237" cy="48958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altLang="ru-RU" dirty="0" smtClean="0"/>
              <a:t> Beam Intensities: </a:t>
            </a:r>
          </a:p>
          <a:p>
            <a:pPr lvl="1">
              <a:buFont typeface="Arial" pitchFamily="34" charset="0"/>
              <a:buChar char="•"/>
            </a:pPr>
            <a:r>
              <a:rPr lang="en-US" altLang="ru-RU" sz="1600" dirty="0" smtClean="0">
                <a:solidFill>
                  <a:srgbClr val="00599D"/>
                </a:solidFill>
              </a:rPr>
              <a:t>intensities of primary beams: x 100 – x 1000</a:t>
            </a:r>
          </a:p>
          <a:p>
            <a:pPr lvl="1">
              <a:buFont typeface="Arial" pitchFamily="34" charset="0"/>
              <a:buChar char="•"/>
            </a:pPr>
            <a:r>
              <a:rPr lang="en-US" altLang="ru-RU" sz="1600" dirty="0" smtClean="0">
                <a:solidFill>
                  <a:srgbClr val="00599D"/>
                </a:solidFill>
              </a:rPr>
              <a:t>intensities of secondary beams: x 10.000</a:t>
            </a:r>
            <a:r>
              <a:rPr lang="en-US" altLang="ru-RU" dirty="0" smtClean="0">
                <a:solidFill>
                  <a:srgbClr val="00599D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altLang="ru-RU" dirty="0" smtClean="0"/>
              <a:t> Beam Energies:</a:t>
            </a:r>
          </a:p>
          <a:p>
            <a:pPr lvl="1">
              <a:buFont typeface="Arial" pitchFamily="34" charset="0"/>
              <a:buChar char="•"/>
            </a:pPr>
            <a:r>
              <a:rPr lang="en-US" altLang="ru-RU" sz="1600" dirty="0" smtClean="0">
                <a:solidFill>
                  <a:srgbClr val="00599D"/>
                </a:solidFill>
              </a:rPr>
              <a:t>energies: x 30</a:t>
            </a:r>
            <a:endParaRPr lang="en-US" altLang="ru-RU" sz="1600" dirty="0" smtClean="0"/>
          </a:p>
          <a:p>
            <a:pPr>
              <a:buFont typeface="Arial" pitchFamily="34" charset="0"/>
              <a:buChar char="•"/>
            </a:pPr>
            <a:r>
              <a:rPr lang="en-US" altLang="ru-RU" dirty="0" smtClean="0"/>
              <a:t> Unprecedented Variety of Ions: </a:t>
            </a:r>
          </a:p>
          <a:p>
            <a:pPr lvl="1">
              <a:buFont typeface="Arial" pitchFamily="34" charset="0"/>
              <a:buChar char="•"/>
            </a:pPr>
            <a:r>
              <a:rPr lang="en-US" altLang="ru-RU" sz="1600" dirty="0" smtClean="0">
                <a:solidFill>
                  <a:srgbClr val="00599D"/>
                </a:solidFill>
              </a:rPr>
              <a:t>antiprotons</a:t>
            </a:r>
          </a:p>
          <a:p>
            <a:pPr lvl="1">
              <a:buFont typeface="Arial" pitchFamily="34" charset="0"/>
              <a:buChar char="•"/>
            </a:pPr>
            <a:r>
              <a:rPr lang="en-US" altLang="ru-RU" sz="1600" dirty="0" smtClean="0">
                <a:solidFill>
                  <a:srgbClr val="00599D"/>
                </a:solidFill>
              </a:rPr>
              <a:t>protons to Uranium, radioactive beams</a:t>
            </a:r>
          </a:p>
          <a:p>
            <a:pPr>
              <a:buFont typeface="Arial" pitchFamily="34" charset="0"/>
              <a:buChar char="•"/>
            </a:pPr>
            <a:r>
              <a:rPr lang="en-US" altLang="ru-RU" dirty="0" smtClean="0"/>
              <a:t> Beam Quality:</a:t>
            </a:r>
          </a:p>
          <a:p>
            <a:pPr lvl="1">
              <a:buFont typeface="Arial" pitchFamily="34" charset="0"/>
              <a:buChar char="•"/>
            </a:pPr>
            <a:r>
              <a:rPr lang="en-US" altLang="ru-RU" sz="1600" dirty="0" smtClean="0">
                <a:solidFill>
                  <a:srgbClr val="00599D"/>
                </a:solidFill>
              </a:rPr>
              <a:t>cooled antiprotons</a:t>
            </a:r>
          </a:p>
          <a:p>
            <a:pPr lvl="1">
              <a:buFont typeface="Arial" pitchFamily="34" charset="0"/>
              <a:buChar char="•"/>
            </a:pPr>
            <a:r>
              <a:rPr lang="en-US" altLang="ru-RU" sz="1600" dirty="0" smtClean="0">
                <a:solidFill>
                  <a:srgbClr val="00599D"/>
                </a:solidFill>
              </a:rPr>
              <a:t>intense cooled RIBs</a:t>
            </a:r>
          </a:p>
          <a:p>
            <a:pPr>
              <a:buFont typeface="Arial" pitchFamily="34" charset="0"/>
              <a:buChar char="•"/>
            </a:pPr>
            <a:r>
              <a:rPr lang="en-US" altLang="ru-RU" dirty="0" smtClean="0"/>
              <a:t> Pulse Structure:</a:t>
            </a:r>
          </a:p>
          <a:p>
            <a:pPr lvl="1">
              <a:buFont typeface="Arial" pitchFamily="34" charset="0"/>
              <a:buChar char="•"/>
            </a:pPr>
            <a:r>
              <a:rPr lang="en-US" altLang="ru-RU" sz="1600" dirty="0" smtClean="0">
                <a:solidFill>
                  <a:srgbClr val="005999"/>
                </a:solidFill>
              </a:rPr>
              <a:t>extremely short pulses (70 ns) to slow extraction (quasi CW)</a:t>
            </a:r>
          </a:p>
          <a:p>
            <a:pPr>
              <a:buFont typeface="Arial" pitchFamily="34" charset="0"/>
              <a:buChar char="•"/>
            </a:pPr>
            <a:r>
              <a:rPr lang="en-US" altLang="ru-RU" dirty="0" smtClean="0"/>
              <a:t> Parallel Operation:</a:t>
            </a:r>
          </a:p>
          <a:p>
            <a:pPr lvl="1">
              <a:buFont typeface="Arial" pitchFamily="34" charset="0"/>
              <a:buChar char="•"/>
            </a:pPr>
            <a:r>
              <a:rPr lang="en-US" altLang="ru-RU" sz="1600" dirty="0" smtClean="0">
                <a:solidFill>
                  <a:srgbClr val="00599D"/>
                </a:solidFill>
              </a:rPr>
              <a:t>(Finally) operation of up to four experiments simultaneously</a:t>
            </a:r>
            <a:endParaRPr lang="de-DE" altLang="ru-RU" dirty="0" smtClean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014084" y="306388"/>
            <a:ext cx="69952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ru-RU" sz="2800" b="1" dirty="0" err="1" smtClean="0">
                <a:solidFill>
                  <a:srgbClr val="00599D"/>
                </a:solidFill>
                <a:cs typeface="Arial" charset="0"/>
              </a:rPr>
              <a:t>Acc</a:t>
            </a:r>
            <a:r>
              <a:rPr lang="de-DE" altLang="ru-RU" sz="2800" b="1" dirty="0" smtClean="0">
                <a:solidFill>
                  <a:srgbClr val="00599D"/>
                </a:solidFill>
                <a:cs typeface="Arial" charset="0"/>
              </a:rPr>
              <a:t>. Performance </a:t>
            </a:r>
            <a:r>
              <a:rPr lang="de-DE" altLang="ru-RU" sz="2800" b="1" dirty="0" err="1" smtClean="0">
                <a:solidFill>
                  <a:srgbClr val="00599D"/>
                </a:solidFill>
                <a:cs typeface="Arial" charset="0"/>
              </a:rPr>
              <a:t>for</a:t>
            </a:r>
            <a:r>
              <a:rPr lang="de-DE" altLang="ru-RU" sz="2800" b="1" dirty="0" smtClean="0">
                <a:solidFill>
                  <a:srgbClr val="00599D"/>
                </a:solidFill>
                <a:cs typeface="Arial" charset="0"/>
              </a:rPr>
              <a:t> FAIR Experiments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6524" y="1718874"/>
            <a:ext cx="4516909" cy="34021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Boris Sharkov JINR Dubna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36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3200" b="1" smtClean="0"/>
              <a:t>The 4 Scientific Pillars of FAIR</a:t>
            </a:r>
          </a:p>
        </p:txBody>
      </p:sp>
      <p:sp>
        <p:nvSpPr>
          <p:cNvPr id="345091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924ADCB-8CDE-41F8-B90F-2BE0DF85CF17}" type="slidenum">
              <a:rPr lang="en-GB" altLang="de-DE" sz="12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GB" altLang="de-DE" sz="1200" smtClean="0"/>
          </a:p>
        </p:txBody>
      </p:sp>
      <p:sp>
        <p:nvSpPr>
          <p:cNvPr id="345092" name="Text Placeholder 7"/>
          <p:cNvSpPr>
            <a:spLocks noGrp="1"/>
          </p:cNvSpPr>
          <p:nvPr>
            <p:ph type="body" idx="4294967295"/>
          </p:nvPr>
        </p:nvSpPr>
        <p:spPr>
          <a:xfrm>
            <a:off x="373092" y="1197039"/>
            <a:ext cx="8512175" cy="2105025"/>
          </a:xfrm>
        </p:spPr>
        <p:txBody>
          <a:bodyPr/>
          <a:lstStyle/>
          <a:p>
            <a:r>
              <a:rPr lang="en-GB" altLang="de-DE" b="1" smtClean="0">
                <a:solidFill>
                  <a:srgbClr val="0000B2"/>
                </a:solidFill>
              </a:rPr>
              <a:t>APPA</a:t>
            </a:r>
            <a:r>
              <a:rPr lang="en-GB" altLang="de-DE" smtClean="0">
                <a:solidFill>
                  <a:srgbClr val="0000B2"/>
                </a:solidFill>
              </a:rPr>
              <a:t>:       Atomic, Plasma Physics and Applications</a:t>
            </a:r>
          </a:p>
          <a:p>
            <a:r>
              <a:rPr lang="en-GB" altLang="de-DE" b="1" smtClean="0">
                <a:solidFill>
                  <a:srgbClr val="0000B2"/>
                </a:solidFill>
              </a:rPr>
              <a:t>CBM</a:t>
            </a:r>
            <a:r>
              <a:rPr lang="en-GB" altLang="de-DE" smtClean="0">
                <a:solidFill>
                  <a:srgbClr val="0000B2"/>
                </a:solidFill>
              </a:rPr>
              <a:t>:         Compressed Baryonic Matter</a:t>
            </a:r>
          </a:p>
          <a:p>
            <a:r>
              <a:rPr lang="en-GB" altLang="de-DE" b="1" smtClean="0">
                <a:solidFill>
                  <a:srgbClr val="0000B2"/>
                </a:solidFill>
              </a:rPr>
              <a:t>NUSTAR</a:t>
            </a:r>
            <a:r>
              <a:rPr lang="en-GB" altLang="de-DE" smtClean="0">
                <a:solidFill>
                  <a:srgbClr val="0000B2"/>
                </a:solidFill>
              </a:rPr>
              <a:t>:  </a:t>
            </a:r>
            <a:r>
              <a:rPr lang="en-US" altLang="de-DE" smtClean="0">
                <a:solidFill>
                  <a:srgbClr val="0000B2"/>
                </a:solidFill>
              </a:rPr>
              <a:t>Nuclear Structure, Astrophysics and Reactions</a:t>
            </a:r>
            <a:endParaRPr lang="en-GB" altLang="de-DE" smtClean="0">
              <a:solidFill>
                <a:srgbClr val="0000B2"/>
              </a:solidFill>
            </a:endParaRPr>
          </a:p>
          <a:p>
            <a:r>
              <a:rPr lang="en-GB" altLang="de-DE" b="1" smtClean="0">
                <a:solidFill>
                  <a:srgbClr val="0000B2"/>
                </a:solidFill>
              </a:rPr>
              <a:t>PANDA</a:t>
            </a:r>
            <a:r>
              <a:rPr lang="en-GB" altLang="de-DE" smtClean="0">
                <a:solidFill>
                  <a:srgbClr val="0000B2"/>
                </a:solidFill>
              </a:rPr>
              <a:t>:    </a:t>
            </a:r>
            <a:r>
              <a:rPr lang="en-US" altLang="de-DE" smtClean="0">
                <a:solidFill>
                  <a:srgbClr val="0000B2"/>
                </a:solidFill>
              </a:rPr>
              <a:t>Antiproton Annihilations at Darmstadt</a:t>
            </a:r>
          </a:p>
          <a:p>
            <a:endParaRPr lang="en-US" altLang="de-DE" smtClean="0">
              <a:solidFill>
                <a:srgbClr val="0000B2"/>
              </a:solidFill>
            </a:endParaRPr>
          </a:p>
        </p:txBody>
      </p:sp>
      <p:pic>
        <p:nvPicPr>
          <p:cNvPr id="34509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670300"/>
            <a:ext cx="4189412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73063" y="6124639"/>
            <a:ext cx="8642350" cy="461963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marL="333375" lvl="1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defRPr/>
            </a:pPr>
            <a:r>
              <a:rPr lang="en-US" altLang="en-US" sz="2400" kern="0" dirty="0">
                <a:solidFill>
                  <a:srgbClr val="000000"/>
                </a:solidFill>
                <a:cs typeface="Arial" charset="0"/>
              </a:rPr>
              <a:t>Scientific program is competitive and world class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0189" y="3670364"/>
            <a:ext cx="4613764" cy="1877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de-DE" sz="2000" b="1" kern="0" dirty="0">
                <a:solidFill>
                  <a:srgbClr val="0000B2"/>
                </a:solidFill>
                <a:cs typeface="Arial" charset="0"/>
              </a:rPr>
              <a:t>MSV </a:t>
            </a:r>
            <a:r>
              <a:rPr lang="en-US" sz="2000" b="1" kern="0" dirty="0">
                <a:solidFill>
                  <a:srgbClr val="0000B2"/>
                </a:solidFill>
                <a:cs typeface="Arial" charset="0"/>
              </a:rPr>
              <a:t>provides for outstanding and</a:t>
            </a:r>
          </a:p>
          <a:p>
            <a:pPr marL="0" lvl="1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2000" b="1" kern="0" dirty="0">
                <a:solidFill>
                  <a:srgbClr val="0000B2"/>
                </a:solidFill>
                <a:cs typeface="Arial" charset="0"/>
              </a:rPr>
              <a:t>world-leading research </a:t>
            </a:r>
            <a:r>
              <a:rPr lang="en-US" sz="2000" b="1" kern="0" dirty="0" err="1">
                <a:solidFill>
                  <a:srgbClr val="0000B2"/>
                </a:solidFill>
                <a:cs typeface="Arial" charset="0"/>
              </a:rPr>
              <a:t>programmes</a:t>
            </a:r>
            <a:endParaRPr lang="en-US" sz="2000" b="1" kern="0" dirty="0">
              <a:solidFill>
                <a:srgbClr val="0000B2"/>
              </a:solidFill>
              <a:cs typeface="Arial" charset="0"/>
            </a:endParaRPr>
          </a:p>
          <a:p>
            <a:pPr marL="0" lvl="1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2000" b="1" kern="0" dirty="0">
                <a:solidFill>
                  <a:srgbClr val="0000B2"/>
                </a:solidFill>
                <a:cs typeface="Arial" charset="0"/>
              </a:rPr>
              <a:t>in </a:t>
            </a:r>
            <a:r>
              <a:rPr lang="de-DE" sz="2000" b="1" kern="0" dirty="0">
                <a:solidFill>
                  <a:srgbClr val="0000B2"/>
                </a:solidFill>
                <a:cs typeface="Arial" charset="0"/>
              </a:rPr>
              <a:t>all </a:t>
            </a:r>
            <a:r>
              <a:rPr lang="de-DE" sz="2000" b="1" kern="0" dirty="0" err="1">
                <a:solidFill>
                  <a:srgbClr val="0000B2"/>
                </a:solidFill>
                <a:cs typeface="Arial" charset="0"/>
              </a:rPr>
              <a:t>four</a:t>
            </a:r>
            <a:r>
              <a:rPr lang="de-DE" sz="2000" b="1" kern="0" dirty="0">
                <a:solidFill>
                  <a:srgbClr val="0000B2"/>
                </a:solidFill>
                <a:cs typeface="Arial" charset="0"/>
              </a:rPr>
              <a:t> </a:t>
            </a:r>
            <a:r>
              <a:rPr lang="de-DE" sz="2000" b="1" kern="0" dirty="0" err="1">
                <a:solidFill>
                  <a:srgbClr val="0000B2"/>
                </a:solidFill>
                <a:cs typeface="Arial" charset="0"/>
              </a:rPr>
              <a:t>scientific</a:t>
            </a:r>
            <a:r>
              <a:rPr lang="de-DE" sz="2000" b="1" kern="0" dirty="0">
                <a:solidFill>
                  <a:srgbClr val="0000B2"/>
                </a:solidFill>
                <a:cs typeface="Arial" charset="0"/>
              </a:rPr>
              <a:t> </a:t>
            </a:r>
            <a:r>
              <a:rPr lang="de-DE" sz="2000" b="1" kern="0" dirty="0" err="1">
                <a:solidFill>
                  <a:srgbClr val="0000B2"/>
                </a:solidFill>
                <a:cs typeface="Arial" charset="0"/>
              </a:rPr>
              <a:t>areas</a:t>
            </a:r>
            <a:r>
              <a:rPr lang="de-DE" sz="2000" b="1" kern="0" dirty="0">
                <a:solidFill>
                  <a:srgbClr val="0000B2"/>
                </a:solidFill>
                <a:cs typeface="Arial" charset="0"/>
              </a:rPr>
              <a:t>,</a:t>
            </a:r>
          </a:p>
          <a:p>
            <a:pPr marL="0" lvl="1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de-DE" sz="2000" b="1" kern="0" dirty="0" err="1">
                <a:solidFill>
                  <a:srgbClr val="0000B2"/>
                </a:solidFill>
                <a:cs typeface="Arial" charset="0"/>
              </a:rPr>
              <a:t>Biomedicine</a:t>
            </a:r>
            <a:r>
              <a:rPr lang="de-DE" sz="2000" b="1" kern="0" dirty="0">
                <a:solidFill>
                  <a:srgbClr val="0000B2"/>
                </a:solidFill>
                <a:cs typeface="Arial" charset="0"/>
              </a:rPr>
              <a:t> </a:t>
            </a:r>
            <a:r>
              <a:rPr lang="de-DE" sz="2000" b="1" kern="0" dirty="0" err="1">
                <a:solidFill>
                  <a:srgbClr val="0000B2"/>
                </a:solidFill>
                <a:cs typeface="Arial" charset="0"/>
              </a:rPr>
              <a:t>and</a:t>
            </a:r>
            <a:r>
              <a:rPr lang="de-DE" sz="2000" b="1" kern="0" dirty="0">
                <a:solidFill>
                  <a:srgbClr val="0000B2"/>
                </a:solidFill>
                <a:cs typeface="Arial" charset="0"/>
              </a:rPr>
              <a:t> Materials Science </a:t>
            </a:r>
          </a:p>
          <a:p>
            <a:pPr marL="0" lvl="1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de-DE" sz="2000" b="1" kern="0" dirty="0" err="1">
                <a:solidFill>
                  <a:srgbClr val="0000B2"/>
                </a:solidFill>
                <a:cs typeface="Arial" charset="0"/>
              </a:rPr>
              <a:t>for</a:t>
            </a:r>
            <a:r>
              <a:rPr lang="de-DE" sz="2000" b="1" kern="0" dirty="0">
                <a:solidFill>
                  <a:srgbClr val="0000B2"/>
                </a:solidFill>
                <a:cs typeface="Arial" charset="0"/>
              </a:rPr>
              <a:t> in total </a:t>
            </a:r>
            <a:r>
              <a:rPr lang="de-DE" sz="2000" b="1" kern="0" dirty="0">
                <a:solidFill>
                  <a:srgbClr val="FF0000"/>
                </a:solidFill>
                <a:cs typeface="Arial" charset="0"/>
              </a:rPr>
              <a:t>2500 - 3000 </a:t>
            </a:r>
            <a:r>
              <a:rPr lang="de-DE" sz="2000" b="1" kern="0" dirty="0" err="1">
                <a:solidFill>
                  <a:srgbClr val="FF0000"/>
                </a:solidFill>
                <a:cs typeface="Arial" charset="0"/>
              </a:rPr>
              <a:t>users</a:t>
            </a:r>
            <a:r>
              <a:rPr lang="de-DE" sz="2000" b="1" kern="0" dirty="0">
                <a:solidFill>
                  <a:srgbClr val="FF0000"/>
                </a:solidFill>
                <a:cs typeface="Arial" charset="0"/>
              </a:rPr>
              <a:t> </a:t>
            </a:r>
          </a:p>
        </p:txBody>
      </p:sp>
      <p:sp>
        <p:nvSpPr>
          <p:cNvPr id="345096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smtClean="0"/>
              <a:t>Boris Sharkov JINR Dubna</a:t>
            </a:r>
          </a:p>
        </p:txBody>
      </p:sp>
    </p:spTree>
    <p:extLst>
      <p:ext uri="{BB962C8B-B14F-4D97-AF65-F5344CB8AC3E}">
        <p14:creationId xmlns:p14="http://schemas.microsoft.com/office/powerpoint/2010/main" val="83599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/>
          <p:nvPr/>
        </p:nvSpPr>
        <p:spPr>
          <a:xfrm>
            <a:off x="107954" y="730248"/>
            <a:ext cx="4752978" cy="7318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>
                <a:solidFill>
                  <a:srgbClr val="000099"/>
                </a:solidFill>
                <a:latin typeface="Arial" pitchFamily="34"/>
                <a:cs typeface="Arial" pitchFamily="34"/>
              </a:rPr>
              <a:t>NICA/MPD</a:t>
            </a:r>
            <a:endParaRPr lang="ru-RU" sz="2400" b="1">
              <a:solidFill>
                <a:srgbClr val="000099"/>
              </a:solidFill>
              <a:latin typeface="Arial" pitchFamily="34"/>
              <a:cs typeface="Arial" pitchFamily="34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1">
                <a:solidFill>
                  <a:srgbClr val="FF0000"/>
                </a:solidFill>
                <a:latin typeface="Arial" pitchFamily="34"/>
                <a:ea typeface="MS PGothic" pitchFamily="34"/>
                <a:cs typeface="Arial" pitchFamily="34"/>
              </a:rPr>
              <a:t>N</a:t>
            </a:r>
            <a:r>
              <a:rPr lang="en-US" b="1" i="1">
                <a:solidFill>
                  <a:srgbClr val="000000"/>
                </a:solidFill>
                <a:latin typeface="Arial" pitchFamily="34"/>
                <a:ea typeface="MS PGothic" pitchFamily="34"/>
                <a:cs typeface="Arial" pitchFamily="34"/>
              </a:rPr>
              <a:t>uclotron-based </a:t>
            </a:r>
            <a:r>
              <a:rPr lang="en-US" b="1" i="1">
                <a:solidFill>
                  <a:srgbClr val="FF0000"/>
                </a:solidFill>
                <a:latin typeface="Arial" pitchFamily="34"/>
                <a:ea typeface="MS PGothic" pitchFamily="34"/>
                <a:cs typeface="Arial" pitchFamily="34"/>
              </a:rPr>
              <a:t>I</a:t>
            </a:r>
            <a:r>
              <a:rPr lang="en-US" b="1" i="1">
                <a:solidFill>
                  <a:srgbClr val="000000"/>
                </a:solidFill>
                <a:latin typeface="Arial" pitchFamily="34"/>
                <a:ea typeface="MS PGothic" pitchFamily="34"/>
                <a:cs typeface="Arial" pitchFamily="34"/>
              </a:rPr>
              <a:t>on </a:t>
            </a:r>
            <a:r>
              <a:rPr lang="en-US" b="1" i="1">
                <a:solidFill>
                  <a:srgbClr val="FF0000"/>
                </a:solidFill>
                <a:latin typeface="Arial" pitchFamily="34"/>
                <a:ea typeface="MS PGothic" pitchFamily="34"/>
                <a:cs typeface="Arial" pitchFamily="34"/>
              </a:rPr>
              <a:t>C</a:t>
            </a:r>
            <a:r>
              <a:rPr lang="en-US" b="1" i="1">
                <a:solidFill>
                  <a:srgbClr val="000000"/>
                </a:solidFill>
                <a:latin typeface="Arial" pitchFamily="34"/>
                <a:ea typeface="MS PGothic" pitchFamily="34"/>
                <a:cs typeface="Arial" pitchFamily="34"/>
              </a:rPr>
              <a:t>ollider f</a:t>
            </a:r>
            <a:r>
              <a:rPr lang="en-US" b="1" i="1">
                <a:solidFill>
                  <a:srgbClr val="FF0000"/>
                </a:solidFill>
                <a:latin typeface="Arial" pitchFamily="34"/>
                <a:ea typeface="MS PGothic" pitchFamily="34"/>
                <a:cs typeface="Arial" pitchFamily="34"/>
              </a:rPr>
              <a:t>A</a:t>
            </a:r>
            <a:r>
              <a:rPr lang="en-US" b="1" i="1">
                <a:solidFill>
                  <a:srgbClr val="000000"/>
                </a:solidFill>
                <a:latin typeface="Arial" pitchFamily="34"/>
                <a:ea typeface="MS PGothic" pitchFamily="34"/>
                <a:cs typeface="Arial" pitchFamily="34"/>
              </a:rPr>
              <a:t>cility</a:t>
            </a:r>
            <a:endParaRPr lang="ru-RU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3" name="Picture 4" descr="GSI_schem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60230" y="1227143"/>
            <a:ext cx="4044034" cy="2800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5"/>
          <p:cNvSpPr txBox="1"/>
          <p:nvPr/>
        </p:nvSpPr>
        <p:spPr>
          <a:xfrm>
            <a:off x="4716466" y="735013"/>
            <a:ext cx="4176714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>
                <a:solidFill>
                  <a:srgbClr val="000099"/>
                </a:solidFill>
                <a:latin typeface="Arial" pitchFamily="34"/>
                <a:cs typeface="Arial" pitchFamily="34"/>
              </a:rPr>
              <a:t> FAIR/CBM</a:t>
            </a:r>
            <a:endParaRPr lang="ru-RU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5" name="Text Box 6"/>
          <p:cNvSpPr txBox="1"/>
          <p:nvPr/>
        </p:nvSpPr>
        <p:spPr>
          <a:xfrm>
            <a:off x="6553203" y="4147773"/>
            <a:ext cx="2322877" cy="170508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ru-RU" sz="2000" b="1" baseline="-25000">
                <a:solidFill>
                  <a:srgbClr val="FFFFFF"/>
                </a:solidFill>
                <a:latin typeface="Arial"/>
                <a:cs typeface="Arial"/>
              </a:rPr>
              <a:t>lab </a:t>
            </a:r>
            <a:r>
              <a:rPr lang="en-US" sz="2000" b="1">
                <a:solidFill>
                  <a:srgbClr val="FFFFFF"/>
                </a:solidFill>
                <a:latin typeface="Arial"/>
                <a:cs typeface="Arial"/>
              </a:rPr>
              <a:t>~ 34 </a:t>
            </a:r>
            <a:r>
              <a:rPr lang="ru-RU" sz="2000" b="1">
                <a:solidFill>
                  <a:srgbClr val="FFFFFF"/>
                </a:solidFill>
                <a:latin typeface="Arial"/>
                <a:cs typeface="Arial"/>
              </a:rPr>
              <a:t>GeV/n</a:t>
            </a: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cs typeface="Arial"/>
              </a:rPr>
              <a:t></a:t>
            </a:r>
            <a:r>
              <a:rPr lang="ru-RU" b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Arial"/>
                <a:cs typeface="Arial"/>
              </a:rPr>
              <a:t>sNN = </a:t>
            </a:r>
            <a:r>
              <a:rPr lang="en-US" b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Arial"/>
                <a:cs typeface="Arial"/>
              </a:rPr>
              <a:t>8.5</a:t>
            </a:r>
            <a:r>
              <a:rPr lang="ru-RU" b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Arial"/>
                <a:cs typeface="Arial"/>
              </a:rPr>
              <a:t> GeV</a:t>
            </a:r>
            <a:r>
              <a:rPr lang="ru-RU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FFFFCC"/>
                </a:solidFill>
                <a:latin typeface="Arial"/>
                <a:cs typeface="Arial"/>
              </a:rPr>
              <a:t>Particle intensity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FFFFCC"/>
                </a:solidFill>
                <a:latin typeface="Arial"/>
                <a:cs typeface="Arial"/>
              </a:rPr>
              <a:t>(for U) up to 10</a:t>
            </a:r>
            <a:r>
              <a:rPr lang="en-US" baseline="30000">
                <a:solidFill>
                  <a:srgbClr val="FFFFCC"/>
                </a:solidFill>
                <a:latin typeface="Arial"/>
                <a:cs typeface="Arial"/>
              </a:rPr>
              <a:t>11 </a:t>
            </a:r>
            <a:r>
              <a:rPr lang="en-US">
                <a:solidFill>
                  <a:srgbClr val="FFFFCC"/>
                </a:solidFill>
                <a:latin typeface="Arial"/>
                <a:cs typeface="Arial"/>
              </a:rPr>
              <a:t>ppp</a:t>
            </a:r>
            <a:endParaRPr lang="ru-RU">
              <a:solidFill>
                <a:srgbClr val="FFFFCC"/>
              </a:solidFill>
              <a:latin typeface="Arial"/>
              <a:cs typeface="Arial"/>
            </a:endParaRPr>
          </a:p>
        </p:txBody>
      </p:sp>
      <p:sp>
        <p:nvSpPr>
          <p:cNvPr id="6" name="Text Box 7"/>
          <p:cNvSpPr txBox="1"/>
          <p:nvPr/>
        </p:nvSpPr>
        <p:spPr>
          <a:xfrm>
            <a:off x="189692" y="4285838"/>
            <a:ext cx="2586032" cy="153888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ru-RU" sz="2000" b="1" baseline="-25000">
                <a:solidFill>
                  <a:srgbClr val="FFFFFF"/>
                </a:solidFill>
                <a:latin typeface="Arial"/>
                <a:cs typeface="Arial"/>
              </a:rPr>
              <a:t>lab </a:t>
            </a:r>
            <a:r>
              <a:rPr lang="en-US" sz="2000" b="1">
                <a:solidFill>
                  <a:srgbClr val="FFFFFF"/>
                </a:solidFill>
                <a:latin typeface="Arial"/>
                <a:cs typeface="Arial"/>
              </a:rPr>
              <a:t>&lt; 6</a:t>
            </a:r>
            <a:r>
              <a:rPr lang="ru-RU" sz="2000" b="1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lang="en-US" sz="2000" b="1">
                <a:solidFill>
                  <a:srgbClr val="FFFFFF"/>
                </a:solidFill>
                <a:latin typeface="Arial"/>
                <a:cs typeface="Arial"/>
              </a:rPr>
              <a:t> GeV/n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cs typeface="Arial"/>
              </a:rPr>
              <a:t></a:t>
            </a:r>
            <a:r>
              <a:rPr lang="ru-RU" b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Arial"/>
                <a:cs typeface="Arial"/>
              </a:rPr>
              <a:t>sNN = </a:t>
            </a:r>
            <a:r>
              <a:rPr lang="en-US" b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Arial"/>
                <a:cs typeface="Arial"/>
              </a:rPr>
              <a:t>4 </a:t>
            </a:r>
            <a:r>
              <a:rPr lang="en-US" b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cs typeface="Arial"/>
              </a:rPr>
              <a:t></a:t>
            </a:r>
            <a:r>
              <a:rPr lang="en-US" b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Arial"/>
                <a:cs typeface="Arial"/>
              </a:rPr>
              <a:t> 11.0</a:t>
            </a:r>
            <a:r>
              <a:rPr lang="ru-RU" b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Arial"/>
                <a:cs typeface="Arial"/>
              </a:rPr>
              <a:t> GeV/n</a:t>
            </a:r>
            <a:endParaRPr lang="en-US" b="1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Arial"/>
              <a:cs typeface="Arial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>
                <a:solidFill>
                  <a:srgbClr val="FFFFCC"/>
                </a:solidFill>
                <a:latin typeface="Arial"/>
                <a:cs typeface="Arial"/>
              </a:rPr>
              <a:t>Average luminosity</a:t>
            </a:r>
            <a:endParaRPr lang="en-US">
              <a:solidFill>
                <a:srgbClr val="FFFFCC"/>
              </a:solidFill>
              <a:latin typeface="Arial"/>
              <a:cs typeface="Arial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>
                <a:solidFill>
                  <a:srgbClr val="FFFFCC"/>
                </a:solidFill>
                <a:latin typeface="Arial"/>
                <a:cs typeface="Arial"/>
              </a:rPr>
              <a:t>10</a:t>
            </a:r>
            <a:r>
              <a:rPr lang="ru-RU" baseline="30000">
                <a:solidFill>
                  <a:srgbClr val="FFFFCC"/>
                </a:solidFill>
                <a:latin typeface="Arial"/>
                <a:cs typeface="Arial"/>
              </a:rPr>
              <a:t>27</a:t>
            </a:r>
            <a:r>
              <a:rPr lang="ru-RU">
                <a:solidFill>
                  <a:srgbClr val="FFFFCC"/>
                </a:solidFill>
                <a:latin typeface="Arial"/>
                <a:cs typeface="Arial"/>
              </a:rPr>
              <a:t>sm</a:t>
            </a:r>
            <a:r>
              <a:rPr lang="en-US" baseline="30000">
                <a:solidFill>
                  <a:srgbClr val="FFFFCC"/>
                </a:solidFill>
                <a:latin typeface="Arial"/>
                <a:cs typeface="Arial"/>
              </a:rPr>
              <a:t>-</a:t>
            </a:r>
            <a:r>
              <a:rPr lang="ru-RU" baseline="30000">
                <a:solidFill>
                  <a:srgbClr val="FFFFCC"/>
                </a:solidFill>
                <a:latin typeface="Arial"/>
                <a:cs typeface="Arial"/>
              </a:rPr>
              <a:t>2</a:t>
            </a:r>
            <a:r>
              <a:rPr lang="ru-RU">
                <a:solidFill>
                  <a:srgbClr val="FFFFCC"/>
                </a:solidFill>
                <a:latin typeface="Arial"/>
                <a:cs typeface="Arial"/>
              </a:rPr>
              <a:t>s</a:t>
            </a:r>
            <a:r>
              <a:rPr lang="ru-RU" baseline="30000">
                <a:solidFill>
                  <a:srgbClr val="FFFFCC"/>
                </a:solidFill>
                <a:latin typeface="Arial"/>
                <a:cs typeface="Arial"/>
              </a:rPr>
              <a:t>-1</a:t>
            </a:r>
            <a:r>
              <a:rPr lang="ru-RU">
                <a:solidFill>
                  <a:srgbClr val="FFFFCC"/>
                </a:solidFill>
                <a:latin typeface="Arial"/>
                <a:cs typeface="Arial"/>
              </a:rPr>
              <a:t> Au</a:t>
            </a:r>
            <a:r>
              <a:rPr lang="en-US">
                <a:solidFill>
                  <a:srgbClr val="FFFFCC"/>
                </a:solidFill>
                <a:latin typeface="Arial"/>
                <a:cs typeface="Arial"/>
              </a:rPr>
              <a:t> x Au</a:t>
            </a:r>
            <a:endParaRPr lang="ru-RU">
              <a:solidFill>
                <a:srgbClr val="FFFFCC"/>
              </a:solidFill>
              <a:latin typeface="Arial"/>
              <a:cs typeface="Arial"/>
            </a:endParaRPr>
          </a:p>
        </p:txBody>
      </p:sp>
      <p:sp>
        <p:nvSpPr>
          <p:cNvPr id="7" name="Text Box 12"/>
          <p:cNvSpPr txBox="1"/>
          <p:nvPr/>
        </p:nvSpPr>
        <p:spPr>
          <a:xfrm>
            <a:off x="0" y="-15873"/>
            <a:ext cx="9144000" cy="461662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>
                <a:solidFill>
                  <a:srgbClr val="FFFFFF"/>
                </a:solidFill>
                <a:latin typeface="Arial" pitchFamily="34"/>
                <a:cs typeface="Arial" pitchFamily="34"/>
              </a:rPr>
              <a:t>FAIR + </a:t>
            </a:r>
            <a:r>
              <a:rPr lang="en-US" sz="2400" b="1" kern="0">
                <a:solidFill>
                  <a:srgbClr val="FFFFFF"/>
                </a:solidFill>
                <a:latin typeface="Arial" pitchFamily="34"/>
                <a:cs typeface="Arial" pitchFamily="34"/>
              </a:rPr>
              <a:t>NICA</a:t>
            </a:r>
            <a:r>
              <a:rPr lang="en-US" sz="2400" b="1">
                <a:solidFill>
                  <a:srgbClr val="FFFFFF"/>
                </a:solidFill>
                <a:latin typeface="Arial" pitchFamily="34"/>
                <a:cs typeface="Arial" pitchFamily="34"/>
              </a:rPr>
              <a:t> :</a:t>
            </a:r>
            <a:r>
              <a:rPr lang="en-US" sz="2400" b="1" ker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b="1" kern="0">
                <a:solidFill>
                  <a:srgbClr val="FFFFFF"/>
                </a:solidFill>
                <a:latin typeface="Arial"/>
              </a:rPr>
              <a:t>complimentary research program</a:t>
            </a:r>
            <a:r>
              <a:rPr lang="en-US" sz="2400" b="1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endParaRPr lang="ru-RU" sz="2000" b="1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8" name="Рисунок 13" descr="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708" y="1524003"/>
            <a:ext cx="4248146" cy="26939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ußzeilenplatzhalter 1"/>
          <p:cNvSpPr txBox="1"/>
          <p:nvPr/>
        </p:nvSpPr>
        <p:spPr>
          <a:xfrm>
            <a:off x="3124203" y="6245223"/>
            <a:ext cx="2895603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>
                <a:solidFill>
                  <a:srgbClr val="000000"/>
                </a:solidFill>
                <a:latin typeface="Arial"/>
                <a:cs typeface="Arial"/>
              </a:rPr>
              <a:t>Boris Sharkov JINR Dubna</a:t>
            </a:r>
            <a:endParaRPr lang="ru-RU" sz="1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Foliennummernplatzhalter 2"/>
          <p:cNvSpPr txBox="1"/>
          <p:nvPr/>
        </p:nvSpPr>
        <p:spPr>
          <a:xfrm>
            <a:off x="6553203" y="6245223"/>
            <a:ext cx="2133596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6546F23-E3E2-412E-A531-FB6B857A20E1}" type="slidenum">
              <a:rPr kern="0">
                <a:solidFill>
                  <a:srgbClr val="000000"/>
                </a:solidFill>
              </a:rPr>
              <a:pPr algn="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38</a:t>
            </a:fld>
            <a:endParaRPr lang="ru-RU" sz="14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1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562" y="3336919"/>
            <a:ext cx="3506413" cy="3490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6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-36513" y="-94381"/>
            <a:ext cx="8769215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u="sng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u="sng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u="sng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u="sng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u="sng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u="sng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2060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2060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015" y="3105834"/>
            <a:ext cx="9433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the Factory of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Superheavy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Elements 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(SHE-factory) </a:t>
            </a:r>
            <a:endParaRPr 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7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altLang="de-DE" sz="4000" b="1" i="1" dirty="0" smtClean="0">
                <a:solidFill>
                  <a:srgbClr val="FF3300"/>
                </a:solidFill>
              </a:rPr>
              <a:t>Accelerator Technology Issues</a:t>
            </a:r>
            <a:endParaRPr lang="ru-RU" altLang="de-DE" sz="4000" b="1" i="1" dirty="0" smtClean="0">
              <a:solidFill>
                <a:srgbClr val="FF3300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424936" cy="4752528"/>
          </a:xfrm>
          <a:solidFill>
            <a:srgbClr val="FFFFCC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de-DE" sz="1800" b="1" dirty="0" smtClean="0">
                <a:solidFill>
                  <a:srgbClr val="0000FF"/>
                </a:solidFill>
              </a:rPr>
              <a:t>High current injection,</a:t>
            </a:r>
            <a:br>
              <a:rPr lang="en-US" altLang="de-DE" sz="1800" b="1" dirty="0" smtClean="0">
                <a:solidFill>
                  <a:srgbClr val="0000FF"/>
                </a:solidFill>
              </a:rPr>
            </a:br>
            <a:r>
              <a:rPr lang="en-US" altLang="de-DE" sz="1800" b="1" dirty="0" smtClean="0">
                <a:solidFill>
                  <a:srgbClr val="0000FF"/>
                </a:solidFill>
              </a:rPr>
              <a:t>         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sz="1800" b="1" dirty="0" smtClean="0">
                <a:solidFill>
                  <a:srgbClr val="0000FF"/>
                </a:solidFill>
              </a:rPr>
              <a:t>         </a:t>
            </a:r>
            <a:r>
              <a:rPr lang="en-US" altLang="de-DE" sz="1800" b="1" dirty="0">
                <a:solidFill>
                  <a:srgbClr val="0000FF"/>
                </a:solidFill>
              </a:rPr>
              <a:t>Acceleration -</a:t>
            </a:r>
            <a:r>
              <a:rPr lang="en-US" altLang="de-DE" sz="1800" b="1" dirty="0" smtClean="0">
                <a:solidFill>
                  <a:srgbClr val="0000FF"/>
                </a:solidFill>
              </a:rPr>
              <a:t> Stacking</a:t>
            </a:r>
            <a:endParaRPr lang="en-US" altLang="de-DE" sz="6000" b="1" dirty="0" smtClean="0">
              <a:solidFill>
                <a:srgbClr val="0000FF"/>
              </a:solidFill>
            </a:endParaRPr>
          </a:p>
          <a:p>
            <a:pPr marL="1371600" lvl="3" indent="0" eaLnBrk="1" hangingPunct="1">
              <a:lnSpc>
                <a:spcPct val="90000"/>
              </a:lnSpc>
              <a:buNone/>
            </a:pPr>
            <a:endParaRPr lang="en-US" altLang="de-DE" b="1" dirty="0" smtClean="0">
              <a:solidFill>
                <a:srgbClr val="0000FF"/>
              </a:solidFill>
            </a:endParaRPr>
          </a:p>
          <a:p>
            <a:pPr marL="1371600" lvl="3" indent="0" eaLnBrk="1" hangingPunct="1">
              <a:lnSpc>
                <a:spcPct val="90000"/>
              </a:lnSpc>
              <a:buNone/>
            </a:pPr>
            <a:r>
              <a:rPr lang="en-US" altLang="de-DE" sz="1800" b="1" dirty="0" smtClean="0">
                <a:solidFill>
                  <a:srgbClr val="0000FF"/>
                </a:solidFill>
              </a:rPr>
              <a:t>Accumulation  / Beam </a:t>
            </a:r>
            <a:r>
              <a:rPr lang="en-US" altLang="de-DE" sz="1800" b="1" dirty="0">
                <a:solidFill>
                  <a:srgbClr val="0000FF"/>
                </a:solidFill>
              </a:rPr>
              <a:t>Cooling </a:t>
            </a:r>
            <a:endParaRPr lang="en-US" altLang="de-DE" sz="1800" b="1" dirty="0" smtClean="0">
              <a:solidFill>
                <a:srgbClr val="0000FF"/>
              </a:solidFill>
            </a:endParaRPr>
          </a:p>
          <a:p>
            <a:pPr marL="1371600" lvl="3" indent="0" eaLnBrk="1" hangingPunct="1">
              <a:lnSpc>
                <a:spcPct val="90000"/>
              </a:lnSpc>
              <a:buNone/>
            </a:pPr>
            <a:endParaRPr lang="en-US" altLang="de-DE" b="1" dirty="0">
              <a:solidFill>
                <a:srgbClr val="0000FF"/>
              </a:solidFill>
            </a:endParaRPr>
          </a:p>
          <a:p>
            <a:pPr marL="1371600" lvl="3" indent="0" eaLnBrk="1" hangingPunct="1">
              <a:lnSpc>
                <a:spcPct val="90000"/>
              </a:lnSpc>
              <a:buNone/>
            </a:pPr>
            <a:r>
              <a:rPr lang="en-US" altLang="de-DE" sz="1800" b="1" dirty="0" smtClean="0">
                <a:solidFill>
                  <a:srgbClr val="0000FF"/>
                </a:solidFill>
                <a:ea typeface="+mn-ea"/>
                <a:cs typeface="+mn-cs"/>
              </a:rPr>
              <a:t>   Bunch </a:t>
            </a:r>
            <a:r>
              <a:rPr lang="en-US" altLang="de-DE" sz="1800" b="1" dirty="0">
                <a:solidFill>
                  <a:srgbClr val="0000FF"/>
                </a:solidFill>
                <a:ea typeface="+mn-ea"/>
                <a:cs typeface="+mn-cs"/>
              </a:rPr>
              <a:t>compression,</a:t>
            </a:r>
            <a:endParaRPr lang="en-US" altLang="de-DE" b="1" dirty="0">
              <a:solidFill>
                <a:srgbClr val="0000FF"/>
              </a:solidFill>
            </a:endParaRPr>
          </a:p>
          <a:p>
            <a:pPr marL="0" lvl="1" indent="0" eaLnBrk="1" hangingPunct="1">
              <a:lnSpc>
                <a:spcPct val="90000"/>
              </a:lnSpc>
              <a:buNone/>
            </a:pPr>
            <a:r>
              <a:rPr lang="en-US" altLang="de-DE" sz="2000" b="1" dirty="0" smtClean="0">
                <a:solidFill>
                  <a:srgbClr val="0000FF"/>
                </a:solidFill>
              </a:rPr>
              <a:t>                          </a:t>
            </a:r>
            <a:endParaRPr lang="en-US" altLang="de-DE" sz="2000" b="1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2000" b="1" dirty="0" smtClean="0">
                <a:solidFill>
                  <a:srgbClr val="0000FF"/>
                </a:solidFill>
              </a:rPr>
              <a:t> 		 </a:t>
            </a:r>
            <a:r>
              <a:rPr lang="en-US" altLang="de-DE" sz="1800" b="1" dirty="0" smtClean="0">
                <a:solidFill>
                  <a:srgbClr val="0000FF"/>
                </a:solidFill>
              </a:rPr>
              <a:t>IBS and vacuum instabilities</a:t>
            </a:r>
          </a:p>
          <a:p>
            <a:pPr lvl="5">
              <a:lnSpc>
                <a:spcPct val="90000"/>
              </a:lnSpc>
            </a:pPr>
            <a:endParaRPr lang="en-US" altLang="de-DE" sz="1200" b="1" dirty="0" smtClean="0">
              <a:solidFill>
                <a:srgbClr val="0000FF"/>
              </a:solidFill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altLang="de-DE" sz="1600" b="1" dirty="0" smtClean="0">
                <a:solidFill>
                  <a:srgbClr val="0000FF"/>
                </a:solidFill>
              </a:rPr>
              <a:t>			</a:t>
            </a:r>
            <a:endParaRPr lang="en-US" altLang="de-DE" sz="2000" b="1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1800" b="1" dirty="0" smtClean="0">
                <a:solidFill>
                  <a:srgbClr val="0000FF"/>
                </a:solidFill>
              </a:rPr>
              <a:t>                                 Fast extraction</a:t>
            </a:r>
          </a:p>
          <a:p>
            <a:pPr eaLnBrk="1" hangingPunct="1">
              <a:lnSpc>
                <a:spcPct val="90000"/>
              </a:lnSpc>
            </a:pPr>
            <a:endParaRPr lang="en-US" altLang="de-DE" sz="1800" b="1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1800" b="1" dirty="0" smtClean="0">
                <a:solidFill>
                  <a:srgbClr val="0000FF"/>
                </a:solidFill>
              </a:rPr>
              <a:t>                                          Beam transport and focusing</a:t>
            </a:r>
          </a:p>
          <a:p>
            <a:pPr eaLnBrk="1" hangingPunct="1">
              <a:lnSpc>
                <a:spcPct val="90000"/>
              </a:lnSpc>
            </a:pPr>
            <a:endParaRPr lang="en-US" altLang="de-DE" sz="1800" b="1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1800" b="1" dirty="0" smtClean="0">
                <a:solidFill>
                  <a:srgbClr val="0000FF"/>
                </a:solidFill>
              </a:rPr>
              <a:t>                                                                               Beam diagnostic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de-DE" sz="1800" dirty="0" smtClean="0">
                <a:solidFill>
                  <a:srgbClr val="0070C0"/>
                </a:solidFill>
              </a:rPr>
              <a:t>                                                                </a:t>
            </a:r>
            <a:endParaRPr lang="ru-RU" altLang="de-DE" sz="1800" b="1" dirty="0" smtClean="0">
              <a:solidFill>
                <a:srgbClr val="0070C0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059832" y="661987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Boris Sharkov JINR </a:t>
            </a:r>
            <a:r>
              <a:rPr lang="de-DE" dirty="0" err="1" smtClean="0"/>
              <a:t>Dubna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564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34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34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3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3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3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3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33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3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334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34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334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334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334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334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334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334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334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334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5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TextBox 3"/>
          <p:cNvSpPr txBox="1">
            <a:spLocks noChangeArrowheads="1"/>
          </p:cNvSpPr>
          <p:nvPr/>
        </p:nvSpPr>
        <p:spPr bwMode="auto">
          <a:xfrm>
            <a:off x="2205038" y="188975"/>
            <a:ext cx="683101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May 2012: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Official approval of the name </a:t>
            </a:r>
            <a:r>
              <a:rPr lang="en-US" altLang="ru-RU" sz="1800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Flerovium</a:t>
            </a:r>
            <a:r>
              <a:rPr lang="en-US" altLang="ru-RU" sz="1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for element </a:t>
            </a:r>
            <a:r>
              <a:rPr lang="en-US" altLang="ru-RU" sz="1800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114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altLang="ru-RU" sz="1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altLang="ru-RU" sz="1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and the name </a:t>
            </a:r>
            <a:r>
              <a:rPr lang="en-US" altLang="ru-RU" sz="1800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Livermorium</a:t>
            </a:r>
            <a:r>
              <a:rPr lang="en-US" altLang="ru-RU" sz="1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for element </a:t>
            </a:r>
            <a:r>
              <a:rPr lang="en-US" altLang="ru-RU" sz="1800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116</a:t>
            </a:r>
          </a:p>
        </p:txBody>
      </p:sp>
      <p:grpSp>
        <p:nvGrpSpPr>
          <p:cNvPr id="276483" name="Группа 6"/>
          <p:cNvGrpSpPr>
            <a:grpSpLocks/>
          </p:cNvGrpSpPr>
          <p:nvPr/>
        </p:nvGrpSpPr>
        <p:grpSpPr bwMode="auto">
          <a:xfrm>
            <a:off x="179388" y="188914"/>
            <a:ext cx="1801900" cy="1607710"/>
            <a:chOff x="255373" y="2996074"/>
            <a:chExt cx="2821923" cy="2447414"/>
          </a:xfrm>
        </p:grpSpPr>
        <p:pic>
          <p:nvPicPr>
            <p:cNvPr id="276489" name="Picture 2" descr="IUPA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893" y="2996074"/>
              <a:ext cx="1206034" cy="107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490" name="Picture 4" descr="IUPA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373" y="4185555"/>
              <a:ext cx="2803075" cy="560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72639" y="4810976"/>
              <a:ext cx="2804657" cy="6325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5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International Union of Pure</a:t>
              </a:r>
            </a:p>
            <a:p>
              <a:pPr algn="ctr">
                <a:defRPr/>
              </a:pPr>
              <a:r>
                <a:rPr lang="en-US" sz="105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Applied Chemistry</a:t>
              </a:r>
              <a:endParaRPr lang="ru-RU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6484" name="Прямоугольник 28"/>
          <p:cNvSpPr>
            <a:spLocks noChangeArrowheads="1"/>
          </p:cNvSpPr>
          <p:nvPr/>
        </p:nvSpPr>
        <p:spPr bwMode="auto">
          <a:xfrm>
            <a:off x="-20638" y="5949950"/>
            <a:ext cx="9107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ru-RU" sz="1800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485" name="Прямоугольник 1"/>
          <p:cNvSpPr>
            <a:spLocks noChangeArrowheads="1"/>
          </p:cNvSpPr>
          <p:nvPr/>
        </p:nvSpPr>
        <p:spPr bwMode="auto">
          <a:xfrm>
            <a:off x="468313" y="1927225"/>
            <a:ext cx="88455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element 113: RIKEN (Japan)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elements </a:t>
            </a:r>
            <a:r>
              <a:rPr lang="en-US" altLang="ru-RU" sz="18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115</a:t>
            </a: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altLang="ru-RU" sz="18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117</a:t>
            </a: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JINR</a:t>
            </a: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- </a:t>
            </a:r>
            <a:r>
              <a:rPr lang="en-US" altLang="ru-RU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LLNL</a:t>
            </a: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– </a:t>
            </a:r>
            <a:r>
              <a:rPr lang="en-US" altLang="ru-RU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ORNL</a:t>
            </a: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alt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VU</a:t>
            </a: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collaboration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element </a:t>
            </a:r>
            <a:r>
              <a:rPr lang="en-US" altLang="ru-RU" sz="18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118:</a:t>
            </a:r>
            <a:r>
              <a:rPr lang="en-US" altLang="ru-RU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JINR</a:t>
            </a: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– </a:t>
            </a:r>
            <a:r>
              <a:rPr lang="en-US" altLang="ru-RU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LLNL</a:t>
            </a: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collaboration.</a:t>
            </a:r>
          </a:p>
        </p:txBody>
      </p:sp>
      <p:sp>
        <p:nvSpPr>
          <p:cNvPr id="276486" name="Прямоугольник 4"/>
          <p:cNvSpPr>
            <a:spLocks noChangeArrowheads="1"/>
          </p:cNvSpPr>
          <p:nvPr/>
        </p:nvSpPr>
        <p:spPr bwMode="auto">
          <a:xfrm>
            <a:off x="468330" y="2852738"/>
            <a:ext cx="85613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28</a:t>
            </a:r>
            <a:r>
              <a:rPr lang="en-US" altLang="ru-RU" sz="1800" b="1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altLang="ru-RU" sz="18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November 2016: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IUPAC formally approved names and symbols of new elements:</a:t>
            </a: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Nihonium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(</a:t>
            </a:r>
            <a:r>
              <a:rPr lang="en-US" altLang="ru-RU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 element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113,</a:t>
            </a: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Moscovium</a:t>
            </a:r>
            <a:r>
              <a:rPr lang="ru-RU" altLang="ru-RU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Mc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 element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115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Tennessine</a:t>
            </a:r>
            <a:r>
              <a:rPr lang="ru-RU" altLang="ru-RU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ru-RU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Ts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for element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117</a:t>
            </a:r>
            <a:r>
              <a:rPr lang="en-US" altLang="ru-RU" sz="1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altLang="ru-RU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Oganesson</a:t>
            </a:r>
            <a:r>
              <a:rPr lang="ru-RU" altLang="ru-RU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ru-RU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Og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 element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118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487" name="Прямоугольник 8"/>
          <p:cNvSpPr>
            <a:spLocks noChangeArrowheads="1"/>
          </p:cNvSpPr>
          <p:nvPr/>
        </p:nvSpPr>
        <p:spPr bwMode="auto">
          <a:xfrm>
            <a:off x="2205069" y="1193862"/>
            <a:ext cx="8728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en-US" altLang="ru-RU" sz="1800" b="1" i="1" baseline="300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altLang="ru-RU" sz="1800" b="1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December 2015: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Approval of the discovery of new elements </a:t>
            </a:r>
            <a:r>
              <a:rPr lang="en-US" altLang="ru-RU" sz="1800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ru-RU" altLang="ru-RU" sz="1800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ru-RU" sz="1800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altLang="ru-RU" sz="1800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115,</a:t>
            </a:r>
            <a:r>
              <a:rPr lang="en-US" altLang="ru-RU" sz="1800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117, and 118</a:t>
            </a:r>
            <a:endParaRPr lang="en-US" altLang="ru-RU" sz="180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488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 r="52"/>
          <a:stretch>
            <a:fillRect/>
          </a:stretch>
        </p:blipFill>
        <p:spPr bwMode="auto">
          <a:xfrm>
            <a:off x="952500" y="4797487"/>
            <a:ext cx="6985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6235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457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000" b="1" dirty="0">
                <a:solidFill>
                  <a:srgbClr val="CC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dirty="0">
              <a:solidFill>
                <a:srgbClr val="CC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2"/>
            <a:ext cx="9144000" cy="629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8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9" y="214313"/>
            <a:ext cx="8501062" cy="500062"/>
          </a:xfrm>
        </p:spPr>
        <p:txBody>
          <a:bodyPr/>
          <a:lstStyle/>
          <a:p>
            <a:pPr eaLnBrk="1" hangingPunct="1"/>
            <a:r>
              <a:rPr lang="en-US" altLang="ja-JP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Region of super heavy nuclei</a:t>
            </a:r>
            <a:endParaRPr lang="ru-RU" altLang="ru-RU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4611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94" y="927100"/>
            <a:ext cx="7559675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2284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86786" y="168644"/>
            <a:ext cx="2683123" cy="50403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Factory</a:t>
            </a:r>
            <a:endParaRPr lang="ru-RU" sz="3000" b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401272" y="3751467"/>
            <a:ext cx="37090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2000" dirty="0">
                <a:solidFill>
                  <a:srgbClr val="002060"/>
                </a:solidFill>
              </a:rPr>
              <a:t>High-current cyclotron DC-280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1031" name="TextBox 8"/>
          <p:cNvSpPr txBox="1">
            <a:spLocks noChangeArrowheads="1"/>
          </p:cNvSpPr>
          <p:nvPr/>
        </p:nvSpPr>
        <p:spPr bwMode="auto">
          <a:xfrm>
            <a:off x="1187624" y="5301208"/>
            <a:ext cx="367240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C00000"/>
                </a:solidFill>
              </a:rPr>
              <a:t>New facilities:</a:t>
            </a: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66"/>
                </a:solidFill>
                <a:cs typeface="Times New Roman" panose="02020603050405020304" pitchFamily="18" charset="0"/>
              </a:rPr>
              <a:t>New gas-filled separator</a:t>
            </a: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Preseparator</a:t>
            </a:r>
            <a:endParaRPr lang="en-US" altLang="ru-RU" sz="2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66"/>
                </a:solidFill>
                <a:cs typeface="Times New Roman" panose="02020603050405020304" pitchFamily="18" charset="0"/>
              </a:rPr>
              <a:t>SHELS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</a:pPr>
            <a:endParaRPr lang="en-US" altLang="ru-RU" sz="2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0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19605" y="1214543"/>
            <a:ext cx="31417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dirty="0">
                <a:solidFill>
                  <a:srgbClr val="002060"/>
                </a:solidFill>
              </a:rPr>
              <a:t>SHE Factory Building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3" b="265"/>
          <a:stretch/>
        </p:blipFill>
        <p:spPr>
          <a:xfrm>
            <a:off x="403688" y="692698"/>
            <a:ext cx="4312357" cy="2804597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480878"/>
              </p:ext>
            </p:extLst>
          </p:nvPr>
        </p:nvGraphicFramePr>
        <p:xfrm>
          <a:off x="4211960" y="2088068"/>
          <a:ext cx="3711204" cy="273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PHOTO-PAINT" r:id="rId5" imgW="2020680" imgH="1490400" progId="">
                  <p:embed/>
                </p:oleObj>
              </mc:Choice>
              <mc:Fallback>
                <p:oleObj name="PHOTO-PAINT" r:id="rId5" imgW="2020680" imgH="1490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2088068"/>
                        <a:ext cx="3711204" cy="2737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2" y="4683579"/>
            <a:ext cx="3744416" cy="191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8600" y="152404"/>
            <a:ext cx="8686800" cy="612775"/>
          </a:xfrm>
          <a:prstGeom prst="rect">
            <a:avLst/>
          </a:prstGeom>
        </p:spPr>
        <p:txBody>
          <a:bodyPr vert="horz" lIns="36000" tIns="45720" rIns="36000" bIns="45720" rtlCol="0" anchor="t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altLang="ru-RU" sz="3200" b="1" dirty="0">
                <a:solidFill>
                  <a:srgbClr val="C0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DC-280 cyclotron – stand-alone SHE factory</a:t>
            </a:r>
          </a:p>
        </p:txBody>
      </p:sp>
      <p:graphicFrame>
        <p:nvGraphicFramePr>
          <p:cNvPr id="3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487687"/>
              </p:ext>
            </p:extLst>
          </p:nvPr>
        </p:nvGraphicFramePr>
        <p:xfrm>
          <a:off x="5435600" y="989013"/>
          <a:ext cx="3313113" cy="463397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781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15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34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09756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DC280 (expected)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E=4÷8 MeV/A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6864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 energy</a:t>
                      </a:r>
                      <a:endParaRPr kumimoji="0" lang="ru-RU" sz="1700" b="1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kumimoji="0" lang="en-US" sz="17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</a:t>
                      </a: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/A]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intensity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GB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GB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0,6-1,2×10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Объект 2"/>
          <p:cNvSpPr txBox="1">
            <a:spLocks/>
          </p:cNvSpPr>
          <p:nvPr/>
        </p:nvSpPr>
        <p:spPr>
          <a:xfrm>
            <a:off x="138128" y="4664960"/>
            <a:ext cx="4721904" cy="2195785"/>
          </a:xfrm>
          <a:prstGeom prst="rect">
            <a:avLst/>
          </a:prstGeom>
        </p:spPr>
        <p:txBody>
          <a:bodyPr vert="horz" lIns="91440" tIns="45720" rIns="91440" bIns="45720" rtlCol="0" anchorCtr="1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Synthesis and study of properties of superheavy elements.</a:t>
            </a:r>
          </a:p>
          <a:p>
            <a:pPr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new reactions for SHE-synthesis.</a:t>
            </a:r>
          </a:p>
          <a:p>
            <a:pPr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 of new elements.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124128"/>
              </p:ext>
            </p:extLst>
          </p:nvPr>
        </p:nvGraphicFramePr>
        <p:xfrm>
          <a:off x="323528" y="989074"/>
          <a:ext cx="4576956" cy="3376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PHOTO-PAINT" r:id="rId3" imgW="2020680" imgH="1490400" progId="">
                  <p:embed/>
                </p:oleObj>
              </mc:Choice>
              <mc:Fallback>
                <p:oleObj name="PHOTO-PAINT" r:id="rId3" imgW="2020680" imgH="1490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989074"/>
                        <a:ext cx="4576956" cy="33760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369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18" name="Group 2"/>
          <p:cNvGraphicFramePr>
            <a:graphicFrameLocks noGrp="1"/>
          </p:cNvGraphicFramePr>
          <p:nvPr>
            <p:ph/>
          </p:nvPr>
        </p:nvGraphicFramePr>
        <p:xfrm>
          <a:off x="971582" y="1052516"/>
          <a:ext cx="7489825" cy="5557839"/>
        </p:xfrm>
        <a:graphic>
          <a:graphicData uri="http://schemas.openxmlformats.org/drawingml/2006/table">
            <a:tbl>
              <a:tblPr/>
              <a:tblGrid>
                <a:gridCol w="46275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622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011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Ion source 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DECRIS-4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  - 14 GHz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DECRIS-SC3 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- 18 GHz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Injecting beam potential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Up to 100 kV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A/Z range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4÷7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Energy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4÷8 MeV/n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Magnetic field level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0.6÷1.35 T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 factor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Gap between plugs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mm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32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Valley/hill gap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500/208 mm/mm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 weight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 t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 power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kW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Dee voltage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2x130 kV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 power consumption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2x30 kW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Flat-top dee voltage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2x14 kV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310" name="Text Box 46"/>
          <p:cNvSpPr txBox="1">
            <a:spLocks noChangeArrowheads="1"/>
          </p:cNvSpPr>
          <p:nvPr/>
        </p:nvSpPr>
        <p:spPr bwMode="auto">
          <a:xfrm>
            <a:off x="684260" y="6"/>
            <a:ext cx="79708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DC-280 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257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1227290" y="77700"/>
            <a:ext cx="72953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Magnet of DC280 cyclotron – ready for testing</a:t>
            </a:r>
            <a:endParaRPr lang="ru-RU" altLang="ru-RU" sz="28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365156" y="6369050"/>
            <a:ext cx="3903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18.01.2017 </a:t>
            </a:r>
            <a:r>
              <a:rPr lang="en-US" alt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http://lideo.ru/embed/4655</a:t>
            </a:r>
            <a:endParaRPr lang="ru-RU" alt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7" y="774500"/>
            <a:ext cx="8626892" cy="55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8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392796"/>
              </p:ext>
            </p:extLst>
          </p:nvPr>
        </p:nvGraphicFramePr>
        <p:xfrm>
          <a:off x="246093" y="658675"/>
          <a:ext cx="8651875" cy="5280417"/>
        </p:xfrm>
        <a:graphic>
          <a:graphicData uri="http://schemas.openxmlformats.org/drawingml/2006/table">
            <a:tbl>
              <a:tblPr/>
              <a:tblGrid>
                <a:gridCol w="10523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9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26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75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67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223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73628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7715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ION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Intensity from ECR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HV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platform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 of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acceleration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 beam intensities of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(4÷8) MeV/n ions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targets</a:t>
                      </a:r>
                      <a:endParaRPr kumimoji="0" lang="en-US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pps</a:t>
                      </a: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2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A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71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48Са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7/8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6.2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9575"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kumimoji="0" lang="en-US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</a:t>
                      </a: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8/9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5.10</a:t>
                      </a:r>
                      <a:r>
                        <a:rPr kumimoji="0" lang="ru-RU" alt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r>
                        <a:rPr kumimoji="0" lang="ru-RU" altLang="ru-RU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9575"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</a:t>
                      </a:r>
                      <a:r>
                        <a:rPr kumimoji="0" lang="ru-RU" altLang="ru-RU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4.10</a:t>
                      </a:r>
                      <a:r>
                        <a:rPr kumimoji="0" lang="ru-RU" alt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9/10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10/11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11/12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136Хе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22/23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684244" y="8930"/>
            <a:ext cx="7970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beam parameters of the DC-280</a:t>
            </a:r>
            <a:endParaRPr lang="ru-RU" sz="2800" b="1" dirty="0"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778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49275"/>
            <a:ext cx="658495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1279556" y="119125"/>
            <a:ext cx="71088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ru-RU" sz="2800">
                <a:solidFill>
                  <a:prstClr val="black"/>
                </a:solidFill>
              </a:rPr>
              <a:t>Assembled high voltage platform</a:t>
            </a:r>
            <a:r>
              <a:rPr lang="ru-RU" altLang="ru-RU" sz="2800">
                <a:solidFill>
                  <a:prstClr val="black"/>
                </a:solidFill>
              </a:rPr>
              <a:t> </a:t>
            </a:r>
            <a:r>
              <a:rPr lang="en-US" altLang="ru-RU" sz="2800">
                <a:solidFill>
                  <a:prstClr val="black"/>
                </a:solidFill>
              </a:rPr>
              <a:t>- June</a:t>
            </a:r>
            <a:r>
              <a:rPr lang="ru-RU" altLang="ru-RU" sz="2800">
                <a:solidFill>
                  <a:prstClr val="black"/>
                </a:solidFill>
              </a:rPr>
              <a:t> 2017</a:t>
            </a: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831852" y="5300663"/>
            <a:ext cx="7575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ru-RU">
                <a:solidFill>
                  <a:prstClr val="black"/>
                </a:solidFill>
              </a:rPr>
              <a:t>June – September – assemblage of the axial injection system</a:t>
            </a:r>
          </a:p>
          <a:p>
            <a:r>
              <a:rPr lang="en-US" altLang="ru-RU">
                <a:solidFill>
                  <a:prstClr val="black"/>
                </a:solidFill>
              </a:rPr>
              <a:t>October 2017 – installation of DECRIS-PM at the cyclotron</a:t>
            </a:r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5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7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056521"/>
              </p:ext>
            </p:extLst>
          </p:nvPr>
        </p:nvGraphicFramePr>
        <p:xfrm>
          <a:off x="4608723" y="5229262"/>
          <a:ext cx="4152900" cy="1158875"/>
        </p:xfrm>
        <a:graphic>
          <a:graphicData uri="http://schemas.openxmlformats.org/drawingml/2006/table">
            <a:tbl>
              <a:tblPr/>
              <a:tblGrid>
                <a:gridCol w="22844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84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Reaction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Transmission 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Pu(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Ca,3n)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289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114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60 %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Pu(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Fe,4n)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298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120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75 %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711441" y="188702"/>
            <a:ext cx="7794625" cy="786929"/>
          </a:xfrm>
        </p:spPr>
        <p:txBody>
          <a:bodyPr lIns="36000" rIns="36000" anchorCtr="1">
            <a:normAutofit/>
          </a:bodyPr>
          <a:lstStyle/>
          <a:p>
            <a:pPr eaLnBrk="1" hangingPunct="1">
              <a:defRPr/>
            </a:pPr>
            <a:r>
              <a:rPr lang="en-US" sz="2800" b="1" kern="1200" dirty="0">
                <a:solidFill>
                  <a:srgbClr val="C00000"/>
                </a:solidFill>
                <a:latin typeface="Times New Roman" pitchFamily="18" charset="0"/>
              </a:rPr>
              <a:t>New FLNR gas-filled separator (contracted)</a:t>
            </a:r>
            <a:r>
              <a:rPr lang="en-US" sz="2000" b="1" kern="12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ru-RU" sz="2000" b="1" kern="1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994" y="2764722"/>
            <a:ext cx="4481104" cy="18722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3" y="1052736"/>
            <a:ext cx="3810991" cy="2664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0" y="4101955"/>
            <a:ext cx="3098292" cy="250214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300192" y="1141922"/>
            <a:ext cx="1728550" cy="1422985"/>
            <a:chOff x="42244" y="4796246"/>
            <a:chExt cx="1728550" cy="1422985"/>
          </a:xfrm>
        </p:grpSpPr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7730" y="4796246"/>
              <a:ext cx="1477575" cy="8148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2244" y="5634456"/>
              <a:ext cx="1728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3399"/>
                  </a:solidFill>
                </a:rPr>
                <a:t>Technical Design</a:t>
              </a:r>
            </a:p>
            <a:p>
              <a:pPr algn="ctr"/>
              <a:r>
                <a:rPr lang="en-US" sz="1600" b="1" dirty="0">
                  <a:solidFill>
                    <a:srgbClr val="003399"/>
                  </a:solidFill>
                </a:rPr>
                <a:t>Report No 412923</a:t>
              </a:r>
              <a:endParaRPr lang="ru-RU" sz="1600" b="1" dirty="0">
                <a:solidFill>
                  <a:srgbClr val="0033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1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53692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315950F-D5BB-BC46-973D-44464CCB6AB6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8438" name="Fußzeilenplatzhalter 6"/>
          <p:cNvSpPr>
            <a:spLocks noGrp="1"/>
          </p:cNvSpPr>
          <p:nvPr/>
        </p:nvSpPr>
        <p:spPr bwMode="auto">
          <a:xfrm>
            <a:off x="3157538" y="5763219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898989"/>
              </a:solidFill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8" y="486875"/>
            <a:ext cx="6819900" cy="5657115"/>
          </a:xfrm>
          <a:prstGeom prst="rect">
            <a:avLst/>
          </a:prstGeom>
        </p:spPr>
      </p:pic>
      <p:sp>
        <p:nvSpPr>
          <p:cNvPr id="3" name="Flowchart: Connector 2"/>
          <p:cNvSpPr/>
          <p:nvPr/>
        </p:nvSpPr>
        <p:spPr>
          <a:xfrm>
            <a:off x="4012442" y="4156877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4162567" y="3797486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331540" y="3547288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4691210" y="3099780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4995933" y="2918805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5197522" y="2907977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502700" y="2907977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5330302" y="2907977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5510" y="2637663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ea typeface="ＭＳ Ｐゴシック" pitchFamily="34" charset="-128"/>
              </a:rPr>
              <a:t>NICA/MPD</a:t>
            </a:r>
            <a:endParaRPr lang="ru-RU" sz="1600" b="1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3821373" y="3410768"/>
            <a:ext cx="122830" cy="163773"/>
          </a:xfrm>
          <a:prstGeom prst="star5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4368210" y="3412096"/>
            <a:ext cx="122830" cy="163773"/>
          </a:xfrm>
          <a:prstGeom prst="star5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4039737" y="3409823"/>
            <a:ext cx="122830" cy="163773"/>
          </a:xfrm>
          <a:prstGeom prst="star5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9329" y="3153148"/>
            <a:ext cx="1103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>
                    <a:lumMod val="50000"/>
                  </a:srgbClr>
                </a:solidFill>
                <a:ea typeface="ＭＳ Ｐゴシック" pitchFamily="34" charset="-128"/>
              </a:rPr>
              <a:t>STAR F.T.</a:t>
            </a:r>
            <a:endParaRPr lang="ru-RU" sz="1600" b="1" dirty="0">
              <a:solidFill>
                <a:srgbClr val="FFFFFF">
                  <a:lumMod val="50000"/>
                </a:srgbClr>
              </a:solidFill>
              <a:ea typeface="ＭＳ Ｐゴシック" pitchFamily="34" charset="-128"/>
            </a:endParaRPr>
          </a:p>
        </p:txBody>
      </p:sp>
      <p:sp>
        <p:nvSpPr>
          <p:cNvPr id="6" name="Plus 5"/>
          <p:cNvSpPr/>
          <p:nvPr/>
        </p:nvSpPr>
        <p:spPr>
          <a:xfrm>
            <a:off x="4642797" y="4090682"/>
            <a:ext cx="122830" cy="114336"/>
          </a:xfrm>
          <a:prstGeom prst="mathPlus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Plus 22"/>
          <p:cNvSpPr/>
          <p:nvPr/>
        </p:nvSpPr>
        <p:spPr>
          <a:xfrm>
            <a:off x="5029770" y="4082952"/>
            <a:ext cx="122830" cy="114336"/>
          </a:xfrm>
          <a:prstGeom prst="mathPlus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Plus 23"/>
          <p:cNvSpPr/>
          <p:nvPr/>
        </p:nvSpPr>
        <p:spPr>
          <a:xfrm>
            <a:off x="6132396" y="4090682"/>
            <a:ext cx="122830" cy="114336"/>
          </a:xfrm>
          <a:prstGeom prst="mathPlus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012" y="3802356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7030A0"/>
                </a:solidFill>
                <a:ea typeface="ＭＳ Ｐゴシック" pitchFamily="34" charset="-128"/>
              </a:rPr>
              <a:t>NA-61/SHINE</a:t>
            </a:r>
            <a:endParaRPr lang="ru-RU" sz="1600" b="1" dirty="0">
              <a:solidFill>
                <a:srgbClr val="7030A0"/>
              </a:solidFill>
              <a:ea typeface="ＭＳ Ｐゴシック" pitchFamily="34" charset="-128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3015357" y="2563074"/>
            <a:ext cx="146304" cy="136478"/>
          </a:xfrm>
          <a:prstGeom prst="triangl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Isosceles Triangle 26"/>
          <p:cNvSpPr/>
          <p:nvPr/>
        </p:nvSpPr>
        <p:spPr>
          <a:xfrm>
            <a:off x="3626145" y="2571699"/>
            <a:ext cx="146304" cy="136478"/>
          </a:xfrm>
          <a:prstGeom prst="triangl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1299" y="2761226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90"/>
                </a:solidFill>
                <a:ea typeface="ＭＳ Ｐゴシック" pitchFamily="34" charset="-128"/>
              </a:rPr>
              <a:t>HADES</a:t>
            </a:r>
            <a:endParaRPr lang="ru-RU" sz="1600" b="1" dirty="0">
              <a:solidFill>
                <a:srgbClr val="000090"/>
              </a:solidFill>
              <a:ea typeface="ＭＳ Ｐゴシック" pitchFamily="34" charset="-128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3028384" y="1017138"/>
            <a:ext cx="150125" cy="177421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Diamond 29"/>
          <p:cNvSpPr/>
          <p:nvPr/>
        </p:nvSpPr>
        <p:spPr>
          <a:xfrm>
            <a:off x="3622356" y="1014861"/>
            <a:ext cx="150125" cy="177421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Diamond 30"/>
          <p:cNvSpPr/>
          <p:nvPr/>
        </p:nvSpPr>
        <p:spPr>
          <a:xfrm>
            <a:off x="4012474" y="1014862"/>
            <a:ext cx="150125" cy="177421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Diamond 31"/>
          <p:cNvSpPr/>
          <p:nvPr/>
        </p:nvSpPr>
        <p:spPr>
          <a:xfrm>
            <a:off x="4340945" y="1014860"/>
            <a:ext cx="150125" cy="177421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Diamond 32"/>
          <p:cNvSpPr/>
          <p:nvPr/>
        </p:nvSpPr>
        <p:spPr>
          <a:xfrm>
            <a:off x="4608809" y="1014860"/>
            <a:ext cx="150125" cy="177421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Diamond 33"/>
          <p:cNvSpPr/>
          <p:nvPr/>
        </p:nvSpPr>
        <p:spPr>
          <a:xfrm>
            <a:off x="4817691" y="1021686"/>
            <a:ext cx="150125" cy="177421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Diamond 34"/>
          <p:cNvSpPr/>
          <p:nvPr/>
        </p:nvSpPr>
        <p:spPr>
          <a:xfrm>
            <a:off x="5022975" y="1021683"/>
            <a:ext cx="150125" cy="177421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46602" y="713524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90"/>
                </a:solidFill>
                <a:ea typeface="ＭＳ Ｐゴシック" pitchFamily="34" charset="-128"/>
              </a:rPr>
              <a:t>CBM</a:t>
            </a:r>
            <a:endParaRPr lang="ru-RU" sz="1600" b="1" dirty="0">
              <a:solidFill>
                <a:srgbClr val="00009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31610" y="1180875"/>
            <a:ext cx="2416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90"/>
                </a:solidFill>
                <a:ea typeface="ＭＳ Ｐゴシック" pitchFamily="34" charset="-128"/>
              </a:rPr>
              <a:t>SIS-100             </a:t>
            </a:r>
            <a:r>
              <a:rPr lang="en-US" sz="1600" b="1" dirty="0">
                <a:solidFill>
                  <a:srgbClr val="FFFFFF">
                    <a:lumMod val="65000"/>
                  </a:srgbClr>
                </a:solidFill>
                <a:ea typeface="ＭＳ Ｐゴシック" pitchFamily="34" charset="-128"/>
              </a:rPr>
              <a:t>SIS-300</a:t>
            </a:r>
            <a:endParaRPr lang="ru-RU" sz="1600" b="1" dirty="0">
              <a:solidFill>
                <a:srgbClr val="FFFFFF">
                  <a:lumMod val="65000"/>
                </a:srgbClr>
              </a:solidFill>
              <a:ea typeface="ＭＳ Ｐゴシック" pitchFamily="34" charset="-128"/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5515969" y="3834768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5128218" y="4225088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0" name="5-Point Star 39"/>
          <p:cNvSpPr/>
          <p:nvPr/>
        </p:nvSpPr>
        <p:spPr>
          <a:xfrm>
            <a:off x="4981434" y="4619295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1" name="5-Point Star 40"/>
          <p:cNvSpPr/>
          <p:nvPr/>
        </p:nvSpPr>
        <p:spPr>
          <a:xfrm>
            <a:off x="5930308" y="3592522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2" name="5-Point Star 41"/>
          <p:cNvSpPr/>
          <p:nvPr/>
        </p:nvSpPr>
        <p:spPr>
          <a:xfrm>
            <a:off x="6780663" y="3439391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3" name="5-Point Star 42"/>
          <p:cNvSpPr/>
          <p:nvPr/>
        </p:nvSpPr>
        <p:spPr>
          <a:xfrm>
            <a:off x="6316640" y="3450194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7331124" y="3438820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00109" y="3125853"/>
            <a:ext cx="1376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2060"/>
                </a:solidFill>
                <a:ea typeface="ＭＳ Ｐゴシック" pitchFamily="34" charset="-128"/>
              </a:rPr>
              <a:t>STAR BES II</a:t>
            </a:r>
            <a:endParaRPr lang="ru-RU" sz="1600" b="1" dirty="0">
              <a:solidFill>
                <a:srgbClr val="00206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531500" y="2781051"/>
            <a:ext cx="3562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ea typeface="ＭＳ Ｐゴシック" pitchFamily="34" charset="-128"/>
              </a:rPr>
              <a:t>Interaction rate [Hz]</a:t>
            </a:r>
            <a:endParaRPr lang="ru-RU" sz="2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92899" y="5761568"/>
            <a:ext cx="5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ea typeface="ＭＳ Ｐゴシック" pitchFamily="34" charset="-128"/>
              </a:rPr>
              <a:t>Collision energy √S    [GeV]</a:t>
            </a:r>
            <a:endParaRPr lang="ru-RU" sz="2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5386691" y="5844113"/>
            <a:ext cx="300251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77015" y="6061281"/>
            <a:ext cx="444352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NN</a:t>
            </a:r>
            <a:endParaRPr lang="ru-RU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50" name="Straight Connector 49"/>
          <p:cNvCxnSpPr>
            <a:endCxn id="24" idx="2"/>
          </p:cNvCxnSpPr>
          <p:nvPr/>
        </p:nvCxnSpPr>
        <p:spPr>
          <a:xfrm flipV="1">
            <a:off x="4712770" y="4147854"/>
            <a:ext cx="1435937" cy="5919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849948" y="3486018"/>
            <a:ext cx="595892" cy="9584"/>
          </a:xfrm>
          <a:prstGeom prst="line">
            <a:avLst/>
          </a:prstGeom>
          <a:ln w="19050">
            <a:solidFill>
              <a:srgbClr val="4F6228"/>
            </a:solidFill>
          </a:ln>
          <a:scene3d>
            <a:camera prst="orthographicFront">
              <a:rot lat="0" lon="0" rev="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6" idx="3"/>
            <a:endCxn id="32" idx="3"/>
          </p:cNvCxnSpPr>
          <p:nvPr/>
        </p:nvCxnSpPr>
        <p:spPr>
          <a:xfrm flipV="1">
            <a:off x="3178509" y="1103507"/>
            <a:ext cx="1312561" cy="2278"/>
          </a:xfrm>
          <a:prstGeom prst="line">
            <a:avLst/>
          </a:prstGeom>
          <a:ln w="190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098034" y="2637727"/>
            <a:ext cx="599352" cy="9989"/>
          </a:xfrm>
          <a:prstGeom prst="line">
            <a:avLst/>
          </a:prstGeom>
          <a:ln w="19050">
            <a:solidFill>
              <a:srgbClr val="000090"/>
            </a:solidFill>
          </a:ln>
          <a:scene3d>
            <a:camera prst="orthographicFront">
              <a:rot lat="0" lon="0" rev="3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353034" y="3520709"/>
            <a:ext cx="1289712" cy="6489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5591034" y="3696020"/>
            <a:ext cx="352924" cy="220636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0" idx="2"/>
          </p:cNvCxnSpPr>
          <p:nvPr/>
        </p:nvCxnSpPr>
        <p:spPr>
          <a:xfrm flipV="1">
            <a:off x="5004914" y="4309461"/>
            <a:ext cx="175549" cy="47360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5201242" y="3923468"/>
            <a:ext cx="382040" cy="3641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41" idx="4"/>
          </p:cNvCxnSpPr>
          <p:nvPr/>
        </p:nvCxnSpPr>
        <p:spPr>
          <a:xfrm flipV="1">
            <a:off x="6053140" y="3532647"/>
            <a:ext cx="296144" cy="12243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287437" y="2965127"/>
            <a:ext cx="25781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10" idx="6"/>
          </p:cNvCxnSpPr>
          <p:nvPr/>
        </p:nvCxnSpPr>
        <p:spPr>
          <a:xfrm>
            <a:off x="5110233" y="2975955"/>
            <a:ext cx="104028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9" idx="7"/>
          </p:cNvCxnSpPr>
          <p:nvPr/>
        </p:nvCxnSpPr>
        <p:spPr>
          <a:xfrm flipV="1">
            <a:off x="4788803" y="2965127"/>
            <a:ext cx="240997" cy="15139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8" idx="7"/>
            <a:endCxn id="9" idx="3"/>
          </p:cNvCxnSpPr>
          <p:nvPr/>
        </p:nvCxnSpPr>
        <p:spPr>
          <a:xfrm flipV="1">
            <a:off x="4429101" y="3197341"/>
            <a:ext cx="278848" cy="36668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7" idx="7"/>
            <a:endCxn id="8" idx="7"/>
          </p:cNvCxnSpPr>
          <p:nvPr/>
        </p:nvCxnSpPr>
        <p:spPr>
          <a:xfrm flipV="1">
            <a:off x="4260160" y="3564027"/>
            <a:ext cx="168973" cy="25019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endCxn id="7" idx="7"/>
          </p:cNvCxnSpPr>
          <p:nvPr/>
        </p:nvCxnSpPr>
        <p:spPr>
          <a:xfrm flipV="1">
            <a:off x="4045057" y="3814225"/>
            <a:ext cx="215072" cy="42433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59" name="Flowchart: Connector 18458"/>
          <p:cNvSpPr/>
          <p:nvPr/>
        </p:nvSpPr>
        <p:spPr>
          <a:xfrm>
            <a:off x="3028352" y="2533890"/>
            <a:ext cx="114300" cy="114300"/>
          </a:xfrm>
          <a:prstGeom prst="flowChartConnector">
            <a:avLst/>
          </a:prstGeom>
          <a:noFill/>
          <a:ln w="25400">
            <a:solidFill>
              <a:srgbClr val="FF35E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5" name="Flowchart: Connector 104"/>
          <p:cNvSpPr/>
          <p:nvPr/>
        </p:nvSpPr>
        <p:spPr>
          <a:xfrm>
            <a:off x="3768488" y="2544197"/>
            <a:ext cx="114300" cy="114300"/>
          </a:xfrm>
          <a:prstGeom prst="flowChartConnector">
            <a:avLst/>
          </a:prstGeom>
          <a:noFill/>
          <a:ln w="25400">
            <a:solidFill>
              <a:srgbClr val="FF35E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6" name="Flowchart: Connector 105"/>
          <p:cNvSpPr/>
          <p:nvPr/>
        </p:nvSpPr>
        <p:spPr>
          <a:xfrm>
            <a:off x="3027214" y="2297932"/>
            <a:ext cx="114300" cy="114300"/>
          </a:xfrm>
          <a:prstGeom prst="flowChartConnector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7" name="Flowchart: Connector 106"/>
          <p:cNvSpPr/>
          <p:nvPr/>
        </p:nvSpPr>
        <p:spPr>
          <a:xfrm>
            <a:off x="3768538" y="2305899"/>
            <a:ext cx="114300" cy="114300"/>
          </a:xfrm>
          <a:prstGeom prst="flowChartConnector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09" name="Straight Connector 108"/>
          <p:cNvCxnSpPr>
            <a:stCxn id="18459" idx="6"/>
            <a:endCxn id="105" idx="2"/>
          </p:cNvCxnSpPr>
          <p:nvPr/>
        </p:nvCxnSpPr>
        <p:spPr>
          <a:xfrm>
            <a:off x="3142652" y="2591104"/>
            <a:ext cx="625836" cy="10307"/>
          </a:xfrm>
          <a:prstGeom prst="line">
            <a:avLst/>
          </a:prstGeom>
          <a:ln w="22225">
            <a:solidFill>
              <a:srgbClr val="FF35E2"/>
            </a:solidFill>
          </a:ln>
          <a:scene3d>
            <a:camera prst="orthographicFront">
              <a:rot lat="0" lon="0" rev="3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3155080" y="2350782"/>
            <a:ext cx="600758" cy="21792"/>
          </a:xfrm>
          <a:prstGeom prst="line">
            <a:avLst/>
          </a:prstGeom>
          <a:ln w="22225">
            <a:solidFill>
              <a:srgbClr val="FF0000"/>
            </a:solidFill>
          </a:ln>
          <a:scene3d>
            <a:camera prst="orthographicFront">
              <a:rot lat="0" lon="0" rev="9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3859986" y="2360597"/>
            <a:ext cx="1524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35E2"/>
                </a:solidFill>
                <a:ea typeface="ＭＳ Ｐゴシック" pitchFamily="34" charset="-128"/>
              </a:rPr>
              <a:t>NICA/BM@N I</a:t>
            </a:r>
            <a:endParaRPr lang="ru-RU" sz="1600" b="1" dirty="0">
              <a:solidFill>
                <a:srgbClr val="FF35E2"/>
              </a:solidFill>
              <a:ea typeface="ＭＳ Ｐゴシック" pitchFamily="34" charset="-128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875447" y="1903514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ea typeface="ＭＳ Ｐゴシック" pitchFamily="34" charset="-128"/>
              </a:rPr>
              <a:t>NICA/BM@N II</a:t>
            </a:r>
            <a:endParaRPr lang="ru-RU" sz="1600" b="1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4494214" y="1107158"/>
            <a:ext cx="675680" cy="317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3488503" y="713596"/>
            <a:ext cx="2070860" cy="4633761"/>
          </a:xfrm>
          <a:prstGeom prst="rect">
            <a:avLst/>
          </a:prstGeom>
          <a:solidFill>
            <a:srgbClr val="9C9CDF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i="1" dirty="0">
                <a:solidFill>
                  <a:srgbClr val="000090"/>
                </a:solidFill>
              </a:rPr>
              <a:t>energy region of max.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90"/>
                </a:solidFill>
              </a:rPr>
              <a:t> baryonic density </a:t>
            </a:r>
          </a:p>
        </p:txBody>
      </p:sp>
      <p:sp>
        <p:nvSpPr>
          <p:cNvPr id="73" name="TextBox 76"/>
          <p:cNvSpPr txBox="1">
            <a:spLocks noChangeArrowheads="1"/>
          </p:cNvSpPr>
          <p:nvPr/>
        </p:nvSpPr>
        <p:spPr bwMode="auto">
          <a:xfrm>
            <a:off x="903398" y="0"/>
            <a:ext cx="7689926" cy="707886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76E"/>
                </a:solidFill>
                <a:ea typeface="ＭＳ Ｐゴシック" pitchFamily="34" charset="-128"/>
              </a:rPr>
              <a:t>Present and future HI </a:t>
            </a:r>
            <a:r>
              <a:rPr lang="en-US" sz="2000" b="1" dirty="0" smtClean="0">
                <a:solidFill>
                  <a:srgbClr val="00076E"/>
                </a:solidFill>
                <a:ea typeface="ＭＳ Ｐゴシック" pitchFamily="34" charset="-128"/>
              </a:rPr>
              <a:t>experiments/machines for super-dense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76E"/>
                </a:solidFill>
                <a:ea typeface="ＭＳ Ｐゴシック" pitchFamily="34" charset="-128"/>
              </a:rPr>
              <a:t> nuclear matter physics </a:t>
            </a:r>
            <a:endParaRPr lang="en-US" sz="2000" b="1" dirty="0">
              <a:solidFill>
                <a:srgbClr val="00076E"/>
              </a:solidFill>
              <a:ea typeface="ＭＳ Ｐゴシック" pitchFamily="34" charset="-128"/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>
          <a:xfrm>
            <a:off x="33954" y="6413741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</a:rPr>
              <a:t>Boris Sharkov JINR </a:t>
            </a:r>
            <a:r>
              <a:rPr lang="en-GB" dirty="0" err="1" smtClean="0">
                <a:solidFill>
                  <a:srgbClr val="000000"/>
                </a:solidFill>
              </a:rPr>
              <a:t>Dubna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4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493" y="928671"/>
            <a:ext cx="8465644" cy="585791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00166" y="142852"/>
            <a:ext cx="650085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First experiments at</a:t>
            </a:r>
            <a:r>
              <a:rPr lang="ru-RU" altLang="ja-JP" sz="2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</a:t>
            </a:r>
            <a:r>
              <a:rPr lang="en-US" altLang="ja-JP" sz="2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SHE Factory</a:t>
            </a:r>
            <a:br>
              <a:rPr lang="en-US" altLang="ja-JP" sz="2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</a:br>
            <a:r>
              <a:rPr lang="en-US" altLang="ja-JP" sz="2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                               </a:t>
            </a:r>
            <a:r>
              <a:rPr lang="en-US" altLang="ja-JP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Synthesis of new elements</a:t>
            </a:r>
            <a:r>
              <a:rPr lang="ru-RU" altLang="ja-JP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119 </a:t>
            </a:r>
            <a:r>
              <a:rPr lang="en-US" altLang="ja-JP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and</a:t>
            </a:r>
            <a:r>
              <a:rPr lang="ru-RU" altLang="ja-JP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120</a:t>
            </a:r>
            <a:endParaRPr lang="ru-RU" sz="2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4480" y="4293096"/>
            <a:ext cx="9109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000" b="1" dirty="0">
                <a:solidFill>
                  <a:srgbClr val="002060"/>
                </a:solidFill>
                <a:cs typeface="Times New Roman" pitchFamily="18" charset="0"/>
              </a:rPr>
              <a:t>SHE Factory Building:  Completion - </a:t>
            </a:r>
            <a:r>
              <a:rPr lang="en-US" sz="2000" b="1" dirty="0">
                <a:solidFill>
                  <a:srgbClr val="FF0000"/>
                </a:solidFill>
                <a:cs typeface="Times New Roman" pitchFamily="18" charset="0"/>
              </a:rPr>
              <a:t>Dec 2017 </a:t>
            </a:r>
            <a:r>
              <a:rPr lang="en-US" altLang="ru-RU" sz="20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alt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cs typeface="Times New Roman" pitchFamily="18" charset="0"/>
              </a:rPr>
              <a:t>DC-280 cyclotron:          A</a:t>
            </a:r>
            <a:r>
              <a:rPr lang="en-US" altLang="ru-RU" sz="2000" b="1" dirty="0">
                <a:solidFill>
                  <a:srgbClr val="002060"/>
                </a:solidFill>
                <a:ea typeface="Arial Unicode MS" panose="020B0604020202020204" pitchFamily="34" charset="-128"/>
                <a:cs typeface="Times New Roman" pitchFamily="18" charset="0"/>
              </a:rPr>
              <a:t>ssembling</a:t>
            </a:r>
            <a:r>
              <a:rPr lang="en-US" sz="2000" b="1" dirty="0">
                <a:solidFill>
                  <a:srgbClr val="002060"/>
                </a:solidFill>
                <a:cs typeface="Times New Roman" pitchFamily="18" charset="0"/>
              </a:rPr>
              <a:t> – </a:t>
            </a:r>
            <a:r>
              <a:rPr lang="en-US" sz="2000" b="1" dirty="0">
                <a:solidFill>
                  <a:srgbClr val="FF0000"/>
                </a:solidFill>
                <a:cs typeface="Times New Roman" pitchFamily="18" charset="0"/>
              </a:rPr>
              <a:t>Dec 2017</a:t>
            </a:r>
            <a:r>
              <a:rPr lang="en-US" sz="2000" b="1" dirty="0">
                <a:solidFill>
                  <a:srgbClr val="002060"/>
                </a:solidFill>
                <a:cs typeface="Times New Roman" pitchFamily="18" charset="0"/>
              </a:rPr>
              <a:t>; commissioning –  </a:t>
            </a:r>
            <a:r>
              <a:rPr lang="en-US" sz="2000" b="1" dirty="0">
                <a:solidFill>
                  <a:srgbClr val="C00000"/>
                </a:solidFill>
                <a:cs typeface="Times New Roman" pitchFamily="18" charset="0"/>
              </a:rPr>
              <a:t>Jan - June 2018</a:t>
            </a:r>
          </a:p>
          <a:p>
            <a:r>
              <a:rPr lang="en-US" sz="2000" b="1" dirty="0">
                <a:solidFill>
                  <a:srgbClr val="002060"/>
                </a:solidFill>
                <a:cs typeface="Times New Roman" pitchFamily="18" charset="0"/>
              </a:rPr>
              <a:t>Gas-Filled Separator:    </a:t>
            </a:r>
            <a:r>
              <a:rPr lang="en-US" sz="2000" b="1" dirty="0">
                <a:solidFill>
                  <a:srgbClr val="002060"/>
                </a:solidFill>
                <a:ea typeface="Arial Unicode MS" panose="020B0604020202020204" pitchFamily="34" charset="-128"/>
                <a:cs typeface="Times New Roman" pitchFamily="18" charset="0"/>
              </a:rPr>
              <a:t>I</a:t>
            </a:r>
            <a:r>
              <a:rPr lang="en-US" altLang="ru-RU" sz="2000" b="1" dirty="0">
                <a:solidFill>
                  <a:srgbClr val="002060"/>
                </a:solidFill>
                <a:ea typeface="Arial Unicode MS" panose="020B0604020202020204" pitchFamily="34" charset="-128"/>
                <a:cs typeface="Times New Roman" pitchFamily="18" charset="0"/>
              </a:rPr>
              <a:t>nstallation</a:t>
            </a:r>
            <a:r>
              <a:rPr lang="en-US" sz="2000" b="1" dirty="0">
                <a:solidFill>
                  <a:srgbClr val="002060"/>
                </a:solidFill>
                <a:cs typeface="Times New Roman" pitchFamily="18" charset="0"/>
              </a:rPr>
              <a:t> – </a:t>
            </a:r>
            <a:r>
              <a:rPr lang="en-US" sz="2000" b="1" dirty="0">
                <a:solidFill>
                  <a:srgbClr val="FF0000"/>
                </a:solidFill>
                <a:cs typeface="Times New Roman" pitchFamily="18" charset="0"/>
              </a:rPr>
              <a:t>Dec 2017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;</a:t>
            </a:r>
            <a:r>
              <a:rPr lang="en-US" sz="2000" b="1" dirty="0">
                <a:solidFill>
                  <a:srgbClr val="002060"/>
                </a:solidFill>
                <a:cs typeface="Times New Roman" pitchFamily="18" charset="0"/>
              </a:rPr>
              <a:t> commissioning –</a:t>
            </a:r>
            <a:r>
              <a:rPr lang="en-US" sz="2000" b="1" dirty="0">
                <a:solidFill>
                  <a:srgbClr val="C00000"/>
                </a:solidFill>
                <a:cs typeface="Times New Roman" pitchFamily="18" charset="0"/>
              </a:rPr>
              <a:t>  Jan -June 2018 </a:t>
            </a:r>
            <a:r>
              <a:rPr lang="en-US" sz="2000" b="1" dirty="0">
                <a:solidFill>
                  <a:srgbClr val="002060"/>
                </a:solidFill>
                <a:cs typeface="Times New Roman" pitchFamily="18" charset="0"/>
              </a:rPr>
              <a:t>Getting of licenses for accelerator, experimental hall and laboratories - </a:t>
            </a:r>
            <a:r>
              <a:rPr lang="en-US" sz="2000" b="1" dirty="0">
                <a:solidFill>
                  <a:srgbClr val="C00000"/>
                </a:solidFill>
                <a:cs typeface="Times New Roman" pitchFamily="18" charset="0"/>
              </a:rPr>
              <a:t>2017–2018;</a:t>
            </a:r>
          </a:p>
          <a:p>
            <a:endParaRPr lang="en-US" sz="2000" b="1" dirty="0">
              <a:solidFill>
                <a:srgbClr val="C00000"/>
              </a:solidFill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cs typeface="Times New Roman" pitchFamily="18" charset="0"/>
              </a:rPr>
              <a:t>Onset of </a:t>
            </a:r>
            <a:r>
              <a:rPr lang="en-US" sz="2000" b="1" dirty="0" smtClean="0">
                <a:solidFill>
                  <a:srgbClr val="002060"/>
                </a:solidFill>
                <a:cs typeface="Times New Roman" pitchFamily="18" charset="0"/>
              </a:rPr>
              <a:t>day-1 </a:t>
            </a:r>
            <a:r>
              <a:rPr lang="en-US" sz="2000" b="1" dirty="0">
                <a:solidFill>
                  <a:srgbClr val="002060"/>
                </a:solidFill>
                <a:cs typeface="Times New Roman" pitchFamily="18" charset="0"/>
              </a:rPr>
              <a:t>experiments </a:t>
            </a:r>
            <a:r>
              <a:rPr lang="en-US" sz="2000" b="1" baseline="300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cs typeface="Times New Roman" pitchFamily="18" charset="0"/>
              </a:rPr>
              <a:t>– </a:t>
            </a:r>
            <a:r>
              <a:rPr lang="en-US" sz="2000" b="1" dirty="0">
                <a:solidFill>
                  <a:srgbClr val="C00000"/>
                </a:solidFill>
                <a:cs typeface="Times New Roman" pitchFamily="18" charset="0"/>
              </a:rPr>
              <a:t>Sept  2018</a:t>
            </a:r>
            <a:endParaRPr lang="en-US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ts val="1600"/>
              <a:buFont typeface="Arial" panose="020B0604020202020204" pitchFamily="34" charset="0"/>
              <a:buChar char="•"/>
              <a:defRPr/>
            </a:pPr>
            <a:endParaRPr lang="en-US" altLang="ru-RU" sz="2000" dirty="0">
              <a:solidFill>
                <a:srgbClr val="000066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endParaRPr lang="en-US" altLang="ru-RU" sz="2000" dirty="0">
              <a:solidFill>
                <a:srgbClr val="000066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ts val="1600"/>
              <a:buFont typeface="Arial" panose="020B0604020202020204" pitchFamily="34" charset="0"/>
              <a:buChar char="•"/>
              <a:defRPr/>
            </a:pPr>
            <a:endParaRPr lang="ru-RU" altLang="ru-RU" sz="2000" dirty="0">
              <a:solidFill>
                <a:srgbClr val="000066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62503" name="TextBox 11"/>
          <p:cNvSpPr txBox="1">
            <a:spLocks noChangeArrowheads="1"/>
          </p:cNvSpPr>
          <p:nvPr/>
        </p:nvSpPr>
        <p:spPr bwMode="auto">
          <a:xfrm>
            <a:off x="7802593" y="542552"/>
            <a:ext cx="9797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DC-280</a:t>
            </a:r>
            <a:endParaRPr lang="ru-RU" altLang="ru-RU" sz="18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87" y="1268760"/>
            <a:ext cx="3656335" cy="2300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340768"/>
            <a:ext cx="4499992" cy="2300278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23529" y="11216"/>
            <a:ext cx="8352927" cy="9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2800" b="1" kern="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Superheavy</a:t>
            </a:r>
            <a:r>
              <a:rPr lang="en-US" altLang="ru-RU" sz="2800" b="1" kern="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Element </a:t>
            </a:r>
            <a:r>
              <a:rPr lang="en-US" altLang="ru-RU" sz="2800" b="1" kern="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Factory </a:t>
            </a:r>
            <a:r>
              <a:rPr lang="en-US" altLang="ru-RU" sz="2800" b="1" kern="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159215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Прямоугольник 98"/>
          <p:cNvSpPr/>
          <p:nvPr/>
        </p:nvSpPr>
        <p:spPr>
          <a:xfrm>
            <a:off x="7881783" y="2526200"/>
            <a:ext cx="1071320" cy="40934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e-RIB collider</a:t>
            </a:r>
          </a:p>
          <a:p>
            <a:pPr algn="ctr"/>
            <a:endParaRPr lang="en-US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300" b="1" baseline="30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Дуга 86"/>
          <p:cNvSpPr/>
          <p:nvPr/>
        </p:nvSpPr>
        <p:spPr>
          <a:xfrm rot="10083236">
            <a:off x="4457068" y="4148508"/>
            <a:ext cx="2227245" cy="1043973"/>
          </a:xfrm>
          <a:prstGeom prst="arc">
            <a:avLst>
              <a:gd name="adj1" fmla="val 11912013"/>
              <a:gd name="adj2" fmla="val 20576419"/>
            </a:avLst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Дуга 106"/>
          <p:cNvSpPr/>
          <p:nvPr/>
        </p:nvSpPr>
        <p:spPr>
          <a:xfrm flipH="1" flipV="1">
            <a:off x="668311" y="1710758"/>
            <a:ext cx="4195520" cy="2196224"/>
          </a:xfrm>
          <a:prstGeom prst="arc">
            <a:avLst>
              <a:gd name="adj1" fmla="val 19057602"/>
              <a:gd name="adj2" fmla="val 0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6" name="Прямая соединительная линия 105"/>
          <p:cNvCxnSpPr/>
          <p:nvPr/>
        </p:nvCxnSpPr>
        <p:spPr>
          <a:xfrm flipH="1" flipV="1">
            <a:off x="663785" y="2530175"/>
            <a:ext cx="4535" cy="15772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H="1">
            <a:off x="7778517" y="3763996"/>
            <a:ext cx="230718" cy="64174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524924" y="1307405"/>
            <a:ext cx="5881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1509234" y="1309406"/>
            <a:ext cx="5881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015166" y="1123411"/>
            <a:ext cx="5697334" cy="3453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LINAC–100  (</a:t>
            </a:r>
            <a:r>
              <a:rPr lang="en-US" sz="1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5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100 </a:t>
            </a:r>
            <a:r>
              <a:rPr lang="en-US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AMeV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41324" y="2807040"/>
            <a:ext cx="1458468" cy="7042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Gas cell  - Ion 	trap</a:t>
            </a:r>
          </a:p>
          <a:p>
            <a:r>
              <a:rPr lang="en-US" sz="1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Charge breeder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43028" y="3956883"/>
            <a:ext cx="1072556" cy="908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hall</a:t>
            </a:r>
            <a:r>
              <a:rPr lang="ru-RU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EH-2: RIBs 15–70 </a:t>
            </a:r>
            <a:r>
              <a:rPr lang="en-US" sz="1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AMeV</a:t>
            </a:r>
            <a:endParaRPr lang="ru-RU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 rot="5400000">
            <a:off x="3844511" y="4504038"/>
            <a:ext cx="343127" cy="501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 rot="7052137">
            <a:off x="3932319" y="4713569"/>
            <a:ext cx="324683" cy="43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 rot="1151116">
            <a:off x="3639941" y="3069949"/>
            <a:ext cx="1187907" cy="1589760"/>
          </a:xfrm>
          <a:prstGeom prst="roundRect">
            <a:avLst>
              <a:gd name="adj" fmla="val 32775"/>
            </a:avLst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7177948" y="425658"/>
            <a:ext cx="1765730" cy="412136"/>
            <a:chOff x="4019163" y="6369586"/>
            <a:chExt cx="2675432" cy="412136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 flipH="1">
              <a:off x="4035269" y="6722852"/>
              <a:ext cx="264449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 flipH="1">
              <a:off x="4019163" y="6629322"/>
              <a:ext cx="5214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 flipH="1">
              <a:off x="6689381" y="6629322"/>
              <a:ext cx="5214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Прямоугольник 26"/>
            <p:cNvSpPr/>
            <p:nvPr/>
          </p:nvSpPr>
          <p:spPr>
            <a:xfrm>
              <a:off x="5047181" y="6369586"/>
              <a:ext cx="10570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50 m</a:t>
              </a:r>
              <a:endParaRPr lang="ru-RU" dirty="0"/>
            </a:p>
          </p:txBody>
        </p:sp>
      </p:grpSp>
      <p:sp>
        <p:nvSpPr>
          <p:cNvPr id="72" name="Скругленный прямоугольник 71"/>
          <p:cNvSpPr/>
          <p:nvPr/>
        </p:nvSpPr>
        <p:spPr>
          <a:xfrm rot="5400000">
            <a:off x="5629832" y="2633155"/>
            <a:ext cx="2301323" cy="2054726"/>
          </a:xfrm>
          <a:prstGeom prst="roundRect">
            <a:avLst>
              <a:gd name="adj" fmla="val 26401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6698619" y="2397825"/>
            <a:ext cx="188195" cy="241847"/>
          </a:xfrm>
          <a:prstGeom prst="ellipse">
            <a:avLst/>
          </a:prstGeom>
          <a:solidFill>
            <a:srgbClr val="BB05AE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>
            <a:off x="6164871" y="3318822"/>
            <a:ext cx="1340288" cy="641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Collector Ring CR: </a:t>
            </a:r>
          </a:p>
          <a:p>
            <a:pPr algn="ctr">
              <a:defRPr/>
            </a:pPr>
            <a:r>
              <a:rPr lang="en-US" sz="1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5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 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en-US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AMeV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5899519" y="1675247"/>
            <a:ext cx="990193" cy="6155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jet target</a:t>
            </a:r>
          </a:p>
          <a:p>
            <a:pPr algn="ctr"/>
            <a:r>
              <a:rPr lang="en-US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p,d,</a:t>
            </a:r>
            <a:r>
              <a:rPr lang="en-US" sz="1300" b="1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3,4</a:t>
            </a:r>
            <a:r>
              <a:rPr lang="en-US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24563" y="4919855"/>
            <a:ext cx="4431912" cy="19928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Stage 0:   </a:t>
            </a:r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CDR, R&amp;D etc.   2018-2019                          </a:t>
            </a:r>
          </a:p>
          <a:p>
            <a:pPr>
              <a:lnSpc>
                <a:spcPct val="13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Stage 1:   Buildings, LINAC–100, DFS, EH-1,2      	2020-2024</a:t>
            </a:r>
            <a:b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Stage 2:   Gas cell etc., LINAC–30, FRR, EH-3      	2022-2027</a:t>
            </a:r>
            <a:b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Stage 3:   CR, e-RIB collider, ring experiments    	2025-2030</a:t>
            </a:r>
          </a:p>
        </p:txBody>
      </p:sp>
      <p:sp>
        <p:nvSpPr>
          <p:cNvPr id="71" name="Прямоугольник 70"/>
          <p:cNvSpPr/>
          <p:nvPr/>
        </p:nvSpPr>
        <p:spPr>
          <a:xfrm rot="5400000">
            <a:off x="8176456" y="3221499"/>
            <a:ext cx="896701" cy="478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 ER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37590" y="1506759"/>
            <a:ext cx="1230560" cy="7938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DERICA Fragment Separator DFS</a:t>
            </a:r>
            <a:endParaRPr lang="ru-RU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7966816" y="1126481"/>
            <a:ext cx="986287" cy="342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Sources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374282" y="1758832"/>
            <a:ext cx="1378935" cy="1083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Ramping Ring 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FRR: </a:t>
            </a:r>
            <a:r>
              <a:rPr lang="en-US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5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 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en-US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AMeV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H="1" flipV="1">
            <a:off x="3246152" y="4503286"/>
            <a:ext cx="2852700" cy="134985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/>
        </p:nvSpPr>
        <p:spPr>
          <a:xfrm>
            <a:off x="5220766" y="5733256"/>
            <a:ext cx="1562300" cy="1080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hall EH-3:</a:t>
            </a:r>
            <a:r>
              <a:rPr lang="ru-RU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reaccelerated RIBs </a:t>
            </a:r>
          </a:p>
          <a:p>
            <a:pPr algn="ctr">
              <a:defRPr/>
            </a:pPr>
            <a:r>
              <a:rPr lang="en-US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300 </a:t>
            </a:r>
            <a:r>
              <a:rPr lang="en-US" sz="1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AMeV</a:t>
            </a:r>
            <a:endParaRPr lang="ru-RU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Прямая соединительная линия 91"/>
          <p:cNvCxnSpPr/>
          <p:nvPr/>
        </p:nvCxnSpPr>
        <p:spPr>
          <a:xfrm flipH="1">
            <a:off x="3315501" y="4543324"/>
            <a:ext cx="56164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flipH="1" flipV="1">
            <a:off x="4202819" y="4686382"/>
            <a:ext cx="324108" cy="42667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Скругленный прямоугольник 94"/>
          <p:cNvSpPr/>
          <p:nvPr/>
        </p:nvSpPr>
        <p:spPr>
          <a:xfrm rot="16200000">
            <a:off x="7551881" y="3485746"/>
            <a:ext cx="1225416" cy="310711"/>
          </a:xfrm>
          <a:prstGeom prst="roundRect">
            <a:avLst>
              <a:gd name="adj" fmla="val 32775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0" name="Прямая соединительная линия 99"/>
          <p:cNvCxnSpPr/>
          <p:nvPr/>
        </p:nvCxnSpPr>
        <p:spPr>
          <a:xfrm flipH="1" flipV="1">
            <a:off x="7778518" y="2884080"/>
            <a:ext cx="228536" cy="59920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Дуга 102"/>
          <p:cNvSpPr/>
          <p:nvPr/>
        </p:nvSpPr>
        <p:spPr>
          <a:xfrm rot="5400000" flipH="1" flipV="1">
            <a:off x="377815" y="1595378"/>
            <a:ext cx="2387309" cy="1815366"/>
          </a:xfrm>
          <a:prstGeom prst="arc">
            <a:avLst>
              <a:gd name="adj1" fmla="val 16248386"/>
              <a:gd name="adj2" fmla="val 21599994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>
            <a:off x="886778" y="2340043"/>
            <a:ext cx="898355" cy="2818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 filter</a:t>
            </a:r>
            <a:endParaRPr lang="ru-RU" sz="1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10996" y="2343153"/>
            <a:ext cx="296855" cy="273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Дуга 108"/>
          <p:cNvSpPr/>
          <p:nvPr/>
        </p:nvSpPr>
        <p:spPr>
          <a:xfrm rot="4452232">
            <a:off x="7690589" y="4123657"/>
            <a:ext cx="1221347" cy="335152"/>
          </a:xfrm>
          <a:prstGeom prst="arc">
            <a:avLst>
              <a:gd name="adj1" fmla="val 11912013"/>
              <a:gd name="adj2" fmla="val 20576419"/>
            </a:avLst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 rot="5400000">
            <a:off x="7471011" y="5301258"/>
            <a:ext cx="2067339" cy="2385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e-LINAC (</a:t>
            </a:r>
            <a:r>
              <a:rPr lang="en-US" sz="1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="1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500 MeV) 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Овал 109"/>
          <p:cNvSpPr/>
          <p:nvPr/>
        </p:nvSpPr>
        <p:spPr>
          <a:xfrm>
            <a:off x="7921448" y="3511308"/>
            <a:ext cx="188195" cy="241847"/>
          </a:xfrm>
          <a:prstGeom prst="ellipse">
            <a:avLst/>
          </a:prstGeom>
          <a:solidFill>
            <a:srgbClr val="BB05AE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Овал 110"/>
          <p:cNvSpPr/>
          <p:nvPr/>
        </p:nvSpPr>
        <p:spPr>
          <a:xfrm>
            <a:off x="6743012" y="4690601"/>
            <a:ext cx="188195" cy="241847"/>
          </a:xfrm>
          <a:prstGeom prst="ellipse">
            <a:avLst/>
          </a:prstGeom>
          <a:solidFill>
            <a:srgbClr val="BB05AE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6714823" y="5043352"/>
            <a:ext cx="1069669" cy="6178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source</a:t>
            </a:r>
          </a:p>
          <a:p>
            <a:pPr algn="ctr"/>
            <a:r>
              <a:rPr lang="en-US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10</a:t>
            </a:r>
            <a:r>
              <a:rPr lang="en-US" sz="1300" b="1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n/cm</a:t>
            </a:r>
            <a:r>
              <a:rPr lang="en-US" sz="1300" b="1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300" b="1" baseline="30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Дуга 112"/>
          <p:cNvSpPr/>
          <p:nvPr/>
        </p:nvSpPr>
        <p:spPr>
          <a:xfrm flipH="1" flipV="1">
            <a:off x="1415058" y="558380"/>
            <a:ext cx="1180046" cy="753917"/>
          </a:xfrm>
          <a:prstGeom prst="arc">
            <a:avLst>
              <a:gd name="adj1" fmla="val 16248386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161002" y="386288"/>
            <a:ext cx="1535765" cy="751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</a:t>
            </a:r>
            <a:r>
              <a:rPr lang="en-US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</a:t>
            </a:r>
            <a:r>
              <a:rPr lang="en-US" sz="1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EH-1: Application </a:t>
            </a:r>
            <a:r>
              <a:rPr lang="en-US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ru-RU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 rot="18326759">
            <a:off x="823546" y="3222244"/>
            <a:ext cx="328046" cy="288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/>
          <p:cNvSpPr/>
          <p:nvPr/>
        </p:nvSpPr>
        <p:spPr>
          <a:xfrm>
            <a:off x="5649325" y="3378221"/>
            <a:ext cx="214946" cy="447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/>
          <p:cNvSpPr/>
          <p:nvPr/>
        </p:nvSpPr>
        <p:spPr>
          <a:xfrm>
            <a:off x="4949169" y="2580488"/>
            <a:ext cx="798607" cy="773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cooler</a:t>
            </a:r>
            <a:endParaRPr lang="ru-RU" sz="1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Трапеция 1"/>
          <p:cNvSpPr/>
          <p:nvPr/>
        </p:nvSpPr>
        <p:spPr>
          <a:xfrm rot="7767681">
            <a:off x="639531" y="1652119"/>
            <a:ext cx="477300" cy="213426"/>
          </a:xfrm>
          <a:prstGeom prst="trapezoid">
            <a:avLst>
              <a:gd name="adj" fmla="val 214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Трапеция 51"/>
          <p:cNvSpPr/>
          <p:nvPr/>
        </p:nvSpPr>
        <p:spPr>
          <a:xfrm rot="9138054">
            <a:off x="975797" y="1320229"/>
            <a:ext cx="354403" cy="289221"/>
          </a:xfrm>
          <a:prstGeom prst="trapezoid">
            <a:avLst>
              <a:gd name="adj" fmla="val 189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1150377">
            <a:off x="1312550" y="3884092"/>
            <a:ext cx="2013445" cy="4467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LINAC–30 (</a:t>
            </a:r>
            <a:r>
              <a:rPr lang="en-US" sz="1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5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 </a:t>
            </a:r>
            <a:r>
              <a:rPr lang="en-US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AMeV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89920" y="13020"/>
            <a:ext cx="7770039" cy="598819"/>
          </a:xfrm>
          <a:prstGeom prst="rect">
            <a:avLst/>
          </a:prstGeom>
          <a:solidFill>
            <a:srgbClr val="92D050">
              <a:alpha val="3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of DERICA (</a:t>
            </a:r>
            <a:r>
              <a:rPr lang="en-US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Dubna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– Radioactive Ion Collider </a:t>
            </a:r>
            <a:r>
              <a:rPr lang="en-US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project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64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1840" y="6493263"/>
            <a:ext cx="2895600" cy="365125"/>
          </a:xfrm>
        </p:spPr>
        <p:txBody>
          <a:bodyPr/>
          <a:lstStyle/>
          <a:p>
            <a:r>
              <a:rPr lang="en-US" altLang="de-DE" dirty="0" smtClean="0">
                <a:solidFill>
                  <a:srgbClr val="000000"/>
                </a:solidFill>
              </a:rPr>
              <a:t>Boris Sharkov JINR </a:t>
            </a:r>
            <a:r>
              <a:rPr lang="en-US" altLang="de-DE" dirty="0" err="1" smtClean="0">
                <a:solidFill>
                  <a:srgbClr val="000000"/>
                </a:solidFill>
              </a:rPr>
              <a:t>Dubna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320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de-DE" sz="4000" b="1" dirty="0">
                <a:solidFill>
                  <a:srgbClr val="C00000"/>
                </a:solidFill>
              </a:rPr>
              <a:t>Superconducting?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1" y="764766"/>
            <a:ext cx="8964613" cy="321456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de-DE" sz="2000" dirty="0"/>
              <a:t>Superconducting magnets and RF structures are widely used in modern accelerators.</a:t>
            </a:r>
          </a:p>
          <a:p>
            <a:pPr>
              <a:lnSpc>
                <a:spcPct val="80000"/>
              </a:lnSpc>
            </a:pPr>
            <a:r>
              <a:rPr lang="en-US" altLang="de-DE" sz="2000" dirty="0"/>
              <a:t>Superconducting CW machines like SNS in the USA or j-</a:t>
            </a:r>
            <a:r>
              <a:rPr lang="en-US" altLang="de-DE" sz="2000" dirty="0" err="1"/>
              <a:t>Parc</a:t>
            </a:r>
            <a:r>
              <a:rPr lang="en-US" altLang="de-DE" sz="2000" dirty="0"/>
              <a:t> in Japan reach high acceleration efficiency in their RF structures (&gt;50% efficiency from wall plug to beam is possible in SC CW </a:t>
            </a:r>
            <a:r>
              <a:rPr lang="en-US" altLang="de-DE" sz="2000" dirty="0" err="1"/>
              <a:t>linacs</a:t>
            </a:r>
            <a:r>
              <a:rPr lang="en-US" altLang="de-DE" sz="2000" dirty="0"/>
              <a:t> including </a:t>
            </a:r>
            <a:r>
              <a:rPr lang="en-US" altLang="de-DE" sz="2000" dirty="0" err="1"/>
              <a:t>refirigerator</a:t>
            </a:r>
            <a:r>
              <a:rPr lang="en-US" altLang="de-DE" sz="2000" dirty="0"/>
              <a:t>.).</a:t>
            </a:r>
          </a:p>
          <a:p>
            <a:pPr>
              <a:lnSpc>
                <a:spcPct val="80000"/>
              </a:lnSpc>
            </a:pPr>
            <a:r>
              <a:rPr lang="en-US" altLang="de-DE" sz="2000" dirty="0"/>
              <a:t>Pulsed superconducting RF delivers often no higher energy efficiency compared to NC due to the longer RF pulse required or high complexity and cost for low gain. </a:t>
            </a:r>
          </a:p>
          <a:p>
            <a:pPr>
              <a:lnSpc>
                <a:spcPct val="80000"/>
              </a:lnSpc>
            </a:pPr>
            <a:r>
              <a:rPr lang="en-US" altLang="de-DE" sz="2000" dirty="0"/>
              <a:t>Losses, caused for example by ramped synchrotron magnets, must be cooled by liquid helium with a typical efficiency of 1 W cooling power for 250 W of refrigerator/ liquefier. </a:t>
            </a:r>
          </a:p>
        </p:txBody>
      </p:sp>
      <p:pic>
        <p:nvPicPr>
          <p:cNvPr id="320517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089462"/>
            <a:ext cx="5580063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1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4005263"/>
            <a:ext cx="2538412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64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68294" y="0"/>
            <a:ext cx="9045575" cy="5730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kumimoji="1" sz="21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15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defRPr kumimoji="1" sz="13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defRPr kumimoji="1" sz="13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defRPr kumimoji="1" sz="13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defRPr kumimoji="1" sz="13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defTabSz="685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Superconducting technologies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 (Т=4.5 К, Т=77К)</a:t>
            </a:r>
          </a:p>
        </p:txBody>
      </p:sp>
      <p:pic>
        <p:nvPicPr>
          <p:cNvPr id="22530" name="Picture 3" descr="E:\Мои документы\NICA\foto\HTSC CL\IMG_93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t="4744" r="4053" b="29926"/>
          <a:stretch>
            <a:fillRect/>
          </a:stretch>
        </p:blipFill>
        <p:spPr bwMode="auto">
          <a:xfrm>
            <a:off x="68265" y="565150"/>
            <a:ext cx="372745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7"/>
          <p:cNvSpPr txBox="1">
            <a:spLocks noChangeArrowheads="1"/>
          </p:cNvSpPr>
          <p:nvPr/>
        </p:nvSpPr>
        <p:spPr bwMode="auto">
          <a:xfrm>
            <a:off x="3949700" y="579438"/>
            <a:ext cx="4941888" cy="1785104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200" dirty="0" smtClean="0">
                <a:solidFill>
                  <a:prstClr val="black"/>
                </a:solidFill>
              </a:rPr>
              <a:t>R&amp;D and </a:t>
            </a:r>
            <a:r>
              <a:rPr kumimoji="0" lang="en-US" sz="2200" dirty="0">
                <a:solidFill>
                  <a:prstClr val="black"/>
                </a:solidFill>
              </a:rPr>
              <a:t>c</a:t>
            </a:r>
            <a:r>
              <a:rPr kumimoji="0" lang="en-US" sz="2200" dirty="0" smtClean="0">
                <a:solidFill>
                  <a:prstClr val="black"/>
                </a:solidFill>
              </a:rPr>
              <a:t>onstruction of high-temperature superconducting current leads </a:t>
            </a:r>
            <a:r>
              <a:rPr kumimoji="0" lang="ru-RU" sz="2200" dirty="0" smtClean="0">
                <a:solidFill>
                  <a:prstClr val="black"/>
                </a:solidFill>
              </a:rPr>
              <a:t>(</a:t>
            </a:r>
            <a:r>
              <a:rPr kumimoji="0" lang="en-US" sz="2200" dirty="0" smtClean="0">
                <a:solidFill>
                  <a:prstClr val="black"/>
                </a:solidFill>
              </a:rPr>
              <a:t>HTSC</a:t>
            </a:r>
            <a:r>
              <a:rPr kumimoji="0" lang="ru-RU" sz="2200" dirty="0" smtClean="0">
                <a:solidFill>
                  <a:prstClr val="black"/>
                </a:solidFill>
              </a:rPr>
              <a:t> </a:t>
            </a:r>
            <a:r>
              <a:rPr kumimoji="0" lang="en-US" sz="2200" dirty="0">
                <a:solidFill>
                  <a:prstClr val="black"/>
                </a:solidFill>
              </a:rPr>
              <a:t>@ </a:t>
            </a:r>
            <a:r>
              <a:rPr kumimoji="0" lang="ru-RU" sz="2200" dirty="0">
                <a:solidFill>
                  <a:prstClr val="black"/>
                </a:solidFill>
              </a:rPr>
              <a:t>77К</a:t>
            </a:r>
            <a:r>
              <a:rPr kumimoji="0" lang="ru-RU" sz="2200" dirty="0" smtClean="0">
                <a:solidFill>
                  <a:prstClr val="black"/>
                </a:solidFill>
              </a:rPr>
              <a:t>)</a:t>
            </a:r>
            <a:r>
              <a:rPr kumimoji="0" lang="en-US" sz="2200" dirty="0" smtClean="0">
                <a:solidFill>
                  <a:prstClr val="black"/>
                </a:solidFill>
              </a:rPr>
              <a:t>, conductors and elements.</a:t>
            </a:r>
            <a:r>
              <a:rPr kumimoji="0" lang="en-US" sz="2200" dirty="0">
                <a:solidFill>
                  <a:prstClr val="black"/>
                </a:solidFill>
              </a:rPr>
              <a:t> </a:t>
            </a:r>
            <a:r>
              <a:rPr kumimoji="0" lang="ru-RU" sz="2200" dirty="0" smtClean="0">
                <a:solidFill>
                  <a:prstClr val="black"/>
                </a:solidFill>
              </a:rPr>
              <a:t>(</a:t>
            </a:r>
            <a:r>
              <a:rPr kumimoji="0" lang="ru-RU" sz="2200" dirty="0">
                <a:solidFill>
                  <a:prstClr val="black"/>
                </a:solidFill>
              </a:rPr>
              <a:t>20кА х 200 </a:t>
            </a:r>
            <a:r>
              <a:rPr kumimoji="0" lang="en-US" sz="2200" dirty="0" smtClean="0">
                <a:solidFill>
                  <a:prstClr val="black"/>
                </a:solidFill>
              </a:rPr>
              <a:t>V</a:t>
            </a:r>
            <a:r>
              <a:rPr kumimoji="0" lang="ru-RU" sz="2200" dirty="0" smtClean="0">
                <a:solidFill>
                  <a:prstClr val="black"/>
                </a:solidFill>
              </a:rPr>
              <a:t> </a:t>
            </a:r>
            <a:r>
              <a:rPr kumimoji="0" lang="ru-RU" sz="2200" dirty="0">
                <a:solidFill>
                  <a:prstClr val="black"/>
                </a:solidFill>
              </a:rPr>
              <a:t>= 4 </a:t>
            </a:r>
            <a:r>
              <a:rPr kumimoji="0" lang="ru-RU" sz="2200" dirty="0" smtClean="0">
                <a:solidFill>
                  <a:prstClr val="black"/>
                </a:solidFill>
              </a:rPr>
              <a:t>М</a:t>
            </a:r>
            <a:r>
              <a:rPr kumimoji="0" lang="en-US" sz="2200" dirty="0" smtClean="0">
                <a:solidFill>
                  <a:prstClr val="black"/>
                </a:solidFill>
              </a:rPr>
              <a:t>W</a:t>
            </a:r>
            <a:r>
              <a:rPr kumimoji="0" lang="ru-RU" sz="2200" dirty="0" smtClean="0">
                <a:solidFill>
                  <a:prstClr val="black"/>
                </a:solidFill>
              </a:rPr>
              <a:t>)</a:t>
            </a:r>
            <a:r>
              <a:rPr kumimoji="0" lang="ru-RU" sz="2200" dirty="0">
                <a:solidFill>
                  <a:prstClr val="black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200" dirty="0" smtClean="0">
                <a:solidFill>
                  <a:prstClr val="black"/>
                </a:solidFill>
              </a:rPr>
              <a:t>Power saving factor of ~</a:t>
            </a:r>
            <a:r>
              <a:rPr kumimoji="0" lang="ru-RU" sz="2200" dirty="0" smtClean="0">
                <a:solidFill>
                  <a:prstClr val="black"/>
                </a:solidFill>
              </a:rPr>
              <a:t> </a:t>
            </a:r>
            <a:r>
              <a:rPr kumimoji="0" lang="en-US" sz="2200" dirty="0" smtClean="0">
                <a:solidFill>
                  <a:prstClr val="black"/>
                </a:solidFill>
              </a:rPr>
              <a:t>20-</a:t>
            </a:r>
            <a:r>
              <a:rPr kumimoji="0" lang="ru-RU" sz="2200" dirty="0" smtClean="0">
                <a:solidFill>
                  <a:prstClr val="black"/>
                </a:solidFill>
              </a:rPr>
              <a:t>30</a:t>
            </a:r>
            <a:endParaRPr kumimoji="0" lang="en-US" sz="2200" dirty="0">
              <a:solidFill>
                <a:prstClr val="black"/>
              </a:solidFill>
            </a:endParaRPr>
          </a:p>
        </p:txBody>
      </p:sp>
      <p:sp>
        <p:nvSpPr>
          <p:cNvPr id="10245" name="TextBox 7"/>
          <p:cNvSpPr txBox="1">
            <a:spLocks noChangeArrowheads="1"/>
          </p:cNvSpPr>
          <p:nvPr/>
        </p:nvSpPr>
        <p:spPr bwMode="auto">
          <a:xfrm>
            <a:off x="0" y="2522600"/>
            <a:ext cx="9113838" cy="1015663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R&amp;D, serial production of compact fast-cycling superconducting </a:t>
            </a:r>
            <a:r>
              <a:rPr lang="ru-RU" sz="2000" dirty="0" smtClean="0">
                <a:solidFill>
                  <a:prstClr val="black"/>
                </a:solidFill>
              </a:rPr>
              <a:t>(5 </a:t>
            </a:r>
            <a:r>
              <a:rPr lang="en-US" sz="2000" dirty="0" smtClean="0">
                <a:solidFill>
                  <a:prstClr val="black"/>
                </a:solidFill>
              </a:rPr>
              <a:t>Hz</a:t>
            </a:r>
            <a:r>
              <a:rPr lang="ru-RU" sz="2000" dirty="0" smtClean="0">
                <a:solidFill>
                  <a:prstClr val="black"/>
                </a:solidFill>
              </a:rPr>
              <a:t>, 4-8 </a:t>
            </a:r>
            <a:r>
              <a:rPr lang="en-US" sz="2000" dirty="0" smtClean="0">
                <a:solidFill>
                  <a:prstClr val="black"/>
                </a:solidFill>
              </a:rPr>
              <a:t>T</a:t>
            </a:r>
            <a:r>
              <a:rPr lang="ru-RU" sz="2000" dirty="0" smtClean="0">
                <a:solidFill>
                  <a:prstClr val="black"/>
                </a:solidFill>
              </a:rPr>
              <a:t>/</a:t>
            </a:r>
            <a:r>
              <a:rPr lang="en-US" sz="2000" dirty="0" smtClean="0">
                <a:solidFill>
                  <a:prstClr val="black"/>
                </a:solidFill>
              </a:rPr>
              <a:t>s</a:t>
            </a:r>
            <a:r>
              <a:rPr lang="ru-RU" sz="2000" dirty="0" smtClean="0">
                <a:solidFill>
                  <a:prstClr val="black"/>
                </a:solidFill>
              </a:rPr>
              <a:t>) </a:t>
            </a:r>
            <a:r>
              <a:rPr lang="en-US" sz="2000" dirty="0" smtClean="0">
                <a:solidFill>
                  <a:prstClr val="black"/>
                </a:solidFill>
              </a:rPr>
              <a:t>magnets (dipoles, </a:t>
            </a:r>
            <a:r>
              <a:rPr lang="en-US" sz="2000" dirty="0" err="1" smtClean="0">
                <a:solidFill>
                  <a:prstClr val="black"/>
                </a:solidFill>
              </a:rPr>
              <a:t>quadrupoles</a:t>
            </a:r>
            <a:r>
              <a:rPr lang="en-US" sz="2000" dirty="0" smtClean="0">
                <a:solidFill>
                  <a:prstClr val="black"/>
                </a:solidFill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</a:rPr>
              <a:t>multipoles</a:t>
            </a:r>
            <a:r>
              <a:rPr lang="en-US" sz="2000" dirty="0" smtClean="0">
                <a:solidFill>
                  <a:prstClr val="black"/>
                </a:solidFill>
              </a:rPr>
              <a:t>).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Compactification with factor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~2-3 in geometrical sizes in comparison to “warm” magnets.</a:t>
            </a:r>
          </a:p>
        </p:txBody>
      </p:sp>
      <p:pic>
        <p:nvPicPr>
          <p:cNvPr id="2253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3575050"/>
            <a:ext cx="2241550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 r="14713"/>
          <a:stretch>
            <a:fillRect/>
          </a:stretch>
        </p:blipFill>
        <p:spPr bwMode="auto">
          <a:xfrm>
            <a:off x="376240" y="3690938"/>
            <a:ext cx="3168650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2" descr="UFN_fig5_новая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7"/>
          <a:stretch>
            <a:fillRect/>
          </a:stretch>
        </p:blipFill>
        <p:spPr bwMode="auto">
          <a:xfrm>
            <a:off x="4149725" y="3627438"/>
            <a:ext cx="1370013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DA803-E030-8E4D-A566-8A88B15AB773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5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34397" y="1183192"/>
            <a:ext cx="8871520" cy="6205696"/>
          </a:xfrm>
          <a:prstGeom prst="rect">
            <a:avLst/>
          </a:prstGeom>
          <a:solidFill>
            <a:srgbClr val="FFCC99">
              <a:alpha val="34000"/>
            </a:srgbClr>
          </a:solidFill>
          <a:ln w="12700">
            <a:solidFill>
              <a:srgbClr val="FF9900"/>
            </a:solidFill>
            <a:miter lim="800000"/>
            <a:headEnd/>
            <a:tailEnd/>
          </a:ln>
          <a:effectLst/>
          <a:extLst/>
        </p:spPr>
        <p:txBody>
          <a:bodyPr wrap="square" tIns="162000" bIns="162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Tx/>
              <a:buChar char="o"/>
              <a:defRPr/>
            </a:pPr>
            <a:r>
              <a:rPr kumimoji="0" lang="de-DE" altLang="de-DE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lang="de-DE" altLang="de-DE" sz="2000" b="1" kern="0" dirty="0" smtClean="0">
                <a:solidFill>
                  <a:srgbClr val="000000"/>
                </a:solidFill>
              </a:rPr>
              <a:t>JINR-</a:t>
            </a:r>
            <a:r>
              <a:rPr lang="de-DE" altLang="de-DE" sz="2000" b="1" kern="0" dirty="0" err="1" smtClean="0">
                <a:solidFill>
                  <a:srgbClr val="000000"/>
                </a:solidFill>
              </a:rPr>
              <a:t>Dubna</a:t>
            </a:r>
            <a:r>
              <a:rPr lang="de-DE" altLang="de-DE" sz="2000" b="1" kern="0" dirty="0" smtClean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 smtClean="0">
                <a:solidFill>
                  <a:srgbClr val="000000"/>
                </a:solidFill>
              </a:rPr>
              <a:t>and</a:t>
            </a:r>
            <a:r>
              <a:rPr lang="de-DE" altLang="de-DE" sz="2000" b="1" kern="0" dirty="0" smtClean="0">
                <a:solidFill>
                  <a:srgbClr val="000000"/>
                </a:solidFill>
              </a:rPr>
              <a:t> </a:t>
            </a:r>
            <a: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FAIR/</a:t>
            </a:r>
            <a:r>
              <a:rPr lang="de-DE" altLang="de-DE" sz="2000" b="1" kern="0" dirty="0" smtClean="0">
                <a:solidFill>
                  <a:srgbClr val="000000"/>
                </a:solidFill>
              </a:rPr>
              <a:t>GSI </a:t>
            </a:r>
            <a:r>
              <a:rPr lang="de-DE" altLang="de-DE" sz="2000" b="1" kern="0" dirty="0" err="1" smtClean="0">
                <a:solidFill>
                  <a:srgbClr val="000000"/>
                </a:solidFill>
              </a:rPr>
              <a:t>have</a:t>
            </a:r>
            <a:r>
              <a:rPr lang="de-DE" altLang="de-DE" sz="2000" b="1" kern="0" dirty="0" smtClean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conducted</a:t>
            </a:r>
            <a:r>
              <a:rPr lang="de-DE" altLang="de-DE" sz="2000" b="1" kern="0" dirty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successfully</a:t>
            </a:r>
            <a:r>
              <a:rPr lang="de-DE" altLang="de-DE" sz="2000" b="1" kern="0" dirty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major</a:t>
            </a:r>
            <a:r>
              <a:rPr lang="de-DE" altLang="de-DE" sz="2000" b="1" kern="0" dirty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 smtClean="0">
                <a:solidFill>
                  <a:srgbClr val="000000"/>
                </a:solidFill>
              </a:rPr>
              <a:t>pioneering</a:t>
            </a:r>
            <a:r>
              <a:rPr lang="de-DE" altLang="de-DE" sz="2000" b="1" kern="0" dirty="0" smtClean="0">
                <a:solidFill>
                  <a:srgbClr val="000000"/>
                </a:solidFill>
              </a:rPr>
              <a:t> R&amp;D on HI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accelerator</a:t>
            </a:r>
            <a:r>
              <a:rPr lang="de-DE" altLang="de-DE" sz="2000" b="1" kern="0" dirty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key</a:t>
            </a:r>
            <a:r>
              <a:rPr lang="de-DE" altLang="de-DE" sz="2000" b="1" kern="0" dirty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components</a:t>
            </a:r>
            <a:r>
              <a:rPr lang="de-DE" altLang="de-DE" sz="2000" b="1" kern="0" dirty="0" smtClean="0">
                <a:solidFill>
                  <a:srgbClr val="000000"/>
                </a:solidFill>
              </a:rPr>
              <a:t>, 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providing</a:t>
            </a:r>
            <a:r>
              <a:rPr lang="de-DE" altLang="de-DE" sz="2000" b="1" kern="0" dirty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surpassing</a:t>
            </a:r>
            <a:r>
              <a:rPr lang="de-DE" altLang="de-DE" sz="2000" b="1" kern="0" dirty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and</a:t>
            </a:r>
            <a:r>
              <a:rPr lang="de-DE" altLang="de-DE" sz="2000" b="1" kern="0" dirty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unique</a:t>
            </a:r>
            <a:r>
              <a:rPr lang="de-DE" altLang="de-DE" sz="2000" b="1" kern="0" dirty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performance</a:t>
            </a:r>
            <a:r>
              <a:rPr lang="de-DE" altLang="de-DE" sz="2000" b="1" kern="0" dirty="0">
                <a:solidFill>
                  <a:srgbClr val="000000"/>
                </a:solidFill>
              </a:rPr>
              <a:t> not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only</a:t>
            </a:r>
            <a:r>
              <a:rPr lang="de-DE" altLang="de-DE" sz="2000" b="1" kern="0" dirty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for</a:t>
            </a:r>
            <a:r>
              <a:rPr lang="de-DE" altLang="de-DE" sz="2000" b="1" kern="0" dirty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smtClean="0">
                <a:solidFill>
                  <a:srgbClr val="000000"/>
                </a:solidFill>
              </a:rPr>
              <a:t>NICA </a:t>
            </a:r>
            <a:r>
              <a:rPr lang="de-DE" altLang="de-DE" sz="2000" b="1" kern="0" dirty="0" err="1" smtClean="0">
                <a:solidFill>
                  <a:srgbClr val="000000"/>
                </a:solidFill>
              </a:rPr>
              <a:t>and</a:t>
            </a:r>
            <a:r>
              <a:rPr lang="de-DE" altLang="de-DE" sz="2000" b="1" kern="0" dirty="0" smtClean="0">
                <a:solidFill>
                  <a:srgbClr val="000000"/>
                </a:solidFill>
              </a:rPr>
              <a:t> FAIR</a:t>
            </a:r>
            <a:r>
              <a:rPr lang="de-DE" altLang="de-DE" sz="2000" b="1" kern="0" dirty="0">
                <a:solidFill>
                  <a:srgbClr val="000000"/>
                </a:solidFill>
              </a:rPr>
              <a:t>, but also </a:t>
            </a:r>
            <a:r>
              <a:rPr lang="de-DE" altLang="de-DE" sz="2000" b="1" kern="0" dirty="0" err="1" smtClean="0">
                <a:solidFill>
                  <a:srgbClr val="000000"/>
                </a:solidFill>
              </a:rPr>
              <a:t>for</a:t>
            </a:r>
            <a:r>
              <a:rPr lang="de-DE" altLang="de-DE" sz="2000" b="1" kern="0" dirty="0" smtClean="0">
                <a:solidFill>
                  <a:srgbClr val="000000"/>
                </a:solidFill>
              </a:rPr>
              <a:t>  the </a:t>
            </a:r>
            <a:r>
              <a:rPr lang="de-DE" altLang="de-DE" sz="2000" b="1" kern="0" dirty="0" err="1" smtClean="0">
                <a:solidFill>
                  <a:srgbClr val="000000"/>
                </a:solidFill>
              </a:rPr>
              <a:t>next</a:t>
            </a:r>
            <a:r>
              <a:rPr lang="de-DE" altLang="de-DE" sz="2000" b="1" kern="0" dirty="0" smtClean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generation</a:t>
            </a:r>
            <a:r>
              <a:rPr lang="de-DE" altLang="de-DE" sz="2000" b="1" kern="0" dirty="0">
                <a:solidFill>
                  <a:srgbClr val="000000"/>
                </a:solidFill>
              </a:rPr>
              <a:t> of </a:t>
            </a:r>
            <a:r>
              <a:rPr lang="de-DE" altLang="de-DE" sz="2000" b="1" kern="0" dirty="0" smtClean="0">
                <a:solidFill>
                  <a:srgbClr val="000000"/>
                </a:solidFill>
              </a:rPr>
              <a:t>heavy </a:t>
            </a:r>
            <a:r>
              <a:rPr lang="de-DE" altLang="de-DE" sz="2000" b="1" kern="0" dirty="0" err="1" smtClean="0">
                <a:solidFill>
                  <a:srgbClr val="000000"/>
                </a:solidFill>
              </a:rPr>
              <a:t>ion</a:t>
            </a:r>
            <a:r>
              <a:rPr lang="de-DE" altLang="de-DE" sz="2000" b="1" kern="0" dirty="0" smtClean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 smtClean="0">
                <a:solidFill>
                  <a:srgbClr val="000000"/>
                </a:solidFill>
              </a:rPr>
              <a:t>particle</a:t>
            </a:r>
            <a:r>
              <a:rPr lang="de-DE" altLang="de-DE" sz="2000" b="1" kern="0" dirty="0" smtClean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accelerators</a:t>
            </a:r>
            <a:r>
              <a:rPr lang="de-DE" altLang="de-DE" sz="2000" b="1" kern="0" dirty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world</a:t>
            </a:r>
            <a:r>
              <a:rPr lang="de-DE" altLang="de-DE" sz="2000" b="1" kern="0" dirty="0">
                <a:solidFill>
                  <a:srgbClr val="000000"/>
                </a:solidFill>
              </a:rPr>
              <a:t>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wide</a:t>
            </a:r>
            <a:r>
              <a:rPr lang="de-DE" altLang="de-DE" sz="2000" b="1" kern="0" dirty="0">
                <a:solidFill>
                  <a:srgbClr val="000000"/>
                </a:solidFill>
              </a:rPr>
              <a:t>.</a:t>
            </a:r>
          </a:p>
          <a:p>
            <a:pPr lvl="0" algn="just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Tx/>
              <a:buChar char="o"/>
              <a:defRPr/>
            </a:pPr>
            <a:r>
              <a:rPr lang="de-DE" altLang="de-DE" sz="2000" b="1" kern="0" dirty="0" smtClean="0">
                <a:solidFill>
                  <a:srgbClr val="000000"/>
                </a:solidFill>
              </a:rPr>
              <a:t> </a:t>
            </a:r>
            <a: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lang="de-DE" altLang="de-DE" sz="2000" b="1" kern="0" dirty="0" err="1">
                <a:solidFill>
                  <a:srgbClr val="000000"/>
                </a:solidFill>
              </a:rPr>
              <a:t>H</a:t>
            </a:r>
            <a:r>
              <a:rPr kumimoji="0" lang="de-DE" altLang="de-D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ighest</a:t>
            </a:r>
            <a: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altLang="de-D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intensities</a:t>
            </a:r>
            <a: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of </a:t>
            </a:r>
            <a:r>
              <a:rPr kumimoji="0" lang="de-DE" altLang="de-D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low</a:t>
            </a:r>
            <a: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altLang="de-D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charge</a:t>
            </a:r>
            <a: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altLang="de-D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state</a:t>
            </a:r>
            <a: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heavy </a:t>
            </a:r>
            <a:r>
              <a:rPr lang="en-US" altLang="de-DE" sz="2000" b="1" kern="0" dirty="0">
                <a:solidFill>
                  <a:srgbClr val="000000"/>
                </a:solidFill>
              </a:rPr>
              <a:t>u</a:t>
            </a:r>
            <a:r>
              <a:rPr kumimoji="0" lang="en-US" altLang="de-D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nique</a:t>
            </a:r>
            <a:r>
              <a:rPr kumimoji="0" lang="en-US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modern accelerator technologies are developed in JINR, FAIR/GSI and BINP and used worldwide. </a:t>
            </a:r>
          </a:p>
          <a:p>
            <a:pPr lvl="0" algn="just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Tx/>
              <a:buChar char="o"/>
              <a:defRPr/>
            </a:pPr>
            <a:r>
              <a:rPr lang="en-US" altLang="de-DE" sz="2000" b="1" kern="0" dirty="0">
                <a:solidFill>
                  <a:srgbClr val="000000"/>
                </a:solidFill>
              </a:rPr>
              <a:t> </a:t>
            </a:r>
            <a:r>
              <a:rPr lang="en-US" altLang="de-DE" sz="2000" b="1" kern="0" dirty="0" smtClean="0">
                <a:solidFill>
                  <a:srgbClr val="000000"/>
                </a:solidFill>
              </a:rPr>
              <a:t>Construction of new generation of heavy ion accelerator facilities is progressing well and forefront accelerator technologies are under development in JINR .</a:t>
            </a:r>
            <a:endParaRPr kumimoji="0" lang="de-DE" altLang="de-DE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de-DE" altLang="de-DE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Boris Sharkov JINR Dubna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4DFD8-217C-41E7-A08D-F41C570A0D1F}" type="slidenum">
              <a:rPr lang="de-DE" smtClean="0"/>
              <a:pPr>
                <a:defRPr/>
              </a:pPr>
              <a:t>55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563933" y="513608"/>
            <a:ext cx="2012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de-DE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65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37993" y="998795"/>
            <a:ext cx="3394448" cy="2745305"/>
            <a:chOff x="148343" y="4209741"/>
            <a:chExt cx="3394448" cy="2745305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" r="20213" b="42619"/>
            <a:stretch>
              <a:fillRect/>
            </a:stretch>
          </p:blipFill>
          <p:spPr bwMode="auto">
            <a:xfrm>
              <a:off x="148343" y="5097438"/>
              <a:ext cx="3394448" cy="1857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CC66"/>
                      </a:gs>
                      <a:gs pos="100000">
                        <a:srgbClr val="FFFFCC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59" name="Text Box 11"/>
            <p:cNvSpPr txBox="1">
              <a:spLocks noChangeArrowheads="1"/>
            </p:cNvSpPr>
            <p:nvPr/>
          </p:nvSpPr>
          <p:spPr bwMode="auto">
            <a:xfrm>
              <a:off x="251520" y="4209741"/>
              <a:ext cx="320126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11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1B587C"/>
                  </a:solidFill>
                  <a:ea typeface="ＭＳ Ｐゴシック" pitchFamily="34" charset="-128"/>
                  <a:cs typeface="Arial" charset="0"/>
                </a:rPr>
                <a:t>Fast acceleration</a:t>
              </a:r>
            </a:p>
            <a:p>
              <a:pPr algn="ctr" defTabSz="91411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9F2936"/>
                  </a:solidFill>
                  <a:ea typeface="ＭＳ Ｐゴシック" pitchFamily="34" charset="-128"/>
                  <a:cs typeface="Arial" charset="0"/>
                </a:rPr>
                <a:t>High gradient, variable frequency</a:t>
              </a:r>
              <a:br>
                <a:rPr lang="en-US" sz="1400">
                  <a:solidFill>
                    <a:srgbClr val="9F2936"/>
                  </a:solidFill>
                  <a:ea typeface="ＭＳ Ｐゴシック" pitchFamily="34" charset="-128"/>
                  <a:cs typeface="Arial" charset="0"/>
                </a:rPr>
              </a:br>
              <a:r>
                <a:rPr lang="en-US" sz="1400">
                  <a:solidFill>
                    <a:srgbClr val="9F2936"/>
                  </a:solidFill>
                  <a:ea typeface="ＭＳ Ｐゴシック" pitchFamily="34" charset="-128"/>
                  <a:cs typeface="Arial" charset="0"/>
                </a:rPr>
                <a:t>Ferrite &amp; MA loaded cavities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5751" y="998795"/>
            <a:ext cx="3990195" cy="2980351"/>
            <a:chOff x="111515" y="1062593"/>
            <a:chExt cx="3990195" cy="2980351"/>
          </a:xfrm>
        </p:grpSpPr>
        <p:sp>
          <p:nvSpPr>
            <p:cNvPr id="2057" name="Text Box 9"/>
            <p:cNvSpPr txBox="1">
              <a:spLocks noChangeArrowheads="1"/>
            </p:cNvSpPr>
            <p:nvPr/>
          </p:nvSpPr>
          <p:spPr bwMode="auto">
            <a:xfrm>
              <a:off x="111515" y="1062593"/>
              <a:ext cx="3990195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11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1B587C"/>
                  </a:solidFill>
                  <a:ea typeface="Verdana" pitchFamily="34" charset="0"/>
                  <a:cs typeface="Verdana" pitchFamily="34" charset="0"/>
                </a:rPr>
                <a:t>Compact &amp; cost effective accelerators</a:t>
              </a:r>
            </a:p>
            <a:p>
              <a:pPr algn="ctr" defTabSz="91411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9F2936"/>
                  </a:solidFill>
                  <a:ea typeface="Verdana" pitchFamily="34" charset="0"/>
                  <a:cs typeface="Verdana" pitchFamily="34" charset="0"/>
                </a:rPr>
                <a:t>Fast cycling superconducting magnets</a:t>
              </a:r>
              <a:br>
                <a:rPr lang="en-US" sz="1400" dirty="0">
                  <a:solidFill>
                    <a:srgbClr val="9F2936"/>
                  </a:solidFill>
                  <a:ea typeface="Verdana" pitchFamily="34" charset="0"/>
                  <a:cs typeface="Verdana" pitchFamily="34" charset="0"/>
                </a:rPr>
              </a:br>
              <a:r>
                <a:rPr lang="en-US" sz="1400" dirty="0">
                  <a:solidFill>
                    <a:srgbClr val="9F2936"/>
                  </a:solidFill>
                  <a:ea typeface="Verdana" pitchFamily="34" charset="0"/>
                  <a:cs typeface="Verdana" pitchFamily="34" charset="0"/>
                </a:rPr>
                <a:t>dB/</a:t>
              </a:r>
              <a:r>
                <a:rPr lang="en-US" sz="1400" dirty="0" err="1">
                  <a:solidFill>
                    <a:srgbClr val="9F2936"/>
                  </a:solidFill>
                  <a:ea typeface="Verdana" pitchFamily="34" charset="0"/>
                  <a:cs typeface="Verdana" pitchFamily="34" charset="0"/>
                </a:rPr>
                <a:t>dt</a:t>
              </a:r>
              <a:r>
                <a:rPr lang="en-US" sz="1400" dirty="0">
                  <a:solidFill>
                    <a:srgbClr val="9F2936"/>
                  </a:solidFill>
                  <a:ea typeface="Verdana" pitchFamily="34" charset="0"/>
                  <a:cs typeface="Verdana" pitchFamily="34" charset="0"/>
                </a:rPr>
                <a:t> ~ 4T/s </a:t>
              </a:r>
            </a:p>
          </p:txBody>
        </p:sp>
        <p:pic>
          <p:nvPicPr>
            <p:cNvPr id="2061" name="Picture 13" descr="nucl_dipole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527" y="1808820"/>
              <a:ext cx="2616926" cy="2234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448203" y="4066393"/>
            <a:ext cx="2828018" cy="2197922"/>
            <a:chOff x="5862043" y="1141413"/>
            <a:chExt cx="2828018" cy="2197922"/>
          </a:xfrm>
        </p:grpSpPr>
        <p:pic>
          <p:nvPicPr>
            <p:cNvPr id="2067" name="Picture 19" descr="ec30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446" y="1764160"/>
              <a:ext cx="2273861" cy="157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8" name="Text Box 20"/>
            <p:cNvSpPr txBox="1">
              <a:spLocks noChangeArrowheads="1"/>
            </p:cNvSpPr>
            <p:nvPr/>
          </p:nvSpPr>
          <p:spPr bwMode="auto">
            <a:xfrm>
              <a:off x="5862043" y="1141413"/>
              <a:ext cx="282801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11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1B587C"/>
                  </a:solidFill>
                  <a:ea typeface="ＭＳ Ｐゴシック" pitchFamily="34" charset="-128"/>
                  <a:cs typeface="Arial" charset="0"/>
                </a:rPr>
                <a:t>Precision beams</a:t>
              </a:r>
            </a:p>
            <a:p>
              <a:pPr algn="ctr" defTabSz="91411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9F2936"/>
                  </a:solidFill>
                  <a:ea typeface="ＭＳ Ｐゴシック" pitchFamily="34" charset="-128"/>
                  <a:cs typeface="Arial" charset="0"/>
                </a:rPr>
                <a:t>Electron &amp; stochastic cooling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73544" y="4094248"/>
            <a:ext cx="3512180" cy="2169599"/>
            <a:chOff x="5173506" y="3607897"/>
            <a:chExt cx="3512180" cy="2169599"/>
          </a:xfrm>
        </p:grpSpPr>
        <p:pic>
          <p:nvPicPr>
            <p:cNvPr id="2073" name="Picture 25" descr="pic000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615" y="4192962"/>
              <a:ext cx="1980161" cy="1584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4" name="Text Box 26"/>
            <p:cNvSpPr txBox="1">
              <a:spLocks noChangeArrowheads="1"/>
            </p:cNvSpPr>
            <p:nvPr/>
          </p:nvSpPr>
          <p:spPr bwMode="auto">
            <a:xfrm>
              <a:off x="5173506" y="3607897"/>
              <a:ext cx="351218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11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1B587C"/>
                  </a:solidFill>
                  <a:ea typeface="ＭＳ Ｐゴシック" pitchFamily="34" charset="-128"/>
                  <a:cs typeface="Arial" charset="0"/>
                </a:rPr>
                <a:t>XHV @ high beam intensities</a:t>
              </a:r>
            </a:p>
            <a:p>
              <a:pPr algn="ctr" defTabSz="91411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9F2936"/>
                  </a:solidFill>
                  <a:ea typeface="ＭＳ Ｐゴシック" pitchFamily="34" charset="-128"/>
                  <a:cs typeface="Arial" charset="0"/>
                </a:rPr>
                <a:t>Extremely high vacuum ~10</a:t>
              </a:r>
              <a:r>
                <a:rPr lang="en-US" sz="1400" baseline="30000" dirty="0">
                  <a:solidFill>
                    <a:srgbClr val="9F2936"/>
                  </a:solidFill>
                  <a:ea typeface="ＭＳ Ｐゴシック" pitchFamily="34" charset="-128"/>
                  <a:cs typeface="Arial" charset="0"/>
                </a:rPr>
                <a:t>-</a:t>
              </a:r>
              <a:r>
                <a:rPr lang="en-US" sz="1400" b="1" baseline="30000" dirty="0">
                  <a:solidFill>
                    <a:srgbClr val="9F2936"/>
                  </a:solidFill>
                  <a:ea typeface="ＭＳ Ｐゴシック" pitchFamily="34" charset="-128"/>
                  <a:cs typeface="Arial" charset="0"/>
                </a:rPr>
                <a:t>12</a:t>
              </a:r>
              <a:r>
                <a:rPr lang="en-US" sz="1400" dirty="0">
                  <a:solidFill>
                    <a:srgbClr val="9F2936"/>
                  </a:solidFill>
                  <a:ea typeface="ＭＳ Ｐゴシック" pitchFamily="34" charset="-128"/>
                  <a:cs typeface="Arial" charset="0"/>
                </a:rPr>
                <a:t> mbar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 Challenges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9240-0B01-476A-96AE-72814C893E43}" type="slidenum">
              <a:rPr lang="en-GB" smtClean="0">
                <a:solidFill>
                  <a:prstClr val="black"/>
                </a:solidFill>
              </a:rPr>
              <a:pPr/>
              <a:t>56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75656" y="4125984"/>
            <a:ext cx="6046335" cy="132343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endParaRPr lang="en-US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Acknowledgement: 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I.Meshkov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V.Kekelidze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S.Dmitriev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 Peter Spiller</a:t>
            </a:r>
          </a:p>
          <a:p>
            <a:pPr algn="ctr"/>
            <a:endParaRPr lang="de-DE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63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Boris Sharkov JINR Dubna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19703" y="192621"/>
            <a:ext cx="5014321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 -  for experiments</a:t>
            </a:r>
            <a:endParaRPr lang="de-DE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4" y="980736"/>
            <a:ext cx="8280920" cy="5392245"/>
          </a:xfrm>
          <a:prstGeom prst="rect">
            <a:avLst/>
          </a:prstGeom>
          <a:solidFill>
            <a:schemeClr val="accent6">
              <a:lumMod val="40000"/>
              <a:lumOff val="60000"/>
              <a:alpha val="52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de-DE" sz="2000" kern="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de-DE" sz="2400" b="1" u="sng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Generation </a:t>
            </a:r>
            <a:r>
              <a:rPr lang="en-GB" altLang="de-DE" sz="2400" b="1" u="sng" kern="0" dirty="0">
                <a:solidFill>
                  <a:srgbClr val="000000"/>
                </a:solidFill>
                <a:cs typeface="Arial" panose="020B0604020202020204" pitchFamily="34" charset="0"/>
              </a:rPr>
              <a:t>of </a:t>
            </a:r>
            <a:r>
              <a:rPr lang="en-GB" altLang="de-DE" sz="2400" b="1" u="sng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intense “precision beams” </a:t>
            </a:r>
            <a:r>
              <a:rPr lang="en-GB" altLang="de-DE" sz="2000" b="1" u="sng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de-DE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sophisticated beam manipulation methods-stochastic and electron cooling of ion beams, </a:t>
            </a:r>
            <a:r>
              <a:rPr lang="en-GB" altLang="de-DE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applicable to the secondary radioactive and antiproton </a:t>
            </a:r>
            <a:r>
              <a:rPr lang="en-GB" altLang="de-DE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beams;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de-DE" sz="2400" b="1" u="sng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Rings </a:t>
            </a:r>
            <a:r>
              <a:rPr lang="en-GB" altLang="de-DE" sz="2400" b="1" u="sng" kern="0" dirty="0">
                <a:solidFill>
                  <a:srgbClr val="000000"/>
                </a:solidFill>
                <a:cs typeface="Arial" panose="020B0604020202020204" pitchFamily="34" charset="0"/>
              </a:rPr>
              <a:t>as accelerator structures of choice</a:t>
            </a:r>
            <a:r>
              <a:rPr lang="en-GB" altLang="de-DE" sz="2000" b="1" u="sng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capability to store, cool, bunch, and stretch beams ;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de-DE" sz="2000" b="1" u="sng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</a:t>
            </a:r>
            <a:r>
              <a:rPr lang="en-GB" altLang="de-DE" sz="2000" b="1" u="sng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of ion beam species:</a:t>
            </a:r>
            <a:r>
              <a:rPr lang="en-GB" alt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altLang="de-DE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p+  </a:t>
            </a:r>
            <a:r>
              <a:rPr lang="en-GB" alt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239U </a:t>
            </a:r>
            <a:r>
              <a:rPr lang="en-GB" altLang="de-DE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GB" altLang="de-DE" sz="20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de-DE" sz="2400" b="1" u="sng" kern="0" dirty="0">
                <a:solidFill>
                  <a:srgbClr val="000000"/>
                </a:solidFill>
                <a:cs typeface="Arial" panose="020B0604020202020204" pitchFamily="34" charset="0"/>
              </a:rPr>
              <a:t>Highest beam intensities &amp; luminosities;</a:t>
            </a:r>
            <a:endParaRPr lang="en-GB" altLang="de-DE" sz="2400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de-DE" sz="2000" kern="0" dirty="0">
              <a:solidFill>
                <a:srgbClr val="000000"/>
              </a:solidFill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de-DE" sz="2400" b="1" u="sng" kern="0" dirty="0" smtClean="0">
                <a:solidFill>
                  <a:srgbClr val="000000"/>
                </a:solidFill>
              </a:rPr>
              <a:t>Superconducting  </a:t>
            </a:r>
            <a:r>
              <a:rPr lang="en-US" altLang="de-DE" sz="2400" b="1" u="sng" kern="0" dirty="0">
                <a:solidFill>
                  <a:srgbClr val="000000"/>
                </a:solidFill>
              </a:rPr>
              <a:t>magnets</a:t>
            </a:r>
            <a:r>
              <a:rPr lang="en-US" altLang="de-DE" sz="2000" kern="0" dirty="0">
                <a:solidFill>
                  <a:srgbClr val="000000"/>
                </a:solidFill>
              </a:rPr>
              <a:t> </a:t>
            </a:r>
            <a:r>
              <a:rPr lang="en-US" altLang="de-DE" sz="2000" kern="0" dirty="0" smtClean="0">
                <a:solidFill>
                  <a:srgbClr val="000000"/>
                </a:solidFill>
              </a:rPr>
              <a:t> </a:t>
            </a:r>
            <a:r>
              <a:rPr lang="en-US" altLang="de-DE" sz="2400" b="1" kern="0" dirty="0" smtClean="0">
                <a:solidFill>
                  <a:srgbClr val="000000"/>
                </a:solidFill>
              </a:rPr>
              <a:t>and </a:t>
            </a:r>
            <a:r>
              <a:rPr lang="en-US" altLang="de-DE" sz="2400" b="1" kern="0" dirty="0">
                <a:solidFill>
                  <a:srgbClr val="000000"/>
                </a:solidFill>
              </a:rPr>
              <a:t>RF structures </a:t>
            </a:r>
            <a:r>
              <a:rPr lang="en-US" altLang="de-DE" sz="2000" kern="0" dirty="0">
                <a:solidFill>
                  <a:srgbClr val="000000"/>
                </a:solidFill>
              </a:rPr>
              <a:t>are widely used in modern accelerators.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de-DE" sz="2400" b="1" u="sng" kern="0" dirty="0">
                <a:solidFill>
                  <a:srgbClr val="000000"/>
                </a:solidFill>
              </a:rPr>
              <a:t>Superconducting CW </a:t>
            </a:r>
            <a:r>
              <a:rPr lang="en-US" altLang="de-DE" sz="2400" b="1" u="sng" kern="0" dirty="0" err="1" smtClean="0">
                <a:solidFill>
                  <a:srgbClr val="000000"/>
                </a:solidFill>
              </a:rPr>
              <a:t>linac</a:t>
            </a:r>
            <a:r>
              <a:rPr lang="en-US" altLang="de-DE" sz="2400" b="1" u="sng" kern="0" dirty="0" smtClean="0">
                <a:solidFill>
                  <a:srgbClr val="000000"/>
                </a:solidFill>
              </a:rPr>
              <a:t> machines </a:t>
            </a:r>
            <a:r>
              <a:rPr lang="en-US" altLang="de-DE" sz="2000" kern="0" dirty="0" smtClean="0">
                <a:solidFill>
                  <a:srgbClr val="000000"/>
                </a:solidFill>
              </a:rPr>
              <a:t>reach </a:t>
            </a:r>
            <a:r>
              <a:rPr lang="en-US" altLang="de-DE" sz="2000" kern="0" dirty="0">
                <a:solidFill>
                  <a:srgbClr val="000000"/>
                </a:solidFill>
              </a:rPr>
              <a:t>high acceleration efficiency in their RF structures (&gt;50% efficiency from wall plug to beam is possible in SC CW </a:t>
            </a:r>
            <a:r>
              <a:rPr lang="en-US" altLang="de-DE" sz="2000" kern="0" dirty="0" err="1" smtClean="0">
                <a:solidFill>
                  <a:srgbClr val="000000"/>
                </a:solidFill>
              </a:rPr>
              <a:t>linacs</a:t>
            </a:r>
            <a:r>
              <a:rPr lang="en-US" altLang="de-DE" sz="2000" kern="0" dirty="0" smtClean="0">
                <a:solidFill>
                  <a:srgbClr val="000000"/>
                </a:solidFill>
              </a:rPr>
              <a:t>).</a:t>
            </a:r>
            <a:endParaRPr lang="en-US" altLang="de-DE" sz="2000" kern="0" dirty="0">
              <a:solidFill>
                <a:srgbClr val="000000"/>
              </a:solidFill>
            </a:endParaRPr>
          </a:p>
          <a:p>
            <a:endParaRPr lang="de-DE" dirty="0" smtClean="0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Boris Sharkov JINR Dubna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4DFD8-217C-41E7-A08D-F41C570A0D1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0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D42CE1-F539-45E6-AA55-FFF6D487FAA0}" type="slidenum">
              <a:rPr lang="ru-RU" altLang="ru-RU" sz="1200" smtClean="0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ru-RU" altLang="ru-RU" sz="1200" smtClean="0">
              <a:solidFill>
                <a:prstClr val="black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9525" y="-19050"/>
            <a:ext cx="9145588" cy="6403975"/>
            <a:chOff x="9524" y="-19050"/>
            <a:chExt cx="9145588" cy="6403975"/>
          </a:xfrm>
        </p:grpSpPr>
        <p:sp>
          <p:nvSpPr>
            <p:cNvPr id="11278" name="Rectangle 12"/>
            <p:cNvSpPr>
              <a:spLocks noChangeArrowheads="1"/>
            </p:cNvSpPr>
            <p:nvPr/>
          </p:nvSpPr>
          <p:spPr bwMode="auto">
            <a:xfrm>
              <a:off x="1933575" y="5238734"/>
              <a:ext cx="203200" cy="258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2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1279" name="Rectangle 20"/>
            <p:cNvSpPr>
              <a:spLocks noChangeArrowheads="1"/>
            </p:cNvSpPr>
            <p:nvPr/>
          </p:nvSpPr>
          <p:spPr bwMode="auto">
            <a:xfrm>
              <a:off x="2071688" y="3716299"/>
              <a:ext cx="500063" cy="28892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2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1280" name="Text Box 21"/>
            <p:cNvSpPr txBox="1">
              <a:spLocks noChangeArrowheads="1"/>
            </p:cNvSpPr>
            <p:nvPr/>
          </p:nvSpPr>
          <p:spPr bwMode="auto">
            <a:xfrm>
              <a:off x="2046288" y="5184758"/>
              <a:ext cx="1741488" cy="368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1800" b="1">
                  <a:solidFill>
                    <a:srgbClr val="008000"/>
                  </a:solidFill>
                </a:rPr>
                <a:t>SIS-18 (GSI)</a:t>
              </a:r>
              <a:endParaRPr lang="ru-RU" altLang="ru-RU" sz="1800" b="1">
                <a:solidFill>
                  <a:srgbClr val="008000"/>
                </a:solidFill>
              </a:endParaRPr>
            </a:p>
          </p:txBody>
        </p:sp>
        <p:sp>
          <p:nvSpPr>
            <p:cNvPr id="11281" name="Rectangle 22"/>
            <p:cNvSpPr>
              <a:spLocks noChangeArrowheads="1"/>
            </p:cNvSpPr>
            <p:nvPr/>
          </p:nvSpPr>
          <p:spPr bwMode="auto">
            <a:xfrm>
              <a:off x="2597150" y="3695661"/>
              <a:ext cx="2728913" cy="36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b="1">
                  <a:solidFill>
                    <a:srgbClr val="008000"/>
                  </a:solidFill>
                  <a:latin typeface="Bookman Old Style" pitchFamily="18" charset="0"/>
                </a:rPr>
                <a:t>Nuclotron-M (JINR)</a:t>
              </a:r>
              <a:endParaRPr lang="ru-RU" altLang="ru-RU" b="1">
                <a:solidFill>
                  <a:srgbClr val="008000"/>
                </a:solidFill>
                <a:latin typeface="Bookman Old Style" pitchFamily="18" charset="0"/>
              </a:endParaRPr>
            </a:p>
          </p:txBody>
        </p:sp>
        <p:sp>
          <p:nvSpPr>
            <p:cNvPr id="11282" name="Rectangle 37"/>
            <p:cNvSpPr>
              <a:spLocks noChangeArrowheads="1"/>
            </p:cNvSpPr>
            <p:nvPr/>
          </p:nvSpPr>
          <p:spPr bwMode="auto">
            <a:xfrm>
              <a:off x="2993821" y="4451322"/>
              <a:ext cx="1771854" cy="28734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2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1283" name="Rectangle 38"/>
            <p:cNvSpPr>
              <a:spLocks noChangeArrowheads="1"/>
            </p:cNvSpPr>
            <p:nvPr/>
          </p:nvSpPr>
          <p:spPr bwMode="auto">
            <a:xfrm>
              <a:off x="4770437" y="4421159"/>
              <a:ext cx="2900363" cy="36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b="1">
                  <a:solidFill>
                    <a:srgbClr val="008000"/>
                  </a:solidFill>
                  <a:latin typeface="Bookman Old Style" pitchFamily="18" charset="0"/>
                </a:rPr>
                <a:t>SPS (NA-49/61, CERN)</a:t>
              </a:r>
              <a:endParaRPr lang="ru-RU" altLang="ru-RU" b="1">
                <a:solidFill>
                  <a:srgbClr val="008000"/>
                </a:solidFill>
                <a:latin typeface="Bookman Old Style" pitchFamily="18" charset="0"/>
              </a:endParaRPr>
            </a:p>
          </p:txBody>
        </p:sp>
        <p:sp>
          <p:nvSpPr>
            <p:cNvPr id="11284" name="Rectangle 39"/>
            <p:cNvSpPr>
              <a:spLocks noChangeArrowheads="1"/>
            </p:cNvSpPr>
            <p:nvPr/>
          </p:nvSpPr>
          <p:spPr bwMode="auto">
            <a:xfrm flipH="1">
              <a:off x="2513013" y="4835503"/>
              <a:ext cx="515938" cy="28892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2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1285" name="Rectangle 40"/>
            <p:cNvSpPr>
              <a:spLocks noChangeArrowheads="1"/>
            </p:cNvSpPr>
            <p:nvPr/>
          </p:nvSpPr>
          <p:spPr bwMode="auto">
            <a:xfrm>
              <a:off x="3010694" y="4783686"/>
              <a:ext cx="1804988" cy="36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b="1">
                  <a:solidFill>
                    <a:srgbClr val="008000"/>
                  </a:solidFill>
                  <a:latin typeface="Bookman Old Style" pitchFamily="18" charset="0"/>
                </a:rPr>
                <a:t>AGS (BNL)</a:t>
              </a:r>
              <a:endParaRPr lang="ru-RU" altLang="ru-RU" b="1">
                <a:solidFill>
                  <a:srgbClr val="008000"/>
                </a:solidFill>
                <a:latin typeface="Bookman Old Style" pitchFamily="18" charset="0"/>
              </a:endParaRPr>
            </a:p>
          </p:txBody>
        </p:sp>
        <p:sp>
          <p:nvSpPr>
            <p:cNvPr id="11286" name="Rectangle 46"/>
            <p:cNvSpPr>
              <a:spLocks noChangeArrowheads="1"/>
            </p:cNvSpPr>
            <p:nvPr/>
          </p:nvSpPr>
          <p:spPr bwMode="auto">
            <a:xfrm flipH="1">
              <a:off x="1946275" y="2718789"/>
              <a:ext cx="300038" cy="28892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2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1287" name="Rectangle 47"/>
            <p:cNvSpPr>
              <a:spLocks noChangeArrowheads="1"/>
            </p:cNvSpPr>
            <p:nvPr/>
          </p:nvSpPr>
          <p:spPr bwMode="auto">
            <a:xfrm>
              <a:off x="2174875" y="2667989"/>
              <a:ext cx="3790950" cy="369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b="1" dirty="0">
                  <a:solidFill>
                    <a:srgbClr val="0000CC"/>
                  </a:solidFill>
                  <a:latin typeface="Bookman Old Style" pitchFamily="18" charset="0"/>
                </a:rPr>
                <a:t>Booster NICA (JINR) </a:t>
              </a:r>
              <a:r>
                <a:rPr lang="en-US" altLang="ru-RU" b="1" dirty="0" smtClean="0">
                  <a:solidFill>
                    <a:srgbClr val="0000CC"/>
                  </a:solidFill>
                  <a:latin typeface="Bookman Old Style" pitchFamily="18" charset="0"/>
                </a:rPr>
                <a:t>2017</a:t>
              </a:r>
              <a:endParaRPr lang="ru-RU" altLang="ru-RU" b="1" dirty="0">
                <a:solidFill>
                  <a:srgbClr val="0000CC"/>
                </a:solidFill>
                <a:latin typeface="Bookman Old Style" pitchFamily="18" charset="0"/>
              </a:endParaRPr>
            </a:p>
          </p:txBody>
        </p:sp>
        <p:sp>
          <p:nvSpPr>
            <p:cNvPr id="42057" name="Rectangle 48"/>
            <p:cNvSpPr>
              <a:spLocks noChangeArrowheads="1"/>
            </p:cNvSpPr>
            <p:nvPr/>
          </p:nvSpPr>
          <p:spPr bwMode="auto">
            <a:xfrm>
              <a:off x="2781655" y="2380648"/>
              <a:ext cx="1433158" cy="266704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0"/>
                  </a:srgbClr>
                </a:gs>
                <a:gs pos="45000">
                  <a:srgbClr val="FF0000"/>
                </a:gs>
                <a:gs pos="1000">
                  <a:srgbClr val="FFFF00"/>
                </a:gs>
              </a:gsLst>
              <a:lin ang="0" scaled="1"/>
            </a:gra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 smtClean="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1291" name="Rectangle 49"/>
            <p:cNvSpPr>
              <a:spLocks noChangeArrowheads="1"/>
            </p:cNvSpPr>
            <p:nvPr/>
          </p:nvSpPr>
          <p:spPr bwMode="auto">
            <a:xfrm>
              <a:off x="4259263" y="2328259"/>
              <a:ext cx="1773238" cy="36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b="1">
                  <a:solidFill>
                    <a:srgbClr val="FF0000"/>
                  </a:solidFill>
                  <a:latin typeface="Bookman Old Style" pitchFamily="18" charset="0"/>
                </a:rPr>
                <a:t>NICA (JINR)</a:t>
              </a:r>
              <a:endParaRPr lang="ru-RU" altLang="ru-RU" b="1">
                <a:solidFill>
                  <a:srgbClr val="FF0000"/>
                </a:solidFill>
                <a:latin typeface="Bookman Old Style" pitchFamily="18" charset="0"/>
              </a:endParaRPr>
            </a:p>
          </p:txBody>
        </p:sp>
        <p:sp>
          <p:nvSpPr>
            <p:cNvPr id="11292" name="Rectangle 50"/>
            <p:cNvSpPr>
              <a:spLocks noChangeArrowheads="1"/>
            </p:cNvSpPr>
            <p:nvPr/>
          </p:nvSpPr>
          <p:spPr bwMode="auto">
            <a:xfrm>
              <a:off x="2109788" y="1855177"/>
              <a:ext cx="987425" cy="287342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2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1293" name="Rectangle 53"/>
            <p:cNvSpPr>
              <a:spLocks noChangeArrowheads="1"/>
            </p:cNvSpPr>
            <p:nvPr/>
          </p:nvSpPr>
          <p:spPr bwMode="auto">
            <a:xfrm>
              <a:off x="3048149" y="1829322"/>
              <a:ext cx="2490788" cy="36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b="1">
                  <a:solidFill>
                    <a:srgbClr val="0000CC"/>
                  </a:solidFill>
                  <a:latin typeface="Bookman Old Style" pitchFamily="18" charset="0"/>
                </a:rPr>
                <a:t>SIS-100</a:t>
              </a:r>
              <a:r>
                <a:rPr lang="ru-RU" altLang="ru-RU" b="1">
                  <a:solidFill>
                    <a:srgbClr val="0000CC"/>
                  </a:solidFill>
                  <a:latin typeface="Bookman Old Style" pitchFamily="18" charset="0"/>
                </a:rPr>
                <a:t> (</a:t>
              </a:r>
              <a:r>
                <a:rPr lang="en-US" altLang="ru-RU" b="1">
                  <a:solidFill>
                    <a:srgbClr val="0000CC"/>
                  </a:solidFill>
                  <a:latin typeface="Bookman Old Style" pitchFamily="18" charset="0"/>
                </a:rPr>
                <a:t>FAIR)</a:t>
              </a:r>
            </a:p>
          </p:txBody>
        </p:sp>
        <p:sp>
          <p:nvSpPr>
            <p:cNvPr id="11294" name="Rectangle 54"/>
            <p:cNvSpPr>
              <a:spLocks noChangeArrowheads="1"/>
            </p:cNvSpPr>
            <p:nvPr/>
          </p:nvSpPr>
          <p:spPr bwMode="auto">
            <a:xfrm>
              <a:off x="3084513" y="1390032"/>
              <a:ext cx="792162" cy="287342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2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1295" name="Rectangle 55"/>
            <p:cNvSpPr>
              <a:spLocks noChangeArrowheads="1"/>
            </p:cNvSpPr>
            <p:nvPr/>
          </p:nvSpPr>
          <p:spPr bwMode="auto">
            <a:xfrm>
              <a:off x="3862387" y="1343994"/>
              <a:ext cx="2149475" cy="36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b="1" dirty="0">
                  <a:solidFill>
                    <a:srgbClr val="0000CC"/>
                  </a:solidFill>
                  <a:latin typeface="Bookman Old Style" pitchFamily="18" charset="0"/>
                </a:rPr>
                <a:t>SIS-300</a:t>
              </a:r>
              <a:r>
                <a:rPr lang="ru-RU" altLang="ru-RU" b="1" dirty="0">
                  <a:solidFill>
                    <a:srgbClr val="0000CC"/>
                  </a:solidFill>
                  <a:latin typeface="Bookman Old Style" pitchFamily="18" charset="0"/>
                </a:rPr>
                <a:t> (</a:t>
              </a:r>
              <a:r>
                <a:rPr lang="en-US" altLang="ru-RU" b="1" dirty="0">
                  <a:solidFill>
                    <a:srgbClr val="0000CC"/>
                  </a:solidFill>
                  <a:latin typeface="Bookman Old Style" pitchFamily="18" charset="0"/>
                </a:rPr>
                <a:t>FAIR)</a:t>
              </a:r>
            </a:p>
          </p:txBody>
        </p:sp>
        <p:grpSp>
          <p:nvGrpSpPr>
            <p:cNvPr id="11296" name="Группа 75"/>
            <p:cNvGrpSpPr>
              <a:grpSpLocks/>
            </p:cNvGrpSpPr>
            <p:nvPr/>
          </p:nvGrpSpPr>
          <p:grpSpPr bwMode="auto">
            <a:xfrm>
              <a:off x="873125" y="5553067"/>
              <a:ext cx="8128000" cy="482690"/>
              <a:chOff x="827088" y="5732463"/>
              <a:chExt cx="8281985" cy="481171"/>
            </a:xfrm>
          </p:grpSpPr>
          <p:grpSp>
            <p:nvGrpSpPr>
              <p:cNvPr id="11321" name="Группа 73"/>
              <p:cNvGrpSpPr>
                <a:grpSpLocks/>
              </p:cNvGrpSpPr>
              <p:nvPr/>
            </p:nvGrpSpPr>
            <p:grpSpPr bwMode="auto">
              <a:xfrm>
                <a:off x="827088" y="5732463"/>
                <a:ext cx="8281985" cy="288925"/>
                <a:chOff x="827088" y="5732463"/>
                <a:chExt cx="8281985" cy="288925"/>
              </a:xfrm>
            </p:grpSpPr>
            <p:sp>
              <p:nvSpPr>
                <p:cNvPr id="11332" name="Line 6"/>
                <p:cNvSpPr>
                  <a:spLocks noChangeShapeType="1"/>
                </p:cNvSpPr>
                <p:nvPr/>
              </p:nvSpPr>
              <p:spPr bwMode="auto">
                <a:xfrm>
                  <a:off x="844550" y="5734050"/>
                  <a:ext cx="0" cy="287338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1333" name="Line 7"/>
                <p:cNvSpPr>
                  <a:spLocks noChangeShapeType="1"/>
                </p:cNvSpPr>
                <p:nvPr/>
              </p:nvSpPr>
              <p:spPr bwMode="auto">
                <a:xfrm>
                  <a:off x="4065588" y="5734050"/>
                  <a:ext cx="0" cy="287338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1334" name="Line 8"/>
                <p:cNvSpPr>
                  <a:spLocks noChangeShapeType="1"/>
                </p:cNvSpPr>
                <p:nvPr/>
              </p:nvSpPr>
              <p:spPr bwMode="auto">
                <a:xfrm>
                  <a:off x="1835150" y="5768975"/>
                  <a:ext cx="0" cy="18097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1335" name="Line 9"/>
                <p:cNvSpPr>
                  <a:spLocks noChangeShapeType="1"/>
                </p:cNvSpPr>
                <p:nvPr/>
              </p:nvSpPr>
              <p:spPr bwMode="auto">
                <a:xfrm>
                  <a:off x="2771775" y="5732463"/>
                  <a:ext cx="0" cy="18097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1336" name="Line 10"/>
                <p:cNvSpPr>
                  <a:spLocks noChangeShapeType="1"/>
                </p:cNvSpPr>
                <p:nvPr/>
              </p:nvSpPr>
              <p:spPr bwMode="auto">
                <a:xfrm>
                  <a:off x="7304088" y="5734050"/>
                  <a:ext cx="0" cy="287338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1337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827088" y="5735851"/>
                  <a:ext cx="8281985" cy="2201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1338" name="Line 9"/>
                <p:cNvSpPr>
                  <a:spLocks noChangeShapeType="1"/>
                </p:cNvSpPr>
                <p:nvPr/>
              </p:nvSpPr>
              <p:spPr bwMode="auto">
                <a:xfrm>
                  <a:off x="3348038" y="5732463"/>
                  <a:ext cx="0" cy="18097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1339" name="Line 9"/>
                <p:cNvSpPr>
                  <a:spLocks noChangeShapeType="1"/>
                </p:cNvSpPr>
                <p:nvPr/>
              </p:nvSpPr>
              <p:spPr bwMode="auto">
                <a:xfrm>
                  <a:off x="3779838" y="5732463"/>
                  <a:ext cx="0" cy="18097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1340" name="Line 8"/>
                <p:cNvSpPr>
                  <a:spLocks noChangeShapeType="1"/>
                </p:cNvSpPr>
                <p:nvPr/>
              </p:nvSpPr>
              <p:spPr bwMode="auto">
                <a:xfrm>
                  <a:off x="5076825" y="5732463"/>
                  <a:ext cx="0" cy="18097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1341" name="Line 9"/>
                <p:cNvSpPr>
                  <a:spLocks noChangeShapeType="1"/>
                </p:cNvSpPr>
                <p:nvPr/>
              </p:nvSpPr>
              <p:spPr bwMode="auto">
                <a:xfrm>
                  <a:off x="6011863" y="5732463"/>
                  <a:ext cx="0" cy="18097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1342" name="Line 9"/>
                <p:cNvSpPr>
                  <a:spLocks noChangeShapeType="1"/>
                </p:cNvSpPr>
                <p:nvPr/>
              </p:nvSpPr>
              <p:spPr bwMode="auto">
                <a:xfrm>
                  <a:off x="6588125" y="5732463"/>
                  <a:ext cx="0" cy="18097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1343" name="Line 9"/>
                <p:cNvSpPr>
                  <a:spLocks noChangeShapeType="1"/>
                </p:cNvSpPr>
                <p:nvPr/>
              </p:nvSpPr>
              <p:spPr bwMode="auto">
                <a:xfrm>
                  <a:off x="7019925" y="5732463"/>
                  <a:ext cx="0" cy="18097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Bookman Old Style" pitchFamily="18" charset="0"/>
                  </a:endParaRPr>
                </a:p>
              </p:txBody>
            </p:sp>
          </p:grpSp>
          <p:grpSp>
            <p:nvGrpSpPr>
              <p:cNvPr id="11322" name="Группа 74"/>
              <p:cNvGrpSpPr>
                <a:grpSpLocks/>
              </p:cNvGrpSpPr>
              <p:nvPr/>
            </p:nvGrpSpPr>
            <p:grpSpPr bwMode="auto">
              <a:xfrm>
                <a:off x="1692275" y="5777177"/>
                <a:ext cx="7309551" cy="436457"/>
                <a:chOff x="1692275" y="5777177"/>
                <a:chExt cx="7309551" cy="436457"/>
              </a:xfrm>
            </p:grpSpPr>
            <p:sp>
              <p:nvSpPr>
                <p:cNvPr id="11323" name="TextBox 65"/>
                <p:cNvSpPr txBox="1">
                  <a:spLocks noChangeArrowheads="1"/>
                </p:cNvSpPr>
                <p:nvPr/>
              </p:nvSpPr>
              <p:spPr bwMode="auto">
                <a:xfrm>
                  <a:off x="1692275" y="5876925"/>
                  <a:ext cx="358854" cy="33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ru-RU" sz="1600">
                      <a:solidFill>
                        <a:prstClr val="black"/>
                      </a:solidFill>
                      <a:latin typeface="Tahoma" pitchFamily="34" charset="0"/>
                    </a:rPr>
                    <a:t>2</a:t>
                  </a:r>
                  <a:endParaRPr lang="ru-RU" altLang="ru-RU" sz="1600">
                    <a:solidFill>
                      <a:prstClr val="black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11324" name="TextBox 66"/>
                <p:cNvSpPr txBox="1">
                  <a:spLocks noChangeArrowheads="1"/>
                </p:cNvSpPr>
                <p:nvPr/>
              </p:nvSpPr>
              <p:spPr bwMode="auto">
                <a:xfrm>
                  <a:off x="2627519" y="5876925"/>
                  <a:ext cx="360442" cy="33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ru-RU" sz="1600">
                      <a:solidFill>
                        <a:prstClr val="black"/>
                      </a:solidFill>
                      <a:latin typeface="Tahoma" pitchFamily="34" charset="0"/>
                    </a:rPr>
                    <a:t>4</a:t>
                  </a:r>
                  <a:endParaRPr lang="ru-RU" altLang="ru-RU" sz="1600">
                    <a:solidFill>
                      <a:prstClr val="black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11325" name="TextBox 67"/>
                <p:cNvSpPr txBox="1">
                  <a:spLocks noChangeArrowheads="1"/>
                </p:cNvSpPr>
                <p:nvPr/>
              </p:nvSpPr>
              <p:spPr bwMode="auto">
                <a:xfrm>
                  <a:off x="3203909" y="5876925"/>
                  <a:ext cx="360442" cy="33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ru-RU" sz="1600">
                      <a:solidFill>
                        <a:prstClr val="black"/>
                      </a:solidFill>
                      <a:latin typeface="Tahoma" pitchFamily="34" charset="0"/>
                    </a:rPr>
                    <a:t>6</a:t>
                  </a:r>
                  <a:endParaRPr lang="ru-RU" altLang="ru-RU" sz="1600">
                    <a:solidFill>
                      <a:prstClr val="black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11326" name="TextBox 68"/>
                <p:cNvSpPr txBox="1">
                  <a:spLocks noChangeArrowheads="1"/>
                </p:cNvSpPr>
                <p:nvPr/>
              </p:nvSpPr>
              <p:spPr bwMode="auto">
                <a:xfrm>
                  <a:off x="3635804" y="5876925"/>
                  <a:ext cx="360442" cy="33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ru-RU" sz="1600">
                      <a:solidFill>
                        <a:prstClr val="black"/>
                      </a:solidFill>
                      <a:latin typeface="Tahoma" pitchFamily="34" charset="0"/>
                    </a:rPr>
                    <a:t>8</a:t>
                  </a:r>
                  <a:endParaRPr lang="ru-RU" altLang="ru-RU" sz="1600">
                    <a:solidFill>
                      <a:prstClr val="black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11327" name="TextBox 74"/>
                <p:cNvSpPr txBox="1">
                  <a:spLocks noChangeArrowheads="1"/>
                </p:cNvSpPr>
                <p:nvPr/>
              </p:nvSpPr>
              <p:spPr bwMode="auto">
                <a:xfrm>
                  <a:off x="4860037" y="5876925"/>
                  <a:ext cx="504936" cy="33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ru-RU" sz="1600">
                      <a:solidFill>
                        <a:prstClr val="black"/>
                      </a:solidFill>
                      <a:latin typeface="Tahoma" pitchFamily="34" charset="0"/>
                    </a:rPr>
                    <a:t>20</a:t>
                  </a:r>
                  <a:endParaRPr lang="ru-RU" altLang="ru-RU" sz="1600">
                    <a:solidFill>
                      <a:prstClr val="black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11328" name="TextBox 75"/>
                <p:cNvSpPr txBox="1">
                  <a:spLocks noChangeArrowheads="1"/>
                </p:cNvSpPr>
                <p:nvPr/>
              </p:nvSpPr>
              <p:spPr bwMode="auto">
                <a:xfrm>
                  <a:off x="5796869" y="5876925"/>
                  <a:ext cx="574802" cy="33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ru-RU" sz="1600">
                      <a:solidFill>
                        <a:prstClr val="black"/>
                      </a:solidFill>
                      <a:latin typeface="Tahoma" pitchFamily="34" charset="0"/>
                    </a:rPr>
                    <a:t>40</a:t>
                  </a:r>
                  <a:endParaRPr lang="ru-RU" altLang="ru-RU" sz="1600">
                    <a:solidFill>
                      <a:prstClr val="black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11329" name="TextBox 76"/>
                <p:cNvSpPr txBox="1">
                  <a:spLocks noChangeArrowheads="1"/>
                </p:cNvSpPr>
                <p:nvPr/>
              </p:nvSpPr>
              <p:spPr bwMode="auto">
                <a:xfrm>
                  <a:off x="6371671" y="5878506"/>
                  <a:ext cx="431895" cy="33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ru-RU" sz="1600">
                      <a:solidFill>
                        <a:prstClr val="black"/>
                      </a:solidFill>
                      <a:latin typeface="Tahoma" pitchFamily="34" charset="0"/>
                    </a:rPr>
                    <a:t>60</a:t>
                  </a:r>
                  <a:endParaRPr lang="ru-RU" altLang="ru-RU" sz="1600">
                    <a:solidFill>
                      <a:prstClr val="black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11330" name="TextBox 77"/>
                <p:cNvSpPr txBox="1">
                  <a:spLocks noChangeArrowheads="1"/>
                </p:cNvSpPr>
                <p:nvPr/>
              </p:nvSpPr>
              <p:spPr bwMode="auto">
                <a:xfrm>
                  <a:off x="6803566" y="5876925"/>
                  <a:ext cx="647843" cy="33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ru-RU" sz="1600">
                      <a:solidFill>
                        <a:prstClr val="black"/>
                      </a:solidFill>
                      <a:latin typeface="Tahoma" pitchFamily="34" charset="0"/>
                    </a:rPr>
                    <a:t>80</a:t>
                  </a:r>
                  <a:endParaRPr lang="ru-RU" altLang="ru-RU" sz="1600">
                    <a:solidFill>
                      <a:prstClr val="black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11331" name="TextBox 72"/>
                <p:cNvSpPr txBox="1">
                  <a:spLocks noChangeArrowheads="1"/>
                </p:cNvSpPr>
                <p:nvPr/>
              </p:nvSpPr>
              <p:spPr bwMode="auto">
                <a:xfrm>
                  <a:off x="7653741" y="5777177"/>
                  <a:ext cx="1348085" cy="368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ru-RU" sz="1800" b="1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for Au+Au</a:t>
                  </a:r>
                  <a:endParaRPr lang="ru-RU" altLang="ru-RU" sz="1800" b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1297" name="TextBox 74"/>
            <p:cNvSpPr txBox="1">
              <a:spLocks noChangeArrowheads="1"/>
            </p:cNvSpPr>
            <p:nvPr/>
          </p:nvSpPr>
          <p:spPr bwMode="auto">
            <a:xfrm flipH="1">
              <a:off x="730250" y="5910256"/>
              <a:ext cx="360363" cy="39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2000">
                  <a:solidFill>
                    <a:prstClr val="black"/>
                  </a:solidFill>
                  <a:latin typeface="Tahoma" pitchFamily="34" charset="0"/>
                </a:rPr>
                <a:t>1</a:t>
              </a:r>
              <a:endParaRPr lang="ru-RU" altLang="ru-RU" sz="20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1298" name="TextBox 75"/>
            <p:cNvSpPr txBox="1">
              <a:spLocks noChangeArrowheads="1"/>
            </p:cNvSpPr>
            <p:nvPr/>
          </p:nvSpPr>
          <p:spPr bwMode="auto">
            <a:xfrm>
              <a:off x="3897313" y="5948357"/>
              <a:ext cx="503238" cy="39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2000">
                  <a:solidFill>
                    <a:prstClr val="black"/>
                  </a:solidFill>
                  <a:latin typeface="Tahoma" pitchFamily="34" charset="0"/>
                </a:rPr>
                <a:t>10</a:t>
              </a:r>
              <a:endParaRPr lang="ru-RU" altLang="ru-RU" sz="20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1299" name="TextBox 76"/>
            <p:cNvSpPr txBox="1">
              <a:spLocks noChangeArrowheads="1"/>
            </p:cNvSpPr>
            <p:nvPr/>
          </p:nvSpPr>
          <p:spPr bwMode="auto">
            <a:xfrm>
              <a:off x="7065962" y="5988044"/>
              <a:ext cx="811213" cy="39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2000">
                  <a:solidFill>
                    <a:prstClr val="black"/>
                  </a:solidFill>
                </a:rPr>
                <a:t>10</a:t>
              </a:r>
              <a:r>
                <a:rPr lang="en-US" altLang="ru-RU" sz="2000" baseline="30000">
                  <a:solidFill>
                    <a:prstClr val="black"/>
                  </a:solidFill>
                </a:rPr>
                <a:t>2</a:t>
              </a:r>
              <a:endParaRPr lang="ru-RU" altLang="ru-RU" sz="2000">
                <a:solidFill>
                  <a:prstClr val="black"/>
                </a:solidFill>
              </a:endParaRPr>
            </a:p>
          </p:txBody>
        </p:sp>
        <p:sp>
          <p:nvSpPr>
            <p:cNvPr id="11300" name="Text Box 41"/>
            <p:cNvSpPr txBox="1">
              <a:spLocks noChangeArrowheads="1"/>
            </p:cNvSpPr>
            <p:nvPr/>
          </p:nvSpPr>
          <p:spPr bwMode="auto">
            <a:xfrm>
              <a:off x="9524" y="-19050"/>
              <a:ext cx="6391275" cy="9048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2400" b="1" dirty="0" smtClean="0">
                  <a:solidFill>
                    <a:srgbClr val="0033CC"/>
                  </a:solidFill>
                </a:rPr>
                <a:t>Heavy Ion Accelerators </a:t>
              </a:r>
              <a:r>
                <a:rPr lang="en-US" altLang="ru-RU" sz="2400" b="1" dirty="0" smtClean="0">
                  <a:solidFill>
                    <a:srgbClr val="7030A0"/>
                  </a:solidFill>
                </a:rPr>
                <a:t>&amp; Colliders</a:t>
              </a:r>
            </a:p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2400" b="1" dirty="0">
                  <a:solidFill>
                    <a:srgbClr val="0000CC"/>
                  </a:solidFill>
                </a:rPr>
                <a:t>i</a:t>
              </a:r>
              <a:r>
                <a:rPr lang="en-US" altLang="ru-RU" sz="2400" b="1" dirty="0" smtClean="0">
                  <a:solidFill>
                    <a:srgbClr val="0000CC"/>
                  </a:solidFill>
                </a:rPr>
                <a:t>n NICA Energy Range</a:t>
              </a:r>
              <a:endParaRPr lang="ru-RU" altLang="ru-RU" sz="800" b="1" dirty="0">
                <a:solidFill>
                  <a:srgbClr val="0000CC"/>
                </a:solidFill>
              </a:endParaRPr>
            </a:p>
          </p:txBody>
        </p:sp>
        <p:sp>
          <p:nvSpPr>
            <p:cNvPr id="11301" name="Line 4"/>
            <p:cNvSpPr>
              <a:spLocks noChangeShapeType="1"/>
            </p:cNvSpPr>
            <p:nvPr/>
          </p:nvSpPr>
          <p:spPr bwMode="auto">
            <a:xfrm>
              <a:off x="9525" y="3150440"/>
              <a:ext cx="6211093" cy="0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Bookman Old Style" pitchFamily="18" charset="0"/>
              </a:endParaRPr>
            </a:p>
          </p:txBody>
        </p:sp>
        <p:sp>
          <p:nvSpPr>
            <p:cNvPr id="11302" name="Text Box 159"/>
            <p:cNvSpPr txBox="1">
              <a:spLocks noChangeArrowheads="1"/>
            </p:cNvSpPr>
            <p:nvPr/>
          </p:nvSpPr>
          <p:spPr bwMode="auto">
            <a:xfrm>
              <a:off x="3131779" y="2328259"/>
              <a:ext cx="6976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2000" b="1" dirty="0" smtClean="0">
                  <a:solidFill>
                    <a:prstClr val="white"/>
                  </a:solidFill>
                  <a:latin typeface="Times New Roman" pitchFamily="18" charset="0"/>
                </a:rPr>
                <a:t>201</a:t>
              </a:r>
              <a:r>
                <a:rPr lang="ru-RU" altLang="ru-RU" sz="2000" b="1" dirty="0" smtClean="0">
                  <a:solidFill>
                    <a:prstClr val="white"/>
                  </a:solidFill>
                  <a:latin typeface="Times New Roman" pitchFamily="18" charset="0"/>
                </a:rPr>
                <a:t>9</a:t>
              </a:r>
              <a:endParaRPr lang="ru-RU" altLang="ru-RU" sz="2000" b="1" dirty="0">
                <a:solidFill>
                  <a:prstClr val="white"/>
                </a:solidFill>
                <a:latin typeface="Times New Roman" pitchFamily="18" charset="0"/>
              </a:endParaRPr>
            </a:p>
          </p:txBody>
        </p:sp>
        <p:sp>
          <p:nvSpPr>
            <p:cNvPr id="11303" name="Rectangle 160"/>
            <p:cNvSpPr>
              <a:spLocks noChangeArrowheads="1"/>
            </p:cNvSpPr>
            <p:nvPr/>
          </p:nvSpPr>
          <p:spPr bwMode="auto">
            <a:xfrm>
              <a:off x="2278063" y="1781735"/>
              <a:ext cx="69762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2000" b="1">
                  <a:solidFill>
                    <a:prstClr val="white"/>
                  </a:solidFill>
                  <a:latin typeface="Times New Roman" pitchFamily="18" charset="0"/>
                </a:rPr>
                <a:t>2019</a:t>
              </a:r>
              <a:endParaRPr lang="ru-RU" altLang="ru-RU" sz="2000" b="1">
                <a:solidFill>
                  <a:prstClr val="white"/>
                </a:solidFill>
                <a:latin typeface="Times New Roman" pitchFamily="18" charset="0"/>
              </a:endParaRPr>
            </a:p>
          </p:txBody>
        </p:sp>
        <p:sp>
          <p:nvSpPr>
            <p:cNvPr id="11304" name="Rectangle 161"/>
            <p:cNvSpPr>
              <a:spLocks noChangeArrowheads="1"/>
            </p:cNvSpPr>
            <p:nvPr/>
          </p:nvSpPr>
          <p:spPr bwMode="auto">
            <a:xfrm>
              <a:off x="3128963" y="1313831"/>
              <a:ext cx="69762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2000" b="1" dirty="0">
                  <a:solidFill>
                    <a:prstClr val="white"/>
                  </a:solidFill>
                  <a:latin typeface="Times New Roman" pitchFamily="18" charset="0"/>
                </a:rPr>
                <a:t>20??</a:t>
              </a:r>
              <a:endParaRPr lang="ru-RU" altLang="ru-RU" sz="2000" b="1" dirty="0">
                <a:solidFill>
                  <a:prstClr val="white"/>
                </a:solidFill>
                <a:latin typeface="Times New Roman" pitchFamily="18" charset="0"/>
              </a:endParaRPr>
            </a:p>
          </p:txBody>
        </p:sp>
        <p:sp>
          <p:nvSpPr>
            <p:cNvPr id="11305" name="TextBox 72"/>
            <p:cNvSpPr txBox="1">
              <a:spLocks noChangeArrowheads="1"/>
            </p:cNvSpPr>
            <p:nvPr/>
          </p:nvSpPr>
          <p:spPr bwMode="auto">
            <a:xfrm>
              <a:off x="7653337" y="5173646"/>
              <a:ext cx="1500188" cy="39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20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√S</a:t>
              </a:r>
              <a:r>
                <a:rPr lang="en-US" altLang="ru-RU" sz="2000" b="1" baseline="-250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NN</a:t>
              </a:r>
              <a:r>
                <a:rPr lang="en-US" altLang="ru-RU" sz="20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, GeV  </a:t>
              </a:r>
              <a:endParaRPr lang="ru-RU" altLang="ru-RU" sz="2000" b="1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" name="Rectangle 71"/>
            <p:cNvSpPr>
              <a:spLocks noChangeArrowheads="1"/>
            </p:cNvSpPr>
            <p:nvPr/>
          </p:nvSpPr>
          <p:spPr bwMode="auto">
            <a:xfrm>
              <a:off x="6172200" y="-1587"/>
              <a:ext cx="2971800" cy="314325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>
                <a:noFill/>
                <a:latin typeface="Tahoma" pitchFamily="34" charset="0"/>
              </a:endParaRPr>
            </a:p>
          </p:txBody>
        </p:sp>
        <p:sp>
          <p:nvSpPr>
            <p:cNvPr id="11307" name="Rectangle 165"/>
            <p:cNvSpPr>
              <a:spLocks noChangeArrowheads="1"/>
            </p:cNvSpPr>
            <p:nvPr/>
          </p:nvSpPr>
          <p:spPr bwMode="auto">
            <a:xfrm>
              <a:off x="6792912" y="1002522"/>
              <a:ext cx="287338" cy="287342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2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1308" name="Text Box 166"/>
            <p:cNvSpPr txBox="1">
              <a:spLocks noChangeArrowheads="1"/>
            </p:cNvSpPr>
            <p:nvPr/>
          </p:nvSpPr>
          <p:spPr bwMode="auto">
            <a:xfrm>
              <a:off x="6159499" y="18258"/>
              <a:ext cx="16097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1600" b="1" i="1" dirty="0">
                  <a:solidFill>
                    <a:srgbClr val="000066"/>
                  </a:solidFill>
                </a:rPr>
                <a:t>Fixed target: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1600" b="1" i="1" dirty="0">
                  <a:solidFill>
                    <a:srgbClr val="000066"/>
                  </a:solidFill>
                </a:rPr>
                <a:t>L</a:t>
              </a:r>
              <a:r>
                <a:rPr lang="ru-RU" altLang="ru-RU" sz="1600" b="1" i="1" dirty="0">
                  <a:solidFill>
                    <a:srgbClr val="000066"/>
                  </a:solidFill>
                </a:rPr>
                <a:t> </a:t>
              </a:r>
              <a:r>
                <a:rPr lang="en-US" altLang="ru-RU" sz="1600" b="1" i="1" dirty="0">
                  <a:solidFill>
                    <a:srgbClr val="000066"/>
                  </a:solidFill>
                </a:rPr>
                <a:t>-</a:t>
              </a:r>
              <a:r>
                <a:rPr lang="ru-RU" altLang="ru-RU" sz="1600" b="1" i="1" dirty="0">
                  <a:solidFill>
                    <a:srgbClr val="000066"/>
                  </a:solidFill>
                </a:rPr>
                <a:t> </a:t>
              </a:r>
              <a:r>
                <a:rPr lang="en-US" altLang="ru-RU" sz="1600" b="1" i="1" dirty="0">
                  <a:solidFill>
                    <a:srgbClr val="000066"/>
                  </a:solidFill>
                </a:rPr>
                <a:t>limited by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1600" b="1" i="1" dirty="0">
                  <a:solidFill>
                    <a:srgbClr val="000066"/>
                  </a:solidFill>
                </a:rPr>
                <a:t>detectors </a:t>
              </a:r>
              <a:endParaRPr lang="ru-RU" altLang="ru-RU" sz="1600" b="1" i="1" dirty="0">
                <a:solidFill>
                  <a:srgbClr val="000066"/>
                </a:solidFill>
              </a:endParaRPr>
            </a:p>
          </p:txBody>
        </p:sp>
        <p:sp>
          <p:nvSpPr>
            <p:cNvPr id="11309" name="Rectangle 167"/>
            <p:cNvSpPr>
              <a:spLocks noChangeArrowheads="1"/>
            </p:cNvSpPr>
            <p:nvPr/>
          </p:nvSpPr>
          <p:spPr bwMode="auto">
            <a:xfrm>
              <a:off x="7758112" y="11907"/>
              <a:ext cx="1397000" cy="8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1600" b="1" i="1" dirty="0">
                  <a:solidFill>
                    <a:srgbClr val="FF0000"/>
                  </a:solidFill>
                  <a:latin typeface="Bookman Old Style" pitchFamily="18" charset="0"/>
                </a:rPr>
                <a:t>Colliders:</a:t>
              </a:r>
              <a:r>
                <a:rPr lang="ru-RU" altLang="ru-RU" sz="1600" b="1" i="1" dirty="0">
                  <a:solidFill>
                    <a:srgbClr val="FF0000"/>
                  </a:solidFill>
                  <a:latin typeface="Bookman Old Style" pitchFamily="18" charset="0"/>
                </a:rPr>
                <a:t> </a:t>
              </a:r>
              <a:r>
                <a:rPr lang="en-US" altLang="ru-RU" sz="1600" b="1" i="1" dirty="0">
                  <a:solidFill>
                    <a:srgbClr val="FF0000"/>
                  </a:solidFill>
                  <a:latin typeface="Bookman Old Style" pitchFamily="18" charset="0"/>
                </a:rPr>
                <a:t>scale of  L,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1600" b="1" i="1" dirty="0">
                  <a:solidFill>
                    <a:srgbClr val="FF0000"/>
                  </a:solidFill>
                  <a:latin typeface="Bookman Old Style" pitchFamily="18" charset="0"/>
                </a:rPr>
                <a:t>in  cm</a:t>
              </a:r>
              <a:r>
                <a:rPr lang="en-US" altLang="ru-RU" sz="1600" b="1" i="1" baseline="30000" dirty="0">
                  <a:solidFill>
                    <a:srgbClr val="FF0000"/>
                  </a:solidFill>
                  <a:latin typeface="Bookman Old Style" pitchFamily="18" charset="0"/>
                </a:rPr>
                <a:t>-</a:t>
              </a:r>
              <a:r>
                <a:rPr lang="ru-RU" altLang="ru-RU" sz="1600" b="1" i="1" baseline="30000" dirty="0">
                  <a:solidFill>
                    <a:srgbClr val="FF0000"/>
                  </a:solidFill>
                  <a:latin typeface="Bookman Old Style" pitchFamily="18" charset="0"/>
                </a:rPr>
                <a:t>2</a:t>
              </a:r>
              <a:r>
                <a:rPr lang="ru-RU" altLang="ru-RU" b="1" i="1" dirty="0">
                  <a:solidFill>
                    <a:srgbClr val="FF0000"/>
                  </a:solidFill>
                  <a:latin typeface="Bookman Old Style" pitchFamily="18" charset="0"/>
                  <a:sym typeface="Symbol" pitchFamily="18" charset="2"/>
                </a:rPr>
                <a:t></a:t>
              </a:r>
              <a:r>
                <a:rPr lang="en-US" altLang="ru-RU" sz="1600" b="1" i="1" dirty="0">
                  <a:solidFill>
                    <a:srgbClr val="FF0000"/>
                  </a:solidFill>
                  <a:latin typeface="Bookman Old Style" pitchFamily="18" charset="0"/>
                </a:rPr>
                <a:t>s</a:t>
              </a:r>
              <a:r>
                <a:rPr lang="en-US" altLang="ru-RU" b="1" i="1" baseline="30000" dirty="0">
                  <a:solidFill>
                    <a:srgbClr val="FF0000"/>
                  </a:solidFill>
                  <a:latin typeface="Bookman Old Style" pitchFamily="18" charset="0"/>
                </a:rPr>
                <a:t>-1</a:t>
              </a:r>
              <a:endParaRPr lang="ru-RU" altLang="ru-RU" b="1" i="1" baseline="30000" dirty="0">
                <a:solidFill>
                  <a:srgbClr val="FF0000"/>
                </a:solidFill>
                <a:latin typeface="Bookman Old Style" pitchFamily="18" charset="0"/>
              </a:endParaRPr>
            </a:p>
          </p:txBody>
        </p:sp>
        <p:sp>
          <p:nvSpPr>
            <p:cNvPr id="11310" name="Rectangle 167"/>
            <p:cNvSpPr>
              <a:spLocks noChangeArrowheads="1"/>
            </p:cNvSpPr>
            <p:nvPr/>
          </p:nvSpPr>
          <p:spPr bwMode="auto">
            <a:xfrm>
              <a:off x="8088312" y="892982"/>
              <a:ext cx="762000" cy="2257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altLang="ru-RU" i="1">
                  <a:solidFill>
                    <a:prstClr val="black"/>
                  </a:solidFill>
                  <a:latin typeface="Bookman Old Style" pitchFamily="18" charset="0"/>
                </a:rPr>
                <a:t>10</a:t>
              </a:r>
              <a:r>
                <a:rPr lang="en-US" altLang="ru-RU" i="1" baseline="30000">
                  <a:solidFill>
                    <a:prstClr val="black"/>
                  </a:solidFill>
                  <a:latin typeface="Bookman Old Style" pitchFamily="18" charset="0"/>
                </a:rPr>
                <a:t>27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ru-RU" i="1" baseline="30000">
                <a:solidFill>
                  <a:prstClr val="black"/>
                </a:solidFill>
                <a:latin typeface="Bookman Old Style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ru-RU" i="1">
                <a:solidFill>
                  <a:prstClr val="black"/>
                </a:solidFill>
                <a:latin typeface="Bookman Old Style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altLang="ru-RU" i="1">
                  <a:solidFill>
                    <a:prstClr val="black"/>
                  </a:solidFill>
                  <a:latin typeface="Bookman Old Style" pitchFamily="18" charset="0"/>
                </a:rPr>
                <a:t>10</a:t>
              </a:r>
              <a:r>
                <a:rPr lang="en-US" altLang="ru-RU" i="1" baseline="30000">
                  <a:solidFill>
                    <a:prstClr val="black"/>
                  </a:solidFill>
                  <a:latin typeface="Bookman Old Style" pitchFamily="18" charset="0"/>
                </a:rPr>
                <a:t>25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ru-RU" i="1">
                <a:solidFill>
                  <a:prstClr val="black"/>
                </a:solidFill>
                <a:latin typeface="Bookman Old Style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ru-RU" i="1">
                <a:solidFill>
                  <a:prstClr val="black"/>
                </a:solidFill>
                <a:latin typeface="Bookman Old Style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i="1">
                  <a:solidFill>
                    <a:prstClr val="black"/>
                  </a:solidFill>
                  <a:latin typeface="Bookman Old Style" pitchFamily="18" charset="0"/>
                </a:rPr>
                <a:t>10</a:t>
              </a:r>
              <a:r>
                <a:rPr lang="en-US" altLang="ru-RU" i="1" baseline="30000">
                  <a:solidFill>
                    <a:prstClr val="black"/>
                  </a:solidFill>
                  <a:latin typeface="Bookman Old Style" pitchFamily="18" charset="0"/>
                </a:rPr>
                <a:t>23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i="1" baseline="30000">
                <a:solidFill>
                  <a:prstClr val="black"/>
                </a:solidFill>
                <a:latin typeface="Bookman Old Style" pitchFamily="18" charset="0"/>
              </a:endParaRPr>
            </a:p>
          </p:txBody>
        </p:sp>
        <p:sp>
          <p:nvSpPr>
            <p:cNvPr id="77" name="AutoShape 10"/>
            <p:cNvSpPr>
              <a:spLocks noChangeAspect="1" noChangeArrowheads="1"/>
            </p:cNvSpPr>
            <p:nvPr/>
          </p:nvSpPr>
          <p:spPr bwMode="auto">
            <a:xfrm>
              <a:off x="2713632" y="753536"/>
              <a:ext cx="32702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u="sng" dirty="0">
                  <a:solidFill>
                    <a:srgbClr val="0033CC"/>
                  </a:solidFill>
                  <a:latin typeface="Bookman Old Style" pitchFamily="18" charset="0"/>
                </a:rPr>
                <a:t>Future HI Machines</a:t>
              </a:r>
              <a:r>
                <a:rPr lang="en-US" sz="2800" b="1" u="sng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endParaRPr lang="en-US" sz="1200" b="1" i="1" u="sng" dirty="0">
                <a:solidFill>
                  <a:srgbClr val="0033CC"/>
                </a:solidFill>
                <a:latin typeface="Times New Roman" pitchFamily="18" charset="0"/>
              </a:endParaRPr>
            </a:p>
          </p:txBody>
        </p:sp>
        <p:grpSp>
          <p:nvGrpSpPr>
            <p:cNvPr id="11312" name="Group 124"/>
            <p:cNvGrpSpPr>
              <a:grpSpLocks/>
            </p:cNvGrpSpPr>
            <p:nvPr/>
          </p:nvGrpSpPr>
          <p:grpSpPr bwMode="auto">
            <a:xfrm>
              <a:off x="3025776" y="3941727"/>
              <a:ext cx="6127750" cy="641359"/>
              <a:chOff x="1900" y="2448"/>
              <a:chExt cx="3860" cy="404"/>
            </a:xfrm>
          </p:grpSpPr>
          <p:sp>
            <p:nvSpPr>
              <p:cNvPr id="11317" name="Rectangle 41"/>
              <p:cNvSpPr>
                <a:spLocks noChangeArrowheads="1"/>
              </p:cNvSpPr>
              <p:nvPr/>
            </p:nvSpPr>
            <p:spPr bwMode="auto">
              <a:xfrm>
                <a:off x="1906" y="2532"/>
                <a:ext cx="3275" cy="170"/>
              </a:xfrm>
              <a:prstGeom prst="rect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FF33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1200">
                  <a:solidFill>
                    <a:prstClr val="black"/>
                  </a:solidFill>
                  <a:latin typeface="Tahoma" pitchFamily="34" charset="0"/>
                </a:endParaRPr>
              </a:p>
            </p:txBody>
          </p:sp>
          <p:sp>
            <p:nvSpPr>
              <p:cNvPr id="11318" name="Rectangle 42"/>
              <p:cNvSpPr>
                <a:spLocks noChangeArrowheads="1"/>
              </p:cNvSpPr>
              <p:nvPr/>
            </p:nvSpPr>
            <p:spPr bwMode="auto">
              <a:xfrm>
                <a:off x="5221" y="2448"/>
                <a:ext cx="539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ru-RU" b="1" dirty="0">
                    <a:solidFill>
                      <a:srgbClr val="008000"/>
                    </a:solidFill>
                    <a:latin typeface="Bookman Old Style" pitchFamily="18" charset="0"/>
                  </a:rPr>
                  <a:t>RHIC (BNL)</a:t>
                </a:r>
                <a:endParaRPr lang="ru-RU" altLang="ru-RU" b="1" dirty="0">
                  <a:solidFill>
                    <a:srgbClr val="008000"/>
                  </a:solidFill>
                  <a:latin typeface="Bookman Old Style" pitchFamily="18" charset="0"/>
                </a:endParaRPr>
              </a:p>
            </p:txBody>
          </p:sp>
          <p:cxnSp>
            <p:nvCxnSpPr>
              <p:cNvPr id="11319" name="Прямая соединительная линия 79"/>
              <p:cNvCxnSpPr>
                <a:cxnSpLocks noChangeShapeType="1"/>
              </p:cNvCxnSpPr>
              <p:nvPr/>
            </p:nvCxnSpPr>
            <p:spPr bwMode="auto">
              <a:xfrm>
                <a:off x="2677" y="2619"/>
                <a:ext cx="2495" cy="0"/>
              </a:xfrm>
              <a:prstGeom prst="lin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320" name="Прямая соединительная линия 86"/>
              <p:cNvCxnSpPr>
                <a:cxnSpLocks noChangeShapeType="1"/>
              </p:cNvCxnSpPr>
              <p:nvPr/>
            </p:nvCxnSpPr>
            <p:spPr bwMode="auto">
              <a:xfrm flipV="1">
                <a:off x="1900" y="2619"/>
                <a:ext cx="784" cy="1"/>
              </a:xfrm>
              <a:prstGeom prst="line">
                <a:avLst/>
              </a:prstGeom>
              <a:noFill/>
              <a:ln w="57150" algn="ctr">
                <a:solidFill>
                  <a:srgbClr val="FF0000"/>
                </a:solidFill>
                <a:prstDash val="sysDash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1313" name="Rectangle 165"/>
            <p:cNvSpPr>
              <a:spLocks noChangeArrowheads="1"/>
            </p:cNvSpPr>
            <p:nvPr/>
          </p:nvSpPr>
          <p:spPr bwMode="auto">
            <a:xfrm>
              <a:off x="6783387" y="1399402"/>
              <a:ext cx="287338" cy="28734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2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2" name="AutoShape 10"/>
            <p:cNvSpPr>
              <a:spLocks noChangeAspect="1" noChangeArrowheads="1"/>
            </p:cNvSpPr>
            <p:nvPr/>
          </p:nvSpPr>
          <p:spPr bwMode="auto">
            <a:xfrm>
              <a:off x="2452688" y="3141663"/>
              <a:ext cx="33940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u="sng" dirty="0">
                  <a:solidFill>
                    <a:srgbClr val="008000"/>
                  </a:solidFill>
                  <a:latin typeface="Bookman Old Style" pitchFamily="18" charset="0"/>
                </a:rPr>
                <a:t>Existing HI Machines</a:t>
              </a:r>
              <a:r>
                <a:rPr lang="en-US" sz="2800" b="1" u="sng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endParaRPr lang="en-US" sz="1200" b="1" i="1" u="sng" dirty="0">
                <a:solidFill>
                  <a:srgbClr val="008000"/>
                </a:solidFill>
                <a:latin typeface="Times New Roman" pitchFamily="18" charset="0"/>
              </a:endParaRPr>
            </a:p>
          </p:txBody>
        </p:sp>
        <p:sp>
          <p:nvSpPr>
            <p:cNvPr id="11315" name="Text Box 166"/>
            <p:cNvSpPr txBox="1">
              <a:spLocks noChangeArrowheads="1"/>
            </p:cNvSpPr>
            <p:nvPr/>
          </p:nvSpPr>
          <p:spPr bwMode="auto">
            <a:xfrm>
              <a:off x="6192839" y="3131301"/>
              <a:ext cx="2962272" cy="46197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2400" b="1" baseline="30000">
                  <a:solidFill>
                    <a:srgbClr val="000066"/>
                  </a:solidFill>
                </a:rPr>
                <a:t>197</a:t>
              </a:r>
              <a:r>
                <a:rPr lang="en-US" altLang="ru-RU" sz="2400" b="1">
                  <a:solidFill>
                    <a:srgbClr val="000066"/>
                  </a:solidFill>
                </a:rPr>
                <a:t>Au</a:t>
              </a:r>
              <a:r>
                <a:rPr lang="en-US" altLang="ru-RU" sz="2400" b="1" baseline="30000">
                  <a:solidFill>
                    <a:srgbClr val="000066"/>
                  </a:solidFill>
                </a:rPr>
                <a:t>79+</a:t>
              </a:r>
              <a:r>
                <a:rPr lang="en-US" altLang="ru-RU" sz="2400" b="1">
                  <a:solidFill>
                    <a:srgbClr val="000066"/>
                  </a:solidFill>
                  <a:sym typeface="Symbol" pitchFamily="18" charset="2"/>
                </a:rPr>
                <a:t></a:t>
              </a:r>
              <a:r>
                <a:rPr lang="en-US" altLang="ru-RU" sz="2400" b="1" baseline="30000">
                  <a:solidFill>
                    <a:srgbClr val="000066"/>
                  </a:solidFill>
                  <a:sym typeface="Apple Chancery"/>
                </a:rPr>
                <a:t>197</a:t>
              </a:r>
              <a:r>
                <a:rPr lang="en-US" altLang="ru-RU" sz="2400" b="1">
                  <a:solidFill>
                    <a:srgbClr val="000066"/>
                  </a:solidFill>
                  <a:sym typeface="Apple Chancery"/>
                </a:rPr>
                <a:t>Au</a:t>
              </a:r>
              <a:r>
                <a:rPr lang="en-US" altLang="ru-RU" sz="2400" b="1" baseline="30000">
                  <a:solidFill>
                    <a:srgbClr val="000066"/>
                  </a:solidFill>
                  <a:sym typeface="Apple Chancery"/>
                </a:rPr>
                <a:t>79+</a:t>
              </a:r>
              <a:endParaRPr lang="en-US" altLang="ru-RU" sz="2400" b="1">
                <a:solidFill>
                  <a:srgbClr val="000066"/>
                </a:solidFill>
                <a:sym typeface="Apple Chancery"/>
              </a:endParaRPr>
            </a:p>
          </p:txBody>
        </p:sp>
        <p:sp>
          <p:nvSpPr>
            <p:cNvPr id="96" name="Rectangle 41"/>
            <p:cNvSpPr>
              <a:spLocks noChangeArrowheads="1"/>
            </p:cNvSpPr>
            <p:nvPr/>
          </p:nvSpPr>
          <p:spPr bwMode="auto">
            <a:xfrm rot="16200000">
              <a:off x="7085218" y="1784446"/>
              <a:ext cx="1867100" cy="269879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FF3300"/>
                </a:gs>
              </a:gsLst>
              <a:lin ang="0" scaled="1"/>
            </a:gra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200">
                <a:solidFill>
                  <a:prstClr val="black"/>
                </a:solidFill>
                <a:latin typeface="Tahoma" pitchFamily="34" charset="0"/>
              </a:endParaRPr>
            </a:p>
          </p:txBody>
        </p:sp>
      </p:grpSp>
      <p:grpSp>
        <p:nvGrpSpPr>
          <p:cNvPr id="88" name="Group 139"/>
          <p:cNvGrpSpPr>
            <a:grpSpLocks/>
          </p:cNvGrpSpPr>
          <p:nvPr/>
        </p:nvGrpSpPr>
        <p:grpSpPr bwMode="auto">
          <a:xfrm>
            <a:off x="-26988" y="1287681"/>
            <a:ext cx="4225926" cy="4297363"/>
            <a:chOff x="-9" y="900"/>
            <a:chExt cx="2662" cy="2707"/>
          </a:xfrm>
        </p:grpSpPr>
        <p:sp>
          <p:nvSpPr>
            <p:cNvPr id="95" name="Text Box 118"/>
            <p:cNvSpPr txBox="1">
              <a:spLocks noChangeArrowheads="1"/>
            </p:cNvSpPr>
            <p:nvPr/>
          </p:nvSpPr>
          <p:spPr bwMode="auto">
            <a:xfrm>
              <a:off x="-9" y="900"/>
              <a:ext cx="964" cy="14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Expected region of phase transition at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max baryonic density</a:t>
              </a:r>
              <a:endPara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7" name="Rectangle 120"/>
            <p:cNvSpPr>
              <a:spLocks noChangeArrowheads="1"/>
            </p:cNvSpPr>
            <p:nvPr/>
          </p:nvSpPr>
          <p:spPr bwMode="auto">
            <a:xfrm>
              <a:off x="1509" y="900"/>
              <a:ext cx="1144" cy="2707"/>
            </a:xfrm>
            <a:prstGeom prst="rect">
              <a:avLst/>
            </a:prstGeom>
            <a:solidFill>
              <a:srgbClr val="DDDDDD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>
                <a:solidFill>
                  <a:prstClr val="black"/>
                </a:solidFill>
                <a:latin typeface="Bookman Old Style" pitchFamily="18" charset="0"/>
              </a:endParaRPr>
            </a:p>
          </p:txBody>
        </p:sp>
        <p:sp>
          <p:nvSpPr>
            <p:cNvPr id="98" name="AutoShape 122"/>
            <p:cNvSpPr>
              <a:spLocks noChangeArrowheads="1"/>
            </p:cNvSpPr>
            <p:nvPr/>
          </p:nvSpPr>
          <p:spPr bwMode="auto">
            <a:xfrm>
              <a:off x="969" y="1500"/>
              <a:ext cx="501" cy="1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3 w 21600"/>
                <a:gd name="T13" fmla="*/ 5400 h 21600"/>
                <a:gd name="T14" fmla="*/ 18884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Bookman Old Style" pitchFamily="18" charset="0"/>
              </a:endParaRPr>
            </a:p>
          </p:txBody>
        </p:sp>
      </p:grpSp>
      <p:sp>
        <p:nvSpPr>
          <p:cNvPr id="99" name="Text Box 118"/>
          <p:cNvSpPr txBox="1">
            <a:spLocks noChangeArrowheads="1"/>
          </p:cNvSpPr>
          <p:nvPr/>
        </p:nvSpPr>
        <p:spPr bwMode="auto">
          <a:xfrm>
            <a:off x="-21460" y="3555969"/>
            <a:ext cx="1530350" cy="7064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 are not alone!</a:t>
            </a: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0" name="Rectangle 42"/>
          <p:cNvSpPr>
            <a:spLocks noChangeArrowheads="1"/>
          </p:cNvSpPr>
          <p:nvPr/>
        </p:nvSpPr>
        <p:spPr bwMode="auto">
          <a:xfrm>
            <a:off x="3028449" y="4028527"/>
            <a:ext cx="1647030" cy="36933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b="1" dirty="0" smtClean="0">
                <a:solidFill>
                  <a:srgbClr val="0000CC"/>
                </a:solidFill>
                <a:latin typeface="Bookman Old Style" pitchFamily="18" charset="0"/>
              </a:rPr>
              <a:t>BES @ RHIC</a:t>
            </a:r>
            <a:endParaRPr lang="ru-RU" altLang="ru-RU" b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grpSp>
        <p:nvGrpSpPr>
          <p:cNvPr id="79" name="Группа 18"/>
          <p:cNvGrpSpPr>
            <a:grpSpLocks/>
          </p:cNvGrpSpPr>
          <p:nvPr/>
        </p:nvGrpSpPr>
        <p:grpSpPr bwMode="auto">
          <a:xfrm>
            <a:off x="0" y="6184961"/>
            <a:ext cx="9144000" cy="673839"/>
            <a:chOff x="-1" y="6184986"/>
            <a:chExt cx="9144001" cy="673753"/>
          </a:xfrm>
        </p:grpSpPr>
        <p:cxnSp>
          <p:nvCxnSpPr>
            <p:cNvPr id="80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Rectangle 81"/>
            <p:cNvSpPr>
              <a:spLocks noChangeArrowheads="1"/>
            </p:cNvSpPr>
            <p:nvPr/>
          </p:nvSpPr>
          <p:spPr bwMode="auto">
            <a:xfrm>
              <a:off x="515938" y="6581775"/>
              <a:ext cx="8491001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200" b="1" dirty="0" smtClean="0">
                  <a:solidFill>
                    <a:srgbClr val="0000CC"/>
                  </a:solidFill>
                  <a:latin typeface="Bookman Old Style" pitchFamily="18" charset="0"/>
                </a:rPr>
                <a:t>Ускорительный комплекс </a:t>
              </a:r>
              <a:r>
                <a:rPr lang="en-GB" altLang="ru-RU" sz="1200" b="1" dirty="0" err="1" smtClean="0">
                  <a:solidFill>
                    <a:srgbClr val="0000CC"/>
                  </a:solidFill>
                  <a:latin typeface="Bookman Old Style" pitchFamily="18" charset="0"/>
                </a:rPr>
                <a:t>NICA</a:t>
              </a:r>
              <a:r>
                <a:rPr lang="en-GB" altLang="ru-RU" sz="1200" b="1" dirty="0" smtClean="0">
                  <a:solidFill>
                    <a:srgbClr val="0000CC"/>
                  </a:solidFill>
                  <a:latin typeface="Bookman Old Style" pitchFamily="18" charset="0"/>
                </a:rPr>
                <a:t>	 </a:t>
              </a:r>
              <a:r>
                <a:rPr lang="ru-RU" altLang="ru-RU" sz="1200" b="1" dirty="0" err="1" smtClean="0">
                  <a:solidFill>
                    <a:srgbClr val="0000CC"/>
                  </a:solidFill>
                  <a:latin typeface="Bookman Old Style" pitchFamily="18" charset="0"/>
                </a:rPr>
                <a:t>И.Мешков</a:t>
              </a:r>
              <a:r>
                <a:rPr lang="ru-RU" altLang="ru-RU" sz="1200" b="1" dirty="0" smtClean="0">
                  <a:solidFill>
                    <a:srgbClr val="0000CC"/>
                  </a:solidFill>
                  <a:latin typeface="Bookman Old Style" pitchFamily="18" charset="0"/>
                </a:rPr>
                <a:t>, </a:t>
              </a:r>
              <a:r>
                <a:rPr lang="ru-RU" altLang="ru-RU" sz="1200" b="1" dirty="0" err="1" smtClean="0">
                  <a:solidFill>
                    <a:srgbClr val="0000CC"/>
                  </a:solidFill>
                  <a:latin typeface="Bookman Old Style" pitchFamily="18" charset="0"/>
                </a:rPr>
                <a:t>Г.Трубников</a:t>
              </a:r>
              <a:r>
                <a:rPr lang="en-GB" altLang="ru-RU" sz="1200" b="1" dirty="0" smtClean="0">
                  <a:solidFill>
                    <a:srgbClr val="0000CC"/>
                  </a:solidFill>
                  <a:latin typeface="Bookman Old Style" pitchFamily="18" charset="0"/>
                </a:rPr>
                <a:t>  </a:t>
              </a:r>
              <a:r>
                <a:rPr lang="ru-RU" altLang="ru-RU" sz="1200" b="1" dirty="0" smtClean="0">
                  <a:solidFill>
                    <a:srgbClr val="0000CC"/>
                  </a:solidFill>
                  <a:latin typeface="Bookman Old Style" pitchFamily="18" charset="0"/>
                </a:rPr>
                <a:t>Сессия </a:t>
              </a:r>
              <a:r>
                <a:rPr lang="ru-RU" altLang="ru-RU" sz="1200" b="1" dirty="0" err="1" smtClean="0">
                  <a:solidFill>
                    <a:srgbClr val="0000CC"/>
                  </a:solidFill>
                  <a:latin typeface="Bookman Old Style" pitchFamily="18" charset="0"/>
                </a:rPr>
                <a:t>СЯФ</a:t>
              </a:r>
              <a:r>
                <a:rPr lang="ru-RU" altLang="ru-RU" sz="1200" b="1" dirty="0" smtClean="0">
                  <a:solidFill>
                    <a:srgbClr val="0000CC"/>
                  </a:solidFill>
                  <a:latin typeface="Bookman Old Style" pitchFamily="18" charset="0"/>
                </a:rPr>
                <a:t> </a:t>
              </a:r>
              <a:r>
                <a:rPr lang="ru-RU" altLang="ru-RU" sz="1200" b="1" dirty="0" err="1" smtClean="0">
                  <a:solidFill>
                    <a:srgbClr val="0000CC"/>
                  </a:solidFill>
                  <a:latin typeface="Bookman Old Style" pitchFamily="18" charset="0"/>
                </a:rPr>
                <a:t>ОФН</a:t>
              </a:r>
              <a:r>
                <a:rPr lang="ru-RU" altLang="ru-RU" sz="1200" b="1" dirty="0" smtClean="0">
                  <a:solidFill>
                    <a:srgbClr val="0000CC"/>
                  </a:solidFill>
                  <a:latin typeface="Bookman Old Style" pitchFamily="18" charset="0"/>
                </a:rPr>
                <a:t> РАН </a:t>
              </a:r>
              <a:r>
                <a:rPr lang="ru-RU" altLang="ru-RU" sz="1200" b="1" dirty="0" err="1" smtClean="0">
                  <a:solidFill>
                    <a:srgbClr val="0000CC"/>
                  </a:solidFill>
                  <a:latin typeface="Bookman Old Style" pitchFamily="18" charset="0"/>
                </a:rPr>
                <a:t>ОИЯИ</a:t>
              </a:r>
              <a:r>
                <a:rPr lang="ru-RU" altLang="ru-RU" sz="1200" b="1" dirty="0" smtClean="0">
                  <a:solidFill>
                    <a:srgbClr val="0000CC"/>
                  </a:solidFill>
                  <a:latin typeface="Bookman Old Style" pitchFamily="18" charset="0"/>
                </a:rPr>
                <a:t> </a:t>
              </a:r>
              <a:r>
                <a:rPr lang="en-US" sz="1200" b="1" dirty="0" smtClean="0">
                  <a:solidFill>
                    <a:srgbClr val="0000CC"/>
                  </a:solidFill>
                  <a:latin typeface="Bookman Old Style" pitchFamily="18" charset="0"/>
                </a:rPr>
                <a:t>1</a:t>
              </a:r>
              <a:r>
                <a:rPr lang="ru-RU" sz="1200" b="1" dirty="0" smtClean="0">
                  <a:solidFill>
                    <a:srgbClr val="0000CC"/>
                  </a:solidFill>
                  <a:latin typeface="Bookman Old Style" pitchFamily="18" charset="0"/>
                </a:rPr>
                <a:t>2.04.</a:t>
              </a:r>
              <a:r>
                <a:rPr lang="en-US" sz="1200" b="1" dirty="0" smtClean="0">
                  <a:solidFill>
                    <a:srgbClr val="0000CC"/>
                  </a:solidFill>
                  <a:latin typeface="Bookman Old Style" pitchFamily="18" charset="0"/>
                </a:rPr>
                <a:t>201</a:t>
              </a:r>
              <a:r>
                <a:rPr lang="ru-RU" sz="1200" b="1" dirty="0" smtClean="0">
                  <a:solidFill>
                    <a:srgbClr val="0000CC"/>
                  </a:solidFill>
                  <a:latin typeface="Bookman Old Style" pitchFamily="18" charset="0"/>
                </a:rPr>
                <a:t>6</a:t>
              </a:r>
              <a:r>
                <a:rPr lang="en-US" sz="1200" b="1" dirty="0" smtClean="0">
                  <a:solidFill>
                    <a:srgbClr val="0000CC"/>
                  </a:solidFill>
                  <a:latin typeface="Bookman Old Style" pitchFamily="18" charset="0"/>
                </a:rPr>
                <a:t> </a:t>
              </a:r>
              <a:endParaRPr lang="ru-RU" sz="1200" b="1" dirty="0">
                <a:solidFill>
                  <a:srgbClr val="0000CC"/>
                </a:solidFill>
                <a:latin typeface="Bookman Old Style" pitchFamily="18" charset="0"/>
              </a:endParaRPr>
            </a:p>
          </p:txBody>
        </p:sp>
      </p:grp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Boris Sharkov JINR Dubna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0372" name="Group 52"/>
          <p:cNvGraphicFramePr>
            <a:graphicFrameLocks noGrp="1"/>
          </p:cNvGraphicFramePr>
          <p:nvPr/>
        </p:nvGraphicFramePr>
        <p:xfrm>
          <a:off x="755681" y="620713"/>
          <a:ext cx="7776865" cy="2743392"/>
        </p:xfrm>
        <a:graphic>
          <a:graphicData uri="http://schemas.openxmlformats.org/drawingml/2006/table">
            <a:tbl>
              <a:tblPr/>
              <a:tblGrid>
                <a:gridCol w="25922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04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441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449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Experiment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Energy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range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(Au/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Pb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Reaction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rates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(Hz)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49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STAR@RHIC (BNL)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s</a:t>
                      </a:r>
                      <a:r>
                        <a:rPr kumimoji="0" lang="de-DE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NN</a:t>
                      </a: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= 7 – 200 GeV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 1 – 800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49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NA61@SPS (CERN)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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s</a:t>
                      </a:r>
                      <a:r>
                        <a:rPr kumimoji="0" lang="de-DE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NN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= 6.4 – 17.4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GeV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D"/>
                        </a:solidFill>
                        <a:effectLst/>
                        <a:latin typeface="Arial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49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MPD@NICA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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s</a:t>
                      </a:r>
                      <a:r>
                        <a:rPr kumimoji="0" lang="de-DE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NN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= 4.0 – 11.0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GeV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D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cs typeface="Arial" charset="0"/>
                        </a:rPr>
                        <a:t>~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cs typeface="+mn-cs"/>
                        </a:rPr>
                        <a:t>6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000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49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BM@Nuclotron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D"/>
                        </a:solidFill>
                        <a:effectLst/>
                        <a:latin typeface="Arial" charset="0"/>
                      </a:endParaRP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de-DE" sz="20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kin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= 2.0 – 4.5 A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GeV</a:t>
                      </a:r>
                      <a:endParaRPr kumimoji="0" lang="de-DE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599D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de-DE" sz="20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5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D"/>
                        </a:solidFill>
                        <a:effectLst/>
                        <a:latin typeface="Arial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CBM@FAIR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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s</a:t>
                      </a:r>
                      <a:r>
                        <a:rPr kumimoji="0" lang="de-DE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NN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= 2.7 – 8.3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GeV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D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de-DE" sz="20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kin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= 2.0 – 35 A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GeV</a:t>
                      </a:r>
                      <a:endParaRPr kumimoji="0" lang="de-DE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599D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de-DE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 – 10</a:t>
                      </a:r>
                      <a:r>
                        <a:rPr kumimoji="0" lang="de-DE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20895" name="Text Box 53"/>
          <p:cNvSpPr txBox="1">
            <a:spLocks noChangeArrowheads="1"/>
          </p:cNvSpPr>
          <p:nvPr/>
        </p:nvSpPr>
        <p:spPr bwMode="auto">
          <a:xfrm>
            <a:off x="0" y="30163"/>
            <a:ext cx="9144000" cy="5191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3300"/>
                </a:solidFill>
                <a:latin typeface="Tahoma" pitchFamily="34" charset="0"/>
                <a:cs typeface="Arial" charset="0"/>
              </a:rPr>
              <a:t>Experiments on </a:t>
            </a:r>
            <a:r>
              <a:rPr lang="de-DE" sz="2800" dirty="0" smtClean="0">
                <a:solidFill>
                  <a:srgbClr val="FF3300"/>
                </a:solidFill>
                <a:latin typeface="Tahoma" pitchFamily="34" charset="0"/>
                <a:cs typeface="Arial" charset="0"/>
              </a:rPr>
              <a:t>super-</a:t>
            </a:r>
            <a:r>
              <a:rPr lang="de-DE" sz="2800" dirty="0" err="1" smtClean="0">
                <a:solidFill>
                  <a:srgbClr val="FF3300"/>
                </a:solidFill>
                <a:latin typeface="Tahoma" pitchFamily="34" charset="0"/>
                <a:cs typeface="Arial" charset="0"/>
              </a:rPr>
              <a:t>dense</a:t>
            </a:r>
            <a:r>
              <a:rPr lang="de-DE" sz="2800" dirty="0" smtClean="0">
                <a:solidFill>
                  <a:srgbClr val="FF3300"/>
                </a:solidFill>
                <a:latin typeface="Tahoma" pitchFamily="34" charset="0"/>
                <a:cs typeface="Arial" charset="0"/>
              </a:rPr>
              <a:t> </a:t>
            </a:r>
            <a:r>
              <a:rPr lang="de-DE" sz="2800" dirty="0" err="1">
                <a:solidFill>
                  <a:srgbClr val="FF3300"/>
                </a:solidFill>
                <a:latin typeface="Tahoma" pitchFamily="34" charset="0"/>
                <a:cs typeface="Arial" charset="0"/>
              </a:rPr>
              <a:t>nuclear</a:t>
            </a:r>
            <a:r>
              <a:rPr lang="de-DE" sz="2800" dirty="0">
                <a:solidFill>
                  <a:srgbClr val="FF3300"/>
                </a:solidFill>
                <a:latin typeface="Tahoma" pitchFamily="34" charset="0"/>
                <a:cs typeface="Arial" charset="0"/>
              </a:rPr>
              <a:t> matter </a:t>
            </a:r>
          </a:p>
        </p:txBody>
      </p:sp>
      <p:graphicFrame>
        <p:nvGraphicFramePr>
          <p:cNvPr id="4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218507"/>
              </p:ext>
            </p:extLst>
          </p:nvPr>
        </p:nvGraphicFramePr>
        <p:xfrm>
          <a:off x="755681" y="3500438"/>
          <a:ext cx="7776865" cy="2895760"/>
        </p:xfrm>
        <a:graphic>
          <a:graphicData uri="http://schemas.openxmlformats.org/drawingml/2006/table">
            <a:tbl>
              <a:tblPr/>
              <a:tblGrid>
                <a:gridCol w="25922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845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49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Experiment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Observables (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Au+Au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at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  <a:sym typeface="Symbol" pitchFamily="18" charset="2"/>
                        </a:rPr>
                        <a:t>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  <a:sym typeface="Symbol" pitchFamily="18" charset="2"/>
                        </a:rPr>
                        <a:t>s</a:t>
                      </a:r>
                      <a:r>
                        <a:rPr kumimoji="0" lang="de-DE" sz="20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  <a:sym typeface="Symbol" pitchFamily="18" charset="2"/>
                        </a:rPr>
                        <a:t>NN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  <a:sym typeface="Symbol" pitchFamily="18" charset="2"/>
                        </a:rPr>
                        <a:t> = 8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  <a:sym typeface="Symbol" pitchFamily="18" charset="2"/>
                        </a:rPr>
                        <a:t>GeV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  <a:sym typeface="Symbol" pitchFamily="18" charset="2"/>
                        </a:rPr>
                        <a:t>)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49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STAR@RHIC (BNL)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Pions,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kaons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protons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hyperons</a:t>
                      </a:r>
                      <a:endParaRPr kumimoji="0" lang="de-DE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599D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49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NA61@SPS (CERN)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Pions,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kaons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protons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hyperons</a:t>
                      </a:r>
                      <a:endParaRPr kumimoji="0" lang="de-DE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599D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49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MPD@NICA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Pions,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kaons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protons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gammas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, (multi-strange)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hyperons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electron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pairs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?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0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latin typeface="Arial" charset="0"/>
                        </a:rPr>
                        <a:t>CBM@FAIR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Pions,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kaons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protons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gammas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, (multi-strange)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hyperons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electron</a:t>
                      </a:r>
                      <a:r>
                        <a:rPr kumimoji="0" lang="de-DE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pairs</a:t>
                      </a:r>
                      <a:r>
                        <a:rPr kumimoji="0" lang="de-DE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, open </a:t>
                      </a:r>
                      <a:r>
                        <a:rPr kumimoji="0" lang="de-DE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charm</a:t>
                      </a:r>
                      <a:r>
                        <a:rPr kumimoji="0" lang="de-DE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599D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charmonium</a:t>
                      </a:r>
                      <a:endParaRPr kumimoji="0" lang="de-DE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599D"/>
                        </a:solidFill>
                        <a:effectLst/>
                        <a:latin typeface="Arial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1789792" y="6423216"/>
            <a:ext cx="5881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>
                <a:solidFill>
                  <a:srgbClr val="000000"/>
                </a:solidFill>
              </a:rPr>
              <a:t>Complimentary research program  FAIR - NICA</a:t>
            </a:r>
            <a:endParaRPr lang="de-DE" sz="2000" b="1" dirty="0">
              <a:solidFill>
                <a:srgbClr val="00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5D1780-211D-4800-9933-CF95E7345F0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6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C64ABC0-2A98-467B-8D17-8BDDB82A27B4}" type="slidenum">
              <a:rPr lang="de-DE" altLang="de-DE" smtClean="0">
                <a:solidFill>
                  <a:srgbClr val="000000"/>
                </a:solidFill>
              </a:rPr>
              <a:pPr/>
              <a:t>60</a:t>
            </a:fld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77840" y="908050"/>
            <a:ext cx="8280400" cy="1366838"/>
          </a:xfrm>
          <a:prstGeom prst="rect">
            <a:avLst/>
          </a:prstGeom>
          <a:solidFill>
            <a:srgbClr val="FFCC99">
              <a:alpha val="85881"/>
            </a:srgbClr>
          </a:solidFill>
          <a:ln w="1270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0000" bIns="9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1400" dirty="0" smtClean="0">
                <a:solidFill>
                  <a:srgbClr val="000000"/>
                </a:solidFill>
              </a:rPr>
              <a:t> Manufacturing design of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first</a:t>
            </a:r>
            <a:r>
              <a:rPr lang="de-DE" altLang="de-DE" sz="1400" dirty="0" smtClean="0">
                <a:solidFill>
                  <a:srgbClr val="000000"/>
                </a:solidFill>
              </a:rPr>
              <a:t> of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series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module</a:t>
            </a:r>
            <a:r>
              <a:rPr lang="de-DE" altLang="de-DE" sz="1400" dirty="0" smtClean="0">
                <a:solidFill>
                  <a:srgbClr val="000000"/>
                </a:solidFill>
              </a:rPr>
              <a:t>,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completed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by</a:t>
            </a:r>
            <a:r>
              <a:rPr lang="de-DE" altLang="de-DE" sz="1400" dirty="0" smtClean="0">
                <a:solidFill>
                  <a:srgbClr val="000000"/>
                </a:solidFill>
              </a:rPr>
              <a:t> GSI design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department</a:t>
            </a:r>
            <a:endParaRPr lang="de-DE" altLang="de-DE" sz="1400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1400" dirty="0" smtClean="0">
                <a:solidFill>
                  <a:srgbClr val="000000"/>
                </a:solidFill>
              </a:rPr>
              <a:t> Design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service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contract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for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overall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cryomagnetic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quadrupole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module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system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signed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and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progressing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1400" dirty="0" smtClean="0">
                <a:solidFill>
                  <a:srgbClr val="000000"/>
                </a:solidFill>
              </a:rPr>
              <a:t> In-kind &amp; R&amp;D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contract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for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production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and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testing</a:t>
            </a:r>
            <a:r>
              <a:rPr lang="de-DE" altLang="de-DE" sz="1400" dirty="0" smtClean="0">
                <a:solidFill>
                  <a:srgbClr val="000000"/>
                </a:solidFill>
              </a:rPr>
              <a:t> of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quadrupole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units</a:t>
            </a: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with</a:t>
            </a:r>
            <a:r>
              <a:rPr lang="de-DE" altLang="de-DE" sz="1400" dirty="0" smtClean="0">
                <a:solidFill>
                  <a:srgbClr val="000000"/>
                </a:solidFill>
              </a:rPr>
              <a:t> JINR </a:t>
            </a:r>
            <a:r>
              <a:rPr lang="de-DE" altLang="de-DE" sz="1400" dirty="0" err="1" smtClean="0">
                <a:solidFill>
                  <a:srgbClr val="000000"/>
                </a:solidFill>
              </a:rPr>
              <a:t>signed</a:t>
            </a:r>
            <a:endParaRPr lang="de-DE" altLang="de-DE" sz="1400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1400" dirty="0" smtClean="0">
                <a:solidFill>
                  <a:srgbClr val="000000"/>
                </a:solidFill>
              </a:rPr>
              <a:t> </a:t>
            </a:r>
            <a:r>
              <a:rPr lang="de-DE" altLang="de-DE" sz="1400" b="1" dirty="0" err="1" smtClean="0">
                <a:solidFill>
                  <a:srgbClr val="000000"/>
                </a:solidFill>
              </a:rPr>
              <a:t>Production</a:t>
            </a:r>
            <a:r>
              <a:rPr lang="de-DE" altLang="de-DE" sz="1400" b="1" dirty="0" smtClean="0">
                <a:solidFill>
                  <a:srgbClr val="000000"/>
                </a:solidFill>
              </a:rPr>
              <a:t> of </a:t>
            </a:r>
            <a:r>
              <a:rPr lang="de-DE" altLang="de-DE" sz="1400" b="1" dirty="0" err="1" smtClean="0">
                <a:solidFill>
                  <a:srgbClr val="000000"/>
                </a:solidFill>
              </a:rPr>
              <a:t>FoS</a:t>
            </a:r>
            <a:r>
              <a:rPr lang="de-DE" altLang="de-DE" sz="1400" b="1" dirty="0" smtClean="0">
                <a:solidFill>
                  <a:srgbClr val="000000"/>
                </a:solidFill>
              </a:rPr>
              <a:t> </a:t>
            </a:r>
            <a:r>
              <a:rPr lang="de-DE" altLang="de-DE" sz="1400" b="1" dirty="0" err="1" smtClean="0">
                <a:solidFill>
                  <a:srgbClr val="000000"/>
                </a:solidFill>
              </a:rPr>
              <a:t>unis</a:t>
            </a:r>
            <a:r>
              <a:rPr lang="de-DE" altLang="de-DE" sz="1400" b="1" dirty="0" smtClean="0">
                <a:solidFill>
                  <a:srgbClr val="000000"/>
                </a:solidFill>
              </a:rPr>
              <a:t> </a:t>
            </a:r>
            <a:r>
              <a:rPr lang="de-DE" altLang="de-DE" sz="1400" b="1" dirty="0" err="1" smtClean="0">
                <a:solidFill>
                  <a:srgbClr val="000000"/>
                </a:solidFill>
              </a:rPr>
              <a:t>until</a:t>
            </a:r>
            <a:r>
              <a:rPr lang="de-DE" altLang="de-DE" sz="1400" b="1" dirty="0" smtClean="0">
                <a:solidFill>
                  <a:srgbClr val="000000"/>
                </a:solidFill>
              </a:rPr>
              <a:t> end of 2017 in JINR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-108520" y="7471"/>
            <a:ext cx="92890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de-DE" altLang="de-DE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Cryomagnetic</a:t>
            </a:r>
            <a:r>
              <a:rPr lang="de-DE" altLang="de-DE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Quadrupole Modules </a:t>
            </a:r>
            <a:r>
              <a:rPr lang="de-DE" altLang="de-DE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DE" altLang="de-DE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SIS100 (JINR)</a:t>
            </a:r>
          </a:p>
        </p:txBody>
      </p:sp>
      <p:sp>
        <p:nvSpPr>
          <p:cNvPr id="19461" name="Text Box 27"/>
          <p:cNvSpPr txBox="1">
            <a:spLocks noChangeArrowheads="1"/>
          </p:cNvSpPr>
          <p:nvPr/>
        </p:nvSpPr>
        <p:spPr bwMode="auto">
          <a:xfrm>
            <a:off x="39719" y="4859338"/>
            <a:ext cx="430887" cy="1954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tIns="90000" bIns="9000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SIS100</a:t>
            </a:r>
          </a:p>
        </p:txBody>
      </p:sp>
      <p:grpSp>
        <p:nvGrpSpPr>
          <p:cNvPr id="19462" name="Group 27"/>
          <p:cNvGrpSpPr>
            <a:grpSpLocks/>
          </p:cNvGrpSpPr>
          <p:nvPr/>
        </p:nvGrpSpPr>
        <p:grpSpPr bwMode="auto">
          <a:xfrm>
            <a:off x="1258888" y="4859338"/>
            <a:ext cx="6418262" cy="1799332"/>
            <a:chOff x="793" y="2922"/>
            <a:chExt cx="4128" cy="1235"/>
          </a:xfrm>
        </p:grpSpPr>
        <p:pic>
          <p:nvPicPr>
            <p:cNvPr id="19469" name="Grafi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2922"/>
              <a:ext cx="2817" cy="916"/>
            </a:xfrm>
            <a:prstGeom prst="rect">
              <a:avLst/>
            </a:prstGeom>
            <a:noFill/>
            <a:ln w="317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70" name="Textfeld 2"/>
            <p:cNvSpPr txBox="1">
              <a:spLocks noChangeArrowheads="1"/>
            </p:cNvSpPr>
            <p:nvPr/>
          </p:nvSpPr>
          <p:spPr bwMode="auto">
            <a:xfrm>
              <a:off x="793" y="3884"/>
              <a:ext cx="4128" cy="273"/>
            </a:xfrm>
            <a:prstGeom prst="rect">
              <a:avLst/>
            </a:prstGeom>
            <a:solidFill>
              <a:srgbClr val="8FBB77">
                <a:alpha val="27843"/>
              </a:srgbClr>
            </a:solidFill>
            <a:ln w="9525">
              <a:solidFill>
                <a:srgbClr val="8FBB77"/>
              </a:solidFill>
              <a:miter lim="800000"/>
              <a:headEnd/>
              <a:tailEnd/>
            </a:ln>
          </p:spPr>
          <p:txBody>
            <a:bodyPr tIns="90000" bIns="90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b="1" smtClean="0">
                  <a:solidFill>
                    <a:srgbClr val="000000"/>
                  </a:solidFill>
                </a:rPr>
                <a:t>Design of QM module including end boxes (link to local cryogenics)</a:t>
              </a:r>
            </a:p>
          </p:txBody>
        </p:sp>
      </p:grpSp>
      <p:grpSp>
        <p:nvGrpSpPr>
          <p:cNvPr id="19463" name="Group 28"/>
          <p:cNvGrpSpPr>
            <a:grpSpLocks/>
          </p:cNvGrpSpPr>
          <p:nvPr/>
        </p:nvGrpSpPr>
        <p:grpSpPr bwMode="auto">
          <a:xfrm>
            <a:off x="457200" y="2349500"/>
            <a:ext cx="7956550" cy="2235356"/>
            <a:chOff x="301" y="1265"/>
            <a:chExt cx="5210" cy="1585"/>
          </a:xfrm>
        </p:grpSpPr>
        <p:grpSp>
          <p:nvGrpSpPr>
            <p:cNvPr id="19464" name="Group 26"/>
            <p:cNvGrpSpPr>
              <a:grpSpLocks/>
            </p:cNvGrpSpPr>
            <p:nvPr/>
          </p:nvGrpSpPr>
          <p:grpSpPr bwMode="auto">
            <a:xfrm>
              <a:off x="804" y="1265"/>
              <a:ext cx="4125" cy="1585"/>
              <a:chOff x="804" y="1265"/>
              <a:chExt cx="4125" cy="1585"/>
            </a:xfrm>
          </p:grpSpPr>
          <p:pic>
            <p:nvPicPr>
              <p:cNvPr id="19467" name="Picture 6" descr="Quadrupole doublet Typ 3-F2  Bild 2 Stand 2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9" y="1265"/>
                <a:ext cx="3000" cy="1253"/>
              </a:xfrm>
              <a:prstGeom prst="rect">
                <a:avLst/>
              </a:prstGeom>
              <a:noFill/>
              <a:ln w="12700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468" name="Text Box 7"/>
              <p:cNvSpPr txBox="1">
                <a:spLocks noChangeArrowheads="1"/>
              </p:cNvSpPr>
              <p:nvPr/>
            </p:nvSpPr>
            <p:spPr bwMode="auto">
              <a:xfrm>
                <a:off x="804" y="2568"/>
                <a:ext cx="4125" cy="282"/>
              </a:xfrm>
              <a:prstGeom prst="rect">
                <a:avLst/>
              </a:prstGeom>
              <a:solidFill>
                <a:srgbClr val="A2BD75">
                  <a:alpha val="27843"/>
                </a:srgbClr>
              </a:solidFill>
              <a:ln w="12700">
                <a:solidFill>
                  <a:srgbClr val="8FBB77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90000" bIns="90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de-DE" altLang="de-DE" sz="1400" b="1" smtClean="0">
                    <a:solidFill>
                      <a:srgbClr val="000000"/>
                    </a:solidFill>
                  </a:rPr>
                  <a:t>Design of FoS modul and components by GSI Design Office</a:t>
                </a:r>
              </a:p>
            </p:txBody>
          </p:sp>
        </p:grpSp>
        <p:pic>
          <p:nvPicPr>
            <p:cNvPr id="19465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" y="1265"/>
              <a:ext cx="946" cy="1128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9466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9" y="1265"/>
              <a:ext cx="1062" cy="1009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134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7" descr="дубн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1" y="765175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997700" y="2819400"/>
            <a:ext cx="393700" cy="101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7239031" y="2452689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ea typeface="ＭＳ Ｐゴシック" pitchFamily="34" charset="-128"/>
              </a:rPr>
              <a:t>NICA</a:t>
            </a:r>
          </a:p>
        </p:txBody>
      </p:sp>
      <p:sp>
        <p:nvSpPr>
          <p:cNvPr id="18442" name="TextBox 10"/>
          <p:cNvSpPr txBox="1">
            <a:spLocks noChangeArrowheads="1"/>
          </p:cNvSpPr>
          <p:nvPr/>
        </p:nvSpPr>
        <p:spPr bwMode="auto">
          <a:xfrm>
            <a:off x="5587083" y="4064001"/>
            <a:ext cx="8740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90"/>
                </a:solidFill>
                <a:ea typeface="ＭＳ Ｐゴシック" pitchFamily="34" charset="-128"/>
              </a:rPr>
              <a:t>Volga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90"/>
                </a:solidFill>
                <a:ea typeface="ＭＳ Ｐゴシック" pitchFamily="34" charset="-128"/>
              </a:rPr>
              <a:t>river</a:t>
            </a: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1054102" y="118533"/>
            <a:ext cx="661670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</a:pPr>
            <a:r>
              <a:rPr lang="en-US" sz="2800" b="1" dirty="0" smtClean="0">
                <a:solidFill>
                  <a:srgbClr val="000090"/>
                </a:solidFill>
                <a:ea typeface="ＭＳ Ｐゴシック" pitchFamily="34" charset="-128"/>
              </a:rPr>
              <a:t>Status of NICA </a:t>
            </a:r>
            <a:endParaRPr lang="ru-RU" sz="2800" dirty="0">
              <a:solidFill>
                <a:srgbClr val="000090"/>
              </a:solidFill>
              <a:ea typeface="ＭＳ Ｐゴシック" pitchFamily="34" charset="-128"/>
            </a:endParaRPr>
          </a:p>
        </p:txBody>
      </p:sp>
      <p:pic>
        <p:nvPicPr>
          <p:cNvPr id="14" name="Picture 6" descr="NICA-Logo_4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90242"/>
            <a:ext cx="1203674" cy="5929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178237"/>
      </p:ext>
    </p:extLst>
  </p:cSld>
  <p:clrMapOvr>
    <a:masterClrMapping/>
  </p:clrMapOvr>
  <p:transition spd="slow" advTm="515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0" y="6356350"/>
            <a:ext cx="8481268" cy="496888"/>
            <a:chOff x="0" y="6356350"/>
            <a:chExt cx="8481268" cy="496888"/>
          </a:xfrm>
        </p:grpSpPr>
        <p:sp>
          <p:nvSpPr>
            <p:cNvPr id="5" name="TextBox 4"/>
            <p:cNvSpPr txBox="1"/>
            <p:nvPr/>
          </p:nvSpPr>
          <p:spPr>
            <a:xfrm>
              <a:off x="1691680" y="6488668"/>
              <a:ext cx="5760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>
                  <a:solidFill>
                    <a:srgbClr val="3333FF"/>
                  </a:solidFill>
                </a:rPr>
                <a:t>I.Meshkov</a:t>
              </a:r>
              <a:r>
                <a:rPr lang="en-US" altLang="ru-RU" sz="1600" b="1" dirty="0">
                  <a:solidFill>
                    <a:srgbClr val="3333FF"/>
                  </a:solidFill>
                </a:rPr>
                <a:t>                 NICA </a:t>
              </a:r>
              <a:r>
                <a:rPr lang="en-US" altLang="ru-RU" sz="1600" b="1" dirty="0" smtClean="0">
                  <a:solidFill>
                    <a:srgbClr val="3333FF"/>
                  </a:solidFill>
                </a:rPr>
                <a:t>MAC</a:t>
              </a:r>
              <a:endParaRPr lang="ru-RU" sz="1600" b="1" dirty="0">
                <a:solidFill>
                  <a:srgbClr val="3333FF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0"/>
              <a:ext cx="534988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6541803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-20975" y="855146"/>
            <a:ext cx="9144000" cy="5140990"/>
            <a:chOff x="-17674" y="1241931"/>
            <a:chExt cx="9144000" cy="514099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674" y="1241931"/>
              <a:ext cx="9144000" cy="514099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83568" y="3531459"/>
              <a:ext cx="1728192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Injection complex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95736" y="4725144"/>
              <a:ext cx="921715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Booster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63588" y="4295307"/>
              <a:ext cx="1368152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Channel B=&gt;N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07704" y="3950862"/>
              <a:ext cx="1800200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Nuclotron upgrade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27963" y="2502925"/>
              <a:ext cx="1660407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800" b="1" dirty="0">
                <a:solidFill>
                  <a:prstClr val="white"/>
                </a:solidFill>
              </a:endParaRPr>
            </a:p>
            <a:p>
              <a:r>
                <a:rPr lang="en-US" sz="1600" b="1" dirty="0">
                  <a:solidFill>
                    <a:srgbClr val="FF0000"/>
                  </a:solidFill>
                </a:rPr>
                <a:t>BM@N Detector</a:t>
              </a:r>
            </a:p>
            <a:p>
              <a:endParaRPr lang="ru-RU" sz="800" b="1" dirty="0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1422" y="2678993"/>
              <a:ext cx="1008112" cy="4001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Collider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3275856" y="3239241"/>
              <a:ext cx="2627785" cy="1701927"/>
              <a:chOff x="3275856" y="3239241"/>
              <a:chExt cx="2627785" cy="1701927"/>
            </a:xfrm>
          </p:grpSpPr>
          <p:cxnSp>
            <p:nvCxnSpPr>
              <p:cNvPr id="33" name="Прямая со стрелкой 32"/>
              <p:cNvCxnSpPr/>
              <p:nvPr/>
            </p:nvCxnSpPr>
            <p:spPr>
              <a:xfrm flipV="1">
                <a:off x="3275856" y="3718942"/>
                <a:ext cx="936104" cy="1222226"/>
              </a:xfrm>
              <a:prstGeom prst="straightConnector1">
                <a:avLst/>
              </a:prstGeom>
              <a:ln w="38100">
                <a:solidFill>
                  <a:srgbClr val="00006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 стрелкой 33"/>
              <p:cNvCxnSpPr/>
              <p:nvPr/>
            </p:nvCxnSpPr>
            <p:spPr>
              <a:xfrm flipV="1">
                <a:off x="4216183" y="3239241"/>
                <a:ext cx="610065" cy="473557"/>
              </a:xfrm>
              <a:prstGeom prst="straightConnector1">
                <a:avLst/>
              </a:prstGeom>
              <a:ln w="38100">
                <a:solidFill>
                  <a:srgbClr val="00006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 стрелкой 34"/>
              <p:cNvCxnSpPr/>
              <p:nvPr/>
            </p:nvCxnSpPr>
            <p:spPr>
              <a:xfrm flipV="1">
                <a:off x="3599892" y="3989266"/>
                <a:ext cx="2303749" cy="571101"/>
              </a:xfrm>
              <a:prstGeom prst="straightConnector1">
                <a:avLst/>
              </a:prstGeom>
              <a:ln w="38100">
                <a:solidFill>
                  <a:srgbClr val="00006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6732240" y="2278684"/>
              <a:ext cx="1008112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" b="1" dirty="0">
                <a:solidFill>
                  <a:srgbClr val="FF0000"/>
                </a:solidFill>
              </a:endParaRP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MPD</a:t>
              </a:r>
            </a:p>
            <a:p>
              <a:pPr algn="ctr"/>
              <a:endParaRPr lang="ru-RU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65731" y="3949307"/>
              <a:ext cx="1169682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BT Line N-C</a:t>
              </a:r>
            </a:p>
          </p:txBody>
        </p:sp>
      </p:grpSp>
      <p:sp>
        <p:nvSpPr>
          <p:cNvPr id="28" name="Rectangle 81"/>
          <p:cNvSpPr>
            <a:spLocks noChangeArrowheads="1"/>
          </p:cNvSpPr>
          <p:nvPr/>
        </p:nvSpPr>
        <p:spPr bwMode="auto">
          <a:xfrm>
            <a:off x="-54086" y="-25170"/>
            <a:ext cx="9144000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3333FF"/>
                </a:solidFill>
              </a:rPr>
              <a:t>NICA </a:t>
            </a:r>
            <a:r>
              <a:rPr lang="en-US" sz="2800" b="1" dirty="0">
                <a:solidFill>
                  <a:srgbClr val="3333FF"/>
                </a:solidFill>
              </a:rPr>
              <a:t>Collider</a:t>
            </a:r>
            <a:r>
              <a:rPr lang="ru-RU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</a:rPr>
              <a:t>: Search for the Mixed Phase and New Physics</a:t>
            </a:r>
          </a:p>
          <a:p>
            <a:pPr algn="ctr"/>
            <a:r>
              <a:rPr lang="en-US" sz="2800" b="1" dirty="0" smtClean="0">
                <a:solidFill>
                  <a:srgbClr val="3333FF"/>
                </a:solidFill>
              </a:rPr>
              <a:t>In Heavy Ions’ Collisions</a:t>
            </a:r>
            <a:endParaRPr lang="en-US" altLang="ru-RU" sz="2400" b="1" dirty="0" smtClean="0">
              <a:solidFill>
                <a:srgbClr val="3333FF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0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NICA_GSP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313" y="1294559"/>
            <a:ext cx="9058223" cy="4032447"/>
          </a:xfrm>
          <a:solidFill>
            <a:schemeClr val="bg1"/>
          </a:solidFill>
          <a:ln>
            <a:noFill/>
          </a:ln>
        </p:spPr>
      </p:pic>
      <p:sp>
        <p:nvSpPr>
          <p:cNvPr id="45" name="Footer Placeholder 44"/>
          <p:cNvSpPr>
            <a:spLocks noGrp="1"/>
          </p:cNvSpPr>
          <p:nvPr>
            <p:ph type="ftr" sz="quarter" idx="11"/>
          </p:nvPr>
        </p:nvSpPr>
        <p:spPr>
          <a:xfrm>
            <a:off x="2133601" y="6245225"/>
            <a:ext cx="5664200" cy="476250"/>
          </a:xfrm>
        </p:spPr>
        <p:txBody>
          <a:bodyPr anchor="b"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Boris Sharkov JINR Dubna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4480217B-8183-4E7A-98AC-12846F6965A4}" type="slidenum">
              <a:rPr lang="ru-RU" smtClean="0">
                <a:solidFill>
                  <a:srgbClr val="000000"/>
                </a:solidFill>
              </a:rPr>
              <a:pPr/>
              <a:t>9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48" name="Picture 6" descr="NICA-Logo_4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1" y="41579"/>
            <a:ext cx="1498600" cy="738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79514" y="3672500"/>
            <a:ext cx="17960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a typeface="ＭＳ Ｐゴシック" pitchFamily="34" charset="-128"/>
                <a:cs typeface="Arial" pitchFamily="34" charset="0"/>
              </a:rPr>
              <a:t>NUCLOTRON 0</a:t>
            </a:r>
            <a:r>
              <a:rPr lang="ru-RU" b="1" dirty="0">
                <a:solidFill>
                  <a:srgbClr val="FFFFFF"/>
                </a:solidFill>
                <a:ea typeface="ＭＳ Ｐゴシック" pitchFamily="34" charset="-128"/>
                <a:cs typeface="Arial" pitchFamily="34" charset="0"/>
              </a:rPr>
              <a:t>.</a:t>
            </a:r>
            <a:r>
              <a:rPr lang="en-US" b="1" dirty="0">
                <a:solidFill>
                  <a:srgbClr val="FFFFFF"/>
                </a:solidFill>
                <a:ea typeface="ＭＳ Ｐゴシック" pitchFamily="34" charset="-128"/>
                <a:cs typeface="Arial" pitchFamily="34" charset="0"/>
              </a:rPr>
              <a:t>6-4</a:t>
            </a:r>
            <a:r>
              <a:rPr lang="ru-RU" b="1" dirty="0">
                <a:solidFill>
                  <a:srgbClr val="FFFFFF"/>
                </a:solidFill>
                <a:ea typeface="ＭＳ Ｐゴシック" pitchFamily="34" charset="-128"/>
                <a:cs typeface="Arial" pitchFamily="34" charset="0"/>
              </a:rPr>
              <a:t>.</a:t>
            </a:r>
            <a:r>
              <a:rPr lang="en-US" b="1" dirty="0">
                <a:solidFill>
                  <a:srgbClr val="FFFFFF"/>
                </a:solidFill>
                <a:ea typeface="ＭＳ Ｐゴシック" pitchFamily="34" charset="-128"/>
                <a:cs typeface="Arial" pitchFamily="34" charset="0"/>
              </a:rPr>
              <a:t>5 </a:t>
            </a:r>
            <a:r>
              <a:rPr lang="en-US" b="1" dirty="0" err="1">
                <a:solidFill>
                  <a:srgbClr val="FFFFFF"/>
                </a:solidFill>
                <a:ea typeface="ＭＳ Ｐゴシック" pitchFamily="34" charset="-128"/>
                <a:cs typeface="Arial" pitchFamily="34" charset="0"/>
              </a:rPr>
              <a:t>GeV</a:t>
            </a:r>
            <a:r>
              <a:rPr lang="en-US" b="1" dirty="0">
                <a:solidFill>
                  <a:srgbClr val="FFFFFF"/>
                </a:solidFill>
                <a:ea typeface="ＭＳ Ｐゴシック" pitchFamily="34" charset="-128"/>
                <a:cs typeface="Arial" pitchFamily="34" charset="0"/>
              </a:rPr>
              <a:t>/u</a:t>
            </a:r>
            <a:endParaRPr lang="ru-RU" b="1" dirty="0">
              <a:solidFill>
                <a:srgbClr val="FFFFFF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14502" y="1569070"/>
            <a:ext cx="11575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90"/>
                </a:solidFill>
                <a:ea typeface="ＭＳ Ｐゴシック" pitchFamily="34" charset="-128"/>
                <a:cs typeface="Arial"/>
              </a:rPr>
              <a:t>PS &amp; LU-20 (5MeV/u)</a:t>
            </a:r>
            <a:endParaRPr lang="ru-RU" sz="1400" b="1" dirty="0">
              <a:solidFill>
                <a:srgbClr val="000090"/>
              </a:solidFill>
              <a:ea typeface="ＭＳ Ｐゴシック" pitchFamily="34" charset="-128"/>
              <a:cs typeface="Arial"/>
            </a:endParaRPr>
          </a:p>
        </p:txBody>
      </p:sp>
      <p:sp>
        <p:nvSpPr>
          <p:cNvPr id="11" name="Pentagon 10"/>
          <p:cNvSpPr/>
          <p:nvPr/>
        </p:nvSpPr>
        <p:spPr bwMode="auto">
          <a:xfrm>
            <a:off x="1126109" y="1879656"/>
            <a:ext cx="404813" cy="93071"/>
          </a:xfrm>
          <a:prstGeom prst="homePlate">
            <a:avLst/>
          </a:prstGeom>
          <a:solidFill>
            <a:srgbClr val="000090"/>
          </a:solidFill>
          <a:ln>
            <a:solidFill>
              <a:srgbClr val="000090"/>
            </a:solidFill>
          </a:ln>
          <a:scene3d>
            <a:camera prst="orthographicFront">
              <a:rot lat="0" lon="0" rev="145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9275" y="1506921"/>
            <a:ext cx="2162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  <a:cs typeface="Arial"/>
              </a:rPr>
              <a:t>hall for fixed target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  <a:cs typeface="Arial"/>
              </a:rPr>
              <a:t>experiments </a:t>
            </a:r>
          </a:p>
        </p:txBody>
      </p:sp>
      <p:cxnSp>
        <p:nvCxnSpPr>
          <p:cNvPr id="14" name="Straight Arrow Connector 35"/>
          <p:cNvCxnSpPr>
            <a:cxnSpLocks noChangeShapeType="1"/>
          </p:cNvCxnSpPr>
          <p:nvPr/>
        </p:nvCxnSpPr>
        <p:spPr bwMode="auto">
          <a:xfrm flipV="1">
            <a:off x="2476500" y="2040471"/>
            <a:ext cx="876300" cy="520700"/>
          </a:xfrm>
          <a:prstGeom prst="straightConnector1">
            <a:avLst/>
          </a:prstGeom>
          <a:noFill/>
          <a:ln w="38100">
            <a:solidFill>
              <a:srgbClr val="00009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scene3d>
            <a:camera prst="orthographicFront">
              <a:rot lat="0" lon="0" rev="20280000"/>
            </a:camera>
            <a:lightRig rig="threePt" dir="t"/>
          </a:scene3d>
        </p:spPr>
      </p:cxnSp>
      <p:cxnSp>
        <p:nvCxnSpPr>
          <p:cNvPr id="6" name="Straight Arrow Connector 5"/>
          <p:cNvCxnSpPr/>
          <p:nvPr/>
        </p:nvCxnSpPr>
        <p:spPr>
          <a:xfrm flipV="1">
            <a:off x="1167740" y="2374679"/>
            <a:ext cx="807816" cy="129788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27"/>
          <p:cNvSpPr>
            <a:spLocks noChangeArrowheads="1"/>
          </p:cNvSpPr>
          <p:nvPr/>
        </p:nvSpPr>
        <p:spPr bwMode="auto">
          <a:xfrm rot="20973158">
            <a:off x="1193159" y="1949306"/>
            <a:ext cx="1633877" cy="42937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scene3d>
            <a:camera prst="orthographicFront">
              <a:rot lat="0" lon="0" rev="21180000"/>
            </a:camera>
            <a:lightRig rig="threePt" dir="t"/>
          </a:scene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572032" y="1161346"/>
            <a:ext cx="2823233" cy="1067632"/>
            <a:chOff x="4572000" y="1097846"/>
            <a:chExt cx="2823232" cy="1067632"/>
          </a:xfrm>
        </p:grpSpPr>
        <p:grpSp>
          <p:nvGrpSpPr>
            <p:cNvPr id="35" name="Group 34"/>
            <p:cNvGrpSpPr/>
            <p:nvPr/>
          </p:nvGrpSpPr>
          <p:grpSpPr>
            <a:xfrm>
              <a:off x="4572000" y="1100666"/>
              <a:ext cx="2383349" cy="1064812"/>
              <a:chOff x="4572000" y="1100666"/>
              <a:chExt cx="2383349" cy="1064812"/>
            </a:xfrm>
          </p:grpSpPr>
          <p:pic>
            <p:nvPicPr>
              <p:cNvPr id="37" name="Picture 12" descr="C:\Users\Yury\Documents\Suzdal\BMN.jp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247923" y="1100666"/>
                <a:ext cx="1707426" cy="1064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8" name="Straight Arrow Connector 37"/>
              <p:cNvCxnSpPr/>
              <p:nvPr/>
            </p:nvCxnSpPr>
            <p:spPr>
              <a:xfrm flipH="1">
                <a:off x="4572000" y="1618544"/>
                <a:ext cx="690034" cy="134056"/>
              </a:xfrm>
              <a:prstGeom prst="straightConnector1">
                <a:avLst/>
              </a:prstGeom>
              <a:ln w="76200" cmpd="sng">
                <a:solidFill>
                  <a:schemeClr val="accent5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6375401" y="1097846"/>
              <a:ext cx="1019831" cy="400110"/>
            </a:xfrm>
            <a:prstGeom prst="rect">
              <a:avLst/>
            </a:prstGeom>
            <a:solidFill>
              <a:srgbClr val="DAEDEF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90"/>
                  </a:solidFill>
                  <a:ea typeface="ＭＳ Ｐゴシック" pitchFamily="34" charset="-128"/>
                </a:rPr>
                <a:t>BM@N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50576" y="4313129"/>
            <a:ext cx="2322236" cy="1896485"/>
            <a:chOff x="1828673" y="3908779"/>
            <a:chExt cx="2852787" cy="2184407"/>
          </a:xfrm>
        </p:grpSpPr>
        <p:grpSp>
          <p:nvGrpSpPr>
            <p:cNvPr id="41" name="Group 40"/>
            <p:cNvGrpSpPr/>
            <p:nvPr/>
          </p:nvGrpSpPr>
          <p:grpSpPr>
            <a:xfrm>
              <a:off x="1828673" y="3908779"/>
              <a:ext cx="2748088" cy="2184407"/>
              <a:chOff x="1828673" y="3908779"/>
              <a:chExt cx="2748088" cy="2184407"/>
            </a:xfrm>
          </p:grpSpPr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828673" y="4162779"/>
                <a:ext cx="2748088" cy="1930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7" name="Straight Arrow Connector 46"/>
              <p:cNvCxnSpPr/>
              <p:nvPr/>
            </p:nvCxnSpPr>
            <p:spPr>
              <a:xfrm flipV="1">
                <a:off x="3414889" y="3908779"/>
                <a:ext cx="508000" cy="338665"/>
              </a:xfrm>
              <a:prstGeom prst="straightConnector1">
                <a:avLst/>
              </a:prstGeom>
              <a:ln w="76200" cmpd="sng">
                <a:solidFill>
                  <a:srgbClr val="4597A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3753557" y="4219223"/>
              <a:ext cx="927903" cy="460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90"/>
                  </a:solidFill>
                  <a:ea typeface="ＭＳ Ｐゴシック" pitchFamily="34" charset="-128"/>
                </a:rPr>
                <a:t>MPD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832131" y="304800"/>
            <a:ext cx="3406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90"/>
                </a:solidFill>
                <a:ea typeface="ＭＳ Ｐゴシック" pitchFamily="34" charset="-128"/>
              </a:rPr>
              <a:t>The NICA Complex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4506" y="762000"/>
            <a:ext cx="2103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90"/>
                </a:solidFill>
                <a:ea typeface="ＭＳ Ｐゴシック" pitchFamily="34" charset="-128"/>
              </a:rPr>
              <a:t>existing facility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0280" y="812864"/>
            <a:ext cx="8416390" cy="4334215"/>
            <a:chOff x="50280" y="812800"/>
            <a:chExt cx="8416390" cy="4334215"/>
          </a:xfrm>
        </p:grpSpPr>
        <p:grpSp>
          <p:nvGrpSpPr>
            <p:cNvPr id="13" name="Group 12"/>
            <p:cNvGrpSpPr/>
            <p:nvPr/>
          </p:nvGrpSpPr>
          <p:grpSpPr>
            <a:xfrm>
              <a:off x="50280" y="1286945"/>
              <a:ext cx="8416390" cy="3860070"/>
              <a:chOff x="50280" y="1286945"/>
              <a:chExt cx="8416390" cy="3860070"/>
            </a:xfrm>
          </p:grpSpPr>
          <p:sp>
            <p:nvSpPr>
              <p:cNvPr id="5" name="Oval 26"/>
              <p:cNvSpPr>
                <a:spLocks noChangeArrowheads="1"/>
              </p:cNvSpPr>
              <p:nvPr/>
            </p:nvSpPr>
            <p:spPr bwMode="auto">
              <a:xfrm rot="20973158">
                <a:off x="1297280" y="1998782"/>
                <a:ext cx="1436872" cy="24760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scene3d>
                <a:camera prst="orthographicFront">
                  <a:rot lat="0" lon="0" rev="2124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9" name="Arc 48"/>
              <p:cNvSpPr/>
              <p:nvPr/>
            </p:nvSpPr>
            <p:spPr>
              <a:xfrm>
                <a:off x="2523062" y="2836332"/>
                <a:ext cx="1405459" cy="787396"/>
              </a:xfrm>
              <a:prstGeom prst="arc">
                <a:avLst>
                  <a:gd name="adj1" fmla="val 17528057"/>
                  <a:gd name="adj2" fmla="val 287252"/>
                </a:avLst>
              </a:prstGeom>
              <a:ln w="38100" cmpd="sng">
                <a:solidFill>
                  <a:srgbClr val="FF0000"/>
                </a:solidFill>
              </a:ln>
              <a:scene3d>
                <a:camera prst="orthographicFront">
                  <a:rot lat="0" lon="0" rev="9894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Text Box 23"/>
              <p:cNvSpPr txBox="1">
                <a:spLocks noChangeArrowheads="1"/>
              </p:cNvSpPr>
              <p:nvPr/>
            </p:nvSpPr>
            <p:spPr bwMode="auto">
              <a:xfrm>
                <a:off x="1330373" y="1286945"/>
                <a:ext cx="233744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00090"/>
                    </a:solidFill>
                    <a:ea typeface="ＭＳ Ｐゴシック" pitchFamily="34" charset="-128"/>
                    <a:cs typeface="Arial"/>
                  </a:rPr>
                  <a:t>KRION-6T+ </a:t>
                </a:r>
                <a:r>
                  <a:rPr lang="en-US" sz="1400" b="1" dirty="0" err="1">
                    <a:solidFill>
                      <a:srgbClr val="000090"/>
                    </a:solidFill>
                    <a:ea typeface="ＭＳ Ｐゴシック" pitchFamily="34" charset="-128"/>
                    <a:cs typeface="Arial"/>
                  </a:rPr>
                  <a:t>HILac</a:t>
                </a:r>
                <a:r>
                  <a:rPr lang="en-US" sz="1400" b="1" dirty="0">
                    <a:solidFill>
                      <a:srgbClr val="000090"/>
                    </a:solidFill>
                    <a:ea typeface="ＭＳ Ｐゴシック" pitchFamily="34" charset="-128"/>
                    <a:cs typeface="Arial"/>
                  </a:rPr>
                  <a:t> (3MeV/u)</a:t>
                </a:r>
                <a:endParaRPr lang="ru-RU" sz="1400" b="1" dirty="0">
                  <a:solidFill>
                    <a:srgbClr val="000090"/>
                  </a:solidFill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20" name="Text Box 26"/>
              <p:cNvSpPr txBox="1">
                <a:spLocks noChangeArrowheads="1"/>
              </p:cNvSpPr>
              <p:nvPr/>
            </p:nvSpPr>
            <p:spPr bwMode="auto">
              <a:xfrm>
                <a:off x="50280" y="2712398"/>
                <a:ext cx="1480609" cy="554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FFFFFF"/>
                    </a:solidFill>
                    <a:ea typeface="ＭＳ Ｐゴシック" pitchFamily="34" charset="-128"/>
                    <a:cs typeface="Arial" pitchFamily="34" charset="0"/>
                  </a:rPr>
                  <a:t>Booster </a:t>
                </a:r>
                <a:endParaRPr lang="ru-RU" b="1" dirty="0">
                  <a:solidFill>
                    <a:srgbClr val="FFFFFF"/>
                  </a:solidFill>
                  <a:ea typeface="ＭＳ Ｐゴシック" pitchFamily="34" charset="-128"/>
                  <a:cs typeface="Arial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FFFFFF"/>
                    </a:solidFill>
                    <a:ea typeface="ＭＳ Ｐゴシック" pitchFamily="34" charset="-128"/>
                    <a:cs typeface="Arial" pitchFamily="34" charset="0"/>
                  </a:rPr>
                  <a:t>(600 MeV/u)</a:t>
                </a:r>
                <a:endParaRPr lang="ru-RU" b="1" dirty="0">
                  <a:solidFill>
                    <a:srgbClr val="FFFFFF"/>
                  </a:solidFill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22" name="Pentagon 21"/>
              <p:cNvSpPr/>
              <p:nvPr/>
            </p:nvSpPr>
            <p:spPr bwMode="auto">
              <a:xfrm>
                <a:off x="1581455" y="1726543"/>
                <a:ext cx="495332" cy="101596"/>
              </a:xfrm>
              <a:prstGeom prst="homePlate">
                <a:avLst/>
              </a:prstGeom>
              <a:solidFill>
                <a:srgbClr val="FF0000"/>
              </a:solidFill>
              <a:scene3d>
                <a:camera prst="orthographicFront">
                  <a:rot lat="0" lon="0" rev="138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2267744" y="2374615"/>
                <a:ext cx="2075656" cy="148452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267744" y="2374615"/>
                <a:ext cx="1516856" cy="935852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Arc 28"/>
              <p:cNvSpPr/>
              <p:nvPr/>
            </p:nvSpPr>
            <p:spPr>
              <a:xfrm>
                <a:off x="6307663" y="3344334"/>
                <a:ext cx="2159007" cy="1032934"/>
              </a:xfrm>
              <a:prstGeom prst="arc">
                <a:avLst>
                  <a:gd name="adj1" fmla="val 19226757"/>
                  <a:gd name="adj2" fmla="val 7917226"/>
                </a:avLst>
              </a:prstGeom>
              <a:ln w="38100" cmpd="sng">
                <a:solidFill>
                  <a:srgbClr val="FF0000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4597400" y="2548467"/>
                <a:ext cx="3335867" cy="855133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3810000" y="3310466"/>
                <a:ext cx="3166533" cy="1032934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Arc 38"/>
              <p:cNvSpPr/>
              <p:nvPr/>
            </p:nvSpPr>
            <p:spPr>
              <a:xfrm>
                <a:off x="3454399" y="2506133"/>
                <a:ext cx="1515533" cy="660400"/>
              </a:xfrm>
              <a:prstGeom prst="arc">
                <a:avLst>
                  <a:gd name="adj1" fmla="val 11074613"/>
                  <a:gd name="adj2" fmla="val 19392505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8" name="Straight Arrow Connector 67"/>
              <p:cNvCxnSpPr>
                <a:stCxn id="20" idx="0"/>
              </p:cNvCxnSpPr>
              <p:nvPr/>
            </p:nvCxnSpPr>
            <p:spPr>
              <a:xfrm flipV="1">
                <a:off x="790585" y="2277484"/>
                <a:ext cx="990406" cy="434914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3964054" y="3143058"/>
                <a:ext cx="12666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>
                    <a:solidFill>
                      <a:srgbClr val="FFFFFF"/>
                    </a:solidFill>
                    <a:ea typeface="ＭＳ Ｐゴシック" pitchFamily="34" charset="-128"/>
                  </a:rPr>
                  <a:t>MPD hall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622693" y="2369551"/>
                <a:ext cx="12250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>
                    <a:solidFill>
                      <a:srgbClr val="FFFFFF"/>
                    </a:solidFill>
                    <a:ea typeface="ＭＳ Ｐゴシック" pitchFamily="34" charset="-128"/>
                  </a:rPr>
                  <a:t>SPD hall</a:t>
                </a:r>
              </a:p>
            </p:txBody>
          </p:sp>
          <p:sp>
            <p:nvSpPr>
              <p:cNvPr id="28" name="Text Box 26"/>
              <p:cNvSpPr txBox="1">
                <a:spLocks noChangeArrowheads="1"/>
              </p:cNvSpPr>
              <p:nvPr/>
            </p:nvSpPr>
            <p:spPr bwMode="auto">
              <a:xfrm>
                <a:off x="5269280" y="4777683"/>
                <a:ext cx="1473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FFFFFF"/>
                    </a:solidFill>
                    <a:ea typeface="ＭＳ Ｐゴシック" pitchFamily="34" charset="-128"/>
                    <a:cs typeface="Arial" pitchFamily="34" charset="0"/>
                  </a:rPr>
                  <a:t>Collider</a:t>
                </a:r>
                <a:endParaRPr lang="ru-RU" b="1" dirty="0">
                  <a:solidFill>
                    <a:srgbClr val="FFFFFF"/>
                  </a:solidFill>
                  <a:ea typeface="ＭＳ Ｐゴシック" pitchFamily="34" charset="-128"/>
                  <a:cs typeface="Arial" pitchFamily="34" charset="0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V="1">
                <a:off x="6394945" y="4447201"/>
                <a:ext cx="581588" cy="434914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4978400" y="812800"/>
              <a:ext cx="2406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i="1" dirty="0">
                  <a:solidFill>
                    <a:srgbClr val="FF0000"/>
                  </a:solidFill>
                  <a:ea typeface="ＭＳ Ｐゴシック" pitchFamily="34" charset="-128"/>
                </a:rPr>
                <a:t>to be constructed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50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BEVATECH">
      <a:dk1>
        <a:srgbClr val="000000"/>
      </a:dk1>
      <a:lt1>
        <a:srgbClr val="FFFFFF"/>
      </a:lt1>
      <a:dk2>
        <a:srgbClr val="064B6A"/>
      </a:dk2>
      <a:lt2>
        <a:srgbClr val="DFE0E1"/>
      </a:lt2>
      <a:accent1>
        <a:srgbClr val="064B6A"/>
      </a:accent1>
      <a:accent2>
        <a:srgbClr val="F2F2F2"/>
      </a:accent2>
      <a:accent3>
        <a:srgbClr val="858586"/>
      </a:accent3>
      <a:accent4>
        <a:srgbClr val="DFE0E1"/>
      </a:accent4>
      <a:accent5>
        <a:srgbClr val="69696B"/>
      </a:accent5>
      <a:accent6>
        <a:srgbClr val="FFFFFF"/>
      </a:accent6>
      <a:hlink>
        <a:srgbClr val="064B6A"/>
      </a:hlink>
      <a:folHlink>
        <a:srgbClr val="69696B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3_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Standarddesign">
  <a:themeElements>
    <a:clrScheme name="4_Standard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4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Standarddesign">
  <a:themeElements>
    <a:clrScheme name="4_Standard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4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6_Standarddesign">
  <a:themeElements>
    <a:clrScheme name="4_Standard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4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0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6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2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42.xml><?xml version="1.0" encoding="utf-8"?>
<a:theme xmlns:a="http://schemas.openxmlformats.org/drawingml/2006/main" name="3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43.xml><?xml version="1.0" encoding="utf-8"?>
<a:theme xmlns:a="http://schemas.openxmlformats.org/drawingml/2006/main" name="2_Default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1_Leer">
  <a:themeElements>
    <a:clrScheme name="Le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Le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8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tandarddesig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Design">
      <a:majorFont>
        <a:latin typeface="Arial Rounded MT Bold"/>
        <a:ea typeface="ＭＳ Ｐゴシック"/>
        <a:cs typeface="ＭＳ Ｐゴシック"/>
      </a:majorFont>
      <a:minorFont>
        <a:latin typeface="Arial Rounded MT Bold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4856</Words>
  <Application>Microsoft Office PowerPoint</Application>
  <PresentationFormat>Bildschirmpräsentation (4:3)</PresentationFormat>
  <Paragraphs>1249</Paragraphs>
  <Slides>60</Slides>
  <Notes>24</Notes>
  <HiddenSlides>11</HiddenSlides>
  <MMClips>0</MMClips>
  <ScaleCrop>false</ScaleCrop>
  <HeadingPairs>
    <vt:vector size="6" baseType="variant">
      <vt:variant>
        <vt:lpstr>Design</vt:lpstr>
      </vt:variant>
      <vt:variant>
        <vt:i4>46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60</vt:i4>
      </vt:variant>
    </vt:vector>
  </HeadingPairs>
  <TitlesOfParts>
    <vt:vector size="109" baseType="lpstr">
      <vt:lpstr>Larissa</vt:lpstr>
      <vt:lpstr>gsi-folienmaster</vt:lpstr>
      <vt:lpstr>4_Template_FAIR_Power_Point</vt:lpstr>
      <vt:lpstr>2_Тема Office</vt:lpstr>
      <vt:lpstr>18_Benutzerdefiniertes Design</vt:lpstr>
      <vt:lpstr>2_Standarddesign</vt:lpstr>
      <vt:lpstr>6_Benutzerdefiniertes Design</vt:lpstr>
      <vt:lpstr>1_gsi-folienmaster</vt:lpstr>
      <vt:lpstr>1_Оформление по умолчанию</vt:lpstr>
      <vt:lpstr>3_Benutzerdefiniertes Design</vt:lpstr>
      <vt:lpstr>1_Тема Office</vt:lpstr>
      <vt:lpstr>4_Office Theme</vt:lpstr>
      <vt:lpstr>3_Тема Office</vt:lpstr>
      <vt:lpstr>8_Benutzerdefiniertes Design</vt:lpstr>
      <vt:lpstr>Template_FAIR_Power_Point</vt:lpstr>
      <vt:lpstr>4_Standarddesign</vt:lpstr>
      <vt:lpstr>5_Standarddesign</vt:lpstr>
      <vt:lpstr>6_Standarddesign</vt:lpstr>
      <vt:lpstr>2_Talks2012</vt:lpstr>
      <vt:lpstr>4_Тема Office</vt:lpstr>
      <vt:lpstr>16_Benutzerdefiniertes Design</vt:lpstr>
      <vt:lpstr>2_Оформление по умолчанию</vt:lpstr>
      <vt:lpstr>11_Benutzerdefiniertes Design</vt:lpstr>
      <vt:lpstr>5_Тема Office</vt:lpstr>
      <vt:lpstr>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8_Оформление по умолчанию</vt:lpstr>
      <vt:lpstr>9_Оформление по умолчанию</vt:lpstr>
      <vt:lpstr>10_Оформление по умолчанию</vt:lpstr>
      <vt:lpstr>7_Тема Office</vt:lpstr>
      <vt:lpstr>Тема Office</vt:lpstr>
      <vt:lpstr>8_Тема Office</vt:lpstr>
      <vt:lpstr>5_Default Design</vt:lpstr>
      <vt:lpstr>9_Тема Office</vt:lpstr>
      <vt:lpstr>10_Тема Office</vt:lpstr>
      <vt:lpstr>11_Тема Office</vt:lpstr>
      <vt:lpstr>12_Тема Office</vt:lpstr>
      <vt:lpstr>13_Тема Office</vt:lpstr>
      <vt:lpstr>2_gsi-folienmaster</vt:lpstr>
      <vt:lpstr>3_gsi-folienmaster</vt:lpstr>
      <vt:lpstr>2_Default Design</vt:lpstr>
      <vt:lpstr>1_Larissa</vt:lpstr>
      <vt:lpstr>1_Leer</vt:lpstr>
      <vt:lpstr>2_Larissa</vt:lpstr>
      <vt:lpstr>Mathcad</vt:lpstr>
      <vt:lpstr>Worksheet</vt:lpstr>
      <vt:lpstr>PHOTO-PAINT</vt:lpstr>
      <vt:lpstr> Development of heavy ion accelerators in JINR Развитие ускорителей в ОИЯИ Boris Sharkov / Борис Шарков  ОИЯИ Дубна НИЯУ МИФИ НИЯУ МИФИ</vt:lpstr>
      <vt:lpstr>PowerPoint-Präsentation</vt:lpstr>
      <vt:lpstr>PowerPoint-Präsentation</vt:lpstr>
      <vt:lpstr>Accelerator Technology Issues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The International FAIR Project in Darmstadt</vt:lpstr>
      <vt:lpstr>PowerPoint-Präsentation</vt:lpstr>
      <vt:lpstr>Facility for Antiproton and Ion Research</vt:lpstr>
      <vt:lpstr>Heavy ion accelerator chain</vt:lpstr>
      <vt:lpstr>PowerPoint-Präsentation</vt:lpstr>
      <vt:lpstr>Rapid/fast ramping dipole magnets Examples</vt:lpstr>
      <vt:lpstr>Full Length SIS100  Dipole</vt:lpstr>
      <vt:lpstr>PowerPoint-Präsentation</vt:lpstr>
      <vt:lpstr>PowerPoint-Präsentation</vt:lpstr>
      <vt:lpstr>The 4 Scientific Pillars of FAIR</vt:lpstr>
      <vt:lpstr>PowerPoint-Präsentation</vt:lpstr>
      <vt:lpstr>PowerPoint-Präsentation</vt:lpstr>
      <vt:lpstr>PowerPoint-Präsentation</vt:lpstr>
      <vt:lpstr> </vt:lpstr>
      <vt:lpstr>Region of super heavy nuclei</vt:lpstr>
      <vt:lpstr>SHE Factory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New FLNR gas-filled separator (contracted) </vt:lpstr>
      <vt:lpstr>PowerPoint-Präsentation</vt:lpstr>
      <vt:lpstr>PowerPoint-Präsentation</vt:lpstr>
      <vt:lpstr>PowerPoint-Präsentation</vt:lpstr>
      <vt:lpstr>Superconducting?</vt:lpstr>
      <vt:lpstr>PowerPoint-Präsentation</vt:lpstr>
      <vt:lpstr>PowerPoint-Präsentation</vt:lpstr>
      <vt:lpstr>Accelerator Challenges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Sharkov, Boris Prof.</dc:creator>
  <cp:lastModifiedBy>Sharkov, Boris Prof.</cp:lastModifiedBy>
  <cp:revision>164</cp:revision>
  <dcterms:created xsi:type="dcterms:W3CDTF">2017-07-27T06:40:07Z</dcterms:created>
  <dcterms:modified xsi:type="dcterms:W3CDTF">2017-10-03T06:11:03Z</dcterms:modified>
</cp:coreProperties>
</file>