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1"/>
  </p:notesMasterIdLst>
  <p:handoutMasterIdLst>
    <p:handoutMasterId r:id="rId22"/>
  </p:handoutMasterIdLst>
  <p:sldIdLst>
    <p:sldId id="465" r:id="rId2"/>
    <p:sldId id="478" r:id="rId3"/>
    <p:sldId id="470" r:id="rId4"/>
    <p:sldId id="477" r:id="rId5"/>
    <p:sldId id="474" r:id="rId6"/>
    <p:sldId id="475" r:id="rId7"/>
    <p:sldId id="463" r:id="rId8"/>
    <p:sldId id="476" r:id="rId9"/>
    <p:sldId id="479" r:id="rId10"/>
    <p:sldId id="485" r:id="rId11"/>
    <p:sldId id="489" r:id="rId12"/>
    <p:sldId id="487" r:id="rId13"/>
    <p:sldId id="488" r:id="rId14"/>
    <p:sldId id="486" r:id="rId15"/>
    <p:sldId id="490" r:id="rId16"/>
    <p:sldId id="492" r:id="rId17"/>
    <p:sldId id="493" r:id="rId18"/>
    <p:sldId id="495" r:id="rId19"/>
    <p:sldId id="494" r:id="rId20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  <a:srgbClr val="993300"/>
    <a:srgbClr val="3C1BB5"/>
    <a:srgbClr val="1E6C3E"/>
    <a:srgbClr val="222268"/>
    <a:srgbClr val="000099"/>
    <a:srgbClr val="185832"/>
    <a:srgbClr val="003366"/>
    <a:srgbClr val="0000CC"/>
    <a:srgbClr val="7253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8870" autoAdjust="0"/>
    <p:restoredTop sz="94790" autoAdjust="0"/>
  </p:normalViewPr>
  <p:slideViewPr>
    <p:cSldViewPr snapToGrid="0">
      <p:cViewPr varScale="1">
        <p:scale>
          <a:sx n="66" d="100"/>
          <a:sy n="66" d="100"/>
        </p:scale>
        <p:origin x="600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7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-2088" y="-90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F49B4180-558D-49FF-A4C8-928604574F87}" type="datetimeFigureOut">
              <a:rPr lang="ru-RU"/>
              <a:pPr>
                <a:defRPr/>
              </a:pPr>
              <a:t>02.10.2017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42BD8D80-5437-4CE3-ABF8-7763EF107D3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68225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17-07-12T11:05:56.65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A99C509-99D5-498C-9050-06FD6BCD8583}" emma:medium="tactile" emma:mode="ink">
          <msink:context xmlns:msink="http://schemas.microsoft.com/ink/2010/main" type="writingRegion" rotatedBoundingBox="4547,3511 4562,3511 4562,3526 4547,3526"/>
        </emma:interpretation>
      </emma:emma>
    </inkml:annotationXML>
    <inkml:traceGroup>
      <inkml:annotationXML>
        <emma:emma xmlns:emma="http://www.w3.org/2003/04/emma" version="1.0">
          <emma:interpretation id="{F94ECC49-20C4-44D9-B9F5-173A8452DBF7}" emma:medium="tactile" emma:mode="ink">
            <msink:context xmlns:msink="http://schemas.microsoft.com/ink/2010/main" type="paragraph" rotatedBoundingBox="4547,3511 4562,3511 4562,3526 4547,352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66455FD-A2C9-475C-9513-864D4E025B2D}" emma:medium="tactile" emma:mode="ink">
              <msink:context xmlns:msink="http://schemas.microsoft.com/ink/2010/main" type="line" rotatedBoundingBox="4547,3511 4562,3511 4562,3526 4547,3526"/>
            </emma:interpretation>
          </emma:emma>
        </inkml:annotationXML>
        <inkml:traceGroup>
          <inkml:annotationXML>
            <emma:emma xmlns:emma="http://www.w3.org/2003/04/emma" version="1.0">
              <emma:interpretation id="{B82B5C02-9455-4F8A-B6F9-FDC4BDD4947E}" emma:medium="tactile" emma:mode="ink">
                <msink:context xmlns:msink="http://schemas.microsoft.com/ink/2010/main" type="inkWord" rotatedBoundingBox="4547,3511 4562,3511 4562,3526 4547,3526"/>
              </emma:interpretation>
              <emma:one-of disjunction-type="recognition" id="oneOf0">
                <emma:interpretation id="interp0" emma:lang="en-US" emma:confidence="0">
                  <emma:literal>.</emma:literal>
                </emma:interpretation>
                <emma:interpretation id="interp1" emma:lang="en-US" emma:confidence="0">
                  <emma:literal>v</emma:literal>
                </emma:interpretation>
                <emma:interpretation id="interp2" emma:lang="en-US" emma:confidence="0">
                  <emma:literal>}</emma:literal>
                </emma:interpretation>
                <emma:interpretation id="interp3" emma:lang="en-US" emma:confidence="0">
                  <emma:literal>w</emma:literal>
                </emma:interpretation>
                <emma:interpretation id="interp4" emma:lang="en-US" emma:confidence="0">
                  <emma:literal>3</emma:literal>
                </emma:interpretation>
              </emma:one-of>
            </emma:emma>
          </inkml:annotationXML>
          <inkml:trace contextRef="#ctx0" brushRef="#br0">0 0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17-07-12T11:05:59.58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714F21C-D13E-4C24-9592-57FD643D3FB8}" emma:medium="tactile" emma:mode="ink">
          <msink:context xmlns:msink="http://schemas.microsoft.com/ink/2010/main" type="writingRegion" rotatedBoundingBox="2634,3668 2649,3668 2649,3746 2634,3746"/>
        </emma:interpretation>
      </emma:emma>
    </inkml:annotationXML>
    <inkml:traceGroup>
      <inkml:annotationXML>
        <emma:emma xmlns:emma="http://www.w3.org/2003/04/emma" version="1.0">
          <emma:interpretation id="{0BC03238-08A8-466E-BE77-B1DAEB1A8DB6}" emma:medium="tactile" emma:mode="ink">
            <msink:context xmlns:msink="http://schemas.microsoft.com/ink/2010/main" type="paragraph" rotatedBoundingBox="2634,3668 2649,3668 2649,3746 2634,374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4E5D09F-78DD-44EE-BD16-3F07CE78DE82}" emma:medium="tactile" emma:mode="ink">
              <msink:context xmlns:msink="http://schemas.microsoft.com/ink/2010/main" type="line" rotatedBoundingBox="2634,3668 2649,3668 2649,3746 2634,3746"/>
            </emma:interpretation>
          </emma:emma>
        </inkml:annotationXML>
        <inkml:traceGroup>
          <inkml:annotationXML>
            <emma:emma xmlns:emma="http://www.w3.org/2003/04/emma" version="1.0">
              <emma:interpretation id="{774E5F6D-BC8C-4C5B-B7E5-9418FA9849BE}" emma:medium="tactile" emma:mode="ink">
                <msink:context xmlns:msink="http://schemas.microsoft.com/ink/2010/main" type="inkWord" rotatedBoundingBox="2634,3668 2649,3668 2649,3746 2634,3746"/>
              </emma:interpretation>
              <emma:one-of disjunction-type="recognition" id="oneOf0">
                <emma:interpretation id="interp0" emma:lang="en-US" emma:confidence="1">
                  <emma:literal>:</emma:literal>
                </emma:interpretation>
                <emma:interpretation id="interp1" emma:lang="en-US" emma:confidence="0">
                  <emma:literal>!</emma:literal>
                </emma:interpretation>
                <emma:interpretation id="interp2" emma:lang="en-US" emma:confidence="0">
                  <emma:literal>i</emma:literal>
                </emma:interpretation>
                <emma:interpretation id="interp3" emma:lang="en-US" emma:confidence="0">
                  <emma:literal>;</emma:literal>
                </emma:interpretation>
                <emma:interpretation id="interp4" emma:lang="en-US" emma:confidence="0">
                  <emma:literal>j</emma:literal>
                </emma:interpretation>
              </emma:one-of>
            </emma:emma>
          </inkml:annotationXML>
          <inkml:trace contextRef="#ctx0" brushRef="#br0">-1913 220</inkml:trace>
          <inkml:trace contextRef="#ctx0" brushRef="#br0" timeOffset="-686.401">-1913 220</inkml:trace>
          <inkml:trace contextRef="#ctx0" brushRef="#br0" timeOffset="1575.6027">-1913 157</inkml:trace>
        </inkml:traceGroup>
      </inkml:traceGroup>
    </inkml:traceGroup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E6A251D0-2D13-4CA1-98EE-68E8214F676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842602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995140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0455272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A251D0-2D13-4CA1-98EE-68E8214F6769}" type="slidenum">
              <a:rPr lang="ru-RU" altLang="ru-RU" smtClean="0"/>
              <a:pPr>
                <a:defRPr/>
              </a:pPr>
              <a:t>10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577463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A251D0-2D13-4CA1-98EE-68E8214F6769}" type="slidenum">
              <a:rPr lang="ru-RU" altLang="ru-RU" smtClean="0"/>
              <a:pPr>
                <a:defRPr/>
              </a:pPr>
              <a:t>15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348303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u="sng">
                <a:solidFill>
                  <a:srgbClr val="CC0099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u="sng">
                <a:solidFill>
                  <a:srgbClr val="CC0099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u="sng">
                <a:solidFill>
                  <a:srgbClr val="CC0099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u="sng">
                <a:solidFill>
                  <a:srgbClr val="CC0099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u="sng">
                <a:solidFill>
                  <a:srgbClr val="CC0099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u="sng">
                <a:solidFill>
                  <a:srgbClr val="CC0099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u="sng">
                <a:solidFill>
                  <a:srgbClr val="CC0099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u="sng">
                <a:solidFill>
                  <a:srgbClr val="CC0099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u="sng">
                <a:solidFill>
                  <a:srgbClr val="CC0099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2A4CD32-8564-46F8-B875-40549ED1F847}" type="slidenum">
              <a:rPr lang="ru-RU" altLang="ru-RU" sz="1200" u="none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18</a:t>
            </a:fld>
            <a:endParaRPr lang="ru-RU" altLang="ru-RU" sz="1200" u="none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91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ru-RU" smtClean="0"/>
          </a:p>
        </p:txBody>
      </p:sp>
    </p:spTree>
    <p:extLst>
      <p:ext uri="{BB962C8B-B14F-4D97-AF65-F5344CB8AC3E}">
        <p14:creationId xmlns:p14="http://schemas.microsoft.com/office/powerpoint/2010/main" val="2395884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9499E8-CC1C-495B-B5FB-B3E98DC10A3D}" type="datetimeFigureOut">
              <a:rPr lang="ru-RU"/>
              <a:pPr>
                <a:defRPr/>
              </a:pPr>
              <a:t>02.10.2017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507E7-5390-4423-89DB-BE6A2C0F912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34464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EF202-67BE-4983-8676-E28B33E28F9A}" type="datetimeFigureOut">
              <a:rPr lang="ru-RU"/>
              <a:pPr>
                <a:defRPr/>
              </a:pPr>
              <a:t>02.10.2017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543D98-F3BC-4383-A32D-28EAF8E7744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64831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F6C5FD-5A6D-4AA7-9C0B-FC5D02296641}" type="datetimeFigureOut">
              <a:rPr lang="ru-RU"/>
              <a:pPr>
                <a:defRPr/>
              </a:pPr>
              <a:t>02.10.2017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710A2A-9E71-4E00-9063-994AFFC84F7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366511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A4A273-53E3-43A9-844E-2E109C512E3F}" type="datetimeFigureOut">
              <a:rPr lang="ru-RU"/>
              <a:pPr>
                <a:defRPr/>
              </a:pPr>
              <a:t>02.10.2017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1C2495-4ACE-47AC-BC8A-35038144BB3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520348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КлнАЭС_градирни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214313" y="6429375"/>
            <a:ext cx="139839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US" b="1" dirty="0" smtClean="0">
                <a:solidFill>
                  <a:schemeClr val="bg1"/>
                </a:solidFill>
                <a:latin typeface="Calibri" pitchFamily="34" charset="0"/>
              </a:rPr>
              <a:t>ICPPA-2017</a:t>
            </a:r>
            <a:endParaRPr lang="ru-RU" b="1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4" name="Рисунок 8" descr="ИТЭФ_логотип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71438"/>
            <a:ext cx="1001712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2857500" y="6429375"/>
            <a:ext cx="3200400" cy="365125"/>
          </a:xfrm>
        </p:spPr>
        <p:txBody>
          <a:bodyPr/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 err="1" smtClean="0"/>
              <a:t>Aleksandr</a:t>
            </a:r>
            <a:r>
              <a:rPr lang="en-US" dirty="0" smtClean="0"/>
              <a:t> </a:t>
            </a:r>
            <a:r>
              <a:rPr lang="en-US" dirty="0" err="1" smtClean="0"/>
              <a:t>Starostin</a:t>
            </a:r>
            <a:r>
              <a:rPr lang="en-US" dirty="0" smtClean="0"/>
              <a:t>(ITEP)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786563" y="6429375"/>
            <a:ext cx="2133600" cy="365125"/>
          </a:xfrm>
        </p:spPr>
        <p:txBody>
          <a:bodyPr/>
          <a:lstStyle>
            <a:lvl1pPr>
              <a:defRPr sz="1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07DFFAC0-7351-4C42-99E6-35CBE36AFDD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76659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93531-B0B0-447B-9613-4511224AAB73}" type="slidenum">
              <a:rPr lang="ru-RU" altLang="en-US"/>
              <a:pPr>
                <a:defRPr/>
              </a:pPr>
              <a:t>‹#›</a:t>
            </a:fld>
            <a:endParaRPr lang="ru-RU" altLang="en-US" dirty="0"/>
          </a:p>
        </p:txBody>
      </p:sp>
    </p:spTree>
    <p:extLst>
      <p:ext uri="{BB962C8B-B14F-4D97-AF65-F5344CB8AC3E}">
        <p14:creationId xmlns:p14="http://schemas.microsoft.com/office/powerpoint/2010/main" val="13596768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egula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КлнАЭС_градирни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12"/>
          <p:cNvSpPr txBox="1">
            <a:spLocks noChangeArrowheads="1"/>
          </p:cNvSpPr>
          <p:nvPr userDrawn="1"/>
        </p:nvSpPr>
        <p:spPr bwMode="auto">
          <a:xfrm>
            <a:off x="214313" y="6429375"/>
            <a:ext cx="1398396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b="1" dirty="0" smtClean="0">
                <a:solidFill>
                  <a:schemeClr val="bg1"/>
                </a:solidFill>
                <a:latin typeface="Calibri" pitchFamily="34" charset="0"/>
              </a:rPr>
              <a:t>ICPPA-2017</a:t>
            </a:r>
            <a:endParaRPr lang="ru-RU" b="1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4" name="Рисунок 8" descr="ИТЭФ_логотип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71438"/>
            <a:ext cx="1001712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2857499" y="6429375"/>
            <a:ext cx="2809875" cy="365125"/>
          </a:xfrm>
        </p:spPr>
        <p:txBody>
          <a:bodyPr/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 err="1" smtClean="0"/>
              <a:t>Aleksandr</a:t>
            </a:r>
            <a:r>
              <a:rPr lang="en-US" dirty="0" smtClean="0"/>
              <a:t> </a:t>
            </a:r>
            <a:r>
              <a:rPr lang="en-US" dirty="0" err="1" smtClean="0"/>
              <a:t>Starostin</a:t>
            </a:r>
            <a:r>
              <a:rPr lang="en-US" dirty="0" smtClean="0"/>
              <a:t> (ITEP)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786563" y="6429375"/>
            <a:ext cx="2133600" cy="365125"/>
          </a:xfrm>
        </p:spPr>
        <p:txBody>
          <a:bodyPr/>
          <a:lstStyle>
            <a:lvl1pPr>
              <a:defRPr sz="1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DB1855CA-146A-43B6-8D3E-3F9241D68E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89332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5" r="991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4"/>
          <p:cNvSpPr txBox="1">
            <a:spLocks/>
          </p:cNvSpPr>
          <p:nvPr userDrawn="1"/>
        </p:nvSpPr>
        <p:spPr bwMode="auto">
          <a:xfrm>
            <a:off x="8572500" y="6545263"/>
            <a:ext cx="496888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u="sng">
                <a:solidFill>
                  <a:srgbClr val="CC0099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u="sng">
                <a:solidFill>
                  <a:srgbClr val="CC0099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u="sng">
                <a:solidFill>
                  <a:srgbClr val="CC0099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u="sng">
                <a:solidFill>
                  <a:srgbClr val="CC0099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u="sng">
                <a:solidFill>
                  <a:srgbClr val="CC0099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u="sng">
                <a:solidFill>
                  <a:srgbClr val="CC0099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u="sng">
                <a:solidFill>
                  <a:srgbClr val="CC0099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u="sng">
                <a:solidFill>
                  <a:srgbClr val="CC0099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u="sng">
                <a:solidFill>
                  <a:srgbClr val="CC0099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3FE2738E-13BB-4B16-9DCA-F2B2BE516511}" type="slidenum">
              <a:rPr lang="en-GB" altLang="ru-RU" sz="1400" u="none">
                <a:solidFill>
                  <a:srgbClr val="FFFFFF"/>
                </a:solidFill>
              </a:rPr>
              <a:pPr algn="r">
                <a:spcBef>
                  <a:spcPct val="0"/>
                </a:spcBef>
                <a:buFontTx/>
                <a:buNone/>
              </a:pPr>
              <a:t>‹#›</a:t>
            </a:fld>
            <a:endParaRPr lang="en-GB" altLang="ru-RU" sz="1400" u="none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2771775" y="6480175"/>
            <a:ext cx="17367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  <a:defRPr sz="2400" u="sng">
                <a:solidFill>
                  <a:srgbClr val="CC0099"/>
                </a:solidFill>
                <a:latin typeface="Times New Roman" pitchFamily="18" charset="0"/>
              </a:defRPr>
            </a:lvl1pPr>
            <a:lvl2pPr marL="742950" indent="-28575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  <a:defRPr sz="2400" u="sng">
                <a:solidFill>
                  <a:srgbClr val="CC0099"/>
                </a:solidFill>
                <a:latin typeface="Times New Roman" pitchFamily="18" charset="0"/>
              </a:defRPr>
            </a:lvl2pPr>
            <a:lvl3pPr marL="1143000" indent="-22860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  <a:defRPr sz="2400" u="sng">
                <a:solidFill>
                  <a:srgbClr val="CC0099"/>
                </a:solidFill>
                <a:latin typeface="Times New Roman" pitchFamily="18" charset="0"/>
              </a:defRPr>
            </a:lvl3pPr>
            <a:lvl4pPr marL="1600200" indent="-22860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  <a:defRPr sz="2400" u="sng">
                <a:solidFill>
                  <a:srgbClr val="CC0099"/>
                </a:solidFill>
                <a:latin typeface="Times New Roman" pitchFamily="18" charset="0"/>
              </a:defRPr>
            </a:lvl4pPr>
            <a:lvl5pPr marL="2057400" indent="-22860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  <a:defRPr sz="2400" u="sng">
                <a:solidFill>
                  <a:srgbClr val="CC0099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  <a:defRPr sz="2400" u="sng">
                <a:solidFill>
                  <a:srgbClr val="CC0099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  <a:defRPr sz="2400" u="sng">
                <a:solidFill>
                  <a:srgbClr val="CC0099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  <a:defRPr sz="2400" u="sng">
                <a:solidFill>
                  <a:srgbClr val="CC0099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  <a:defRPr sz="2400" u="sng">
                <a:solidFill>
                  <a:srgbClr val="CC0099"/>
                </a:solidFill>
                <a:latin typeface="Times New Roman" pitchFamily="18" charset="0"/>
              </a:defRPr>
            </a:lvl9pPr>
          </a:lstStyle>
          <a:p>
            <a:pPr algn="just">
              <a:buFontTx/>
              <a:buNone/>
              <a:defRPr/>
            </a:pPr>
            <a:r>
              <a:rPr lang="en-US" sz="1600" u="none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D. </a:t>
            </a:r>
            <a:r>
              <a:rPr lang="en-US" sz="1600" u="none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Svirida</a:t>
            </a:r>
            <a:r>
              <a:rPr lang="en-US" sz="1600" u="none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(ITEP)</a:t>
            </a:r>
            <a:endParaRPr lang="en-GB" sz="1600" u="none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grpSp>
        <p:nvGrpSpPr>
          <p:cNvPr id="7" name="Группа 7"/>
          <p:cNvGrpSpPr>
            <a:grpSpLocks noChangeAspect="1"/>
          </p:cNvGrpSpPr>
          <p:nvPr userDrawn="1"/>
        </p:nvGrpSpPr>
        <p:grpSpPr bwMode="auto">
          <a:xfrm>
            <a:off x="107950" y="87313"/>
            <a:ext cx="1368425" cy="685800"/>
            <a:chOff x="152399" y="171471"/>
            <a:chExt cx="2943601" cy="1477015"/>
          </a:xfrm>
        </p:grpSpPr>
        <p:pic>
          <p:nvPicPr>
            <p:cNvPr id="8" name="Picture 10" descr="C:\Documents and Settings\SvirLex\Мои документы\pentaquark\logo_bigger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399" y="171471"/>
              <a:ext cx="1539281" cy="1477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Рисунок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60" t="809" r="8121" b="465"/>
            <a:stretch>
              <a:fillRect/>
            </a:stretch>
          </p:blipFill>
          <p:spPr bwMode="auto">
            <a:xfrm>
              <a:off x="1656000" y="171471"/>
              <a:ext cx="1440000" cy="1476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400" y="6496050"/>
            <a:ext cx="1798638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9594" y="854183"/>
            <a:ext cx="8644812" cy="559915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691680" y="170972"/>
            <a:ext cx="6132513" cy="51911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7227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18D589-5AA4-4475-85EE-6F86D2036D78}" type="datetimeFigureOut">
              <a:rPr lang="ru-RU"/>
              <a:pPr>
                <a:defRPr/>
              </a:pPr>
              <a:t>02.10.2017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7A17B7-0F29-4477-8833-CA180C447AE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44297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7B07B7-F008-4BE7-BE66-86F5B804B6D4}" type="datetimeFigureOut">
              <a:rPr lang="ru-RU"/>
              <a:pPr>
                <a:defRPr/>
              </a:pPr>
              <a:t>02.10.2017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0C724-0113-44EA-82A7-C833AB040B7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86939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6AE83C-A35D-4563-A3CD-F92E456BF774}" type="datetimeFigureOut">
              <a:rPr lang="ru-RU"/>
              <a:pPr>
                <a:defRPr/>
              </a:pPr>
              <a:t>02.10.2017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59CA57-2869-49C4-87D6-1167E7BD376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51824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1E92A3-3F61-4C00-821F-F161728D924E}" type="datetimeFigureOut">
              <a:rPr lang="ru-RU"/>
              <a:pPr>
                <a:defRPr/>
              </a:pPr>
              <a:t>02.10.2017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A75A89-B2DC-4393-BC20-C83F23FA07F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78030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555F33-F1B1-4D66-9A14-5DF42090F569}" type="datetimeFigureOut">
              <a:rPr lang="ru-RU"/>
              <a:pPr>
                <a:defRPr/>
              </a:pPr>
              <a:t>02.10.2017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363054-7362-4FEE-8344-084032D668F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3965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058325-E947-44F9-A451-C1B1E3F6D3DB}" type="datetimeFigureOut">
              <a:rPr lang="ru-RU"/>
              <a:pPr>
                <a:defRPr/>
              </a:pPr>
              <a:t>02.10.2017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8C6941-35F1-4270-A503-2B51907C051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49593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C22D22-966A-4C15-8774-4C0D0D305D78}" type="datetimeFigureOut">
              <a:rPr lang="ru-RU"/>
              <a:pPr>
                <a:defRPr/>
              </a:pPr>
              <a:t>02.10.2017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639266-1269-4EDE-B47E-A2BABB61810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65188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B15BA-70E9-4039-88DA-2ADE7B551791}" type="datetimeFigureOut">
              <a:rPr lang="ru-RU"/>
              <a:pPr>
                <a:defRPr/>
              </a:pPr>
              <a:t>02.10.2017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7EB645-4E1A-4AAE-B064-887FE49040C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59332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fld id="{D3759A6A-D28F-4392-9D87-E70ED583D01C}" type="datetimeFigureOut">
              <a:rPr lang="ru-RU"/>
              <a:pPr>
                <a:defRPr/>
              </a:pPr>
              <a:t>02.10.2017</a:t>
            </a:fld>
            <a:endParaRPr lang="ru-RU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fld id="{EBBB851A-432D-497B-9D41-83BE646C044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  <p:sldLayoutId id="2147483927" r:id="rId12"/>
    <p:sldLayoutId id="2147483928" r:id="rId13"/>
    <p:sldLayoutId id="2147483929" r:id="rId14"/>
    <p:sldLayoutId id="2147483930" r:id="rId15"/>
    <p:sldLayoutId id="2147483931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7.png"/><Relationship Id="rId4" Type="http://schemas.openxmlformats.org/officeDocument/2006/relationships/image" Target="../media/image26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wmf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customXml" Target="../ink/ink1.xml"/><Relationship Id="rId7" Type="http://schemas.openxmlformats.org/officeDocument/2006/relationships/image" Target="../media/image11.wmf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emf"/><Relationship Id="rId5" Type="http://schemas.openxmlformats.org/officeDocument/2006/relationships/customXml" Target="../ink/ink2.xml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.xml"/><Relationship Id="rId4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5" descr="60anniv_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28750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4"/>
          <p:cNvSpPr txBox="1">
            <a:spLocks noChangeArrowheads="1"/>
          </p:cNvSpPr>
          <p:nvPr/>
        </p:nvSpPr>
        <p:spPr bwMode="auto">
          <a:xfrm>
            <a:off x="130969" y="2244725"/>
            <a:ext cx="8834438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8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en-US" sz="28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sz="28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en-US" sz="28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sz="32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Neutrino</a:t>
            </a:r>
            <a:r>
              <a:rPr lang="ru-RU" sz="32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Arial" pitchFamily="34" charset="0"/>
              </a:rPr>
              <a:t>Physic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Arial" pitchFamily="34" charset="0"/>
              </a:rPr>
              <a:t>s at Kalinin Nuclear Power Plant </a:t>
            </a:r>
          </a:p>
          <a:p>
            <a:pPr algn="ctr" eaLnBrk="1" hangingPunct="1"/>
            <a:r>
              <a:rPr lang="ru-RU" sz="32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2002 – 2017  </a:t>
            </a:r>
            <a:r>
              <a:rPr lang="en-US" sz="32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en-US" sz="32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32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32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sz="3200" kern="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algn="ctr" eaLnBrk="1" hangingPunct="1"/>
            <a:endParaRPr lang="en-US" sz="3200" kern="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eaLnBrk="1" hangingPunct="1"/>
            <a:endParaRPr lang="en-US" sz="3200" kern="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eaLnBrk="1" hangingPunct="1"/>
            <a:endParaRPr lang="en-US" sz="3200" kern="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eaLnBrk="1" hangingPunct="1"/>
            <a:r>
              <a:rPr lang="ru-RU" sz="36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 </a:t>
            </a:r>
            <a:br>
              <a:rPr lang="ru-RU" sz="36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24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24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ru-RU" sz="2400" b="1" kern="0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ea typeface="ＭＳ Ｐゴシック" pitchFamily="34" charset="-128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523875" y="5099239"/>
            <a:ext cx="10144126" cy="1585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Alexander 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Starostin*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/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GEMMA 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and DANSS collaboration: ITEP(Moscow) + 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LNP JINR(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Dubna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 eaLnBrk="1" hangingPunct="1"/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*RNC KI ITEP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600"/>
              </a:spcBef>
              <a:defRPr/>
            </a:pPr>
            <a:endParaRPr lang="ru-RU" sz="2400" kern="0" dirty="0">
              <a:solidFill>
                <a:schemeClr val="bg1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advTm="21107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766" y="116230"/>
            <a:ext cx="8229600" cy="658812"/>
          </a:xfrm>
        </p:spPr>
        <p:txBody>
          <a:bodyPr/>
          <a:lstStyle/>
          <a:p>
            <a:r>
              <a:rPr lang="en-US" alt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DANSS design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70915" y="691026"/>
            <a:ext cx="5477409" cy="4662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285750" indent="-285750" eaLnBrk="1">
              <a:spcAft>
                <a:spcPts val="600"/>
              </a:spcAft>
              <a:buClr>
                <a:srgbClr val="000000"/>
              </a:buClr>
              <a:buSzPct val="100000"/>
              <a:buFont typeface="Wingdings" pitchFamily="2" charset="2"/>
              <a:buChar char="q"/>
            </a:pPr>
            <a:r>
              <a:rPr lang="en-US" sz="1800" b="1" dirty="0" smtClean="0">
                <a:solidFill>
                  <a:srgbClr val="7030A0"/>
                </a:solidFill>
                <a:latin typeface="+mn-lt"/>
              </a:rPr>
              <a:t>Cubic meter highly segmented neutrino spectrometer made of 2500 PS strips viewed by 2500 </a:t>
            </a:r>
            <a:r>
              <a:rPr lang="en-US" sz="1800" b="1" dirty="0" err="1" smtClean="0">
                <a:solidFill>
                  <a:srgbClr val="7030A0"/>
                </a:solidFill>
                <a:latin typeface="+mn-lt"/>
              </a:rPr>
              <a:t>SiPMs</a:t>
            </a:r>
            <a:r>
              <a:rPr lang="en-US" sz="1800" b="1" dirty="0" smtClean="0">
                <a:solidFill>
                  <a:srgbClr val="7030A0"/>
                </a:solidFill>
                <a:latin typeface="+mn-lt"/>
              </a:rPr>
              <a:t> &amp; 50 </a:t>
            </a:r>
            <a:r>
              <a:rPr lang="en-US" sz="1800" b="1" dirty="0" err="1" smtClean="0">
                <a:solidFill>
                  <a:srgbClr val="7030A0"/>
                </a:solidFill>
                <a:latin typeface="+mn-lt"/>
              </a:rPr>
              <a:t>PMTs.</a:t>
            </a:r>
            <a:endParaRPr lang="en-US" sz="1800" b="1" dirty="0" smtClean="0">
              <a:solidFill>
                <a:srgbClr val="7030A0"/>
              </a:solidFill>
              <a:latin typeface="+mn-lt"/>
            </a:endParaRPr>
          </a:p>
          <a:p>
            <a:pPr marL="285750" indent="-285750" eaLnBrk="1">
              <a:spcAft>
                <a:spcPts val="600"/>
              </a:spcAft>
              <a:buClr>
                <a:srgbClr val="000000"/>
              </a:buClr>
              <a:buSzPct val="100000"/>
              <a:buFont typeface="Wingdings" pitchFamily="2" charset="2"/>
              <a:buChar char="q"/>
            </a:pPr>
            <a:r>
              <a:rPr lang="en-US" sz="1800" b="1" dirty="0">
                <a:solidFill>
                  <a:srgbClr val="00B050"/>
                </a:solidFill>
                <a:latin typeface="+mn-lt"/>
                <a:cs typeface="Times New Roman" pitchFamily="18" charset="0"/>
              </a:rPr>
              <a:t>Scintillation strips </a:t>
            </a:r>
            <a:r>
              <a:rPr lang="en-US" sz="1800" b="1" dirty="0" smtClean="0">
                <a:solidFill>
                  <a:srgbClr val="00B050"/>
                </a:solidFill>
                <a:latin typeface="+mn-lt"/>
                <a:cs typeface="Times New Roman" pitchFamily="18" charset="0"/>
              </a:rPr>
              <a:t>10x40x1000 </a:t>
            </a:r>
            <a:r>
              <a:rPr lang="en-US" sz="1800" b="1" dirty="0">
                <a:solidFill>
                  <a:srgbClr val="00B050"/>
                </a:solidFill>
                <a:latin typeface="+mn-lt"/>
                <a:cs typeface="Times New Roman" pitchFamily="18" charset="0"/>
              </a:rPr>
              <a:t>mm</a:t>
            </a:r>
            <a:r>
              <a:rPr lang="en-US" sz="1800" b="1" baseline="30000" dirty="0">
                <a:solidFill>
                  <a:srgbClr val="00B050"/>
                </a:solidFill>
                <a:latin typeface="+mn-lt"/>
                <a:cs typeface="Times New Roman" pitchFamily="18" charset="0"/>
              </a:rPr>
              <a:t>3</a:t>
            </a:r>
            <a:r>
              <a:rPr lang="en-US" sz="1800" b="1" dirty="0">
                <a:solidFill>
                  <a:srgbClr val="00B050"/>
                </a:solidFill>
                <a:latin typeface="+mn-lt"/>
                <a:cs typeface="Times New Roman" pitchFamily="18" charset="0"/>
              </a:rPr>
              <a:t> with  </a:t>
            </a:r>
            <a:r>
              <a:rPr lang="en-US" sz="1800" b="1" dirty="0" err="1">
                <a:solidFill>
                  <a:srgbClr val="00B050"/>
                </a:solidFill>
                <a:latin typeface="+mn-lt"/>
                <a:cs typeface="Times New Roman" pitchFamily="18" charset="0"/>
              </a:rPr>
              <a:t>Gd-dopped</a:t>
            </a:r>
            <a:r>
              <a:rPr lang="en-US" sz="1800" b="1" dirty="0">
                <a:solidFill>
                  <a:srgbClr val="00B05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00B050"/>
                </a:solidFill>
                <a:latin typeface="+mn-lt"/>
                <a:cs typeface="Times New Roman" pitchFamily="18" charset="0"/>
              </a:rPr>
              <a:t>coating</a:t>
            </a:r>
            <a:endParaRPr lang="en-US" sz="1800" b="1" dirty="0" smtClean="0">
              <a:solidFill>
                <a:srgbClr val="000000"/>
              </a:solidFill>
              <a:latin typeface="+mn-lt"/>
            </a:endParaRPr>
          </a:p>
          <a:p>
            <a:pPr marL="285750" indent="-285750" eaLnBrk="1">
              <a:spcAft>
                <a:spcPts val="600"/>
              </a:spcAft>
              <a:buClr>
                <a:srgbClr val="000000"/>
              </a:buClr>
              <a:buSzPct val="100000"/>
              <a:buFont typeface="Wingdings" pitchFamily="2" charset="2"/>
              <a:buChar char="q"/>
            </a:pP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Times New Roman" pitchFamily="18" charset="0"/>
              </a:rPr>
              <a:t>Multilayer </a:t>
            </a: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Times New Roman" pitchFamily="18" charset="0"/>
              </a:rPr>
              <a:t>passive shielding consist from: 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Times New Roman" pitchFamily="18" charset="0"/>
              </a:rPr>
              <a:t>electrolytic copper frame ~5 cm, borated polyethylene 8 cm, lead 5 cm, borated polyethylene 8 cm</a:t>
            </a:r>
          </a:p>
          <a:p>
            <a:pPr marL="285750" indent="-285750" eaLnBrk="1">
              <a:spcAft>
                <a:spcPts val="1200"/>
              </a:spcAft>
              <a:buClr>
                <a:srgbClr val="000000"/>
              </a:buClr>
              <a:buSzPct val="100000"/>
              <a:buFont typeface="Wingdings" pitchFamily="2" charset="2"/>
              <a:buChar char="q"/>
            </a:pPr>
            <a:r>
              <a:rPr lang="en-US" sz="1800" b="1" dirty="0" smtClean="0">
                <a:solidFill>
                  <a:srgbClr val="993300"/>
                </a:solidFill>
                <a:latin typeface="+mn-lt"/>
              </a:rPr>
              <a:t>Active muon veto made of  double layer 3 cm PS plates from 5 sides</a:t>
            </a:r>
            <a:r>
              <a:rPr lang="en-US" sz="1600" b="1" dirty="0" smtClean="0">
                <a:solidFill>
                  <a:srgbClr val="993300"/>
                </a:solidFill>
                <a:latin typeface="+mn-lt"/>
              </a:rPr>
              <a:t>. </a:t>
            </a:r>
          </a:p>
          <a:p>
            <a:pPr eaLnBrk="1">
              <a:spcAft>
                <a:spcPts val="1200"/>
              </a:spcAft>
              <a:buClr>
                <a:srgbClr val="000000"/>
              </a:buClr>
              <a:buSzPct val="100000"/>
            </a:pPr>
            <a:endParaRPr lang="en-US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marL="285750" indent="-285750" eaLnBrk="1">
              <a:spcAft>
                <a:spcPts val="12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lang="en-US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marL="285750" indent="-285750" eaLnBrk="1">
              <a:spcAft>
                <a:spcPts val="12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lang="ru-RU" b="1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5" y="594067"/>
            <a:ext cx="2438399" cy="2578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250582" y="3172425"/>
            <a:ext cx="2531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7030A0"/>
                </a:solidFill>
              </a:rPr>
              <a:t>Single detection strip</a:t>
            </a:r>
            <a:endParaRPr lang="ru-RU" sz="1800" b="1" dirty="0">
              <a:solidFill>
                <a:srgbClr val="7030A0"/>
              </a:solidFill>
            </a:endParaRPr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6" r="4990"/>
          <a:stretch/>
        </p:blipFill>
        <p:spPr bwMode="auto">
          <a:xfrm>
            <a:off x="4991100" y="3807873"/>
            <a:ext cx="3986210" cy="2673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Группа 5"/>
          <p:cNvGrpSpPr>
            <a:grpSpLocks/>
          </p:cNvGrpSpPr>
          <p:nvPr/>
        </p:nvGrpSpPr>
        <p:grpSpPr bwMode="auto">
          <a:xfrm>
            <a:off x="284996" y="4196953"/>
            <a:ext cx="4059238" cy="2147084"/>
            <a:chOff x="507356" y="3058269"/>
            <a:chExt cx="3908905" cy="1666875"/>
          </a:xfrm>
        </p:grpSpPr>
        <p:pic>
          <p:nvPicPr>
            <p:cNvPr id="9" name="Picture 3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341" r="568"/>
            <a:stretch>
              <a:fillRect/>
            </a:stretch>
          </p:blipFill>
          <p:spPr bwMode="auto">
            <a:xfrm>
              <a:off x="621245" y="3058269"/>
              <a:ext cx="3671887" cy="166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Прямоугольник 29"/>
            <p:cNvSpPr>
              <a:spLocks noChangeArrowheads="1"/>
            </p:cNvSpPr>
            <p:nvPr/>
          </p:nvSpPr>
          <p:spPr bwMode="auto">
            <a:xfrm>
              <a:off x="621244" y="3100941"/>
              <a:ext cx="1057349" cy="533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Прямоугольник 1"/>
            <p:cNvSpPr>
              <a:spLocks noChangeArrowheads="1"/>
            </p:cNvSpPr>
            <p:nvPr/>
          </p:nvSpPr>
          <p:spPr bwMode="auto">
            <a:xfrm>
              <a:off x="507356" y="3892389"/>
              <a:ext cx="649701" cy="323546"/>
            </a:xfrm>
            <a:prstGeom prst="rect">
              <a:avLst/>
            </a:prstGeom>
            <a:solidFill>
              <a:srgbClr val="FFFFFF"/>
            </a:solidFill>
            <a:ln w="12700" algn="ctr">
              <a:solidFill>
                <a:srgbClr val="00B050"/>
              </a:solidFill>
              <a:round/>
              <a:headEnd/>
              <a:tailEnd/>
            </a:ln>
          </p:spPr>
          <p:txBody>
            <a:bodyPr lIns="36000" tIns="0" rIns="36000" bIns="0">
              <a:spAutoFit/>
            </a:bodyPr>
            <a:lstStyle/>
            <a:p>
              <a:pPr algn="ctr">
                <a:defRPr/>
              </a:pPr>
              <a:r>
                <a:rPr lang="en-US" sz="1050" dirty="0">
                  <a:solidFill>
                    <a:srgbClr val="00B050"/>
                  </a:solidFill>
                  <a:cs typeface="Arial" charset="0"/>
                </a:rPr>
                <a:t>10 layers = 20 cm</a:t>
              </a:r>
              <a:endParaRPr lang="ru-RU" sz="1050" dirty="0">
                <a:solidFill>
                  <a:srgbClr val="009900"/>
                </a:solidFill>
                <a:cs typeface="Arial" charset="0"/>
              </a:endParaRPr>
            </a:p>
          </p:txBody>
        </p:sp>
        <p:sp>
          <p:nvSpPr>
            <p:cNvPr id="12" name="Прямоугольник 29"/>
            <p:cNvSpPr>
              <a:spLocks noChangeArrowheads="1"/>
            </p:cNvSpPr>
            <p:nvPr/>
          </p:nvSpPr>
          <p:spPr bwMode="auto">
            <a:xfrm>
              <a:off x="1746417" y="3060637"/>
              <a:ext cx="1057349" cy="533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Прямоугольник 1"/>
            <p:cNvSpPr>
              <a:spLocks noChangeArrowheads="1"/>
            </p:cNvSpPr>
            <p:nvPr/>
          </p:nvSpPr>
          <p:spPr bwMode="auto">
            <a:xfrm>
              <a:off x="1788413" y="3422770"/>
              <a:ext cx="669574" cy="162456"/>
            </a:xfrm>
            <a:prstGeom prst="rect">
              <a:avLst/>
            </a:prstGeom>
            <a:solidFill>
              <a:srgbClr val="FFFFFF"/>
            </a:solidFill>
            <a:ln w="12700" algn="ctr">
              <a:solidFill>
                <a:srgbClr val="00B050"/>
              </a:solidFill>
              <a:round/>
              <a:headEnd/>
              <a:tailEnd/>
            </a:ln>
          </p:spPr>
          <p:txBody>
            <a:bodyPr lIns="36000" tIns="0" rIns="36000" bIns="0">
              <a:spAutoFit/>
            </a:bodyPr>
            <a:lstStyle/>
            <a:p>
              <a:pPr algn="ctr">
                <a:defRPr/>
              </a:pPr>
              <a:r>
                <a:rPr lang="en-US" sz="1050" dirty="0">
                  <a:solidFill>
                    <a:srgbClr val="00B050"/>
                  </a:solidFill>
                  <a:cs typeface="Arial" charset="0"/>
                </a:rPr>
                <a:t>X-Module</a:t>
              </a:r>
              <a:endParaRPr lang="ru-RU" sz="1050" dirty="0">
                <a:solidFill>
                  <a:srgbClr val="00B050"/>
                </a:solidFill>
                <a:cs typeface="Arial" charset="0"/>
              </a:endParaRPr>
            </a:p>
          </p:txBody>
        </p:sp>
        <p:sp>
          <p:nvSpPr>
            <p:cNvPr id="14" name="Прямоугольник 1"/>
            <p:cNvSpPr>
              <a:spLocks noChangeArrowheads="1"/>
            </p:cNvSpPr>
            <p:nvPr/>
          </p:nvSpPr>
          <p:spPr bwMode="auto">
            <a:xfrm>
              <a:off x="2383080" y="3058269"/>
              <a:ext cx="1730497" cy="162455"/>
            </a:xfrm>
            <a:prstGeom prst="rect">
              <a:avLst/>
            </a:prstGeom>
            <a:solidFill>
              <a:srgbClr val="FFFFFF"/>
            </a:solidFill>
            <a:ln w="12700" algn="ctr">
              <a:solidFill>
                <a:srgbClr val="FF9966"/>
              </a:solidFill>
              <a:round/>
              <a:headEnd/>
              <a:tailEnd/>
            </a:ln>
          </p:spPr>
          <p:txBody>
            <a:bodyPr lIns="36000" tIns="0" rIns="36000" bIns="0">
              <a:spAutoFit/>
            </a:bodyPr>
            <a:lstStyle/>
            <a:p>
              <a:pPr algn="ctr">
                <a:defRPr/>
              </a:pPr>
              <a:r>
                <a:rPr lang="en-US" sz="1050" dirty="0">
                  <a:solidFill>
                    <a:srgbClr val="FF9966"/>
                  </a:solidFill>
                  <a:cs typeface="Arial" charset="0"/>
                </a:rPr>
                <a:t>1 layer = 5 strips = 20 cm</a:t>
              </a:r>
              <a:endParaRPr lang="ru-RU" sz="1050" dirty="0">
                <a:solidFill>
                  <a:srgbClr val="FF9966"/>
                </a:solidFill>
                <a:cs typeface="Arial" charset="0"/>
              </a:endParaRPr>
            </a:p>
          </p:txBody>
        </p:sp>
        <p:sp>
          <p:nvSpPr>
            <p:cNvPr id="15" name="Прямоугольник 1"/>
            <p:cNvSpPr>
              <a:spLocks noChangeArrowheads="1"/>
            </p:cNvSpPr>
            <p:nvPr/>
          </p:nvSpPr>
          <p:spPr bwMode="auto">
            <a:xfrm>
              <a:off x="2548181" y="3286252"/>
              <a:ext cx="668045" cy="162456"/>
            </a:xfrm>
            <a:prstGeom prst="rect">
              <a:avLst/>
            </a:prstGeom>
            <a:solidFill>
              <a:srgbClr val="FFFFFF"/>
            </a:solidFill>
            <a:ln w="12700" algn="ctr">
              <a:solidFill>
                <a:srgbClr val="FF9966"/>
              </a:solidFill>
              <a:round/>
              <a:headEnd/>
              <a:tailEnd/>
            </a:ln>
          </p:spPr>
          <p:txBody>
            <a:bodyPr lIns="36000" tIns="0" rIns="36000" bIns="0">
              <a:spAutoFit/>
            </a:bodyPr>
            <a:lstStyle/>
            <a:p>
              <a:pPr algn="ctr">
                <a:defRPr/>
              </a:pPr>
              <a:r>
                <a:rPr lang="en-US" sz="1050" dirty="0">
                  <a:solidFill>
                    <a:srgbClr val="FF9966"/>
                  </a:solidFill>
                  <a:cs typeface="Arial" charset="0"/>
                </a:rPr>
                <a:t>Y-Module</a:t>
              </a:r>
              <a:endParaRPr lang="ru-RU" sz="1050" dirty="0">
                <a:solidFill>
                  <a:srgbClr val="FF9966"/>
                </a:solidFill>
                <a:cs typeface="Arial" charset="0"/>
              </a:endParaRPr>
            </a:p>
          </p:txBody>
        </p:sp>
        <p:sp>
          <p:nvSpPr>
            <p:cNvPr id="16" name="Прямоугольник 1"/>
            <p:cNvSpPr>
              <a:spLocks noChangeArrowheads="1"/>
            </p:cNvSpPr>
            <p:nvPr/>
          </p:nvSpPr>
          <p:spPr bwMode="auto">
            <a:xfrm>
              <a:off x="3998923" y="4053479"/>
              <a:ext cx="417338" cy="162456"/>
            </a:xfrm>
            <a:prstGeom prst="rect">
              <a:avLst/>
            </a:prstGeom>
            <a:solidFill>
              <a:srgbClr val="FFFFFF"/>
            </a:solidFill>
            <a:ln w="12700" algn="ctr">
              <a:solidFill>
                <a:srgbClr val="00B050"/>
              </a:solidFill>
              <a:round/>
              <a:headEnd/>
              <a:tailEnd/>
            </a:ln>
          </p:spPr>
          <p:txBody>
            <a:bodyPr lIns="36000" tIns="0" rIns="36000" bIns="0">
              <a:spAutoFit/>
            </a:bodyPr>
            <a:lstStyle/>
            <a:p>
              <a:pPr algn="ctr">
                <a:defRPr/>
              </a:pPr>
              <a:r>
                <a:rPr lang="en-US" sz="1050" dirty="0">
                  <a:solidFill>
                    <a:srgbClr val="00B050"/>
                  </a:solidFill>
                  <a:cs typeface="Arial" charset="0"/>
                </a:rPr>
                <a:t>PMT</a:t>
              </a:r>
              <a:endParaRPr lang="ru-RU" sz="1050" dirty="0">
                <a:solidFill>
                  <a:srgbClr val="00B050"/>
                </a:solidFill>
                <a:cs typeface="Arial" charset="0"/>
              </a:endParaRPr>
            </a:p>
          </p:txBody>
        </p:sp>
        <p:sp>
          <p:nvSpPr>
            <p:cNvPr id="17" name="Прямоугольник 29"/>
            <p:cNvSpPr>
              <a:spLocks noChangeArrowheads="1"/>
            </p:cNvSpPr>
            <p:nvPr/>
          </p:nvSpPr>
          <p:spPr bwMode="auto">
            <a:xfrm>
              <a:off x="3723427" y="4309924"/>
              <a:ext cx="528674" cy="266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Прямоугольник 1"/>
            <p:cNvSpPr>
              <a:spLocks noChangeArrowheads="1"/>
            </p:cNvSpPr>
            <p:nvPr/>
          </p:nvSpPr>
          <p:spPr bwMode="auto">
            <a:xfrm>
              <a:off x="3818536" y="4255525"/>
              <a:ext cx="418866" cy="323546"/>
            </a:xfrm>
            <a:prstGeom prst="rect">
              <a:avLst/>
            </a:prstGeom>
            <a:solidFill>
              <a:srgbClr val="FFFFFF"/>
            </a:solidFill>
            <a:ln w="12700" algn="ctr">
              <a:solidFill>
                <a:srgbClr val="00B050"/>
              </a:solidFill>
              <a:round/>
              <a:headEnd/>
              <a:tailEnd/>
            </a:ln>
          </p:spPr>
          <p:txBody>
            <a:bodyPr lIns="36000" tIns="0" rIns="36000" bIns="0">
              <a:spAutoFit/>
            </a:bodyPr>
            <a:lstStyle/>
            <a:p>
              <a:pPr algn="ctr">
                <a:defRPr/>
              </a:pPr>
              <a:r>
                <a:rPr lang="en-US" sz="1050" dirty="0">
                  <a:solidFill>
                    <a:srgbClr val="00B050"/>
                  </a:solidFill>
                  <a:cs typeface="Arial" charset="0"/>
                </a:rPr>
                <a:t>100 fibers</a:t>
              </a:r>
              <a:endParaRPr lang="ru-RU" sz="1050" dirty="0">
                <a:solidFill>
                  <a:srgbClr val="00B050"/>
                </a:solidFill>
                <a:cs typeface="Arial" charset="0"/>
              </a:endParaRPr>
            </a:p>
          </p:txBody>
        </p:sp>
        <p:sp>
          <p:nvSpPr>
            <p:cNvPr id="19" name="Прямоугольник 1"/>
            <p:cNvSpPr>
              <a:spLocks noChangeArrowheads="1"/>
            </p:cNvSpPr>
            <p:nvPr/>
          </p:nvSpPr>
          <p:spPr bwMode="auto">
            <a:xfrm>
              <a:off x="1719621" y="4442554"/>
              <a:ext cx="418866" cy="162455"/>
            </a:xfrm>
            <a:prstGeom prst="rect">
              <a:avLst/>
            </a:prstGeom>
            <a:solidFill>
              <a:srgbClr val="FFFFFF"/>
            </a:solidFill>
            <a:ln w="12700" algn="ctr">
              <a:solidFill>
                <a:srgbClr val="FF9966"/>
              </a:solidFill>
              <a:round/>
              <a:headEnd/>
              <a:tailEnd/>
            </a:ln>
          </p:spPr>
          <p:txBody>
            <a:bodyPr lIns="36000" tIns="0" rIns="36000" bIns="0">
              <a:spAutoFit/>
            </a:bodyPr>
            <a:lstStyle/>
            <a:p>
              <a:pPr algn="ctr">
                <a:defRPr/>
              </a:pPr>
              <a:r>
                <a:rPr lang="en-US" sz="1050" dirty="0">
                  <a:solidFill>
                    <a:srgbClr val="FF9966"/>
                  </a:solidFill>
                  <a:cs typeface="Arial" charset="0"/>
                </a:rPr>
                <a:t>PMT</a:t>
              </a:r>
              <a:endParaRPr lang="ru-RU" sz="1050" dirty="0">
                <a:solidFill>
                  <a:srgbClr val="FF9966"/>
                </a:solidFill>
                <a:cs typeface="Arial" charset="0"/>
              </a:endParaRPr>
            </a:p>
          </p:txBody>
        </p:sp>
        <p:sp>
          <p:nvSpPr>
            <p:cNvPr id="20" name="Прямоугольник 1"/>
            <p:cNvSpPr>
              <a:spLocks noChangeArrowheads="1"/>
            </p:cNvSpPr>
            <p:nvPr/>
          </p:nvSpPr>
          <p:spPr bwMode="auto">
            <a:xfrm>
              <a:off x="2425884" y="4523098"/>
              <a:ext cx="666516" cy="162456"/>
            </a:xfrm>
            <a:prstGeom prst="rect">
              <a:avLst/>
            </a:prstGeom>
            <a:solidFill>
              <a:srgbClr val="FFFFFF"/>
            </a:solidFill>
            <a:ln w="12700" algn="ctr">
              <a:solidFill>
                <a:srgbClr val="FF9966"/>
              </a:solidFill>
              <a:round/>
              <a:headEnd/>
              <a:tailEnd/>
            </a:ln>
          </p:spPr>
          <p:txBody>
            <a:bodyPr lIns="36000" tIns="0" rIns="36000" bIns="0">
              <a:spAutoFit/>
            </a:bodyPr>
            <a:lstStyle/>
            <a:p>
              <a:pPr algn="ctr">
                <a:defRPr/>
              </a:pPr>
              <a:r>
                <a:rPr lang="en-US" sz="1050" dirty="0">
                  <a:solidFill>
                    <a:srgbClr val="FF9966"/>
                  </a:solidFill>
                  <a:cs typeface="Arial" charset="0"/>
                </a:rPr>
                <a:t>100 fibers</a:t>
              </a:r>
              <a:endParaRPr lang="ru-RU" sz="1050" dirty="0">
                <a:solidFill>
                  <a:srgbClr val="FF9966"/>
                </a:solidFill>
                <a:cs typeface="Arial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7077730" y="636229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7030A0"/>
                </a:solidFill>
              </a:rPr>
              <a:t>Shield</a:t>
            </a:r>
            <a:endParaRPr lang="ru-RU" sz="1800" b="1" dirty="0">
              <a:solidFill>
                <a:srgbClr val="7030A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17684" y="6362296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7030A0"/>
                </a:solidFill>
              </a:rPr>
              <a:t>Modules</a:t>
            </a:r>
            <a:endParaRPr lang="ru-RU" sz="1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98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775" y="103189"/>
            <a:ext cx="8229600" cy="811212"/>
          </a:xfrm>
        </p:spPr>
        <p:txBody>
          <a:bodyPr/>
          <a:lstStyle/>
          <a:p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Measurement of the reactor thermal power 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5775" y="833706"/>
            <a:ext cx="83439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Calibri" pitchFamily="34" charset="0"/>
                <a:cs typeface="Times New Roman" pitchFamily="18" charset="0"/>
              </a:rPr>
              <a:t>Count rate of the neutrino detector - </a:t>
            </a:r>
            <a:r>
              <a:rPr lang="en-US" b="1" dirty="0" smtClean="0">
                <a:solidFill>
                  <a:srgbClr val="0000FF"/>
                </a:solidFill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lang="pt-BR" b="1" i="1" dirty="0">
                <a:solidFill>
                  <a:srgbClr val="0000FF"/>
                </a:solidFill>
                <a:latin typeface="+mn-lt"/>
                <a:ea typeface="Calibri" pitchFamily="34" charset="0"/>
                <a:cs typeface="Times New Roman" pitchFamily="18" charset="0"/>
              </a:rPr>
              <a:t>N</a:t>
            </a:r>
            <a:r>
              <a:rPr lang="pt-BR" b="1" i="1" baseline="-25000" dirty="0">
                <a:solidFill>
                  <a:srgbClr val="0000FF"/>
                </a:solidFill>
                <a:latin typeface="+mn-lt"/>
                <a:ea typeface="Calibri" pitchFamily="34" charset="0"/>
                <a:cs typeface="Times New Roman" pitchFamily="18" charset="0"/>
              </a:rPr>
              <a:t>ν</a:t>
            </a:r>
            <a:r>
              <a:rPr lang="pt-BR" b="1" dirty="0">
                <a:solidFill>
                  <a:srgbClr val="0000FF"/>
                </a:solidFill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lang="pt-BR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Calibri" pitchFamily="34" charset="0"/>
                <a:cs typeface="Times New Roman" pitchFamily="18" charset="0"/>
              </a:rPr>
              <a:t>it’s posible to represent through  the reactor  thermal power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Calibri" pitchFamily="34" charset="0"/>
                <a:cs typeface="Times New Roman" pitchFamily="18" charset="0"/>
              </a:rPr>
              <a:t>-</a:t>
            </a:r>
            <a:r>
              <a:rPr lang="ru-RU" b="1" dirty="0" smtClean="0">
                <a:solidFill>
                  <a:srgbClr val="0000FF"/>
                </a:solidFill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+mn-lt"/>
                <a:ea typeface="Calibri" pitchFamily="34" charset="0"/>
                <a:cs typeface="Times New Roman" pitchFamily="18" charset="0"/>
              </a:rPr>
              <a:t>W</a:t>
            </a:r>
            <a:r>
              <a:rPr lang="en-US" b="1" i="1" baseline="-25000" dirty="0" err="1">
                <a:solidFill>
                  <a:srgbClr val="0000FF"/>
                </a:solidFill>
                <a:latin typeface="+mn-lt"/>
                <a:ea typeface="Calibri" pitchFamily="34" charset="0"/>
                <a:cs typeface="Times New Roman" pitchFamily="18" charset="0"/>
              </a:rPr>
              <a:t>th</a:t>
            </a:r>
            <a:r>
              <a:rPr lang="en-US" b="1" dirty="0">
                <a:solidFill>
                  <a:srgbClr val="0000FF"/>
                </a:solidFill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00FF"/>
                </a:solidFill>
                <a:latin typeface="+mn-lt"/>
                <a:ea typeface="Calibri" pitchFamily="34" charset="0"/>
                <a:cs typeface="Times New Roman" pitchFamily="18" charset="0"/>
              </a:rPr>
              <a:t>:</a:t>
            </a:r>
            <a:endParaRPr lang="ru-RU" b="1" dirty="0">
              <a:solidFill>
                <a:srgbClr val="0000FF"/>
              </a:solidFill>
              <a:latin typeface="+mn-lt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4909384"/>
              </p:ext>
            </p:extLst>
          </p:nvPr>
        </p:nvGraphicFramePr>
        <p:xfrm>
          <a:off x="485775" y="1752600"/>
          <a:ext cx="2647950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5" name="Формула" r:id="rId3" imgW="1028700" imgH="228600" progId="Equation.3">
                  <p:embed/>
                </p:oleObj>
              </mc:Choice>
              <mc:Fallback>
                <p:oleObj name="Формула" r:id="rId3" imgW="1028700" imgH="228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775" y="1752600"/>
                        <a:ext cx="2647950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219450" y="1657350"/>
            <a:ext cx="5734050" cy="81915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altLang="ru-RU" sz="2000" b="1" dirty="0" smtClean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(1+</a:t>
            </a:r>
            <a:r>
              <a:rPr lang="en-US" altLang="ru-RU" sz="2000" b="1" i="1" dirty="0" smtClean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k</a:t>
            </a:r>
            <a:r>
              <a:rPr lang="en-US" altLang="ru-RU" sz="2000" b="1" dirty="0" smtClean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) – </a:t>
            </a:r>
            <a:r>
              <a:rPr lang="en-US" altLang="ru-RU" sz="1800" b="1" i="1" dirty="0" smtClean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correction for nuclear fuel composition</a:t>
            </a:r>
            <a:r>
              <a:rPr lang="ru-RU" altLang="ru-RU" sz="1800" b="1" i="1" dirty="0" smtClean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  </a:t>
            </a:r>
          </a:p>
          <a:p>
            <a:pPr eaLnBrk="1" hangingPunct="1"/>
            <a:r>
              <a:rPr lang="ru-RU" altLang="ru-RU" sz="2000" b="1" i="1" dirty="0" smtClean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γ</a:t>
            </a:r>
            <a:r>
              <a:rPr lang="ru-RU" altLang="ru-RU" sz="2000" b="1" dirty="0" smtClean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ru-RU" sz="2000" b="1" dirty="0" smtClean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– </a:t>
            </a:r>
            <a:r>
              <a:rPr lang="en-US" altLang="ru-RU" sz="1800" b="1" i="1" dirty="0" smtClean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coefficient of proportionality</a:t>
            </a:r>
            <a:endParaRPr lang="en-US" altLang="ru-RU" sz="2000" b="1" i="1" dirty="0" smtClean="0">
              <a:solidFill>
                <a:srgbClr val="7030A0"/>
              </a:solidFill>
              <a:ea typeface="Calibri" pitchFamily="34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ru-RU" altLang="ru-RU" sz="1800" b="1" i="1" dirty="0" smtClean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2462839"/>
            <a:ext cx="7791450" cy="2507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723900" y="5198740"/>
            <a:ext cx="8104956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285750" indent="-285750" eaLnBrk="1">
              <a:spcAft>
                <a:spcPts val="60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1800" b="1" dirty="0" smtClean="0">
                <a:latin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FF0000"/>
                </a:solidFill>
                <a:latin typeface="+mn-lt"/>
              </a:rPr>
              <a:t>DANSS is monitoring the reactor power since October 2016.</a:t>
            </a:r>
          </a:p>
          <a:p>
            <a:pPr marL="285750" indent="-285750" eaLnBrk="1">
              <a:spcAft>
                <a:spcPts val="60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1800" b="1" dirty="0" smtClean="0">
                <a:solidFill>
                  <a:srgbClr val="1E6C3E"/>
                </a:solidFill>
                <a:latin typeface="+mn-lt"/>
              </a:rPr>
              <a:t>Count rate is about </a:t>
            </a:r>
            <a:r>
              <a:rPr lang="en-US" sz="1800" b="1" dirty="0">
                <a:solidFill>
                  <a:srgbClr val="1E6C3E"/>
                </a:solidFill>
                <a:latin typeface="+mn-lt"/>
              </a:rPr>
              <a:t>5000 IBD </a:t>
            </a:r>
            <a:r>
              <a:rPr lang="en-US" sz="1800" b="1" dirty="0" smtClean="0">
                <a:solidFill>
                  <a:srgbClr val="1E6C3E"/>
                </a:solidFill>
                <a:latin typeface="+mn-lt"/>
              </a:rPr>
              <a:t>events/day, </a:t>
            </a:r>
            <a:r>
              <a:rPr lang="en-US" sz="1800" b="1" dirty="0">
                <a:solidFill>
                  <a:srgbClr val="1E6C3E"/>
                </a:solidFill>
                <a:latin typeface="+mn-lt"/>
              </a:rPr>
              <a:t>b</a:t>
            </a:r>
            <a:r>
              <a:rPr lang="en-US" sz="1800" b="1" dirty="0" smtClean="0">
                <a:solidFill>
                  <a:srgbClr val="1E6C3E"/>
                </a:solidFill>
                <a:latin typeface="+mn-lt"/>
              </a:rPr>
              <a:t>ackground &lt; 1%</a:t>
            </a:r>
          </a:p>
          <a:p>
            <a:pPr marL="285750" indent="-285750" eaLnBrk="1">
              <a:spcAft>
                <a:spcPts val="60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1800" b="1" dirty="0">
                <a:solidFill>
                  <a:srgbClr val="7030A0"/>
                </a:solidFill>
                <a:latin typeface="+mn-lt"/>
              </a:rPr>
              <a:t>A</a:t>
            </a:r>
            <a:r>
              <a:rPr lang="en-US" sz="1800" b="1" dirty="0" smtClean="0">
                <a:solidFill>
                  <a:srgbClr val="7030A0"/>
                </a:solidFill>
                <a:latin typeface="+mn-lt"/>
              </a:rPr>
              <a:t>ccuracy of the measurements </a:t>
            </a:r>
            <a:r>
              <a:rPr lang="en-US" sz="1800" b="1" i="1" dirty="0" err="1" smtClean="0">
                <a:solidFill>
                  <a:srgbClr val="0000FF"/>
                </a:solidFill>
                <a:latin typeface="+mn-lt"/>
                <a:ea typeface="Calibri" pitchFamily="34" charset="0"/>
                <a:cs typeface="Times New Roman" pitchFamily="18" charset="0"/>
              </a:rPr>
              <a:t>W</a:t>
            </a:r>
            <a:r>
              <a:rPr lang="en-US" sz="1800" b="1" i="1" baseline="-25000" dirty="0" err="1" smtClean="0">
                <a:solidFill>
                  <a:srgbClr val="0000FF"/>
                </a:solidFill>
                <a:latin typeface="+mn-lt"/>
                <a:ea typeface="Calibri" pitchFamily="34" charset="0"/>
                <a:cs typeface="Times New Roman" pitchFamily="18" charset="0"/>
              </a:rPr>
              <a:t>th</a:t>
            </a:r>
            <a:r>
              <a:rPr lang="en-US" sz="1800" b="1" i="1" baseline="-25000" dirty="0" smtClean="0">
                <a:solidFill>
                  <a:srgbClr val="0000FF"/>
                </a:solidFill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800" b="1" i="1" dirty="0" smtClean="0">
                <a:solidFill>
                  <a:srgbClr val="0000FF"/>
                </a:solidFill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7030A0"/>
                </a:solidFill>
                <a:latin typeface="+mn-lt"/>
                <a:ea typeface="Calibri" pitchFamily="34" charset="0"/>
                <a:cs typeface="Times New Roman" pitchFamily="18" charset="0"/>
              </a:rPr>
              <a:t>for day ~ 1.5%</a:t>
            </a:r>
            <a:endParaRPr lang="en-US" sz="1800" b="1" dirty="0" smtClean="0">
              <a:solidFill>
                <a:srgbClr val="7030A0"/>
              </a:solidFill>
              <a:latin typeface="+mn-lt"/>
            </a:endParaRPr>
          </a:p>
          <a:p>
            <a:pPr marL="285750" indent="-285750" eaLnBrk="1">
              <a:spcAft>
                <a:spcPts val="60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1800" b="1" dirty="0" smtClean="0">
                <a:solidFill>
                  <a:srgbClr val="993300"/>
                </a:solidFill>
                <a:latin typeface="+mn-lt"/>
              </a:rPr>
              <a:t>Statistics accumulated reactor ON @ 100%: ~170 days</a:t>
            </a:r>
          </a:p>
        </p:txBody>
      </p:sp>
    </p:spTree>
    <p:extLst>
      <p:ext uri="{BB962C8B-B14F-4D97-AF65-F5344CB8AC3E}">
        <p14:creationId xmlns:p14="http://schemas.microsoft.com/office/powerpoint/2010/main" val="239956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/>
          <p:cNvSpPr txBox="1">
            <a:spLocks noChangeArrowheads="1"/>
          </p:cNvSpPr>
          <p:nvPr/>
        </p:nvSpPr>
        <p:spPr bwMode="auto">
          <a:xfrm>
            <a:off x="285749" y="838200"/>
            <a:ext cx="8501063" cy="707886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b="1" dirty="0" smtClean="0">
                <a:solidFill>
                  <a:srgbClr val="7030A0"/>
                </a:solidFill>
              </a:rPr>
              <a:t>There are several indications in favor of existence of the 4</a:t>
            </a:r>
            <a:r>
              <a:rPr lang="en-US" b="1" baseline="30000" dirty="0" smtClean="0">
                <a:solidFill>
                  <a:srgbClr val="7030A0"/>
                </a:solidFill>
              </a:rPr>
              <a:t>th</a:t>
            </a:r>
            <a:r>
              <a:rPr lang="en-US" b="1" dirty="0" smtClean="0">
                <a:solidFill>
                  <a:srgbClr val="7030A0"/>
                </a:solidFill>
              </a:rPr>
              <a:t> neutrino flavor - “sterile” neutrino seen in oscillations</a:t>
            </a:r>
            <a:endParaRPr lang="ru-RU" b="1" dirty="0" smtClean="0">
              <a:solidFill>
                <a:srgbClr val="7030A0"/>
              </a:solidFill>
            </a:endParaRPr>
          </a:p>
        </p:txBody>
      </p:sp>
      <p:pic>
        <p:nvPicPr>
          <p:cNvPr id="3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1" y="1568450"/>
            <a:ext cx="746125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285749" y="2482850"/>
            <a:ext cx="8599488" cy="4000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2000" b="1" dirty="0" smtClean="0">
                <a:solidFill>
                  <a:srgbClr val="7030A0"/>
                </a:solidFill>
              </a:rPr>
              <a:t>Expected parameters (G. Mention et al. Phys. Rev D83 073006 (2011): </a:t>
            </a:r>
            <a:endParaRPr lang="ru-RU" sz="2000" b="1" dirty="0" smtClean="0">
              <a:solidFill>
                <a:srgbClr val="7030A0"/>
              </a:solidFill>
            </a:endParaRPr>
          </a:p>
        </p:txBody>
      </p:sp>
      <p:pic>
        <p:nvPicPr>
          <p:cNvPr id="5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3" y="2882900"/>
            <a:ext cx="779145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79387" y="3365500"/>
            <a:ext cx="3671887" cy="23082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1800" b="1" dirty="0">
                <a:solidFill>
                  <a:srgbClr val="C00000"/>
                </a:solidFill>
              </a:rPr>
              <a:t>DANSS: 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</a:rPr>
              <a:t>Measure ratio of neutrino spectra at different distance from the reactor core</a:t>
            </a:r>
            <a:r>
              <a:rPr lang="en-US" sz="1800" b="1" dirty="0">
                <a:solidFill>
                  <a:srgbClr val="993300"/>
                </a:solidFill>
              </a:rPr>
              <a:t> </a:t>
            </a:r>
            <a:r>
              <a:rPr lang="en-US" sz="1800" b="1" dirty="0">
                <a:solidFill>
                  <a:srgbClr val="C00000"/>
                </a:solidFill>
              </a:rPr>
              <a:t>– both spectra are measured in the same experiment with the same detector. No dependence on the theory, absolute detector efficiency or other experiments.</a:t>
            </a:r>
            <a:endParaRPr lang="ru-RU" sz="18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166686" y="5915025"/>
            <a:ext cx="3697287" cy="684213"/>
          </a:xfrm>
          <a:prstGeom prst="wedgeRectCallout">
            <a:avLst>
              <a:gd name="adj1" fmla="val 76793"/>
              <a:gd name="adj2" fmla="val -83340"/>
            </a:avLst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  <a:t>Naïve ratio without smearing by  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the detector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  <a:t>resolution</a:t>
            </a:r>
            <a:endParaRPr lang="ru-RU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69888" y="179388"/>
            <a:ext cx="8229600" cy="65881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Searching for “sterile” neutrino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84688" y="3479004"/>
            <a:ext cx="4187825" cy="2702721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58717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612"/>
          </a:xfrm>
        </p:spPr>
        <p:txBody>
          <a:bodyPr/>
          <a:lstStyle/>
          <a:p>
            <a:r>
              <a:rPr lang="en-US" alt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Positron spectra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530" y="849707"/>
            <a:ext cx="5494470" cy="3056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46"/>
          <p:cNvSpPr txBox="1">
            <a:spLocks noChangeArrowheads="1"/>
          </p:cNvSpPr>
          <p:nvPr/>
        </p:nvSpPr>
        <p:spPr bwMode="auto">
          <a:xfrm>
            <a:off x="0" y="1339255"/>
            <a:ext cx="3727318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Ins="72000">
            <a:spAutoFit/>
          </a:bodyPr>
          <a:lstStyle>
            <a:lvl1pPr marL="198438" indent="-198438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 u="sng">
                <a:solidFill>
                  <a:srgbClr val="CC0099"/>
                </a:solidFill>
                <a:latin typeface="Times New Roman" pitchFamily="18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 u="sng">
                <a:solidFill>
                  <a:srgbClr val="CC0099"/>
                </a:solidFill>
                <a:latin typeface="Times New Roman" pitchFamily="18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 u="sng">
                <a:solidFill>
                  <a:srgbClr val="CC0099"/>
                </a:solidFill>
                <a:latin typeface="Times New Roman" pitchFamily="18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 u="sng">
                <a:solidFill>
                  <a:srgbClr val="CC0099"/>
                </a:solidFill>
                <a:latin typeface="Times New Roman" pitchFamily="18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 u="sng">
                <a:solidFill>
                  <a:srgbClr val="CC0099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 u="sng">
                <a:solidFill>
                  <a:srgbClr val="CC0099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 u="sng">
                <a:solidFill>
                  <a:srgbClr val="CC0099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 u="sng">
                <a:solidFill>
                  <a:srgbClr val="CC0099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 u="sng">
                <a:solidFill>
                  <a:srgbClr val="CC0099"/>
                </a:solidFill>
                <a:latin typeface="Times New Roman" pitchFamily="18" charset="0"/>
              </a:defRPr>
            </a:lvl9pPr>
          </a:lstStyle>
          <a:p>
            <a:pPr marL="285750" indent="-285750">
              <a:spcBef>
                <a:spcPts val="400"/>
              </a:spcBef>
              <a:buFont typeface="Wingdings" pitchFamily="2" charset="2"/>
              <a:buChar char="q"/>
              <a:defRPr/>
            </a:pPr>
            <a:r>
              <a:rPr lang="en-US" sz="1800" b="1" u="none" dirty="0" smtClean="0">
                <a:solidFill>
                  <a:srgbClr val="993300"/>
                </a:solidFill>
                <a:latin typeface="Arial" charset="0"/>
                <a:cs typeface="Arial" charset="0"/>
              </a:rPr>
              <a:t>3 detector positions</a:t>
            </a:r>
          </a:p>
          <a:p>
            <a:pPr marL="285750" indent="-285750">
              <a:spcBef>
                <a:spcPts val="400"/>
              </a:spcBef>
              <a:buFont typeface="Arial" pitchFamily="34" charset="0"/>
              <a:buChar char="•"/>
              <a:defRPr/>
            </a:pPr>
            <a:endParaRPr lang="en-US" sz="1800" b="1" u="none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 marL="285750" indent="-285750">
              <a:spcBef>
                <a:spcPts val="400"/>
              </a:spcBef>
              <a:buFont typeface="Wingdings" pitchFamily="2" charset="2"/>
              <a:buChar char="q"/>
              <a:defRPr/>
            </a:pPr>
            <a:r>
              <a:rPr lang="en-US" sz="1800" b="1" u="none" dirty="0" smtClean="0">
                <a:solidFill>
                  <a:srgbClr val="008000"/>
                </a:solidFill>
                <a:latin typeface="Arial" charset="0"/>
                <a:cs typeface="Arial" charset="0"/>
              </a:rPr>
              <a:t>Pure positron kinetic energy (annihilation photons not included)</a:t>
            </a:r>
          </a:p>
          <a:p>
            <a:pPr marL="285750" indent="-285750">
              <a:spcBef>
                <a:spcPts val="400"/>
              </a:spcBef>
              <a:buFont typeface="Arial" pitchFamily="34" charset="0"/>
              <a:buChar char="•"/>
              <a:defRPr/>
            </a:pPr>
            <a:endParaRPr lang="ru-RU" sz="1800" b="1" u="none" dirty="0" smtClean="0">
              <a:solidFill>
                <a:srgbClr val="008000"/>
              </a:solidFill>
              <a:latin typeface="Arial" charset="0"/>
              <a:cs typeface="Arial" charset="0"/>
            </a:endParaRPr>
          </a:p>
          <a:p>
            <a:pPr marL="285750" indent="-285750">
              <a:spcBef>
                <a:spcPts val="400"/>
              </a:spcBef>
              <a:buFont typeface="Wingdings" pitchFamily="2" charset="2"/>
              <a:buChar char="q"/>
              <a:defRPr/>
            </a:pPr>
            <a:r>
              <a:rPr lang="en-US" sz="1800" b="1" u="none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About 5000 neutrino events/day in detector fiducial volume of 78% (‘Up’ position closest to the reactor)</a:t>
            </a:r>
          </a:p>
          <a:p>
            <a:pPr marL="285750" indent="-285750">
              <a:spcBef>
                <a:spcPts val="400"/>
              </a:spcBef>
              <a:buFont typeface="Arial" pitchFamily="34" charset="0"/>
              <a:buChar char="•"/>
              <a:defRPr/>
            </a:pPr>
            <a:endParaRPr lang="en-US" sz="1800" b="1" u="none" dirty="0" smtClean="0">
              <a:solidFill>
                <a:srgbClr val="0000FF"/>
              </a:solidFill>
              <a:latin typeface="Arial" charset="0"/>
              <a:cs typeface="Arial" charset="0"/>
            </a:endParaRPr>
          </a:p>
          <a:p>
            <a:pPr marL="285750" indent="-285750">
              <a:spcBef>
                <a:spcPts val="400"/>
              </a:spcBef>
              <a:buFont typeface="Wingdings" pitchFamily="2" charset="2"/>
              <a:buChar char="q"/>
              <a:defRPr/>
            </a:pPr>
            <a:r>
              <a:rPr lang="en-US" sz="1800" b="1" u="none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Down/Up spectrum ratio does not contradict to straight line with current statistics</a:t>
            </a:r>
          </a:p>
        </p:txBody>
      </p:sp>
      <p:pic>
        <p:nvPicPr>
          <p:cNvPr id="5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25" y="4105753"/>
            <a:ext cx="4772025" cy="220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168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" y="0"/>
            <a:ext cx="8229600" cy="706437"/>
          </a:xfrm>
        </p:spPr>
        <p:txBody>
          <a:bodyPr/>
          <a:lstStyle/>
          <a:p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Exclusion region with current statistics 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6"/>
          <p:cNvSpPr txBox="1">
            <a:spLocks noChangeArrowheads="1"/>
          </p:cNvSpPr>
          <p:nvPr/>
        </p:nvSpPr>
        <p:spPr bwMode="auto">
          <a:xfrm>
            <a:off x="71438" y="771525"/>
            <a:ext cx="3529012" cy="6341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rIns="36000">
            <a:spAutoFit/>
          </a:bodyPr>
          <a:lstStyle>
            <a:lvl1pPr marL="198438" indent="-198438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 u="sng">
                <a:solidFill>
                  <a:srgbClr val="CC0099"/>
                </a:solidFill>
                <a:latin typeface="Times New Roman" pitchFamily="16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 u="sng">
                <a:solidFill>
                  <a:srgbClr val="CC0099"/>
                </a:solidFill>
                <a:latin typeface="Times New Roman" pitchFamily="16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 u="sng">
                <a:solidFill>
                  <a:srgbClr val="CC0099"/>
                </a:solidFill>
                <a:latin typeface="Times New Roman" pitchFamily="16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 u="sng">
                <a:solidFill>
                  <a:srgbClr val="CC0099"/>
                </a:solidFill>
                <a:latin typeface="Times New Roman" pitchFamily="16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 u="sng">
                <a:solidFill>
                  <a:srgbClr val="CC0099"/>
                </a:solidFill>
                <a:latin typeface="Times New Roman" pitchFamily="1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 u="sng">
                <a:solidFill>
                  <a:srgbClr val="CC0099"/>
                </a:solidFill>
                <a:latin typeface="Times New Roman" pitchFamily="1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 u="sng">
                <a:solidFill>
                  <a:srgbClr val="CC0099"/>
                </a:solidFill>
                <a:latin typeface="Times New Roman" pitchFamily="1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 u="sng">
                <a:solidFill>
                  <a:srgbClr val="CC0099"/>
                </a:solidFill>
                <a:latin typeface="Times New Roman" pitchFamily="1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 u="sng">
                <a:solidFill>
                  <a:srgbClr val="CC0099"/>
                </a:solidFill>
                <a:latin typeface="Times New Roman" pitchFamily="16" charset="0"/>
              </a:defRPr>
            </a:lvl9pPr>
          </a:lstStyle>
          <a:p>
            <a:pPr marL="285750" indent="-285750">
              <a:lnSpc>
                <a:spcPct val="92000"/>
              </a:lnSpc>
              <a:spcBef>
                <a:spcPts val="300"/>
              </a:spcBef>
              <a:spcAft>
                <a:spcPts val="1200"/>
              </a:spcAft>
              <a:buFont typeface="Wingdings" pitchFamily="2" charset="2"/>
              <a:buChar char="q"/>
              <a:defRPr/>
            </a:pPr>
            <a:r>
              <a:rPr lang="en-US" sz="1600" b="1" u="none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Based only on Up/Down spectrum ratio -- independent on detector </a:t>
            </a:r>
            <a:r>
              <a:rPr lang="en-US" sz="1600" b="1" u="none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efficiency</a:t>
            </a:r>
          </a:p>
          <a:p>
            <a:pPr marL="285750" indent="-285750">
              <a:lnSpc>
                <a:spcPct val="92000"/>
              </a:lnSpc>
              <a:spcBef>
                <a:spcPts val="300"/>
              </a:spcBef>
              <a:buFont typeface="Wingdings" pitchFamily="2" charset="2"/>
              <a:buChar char="q"/>
              <a:defRPr/>
            </a:pPr>
            <a:r>
              <a:rPr lang="en-US" sz="1600" b="1" u="none" dirty="0" smtClean="0">
                <a:solidFill>
                  <a:srgbClr val="CC6600"/>
                </a:solidFill>
                <a:latin typeface="+mn-lt"/>
                <a:cs typeface="Times New Roman" pitchFamily="18" charset="0"/>
              </a:rPr>
              <a:t>Theoretical </a:t>
            </a:r>
            <a:r>
              <a:rPr lang="en-US" sz="1600" b="1" u="none" dirty="0">
                <a:solidFill>
                  <a:srgbClr val="CC6600"/>
                </a:solidFill>
                <a:latin typeface="+mn-lt"/>
                <a:cs typeface="Times New Roman" pitchFamily="18" charset="0"/>
              </a:rPr>
              <a:t>curves for each  </a:t>
            </a:r>
            <a:r>
              <a:rPr lang="el-GR" sz="1600" b="1" u="none" dirty="0">
                <a:solidFill>
                  <a:srgbClr val="CC6600"/>
                </a:solidFill>
                <a:latin typeface="+mn-lt"/>
                <a:cs typeface="Times New Roman" pitchFamily="18" charset="0"/>
              </a:rPr>
              <a:t>Δ</a:t>
            </a:r>
            <a:r>
              <a:rPr lang="en-US" sz="1600" b="1" u="none" dirty="0">
                <a:solidFill>
                  <a:srgbClr val="CC6600"/>
                </a:solidFill>
                <a:latin typeface="+mn-lt"/>
                <a:cs typeface="Times New Roman" pitchFamily="18" charset="0"/>
              </a:rPr>
              <a:t>m</a:t>
            </a:r>
            <a:r>
              <a:rPr lang="en-US" sz="1600" b="1" u="none" baseline="30000" dirty="0">
                <a:solidFill>
                  <a:srgbClr val="CC6600"/>
                </a:solidFill>
                <a:latin typeface="+mn-lt"/>
                <a:cs typeface="Times New Roman" pitchFamily="18" charset="0"/>
              </a:rPr>
              <a:t>2</a:t>
            </a:r>
            <a:r>
              <a:rPr lang="en-US" sz="1600" b="1" u="none" dirty="0">
                <a:solidFill>
                  <a:srgbClr val="CC6600"/>
                </a:solidFill>
                <a:latin typeface="+mn-lt"/>
                <a:cs typeface="Times New Roman" pitchFamily="18" charset="0"/>
              </a:rPr>
              <a:t> and sin</a:t>
            </a:r>
            <a:r>
              <a:rPr lang="en-US" sz="1600" b="1" u="none" baseline="30000" dirty="0">
                <a:solidFill>
                  <a:srgbClr val="CC6600"/>
                </a:solidFill>
                <a:latin typeface="+mn-lt"/>
                <a:cs typeface="Times New Roman" pitchFamily="18" charset="0"/>
              </a:rPr>
              <a:t>2</a:t>
            </a:r>
            <a:r>
              <a:rPr lang="en-US" sz="1600" b="1" u="none" dirty="0">
                <a:solidFill>
                  <a:srgbClr val="CC6600"/>
                </a:solidFill>
                <a:latin typeface="+mn-lt"/>
                <a:cs typeface="Times New Roman" pitchFamily="18" charset="0"/>
              </a:rPr>
              <a:t>(2</a:t>
            </a:r>
            <a:r>
              <a:rPr lang="el-GR" sz="1600" b="1" u="none" dirty="0">
                <a:solidFill>
                  <a:srgbClr val="CC6600"/>
                </a:solidFill>
                <a:latin typeface="+mn-lt"/>
                <a:cs typeface="Times New Roman" pitchFamily="18" charset="0"/>
              </a:rPr>
              <a:t>θ) </a:t>
            </a:r>
            <a:r>
              <a:rPr lang="en-US" sz="1600" b="1" u="none" dirty="0">
                <a:solidFill>
                  <a:srgbClr val="CC6600"/>
                </a:solidFill>
                <a:latin typeface="+mn-lt"/>
                <a:cs typeface="Times New Roman" pitchFamily="18" charset="0"/>
              </a:rPr>
              <a:t>calculated based on:</a:t>
            </a:r>
          </a:p>
          <a:p>
            <a:pPr lvl="1">
              <a:lnSpc>
                <a:spcPct val="92000"/>
              </a:lnSpc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en-US" sz="1600" b="1" u="none" dirty="0">
                <a:solidFill>
                  <a:srgbClr val="CC6600"/>
                </a:solidFill>
                <a:latin typeface="+mn-lt"/>
                <a:cs typeface="Times New Roman" pitchFamily="18" charset="0"/>
              </a:rPr>
              <a:t>Model neutrino spectrum from Huber and Mueller</a:t>
            </a:r>
          </a:p>
          <a:p>
            <a:pPr lvl="1">
              <a:lnSpc>
                <a:spcPct val="92000"/>
              </a:lnSpc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en-US" sz="1600" b="1" u="none" dirty="0">
                <a:solidFill>
                  <a:srgbClr val="CC6600"/>
                </a:solidFill>
                <a:latin typeface="+mn-lt"/>
                <a:cs typeface="Times New Roman" pitchFamily="18" charset="0"/>
              </a:rPr>
              <a:t>Fuel burning profile from NPP</a:t>
            </a:r>
          </a:p>
          <a:p>
            <a:pPr lvl="1">
              <a:lnSpc>
                <a:spcPct val="92000"/>
              </a:lnSpc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en-US" sz="1600" b="1" u="none" dirty="0">
                <a:solidFill>
                  <a:srgbClr val="CC6600"/>
                </a:solidFill>
                <a:latin typeface="+mn-lt"/>
                <a:cs typeface="Times New Roman" pitchFamily="18" charset="0"/>
              </a:rPr>
              <a:t>Detector size</a:t>
            </a:r>
          </a:p>
          <a:p>
            <a:pPr lvl="1">
              <a:lnSpc>
                <a:spcPct val="92000"/>
              </a:lnSpc>
              <a:spcBef>
                <a:spcPts val="3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1600" b="1" u="none" dirty="0">
                <a:solidFill>
                  <a:srgbClr val="CC6600"/>
                </a:solidFill>
                <a:latin typeface="+mn-lt"/>
                <a:cs typeface="Times New Roman" pitchFamily="18" charset="0"/>
              </a:rPr>
              <a:t>Detector energy resolution</a:t>
            </a:r>
          </a:p>
          <a:p>
            <a:pPr marL="285750" indent="-285750">
              <a:lnSpc>
                <a:spcPct val="92000"/>
              </a:lnSpc>
              <a:spcBef>
                <a:spcPts val="300"/>
              </a:spcBef>
              <a:spcAft>
                <a:spcPts val="1200"/>
              </a:spcAft>
              <a:buFont typeface="Wingdings" pitchFamily="2" charset="2"/>
              <a:buChar char="q"/>
              <a:defRPr/>
            </a:pPr>
            <a:r>
              <a:rPr lang="en-US" sz="1600" b="1" u="none" dirty="0" smtClean="0">
                <a:solidFill>
                  <a:srgbClr val="800080"/>
                </a:solidFill>
                <a:latin typeface="+mn-lt"/>
                <a:cs typeface="Times New Roman" pitchFamily="18" charset="0"/>
              </a:rPr>
              <a:t>Exclusion region was calculated using Gaussian </a:t>
            </a:r>
            <a:r>
              <a:rPr lang="en-US" sz="1600" b="1" u="none" dirty="0">
                <a:solidFill>
                  <a:srgbClr val="800080"/>
                </a:solidFill>
                <a:latin typeface="+mn-lt"/>
                <a:cs typeface="Times New Roman" pitchFamily="18" charset="0"/>
              </a:rPr>
              <a:t>CLs</a:t>
            </a:r>
            <a:r>
              <a:rPr lang="el-GR" sz="1600" b="1" u="none" dirty="0">
                <a:solidFill>
                  <a:srgbClr val="80008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600" b="1" u="none" dirty="0">
                <a:solidFill>
                  <a:srgbClr val="800080"/>
                </a:solidFill>
                <a:latin typeface="+mn-lt"/>
                <a:cs typeface="Times New Roman" pitchFamily="18" charset="0"/>
              </a:rPr>
              <a:t>method </a:t>
            </a:r>
            <a:r>
              <a:rPr lang="fr-FR" sz="1600" b="1" u="none" dirty="0">
                <a:solidFill>
                  <a:srgbClr val="800080"/>
                </a:solidFill>
                <a:latin typeface="+mn-lt"/>
                <a:cs typeface="Times New Roman" pitchFamily="18" charset="0"/>
              </a:rPr>
              <a:t>(arXiv:1407.5052)</a:t>
            </a:r>
            <a:endParaRPr lang="en-US" sz="1600" b="1" u="none" dirty="0">
              <a:solidFill>
                <a:srgbClr val="800080"/>
              </a:solidFill>
              <a:latin typeface="+mn-lt"/>
              <a:cs typeface="Times New Roman" pitchFamily="18" charset="0"/>
            </a:endParaRPr>
          </a:p>
          <a:p>
            <a:pPr marL="285750" indent="-285750">
              <a:lnSpc>
                <a:spcPct val="92000"/>
              </a:lnSpc>
              <a:spcBef>
                <a:spcPts val="300"/>
              </a:spcBef>
              <a:buFont typeface="Wingdings" pitchFamily="2" charset="2"/>
              <a:buChar char="q"/>
              <a:defRPr/>
            </a:pPr>
            <a:r>
              <a:rPr lang="en-US" sz="1600" b="1" u="none" dirty="0">
                <a:solidFill>
                  <a:srgbClr val="0000FF"/>
                </a:solidFill>
                <a:latin typeface="+mn-lt"/>
                <a:cs typeface="Times New Roman" pitchFamily="18" charset="0"/>
              </a:rPr>
              <a:t>Systematics studies include variations in:</a:t>
            </a:r>
          </a:p>
          <a:p>
            <a:pPr lvl="1">
              <a:lnSpc>
                <a:spcPct val="92000"/>
              </a:lnSpc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en-US" sz="1600" b="1" u="none" dirty="0">
                <a:solidFill>
                  <a:srgbClr val="0000FF"/>
                </a:solidFill>
                <a:latin typeface="+mn-lt"/>
                <a:cs typeface="Times New Roman" pitchFamily="18" charset="0"/>
              </a:rPr>
              <a:t>Reactor burning profile (</a:t>
            </a:r>
            <a:r>
              <a:rPr lang="en-US" sz="1600" b="1" u="none" dirty="0">
                <a:solidFill>
                  <a:srgbClr val="800080"/>
                </a:solidFill>
                <a:latin typeface="+mn-lt"/>
                <a:cs typeface="Times New Roman" pitchFamily="18" charset="0"/>
              </a:rPr>
              <a:t>small</a:t>
            </a:r>
            <a:r>
              <a:rPr lang="en-US" sz="1600" b="1" u="none" dirty="0">
                <a:solidFill>
                  <a:srgbClr val="0000FF"/>
                </a:solidFill>
                <a:latin typeface="+mn-lt"/>
                <a:cs typeface="Times New Roman" pitchFamily="18" charset="0"/>
              </a:rPr>
              <a:t>) </a:t>
            </a:r>
          </a:p>
          <a:p>
            <a:pPr lvl="1">
              <a:lnSpc>
                <a:spcPct val="92000"/>
              </a:lnSpc>
              <a:spcBef>
                <a:spcPts val="3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1600" b="1" u="none" dirty="0">
                <a:solidFill>
                  <a:srgbClr val="0000FF"/>
                </a:solidFill>
                <a:latin typeface="+mn-lt"/>
                <a:cs typeface="Times New Roman" pitchFamily="18" charset="0"/>
              </a:rPr>
              <a:t>Detector energy resolution</a:t>
            </a:r>
          </a:p>
          <a:p>
            <a:pPr marL="285750" indent="-285750">
              <a:lnSpc>
                <a:spcPct val="92000"/>
              </a:lnSpc>
              <a:spcBef>
                <a:spcPts val="300"/>
              </a:spcBef>
              <a:buFont typeface="Wingdings" pitchFamily="2" charset="2"/>
              <a:buChar char="q"/>
              <a:defRPr/>
            </a:pPr>
            <a:r>
              <a:rPr lang="en-US" sz="1600" b="1" u="none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Most </a:t>
            </a:r>
            <a:r>
              <a:rPr lang="en-US" sz="1600" b="1" u="none" dirty="0">
                <a:solidFill>
                  <a:srgbClr val="C00000"/>
                </a:solidFill>
                <a:latin typeface="+mn-lt"/>
                <a:cs typeface="Times New Roman" pitchFamily="18" charset="0"/>
              </a:rPr>
              <a:t>conservative variant is </a:t>
            </a:r>
            <a:r>
              <a:rPr lang="en-US" sz="1600" b="1" u="none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used </a:t>
            </a:r>
          </a:p>
          <a:p>
            <a:pPr>
              <a:lnSpc>
                <a:spcPct val="92000"/>
              </a:lnSpc>
              <a:spcBef>
                <a:spcPts val="300"/>
              </a:spcBef>
              <a:defRPr/>
            </a:pPr>
            <a:endParaRPr lang="en-US" sz="1600" u="none" dirty="0" smtClean="0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725" y="647700"/>
            <a:ext cx="4924425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25" y="4485774"/>
            <a:ext cx="2627312" cy="2372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1"/>
          <p:cNvSpPr txBox="1">
            <a:spLocks noChangeArrowheads="1"/>
          </p:cNvSpPr>
          <p:nvPr/>
        </p:nvSpPr>
        <p:spPr bwMode="auto">
          <a:xfrm>
            <a:off x="6553201" y="4945674"/>
            <a:ext cx="244792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1800" b="1" dirty="0">
                <a:solidFill>
                  <a:srgbClr val="FF0000"/>
                </a:solidFill>
                <a:latin typeface="+mn-lt"/>
                <a:cs typeface="Times New Roman" pitchFamily="16" charset="0"/>
              </a:rPr>
              <a:t>DANSS data already excludes a large fraction of allowed parameter region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5638800" y="1476375"/>
            <a:ext cx="1409702" cy="37147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4137024" y="6269648"/>
            <a:ext cx="1673856" cy="30777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b="1" dirty="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3</a:t>
            </a:r>
            <a:r>
              <a:rPr lang="el-GR" sz="1400" b="1" dirty="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ν</a:t>
            </a:r>
            <a:r>
              <a:rPr lang="en-US" sz="1400" b="1" dirty="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: </a:t>
            </a:r>
            <a:r>
              <a:rPr lang="el-GR" sz="1400" b="1" dirty="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χ</a:t>
            </a:r>
            <a:r>
              <a:rPr lang="en-US" sz="1400" b="1" baseline="30000" dirty="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2</a:t>
            </a:r>
            <a:r>
              <a:rPr lang="en-US" sz="1400" b="1" dirty="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=28 / NDF=27</a:t>
            </a:r>
            <a:endParaRPr lang="ru-RU" sz="1400" b="1" dirty="0">
              <a:solidFill>
                <a:srgbClr val="FF0000"/>
              </a:solidFill>
              <a:latin typeface="Times New Roman" pitchFamily="16" charset="0"/>
              <a:cs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17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50" y="617201"/>
            <a:ext cx="9124950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9875" algn="just">
              <a:spcBef>
                <a:spcPts val="0"/>
              </a:spcBef>
              <a:spcAft>
                <a:spcPts val="1200"/>
              </a:spcAft>
              <a:buSzPct val="70000"/>
              <a:buFont typeface="Wingdings" pitchFamily="2" charset="2"/>
              <a:buChar char="q"/>
              <a:defRPr/>
            </a:pPr>
            <a:r>
              <a:rPr lang="en-US" sz="1800" b="1" dirty="0" smtClean="0">
                <a:solidFill>
                  <a:srgbClr val="7030A0"/>
                </a:solidFill>
                <a:ea typeface="DejaVu Sans" charset="0"/>
                <a:cs typeface="Arial" charset="0"/>
              </a:rPr>
              <a:t> </a:t>
            </a:r>
            <a:r>
              <a:rPr lang="en-US" sz="1800" b="1" dirty="0" smtClean="0">
                <a:solidFill>
                  <a:srgbClr val="800080"/>
                </a:solidFill>
                <a:ea typeface="DejaVu Sans" charset="0"/>
                <a:cs typeface="Arial" charset="0"/>
              </a:rPr>
              <a:t>In experiment GEMMA I  the best result in the world on the </a:t>
            </a:r>
            <a:r>
              <a:rPr lang="en-US" sz="1800" b="1" dirty="0" smtClean="0">
                <a:solidFill>
                  <a:srgbClr val="800080"/>
                </a:solidFill>
                <a:latin typeface="+mn-lt"/>
              </a:rPr>
              <a:t>upper </a:t>
            </a:r>
            <a:r>
              <a:rPr lang="en-US" sz="1800" b="1" dirty="0">
                <a:solidFill>
                  <a:srgbClr val="800080"/>
                </a:solidFill>
                <a:latin typeface="+mn-lt"/>
              </a:rPr>
              <a:t>limit </a:t>
            </a:r>
            <a:r>
              <a:rPr lang="en-US" sz="1800" b="1" dirty="0" smtClean="0">
                <a:solidFill>
                  <a:srgbClr val="800080"/>
                </a:solidFill>
                <a:latin typeface="+mn-lt"/>
              </a:rPr>
              <a:t>of </a:t>
            </a:r>
            <a:r>
              <a:rPr lang="en-US" sz="1800" b="1" dirty="0">
                <a:solidFill>
                  <a:srgbClr val="800080"/>
                </a:solidFill>
                <a:latin typeface="+mn-lt"/>
              </a:rPr>
              <a:t>the value of NMM </a:t>
            </a:r>
            <a:r>
              <a:rPr lang="en-US" sz="1800" b="1" dirty="0" smtClean="0">
                <a:solidFill>
                  <a:srgbClr val="800080"/>
                </a:solidFill>
                <a:latin typeface="+mn-lt"/>
              </a:rPr>
              <a:t>was obtained. </a:t>
            </a:r>
          </a:p>
          <a:p>
            <a:pPr indent="269875" algn="just">
              <a:spcBef>
                <a:spcPts val="0"/>
              </a:spcBef>
              <a:spcAft>
                <a:spcPts val="1200"/>
              </a:spcAft>
              <a:buSzPct val="70000"/>
              <a:buFont typeface="Wingdings" pitchFamily="2" charset="2"/>
              <a:buChar char="q"/>
              <a:defRPr/>
            </a:pPr>
            <a:r>
              <a:rPr lang="en-US" sz="1800" b="1" dirty="0" smtClean="0">
                <a:solidFill>
                  <a:srgbClr val="3C1BB5"/>
                </a:solidFill>
                <a:latin typeface="+mn-lt"/>
                <a:cs typeface="Times New Roman" pitchFamily="18" charset="0"/>
              </a:rPr>
              <a:t>Preparation of the experiment GEMMA II is in  progress now. </a:t>
            </a:r>
            <a:endParaRPr lang="ru-RU" sz="1800" b="1" dirty="0" smtClean="0">
              <a:solidFill>
                <a:srgbClr val="3C1BB5"/>
              </a:solidFill>
              <a:latin typeface="+mn-lt"/>
              <a:cs typeface="Times New Roman" pitchFamily="18" charset="0"/>
            </a:endParaRPr>
          </a:p>
          <a:p>
            <a:pPr indent="269875" algn="just">
              <a:spcBef>
                <a:spcPts val="0"/>
              </a:spcBef>
              <a:spcAft>
                <a:spcPts val="1200"/>
              </a:spcAft>
              <a:buSzPct val="70000"/>
              <a:buFont typeface="Wingdings" pitchFamily="2" charset="2"/>
              <a:buChar char="q"/>
              <a:defRPr/>
            </a:pPr>
            <a:r>
              <a:rPr lang="en-US" sz="1800" b="1" dirty="0" smtClean="0">
                <a:solidFill>
                  <a:srgbClr val="993300"/>
                </a:solidFill>
                <a:ea typeface="DejaVu Sans" charset="0"/>
                <a:cs typeface="Arial" charset="0"/>
              </a:rPr>
              <a:t>DANSS now </a:t>
            </a:r>
            <a:r>
              <a:rPr lang="en-US" sz="1800" b="1" dirty="0">
                <a:solidFill>
                  <a:srgbClr val="993300"/>
                </a:solidFill>
                <a:ea typeface="DejaVu Sans" charset="0"/>
                <a:cs typeface="Arial" charset="0"/>
              </a:rPr>
              <a:t>takes statistics at full speed of about </a:t>
            </a:r>
            <a:r>
              <a:rPr lang="en-US" sz="1800" b="1" dirty="0">
                <a:solidFill>
                  <a:srgbClr val="002060"/>
                </a:solidFill>
                <a:ea typeface="DejaVu Sans" charset="0"/>
                <a:cs typeface="Arial" charset="0"/>
              </a:rPr>
              <a:t>5000</a:t>
            </a:r>
            <a:r>
              <a:rPr lang="en-US" sz="1800" b="1" dirty="0">
                <a:solidFill>
                  <a:srgbClr val="C00000"/>
                </a:solidFill>
                <a:ea typeface="DejaVu Sans" charset="0"/>
                <a:cs typeface="Arial" charset="0"/>
              </a:rPr>
              <a:t> </a:t>
            </a:r>
            <a:r>
              <a:rPr lang="en-US" sz="1800" b="1" dirty="0">
                <a:solidFill>
                  <a:srgbClr val="993300"/>
                </a:solidFill>
                <a:ea typeface="DejaVu Sans" charset="0"/>
                <a:cs typeface="Arial" charset="0"/>
              </a:rPr>
              <a:t>antineutrino events per day </a:t>
            </a:r>
            <a:r>
              <a:rPr lang="en-US" sz="1800" b="1" dirty="0" smtClean="0">
                <a:solidFill>
                  <a:srgbClr val="993300"/>
                </a:solidFill>
                <a:ea typeface="DejaVu Sans" charset="0"/>
                <a:cs typeface="Arial" charset="0"/>
              </a:rPr>
              <a:t>with background </a:t>
            </a:r>
            <a:r>
              <a:rPr lang="en-US" sz="1800" b="1" dirty="0">
                <a:solidFill>
                  <a:srgbClr val="993300"/>
                </a:solidFill>
                <a:ea typeface="DejaVu Sans" charset="0"/>
                <a:cs typeface="Arial" charset="0"/>
              </a:rPr>
              <a:t>&lt;</a:t>
            </a:r>
            <a:r>
              <a:rPr lang="en-US" sz="1800" b="1" dirty="0">
                <a:solidFill>
                  <a:srgbClr val="C00000"/>
                </a:solidFill>
                <a:ea typeface="DejaVu Sans" charset="0"/>
                <a:cs typeface="Arial" charset="0"/>
              </a:rPr>
              <a:t> </a:t>
            </a:r>
            <a:r>
              <a:rPr lang="en-US" sz="1800" b="1" dirty="0" smtClean="0">
                <a:solidFill>
                  <a:srgbClr val="002060"/>
                </a:solidFill>
                <a:ea typeface="DejaVu Sans" charset="0"/>
                <a:cs typeface="Arial" charset="0"/>
              </a:rPr>
              <a:t>1%</a:t>
            </a:r>
            <a:r>
              <a:rPr lang="en-US" sz="1800" b="1" dirty="0" smtClean="0">
                <a:solidFill>
                  <a:srgbClr val="C00000"/>
                </a:solidFill>
                <a:ea typeface="DejaVu Sans" charset="0"/>
                <a:cs typeface="Arial" charset="0"/>
              </a:rPr>
              <a:t>. </a:t>
            </a:r>
            <a:r>
              <a:rPr lang="en-US" sz="1800" b="1" dirty="0" smtClean="0">
                <a:solidFill>
                  <a:srgbClr val="993300"/>
                </a:solidFill>
                <a:ea typeface="DejaVu Sans" charset="0"/>
                <a:cs typeface="Arial" charset="0"/>
              </a:rPr>
              <a:t>Plan </a:t>
            </a:r>
            <a:r>
              <a:rPr lang="en-US" sz="1800" b="1" dirty="0">
                <a:solidFill>
                  <a:srgbClr val="993300"/>
                </a:solidFill>
                <a:ea typeface="DejaVu Sans" charset="0"/>
                <a:cs typeface="Arial" charset="0"/>
              </a:rPr>
              <a:t>to double statistics by the end of the year.</a:t>
            </a:r>
          </a:p>
          <a:p>
            <a:pPr indent="269875" algn="just">
              <a:spcBef>
                <a:spcPts val="0"/>
              </a:spcBef>
              <a:spcAft>
                <a:spcPts val="1200"/>
              </a:spcAft>
              <a:buSzPct val="70000"/>
              <a:buFont typeface="Wingdings" pitchFamily="2" charset="2"/>
              <a:buChar char="q"/>
              <a:defRPr/>
            </a:pPr>
            <a:r>
              <a:rPr lang="en-US" sz="1800" b="1" dirty="0">
                <a:solidFill>
                  <a:srgbClr val="FF0000"/>
                </a:solidFill>
                <a:ea typeface="DejaVu Sans" charset="0"/>
                <a:cs typeface="Arial" charset="0"/>
              </a:rPr>
              <a:t>Preliminary analysis of the portion of data collected till May 2017 already excludes a large and most interesting fraction of available sterile neutrino parameter space, using only the ratio of positron spectrum at two distances (independent on neutrino spectrum and detector efficiency)</a:t>
            </a:r>
            <a:endParaRPr lang="ru-RU" sz="1800" b="1" dirty="0">
              <a:solidFill>
                <a:srgbClr val="FF0000"/>
              </a:solidFill>
              <a:ea typeface="DejaVu Sans" charset="0"/>
              <a:cs typeface="Arial" charset="0"/>
            </a:endParaRPr>
          </a:p>
          <a:p>
            <a:pPr indent="269875" algn="just">
              <a:spcBef>
                <a:spcPts val="0"/>
              </a:spcBef>
              <a:spcAft>
                <a:spcPts val="1200"/>
              </a:spcAft>
              <a:buSzPct val="70000"/>
              <a:buFont typeface="Wingdings" pitchFamily="2" charset="2"/>
              <a:buChar char="q"/>
              <a:defRPr/>
            </a:pPr>
            <a:r>
              <a:rPr lang="en-US" sz="1800" b="1" dirty="0">
                <a:solidFill>
                  <a:srgbClr val="008000"/>
                </a:solidFill>
                <a:ea typeface="DejaVu Sans" charset="0"/>
                <a:cs typeface="Arial" charset="0"/>
              </a:rPr>
              <a:t>We took data during 40 days scheduled reactor shutdown this summer and hope for even better background estimates</a:t>
            </a:r>
          </a:p>
          <a:p>
            <a:pPr indent="269875">
              <a:spcBef>
                <a:spcPts val="0"/>
              </a:spcBef>
              <a:buSzPct val="70000"/>
              <a:buFont typeface="Wingdings" pitchFamily="2" charset="2"/>
              <a:buChar char="q"/>
              <a:defRPr/>
            </a:pPr>
            <a:r>
              <a:rPr lang="en-US" sz="1800" b="1" dirty="0">
                <a:solidFill>
                  <a:srgbClr val="0000FF"/>
                </a:solidFill>
                <a:ea typeface="DejaVu Sans" charset="0"/>
                <a:cs typeface="Arial" charset="0"/>
              </a:rPr>
              <a:t>In addition to collection of more data we plan:</a:t>
            </a:r>
          </a:p>
          <a:p>
            <a:pPr lvl="1" indent="269875">
              <a:spcBef>
                <a:spcPts val="0"/>
              </a:spcBef>
              <a:buSzPct val="70000"/>
              <a:buFont typeface="Wingdings" pitchFamily="2" charset="2"/>
              <a:buChar char="q"/>
              <a:defRPr/>
            </a:pPr>
            <a:r>
              <a:rPr lang="en-US" sz="1600" dirty="0">
                <a:solidFill>
                  <a:srgbClr val="7030A0"/>
                </a:solidFill>
                <a:ea typeface="DejaVu Sans" charset="0"/>
                <a:cs typeface="Arial" charset="0"/>
              </a:rPr>
              <a:t>Improve MC for perfect reflection of detector energy </a:t>
            </a:r>
            <a:r>
              <a:rPr lang="en-US" sz="1600" dirty="0" smtClean="0">
                <a:solidFill>
                  <a:srgbClr val="7030A0"/>
                </a:solidFill>
                <a:ea typeface="DejaVu Sans" charset="0"/>
                <a:cs typeface="Arial" charset="0"/>
              </a:rPr>
              <a:t>response</a:t>
            </a:r>
          </a:p>
          <a:p>
            <a:pPr lvl="1" indent="269875">
              <a:spcBef>
                <a:spcPts val="0"/>
              </a:spcBef>
              <a:buSzPct val="70000"/>
              <a:buFont typeface="Wingdings" pitchFamily="2" charset="2"/>
              <a:buChar char="q"/>
              <a:defRPr/>
            </a:pPr>
            <a:r>
              <a:rPr lang="en-US" sz="1600" dirty="0" smtClean="0">
                <a:solidFill>
                  <a:srgbClr val="7030A0"/>
                </a:solidFill>
                <a:ea typeface="DejaVu Sans" charset="0"/>
                <a:cs typeface="Arial" charset="0"/>
              </a:rPr>
              <a:t>Continue </a:t>
            </a:r>
            <a:r>
              <a:rPr lang="en-US" sz="1600" dirty="0">
                <a:solidFill>
                  <a:srgbClr val="7030A0"/>
                </a:solidFill>
                <a:ea typeface="DejaVu Sans" charset="0"/>
                <a:cs typeface="Arial" charset="0"/>
              </a:rPr>
              <a:t>systematic studies</a:t>
            </a:r>
          </a:p>
          <a:p>
            <a:pPr lvl="1" indent="269875">
              <a:spcBef>
                <a:spcPts val="0"/>
              </a:spcBef>
              <a:buSzPct val="70000"/>
              <a:buFont typeface="Wingdings" pitchFamily="2" charset="2"/>
              <a:buChar char="q"/>
              <a:defRPr/>
            </a:pPr>
            <a:r>
              <a:rPr lang="en-US" sz="1600" dirty="0">
                <a:solidFill>
                  <a:srgbClr val="7030A0"/>
                </a:solidFill>
                <a:ea typeface="DejaVu Sans" charset="0"/>
                <a:cs typeface="Arial" charset="0"/>
              </a:rPr>
              <a:t>Elaborate more analysis methods for better </a:t>
            </a:r>
            <a:r>
              <a:rPr lang="en-US" sz="1600" dirty="0" smtClean="0">
                <a:solidFill>
                  <a:srgbClr val="7030A0"/>
                </a:solidFill>
                <a:ea typeface="DejaVu Sans" charset="0"/>
                <a:cs typeface="Arial" charset="0"/>
              </a:rPr>
              <a:t>sensitivity</a:t>
            </a:r>
            <a:endParaRPr lang="en-US" dirty="0">
              <a:solidFill>
                <a:srgbClr val="7030A0"/>
              </a:solidFill>
              <a:ea typeface="DejaVu Sans" charset="0"/>
              <a:cs typeface="Arial" charset="0"/>
            </a:endParaRPr>
          </a:p>
          <a:p>
            <a:pPr indent="269875" algn="ctr">
              <a:spcBef>
                <a:spcPts val="0"/>
              </a:spcBef>
              <a:buSzPct val="70000"/>
              <a:defRPr/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AR DELANEY" pitchFamily="2" charset="0"/>
                <a:ea typeface="DejaVu Sans" charset="0"/>
                <a:cs typeface="Arial" charset="0"/>
              </a:rPr>
              <a:t>More results are coming !</a:t>
            </a:r>
          </a:p>
        </p:txBody>
      </p:sp>
      <p:sp>
        <p:nvSpPr>
          <p:cNvPr id="3" name="Прямоугольник 1"/>
          <p:cNvSpPr>
            <a:spLocks noChangeArrowheads="1"/>
          </p:cNvSpPr>
          <p:nvPr/>
        </p:nvSpPr>
        <p:spPr bwMode="auto">
          <a:xfrm>
            <a:off x="466725" y="6047819"/>
            <a:ext cx="75612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ts val="3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b="1" dirty="0" smtClean="0">
                <a:solidFill>
                  <a:srgbClr val="FF0000"/>
                </a:solidFill>
                <a:cs typeface="Arial" charset="0"/>
              </a:rPr>
              <a:t>The </a:t>
            </a:r>
            <a:r>
              <a:rPr lang="en-US" sz="1600" b="1" dirty="0">
                <a:solidFill>
                  <a:srgbClr val="FF0000"/>
                </a:solidFill>
                <a:cs typeface="Arial" charset="0"/>
              </a:rPr>
              <a:t>work is partially supported by the State Corporation </a:t>
            </a:r>
            <a:r>
              <a:rPr lang="ru-RU" sz="1600" b="1" dirty="0">
                <a:solidFill>
                  <a:srgbClr val="FF0000"/>
                </a:solidFill>
                <a:cs typeface="Arial" charset="0"/>
              </a:rPr>
              <a:t>«</a:t>
            </a:r>
            <a:r>
              <a:rPr lang="en-US" sz="1600" b="1" dirty="0" err="1">
                <a:solidFill>
                  <a:srgbClr val="FF0000"/>
                </a:solidFill>
                <a:cs typeface="Arial" charset="0"/>
              </a:rPr>
              <a:t>RosAtom</a:t>
            </a:r>
            <a:r>
              <a:rPr lang="ru-RU" sz="1600" b="1" dirty="0">
                <a:solidFill>
                  <a:srgbClr val="FF0000"/>
                </a:solidFill>
                <a:cs typeface="Arial" charset="0"/>
              </a:rPr>
              <a:t>» </a:t>
            </a:r>
            <a:br>
              <a:rPr lang="ru-RU" sz="1600" b="1" dirty="0">
                <a:solidFill>
                  <a:srgbClr val="FF0000"/>
                </a:solidFill>
                <a:cs typeface="Arial" charset="0"/>
              </a:rPr>
            </a:br>
            <a:r>
              <a:rPr lang="en-US" sz="1600" b="1" dirty="0">
                <a:solidFill>
                  <a:srgbClr val="FF0000"/>
                </a:solidFill>
                <a:cs typeface="Arial" charset="0"/>
              </a:rPr>
              <a:t>through the state contracts</a:t>
            </a:r>
            <a:r>
              <a:rPr lang="ru-RU" sz="1600" b="1" dirty="0">
                <a:solidFill>
                  <a:srgbClr val="FF0000"/>
                </a:solidFill>
                <a:cs typeface="Arial" charset="0"/>
              </a:rPr>
              <a:t> Н.4х.44.90.13.1119</a:t>
            </a:r>
            <a:r>
              <a:rPr lang="en-US" sz="1600" b="1" dirty="0">
                <a:solidFill>
                  <a:srgbClr val="FF0000"/>
                </a:solidFill>
                <a:cs typeface="Arial" charset="0"/>
              </a:rPr>
              <a:t> and </a:t>
            </a:r>
            <a:r>
              <a:rPr lang="ru-RU" sz="1600" b="1" dirty="0">
                <a:solidFill>
                  <a:srgbClr val="FF0000"/>
                </a:solidFill>
                <a:cs typeface="Arial" charset="0"/>
              </a:rPr>
              <a:t>Н.4х.44.9Б.16.1006</a:t>
            </a:r>
            <a:r>
              <a:rPr lang="en-US" sz="1600" b="1" dirty="0">
                <a:solidFill>
                  <a:srgbClr val="FF0000"/>
                </a:solidFill>
                <a:cs typeface="Arial" charset="0"/>
              </a:rPr>
              <a:t> and by Russian Science Foundation, grant 17-12-01145 </a:t>
            </a:r>
            <a:endParaRPr lang="ru-RU" sz="1600" b="1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66725" y="34589"/>
            <a:ext cx="8229600" cy="58261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Summary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03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Номер слайда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171E9B4-E3DA-4765-9C19-4DC04F81E2A1}" type="slidenum">
              <a:rPr lang="ru-RU" smtClean="0">
                <a:solidFill>
                  <a:schemeClr val="bg1"/>
                </a:solidFill>
                <a:latin typeface="Times New Roman" pitchFamily="18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75" y="247650"/>
            <a:ext cx="8786813" cy="6143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500" dirty="0">
                <a:solidFill>
                  <a:srgbClr val="FF0000"/>
                </a:solidFill>
              </a:rPr>
              <a:t>Thank you !</a:t>
            </a:r>
          </a:p>
          <a:p>
            <a:pPr algn="ctr">
              <a:defRPr/>
            </a:pPr>
            <a:endParaRPr lang="en-US" sz="11500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ru-RU" sz="11500" dirty="0">
              <a:solidFill>
                <a:srgbClr val="FF0000"/>
              </a:solidFill>
            </a:endParaRPr>
          </a:p>
        </p:txBody>
      </p:sp>
      <p:pic>
        <p:nvPicPr>
          <p:cNvPr id="5" name="Рисунок 5" descr="60anniv_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28750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180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Igor Alekseev (ITEP)</a:t>
            </a:r>
            <a:endParaRPr lang="ru-RU"/>
          </a:p>
        </p:txBody>
      </p:sp>
      <p:sp>
        <p:nvSpPr>
          <p:cNvPr id="19459" name="Номер слайда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670C2EC-18DA-44CB-AB67-3261A51FAC41}" type="slidenum">
              <a:rPr lang="ru-RU" altLang="ru-RU">
                <a:solidFill>
                  <a:schemeClr val="bg1"/>
                </a:solidFill>
                <a:latin typeface="Times New Roman" panose="02020603050405020304" pitchFamily="18" charset="0"/>
              </a:rPr>
              <a:pPr eaLnBrk="1" hangingPunct="1"/>
              <a:t>17</a:t>
            </a:fld>
            <a:endParaRPr lang="ru-RU" altLang="ru-RU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75" y="214313"/>
            <a:ext cx="8786813" cy="6143625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461" name="TextBox 21"/>
          <p:cNvSpPr txBox="1">
            <a:spLocks noChangeArrowheads="1"/>
          </p:cNvSpPr>
          <p:nvPr/>
        </p:nvSpPr>
        <p:spPr bwMode="auto">
          <a:xfrm>
            <a:off x="173038" y="214313"/>
            <a:ext cx="64087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400" b="1">
                <a:solidFill>
                  <a:srgbClr val="C00000"/>
                </a:solidFill>
              </a:rPr>
              <a:t>Positron spectrum - compare to the theory</a:t>
            </a:r>
            <a:endParaRPr lang="ru-RU" altLang="ru-RU" sz="2400" b="1">
              <a:solidFill>
                <a:srgbClr val="C00000"/>
              </a:solidFill>
            </a:endParaRPr>
          </a:p>
        </p:txBody>
      </p:sp>
      <p:pic>
        <p:nvPicPr>
          <p:cNvPr id="194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8" y="660400"/>
            <a:ext cx="7562850" cy="564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TextBox 21"/>
          <p:cNvSpPr txBox="1">
            <a:spLocks noChangeArrowheads="1"/>
          </p:cNvSpPr>
          <p:nvPr/>
        </p:nvSpPr>
        <p:spPr bwMode="auto">
          <a:xfrm rot="-2584263">
            <a:off x="-117475" y="2876550"/>
            <a:ext cx="3105150" cy="522288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800" b="1">
                <a:solidFill>
                  <a:srgbClr val="C00000"/>
                </a:solidFill>
              </a:rPr>
              <a:t>!!! Preliminary !!!</a:t>
            </a:r>
            <a:endParaRPr lang="ru-RU" altLang="ru-RU" sz="2400" b="1">
              <a:solidFill>
                <a:srgbClr val="C00000"/>
              </a:solidFill>
            </a:endParaRPr>
          </a:p>
        </p:txBody>
      </p:sp>
      <p:sp>
        <p:nvSpPr>
          <p:cNvPr id="19" name="TextBox 21"/>
          <p:cNvSpPr txBox="1">
            <a:spLocks noChangeArrowheads="1"/>
          </p:cNvSpPr>
          <p:nvPr/>
        </p:nvSpPr>
        <p:spPr bwMode="auto">
          <a:xfrm>
            <a:off x="3851275" y="2095500"/>
            <a:ext cx="3714750" cy="15700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 eaLnBrk="1" hangingPunct="1">
              <a:buFont typeface="Wingdings" pitchFamily="2" charset="2"/>
              <a:buChar char="v"/>
              <a:defRPr/>
            </a:pP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MC simulated DANSS response use theoretical antineutrino spectrum by Huber and Mueller</a:t>
            </a:r>
          </a:p>
          <a:p>
            <a:pPr marL="342900" indent="-342900" algn="just" eaLnBrk="1" hangingPunct="1">
              <a:buFont typeface="Wingdings" pitchFamily="2" charset="2"/>
              <a:buChar char="v"/>
              <a:defRPr/>
            </a:pPr>
            <a:r>
              <a:rPr lang="en-US" sz="1600" b="1" dirty="0" smtClean="0">
                <a:solidFill>
                  <a:srgbClr val="C00000"/>
                </a:solidFill>
              </a:rPr>
              <a:t>Very preliminary – more work on calibration and simulations needed and planned</a:t>
            </a:r>
            <a:endParaRPr lang="ru-RU" sz="16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21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47650" y="830263"/>
            <a:ext cx="8645525" cy="5581650"/>
          </a:xfrm>
        </p:spPr>
        <p:txBody>
          <a:bodyPr/>
          <a:lstStyle/>
          <a:p>
            <a:r>
              <a:rPr lang="en-US" altLang="ru-RU" smtClean="0"/>
              <a:t> </a:t>
            </a:r>
            <a:endParaRPr lang="ru-RU" altLang="ru-RU" smtClean="0"/>
          </a:p>
        </p:txBody>
      </p:sp>
      <p:sp>
        <p:nvSpPr>
          <p:cNvPr id="27651" name="Заголовок 13"/>
          <p:cNvSpPr>
            <a:spLocks noGrp="1"/>
          </p:cNvSpPr>
          <p:nvPr>
            <p:ph type="title"/>
          </p:nvPr>
        </p:nvSpPr>
        <p:spPr>
          <a:xfrm>
            <a:off x="1692275" y="188913"/>
            <a:ext cx="5975350" cy="522287"/>
          </a:xfrm>
        </p:spPr>
        <p:txBody>
          <a:bodyPr/>
          <a:lstStyle/>
          <a:p>
            <a:r>
              <a:rPr lang="en-US" altLang="ru-RU" smtClean="0"/>
              <a:t>Reactor anomaly -- inconclusive</a:t>
            </a:r>
            <a:endParaRPr lang="ru-RU" altLang="ru-RU" smtClean="0"/>
          </a:p>
        </p:txBody>
      </p:sp>
      <p:sp>
        <p:nvSpPr>
          <p:cNvPr id="27652" name="TextBox 28"/>
          <p:cNvSpPr txBox="1">
            <a:spLocks noChangeArrowheads="1"/>
          </p:cNvSpPr>
          <p:nvPr/>
        </p:nvSpPr>
        <p:spPr bwMode="auto">
          <a:xfrm>
            <a:off x="3995738" y="1844675"/>
            <a:ext cx="1104900" cy="5556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 u="sng">
                <a:solidFill>
                  <a:srgbClr val="CC0099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 u="sng">
                <a:solidFill>
                  <a:srgbClr val="CC0099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 u="sng">
                <a:solidFill>
                  <a:srgbClr val="CC0099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 u="sng">
                <a:solidFill>
                  <a:srgbClr val="CC0099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 u="sng">
                <a:solidFill>
                  <a:srgbClr val="CC0099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 u="sng">
                <a:solidFill>
                  <a:srgbClr val="CC0099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 u="sng">
                <a:solidFill>
                  <a:srgbClr val="CC0099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 u="sng">
                <a:solidFill>
                  <a:srgbClr val="CC0099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 u="sng">
                <a:solidFill>
                  <a:srgbClr val="CC0099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ru-RU" altLang="ru-RU" sz="1200" u="none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653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8" t="7291" r="7060" b="4903"/>
          <a:stretch>
            <a:fillRect/>
          </a:stretch>
        </p:blipFill>
        <p:spPr bwMode="auto">
          <a:xfrm>
            <a:off x="395288" y="1011238"/>
            <a:ext cx="7272337" cy="531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72" t="9319" r="9596" b="74802"/>
          <a:stretch>
            <a:fillRect/>
          </a:stretch>
        </p:blipFill>
        <p:spPr bwMode="auto">
          <a:xfrm>
            <a:off x="1503363" y="4437063"/>
            <a:ext cx="253365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1"/>
          <a:stretch>
            <a:fillRect/>
          </a:stretch>
        </p:blipFill>
        <p:spPr bwMode="auto">
          <a:xfrm>
            <a:off x="5940425" y="2997200"/>
            <a:ext cx="2789238" cy="238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5" r="7695"/>
          <a:stretch>
            <a:fillRect/>
          </a:stretch>
        </p:blipFill>
        <p:spPr bwMode="auto">
          <a:xfrm>
            <a:off x="3492500" y="908050"/>
            <a:ext cx="5226050" cy="212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7" name="TextBox 28"/>
          <p:cNvSpPr txBox="1">
            <a:spLocks noChangeArrowheads="1"/>
          </p:cNvSpPr>
          <p:nvPr/>
        </p:nvSpPr>
        <p:spPr bwMode="auto">
          <a:xfrm>
            <a:off x="4797425" y="1196975"/>
            <a:ext cx="2428875" cy="2936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 u="sng">
                <a:solidFill>
                  <a:srgbClr val="CC0099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 u="sng">
                <a:solidFill>
                  <a:srgbClr val="CC0099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 u="sng">
                <a:solidFill>
                  <a:srgbClr val="CC0099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 u="sng">
                <a:solidFill>
                  <a:srgbClr val="CC0099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 u="sng">
                <a:solidFill>
                  <a:srgbClr val="CC0099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 u="sng">
                <a:solidFill>
                  <a:srgbClr val="CC0099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 u="sng">
                <a:solidFill>
                  <a:srgbClr val="CC0099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 u="sng">
                <a:solidFill>
                  <a:srgbClr val="CC0099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 u="sng">
                <a:solidFill>
                  <a:srgbClr val="CC0099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ru-RU" sz="1800" u="none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 to MC ratio</a:t>
            </a:r>
            <a:endParaRPr lang="ru-RU" altLang="ru-RU" sz="1800" u="none" baseline="3000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58" name="TextBox 46"/>
          <p:cNvSpPr txBox="1">
            <a:spLocks noChangeArrowheads="1"/>
          </p:cNvSpPr>
          <p:nvPr/>
        </p:nvSpPr>
        <p:spPr bwMode="auto">
          <a:xfrm>
            <a:off x="1533525" y="3465513"/>
            <a:ext cx="1655763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72000">
            <a:spAutoFit/>
          </a:bodyPr>
          <a:lstStyle>
            <a:lvl1pPr marL="198438" indent="-198438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 u="sng">
                <a:solidFill>
                  <a:srgbClr val="CC0099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 u="sng">
                <a:solidFill>
                  <a:srgbClr val="CC0099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 u="sng">
                <a:solidFill>
                  <a:srgbClr val="CC0099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 u="sng">
                <a:solidFill>
                  <a:srgbClr val="CC0099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 u="sng">
                <a:solidFill>
                  <a:srgbClr val="CC0099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 u="sng">
                <a:solidFill>
                  <a:srgbClr val="CC0099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 u="sng">
                <a:solidFill>
                  <a:srgbClr val="CC0099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 u="sng">
                <a:solidFill>
                  <a:srgbClr val="CC0099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 u="sng">
                <a:solidFill>
                  <a:srgbClr val="CC0099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en-US" altLang="ru-RU" sz="1600" u="none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 needs improvement</a:t>
            </a:r>
          </a:p>
        </p:txBody>
      </p:sp>
      <p:sp>
        <p:nvSpPr>
          <p:cNvPr id="27659" name="TextBox 28"/>
          <p:cNvSpPr txBox="1">
            <a:spLocks noChangeArrowheads="1"/>
          </p:cNvSpPr>
          <p:nvPr/>
        </p:nvSpPr>
        <p:spPr bwMode="auto">
          <a:xfrm>
            <a:off x="4140200" y="3068638"/>
            <a:ext cx="1824038" cy="663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 u="sng">
                <a:solidFill>
                  <a:srgbClr val="CC0099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 u="sng">
                <a:solidFill>
                  <a:srgbClr val="CC0099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 u="sng">
                <a:solidFill>
                  <a:srgbClr val="CC0099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 u="sng">
                <a:solidFill>
                  <a:srgbClr val="CC0099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 u="sng">
                <a:solidFill>
                  <a:srgbClr val="CC0099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 u="sng">
                <a:solidFill>
                  <a:srgbClr val="CC0099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 u="sng">
                <a:solidFill>
                  <a:srgbClr val="CC0099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 u="sng">
                <a:solidFill>
                  <a:srgbClr val="CC0099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 u="sng">
                <a:solidFill>
                  <a:srgbClr val="CC0099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ru-RU" sz="1600" u="none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Anomaly smearing with DANSS energy resolution</a:t>
            </a:r>
            <a:endParaRPr lang="ru-RU" altLang="ru-RU" sz="1600" u="none" baseline="3000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30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Igor Alekseev (ITEP)</a:t>
            </a:r>
            <a:endParaRPr lang="ru-RU"/>
          </a:p>
        </p:txBody>
      </p:sp>
      <p:sp>
        <p:nvSpPr>
          <p:cNvPr id="32771" name="Номер слайда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B58A53D-F593-4588-8C12-C7225EA22B06}" type="slidenum">
              <a:rPr lang="ru-RU" altLang="ru-RU">
                <a:solidFill>
                  <a:schemeClr val="bg1"/>
                </a:solidFill>
                <a:latin typeface="Times New Roman" panose="02020603050405020304" pitchFamily="18" charset="0"/>
              </a:rPr>
              <a:pPr eaLnBrk="1" hangingPunct="1"/>
              <a:t>19</a:t>
            </a:fld>
            <a:endParaRPr lang="ru-RU" altLang="ru-RU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214313"/>
            <a:ext cx="6851650" cy="613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4741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C:\Users\USER\Documents\poster_milan\ka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5" r="4265"/>
          <a:stretch/>
        </p:blipFill>
        <p:spPr bwMode="auto">
          <a:xfrm>
            <a:off x="1502481" y="520699"/>
            <a:ext cx="6479822" cy="226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04788" y="0"/>
            <a:ext cx="8785225" cy="6731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Neutrino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researches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at KNPP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148" name="Прямоугольник 3"/>
          <p:cNvSpPr>
            <a:spLocks noChangeArrowheads="1"/>
          </p:cNvSpPr>
          <p:nvPr/>
        </p:nvSpPr>
        <p:spPr bwMode="auto">
          <a:xfrm>
            <a:off x="106361" y="2938463"/>
            <a:ext cx="8982075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  <a:buFont typeface="Wingdings" pitchFamily="2" charset="2"/>
              <a:buChar char="q"/>
            </a:pPr>
            <a:r>
              <a:rPr lang="en-US" altLang="ru-RU" sz="1600" b="1" dirty="0" smtClean="0">
                <a:solidFill>
                  <a:srgbClr val="222268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Kalininskaya nuclear power plant</a:t>
            </a:r>
            <a:r>
              <a:rPr lang="ru-RU" alt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(KNPP)  is located in</a:t>
            </a:r>
            <a:r>
              <a:rPr lang="ru-RU" alt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Т</a:t>
            </a:r>
            <a:r>
              <a:rPr lang="en-US" altLang="ru-RU" sz="1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ver</a:t>
            </a:r>
            <a:r>
              <a:rPr lang="ru-RU" alt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region</a:t>
            </a:r>
            <a:r>
              <a:rPr lang="ru-RU" alt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about</a:t>
            </a:r>
            <a:r>
              <a:rPr lang="ru-RU" alt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350 </a:t>
            </a:r>
            <a:r>
              <a:rPr lang="en-US" alt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km</a:t>
            </a:r>
            <a:r>
              <a:rPr lang="ru-RU" alt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ru-RU" alt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Moscow</a:t>
            </a:r>
            <a:r>
              <a:rPr lang="ru-RU" alt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altLang="ru-RU" sz="16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Aft>
                <a:spcPts val="1200"/>
              </a:spcAft>
              <a:buFont typeface="Wingdings" pitchFamily="2" charset="2"/>
              <a:buChar char="q"/>
            </a:pPr>
            <a:r>
              <a:rPr lang="en-US" altLang="ru-RU" sz="16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There are </a:t>
            </a:r>
            <a:r>
              <a:rPr lang="ru-RU" altLang="ru-RU" sz="16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altLang="ru-RU" sz="16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energy units with thermal power</a:t>
            </a:r>
            <a:r>
              <a:rPr lang="ru-RU" altLang="ru-RU" sz="16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6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ru-RU" altLang="ru-RU" sz="16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3100</a:t>
            </a:r>
            <a:r>
              <a:rPr lang="ru-RU" sz="16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600" b="1" dirty="0" err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MWt</a:t>
            </a:r>
            <a:r>
              <a:rPr lang="ru-RU" sz="16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6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each </a:t>
            </a:r>
            <a:r>
              <a:rPr lang="en-US" sz="16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ru-RU" sz="16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t KNPP</a:t>
            </a:r>
            <a:r>
              <a:rPr lang="ru-RU" sz="16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1600" b="1" dirty="0" smtClean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Aft>
                <a:spcPts val="1200"/>
              </a:spcAft>
              <a:buFont typeface="Wingdings" pitchFamily="2" charset="2"/>
              <a:buChar char="q"/>
            </a:pPr>
            <a:r>
              <a:rPr lang="en-US" sz="1600" b="1" dirty="0" smtClean="0">
                <a:solidFill>
                  <a:srgbClr val="222268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600" b="1" dirty="0" smtClean="0">
                <a:solidFill>
                  <a:srgbClr val="3C1BB5"/>
                </a:solidFill>
                <a:latin typeface="Times New Roman" pitchFamily="18" charset="0"/>
                <a:cs typeface="Times New Roman" pitchFamily="18" charset="0"/>
              </a:rPr>
              <a:t>ITEP </a:t>
            </a:r>
            <a:r>
              <a:rPr lang="en-US" sz="1600" b="1" dirty="0">
                <a:solidFill>
                  <a:srgbClr val="3C1BB5"/>
                </a:solidFill>
                <a:latin typeface="Times New Roman" pitchFamily="18" charset="0"/>
                <a:cs typeface="Times New Roman" pitchFamily="18" charset="0"/>
              </a:rPr>
              <a:t>and LNP JINR started </a:t>
            </a:r>
            <a:r>
              <a:rPr lang="en-US" sz="1600" b="1" dirty="0" smtClean="0">
                <a:solidFill>
                  <a:srgbClr val="3C1BB5"/>
                </a:solidFill>
                <a:latin typeface="Times New Roman" pitchFamily="18" charset="0"/>
                <a:cs typeface="Times New Roman" pitchFamily="18" charset="0"/>
              </a:rPr>
              <a:t>experiments </a:t>
            </a:r>
            <a:r>
              <a:rPr lang="en-US" sz="1600" b="1" dirty="0">
                <a:solidFill>
                  <a:srgbClr val="3C1BB5"/>
                </a:solidFill>
                <a:latin typeface="Times New Roman" pitchFamily="18" charset="0"/>
                <a:cs typeface="Times New Roman" pitchFamily="18" charset="0"/>
              </a:rPr>
              <a:t>on neutrino physics at KNPP </a:t>
            </a:r>
            <a:r>
              <a:rPr lang="ru-RU" sz="1600" b="1" dirty="0">
                <a:solidFill>
                  <a:srgbClr val="3C1B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>
                <a:solidFill>
                  <a:srgbClr val="3C1BB5"/>
                </a:solidFill>
                <a:latin typeface="Times New Roman" pitchFamily="18" charset="0"/>
                <a:cs typeface="Times New Roman" pitchFamily="18" charset="0"/>
              </a:rPr>
              <a:t>fifteen years ago</a:t>
            </a:r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spcAft>
                <a:spcPts val="1200"/>
              </a:spcAft>
              <a:buFont typeface="Wingdings" pitchFamily="2" charset="2"/>
              <a:buChar char="q"/>
            </a:pPr>
            <a:r>
              <a:rPr lang="en-US" sz="1600" b="1" dirty="0" smtClean="0">
                <a:solidFill>
                  <a:srgbClr val="22226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smtClean="0">
                <a:solidFill>
                  <a:srgbClr val="1E6C3E"/>
                </a:solidFill>
                <a:latin typeface="Times New Roman" pitchFamily="18" charset="0"/>
                <a:cs typeface="Times New Roman" pitchFamily="18" charset="0"/>
              </a:rPr>
              <a:t>The scope of our projects includes both fundamental </a:t>
            </a:r>
            <a:r>
              <a:rPr lang="en-US" sz="1600" b="1" dirty="0">
                <a:solidFill>
                  <a:srgbClr val="1E6C3E"/>
                </a:solidFill>
                <a:latin typeface="Times New Roman" pitchFamily="18" charset="0"/>
                <a:cs typeface="Times New Roman" pitchFamily="18" charset="0"/>
              </a:rPr>
              <a:t>and applied directions.</a:t>
            </a:r>
            <a:r>
              <a:rPr lang="ru-RU" sz="1600" b="1" dirty="0">
                <a:solidFill>
                  <a:srgbClr val="1E6C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1600" b="1" dirty="0">
              <a:solidFill>
                <a:srgbClr val="1E6C3E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Aft>
                <a:spcPts val="1200"/>
              </a:spcAft>
              <a:buFont typeface="Wingdings" pitchFamily="2" charset="2"/>
              <a:buChar char="q"/>
            </a:pPr>
            <a:r>
              <a:rPr lang="en-US" sz="16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en-US" sz="16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experiments </a:t>
            </a:r>
            <a:r>
              <a:rPr lang="en-US" sz="16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on the search </a:t>
            </a:r>
            <a:r>
              <a:rPr lang="en-US" sz="16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for neutrino magnetic moment 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GEMMA I</a:t>
            </a:r>
            <a:r>
              <a:rPr lang="ru-RU" sz="1600" b="1" dirty="0">
                <a:solidFill>
                  <a:srgbClr val="22226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ru-RU" sz="1600" b="1" dirty="0">
                <a:solidFill>
                  <a:srgbClr val="22226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GEMMA II </a:t>
            </a:r>
            <a:r>
              <a:rPr lang="en-US" sz="1600" b="1" dirty="0">
                <a:solidFill>
                  <a:srgbClr val="222268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16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ermanium</a:t>
            </a:r>
            <a:r>
              <a:rPr lang="en-US" sz="1600" b="1" dirty="0">
                <a:solidFill>
                  <a:srgbClr val="22226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16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xperiment</a:t>
            </a:r>
            <a:r>
              <a:rPr lang="en-US" sz="1600" b="1" dirty="0">
                <a:solidFill>
                  <a:srgbClr val="22226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on the measurement of 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16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agnetic</a:t>
            </a:r>
            <a:r>
              <a:rPr lang="en-US" sz="1600" b="1" dirty="0">
                <a:solidFill>
                  <a:srgbClr val="22226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16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oment</a:t>
            </a:r>
            <a:r>
              <a:rPr lang="en-US" sz="1600" b="1" dirty="0">
                <a:solidFill>
                  <a:srgbClr val="22226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sz="1600" b="1" dirty="0">
                <a:solidFill>
                  <a:srgbClr val="22226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6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ntineutrino</a:t>
            </a:r>
            <a:r>
              <a:rPr lang="en-US" sz="16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) cover the period </a:t>
            </a:r>
            <a:r>
              <a:rPr lang="ru-RU" sz="16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2005 </a:t>
            </a:r>
            <a:r>
              <a:rPr lang="ru-RU" sz="16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16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017.</a:t>
            </a:r>
            <a:endParaRPr lang="ru-RU" sz="1600" b="1" dirty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Aft>
                <a:spcPts val="600"/>
              </a:spcAft>
              <a:buFont typeface="Wingdings" pitchFamily="2" charset="2"/>
              <a:buChar char="q"/>
            </a:pPr>
            <a:r>
              <a:rPr lang="en-US" sz="1600" b="1" dirty="0" smtClean="0">
                <a:solidFill>
                  <a:srgbClr val="222268"/>
                </a:solidFill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en-US" sz="1600" b="1" dirty="0">
                <a:solidFill>
                  <a:srgbClr val="222268"/>
                </a:solidFill>
                <a:latin typeface="Times New Roman" pitchFamily="18" charset="0"/>
                <a:cs typeface="Times New Roman" pitchFamily="18" charset="0"/>
              </a:rPr>
              <a:t>project</a:t>
            </a:r>
            <a:r>
              <a:rPr lang="ru-RU" sz="1600" b="1" dirty="0">
                <a:solidFill>
                  <a:srgbClr val="22226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DANSS</a:t>
            </a:r>
            <a:r>
              <a:rPr lang="ru-RU" sz="1600" b="1" dirty="0">
                <a:solidFill>
                  <a:srgbClr val="222268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1600" b="1" dirty="0">
                <a:solidFill>
                  <a:srgbClr val="222268"/>
                </a:solidFill>
                <a:latin typeface="Times New Roman" pitchFamily="18" charset="0"/>
                <a:cs typeface="Times New Roman" pitchFamily="18" charset="0"/>
              </a:rPr>
              <a:t>etector 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600" b="1" dirty="0">
                <a:solidFill>
                  <a:srgbClr val="222268"/>
                </a:solidFill>
                <a:latin typeface="Times New Roman" pitchFamily="18" charset="0"/>
                <a:cs typeface="Times New Roman" pitchFamily="18" charset="0"/>
              </a:rPr>
              <a:t>nti 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1600" b="1" dirty="0">
                <a:solidFill>
                  <a:srgbClr val="222268"/>
                </a:solidFill>
                <a:latin typeface="Times New Roman" pitchFamily="18" charset="0"/>
                <a:cs typeface="Times New Roman" pitchFamily="18" charset="0"/>
              </a:rPr>
              <a:t>eutrino based on 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1600" b="1" dirty="0">
                <a:solidFill>
                  <a:srgbClr val="222268"/>
                </a:solidFill>
                <a:latin typeface="Times New Roman" pitchFamily="18" charset="0"/>
                <a:cs typeface="Times New Roman" pitchFamily="18" charset="0"/>
              </a:rPr>
              <a:t>olid 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1600" b="1" dirty="0">
                <a:solidFill>
                  <a:srgbClr val="222268"/>
                </a:solidFill>
                <a:latin typeface="Times New Roman" pitchFamily="18" charset="0"/>
                <a:cs typeface="Times New Roman" pitchFamily="18" charset="0"/>
              </a:rPr>
              <a:t>cintillator</a:t>
            </a:r>
            <a:r>
              <a:rPr lang="ru-RU" sz="1600" b="1" dirty="0">
                <a:solidFill>
                  <a:srgbClr val="222268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1600" b="1" dirty="0" smtClean="0">
                <a:solidFill>
                  <a:srgbClr val="222268"/>
                </a:solidFill>
                <a:latin typeface="Times New Roman" pitchFamily="18" charset="0"/>
                <a:cs typeface="Times New Roman" pitchFamily="18" charset="0"/>
              </a:rPr>
              <a:t>aimed at measurements </a:t>
            </a:r>
            <a:r>
              <a:rPr lang="en-US" sz="1600" b="1" dirty="0">
                <a:solidFill>
                  <a:srgbClr val="222268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1600" b="1" dirty="0" smtClean="0">
                <a:solidFill>
                  <a:srgbClr val="222268"/>
                </a:solidFill>
                <a:latin typeface="Times New Roman" pitchFamily="18" charset="0"/>
                <a:cs typeface="Times New Roman" pitchFamily="18" charset="0"/>
              </a:rPr>
              <a:t>reactor parameters </a:t>
            </a:r>
            <a:r>
              <a:rPr lang="en-US" sz="1600" b="1" dirty="0">
                <a:solidFill>
                  <a:srgbClr val="222268"/>
                </a:solidFill>
                <a:latin typeface="Times New Roman" pitchFamily="18" charset="0"/>
                <a:cs typeface="Times New Roman" pitchFamily="18" charset="0"/>
              </a:rPr>
              <a:t>and fundamental </a:t>
            </a:r>
            <a:r>
              <a:rPr lang="en-US" sz="1600" b="1" dirty="0" smtClean="0">
                <a:solidFill>
                  <a:srgbClr val="222268"/>
                </a:solidFill>
                <a:latin typeface="Times New Roman" pitchFamily="18" charset="0"/>
                <a:cs typeface="Times New Roman" pitchFamily="18" charset="0"/>
              </a:rPr>
              <a:t>researches covers the period</a:t>
            </a:r>
            <a:r>
              <a:rPr lang="ru-RU" sz="1600" b="1" dirty="0" smtClean="0">
                <a:solidFill>
                  <a:srgbClr val="22226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rgbClr val="222268"/>
                </a:solidFill>
                <a:latin typeface="Times New Roman" pitchFamily="18" charset="0"/>
                <a:cs typeface="Times New Roman" pitchFamily="18" charset="0"/>
              </a:rPr>
              <a:t>2009 – </a:t>
            </a:r>
            <a:r>
              <a:rPr lang="ru-RU" sz="1600" b="1" dirty="0" smtClean="0">
                <a:solidFill>
                  <a:srgbClr val="222268"/>
                </a:solidFill>
                <a:latin typeface="Times New Roman" pitchFamily="18" charset="0"/>
                <a:cs typeface="Times New Roman" pitchFamily="18" charset="0"/>
              </a:rPr>
              <a:t>2017. </a:t>
            </a:r>
            <a:endParaRPr lang="ru-RU" sz="1600" b="1" dirty="0">
              <a:solidFill>
                <a:srgbClr val="22226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9" name="TextBox 4"/>
          <p:cNvSpPr txBox="1">
            <a:spLocks noChangeArrowheads="1"/>
          </p:cNvSpPr>
          <p:nvPr/>
        </p:nvSpPr>
        <p:spPr bwMode="auto">
          <a:xfrm>
            <a:off x="3054349" y="1274762"/>
            <a:ext cx="8985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GEMMA I</a:t>
            </a:r>
          </a:p>
        </p:txBody>
      </p:sp>
      <p:sp>
        <p:nvSpPr>
          <p:cNvPr id="6150" name="TextBox 5"/>
          <p:cNvSpPr txBox="1">
            <a:spLocks noChangeArrowheads="1"/>
          </p:cNvSpPr>
          <p:nvPr/>
        </p:nvSpPr>
        <p:spPr bwMode="auto">
          <a:xfrm>
            <a:off x="4652962" y="1274762"/>
            <a:ext cx="9588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GEMMA II</a:t>
            </a:r>
          </a:p>
        </p:txBody>
      </p:sp>
      <p:sp>
        <p:nvSpPr>
          <p:cNvPr id="6151" name="TextBox 6"/>
          <p:cNvSpPr txBox="1">
            <a:spLocks noChangeArrowheads="1"/>
          </p:cNvSpPr>
          <p:nvPr/>
        </p:nvSpPr>
        <p:spPr bwMode="auto">
          <a:xfrm>
            <a:off x="6908094" y="1274762"/>
            <a:ext cx="685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DANSS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9863" y="188913"/>
            <a:ext cx="8528050" cy="576262"/>
          </a:xfrm>
        </p:spPr>
        <p:txBody>
          <a:bodyPr/>
          <a:lstStyle/>
          <a:p>
            <a:pPr eaLnBrk="1" hangingPunct="1"/>
            <a:r>
              <a:rPr lang="en-US" sz="3400" b="1" smtClean="0"/>
              <a:t> </a:t>
            </a:r>
            <a:endParaRPr lang="ru-RU" sz="320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sz="2800" smtClean="0">
              <a:solidFill>
                <a:srgbClr val="004221"/>
              </a:solidFill>
            </a:endParaRPr>
          </a:p>
          <a:p>
            <a:pPr eaLnBrk="1" hangingPunct="1">
              <a:buFontTx/>
              <a:buNone/>
            </a:pPr>
            <a:endParaRPr lang="en-US" sz="3000" b="1" smtClean="0">
              <a:solidFill>
                <a:srgbClr val="000000"/>
              </a:solidFill>
            </a:endParaRPr>
          </a:p>
          <a:p>
            <a:pPr eaLnBrk="1" hangingPunct="1">
              <a:buFontTx/>
              <a:buNone/>
            </a:pPr>
            <a:endParaRPr lang="ru-RU" sz="1800" smtClean="0"/>
          </a:p>
        </p:txBody>
      </p:sp>
      <p:pic>
        <p:nvPicPr>
          <p:cNvPr id="7172" name="Picture 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77050" y="333375"/>
            <a:ext cx="2266950" cy="1800225"/>
          </a:xfrm>
          <a:noFill/>
        </p:spPr>
      </p:pic>
      <p:sp>
        <p:nvSpPr>
          <p:cNvPr id="333829" name="Rectangle 5"/>
          <p:cNvSpPr>
            <a:spLocks noChangeArrowheads="1"/>
          </p:cNvSpPr>
          <p:nvPr/>
        </p:nvSpPr>
        <p:spPr bwMode="auto">
          <a:xfrm>
            <a:off x="0" y="849313"/>
            <a:ext cx="9144000" cy="1677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1">
              <a:lnSpc>
                <a:spcPct val="65000"/>
              </a:lnSpc>
              <a:spcBef>
                <a:spcPct val="50000"/>
              </a:spcBef>
              <a:buClr>
                <a:srgbClr val="FF0000"/>
              </a:buClr>
              <a:buFont typeface="細明體" pitchFamily="49" charset="-120"/>
              <a:buNone/>
            </a:pPr>
            <a:r>
              <a:rPr kumimoji="1" lang="en-US" altLang="zh-TW" b="1" dirty="0" smtClean="0">
                <a:solidFill>
                  <a:srgbClr val="99330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The </a:t>
            </a:r>
            <a:r>
              <a:rPr kumimoji="1" lang="en-US" altLang="zh-TW" b="1" dirty="0">
                <a:solidFill>
                  <a:srgbClr val="99330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average figures for LWR:</a:t>
            </a:r>
          </a:p>
          <a:p>
            <a:pPr lvl="1">
              <a:lnSpc>
                <a:spcPct val="65000"/>
              </a:lnSpc>
              <a:spcBef>
                <a:spcPct val="50000"/>
              </a:spcBef>
              <a:buClr>
                <a:srgbClr val="FF0000"/>
              </a:buClr>
              <a:buFont typeface="細明體" pitchFamily="49" charset="-120"/>
              <a:buNone/>
            </a:pPr>
            <a:r>
              <a:rPr kumimoji="1" lang="en-US" altLang="zh-TW" b="1" dirty="0">
                <a:solidFill>
                  <a:srgbClr val="7030A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Fuel composition</a:t>
            </a:r>
            <a:r>
              <a:rPr kumimoji="1" lang="en-US" altLang="zh-TW" b="1" dirty="0"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→ </a:t>
            </a:r>
            <a:r>
              <a:rPr kumimoji="1" lang="en-US" altLang="zh-TW" b="1" baseline="20000" dirty="0">
                <a:solidFill>
                  <a:srgbClr val="000099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235</a:t>
            </a:r>
            <a:r>
              <a:rPr kumimoji="1" lang="en-US" altLang="zh-TW" b="1" dirty="0">
                <a:solidFill>
                  <a:srgbClr val="000099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U , </a:t>
            </a:r>
            <a:r>
              <a:rPr kumimoji="1" lang="en-US" altLang="zh-TW" b="1" baseline="20000" dirty="0">
                <a:solidFill>
                  <a:srgbClr val="000099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239</a:t>
            </a:r>
            <a:r>
              <a:rPr kumimoji="1" lang="en-US" altLang="zh-TW" b="1" dirty="0">
                <a:solidFill>
                  <a:srgbClr val="000099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Pu , </a:t>
            </a:r>
            <a:r>
              <a:rPr kumimoji="1" lang="en-US" altLang="zh-TW" b="1" baseline="20000" dirty="0">
                <a:solidFill>
                  <a:srgbClr val="000099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238</a:t>
            </a:r>
            <a:r>
              <a:rPr kumimoji="1" lang="en-US" altLang="zh-TW" b="1" dirty="0">
                <a:solidFill>
                  <a:srgbClr val="000099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U , </a:t>
            </a:r>
            <a:r>
              <a:rPr kumimoji="1" lang="en-US" altLang="zh-TW" b="1" baseline="20000" dirty="0">
                <a:solidFill>
                  <a:srgbClr val="000099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241</a:t>
            </a:r>
            <a:r>
              <a:rPr kumimoji="1" lang="en-US" altLang="zh-TW" b="1" dirty="0">
                <a:solidFill>
                  <a:srgbClr val="000099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Pu </a:t>
            </a:r>
          </a:p>
          <a:p>
            <a:pPr lvl="1">
              <a:lnSpc>
                <a:spcPct val="65000"/>
              </a:lnSpc>
              <a:spcBef>
                <a:spcPct val="50000"/>
              </a:spcBef>
              <a:buClr>
                <a:srgbClr val="FF0000"/>
              </a:buClr>
              <a:buFont typeface="細明體" pitchFamily="49" charset="-120"/>
              <a:buNone/>
            </a:pPr>
            <a:r>
              <a:rPr kumimoji="1" lang="en-US" altLang="zh-TW" b="1" dirty="0">
                <a:solidFill>
                  <a:srgbClr val="72534A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Average energy per fission </a:t>
            </a:r>
            <a:r>
              <a:rPr kumimoji="1" lang="en-US" altLang="zh-TW" b="1" dirty="0" err="1">
                <a:solidFill>
                  <a:srgbClr val="000099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E</a:t>
            </a:r>
            <a:r>
              <a:rPr kumimoji="1" lang="en-US" altLang="zh-TW" b="1" baseline="-18000" dirty="0" err="1">
                <a:solidFill>
                  <a:srgbClr val="000099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f</a:t>
            </a:r>
            <a:r>
              <a:rPr kumimoji="1" lang="en-US" altLang="zh-TW" b="1" dirty="0">
                <a:solidFill>
                  <a:srgbClr val="000099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</a:t>
            </a:r>
            <a:r>
              <a:rPr kumimoji="1" lang="en-US" altLang="zh-TW" b="1" dirty="0"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= </a:t>
            </a:r>
            <a:r>
              <a:rPr kumimoji="1" lang="en-US" altLang="zh-TW" b="1" dirty="0">
                <a:solidFill>
                  <a:srgbClr val="990099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205.3 MeV</a:t>
            </a:r>
            <a:r>
              <a:rPr kumimoji="1" lang="en-US" altLang="zh-TW" b="1" dirty="0"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.</a:t>
            </a:r>
            <a:r>
              <a:rPr kumimoji="1" lang="ru-RU" altLang="zh-TW" b="1" dirty="0">
                <a:latin typeface="Times New Roman" pitchFamily="18" charset="0"/>
                <a:cs typeface="Times New Roman" pitchFamily="18" charset="0"/>
              </a:rPr>
              <a:t> </a:t>
            </a:r>
            <a:endParaRPr kumimoji="1" lang="en-US" altLang="zh-TW" b="1" dirty="0">
              <a:latin typeface="Times New Roman" pitchFamily="18" charset="0"/>
              <a:ea typeface="新細明體" pitchFamily="18" charset="-120"/>
            </a:endParaRPr>
          </a:p>
          <a:p>
            <a:pPr lvl="1">
              <a:lnSpc>
                <a:spcPct val="65000"/>
              </a:lnSpc>
              <a:spcBef>
                <a:spcPct val="50000"/>
              </a:spcBef>
              <a:buClr>
                <a:srgbClr val="FF0000"/>
              </a:buClr>
              <a:buFont typeface="細明體" pitchFamily="49" charset="-120"/>
              <a:buNone/>
            </a:pPr>
            <a:r>
              <a:rPr kumimoji="1" lang="en-US" altLang="zh-TW" b="1" dirty="0">
                <a:solidFill>
                  <a:srgbClr val="0000CC"/>
                </a:solidFill>
                <a:latin typeface="Times New Roman" pitchFamily="18" charset="0"/>
                <a:ea typeface="新細明體" pitchFamily="18" charset="-120"/>
              </a:rPr>
              <a:t>Number of the </a:t>
            </a:r>
            <a:r>
              <a:rPr kumimoji="1" lang="en-US" altLang="zh-TW" b="1" dirty="0" err="1">
                <a:solidFill>
                  <a:srgbClr val="0000CC"/>
                </a:solidFill>
                <a:latin typeface="Times New Roman" pitchFamily="18" charset="0"/>
                <a:ea typeface="新細明體" pitchFamily="18" charset="-120"/>
              </a:rPr>
              <a:t>fiss</a:t>
            </a:r>
            <a:r>
              <a:rPr kumimoji="1" lang="en-US" altLang="zh-TW" b="1" dirty="0">
                <a:solidFill>
                  <a:srgbClr val="0000CC"/>
                </a:solidFill>
                <a:latin typeface="Times New Roman" pitchFamily="18" charset="0"/>
                <a:ea typeface="新細明體" pitchFamily="18" charset="-120"/>
              </a:rPr>
              <a:t>. / sec</a:t>
            </a:r>
            <a:r>
              <a:rPr kumimoji="1" lang="ru-RU" altLang="zh-TW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zh-TW" b="1" dirty="0">
                <a:solidFill>
                  <a:srgbClr val="0000CC"/>
                </a:solidFill>
                <a:latin typeface="Times New Roman" pitchFamily="18" charset="0"/>
                <a:ea typeface="新細明體" pitchFamily="18" charset="-120"/>
              </a:rPr>
              <a:t> </a:t>
            </a:r>
            <a:r>
              <a:rPr kumimoji="1" lang="en-US" altLang="zh-TW" b="1" dirty="0" err="1">
                <a:solidFill>
                  <a:srgbClr val="000099"/>
                </a:solidFill>
                <a:latin typeface="Times New Roman" pitchFamily="18" charset="0"/>
                <a:ea typeface="新細明體" pitchFamily="18" charset="-120"/>
              </a:rPr>
              <a:t>N</a:t>
            </a:r>
            <a:r>
              <a:rPr kumimoji="1" lang="en-US" altLang="zh-TW" b="1" baseline="-18000" dirty="0" err="1">
                <a:solidFill>
                  <a:srgbClr val="000099"/>
                </a:solidFill>
                <a:latin typeface="Times New Roman" pitchFamily="18" charset="0"/>
                <a:ea typeface="新細明體" pitchFamily="18" charset="-120"/>
              </a:rPr>
              <a:t>f</a:t>
            </a:r>
            <a:r>
              <a:rPr kumimoji="1" lang="ru-RU" altLang="zh-TW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kumimoji="1" lang="en-US" altLang="zh-TW" b="1" dirty="0">
                <a:solidFill>
                  <a:srgbClr val="000099"/>
                </a:solidFill>
                <a:latin typeface="Times New Roman" pitchFamily="18" charset="0"/>
                <a:ea typeface="新細明體" pitchFamily="18" charset="-120"/>
              </a:rPr>
              <a:t>W</a:t>
            </a:r>
            <a:r>
              <a:rPr kumimoji="1" lang="ru-RU" altLang="zh-TW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kumimoji="1" lang="en-US" altLang="zh-TW" b="1" dirty="0" err="1">
                <a:solidFill>
                  <a:srgbClr val="000099"/>
                </a:solidFill>
                <a:latin typeface="Times New Roman" pitchFamily="18" charset="0"/>
                <a:ea typeface="新細明體" pitchFamily="18" charset="-120"/>
              </a:rPr>
              <a:t>E</a:t>
            </a:r>
            <a:r>
              <a:rPr kumimoji="1" lang="en-US" altLang="zh-TW" b="1" baseline="-18000" dirty="0" err="1">
                <a:solidFill>
                  <a:srgbClr val="000099"/>
                </a:solidFill>
                <a:latin typeface="Times New Roman" pitchFamily="18" charset="0"/>
                <a:ea typeface="新細明體" pitchFamily="18" charset="-120"/>
              </a:rPr>
              <a:t>f</a:t>
            </a:r>
            <a:r>
              <a:rPr kumimoji="1" lang="en-US" altLang="zh-TW" b="1" baseline="-18000" dirty="0">
                <a:solidFill>
                  <a:srgbClr val="000099"/>
                </a:solidFill>
                <a:latin typeface="Times New Roman" pitchFamily="18" charset="0"/>
                <a:ea typeface="新細明體" pitchFamily="18" charset="-120"/>
              </a:rPr>
              <a:t> </a:t>
            </a:r>
            <a:r>
              <a:rPr kumimoji="1" lang="en-US" altLang="zh-TW" b="1" baseline="-18000" dirty="0">
                <a:latin typeface="Times New Roman" pitchFamily="18" charset="0"/>
                <a:ea typeface="新細明體" pitchFamily="18" charset="-120"/>
              </a:rPr>
              <a:t> </a:t>
            </a:r>
            <a:r>
              <a:rPr kumimoji="1" lang="en-US" altLang="zh-TW" b="1" dirty="0">
                <a:latin typeface="Times New Roman" pitchFamily="18" charset="0"/>
                <a:ea typeface="新細明體" pitchFamily="18" charset="-120"/>
              </a:rPr>
              <a:t>= </a:t>
            </a:r>
            <a:r>
              <a:rPr kumimoji="1" lang="en-US" altLang="zh-TW" b="1" dirty="0">
                <a:solidFill>
                  <a:srgbClr val="990099"/>
                </a:solidFill>
                <a:latin typeface="Times New Roman" pitchFamily="18" charset="0"/>
                <a:ea typeface="新細明體" pitchFamily="18" charset="-120"/>
              </a:rPr>
              <a:t>9.14×10 </a:t>
            </a:r>
            <a:r>
              <a:rPr kumimoji="1" lang="en-US" altLang="zh-TW" b="1" baseline="22000" dirty="0">
                <a:solidFill>
                  <a:srgbClr val="990099"/>
                </a:solidFill>
                <a:latin typeface="Times New Roman" pitchFamily="18" charset="0"/>
                <a:ea typeface="新細明體" pitchFamily="18" charset="-120"/>
              </a:rPr>
              <a:t>19</a:t>
            </a:r>
            <a:r>
              <a:rPr kumimoji="1" lang="en-US" altLang="zh-TW" b="1" dirty="0">
                <a:solidFill>
                  <a:srgbClr val="990099"/>
                </a:solidFill>
                <a:latin typeface="Times New Roman" pitchFamily="18" charset="0"/>
                <a:ea typeface="新細明體" pitchFamily="18" charset="-120"/>
              </a:rPr>
              <a:t>  f/s</a:t>
            </a:r>
            <a:r>
              <a:rPr kumimoji="1" lang="ru-RU" altLang="zh-TW" b="1" dirty="0">
                <a:latin typeface="Times New Roman" pitchFamily="18" charset="0"/>
                <a:cs typeface="Times New Roman" pitchFamily="18" charset="0"/>
              </a:rPr>
              <a:t> </a:t>
            </a:r>
            <a:endParaRPr kumimoji="1" lang="en-US" altLang="zh-TW" b="1" dirty="0">
              <a:latin typeface="Times New Roman" pitchFamily="18" charset="0"/>
              <a:ea typeface="新細明體" pitchFamily="18" charset="-120"/>
            </a:endParaRPr>
          </a:p>
          <a:p>
            <a:pPr lvl="1">
              <a:lnSpc>
                <a:spcPct val="55000"/>
              </a:lnSpc>
              <a:spcBef>
                <a:spcPct val="50000"/>
              </a:spcBef>
              <a:buClr>
                <a:srgbClr val="FF0000"/>
              </a:buClr>
              <a:buFont typeface="細明體" pitchFamily="49" charset="-120"/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n</a:t>
            </a:r>
            <a:r>
              <a:rPr lang="en-US" b="1" i="1" baseline="-12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</a:t>
            </a:r>
            <a:r>
              <a:rPr kumimoji="1" lang="en-US" altLang="zh-TW" b="1" dirty="0">
                <a:solidFill>
                  <a:srgbClr val="FF3300"/>
                </a:solidFill>
                <a:latin typeface="Times New Roman" pitchFamily="18" charset="0"/>
                <a:ea typeface="新細明體" pitchFamily="18" charset="-120"/>
              </a:rPr>
              <a:t>  </a:t>
            </a:r>
            <a:r>
              <a:rPr kumimoji="1" lang="en-US" altLang="zh-TW" b="1" dirty="0">
                <a:latin typeface="Times New Roman" pitchFamily="18" charset="0"/>
                <a:ea typeface="新細明體" pitchFamily="18" charset="-120"/>
              </a:rPr>
              <a:t>per </a:t>
            </a:r>
            <a:r>
              <a:rPr kumimoji="1" lang="en-US" altLang="zh-TW" b="1" dirty="0" err="1">
                <a:latin typeface="Times New Roman" pitchFamily="18" charset="0"/>
                <a:ea typeface="新細明體" pitchFamily="18" charset="-120"/>
              </a:rPr>
              <a:t>fiss</a:t>
            </a:r>
            <a:r>
              <a:rPr kumimoji="1" lang="en-US" altLang="zh-TW" b="1" dirty="0">
                <a:latin typeface="Times New Roman" pitchFamily="18" charset="0"/>
                <a:ea typeface="新細明體" pitchFamily="18" charset="-120"/>
              </a:rPr>
              <a:t>. = </a:t>
            </a:r>
            <a:r>
              <a:rPr kumimoji="1" lang="en-US" altLang="zh-TW" b="1" dirty="0">
                <a:solidFill>
                  <a:srgbClr val="990099"/>
                </a:solidFill>
                <a:latin typeface="Times New Roman" pitchFamily="18" charset="0"/>
                <a:ea typeface="新細明體" pitchFamily="18" charset="-120"/>
              </a:rPr>
              <a:t>7.2 </a:t>
            </a:r>
            <a:r>
              <a:rPr kumimoji="1" lang="en-US" altLang="zh-TW" b="1" dirty="0">
                <a:latin typeface="Times New Roman" pitchFamily="18" charset="0"/>
                <a:ea typeface="新細明體" pitchFamily="18" charset="-120"/>
              </a:rPr>
              <a:t>→ </a:t>
            </a:r>
            <a:r>
              <a:rPr kumimoji="1" lang="en-US" altLang="zh-TW" b="1" dirty="0">
                <a:solidFill>
                  <a:srgbClr val="990099"/>
                </a:solidFill>
                <a:latin typeface="Times New Roman" pitchFamily="18" charset="0"/>
                <a:ea typeface="新細明體" pitchFamily="18" charset="-120"/>
              </a:rPr>
              <a:t>6.0</a:t>
            </a:r>
            <a:r>
              <a:rPr kumimoji="1" lang="en-US" altLang="zh-TW" b="1" dirty="0">
                <a:latin typeface="Times New Roman" pitchFamily="18" charset="0"/>
                <a:ea typeface="新細明體" pitchFamily="18" charset="-120"/>
              </a:rPr>
              <a:t> ( </a:t>
            </a:r>
            <a:r>
              <a:rPr kumimoji="1" lang="en-US" altLang="zh-TW" b="1" dirty="0" err="1">
                <a:latin typeface="Times New Roman" pitchFamily="18" charset="0"/>
                <a:ea typeface="新細明體" pitchFamily="18" charset="-120"/>
              </a:rPr>
              <a:t>fiss</a:t>
            </a:r>
            <a:r>
              <a:rPr kumimoji="1" lang="en-US" altLang="zh-TW" b="1" dirty="0">
                <a:latin typeface="Times New Roman" pitchFamily="18" charset="0"/>
                <a:ea typeface="新細明體" pitchFamily="18" charset="-120"/>
              </a:rPr>
              <a:t>. fragments) </a:t>
            </a:r>
            <a:r>
              <a:rPr kumimoji="1" lang="en-US" altLang="zh-TW" b="1" dirty="0">
                <a:solidFill>
                  <a:srgbClr val="FF0000"/>
                </a:solidFill>
                <a:latin typeface="Times New Roman" pitchFamily="18" charset="0"/>
                <a:ea typeface="新細明體" pitchFamily="18" charset="-120"/>
              </a:rPr>
              <a:t>+ </a:t>
            </a:r>
            <a:r>
              <a:rPr kumimoji="1" lang="en-US" altLang="zh-TW" b="1" dirty="0">
                <a:solidFill>
                  <a:srgbClr val="990099"/>
                </a:solidFill>
                <a:latin typeface="Times New Roman" pitchFamily="18" charset="0"/>
                <a:ea typeface="新細明體" pitchFamily="18" charset="-120"/>
              </a:rPr>
              <a:t>1.2</a:t>
            </a:r>
            <a:r>
              <a:rPr kumimoji="1" lang="en-US" altLang="zh-TW" b="1" dirty="0">
                <a:latin typeface="Times New Roman" pitchFamily="18" charset="0"/>
                <a:ea typeface="新細明體" pitchFamily="18" charset="-120"/>
              </a:rPr>
              <a:t> ( </a:t>
            </a:r>
            <a:r>
              <a:rPr kumimoji="1" lang="en-US" altLang="zh-TW" b="1" baseline="22000" dirty="0">
                <a:latin typeface="Times New Roman" pitchFamily="18" charset="0"/>
                <a:ea typeface="新細明體" pitchFamily="18" charset="-120"/>
              </a:rPr>
              <a:t>238</a:t>
            </a:r>
            <a:r>
              <a:rPr kumimoji="1" lang="en-US" altLang="zh-TW" b="1" dirty="0">
                <a:latin typeface="Times New Roman" pitchFamily="18" charset="0"/>
                <a:ea typeface="新細明體" pitchFamily="18" charset="-120"/>
              </a:rPr>
              <a:t>U n,</a:t>
            </a:r>
            <a:r>
              <a:rPr kumimoji="1" lang="el-GR" altLang="zh-TW" b="1" dirty="0">
                <a:latin typeface="Times New Roman" pitchFamily="18" charset="0"/>
                <a:cs typeface="Times New Roman" pitchFamily="18" charset="0"/>
              </a:rPr>
              <a:t>γ</a:t>
            </a:r>
            <a:r>
              <a:rPr kumimoji="1" lang="en-US" altLang="zh-TW" b="1" dirty="0">
                <a:latin typeface="Times New Roman" pitchFamily="18" charset="0"/>
                <a:ea typeface="新細明體" pitchFamily="18" charset="-120"/>
              </a:rPr>
              <a:t> </a:t>
            </a:r>
            <a:r>
              <a:rPr kumimoji="1" lang="en-US" altLang="zh-TW" b="1" baseline="20000" dirty="0">
                <a:latin typeface="Times New Roman" pitchFamily="18" charset="0"/>
                <a:ea typeface="新細明體" pitchFamily="18" charset="-120"/>
              </a:rPr>
              <a:t>239</a:t>
            </a:r>
            <a:r>
              <a:rPr kumimoji="1" lang="en-US" altLang="zh-TW" b="1" dirty="0">
                <a:latin typeface="Times New Roman" pitchFamily="18" charset="0"/>
                <a:ea typeface="新細明體" pitchFamily="18" charset="-120"/>
              </a:rPr>
              <a:t>U → </a:t>
            </a:r>
            <a:r>
              <a:rPr kumimoji="1" lang="en-US" altLang="zh-TW" b="1" baseline="20000" dirty="0">
                <a:latin typeface="Times New Roman" pitchFamily="18" charset="0"/>
                <a:ea typeface="新細明體" pitchFamily="18" charset="-120"/>
              </a:rPr>
              <a:t>239</a:t>
            </a:r>
            <a:r>
              <a:rPr kumimoji="1" lang="en-US" altLang="zh-TW" b="1" dirty="0">
                <a:latin typeface="Times New Roman" pitchFamily="18" charset="0"/>
                <a:ea typeface="新細明體" pitchFamily="18" charset="-120"/>
              </a:rPr>
              <a:t>Np → </a:t>
            </a:r>
            <a:r>
              <a:rPr kumimoji="1" lang="en-US" altLang="zh-TW" b="1" baseline="20000" dirty="0">
                <a:latin typeface="Times New Roman" pitchFamily="18" charset="0"/>
                <a:ea typeface="新細明體" pitchFamily="18" charset="-120"/>
              </a:rPr>
              <a:t>239</a:t>
            </a:r>
            <a:r>
              <a:rPr kumimoji="1" lang="en-US" altLang="zh-TW" b="1" dirty="0">
                <a:latin typeface="Times New Roman" pitchFamily="18" charset="0"/>
                <a:ea typeface="新細明體" pitchFamily="18" charset="-120"/>
              </a:rPr>
              <a:t>Pu</a:t>
            </a:r>
            <a:r>
              <a:rPr kumimoji="1" lang="en-US" altLang="zh-TW" b="1" dirty="0" smtClean="0">
                <a:latin typeface="Times New Roman" pitchFamily="18" charset="0"/>
                <a:ea typeface="新細明體" pitchFamily="18" charset="-120"/>
              </a:rPr>
              <a:t>)</a:t>
            </a:r>
            <a:endParaRPr kumimoji="1" lang="en-US" altLang="zh-TW" b="1" dirty="0">
              <a:latin typeface="Times New Roman" pitchFamily="18" charset="0"/>
              <a:ea typeface="新細明體" pitchFamily="18" charset="-120"/>
            </a:endParaRPr>
          </a:p>
        </p:txBody>
      </p:sp>
      <p:graphicFrame>
        <p:nvGraphicFramePr>
          <p:cNvPr id="333830" name="Object 6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018814144"/>
              </p:ext>
            </p:extLst>
          </p:nvPr>
        </p:nvGraphicFramePr>
        <p:xfrm>
          <a:off x="1946275" y="4111626"/>
          <a:ext cx="4340225" cy="22224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7" name="Graph" r:id="rId6" imgW="3651504" imgH="3618586" progId="Origin50.Graph">
                  <p:embed/>
                </p:oleObj>
              </mc:Choice>
              <mc:Fallback>
                <p:oleObj name="Graph" r:id="rId6" imgW="3651504" imgH="3618586" progId="Origin50.Graph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6275" y="4111626"/>
                        <a:ext cx="4340225" cy="22224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3831" name="Rectangle 7"/>
          <p:cNvSpPr>
            <a:spLocks noChangeArrowheads="1"/>
          </p:cNvSpPr>
          <p:nvPr/>
        </p:nvSpPr>
        <p:spPr bwMode="auto">
          <a:xfrm>
            <a:off x="1196974" y="2711450"/>
            <a:ext cx="6192837" cy="1295400"/>
          </a:xfrm>
          <a:prstGeom prst="rect">
            <a:avLst/>
          </a:prstGeom>
          <a:solidFill>
            <a:srgbClr val="E1EA8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lvl="1"/>
            <a:endParaRPr kumimoji="1" lang="en-US" altLang="zh-TW" sz="1800" b="1" dirty="0">
              <a:latin typeface="Garamond" pitchFamily="18" charset="0"/>
              <a:ea typeface="新細明體" pitchFamily="18" charset="-120"/>
            </a:endParaRPr>
          </a:p>
          <a:p>
            <a:pPr lvl="1"/>
            <a:endParaRPr kumimoji="1" lang="en-US" altLang="zh-TW" sz="1800" b="1" dirty="0">
              <a:latin typeface="Garamond" pitchFamily="18" charset="0"/>
              <a:ea typeface="新細明體" pitchFamily="18" charset="-120"/>
            </a:endParaRPr>
          </a:p>
          <a:p>
            <a:pPr lvl="1"/>
            <a:r>
              <a:rPr kumimoji="1" lang="en-US" altLang="zh-TW" sz="2400" b="1" dirty="0"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F</a:t>
            </a:r>
            <a:r>
              <a:rPr lang="en-US" sz="2800" b="1" i="1" baseline="-14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</a:t>
            </a:r>
            <a:r>
              <a:rPr kumimoji="1" lang="en-US" altLang="zh-TW" sz="2800" b="1" baseline="-14000" dirty="0">
                <a:solidFill>
                  <a:srgbClr val="990099"/>
                </a:solidFill>
                <a:latin typeface="Times New Roman" pitchFamily="18" charset="0"/>
                <a:ea typeface="新細明體" pitchFamily="18" charset="-120"/>
              </a:rPr>
              <a:t> </a:t>
            </a:r>
            <a:r>
              <a:rPr kumimoji="1" lang="en-US" altLang="zh-TW" sz="2400" b="1" dirty="0">
                <a:solidFill>
                  <a:srgbClr val="990099"/>
                </a:solidFill>
                <a:latin typeface="Times New Roman" pitchFamily="18" charset="0"/>
                <a:ea typeface="新細明體" pitchFamily="18" charset="-120"/>
              </a:rPr>
              <a:t>=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n</a:t>
            </a:r>
            <a:r>
              <a:rPr lang="en-US" sz="2800" b="1" i="1" baseline="-14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</a:t>
            </a:r>
            <a:r>
              <a:rPr kumimoji="1" lang="en-US" altLang="zh-TW" sz="2400" b="1" dirty="0">
                <a:solidFill>
                  <a:srgbClr val="990099"/>
                </a:solidFill>
                <a:latin typeface="Times New Roman" pitchFamily="18" charset="0"/>
                <a:ea typeface="新細明體" pitchFamily="18" charset="-120"/>
              </a:rPr>
              <a:t> </a:t>
            </a:r>
            <a:r>
              <a:rPr kumimoji="1" lang="en-US" altLang="zh-TW" sz="2400" b="1" dirty="0">
                <a:latin typeface="Times New Roman" pitchFamily="18" charset="0"/>
                <a:ea typeface="新細明體" pitchFamily="18" charset="-120"/>
              </a:rPr>
              <a:t>W/E = </a:t>
            </a:r>
            <a:r>
              <a:rPr kumimoji="1" lang="en-US" altLang="zh-TW" sz="2400" dirty="0">
                <a:latin typeface="Times New Roman" pitchFamily="18" charset="0"/>
                <a:ea typeface="新細明體" pitchFamily="18" charset="-120"/>
              </a:rPr>
              <a:t> </a:t>
            </a:r>
            <a:r>
              <a:rPr kumimoji="1" lang="en-US" altLang="zh-TW" sz="2400" b="1" dirty="0">
                <a:solidFill>
                  <a:srgbClr val="990099"/>
                </a:solidFill>
                <a:latin typeface="Times New Roman" pitchFamily="18" charset="0"/>
                <a:ea typeface="新細明體" pitchFamily="18" charset="-120"/>
              </a:rPr>
              <a:t>6.4 × 10 </a:t>
            </a:r>
            <a:r>
              <a:rPr kumimoji="1" lang="en-US" altLang="zh-TW" sz="2800" b="1" baseline="22000" dirty="0">
                <a:solidFill>
                  <a:srgbClr val="990099"/>
                </a:solidFill>
                <a:latin typeface="Times New Roman" pitchFamily="18" charset="0"/>
                <a:ea typeface="新細明體" pitchFamily="18" charset="-120"/>
              </a:rPr>
              <a:t>20</a:t>
            </a:r>
            <a:r>
              <a:rPr kumimoji="1" lang="en-US" altLang="zh-TW" sz="2800" baseline="22000" dirty="0">
                <a:latin typeface="Times New Roman" pitchFamily="18" charset="0"/>
                <a:ea typeface="新細明體" pitchFamily="18" charset="-120"/>
              </a:rPr>
              <a:t> </a:t>
            </a:r>
            <a:r>
              <a:rPr lang="en-US" sz="2400" b="1" i="1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</a:t>
            </a:r>
            <a:r>
              <a:rPr lang="en-US" sz="2400" b="1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kumimoji="1" lang="en-US" altLang="zh-TW" sz="2400" b="1" dirty="0">
                <a:solidFill>
                  <a:srgbClr val="990099"/>
                </a:solidFill>
                <a:latin typeface="Times New Roman" pitchFamily="18" charset="0"/>
                <a:ea typeface="新細明體" pitchFamily="18" charset="-120"/>
              </a:rPr>
              <a:t>3GWth/sec</a:t>
            </a:r>
          </a:p>
          <a:p>
            <a:pPr lvl="1"/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At R = 10 m       f</a:t>
            </a:r>
            <a:r>
              <a:rPr lang="en-US" sz="2800" b="1" baseline="-18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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 5.7 </a:t>
            </a:r>
            <a:r>
              <a:rPr kumimoji="1" lang="en-US" altLang="zh-TW" sz="2400" b="1" dirty="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rPr>
              <a:t>× 10</a:t>
            </a:r>
            <a:r>
              <a:rPr kumimoji="1" lang="en-US" altLang="zh-TW" sz="1800" dirty="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rPr>
              <a:t> </a:t>
            </a:r>
            <a:r>
              <a:rPr kumimoji="1" lang="en-US" altLang="zh-TW" sz="2800" b="1" baseline="22000" dirty="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rPr>
              <a:t>13 </a:t>
            </a:r>
            <a:r>
              <a:rPr lang="en-US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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kumimoji="1" lang="en-US" altLang="zh-TW" sz="2400" b="1" dirty="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rPr>
              <a:t>cm </a:t>
            </a:r>
            <a:r>
              <a:rPr kumimoji="1" lang="en-US" altLang="zh-TW" sz="2800" b="1" baseline="20000" dirty="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rPr>
              <a:t>2 </a:t>
            </a:r>
            <a:r>
              <a:rPr kumimoji="1" lang="en-US" altLang="zh-TW" sz="2800" b="1" dirty="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  <a:sym typeface="Symbol" pitchFamily="18" charset="2"/>
              </a:rPr>
              <a:t></a:t>
            </a:r>
            <a:r>
              <a:rPr kumimoji="1" lang="en-US" altLang="zh-TW" sz="2400" b="1" dirty="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rPr>
              <a:t>sec</a:t>
            </a:r>
            <a:endParaRPr lang="en-US" sz="2400" b="1" baseline="2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lvl="1"/>
            <a:endParaRPr kumimoji="1" lang="en-US" altLang="zh-TW" sz="2800" b="1" baseline="22000" dirty="0">
              <a:solidFill>
                <a:schemeClr val="tx2"/>
              </a:solidFill>
              <a:latin typeface="Times New Roman" pitchFamily="18" charset="0"/>
              <a:ea typeface="新細明體" pitchFamily="18" charset="-120"/>
            </a:endParaRPr>
          </a:p>
          <a:p>
            <a:endParaRPr lang="ru-RU" sz="1800" dirty="0">
              <a:solidFill>
                <a:schemeClr val="tx2"/>
              </a:solidFill>
              <a:latin typeface="Garamond" pitchFamily="18" charset="0"/>
            </a:endParaRPr>
          </a:p>
        </p:txBody>
      </p:sp>
      <p:sp>
        <p:nvSpPr>
          <p:cNvPr id="333832" name="Rectangle 8"/>
          <p:cNvSpPr>
            <a:spLocks noChangeArrowheads="1"/>
          </p:cNvSpPr>
          <p:nvPr/>
        </p:nvSpPr>
        <p:spPr bwMode="auto">
          <a:xfrm>
            <a:off x="323850" y="115888"/>
            <a:ext cx="67691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Reactor as a source of antineutrino 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65458" y="6326675"/>
            <a:ext cx="2659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7030A0"/>
                </a:solidFill>
              </a:rPr>
              <a:t>Antineutrino spectrum</a:t>
            </a:r>
            <a:endParaRPr lang="ru-RU" sz="1800" b="1" dirty="0">
              <a:solidFill>
                <a:srgbClr val="7030A0"/>
              </a:solidFill>
            </a:endParaRPr>
          </a:p>
        </p:txBody>
      </p:sp>
    </p:spTree>
    <p:custDataLst>
      <p:tags r:id="rId2"/>
    </p:custDataLst>
  </p:cSld>
  <p:clrMapOvr>
    <a:masterClrMapping/>
  </p:clrMapOvr>
  <p:transition advTm="227203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 txBox="1">
                <a:spLocks noChangeArrowheads="1"/>
              </p:cNvSpPr>
              <p:nvPr/>
            </p:nvSpPr>
            <p:spPr>
              <a:xfrm>
                <a:off x="204788" y="274639"/>
                <a:ext cx="8785225" cy="515584"/>
              </a:xfrm>
              <a:prstGeom prst="rect">
                <a:avLst/>
              </a:prstGeom>
            </p:spPr>
            <p:txBody>
              <a:bodyPr/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9pPr>
              </a:lstStyle>
              <a:p>
                <a:pPr>
                  <a:defRPr/>
                </a:pPr>
                <a:r>
                  <a:rPr lang="en-US" sz="28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Neutrino</a:t>
                </a:r>
                <a:r>
                  <a:rPr lang="ru-RU" sz="28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en-US" sz="28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agnetic Moment – NMM</a:t>
                </a:r>
              </a:p>
              <a:p>
                <a:pPr>
                  <a:defRPr/>
                </a:pPr>
                <a:endParaRPr lang="en-US" sz="28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  <a:p>
                <a:pPr algn="l">
                  <a:defRPr/>
                </a:pPr>
                <a:r>
                  <a:rPr lang="en-US" sz="28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                   </a:t>
                </a:r>
                <a:r>
                  <a:rPr lang="en-US" sz="1800" b="1" dirty="0" smtClean="0">
                    <a:solidFill>
                      <a:srgbClr val="C0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The loop diagram </a:t>
                </a:r>
              </a:p>
              <a:p>
                <a:pPr algn="l">
                  <a:defRPr/>
                </a:pPr>
                <a:r>
                  <a:rPr lang="en-US" sz="1800" b="1" dirty="0">
                    <a:solidFill>
                      <a:srgbClr val="C0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800" b="1" dirty="0" smtClean="0">
                    <a:solidFill>
                      <a:srgbClr val="C0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                              for Dirac </a:t>
                </a:r>
                <a:r>
                  <a:rPr lang="en-US" sz="1800" b="1" dirty="0">
                    <a:solidFill>
                      <a:srgbClr val="C0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neutrino</a:t>
                </a:r>
                <a:r>
                  <a:rPr lang="en-US" sz="1800" b="1" dirty="0" smtClean="0">
                    <a:solidFill>
                      <a:srgbClr val="C0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   </a:t>
                </a:r>
              </a:p>
              <a:p>
                <a:pPr algn="l">
                  <a:defRPr/>
                </a:pPr>
                <a:r>
                  <a:rPr lang="en-US" sz="1800" b="1" dirty="0" smtClean="0">
                    <a:solidFill>
                      <a:srgbClr val="C0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                                with mass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0000FF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m:t>m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sz="2000" b="1" i="1" smtClean="0">
                            <a:solidFill>
                              <a:srgbClr val="0000FF"/>
                            </a:solidFill>
                            <a:effectLst/>
                            <a:latin typeface="Cambria Math"/>
                            <a:cs typeface="Times New Roman" pitchFamily="18" charset="0"/>
                          </a:rPr>
                          <m:t>ν</m:t>
                        </m:r>
                      </m:sub>
                    </m:sSub>
                  </m:oMath>
                </a14:m>
                <a:endParaRPr lang="en-US" sz="2000" b="1" dirty="0">
                  <a:solidFill>
                    <a:srgbClr val="C0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defRPr/>
                </a:pPr>
                <a:endParaRPr lang="en-US" sz="28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defRPr/>
                </a:pPr>
                <a:endParaRPr lang="en-US" sz="28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  <a:p>
                <a:pPr marL="285750" indent="-285750" algn="l">
                  <a:spcAft>
                    <a:spcPts val="1200"/>
                  </a:spcAft>
                  <a:buFont typeface="Wingdings" pitchFamily="2" charset="2"/>
                  <a:buChar char="q"/>
                  <a:defRPr/>
                </a:pPr>
                <a:r>
                  <a:rPr lang="en-US" sz="1800" b="1" dirty="0" smtClean="0">
                    <a:solidFill>
                      <a:srgbClr val="1E6C3E"/>
                    </a:solidFill>
                    <a:latin typeface="Times New Roman" pitchFamily="18" charset="0"/>
                    <a:cs typeface="Times New Roman" pitchFamily="18" charset="0"/>
                  </a:rPr>
                  <a:t>The Minimal Extended  Standard Model predicts a very small magnetic moment for the neutrino (</a:t>
                </a:r>
                <a:r>
                  <a:rPr lang="en-US" sz="1800" b="1" dirty="0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</a:t>
                </a:r>
                <a:r>
                  <a:rPr lang="en-US" sz="1800" b="1" baseline="-18000" dirty="0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 </a:t>
                </a:r>
                <a:r>
                  <a:rPr lang="en-US" sz="1800" b="1" dirty="0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~ </a:t>
                </a:r>
                <a:r>
                  <a:rPr lang="ru-RU" sz="1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10</a:t>
                </a:r>
                <a:r>
                  <a:rPr lang="ru-RU" sz="1800" b="1" baseline="-300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1800" b="1" baseline="300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-</a:t>
                </a:r>
                <a:r>
                  <a:rPr lang="ru-RU" sz="1800" b="1" baseline="30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1</a:t>
                </a:r>
                <a:r>
                  <a:rPr lang="en-US" sz="1800" b="1" baseline="30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9</a:t>
                </a:r>
                <a:r>
                  <a:rPr lang="ru-RU" sz="1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</a:t>
                </a:r>
                <a:r>
                  <a:rPr lang="ru-RU" sz="1800" b="1" baseline="-300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en-US" sz="18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800" b="1" dirty="0" smtClean="0">
                    <a:solidFill>
                      <a:srgbClr val="1E6C3E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en-US" sz="18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800" b="1" dirty="0" smtClean="0">
                    <a:solidFill>
                      <a:srgbClr val="1E6C3E"/>
                    </a:solidFill>
                    <a:latin typeface="Times New Roman" pitchFamily="18" charset="0"/>
                    <a:cs typeface="Times New Roman" pitchFamily="18" charset="0"/>
                  </a:rPr>
                  <a:t>which cannot be observed in an experiment at present.</a:t>
                </a:r>
              </a:p>
              <a:p>
                <a:pPr marL="285750" indent="-285750" algn="l">
                  <a:spcAft>
                    <a:spcPts val="1200"/>
                  </a:spcAft>
                  <a:buFont typeface="Wingdings" pitchFamily="2" charset="2"/>
                  <a:buChar char="q"/>
                  <a:defRPr/>
                </a:pPr>
                <a:r>
                  <a:rPr lang="en-US" sz="18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On the other hand there is a number of extensions of the theory beyond the SM where the Majorana neutrino magnetic moment  could be at the level of   </a:t>
                </a:r>
                <a:r>
                  <a:rPr lang="ru-RU" sz="1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10</a:t>
                </a:r>
                <a:r>
                  <a:rPr lang="ru-RU" sz="1800" b="1" baseline="-30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1800" b="1" baseline="300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–</a:t>
                </a:r>
                <a:r>
                  <a:rPr lang="en-US" sz="1800" b="1" baseline="300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(</a:t>
                </a:r>
                <a:r>
                  <a:rPr lang="ru-RU" sz="1800" b="1" baseline="300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1</a:t>
                </a:r>
                <a:r>
                  <a:rPr lang="en-US" sz="1800" b="1" baseline="300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0 -12)</a:t>
                </a:r>
                <a:r>
                  <a:rPr lang="ru-RU" sz="1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</a:t>
                </a:r>
                <a:r>
                  <a:rPr lang="ru-RU" sz="1800" b="1" baseline="-300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en-US" sz="1800" b="1" baseline="-300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en-US" sz="18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irrespective of  the neutrino mass, whereas the Dirac neutrino could not</a:t>
                </a:r>
                <a:r>
                  <a:rPr lang="en-US" sz="18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8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exceed       </a:t>
                </a:r>
                <a:r>
                  <a:rPr lang="en-US" sz="18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1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10</a:t>
                </a:r>
                <a:r>
                  <a:rPr lang="ru-RU" sz="1800" b="1" baseline="-300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1800" b="1" baseline="30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-1</a:t>
                </a:r>
                <a:r>
                  <a:rPr lang="en-US" sz="1800" b="1" baseline="30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4</a:t>
                </a:r>
                <a:r>
                  <a:rPr lang="en-US" sz="1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ru-RU" sz="1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</a:t>
                </a:r>
                <a:r>
                  <a:rPr lang="ru-RU" sz="1800" b="1" baseline="-300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en-US" sz="18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.</a:t>
                </a:r>
              </a:p>
              <a:p>
                <a:pPr marL="285750" indent="-285750" algn="l">
                  <a:spcAft>
                    <a:spcPts val="1200"/>
                  </a:spcAft>
                  <a:buFont typeface="Wingdings" pitchFamily="2" charset="2"/>
                  <a:buChar char="q"/>
                  <a:defRPr/>
                </a:pPr>
                <a:r>
                  <a:rPr lang="en-US" sz="1800" b="1" dirty="0" smtClean="0">
                    <a:solidFill>
                      <a:srgbClr val="800080"/>
                    </a:solidFill>
                    <a:latin typeface="Times New Roman" pitchFamily="18" charset="0"/>
                    <a:cs typeface="Times New Roman" pitchFamily="18" charset="0"/>
                  </a:rPr>
                  <a:t>Therefore, observation of the NMM value higher then </a:t>
                </a:r>
                <a:r>
                  <a:rPr lang="ru-RU" sz="1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10</a:t>
                </a:r>
                <a:r>
                  <a:rPr lang="ru-RU" sz="1800" b="1" baseline="-300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1800" b="1" baseline="300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-1</a:t>
                </a:r>
                <a:r>
                  <a:rPr lang="en-US" sz="1800" b="1" baseline="300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4</a:t>
                </a:r>
                <a:r>
                  <a:rPr lang="en-US" sz="1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ru-RU" sz="1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</a:t>
                </a:r>
                <a:r>
                  <a:rPr lang="ru-RU" sz="1800" b="1" baseline="-300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en-US" sz="18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800" b="1" dirty="0" smtClean="0">
                    <a:solidFill>
                      <a:srgbClr val="800080"/>
                    </a:solidFill>
                    <a:latin typeface="Times New Roman" pitchFamily="18" charset="0"/>
                    <a:cs typeface="Times New Roman" pitchFamily="18" charset="0"/>
                  </a:rPr>
                  <a:t>would be evidence  for New Physics and (in addition) indicate undoubtedly that the neutrino is a Majorana particle.</a:t>
                </a:r>
              </a:p>
              <a:p>
                <a:pPr marL="285750" indent="-285750" algn="l">
                  <a:spcAft>
                    <a:spcPts val="1200"/>
                  </a:spcAft>
                  <a:buFont typeface="Wingdings" pitchFamily="2" charset="2"/>
                  <a:buChar char="q"/>
                  <a:defRPr/>
                </a:pPr>
                <a:r>
                  <a:rPr lang="en-US" sz="1800" b="1" dirty="0" smtClean="0">
                    <a:solidFill>
                      <a:srgbClr val="003366"/>
                    </a:solidFill>
                    <a:latin typeface="Times New Roman" pitchFamily="18" charset="0"/>
                    <a:cs typeface="Times New Roman" pitchFamily="18" charset="0"/>
                  </a:rPr>
                  <a:t>That is why it is rather important to make laboratory NMM measurements sensitive enough to reach the ~ </a:t>
                </a:r>
                <a:r>
                  <a:rPr lang="ru-RU" sz="1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10</a:t>
                </a:r>
                <a:r>
                  <a:rPr lang="ru-RU" sz="1800" b="1" baseline="-300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1800" b="1" baseline="300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-</a:t>
                </a:r>
                <a:r>
                  <a:rPr lang="ru-RU" sz="1800" b="1" baseline="30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1</a:t>
                </a:r>
                <a:r>
                  <a:rPr lang="en-US" sz="1800" b="1" baseline="30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1</a:t>
                </a:r>
                <a:r>
                  <a:rPr lang="ru-RU" sz="1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</a:t>
                </a:r>
                <a:r>
                  <a:rPr lang="ru-RU" sz="1800" b="1" baseline="-30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en-US" sz="1800" b="1" baseline="-30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800" b="1" dirty="0" smtClean="0">
                    <a:solidFill>
                      <a:srgbClr val="003366"/>
                    </a:solidFill>
                    <a:latin typeface="Times New Roman" pitchFamily="18" charset="0"/>
                    <a:cs typeface="Times New Roman" pitchFamily="18" charset="0"/>
                  </a:rPr>
                  <a:t>region.</a:t>
                </a:r>
              </a:p>
              <a:p>
                <a:pPr algn="l">
                  <a:defRPr/>
                </a:pPr>
                <a:endParaRPr lang="en-US" sz="2000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  <a:p>
                <a:pPr algn="l">
                  <a:defRPr/>
                </a:pPr>
                <a:r>
                  <a:rPr lang="en-US" sz="2000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 algn="l">
                  <a:defRPr/>
                </a:pPr>
                <a:endParaRPr lang="en-US" sz="20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788" y="274639"/>
                <a:ext cx="8785225" cy="515584"/>
              </a:xfrm>
              <a:prstGeom prst="rect">
                <a:avLst/>
              </a:prstGeom>
              <a:blipFill rotWithShape="1">
                <a:blip r:embed="rId2"/>
                <a:stretch>
                  <a:fillRect l="-486" t="-12941" r="-1041" b="-11305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Рукописные данные 4"/>
              <p14:cNvContentPartPr/>
              <p14:nvPr/>
            </p14:nvContentPartPr>
            <p14:xfrm>
              <a:off x="1636973" y="1264182"/>
              <a:ext cx="360" cy="360"/>
            </p14:xfrm>
          </p:contentPart>
        </mc:Choice>
        <mc:Fallback xmlns="">
          <p:pic>
            <p:nvPicPr>
              <p:cNvPr id="5" name="Рукописные данные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25093" y="1252302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Рукописные данные 8"/>
              <p14:cNvContentPartPr/>
              <p14:nvPr/>
            </p14:nvContentPartPr>
            <p14:xfrm>
              <a:off x="948293" y="1320702"/>
              <a:ext cx="360" cy="23040"/>
            </p14:xfrm>
          </p:contentPart>
        </mc:Choice>
        <mc:Fallback xmlns="">
          <p:pic>
            <p:nvPicPr>
              <p:cNvPr id="9" name="Рукописные данные 8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36413" y="1308822"/>
                <a:ext cx="24120" cy="46800"/>
              </a:xfrm>
              <a:prstGeom prst="rect">
                <a:avLst/>
              </a:prstGeom>
            </p:spPr>
          </p:pic>
        </mc:Fallback>
      </mc:AlternateContent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1383"/>
            <a:ext cx="2065866" cy="1896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611" y="1257363"/>
            <a:ext cx="1450269" cy="1530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5594880" y="1229887"/>
            <a:ext cx="354912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8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18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Majorana </a:t>
            </a:r>
            <a:r>
              <a:rPr lang="en-US" sz="18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neutrino can have</a:t>
            </a:r>
          </a:p>
          <a:p>
            <a:r>
              <a:rPr lang="en-US" sz="18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Non vanishing transition MM arising at </a:t>
            </a:r>
            <a:r>
              <a:rPr lang="en-US" sz="18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flower transitions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.</a:t>
            </a:r>
            <a:endParaRPr lang="en-US" sz="1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1"/>
          <p:cNvSpPr>
            <a:spLocks noChangeArrowheads="1"/>
          </p:cNvSpPr>
          <p:nvPr/>
        </p:nvSpPr>
        <p:spPr bwMode="auto">
          <a:xfrm>
            <a:off x="107950" y="635000"/>
            <a:ext cx="8839200" cy="1483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just" defTabSz="4176713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q"/>
              <a:defRPr/>
            </a:pP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The effects of </a:t>
            </a:r>
            <a:r>
              <a:rPr lang="en-US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</a:t>
            </a:r>
            <a:r>
              <a:rPr lang="en-US" b="1" baseline="-180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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can be searched for in the recoil electron spectrum (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 from the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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-e scattering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b="1" dirty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The total cross-section 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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/dT 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is a sum of two parts which depend on the recoil electron energy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in different ways. </a:t>
            </a:r>
          </a:p>
          <a:p>
            <a:pPr marL="1566863" indent="-1566863" algn="ctr" defTabSz="4176713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(d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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/dT)</a:t>
            </a:r>
            <a:r>
              <a:rPr lang="en-US" sz="2400" b="1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weak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(d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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/dT)</a:t>
            </a:r>
            <a:r>
              <a:rPr lang="en-US" sz="2400" b="1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EL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pic>
        <p:nvPicPr>
          <p:cNvPr id="1024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0" y="3805238"/>
            <a:ext cx="4762500" cy="282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Прямоугольник 6"/>
          <p:cNvSpPr>
            <a:spLocks noChangeArrowheads="1"/>
          </p:cNvSpPr>
          <p:nvPr/>
        </p:nvSpPr>
        <p:spPr bwMode="auto">
          <a:xfrm>
            <a:off x="184149" y="2419350"/>
            <a:ext cx="87407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algn="just" defTabSz="4176713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At low recoil energy (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T&lt;&lt;E</a:t>
            </a:r>
            <a:r>
              <a:rPr lang="en-US" b="1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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 the value of 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(d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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/dT)</a:t>
            </a:r>
            <a:r>
              <a:rPr lang="en-US" b="1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weak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becomes almost constant while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(d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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/dT)</a:t>
            </a:r>
            <a:r>
              <a:rPr lang="en-US" b="1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EL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increases as 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b="1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–1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so that lowering of the detector threshold leads to 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considerable 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increase of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</a:t>
            </a:r>
            <a:r>
              <a:rPr lang="en-US" b="1" baseline="-180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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effect with respect to the weak 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unremovable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contribution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39700" y="85725"/>
            <a:ext cx="8785225" cy="7080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Measurements of the Neutrino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agnetic Moment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14500" y="0"/>
            <a:ext cx="5392738" cy="904875"/>
          </a:xfrm>
        </p:spPr>
        <p:txBody>
          <a:bodyPr/>
          <a:lstStyle/>
          <a:p>
            <a:pPr eaLnBrk="1" hangingPunct="1">
              <a:defRPr/>
            </a:pPr>
            <a:r>
              <a:rPr lang="en-US" sz="2900" dirty="0" smtClean="0">
                <a:solidFill>
                  <a:srgbClr val="C00000"/>
                </a:solidFill>
                <a:latin typeface="Times New Roman" pitchFamily="18" charset="0"/>
              </a:rPr>
              <a:t>    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Experiment</a:t>
            </a:r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GEMMA I</a:t>
            </a:r>
            <a:endParaRPr lang="ru-RU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857250"/>
            <a:ext cx="5429250" cy="5905500"/>
          </a:xfrm>
        </p:spPr>
        <p:txBody>
          <a:bodyPr>
            <a:normAutofit/>
          </a:bodyPr>
          <a:lstStyle/>
          <a:p>
            <a:pPr eaLnBrk="1" hangingPunct="1">
              <a:spcAft>
                <a:spcPts val="1200"/>
              </a:spcAft>
              <a:buFont typeface="Wingdings" pitchFamily="2" charset="2"/>
              <a:buNone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(</a:t>
            </a: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G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ermanium </a:t>
            </a: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E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xperiment for measurement of </a:t>
            </a: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agnetic </a:t>
            </a: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oment of </a:t>
            </a: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ntineutrino) 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</a:t>
            </a:r>
          </a:p>
          <a:p>
            <a:pPr eaLnBrk="1" hangingPunct="1">
              <a:spcAft>
                <a:spcPts val="1200"/>
              </a:spcAft>
              <a:buFont typeface="Wingdings" pitchFamily="2" charset="2"/>
              <a:buChar char="q"/>
              <a:defRPr/>
            </a:pPr>
            <a:r>
              <a:rPr lang="en-US" sz="1800" b="1" dirty="0" smtClean="0">
                <a:solidFill>
                  <a:srgbClr val="7030A0"/>
                </a:solidFill>
                <a:latin typeface="Times New Roman" pitchFamily="18" charset="0"/>
              </a:rPr>
              <a:t>The measurement of  NMM  was performed at the second unit of Kalininskaya NPP</a:t>
            </a:r>
          </a:p>
          <a:p>
            <a:pPr eaLnBrk="1" hangingPunct="1">
              <a:spcAft>
                <a:spcPts val="1200"/>
              </a:spcAft>
              <a:buFont typeface="Wingdings" pitchFamily="2" charset="2"/>
              <a:buChar char="q"/>
              <a:defRPr/>
            </a:pPr>
            <a:r>
              <a:rPr lang="en-US" sz="1800" b="1" dirty="0" smtClean="0">
                <a:solidFill>
                  <a:srgbClr val="3C1BB5"/>
                </a:solidFill>
                <a:latin typeface="Times New Roman" pitchFamily="18" charset="0"/>
              </a:rPr>
              <a:t>Spectrometer includes a 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HPGe</a:t>
            </a:r>
            <a:r>
              <a:rPr lang="en-US" sz="1800" b="1" dirty="0" smtClean="0">
                <a:latin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3C1BB5"/>
                </a:solidFill>
                <a:latin typeface="Times New Roman" pitchFamily="18" charset="0"/>
              </a:rPr>
              <a:t>detector of </a:t>
            </a:r>
            <a:r>
              <a:rPr lang="en-US" sz="1800" b="1" dirty="0" smtClean="0">
                <a:solidFill>
                  <a:srgbClr val="993300"/>
                </a:solidFill>
                <a:latin typeface="Times New Roman" pitchFamily="18" charset="0"/>
              </a:rPr>
              <a:t>1.5 kg</a:t>
            </a:r>
            <a:r>
              <a:rPr lang="en-US" sz="1800" b="1" dirty="0" smtClean="0">
                <a:latin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3C1BB5"/>
                </a:solidFill>
                <a:latin typeface="Times New Roman" pitchFamily="18" charset="0"/>
              </a:rPr>
              <a:t>installed within 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NaI </a:t>
            </a:r>
            <a:r>
              <a:rPr lang="en-US" sz="1800" b="1" dirty="0" smtClean="0">
                <a:solidFill>
                  <a:srgbClr val="3C1BB5"/>
                </a:solidFill>
                <a:latin typeface="Times New Roman" pitchFamily="18" charset="0"/>
              </a:rPr>
              <a:t>active shielding. </a:t>
            </a:r>
          </a:p>
          <a:p>
            <a:pPr eaLnBrk="1" hangingPunct="1">
              <a:spcAft>
                <a:spcPts val="1200"/>
              </a:spcAft>
              <a:buFont typeface="Wingdings" pitchFamily="2" charset="2"/>
              <a:buChar char="q"/>
              <a:defRPr/>
            </a:pPr>
            <a:r>
              <a:rPr lang="en-US" sz="1800" b="1" dirty="0" smtClean="0">
                <a:solidFill>
                  <a:srgbClr val="1E6C3E"/>
                </a:solidFill>
                <a:latin typeface="Times New Roman" pitchFamily="18" charset="0"/>
              </a:rPr>
              <a:t>HPGe + NaI are surrounded with multi-layer passive shielding </a:t>
            </a:r>
            <a:r>
              <a:rPr lang="en-US" sz="1800" b="1" dirty="0" smtClean="0">
                <a:solidFill>
                  <a:srgbClr val="1E6C3E"/>
                </a:solidFill>
                <a:latin typeface="Times New Roman" pitchFamily="18" charset="0"/>
                <a:cs typeface="Times New Roman" pitchFamily="18" charset="0"/>
              </a:rPr>
              <a:t> consisting of </a:t>
            </a:r>
            <a:r>
              <a:rPr lang="en-US" sz="1800" b="1" dirty="0" smtClean="0">
                <a:solidFill>
                  <a:srgbClr val="FF0066"/>
                </a:solidFill>
                <a:latin typeface="Times New Roman" pitchFamily="18" charset="0"/>
              </a:rPr>
              <a:t>copper</a:t>
            </a:r>
            <a:r>
              <a:rPr lang="en-US" sz="1800" b="1" dirty="0" smtClean="0">
                <a:solidFill>
                  <a:srgbClr val="990099"/>
                </a:solidFill>
                <a:latin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1E6C3E"/>
                </a:solidFill>
                <a:latin typeface="Times New Roman" pitchFamily="18" charset="0"/>
              </a:rPr>
              <a:t>and</a:t>
            </a:r>
            <a:r>
              <a:rPr lang="en-US" sz="1800" b="1" dirty="0" smtClean="0">
                <a:latin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FF66FF"/>
                </a:solidFill>
                <a:latin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FF0066"/>
                </a:solidFill>
                <a:latin typeface="Times New Roman" pitchFamily="18" charset="0"/>
              </a:rPr>
              <a:t>lead</a:t>
            </a:r>
            <a:r>
              <a:rPr lang="en-US" sz="1800" b="1" dirty="0" smtClean="0">
                <a:latin typeface="Times New Roman" pitchFamily="18" charset="0"/>
              </a:rPr>
              <a:t>.</a:t>
            </a:r>
          </a:p>
          <a:p>
            <a:pPr algn="just" eaLnBrk="1" hangingPunct="1">
              <a:buFont typeface="Wingdings" pitchFamily="2" charset="2"/>
              <a:buChar char="q"/>
              <a:defRPr/>
            </a:pPr>
            <a:r>
              <a:rPr lang="en-US" sz="1800" b="1" dirty="0" smtClean="0">
                <a:solidFill>
                  <a:srgbClr val="993300"/>
                </a:solidFill>
                <a:latin typeface="Times New Roman" pitchFamily="18" charset="0"/>
              </a:rPr>
              <a:t>The set up was located directly under reactor at distance 14 m from its center. </a:t>
            </a:r>
          </a:p>
          <a:p>
            <a:pPr algn="just" eaLnBrk="1" hangingPunct="1">
              <a:spcAft>
                <a:spcPts val="1200"/>
              </a:spcAft>
              <a:buFont typeface="Wingdings" pitchFamily="2" charset="2"/>
              <a:buChar char="q"/>
              <a:defRPr/>
            </a:pP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</a:rPr>
              <a:t>The data set was collected at operating “on” and shut down “off ” states of the reactor during four years. </a:t>
            </a:r>
          </a:p>
          <a:p>
            <a:pPr algn="just" eaLnBrk="1" hangingPunct="1">
              <a:buFont typeface="Wingdings" pitchFamily="2" charset="2"/>
              <a:buChar char="q"/>
              <a:defRPr/>
            </a:pPr>
            <a:r>
              <a:rPr lang="en-US" sz="1800" b="1" dirty="0">
                <a:solidFill>
                  <a:srgbClr val="3C1BB5"/>
                </a:solidFill>
                <a:latin typeface="Times New Roman" pitchFamily="18" charset="0"/>
              </a:rPr>
              <a:t>A</a:t>
            </a:r>
            <a:r>
              <a:rPr lang="en-US" sz="1800" b="1" dirty="0" smtClean="0">
                <a:solidFill>
                  <a:srgbClr val="3C1BB5"/>
                </a:solidFill>
                <a:latin typeface="Times New Roman" pitchFamily="18" charset="0"/>
              </a:rPr>
              <a:t>nalysis of the data resulted in the upper limit on the value of NMM </a:t>
            </a:r>
            <a:r>
              <a:rPr lang="en-US" sz="1800" b="1" dirty="0" smtClean="0">
                <a:latin typeface="Times New Roman" pitchFamily="18" charset="0"/>
              </a:rPr>
              <a:t>- </a:t>
            </a: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ea typeface="MS Mincho" pitchFamily="49" charset="-128"/>
                <a:sym typeface="Symbol" pitchFamily="18" charset="2"/>
              </a:rPr>
              <a:t></a:t>
            </a:r>
            <a:r>
              <a:rPr lang="ru-RU" sz="1800" b="1" baseline="-30000" dirty="0">
                <a:solidFill>
                  <a:srgbClr val="FF0000"/>
                </a:solidFill>
                <a:latin typeface="Times New Roman" pitchFamily="18" charset="0"/>
                <a:ea typeface="MS Mincho" pitchFamily="49" charset="-128"/>
                <a:sym typeface="Symbol" pitchFamily="18" charset="2"/>
              </a:rPr>
              <a:t></a:t>
            </a: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ea typeface="MS Mincho" pitchFamily="49" charset="-128"/>
              </a:rPr>
              <a:t> &lt;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</a:t>
            </a: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1800" b="1" baseline="-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-11</a:t>
            </a: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</a:t>
            </a:r>
            <a:r>
              <a:rPr lang="ru-RU" sz="1800" b="1" baseline="-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1800" b="1" baseline="-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>
                <a:latin typeface="Times New Roman" pitchFamily="18" charset="0"/>
              </a:rPr>
              <a:t>. 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Up to now it’s 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the 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best result in the world. </a:t>
            </a:r>
            <a:endParaRPr lang="en-US" sz="200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>
              <a:latin typeface="Garamond" pitchFamily="18" charset="0"/>
            </a:endParaRPr>
          </a:p>
        </p:txBody>
      </p:sp>
      <p:pic>
        <p:nvPicPr>
          <p:cNvPr id="2765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857250"/>
            <a:ext cx="3246438" cy="567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Tm="70328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ChangeArrowheads="1"/>
          </p:cNvSpPr>
          <p:nvPr/>
        </p:nvSpPr>
        <p:spPr bwMode="auto">
          <a:xfrm>
            <a:off x="125413" y="690761"/>
            <a:ext cx="5586412" cy="5539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171450" indent="-171450" algn="just">
              <a:spcAft>
                <a:spcPts val="1200"/>
              </a:spcAft>
              <a:buFont typeface="Wingdings" pitchFamily="2" charset="2"/>
              <a:buChar char="q"/>
              <a:defRPr/>
            </a:pPr>
            <a:r>
              <a:rPr lang="en-US" sz="1800" b="1" dirty="0" smtClean="0">
                <a:solidFill>
                  <a:srgbClr val="222268"/>
                </a:solidFill>
                <a:latin typeface="Times New Roman" pitchFamily="18" charset="0"/>
                <a:cs typeface="Times New Roman" pitchFamily="18" charset="0"/>
              </a:rPr>
              <a:t> Preparation </a:t>
            </a:r>
            <a:r>
              <a:rPr lang="en-US" sz="1800" b="1" dirty="0">
                <a:solidFill>
                  <a:srgbClr val="222268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1800" b="1" dirty="0" smtClean="0">
                <a:solidFill>
                  <a:srgbClr val="222268"/>
                </a:solidFill>
                <a:latin typeface="Times New Roman" pitchFamily="18" charset="0"/>
                <a:cs typeface="Times New Roman" pitchFamily="18" charset="0"/>
              </a:rPr>
              <a:t>the experiment </a:t>
            </a:r>
            <a:r>
              <a:rPr lang="en-US" sz="1800" b="1" dirty="0">
                <a:solidFill>
                  <a:srgbClr val="222268"/>
                </a:solidFill>
                <a:latin typeface="Times New Roman" pitchFamily="18" charset="0"/>
                <a:cs typeface="Times New Roman" pitchFamily="18" charset="0"/>
              </a:rPr>
              <a:t>GEMMA II is in  </a:t>
            </a:r>
            <a:r>
              <a:rPr lang="en-US" sz="1800" b="1" dirty="0" smtClean="0">
                <a:solidFill>
                  <a:srgbClr val="222268"/>
                </a:solidFill>
                <a:latin typeface="Times New Roman" pitchFamily="18" charset="0"/>
                <a:cs typeface="Times New Roman" pitchFamily="18" charset="0"/>
              </a:rPr>
              <a:t>progress now. </a:t>
            </a:r>
            <a:endParaRPr lang="ru-RU" sz="1800" b="1" dirty="0">
              <a:solidFill>
                <a:srgbClr val="222268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 algn="just">
              <a:spcAft>
                <a:spcPts val="1200"/>
              </a:spcAft>
              <a:buFont typeface="Wingdings" pitchFamily="2" charset="2"/>
              <a:buChar char="q"/>
              <a:defRPr/>
            </a:pPr>
            <a:r>
              <a:rPr lang="en-US" sz="1800" b="1" dirty="0" smtClean="0">
                <a:solidFill>
                  <a:srgbClr val="22226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3C1BB5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1800" b="1" dirty="0">
                <a:solidFill>
                  <a:srgbClr val="3C1BB5"/>
                </a:solidFill>
                <a:latin typeface="Times New Roman" pitchFamily="18" charset="0"/>
                <a:cs typeface="Times New Roman" pitchFamily="18" charset="0"/>
              </a:rPr>
              <a:t>measurements will be performed at third unit of KNPP. The detector is installed directly under the core of an industrial 3.1 GW reactor </a:t>
            </a:r>
            <a:endParaRPr lang="en-US" sz="1800" b="1" dirty="0" smtClean="0">
              <a:solidFill>
                <a:srgbClr val="3C1BB5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 algn="just">
              <a:spcAft>
                <a:spcPts val="1200"/>
              </a:spcAft>
              <a:buFont typeface="Wingdings" pitchFamily="2" charset="2"/>
              <a:buChar char="q"/>
              <a:defRPr/>
            </a:pPr>
            <a:r>
              <a:rPr lang="en-US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en-US" sz="1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distance to the core center </a:t>
            </a:r>
            <a:r>
              <a:rPr lang="en-US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as </a:t>
            </a:r>
            <a:r>
              <a:rPr lang="en-US" sz="1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low as 10.7 m </a:t>
            </a:r>
            <a:r>
              <a:rPr lang="en-US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can </a:t>
            </a:r>
            <a:r>
              <a:rPr lang="en-US" sz="1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be </a:t>
            </a:r>
            <a:r>
              <a:rPr lang="en-US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reached by </a:t>
            </a:r>
            <a:r>
              <a:rPr lang="en-US" sz="1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means of a </a:t>
            </a:r>
            <a:r>
              <a:rPr lang="en-US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movable platform.  </a:t>
            </a:r>
            <a:endParaRPr lang="ru-RU" sz="1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 algn="just">
              <a:buFont typeface="Wingdings" pitchFamily="2" charset="2"/>
              <a:buChar char="q"/>
              <a:defRPr/>
            </a:pPr>
            <a:r>
              <a:rPr lang="en-US" sz="1800" b="1" dirty="0" smtClean="0">
                <a:solidFill>
                  <a:srgbClr val="22226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1E6C3E"/>
                </a:solidFill>
                <a:latin typeface="Times New Roman" pitchFamily="18" charset="0"/>
                <a:cs typeface="Times New Roman" pitchFamily="18" charset="0"/>
              </a:rPr>
              <a:t>At </a:t>
            </a:r>
            <a:r>
              <a:rPr lang="en-US" sz="1800" b="1" dirty="0">
                <a:solidFill>
                  <a:srgbClr val="1E6C3E"/>
                </a:solidFill>
                <a:latin typeface="Times New Roman" pitchFamily="18" charset="0"/>
                <a:cs typeface="Times New Roman" pitchFamily="18" charset="0"/>
              </a:rPr>
              <a:t>that distance the density of the antineutrino flow is </a:t>
            </a:r>
            <a:r>
              <a:rPr lang="ru-RU" sz="1800" b="1" dirty="0" smtClean="0">
                <a:solidFill>
                  <a:srgbClr val="1E6C3E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800" b="1" dirty="0" smtClean="0">
                <a:solidFill>
                  <a:srgbClr val="1E6C3E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800" b="1" dirty="0" smtClean="0">
                <a:solidFill>
                  <a:srgbClr val="1E6C3E"/>
                </a:solidFill>
                <a:latin typeface="Times New Roman" pitchFamily="18" charset="0"/>
                <a:cs typeface="Times New Roman" pitchFamily="18" charset="0"/>
              </a:rPr>
              <a:t>4×10</a:t>
            </a:r>
            <a:r>
              <a:rPr lang="ru-RU" sz="1800" b="1" baseline="30000" dirty="0" smtClean="0">
                <a:solidFill>
                  <a:srgbClr val="1E6C3E"/>
                </a:solidFill>
                <a:latin typeface="Times New Roman" pitchFamily="18" charset="0"/>
                <a:cs typeface="Times New Roman" pitchFamily="18" charset="0"/>
              </a:rPr>
              <a:t>13  </a:t>
            </a:r>
            <a:r>
              <a:rPr lang="ru-RU" sz="1800" b="1" dirty="0">
                <a:solidFill>
                  <a:srgbClr val="1E6C3E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1800" b="1" baseline="30000" dirty="0">
                <a:solidFill>
                  <a:srgbClr val="1E6C3E"/>
                </a:solidFill>
                <a:latin typeface="Times New Roman" pitchFamily="18" charset="0"/>
                <a:cs typeface="Times New Roman" pitchFamily="18" charset="0"/>
              </a:rPr>
              <a:t>-2</a:t>
            </a:r>
            <a:r>
              <a:rPr lang="ru-RU" sz="1800" b="1" dirty="0">
                <a:solidFill>
                  <a:srgbClr val="1E6C3E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800" b="1" baseline="30000" dirty="0">
                <a:solidFill>
                  <a:srgbClr val="1E6C3E"/>
                </a:solidFill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ru-RU" sz="1800" b="1" dirty="0">
                <a:solidFill>
                  <a:srgbClr val="1E6C3E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1800" b="1" dirty="0">
              <a:solidFill>
                <a:srgbClr val="1E6C3E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 algn="just">
              <a:buFont typeface="Wingdings" pitchFamily="2" charset="2"/>
              <a:buChar char="q"/>
              <a:defRPr/>
            </a:pPr>
            <a:endParaRPr lang="en-US" sz="1800" b="1" dirty="0">
              <a:solidFill>
                <a:srgbClr val="222268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 algn="just">
              <a:buFont typeface="Wingdings" pitchFamily="2" charset="2"/>
              <a:buChar char="q"/>
              <a:defRPr/>
            </a:pPr>
            <a:r>
              <a:rPr lang="en-US" sz="18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Four point-contact </a:t>
            </a:r>
            <a:r>
              <a:rPr lang="en-US" sz="18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HPGe detectors </a:t>
            </a:r>
            <a:r>
              <a:rPr lang="ru-RU" sz="18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8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~</a:t>
            </a:r>
            <a:r>
              <a:rPr lang="ru-RU" sz="18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8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00</a:t>
            </a:r>
            <a:r>
              <a:rPr lang="ru-RU" sz="18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18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each detector</a:t>
            </a:r>
            <a:r>
              <a:rPr lang="ru-RU" sz="18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18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produced at </a:t>
            </a:r>
            <a:r>
              <a:rPr lang="en-US" sz="18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LNP JINR </a:t>
            </a:r>
            <a:r>
              <a:rPr lang="en-US" sz="18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will be</a:t>
            </a:r>
            <a:r>
              <a:rPr lang="ru-RU" sz="18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used </a:t>
            </a:r>
            <a:r>
              <a:rPr lang="en-US" sz="18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sz="18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antineutrino </a:t>
            </a:r>
            <a:r>
              <a:rPr lang="en-US" sz="18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registration. The energy </a:t>
            </a:r>
            <a:r>
              <a:rPr lang="en-US" sz="18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threshold </a:t>
            </a:r>
            <a:r>
              <a:rPr lang="en-US" sz="18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sz="18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300-350 eV</a:t>
            </a:r>
            <a:endParaRPr lang="ru-RU" sz="1800" b="1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 algn="just">
              <a:defRPr/>
            </a:pPr>
            <a:r>
              <a:rPr lang="ru-RU" sz="1800" b="1" dirty="0">
                <a:solidFill>
                  <a:srgbClr val="222268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171450" indent="-171450" algn="just">
              <a:buFont typeface="Wingdings" pitchFamily="2" charset="2"/>
              <a:buChar char="q"/>
              <a:defRPr/>
            </a:pPr>
            <a:r>
              <a:rPr lang="en-US" altLang="ja-JP" sz="1800" b="1" dirty="0" smtClean="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 Sensitivity </a:t>
            </a:r>
            <a:r>
              <a:rPr lang="en-US" altLang="ja-JP" sz="1800" b="1" dirty="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down to </a:t>
            </a:r>
            <a:r>
              <a:rPr lang="el-GR" sz="1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</a:t>
            </a:r>
            <a:r>
              <a:rPr lang="en-US" sz="1800" b="1" i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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≤ 1 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× </a:t>
            </a: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18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–11</a:t>
            </a: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</a:t>
            </a:r>
            <a:r>
              <a:rPr lang="en-US" sz="1800" b="1" i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ja-JP" sz="1800" b="1" dirty="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 is expected to be achieved within 2 years of operating</a:t>
            </a:r>
          </a:p>
          <a:p>
            <a:pPr marL="171450" indent="-171450" algn="just">
              <a:defRPr/>
            </a:pPr>
            <a:endParaRPr lang="ru-RU" sz="1800" b="1" dirty="0"/>
          </a:p>
        </p:txBody>
      </p:sp>
      <p:pic>
        <p:nvPicPr>
          <p:cNvPr id="12291" name="Рисунок 10" descr="Сбор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09" t="28755" r="30473" b="18309"/>
          <a:stretch>
            <a:fillRect/>
          </a:stretch>
        </p:blipFill>
        <p:spPr bwMode="auto">
          <a:xfrm>
            <a:off x="5848350" y="982663"/>
            <a:ext cx="3065463" cy="265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Прямоугольник 6"/>
          <p:cNvSpPr>
            <a:spLocks noChangeArrowheads="1"/>
          </p:cNvSpPr>
          <p:nvPr/>
        </p:nvSpPr>
        <p:spPr bwMode="auto">
          <a:xfrm>
            <a:off x="5934867" y="3738563"/>
            <a:ext cx="31226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The set up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GEMMA II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movable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platform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714500" y="0"/>
            <a:ext cx="5392738" cy="76835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2900" dirty="0" smtClean="0">
                <a:latin typeface="Times New Roman" pitchFamily="18" charset="0"/>
              </a:rPr>
              <a:t>    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Experiment</a:t>
            </a:r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GEMMA II</a:t>
            </a:r>
            <a:endParaRPr lang="ru-RU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73278" y="4245196"/>
            <a:ext cx="1415605" cy="1060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16"/>
          <p:cNvSpPr>
            <a:spLocks noChangeArrowheads="1"/>
          </p:cNvSpPr>
          <p:nvPr/>
        </p:nvSpPr>
        <p:spPr bwMode="auto">
          <a:xfrm>
            <a:off x="5848350" y="5466687"/>
            <a:ext cx="3295649" cy="646331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Point contact </a:t>
            </a:r>
            <a:r>
              <a:rPr lang="en-US" sz="1200" b="1">
                <a:latin typeface="Times New Roman" pitchFamily="18" charset="0"/>
                <a:cs typeface="Times New Roman" pitchFamily="18" charset="0"/>
              </a:rPr>
              <a:t>HPGe </a:t>
            </a:r>
            <a:r>
              <a:rPr lang="en-US" sz="1200" b="1" smtClean="0">
                <a:latin typeface="Times New Roman" pitchFamily="18" charset="0"/>
                <a:cs typeface="Times New Roman" pitchFamily="18" charset="0"/>
              </a:rPr>
              <a:t>detector 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produced at 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JINR (</a:t>
            </a:r>
            <a:r>
              <a:rPr lang="en-US" sz="1200" b="1" dirty="0" err="1" smtClean="0">
                <a:latin typeface="Times New Roman" pitchFamily="18" charset="0"/>
                <a:cs typeface="Times New Roman" pitchFamily="18" charset="0"/>
              </a:rPr>
              <a:t>Dubna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~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00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each detector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/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The energy threshold from 300-350 eV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61246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1"/>
          <p:cNvSpPr>
            <a:spLocks noChangeArrowheads="1"/>
          </p:cNvSpPr>
          <p:nvPr/>
        </p:nvSpPr>
        <p:spPr bwMode="auto">
          <a:xfrm>
            <a:off x="0" y="922338"/>
            <a:ext cx="5722938" cy="53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1600" b="1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The DANSS project is aimed </a:t>
            </a:r>
            <a:r>
              <a:rPr lang="en-US" sz="1600" b="1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to create </a:t>
            </a:r>
            <a:r>
              <a:rPr lang="en-US" sz="1600" b="1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a relatively compact neutrino spectrometer </a:t>
            </a:r>
            <a:r>
              <a:rPr lang="en-US" sz="1600" b="1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for carrying out fundamental and applied experiments </a:t>
            </a:r>
          </a:p>
          <a:p>
            <a:endParaRPr lang="en-US" sz="1600" b="1" kern="0" dirty="0">
              <a:solidFill>
                <a:srgbClr val="222268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US" sz="1600" b="1" kern="0" dirty="0" smtClean="0">
                <a:solidFill>
                  <a:srgbClr val="993300"/>
                </a:solidFill>
                <a:latin typeface="+mn-lt"/>
              </a:rPr>
              <a:t>Fundamental </a:t>
            </a:r>
            <a:r>
              <a:rPr lang="en-US" sz="1600" b="1" kern="0" dirty="0">
                <a:solidFill>
                  <a:srgbClr val="993300"/>
                </a:solidFill>
                <a:latin typeface="+mn-lt"/>
              </a:rPr>
              <a:t>physics</a:t>
            </a:r>
          </a:p>
          <a:p>
            <a:pPr lvl="1">
              <a:buFont typeface="Courier New" charset="0"/>
              <a:buChar char="o"/>
            </a:pPr>
            <a:r>
              <a:rPr lang="en-US" sz="1600" b="1" kern="0" dirty="0" smtClean="0">
                <a:solidFill>
                  <a:srgbClr val="993300"/>
                </a:solidFill>
                <a:latin typeface="+mn-lt"/>
              </a:rPr>
              <a:t> Probe </a:t>
            </a:r>
            <a:r>
              <a:rPr lang="en-US" sz="1600" b="1" kern="0" dirty="0">
                <a:solidFill>
                  <a:srgbClr val="993300"/>
                </a:solidFill>
                <a:latin typeface="+mn-lt"/>
              </a:rPr>
              <a:t>of </a:t>
            </a:r>
            <a:r>
              <a:rPr lang="en-US" sz="1600" b="1" dirty="0">
                <a:solidFill>
                  <a:srgbClr val="993300"/>
                </a:solidFill>
                <a:latin typeface="+mn-lt"/>
                <a:cs typeface="Times New Roman" pitchFamily="18" charset="0"/>
              </a:rPr>
              <a:t>short-range</a:t>
            </a:r>
            <a:r>
              <a:rPr lang="en-US" sz="1600" b="1" kern="0" dirty="0" smtClean="0">
                <a:solidFill>
                  <a:srgbClr val="993300"/>
                </a:solidFill>
                <a:latin typeface="+mn-lt"/>
              </a:rPr>
              <a:t> </a:t>
            </a:r>
            <a:r>
              <a:rPr lang="en-US" sz="1600" b="1" dirty="0">
                <a:solidFill>
                  <a:srgbClr val="993300"/>
                </a:solidFill>
                <a:latin typeface="+mn-lt"/>
              </a:rPr>
              <a:t> reactor antineutrino oscillations to the sterile state.</a:t>
            </a:r>
            <a:endParaRPr lang="en-US" sz="1600" b="1" kern="0" dirty="0">
              <a:solidFill>
                <a:srgbClr val="993300"/>
              </a:solidFill>
              <a:latin typeface="+mn-lt"/>
            </a:endParaRPr>
          </a:p>
          <a:p>
            <a:endParaRPr lang="en-US" sz="1600" b="1" kern="0" dirty="0">
              <a:solidFill>
                <a:srgbClr val="7030A0"/>
              </a:solidFill>
              <a:latin typeface="+mn-lt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US" sz="1600" b="1" kern="0" dirty="0">
                <a:solidFill>
                  <a:srgbClr val="3C1BB5"/>
                </a:solidFill>
                <a:latin typeface="+mn-lt"/>
              </a:rPr>
              <a:t>Applied physics</a:t>
            </a:r>
          </a:p>
          <a:p>
            <a:pPr lvl="1">
              <a:buFont typeface="Courier New" charset="0"/>
              <a:buChar char="o"/>
            </a:pPr>
            <a:r>
              <a:rPr lang="en-US" sz="1600" b="1" kern="0" dirty="0" smtClean="0">
                <a:solidFill>
                  <a:srgbClr val="3C1BB5"/>
                </a:solidFill>
                <a:latin typeface="+mn-lt"/>
              </a:rPr>
              <a:t> On-line </a:t>
            </a:r>
            <a:r>
              <a:rPr lang="en-US" sz="1600" b="1" kern="0" dirty="0">
                <a:solidFill>
                  <a:srgbClr val="3C1BB5"/>
                </a:solidFill>
                <a:latin typeface="+mn-lt"/>
              </a:rPr>
              <a:t>reactor monitoring by measuring the reactor power.</a:t>
            </a:r>
          </a:p>
          <a:p>
            <a:pPr lvl="1">
              <a:spcAft>
                <a:spcPts val="1200"/>
              </a:spcAft>
              <a:buFont typeface="Courier New" charset="0"/>
              <a:buChar char="o"/>
            </a:pPr>
            <a:r>
              <a:rPr lang="en-US" sz="1600" b="1" kern="0" dirty="0" smtClean="0">
                <a:solidFill>
                  <a:srgbClr val="3C1BB5"/>
                </a:solidFill>
                <a:latin typeface="+mn-lt"/>
              </a:rPr>
              <a:t> Measurements of reactor  fuel composition. </a:t>
            </a:r>
          </a:p>
          <a:p>
            <a:pPr marL="379412" indent="-285750">
              <a:lnSpc>
                <a:spcPct val="94000"/>
              </a:lnSpc>
              <a:spcBef>
                <a:spcPts val="300"/>
              </a:spcBef>
              <a:spcAft>
                <a:spcPts val="1200"/>
              </a:spcAft>
              <a:buFont typeface="Wingdings" pitchFamily="2" charset="2"/>
              <a:buChar char="q"/>
              <a:tabLst>
                <a:tab pos="0" algn="l"/>
                <a:tab pos="446088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600" b="1" dirty="0" smtClean="0">
                <a:solidFill>
                  <a:srgbClr val="1E6C3E"/>
                </a:solidFill>
                <a:latin typeface="+mj-lt"/>
              </a:rPr>
              <a:t>The </a:t>
            </a:r>
            <a:r>
              <a:rPr lang="en-US" sz="1600" b="1" dirty="0">
                <a:solidFill>
                  <a:srgbClr val="1E6C3E"/>
                </a:solidFill>
                <a:latin typeface="+mj-lt"/>
              </a:rPr>
              <a:t>DANSS is located at Kalininskaya NPP (KNPP) under 3GW </a:t>
            </a:r>
            <a:r>
              <a:rPr lang="en-US" sz="1600" b="1" dirty="0" smtClean="0">
                <a:solidFill>
                  <a:srgbClr val="1E6C3E"/>
                </a:solidFill>
                <a:latin typeface="+mj-lt"/>
              </a:rPr>
              <a:t>WWER reactor, </a:t>
            </a:r>
            <a:r>
              <a:rPr lang="en-US" sz="1600" b="1" dirty="0">
                <a:solidFill>
                  <a:srgbClr val="FF0000"/>
                </a:solidFill>
                <a:latin typeface="+mj-lt"/>
              </a:rPr>
              <a:t>which provides ~ 50 </a:t>
            </a:r>
            <a:r>
              <a:rPr lang="en-US" sz="1600" b="1" dirty="0" err="1">
                <a:solidFill>
                  <a:srgbClr val="FF0000"/>
                </a:solidFill>
                <a:latin typeface="+mj-lt"/>
              </a:rPr>
              <a:t>m.w.e</a:t>
            </a:r>
            <a:r>
              <a:rPr lang="en-US" sz="1600" b="1" dirty="0">
                <a:solidFill>
                  <a:srgbClr val="FF0000"/>
                </a:solidFill>
                <a:latin typeface="+mj-lt"/>
              </a:rPr>
              <a:t>. shield against cosmic muons (</a:t>
            </a:r>
            <a:r>
              <a:rPr lang="en-US" sz="1600" b="1" dirty="0" smtClean="0">
                <a:solidFill>
                  <a:srgbClr val="FF0000"/>
                </a:solidFill>
                <a:latin typeface="+mj-lt"/>
              </a:rPr>
              <a:t>6-times </a:t>
            </a:r>
            <a:r>
              <a:rPr lang="en-US" sz="1600" b="1" dirty="0">
                <a:solidFill>
                  <a:srgbClr val="FF0000"/>
                </a:solidFill>
                <a:latin typeface="+mj-lt"/>
              </a:rPr>
              <a:t>muon reduction and no cosmic neutrons)</a:t>
            </a:r>
            <a:r>
              <a:rPr lang="en-US" sz="1600" b="1" dirty="0">
                <a:latin typeface="+mj-lt"/>
              </a:rPr>
              <a:t>.</a:t>
            </a:r>
          </a:p>
          <a:p>
            <a:pPr marL="379412" indent="-285750">
              <a:lnSpc>
                <a:spcPct val="94000"/>
              </a:lnSpc>
              <a:spcBef>
                <a:spcPts val="300"/>
              </a:spcBef>
              <a:spcAft>
                <a:spcPts val="0"/>
              </a:spcAft>
              <a:buFont typeface="Wingdings" pitchFamily="2" charset="2"/>
              <a:buChar char="q"/>
              <a:tabLst>
                <a:tab pos="0" algn="l"/>
                <a:tab pos="446088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600" b="1" dirty="0">
                <a:solidFill>
                  <a:srgbClr val="222268"/>
                </a:solidFill>
                <a:latin typeface="+mn-lt"/>
              </a:rPr>
              <a:t>The detector is built on a movable platform. Data are taken at 3 distances</a:t>
            </a:r>
            <a:r>
              <a:rPr lang="en-US" sz="1600" b="1" dirty="0">
                <a:latin typeface="+mn-lt"/>
              </a:rPr>
              <a:t> </a:t>
            </a:r>
            <a:r>
              <a:rPr lang="en-US" sz="1600" b="1" dirty="0">
                <a:solidFill>
                  <a:srgbClr val="FF0000"/>
                </a:solidFill>
                <a:latin typeface="+mn-lt"/>
              </a:rPr>
              <a:t>10.7 m</a:t>
            </a:r>
            <a:r>
              <a:rPr lang="en-US" sz="1600" b="1" dirty="0">
                <a:latin typeface="+mn-lt"/>
              </a:rPr>
              <a:t> (</a:t>
            </a:r>
            <a:r>
              <a:rPr lang="en-US" sz="1600" b="1" dirty="0">
                <a:solidFill>
                  <a:srgbClr val="FF0000"/>
                </a:solidFill>
                <a:latin typeface="+mn-lt"/>
              </a:rPr>
              <a:t>Up</a:t>
            </a:r>
            <a:r>
              <a:rPr lang="en-US" sz="1600" b="1" dirty="0">
                <a:latin typeface="+mn-lt"/>
              </a:rPr>
              <a:t>), </a:t>
            </a:r>
            <a:r>
              <a:rPr lang="en-US" sz="1600" b="1" dirty="0">
                <a:solidFill>
                  <a:srgbClr val="00B050"/>
                </a:solidFill>
                <a:latin typeface="+mn-lt"/>
              </a:rPr>
              <a:t>11.7 m</a:t>
            </a:r>
            <a:r>
              <a:rPr lang="en-US" sz="1600" b="1" dirty="0">
                <a:latin typeface="+mn-lt"/>
              </a:rPr>
              <a:t> (</a:t>
            </a:r>
            <a:r>
              <a:rPr lang="en-US" sz="1600" b="1" dirty="0">
                <a:solidFill>
                  <a:srgbClr val="00B050"/>
                </a:solidFill>
                <a:latin typeface="+mn-lt"/>
              </a:rPr>
              <a:t>Middle</a:t>
            </a:r>
            <a:r>
              <a:rPr lang="en-US" sz="1600" b="1" dirty="0">
                <a:latin typeface="+mn-lt"/>
              </a:rPr>
              <a:t>), </a:t>
            </a:r>
            <a:r>
              <a:rPr lang="en-US" sz="1600" b="1" dirty="0">
                <a:solidFill>
                  <a:srgbClr val="222268"/>
                </a:solidFill>
                <a:latin typeface="+mn-lt"/>
              </a:rPr>
              <a:t>and </a:t>
            </a:r>
            <a:r>
              <a:rPr lang="en-US" sz="1600" b="1" dirty="0">
                <a:solidFill>
                  <a:srgbClr val="993300"/>
                </a:solidFill>
                <a:latin typeface="+mn-lt"/>
              </a:rPr>
              <a:t>12.7</a:t>
            </a:r>
            <a:r>
              <a:rPr lang="en-US" sz="1600" b="1" dirty="0">
                <a:solidFill>
                  <a:srgbClr val="222268"/>
                </a:solidFill>
                <a:latin typeface="+mn-lt"/>
              </a:rPr>
              <a:t> m (</a:t>
            </a:r>
            <a:r>
              <a:rPr lang="en-US" sz="1600" b="1" dirty="0">
                <a:solidFill>
                  <a:srgbClr val="993300"/>
                </a:solidFill>
                <a:latin typeface="+mn-lt"/>
              </a:rPr>
              <a:t>Down</a:t>
            </a:r>
            <a:r>
              <a:rPr lang="en-US" sz="1600" b="1" dirty="0">
                <a:solidFill>
                  <a:srgbClr val="222268"/>
                </a:solidFill>
                <a:latin typeface="+mn-lt"/>
              </a:rPr>
              <a:t>) from the reactor (center to center</a:t>
            </a:r>
            <a:r>
              <a:rPr lang="en-US" sz="1600" b="1" dirty="0" smtClean="0">
                <a:solidFill>
                  <a:srgbClr val="222268"/>
                </a:solidFill>
                <a:latin typeface="+mn-lt"/>
              </a:rPr>
              <a:t>). </a:t>
            </a:r>
            <a:endParaRPr lang="ru-RU" sz="1600" b="1" dirty="0">
              <a:solidFill>
                <a:srgbClr val="222268"/>
              </a:solidFill>
              <a:latin typeface="+mn-lt"/>
            </a:endParaRPr>
          </a:p>
          <a:p>
            <a:pPr marL="269875" indent="-176213">
              <a:lnSpc>
                <a:spcPct val="94000"/>
              </a:lnSpc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0" algn="l"/>
                <a:tab pos="446088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sz="1600" b="1" dirty="0" smtClean="0">
              <a:solidFill>
                <a:srgbClr val="22226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5" name="Picture 4" descr="C:\Otchet\COMPETITION\Контракт_2016\Отчеты\Этап_2\Чертежи Пушкова\Установка ТСДА (полный комплект чертежей)\Картинки\Спектрометр с защитой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162" y="915871"/>
            <a:ext cx="2117814" cy="210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2675466" y="194466"/>
            <a:ext cx="4188179" cy="523220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DANSS project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7871609" y="752613"/>
            <a:ext cx="1272391" cy="204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5306" tIns="32653" rIns="65306" bIns="32653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900" b="1" dirty="0">
                <a:solidFill>
                  <a:srgbClr val="000099"/>
                </a:solidFill>
                <a:latin typeface="+mj-lt"/>
              </a:rPr>
              <a:t>Active muon veto</a:t>
            </a:r>
            <a:r>
              <a:rPr lang="ru-RU" altLang="ru-RU" sz="900" b="1" dirty="0" smtClean="0">
                <a:solidFill>
                  <a:srgbClr val="000099"/>
                </a:solidFill>
                <a:latin typeface="+mj-lt"/>
              </a:rPr>
              <a:t> </a:t>
            </a:r>
            <a:endParaRPr lang="ru-RU" altLang="ru-RU" sz="900" b="1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7956976" y="1268687"/>
            <a:ext cx="1226343" cy="34294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65306" tIns="32653" rIns="65306" bIns="3265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900" b="1" dirty="0" smtClean="0">
                <a:solidFill>
                  <a:srgbClr val="000099"/>
                </a:solidFill>
                <a:latin typeface="+mn-lt"/>
              </a:rPr>
              <a:t>Segmented solid scintillator</a:t>
            </a:r>
            <a:r>
              <a:rPr lang="ru-RU" sz="900" b="1" i="1" dirty="0" smtClean="0">
                <a:solidFill>
                  <a:srgbClr val="000099"/>
                </a:solidFill>
                <a:latin typeface="+mn-lt"/>
              </a:rPr>
              <a:t> </a:t>
            </a:r>
            <a:endParaRPr lang="ru-RU" sz="900" b="1" dirty="0" smtClean="0">
              <a:solidFill>
                <a:srgbClr val="000099"/>
              </a:solidFill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7989152" y="1974712"/>
            <a:ext cx="1272391" cy="342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5306" tIns="32653" rIns="65306" bIns="32653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900" b="1" i="1" dirty="0">
                <a:solidFill>
                  <a:srgbClr val="000099"/>
                </a:solidFill>
                <a:latin typeface="+mj-lt"/>
              </a:rPr>
              <a:t> </a:t>
            </a:r>
            <a:r>
              <a:rPr lang="en-US" altLang="ru-RU" sz="900" b="1" dirty="0" smtClean="0">
                <a:solidFill>
                  <a:srgbClr val="000099"/>
                </a:solidFill>
                <a:latin typeface="+mj-lt"/>
              </a:rPr>
              <a:t>M</a:t>
            </a:r>
            <a:r>
              <a:rPr lang="en-US" sz="900" b="1" dirty="0" smtClean="0">
                <a:solidFill>
                  <a:srgbClr val="000099"/>
                </a:solidFill>
                <a:latin typeface="+mj-lt"/>
              </a:rPr>
              <a:t>ulti-layer </a:t>
            </a:r>
            <a:r>
              <a:rPr lang="en-US" sz="900" b="1" dirty="0">
                <a:solidFill>
                  <a:srgbClr val="000099"/>
                </a:solidFill>
                <a:latin typeface="+mj-lt"/>
              </a:rPr>
              <a:t>passive shielding</a:t>
            </a:r>
            <a:endParaRPr lang="ru-RU" altLang="ru-RU" sz="900" b="1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12" name="Line 14"/>
          <p:cNvSpPr>
            <a:spLocks noChangeShapeType="1"/>
          </p:cNvSpPr>
          <p:nvPr/>
        </p:nvSpPr>
        <p:spPr bwMode="auto">
          <a:xfrm flipH="1">
            <a:off x="6810549" y="924063"/>
            <a:ext cx="1061059" cy="34462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" name="Line 14"/>
          <p:cNvSpPr>
            <a:spLocks noChangeShapeType="1"/>
          </p:cNvSpPr>
          <p:nvPr/>
        </p:nvSpPr>
        <p:spPr bwMode="auto">
          <a:xfrm flipH="1">
            <a:off x="6898069" y="1495426"/>
            <a:ext cx="1141030" cy="72058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 flipH="1">
            <a:off x="7224690" y="2146183"/>
            <a:ext cx="814407" cy="30491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6053899" y="3054910"/>
            <a:ext cx="1947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993300"/>
                </a:solidFill>
              </a:rPr>
              <a:t>Detector in shield</a:t>
            </a:r>
            <a:endParaRPr lang="ru-RU" sz="1400" b="1" dirty="0">
              <a:solidFill>
                <a:srgbClr val="993300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" t="6304" b="5289"/>
          <a:stretch/>
        </p:blipFill>
        <p:spPr>
          <a:xfrm>
            <a:off x="5720927" y="3362687"/>
            <a:ext cx="3033713" cy="30099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045668" y="6372587"/>
            <a:ext cx="25908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993300"/>
                </a:solidFill>
              </a:rPr>
              <a:t>DANSS position at KNPP </a:t>
            </a:r>
            <a:endParaRPr lang="ru-RU" sz="1400" b="1" dirty="0">
              <a:solidFill>
                <a:srgbClr val="99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2299" y="427821"/>
            <a:ext cx="8404225" cy="560385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Detection </a:t>
            </a:r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of the </a:t>
            </a:r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antineutrino through </a:t>
            </a:r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reaction of inverse </a:t>
            </a:r>
            <a:r>
              <a:rPr lang="el-GR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-decay 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(IBD)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8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800" b="1" dirty="0" smtClean="0">
              <a:solidFill>
                <a:srgbClr val="C00000"/>
              </a:solidFill>
            </a:endParaRPr>
          </a:p>
        </p:txBody>
      </p:sp>
      <p:sp>
        <p:nvSpPr>
          <p:cNvPr id="6147" name="Прямоугольник 2"/>
          <p:cNvSpPr>
            <a:spLocks noChangeArrowheads="1"/>
          </p:cNvSpPr>
          <p:nvPr/>
        </p:nvSpPr>
        <p:spPr bwMode="auto">
          <a:xfrm>
            <a:off x="95287" y="708014"/>
            <a:ext cx="8858250" cy="3008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ru-RU" sz="2800" i="1" dirty="0">
                <a:latin typeface="Times New Roman" pitchFamily="18" charset="0"/>
              </a:rPr>
              <a:t> </a:t>
            </a:r>
            <a:r>
              <a:rPr lang="en-US" altLang="ru-RU" sz="2800" i="1" dirty="0" smtClean="0">
                <a:latin typeface="Times New Roman" pitchFamily="18" charset="0"/>
              </a:rPr>
              <a:t>                      + p → e </a:t>
            </a:r>
            <a:r>
              <a:rPr lang="en-US" altLang="ru-RU" sz="2800" i="1" baseline="30000" dirty="0" smtClean="0">
                <a:latin typeface="Times New Roman" pitchFamily="18" charset="0"/>
              </a:rPr>
              <a:t>+</a:t>
            </a:r>
            <a:r>
              <a:rPr lang="en-US" altLang="ru-RU" sz="2800" i="1" dirty="0" smtClean="0">
                <a:latin typeface="Times New Roman" pitchFamily="18" charset="0"/>
              </a:rPr>
              <a:t> +  n</a:t>
            </a:r>
            <a:r>
              <a:rPr lang="en-US" altLang="ru-RU" sz="1800" b="1" i="1" dirty="0" smtClean="0">
                <a:solidFill>
                  <a:srgbClr val="0000CC"/>
                </a:solidFill>
                <a:cs typeface="Times New Roman" pitchFamily="18" charset="0"/>
              </a:rPr>
              <a:t>            </a:t>
            </a:r>
            <a:r>
              <a:rPr lang="ru-RU" altLang="ru-RU" sz="24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en-US" altLang="ru-RU" sz="24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en-US" altLang="ru-RU" sz="2400" b="1" i="1" baseline="30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altLang="ru-RU" sz="24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= Е</a:t>
            </a:r>
            <a:r>
              <a:rPr lang="fr-FR" altLang="ru-RU" sz="24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ru-RU" altLang="ru-RU" sz="24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1.8 </a:t>
            </a:r>
            <a:r>
              <a:rPr lang="en-US" altLang="ru-RU" sz="24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MeV</a:t>
            </a:r>
          </a:p>
          <a:p>
            <a:pPr marL="285750" indent="-285750"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n-US" altLang="ru-RU" sz="1800" b="1" dirty="0" smtClean="0">
                <a:solidFill>
                  <a:srgbClr val="0000FF"/>
                </a:solidFill>
                <a:latin typeface="+mn-lt"/>
                <a:cs typeface="Times New Roman" pitchFamily="18" charset="0"/>
              </a:rPr>
              <a:t>For B.G. suppression method of the delayed coincidences is used</a:t>
            </a:r>
            <a:endParaRPr lang="en-US" altLang="ru-RU" sz="1800" b="1" dirty="0" smtClean="0">
              <a:solidFill>
                <a:srgbClr val="0000CC"/>
              </a:solidFill>
              <a:latin typeface="+mn-lt"/>
              <a:cs typeface="Times New Roman" pitchFamily="18" charset="0"/>
            </a:endParaRPr>
          </a:p>
          <a:p>
            <a:pPr marL="285750" indent="-285750">
              <a:spcBef>
                <a:spcPts val="500"/>
              </a:spcBef>
              <a:spcAft>
                <a:spcPts val="0"/>
              </a:spcAft>
              <a:buFont typeface="Wingdings" pitchFamily="2" charset="2"/>
              <a:buChar char="q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8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Positron: </a:t>
            </a:r>
            <a:r>
              <a:rPr lang="en-US" sz="1800" b="1" dirty="0">
                <a:solidFill>
                  <a:srgbClr val="7030A0"/>
                </a:solidFill>
                <a:latin typeface="+mn-lt"/>
                <a:cs typeface="Times New Roman" pitchFamily="18" charset="0"/>
              </a:rPr>
              <a:t>Prompt signal E &gt; 0.7 </a:t>
            </a:r>
            <a:r>
              <a:rPr lang="en-US" sz="1800" b="1" dirty="0" smtClean="0">
                <a:solidFill>
                  <a:srgbClr val="7030A0"/>
                </a:solidFill>
                <a:latin typeface="+mn-lt"/>
                <a:cs typeface="Times New Roman" pitchFamily="18" charset="0"/>
              </a:rPr>
              <a:t>MeV arises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800" b="1" dirty="0">
                <a:solidFill>
                  <a:srgbClr val="7030A0"/>
                </a:solidFill>
                <a:latin typeface="+mn-lt"/>
                <a:cs typeface="Times New Roman" pitchFamily="18" charset="0"/>
              </a:rPr>
              <a:t>from </a:t>
            </a:r>
            <a:r>
              <a:rPr lang="en-US" sz="1800" b="1" dirty="0" smtClean="0">
                <a:solidFill>
                  <a:srgbClr val="7030A0"/>
                </a:solidFill>
                <a:latin typeface="+mn-lt"/>
                <a:cs typeface="Times New Roman" pitchFamily="18" charset="0"/>
              </a:rPr>
              <a:t>positron ionization </a:t>
            </a:r>
            <a:r>
              <a:rPr lang="en-US" sz="1800" b="1" dirty="0">
                <a:solidFill>
                  <a:srgbClr val="7030A0"/>
                </a:solidFill>
                <a:latin typeface="+mn-lt"/>
                <a:cs typeface="Times New Roman" pitchFamily="18" charset="0"/>
              </a:rPr>
              <a:t>and annihilation</a:t>
            </a:r>
          </a:p>
          <a:p>
            <a:pPr marL="285750" indent="-285750">
              <a:spcBef>
                <a:spcPts val="500"/>
              </a:spcBef>
              <a:spcAft>
                <a:spcPts val="0"/>
              </a:spcAft>
              <a:buFont typeface="Wingdings" pitchFamily="2" charset="2"/>
              <a:buChar char="q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8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Neutron: </a:t>
            </a:r>
            <a:r>
              <a:rPr lang="en-US" sz="18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delayed signal arises after neutrons thermalization </a:t>
            </a:r>
            <a:r>
              <a:rPr lang="en-US" sz="18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(~5 </a:t>
            </a:r>
            <a:r>
              <a:rPr lang="el-GR" sz="1800" b="1" dirty="0">
                <a:solidFill>
                  <a:srgbClr val="008000"/>
                </a:solidFill>
                <a:cs typeface="Arial" charset="0"/>
              </a:rPr>
              <a:t>μ</a:t>
            </a:r>
            <a:r>
              <a:rPr lang="en-US" sz="1800" b="1" dirty="0">
                <a:solidFill>
                  <a:srgbClr val="008000"/>
                </a:solidFill>
                <a:cs typeface="Arial" charset="0"/>
              </a:rPr>
              <a:t>s</a:t>
            </a:r>
            <a:r>
              <a:rPr lang="en-US" sz="18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) and up to ~50 </a:t>
            </a:r>
            <a:r>
              <a:rPr lang="el-GR" sz="1800" b="1" dirty="0">
                <a:solidFill>
                  <a:srgbClr val="008000"/>
                </a:solidFill>
                <a:cs typeface="Arial" charset="0"/>
              </a:rPr>
              <a:t>μ</a:t>
            </a:r>
            <a:r>
              <a:rPr lang="en-US" sz="1800" b="1" dirty="0">
                <a:solidFill>
                  <a:srgbClr val="008000"/>
                </a:solidFill>
                <a:cs typeface="Arial" charset="0"/>
              </a:rPr>
              <a:t>s</a:t>
            </a:r>
            <a:r>
              <a:rPr lang="en-US" sz="18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travel before </a:t>
            </a:r>
            <a:r>
              <a:rPr lang="en-US" sz="1800" b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Gd</a:t>
            </a:r>
            <a:r>
              <a:rPr lang="en-US" sz="18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capture with </a:t>
            </a:r>
            <a:r>
              <a:rPr lang="el-GR" sz="1800" b="1" dirty="0" smtClean="0">
                <a:solidFill>
                  <a:srgbClr val="008000"/>
                </a:solidFill>
                <a:cs typeface="Arial" charset="0"/>
              </a:rPr>
              <a:t>γ</a:t>
            </a:r>
            <a:r>
              <a:rPr lang="en-US" sz="1800" b="1" dirty="0">
                <a:solidFill>
                  <a:srgbClr val="008000"/>
                </a:solidFill>
                <a:cs typeface="Arial" charset="0"/>
              </a:rPr>
              <a:t>-emission </a:t>
            </a:r>
          </a:p>
          <a:p>
            <a:pPr marL="285750" indent="-285750">
              <a:spcBef>
                <a:spcPts val="500"/>
              </a:spcBef>
              <a:spcAft>
                <a:spcPts val="0"/>
              </a:spcAft>
              <a:buFont typeface="Wingdings" pitchFamily="2" charset="2"/>
              <a:buChar char="q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Separate </a:t>
            </a:r>
            <a:r>
              <a:rPr lang="en-US" sz="1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recording of positron and neutron </a:t>
            </a:r>
            <a:r>
              <a:rPr lang="en-US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candidates</a:t>
            </a:r>
            <a:r>
              <a:rPr lang="en-US" sz="1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is carrying  out during “off line” data treatment </a:t>
            </a:r>
            <a:endParaRPr lang="en-US" sz="1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148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7748785"/>
              </p:ext>
            </p:extLst>
          </p:nvPr>
        </p:nvGraphicFramePr>
        <p:xfrm>
          <a:off x="1790189" y="708014"/>
          <a:ext cx="339725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25" name="Формула" r:id="rId3" imgW="177569" imgH="317087" progId="Equation.3">
                  <p:embed/>
                </p:oleObj>
              </mc:Choice>
              <mc:Fallback>
                <p:oleObj name="Формула" r:id="rId3" imgW="177569" imgH="31708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0189" y="708014"/>
                        <a:ext cx="339725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1" name="Rectangle 3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just"/>
            <a:endParaRPr lang="ru-RU" altLang="ru-RU" sz="1200">
              <a:cs typeface="Times New Roman" pitchFamily="18" charset="0"/>
            </a:endParaRPr>
          </a:p>
          <a:p>
            <a:pPr algn="just"/>
            <a:r>
              <a:rPr lang="ru-RU" altLang="ru-RU" sz="1200">
                <a:cs typeface="Times New Roman" pitchFamily="18" charset="0"/>
              </a:rPr>
              <a:t/>
            </a:r>
            <a:br>
              <a:rPr lang="ru-RU" altLang="ru-RU" sz="1200">
                <a:cs typeface="Times New Roman" pitchFamily="18" charset="0"/>
              </a:rPr>
            </a:br>
            <a:endParaRPr lang="ru-RU" altLang="ru-RU"/>
          </a:p>
        </p:txBody>
      </p:sp>
      <p:grpSp>
        <p:nvGrpSpPr>
          <p:cNvPr id="30" name="Группа 14"/>
          <p:cNvGrpSpPr>
            <a:grpSpLocks/>
          </p:cNvGrpSpPr>
          <p:nvPr/>
        </p:nvGrpSpPr>
        <p:grpSpPr bwMode="auto">
          <a:xfrm>
            <a:off x="5082708" y="3769273"/>
            <a:ext cx="3946992" cy="2334248"/>
            <a:chOff x="2411413" y="1916113"/>
            <a:chExt cx="4608512" cy="3457103"/>
          </a:xfrm>
        </p:grpSpPr>
        <p:pic>
          <p:nvPicPr>
            <p:cNvPr id="31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1413" y="1916113"/>
              <a:ext cx="4608512" cy="3457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1421" y="2924175"/>
              <a:ext cx="4564062" cy="157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Text Box 7"/>
            <p:cNvSpPr txBox="1">
              <a:spLocks noChangeArrowheads="1"/>
            </p:cNvSpPr>
            <p:nvPr/>
          </p:nvSpPr>
          <p:spPr bwMode="auto">
            <a:xfrm>
              <a:off x="2627784" y="4437112"/>
              <a:ext cx="670376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4000" b="1" i="1">
                  <a:solidFill>
                    <a:srgbClr val="66FFFF"/>
                  </a:solidFill>
                </a:rPr>
                <a:t>e</a:t>
              </a:r>
              <a:r>
                <a:rPr lang="en-US" sz="4000" b="1" i="1" baseline="30000">
                  <a:solidFill>
                    <a:srgbClr val="66FFFF"/>
                  </a:solidFill>
                </a:rPr>
                <a:t>+</a:t>
              </a:r>
              <a:endParaRPr lang="ru-RU" sz="4000" b="1" i="1" baseline="30000">
                <a:solidFill>
                  <a:srgbClr val="66FFFF"/>
                </a:solidFill>
              </a:endParaRPr>
            </a:p>
          </p:txBody>
        </p:sp>
        <p:sp>
          <p:nvSpPr>
            <p:cNvPr id="34" name="Text Box 8"/>
            <p:cNvSpPr txBox="1">
              <a:spLocks noChangeArrowheads="1"/>
            </p:cNvSpPr>
            <p:nvPr/>
          </p:nvSpPr>
          <p:spPr bwMode="auto">
            <a:xfrm>
              <a:off x="5753706" y="4437112"/>
              <a:ext cx="1194558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4000" b="1" i="1">
                  <a:solidFill>
                    <a:srgbClr val="66FFFF"/>
                  </a:solidFill>
                </a:rPr>
                <a:t>(n,</a:t>
              </a:r>
              <a:r>
                <a:rPr lang="en-US" sz="4000" b="1">
                  <a:solidFill>
                    <a:srgbClr val="66FFFF"/>
                  </a:solidFill>
                  <a:sym typeface="Symbol" pitchFamily="18" charset="2"/>
                </a:rPr>
                <a:t></a:t>
              </a:r>
              <a:r>
                <a:rPr lang="en-US" sz="4000" b="1" i="1">
                  <a:solidFill>
                    <a:srgbClr val="66FFFF"/>
                  </a:solidFill>
                  <a:sym typeface="Symbol" pitchFamily="18" charset="2"/>
                </a:rPr>
                <a:t>)</a:t>
              </a:r>
            </a:p>
          </p:txBody>
        </p:sp>
        <p:sp>
          <p:nvSpPr>
            <p:cNvPr id="35" name="Text Box 10"/>
            <p:cNvSpPr txBox="1">
              <a:spLocks noChangeArrowheads="1"/>
            </p:cNvSpPr>
            <p:nvPr/>
          </p:nvSpPr>
          <p:spPr bwMode="auto">
            <a:xfrm>
              <a:off x="3298158" y="4606112"/>
              <a:ext cx="2599969" cy="53888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dirty="0"/>
                <a:t>2 </a:t>
              </a:r>
              <a:r>
                <a:rPr lang="el-GR" dirty="0"/>
                <a:t>μ</a:t>
              </a:r>
              <a:r>
                <a:rPr lang="en-US" dirty="0"/>
                <a:t>s  &lt; T &lt; </a:t>
              </a:r>
              <a:r>
                <a:rPr lang="en-US" dirty="0" smtClean="0"/>
                <a:t>50 </a:t>
              </a:r>
              <a:r>
                <a:rPr lang="el-GR" dirty="0"/>
                <a:t>μ</a:t>
              </a:r>
              <a:r>
                <a:rPr lang="en-US" dirty="0"/>
                <a:t>s</a:t>
              </a:r>
              <a:endParaRPr lang="el-GR" dirty="0"/>
            </a:p>
            <a:p>
              <a:pPr eaLnBrk="1" hangingPunct="1"/>
              <a:endParaRPr lang="el-GR" dirty="0"/>
            </a:p>
          </p:txBody>
        </p:sp>
        <p:sp>
          <p:nvSpPr>
            <p:cNvPr id="36" name="AutoShape 16"/>
            <p:cNvSpPr>
              <a:spLocks noChangeArrowheads="1"/>
            </p:cNvSpPr>
            <p:nvPr/>
          </p:nvSpPr>
          <p:spPr bwMode="auto">
            <a:xfrm>
              <a:off x="2509843" y="2060848"/>
              <a:ext cx="1790470" cy="419819"/>
            </a:xfrm>
            <a:prstGeom prst="wedgeRectCallout">
              <a:avLst>
                <a:gd name="adj1" fmla="val 2023"/>
                <a:gd name="adj2" fmla="val 143778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600"/>
                <a:t>Prompt</a:t>
              </a:r>
            </a:p>
          </p:txBody>
        </p:sp>
        <p:sp>
          <p:nvSpPr>
            <p:cNvPr id="37" name="AutoShape 17"/>
            <p:cNvSpPr>
              <a:spLocks noChangeArrowheads="1"/>
            </p:cNvSpPr>
            <p:nvPr/>
          </p:nvSpPr>
          <p:spPr bwMode="auto">
            <a:xfrm>
              <a:off x="5148064" y="2078691"/>
              <a:ext cx="1728742" cy="401976"/>
            </a:xfrm>
            <a:prstGeom prst="wedgeRectCallout">
              <a:avLst>
                <a:gd name="adj1" fmla="val -15366"/>
                <a:gd name="adj2" fmla="val 133778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600"/>
                <a:t>Delayed</a:t>
              </a:r>
            </a:p>
          </p:txBody>
        </p:sp>
      </p:grpSp>
      <p:grpSp>
        <p:nvGrpSpPr>
          <p:cNvPr id="38" name="Группа 24"/>
          <p:cNvGrpSpPr>
            <a:grpSpLocks/>
          </p:cNvGrpSpPr>
          <p:nvPr/>
        </p:nvGrpSpPr>
        <p:grpSpPr bwMode="auto">
          <a:xfrm>
            <a:off x="190500" y="3810608"/>
            <a:ext cx="4733925" cy="3028950"/>
            <a:chOff x="501024" y="962064"/>
            <a:chExt cx="3638928" cy="2334995"/>
          </a:xfrm>
        </p:grpSpPr>
        <p:pic>
          <p:nvPicPr>
            <p:cNvPr id="39" name="Рисунок 3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6174" y="1011816"/>
              <a:ext cx="1979156" cy="2285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Прямоугольник 29"/>
            <p:cNvSpPr>
              <a:spLocks noChangeArrowheads="1"/>
            </p:cNvSpPr>
            <p:nvPr/>
          </p:nvSpPr>
          <p:spPr bwMode="auto">
            <a:xfrm rot="620100">
              <a:off x="1897252" y="1557919"/>
              <a:ext cx="504055" cy="4480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cxnSp>
          <p:nvCxnSpPr>
            <p:cNvPr id="41" name="Прямая соединительная линия 40"/>
            <p:cNvCxnSpPr/>
            <p:nvPr/>
          </p:nvCxnSpPr>
          <p:spPr bwMode="auto">
            <a:xfrm flipV="1">
              <a:off x="1907695" y="1575199"/>
              <a:ext cx="555683" cy="414581"/>
            </a:xfrm>
            <a:prstGeom prst="line">
              <a:avLst/>
            </a:prstGeom>
            <a:solidFill>
              <a:srgbClr val="FFFFFF"/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sp>
          <p:nvSpPr>
            <p:cNvPr id="42" name="TextBox 16"/>
            <p:cNvSpPr txBox="1">
              <a:spLocks noChangeArrowheads="1"/>
            </p:cNvSpPr>
            <p:nvPr/>
          </p:nvSpPr>
          <p:spPr bwMode="auto">
            <a:xfrm>
              <a:off x="861424" y="962064"/>
              <a:ext cx="1081199" cy="368075"/>
            </a:xfrm>
            <a:prstGeom prst="rect">
              <a:avLst/>
            </a:prstGeom>
            <a:noFill/>
            <a:ln w="19050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lIns="36000" tIns="36000" rIns="36000" bIns="360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 u="sng">
                  <a:solidFill>
                    <a:srgbClr val="CC0099"/>
                  </a:solidFill>
                  <a:latin typeface="Times New Roman" pitchFamily="18" charset="0"/>
                </a:defRPr>
              </a:lvl1pPr>
              <a:lvl2pPr marL="742950" indent="-28575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 u="sng">
                  <a:solidFill>
                    <a:srgbClr val="CC0099"/>
                  </a:solidFill>
                  <a:latin typeface="Times New Roman" pitchFamily="18" charset="0"/>
                </a:defRPr>
              </a:lvl2pPr>
              <a:lvl3pPr marL="1143000" indent="-2286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 u="sng">
                  <a:solidFill>
                    <a:srgbClr val="CC0099"/>
                  </a:solidFill>
                  <a:latin typeface="Times New Roman" pitchFamily="18" charset="0"/>
                </a:defRPr>
              </a:lvl3pPr>
              <a:lvl4pPr marL="1600200" indent="-2286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 u="sng">
                  <a:solidFill>
                    <a:srgbClr val="CC0099"/>
                  </a:solidFill>
                  <a:latin typeface="Times New Roman" pitchFamily="18" charset="0"/>
                </a:defRPr>
              </a:lvl4pPr>
              <a:lvl5pPr marL="2057400" indent="-2286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 u="sng">
                  <a:solidFill>
                    <a:srgbClr val="CC0099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 u="sng">
                  <a:solidFill>
                    <a:srgbClr val="CC0099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 u="sng">
                  <a:solidFill>
                    <a:srgbClr val="CC0099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 u="sng">
                  <a:solidFill>
                    <a:srgbClr val="CC0099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 u="sng">
                  <a:solidFill>
                    <a:srgbClr val="CC0099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1100" b="1" u="none" dirty="0" smtClean="0">
                  <a:solidFill>
                    <a:schemeClr val="accent2">
                      <a:lumMod val="75000"/>
                    </a:schemeClr>
                  </a:solidFill>
                  <a:latin typeface="Arial" charset="0"/>
                  <a:cs typeface="Arial" charset="0"/>
                </a:rPr>
                <a:t>Instantaneous continuous ionization</a:t>
              </a:r>
              <a:endParaRPr lang="ru-RU" sz="1100" b="1" u="none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endParaRPr>
            </a:p>
          </p:txBody>
        </p:sp>
        <p:cxnSp>
          <p:nvCxnSpPr>
            <p:cNvPr id="43" name="Прямая со стрелкой 42"/>
            <p:cNvCxnSpPr>
              <a:stCxn id="42" idx="3"/>
            </p:cNvCxnSpPr>
            <p:nvPr/>
          </p:nvCxnSpPr>
          <p:spPr bwMode="auto">
            <a:xfrm>
              <a:off x="1942623" y="1146102"/>
              <a:ext cx="361989" cy="525992"/>
            </a:xfrm>
            <a:prstGeom prst="straightConnector1">
              <a:avLst/>
            </a:prstGeom>
            <a:solidFill>
              <a:srgbClr val="FFFFFF"/>
            </a:solidFill>
            <a:ln w="19050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4" name="TextBox 16"/>
            <p:cNvSpPr txBox="1">
              <a:spLocks noChangeArrowheads="1"/>
            </p:cNvSpPr>
            <p:nvPr/>
          </p:nvSpPr>
          <p:spPr bwMode="auto">
            <a:xfrm>
              <a:off x="2634846" y="997010"/>
              <a:ext cx="1081200" cy="264008"/>
            </a:xfrm>
            <a:prstGeom prst="rect">
              <a:avLst/>
            </a:prstGeom>
            <a:noFill/>
            <a:ln w="19050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lIns="36000" tIns="36000" rIns="36000" bIns="360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 u="sng">
                  <a:solidFill>
                    <a:srgbClr val="CC0099"/>
                  </a:solidFill>
                  <a:latin typeface="Times New Roman" pitchFamily="18" charset="0"/>
                </a:defRPr>
              </a:lvl1pPr>
              <a:lvl2pPr marL="742950" indent="-28575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 u="sng">
                  <a:solidFill>
                    <a:srgbClr val="CC0099"/>
                  </a:solidFill>
                  <a:latin typeface="Times New Roman" pitchFamily="18" charset="0"/>
                </a:defRPr>
              </a:lvl2pPr>
              <a:lvl3pPr marL="1143000" indent="-2286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 u="sng">
                  <a:solidFill>
                    <a:srgbClr val="CC0099"/>
                  </a:solidFill>
                  <a:latin typeface="Times New Roman" pitchFamily="18" charset="0"/>
                </a:defRPr>
              </a:lvl3pPr>
              <a:lvl4pPr marL="1600200" indent="-2286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 u="sng">
                  <a:solidFill>
                    <a:srgbClr val="CC0099"/>
                  </a:solidFill>
                  <a:latin typeface="Times New Roman" pitchFamily="18" charset="0"/>
                </a:defRPr>
              </a:lvl4pPr>
              <a:lvl5pPr marL="2057400" indent="-2286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 u="sng">
                  <a:solidFill>
                    <a:srgbClr val="CC0099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 u="sng">
                  <a:solidFill>
                    <a:srgbClr val="CC0099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 u="sng">
                  <a:solidFill>
                    <a:srgbClr val="CC0099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 u="sng">
                  <a:solidFill>
                    <a:srgbClr val="CC0099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 u="sng">
                  <a:solidFill>
                    <a:srgbClr val="CC0099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1100" b="1" u="none" dirty="0" smtClean="0">
                  <a:solidFill>
                    <a:schemeClr val="accent2">
                      <a:lumMod val="75000"/>
                    </a:schemeClr>
                  </a:solidFill>
                  <a:latin typeface="Arial" charset="0"/>
                  <a:cs typeface="Arial" charset="0"/>
                </a:rPr>
                <a:t>Instantaneous annihilation</a:t>
              </a:r>
              <a:endParaRPr lang="ru-RU" sz="1100" b="1" u="none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5" name="TextBox 16"/>
            <p:cNvSpPr txBox="1">
              <a:spLocks noChangeArrowheads="1"/>
            </p:cNvSpPr>
            <p:nvPr/>
          </p:nvSpPr>
          <p:spPr bwMode="auto">
            <a:xfrm>
              <a:off x="656424" y="2287587"/>
              <a:ext cx="1079500" cy="368075"/>
            </a:xfrm>
            <a:prstGeom prst="rect">
              <a:avLst/>
            </a:prstGeom>
            <a:noFill/>
            <a:ln w="19050">
              <a:solidFill>
                <a:srgbClr val="008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36000" tIns="36000" rIns="36000" bIns="360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 u="sng">
                  <a:solidFill>
                    <a:srgbClr val="CC0099"/>
                  </a:solidFill>
                  <a:latin typeface="Times New Roman" pitchFamily="18" charset="0"/>
                </a:defRPr>
              </a:lvl1pPr>
              <a:lvl2pPr marL="742950" indent="-28575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 u="sng">
                  <a:solidFill>
                    <a:srgbClr val="CC0099"/>
                  </a:solidFill>
                  <a:latin typeface="Times New Roman" pitchFamily="18" charset="0"/>
                </a:defRPr>
              </a:lvl2pPr>
              <a:lvl3pPr marL="1143000" indent="-2286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 u="sng">
                  <a:solidFill>
                    <a:srgbClr val="CC0099"/>
                  </a:solidFill>
                  <a:latin typeface="Times New Roman" pitchFamily="18" charset="0"/>
                </a:defRPr>
              </a:lvl3pPr>
              <a:lvl4pPr marL="1600200" indent="-2286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 u="sng">
                  <a:solidFill>
                    <a:srgbClr val="CC0099"/>
                  </a:solidFill>
                  <a:latin typeface="Times New Roman" pitchFamily="18" charset="0"/>
                </a:defRPr>
              </a:lvl4pPr>
              <a:lvl5pPr marL="2057400" indent="-2286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 u="sng">
                  <a:solidFill>
                    <a:srgbClr val="CC0099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 u="sng">
                  <a:solidFill>
                    <a:srgbClr val="CC0099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 u="sng">
                  <a:solidFill>
                    <a:srgbClr val="CC0099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 u="sng">
                  <a:solidFill>
                    <a:srgbClr val="CC0099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 u="sng">
                  <a:solidFill>
                    <a:srgbClr val="CC0099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en-US" sz="1100" b="1" u="none" dirty="0">
                  <a:solidFill>
                    <a:srgbClr val="008000"/>
                  </a:solidFill>
                  <a:latin typeface="Arial" charset="0"/>
                  <a:cs typeface="Arial" charset="0"/>
                </a:rPr>
                <a:t>Thermalization and wandering</a:t>
              </a:r>
            </a:p>
            <a:p>
              <a:pPr algn="ctr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en-US" sz="1100" b="1" u="none" dirty="0">
                  <a:solidFill>
                    <a:srgbClr val="008000"/>
                  </a:solidFill>
                  <a:latin typeface="Arial" charset="0"/>
                  <a:cs typeface="Arial" charset="0"/>
                </a:rPr>
                <a:t>~50 </a:t>
              </a:r>
              <a:r>
                <a:rPr lang="el-GR" sz="1100" b="1" u="none" dirty="0">
                  <a:solidFill>
                    <a:srgbClr val="008000"/>
                  </a:solidFill>
                  <a:latin typeface="Arial" charset="0"/>
                  <a:cs typeface="Arial" charset="0"/>
                </a:rPr>
                <a:t>μ</a:t>
              </a:r>
              <a:r>
                <a:rPr lang="en-US" sz="1100" b="1" u="none" dirty="0">
                  <a:solidFill>
                    <a:srgbClr val="008000"/>
                  </a:solidFill>
                  <a:latin typeface="Arial" charset="0"/>
                  <a:cs typeface="Arial" charset="0"/>
                </a:rPr>
                <a:t>s max</a:t>
              </a:r>
              <a:endParaRPr lang="ru-RU" sz="1100" b="1" u="none" dirty="0">
                <a:solidFill>
                  <a:srgbClr val="008000"/>
                </a:solidFill>
                <a:latin typeface="Arial" charset="0"/>
                <a:cs typeface="Arial" charset="0"/>
              </a:endParaRPr>
            </a:p>
          </p:txBody>
        </p:sp>
        <p:cxnSp>
          <p:nvCxnSpPr>
            <p:cNvPr id="46" name="Прямая со стрелкой 45"/>
            <p:cNvCxnSpPr>
              <a:stCxn id="44" idx="2"/>
            </p:cNvCxnSpPr>
            <p:nvPr/>
          </p:nvCxnSpPr>
          <p:spPr bwMode="auto">
            <a:xfrm flipH="1">
              <a:off x="2699940" y="1261018"/>
              <a:ext cx="475506" cy="255409"/>
            </a:xfrm>
            <a:prstGeom prst="straightConnector1">
              <a:avLst/>
            </a:prstGeom>
            <a:solidFill>
              <a:srgbClr val="FFFFFF"/>
            </a:solidFill>
            <a:ln w="19050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7" name="Прямая со стрелкой 50"/>
            <p:cNvCxnSpPr>
              <a:cxnSpLocks noChangeShapeType="1"/>
              <a:stCxn id="45" idx="3"/>
            </p:cNvCxnSpPr>
            <p:nvPr/>
          </p:nvCxnSpPr>
          <p:spPr bwMode="auto">
            <a:xfrm flipV="1">
              <a:off x="1735925" y="2357439"/>
              <a:ext cx="367906" cy="114186"/>
            </a:xfrm>
            <a:prstGeom prst="straightConnector1">
              <a:avLst/>
            </a:prstGeom>
            <a:noFill/>
            <a:ln w="19050" algn="ctr">
              <a:solidFill>
                <a:srgbClr val="008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8" name="TextBox 16"/>
            <p:cNvSpPr txBox="1">
              <a:spLocks noChangeArrowheads="1"/>
            </p:cNvSpPr>
            <p:nvPr/>
          </p:nvSpPr>
          <p:spPr bwMode="auto">
            <a:xfrm>
              <a:off x="3175330" y="2284869"/>
              <a:ext cx="964622" cy="368075"/>
            </a:xfrm>
            <a:prstGeom prst="rect">
              <a:avLst/>
            </a:prstGeom>
            <a:noFill/>
            <a:ln w="19050">
              <a:solidFill>
                <a:srgbClr val="008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36000" tIns="36000" rIns="36000" bIns="360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 u="sng">
                  <a:solidFill>
                    <a:srgbClr val="CC0099"/>
                  </a:solidFill>
                  <a:latin typeface="Times New Roman" pitchFamily="18" charset="0"/>
                </a:defRPr>
              </a:lvl1pPr>
              <a:lvl2pPr marL="742950" indent="-28575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 u="sng">
                  <a:solidFill>
                    <a:srgbClr val="CC0099"/>
                  </a:solidFill>
                  <a:latin typeface="Times New Roman" pitchFamily="18" charset="0"/>
                </a:defRPr>
              </a:lvl2pPr>
              <a:lvl3pPr marL="1143000" indent="-2286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 u="sng">
                  <a:solidFill>
                    <a:srgbClr val="CC0099"/>
                  </a:solidFill>
                  <a:latin typeface="Times New Roman" pitchFamily="18" charset="0"/>
                </a:defRPr>
              </a:lvl3pPr>
              <a:lvl4pPr marL="1600200" indent="-2286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 u="sng">
                  <a:solidFill>
                    <a:srgbClr val="CC0099"/>
                  </a:solidFill>
                  <a:latin typeface="Times New Roman" pitchFamily="18" charset="0"/>
                </a:defRPr>
              </a:lvl4pPr>
              <a:lvl5pPr marL="2057400" indent="-2286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 u="sng">
                  <a:solidFill>
                    <a:srgbClr val="CC0099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 u="sng">
                  <a:solidFill>
                    <a:srgbClr val="CC0099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 u="sng">
                  <a:solidFill>
                    <a:srgbClr val="CC0099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 u="sng">
                  <a:solidFill>
                    <a:srgbClr val="CC0099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 u="sng">
                  <a:solidFill>
                    <a:srgbClr val="CC0099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en-US" sz="1100" b="1" u="none" dirty="0">
                  <a:solidFill>
                    <a:srgbClr val="008000"/>
                  </a:solidFill>
                  <a:latin typeface="Arial" charset="0"/>
                  <a:cs typeface="Arial" charset="0"/>
                </a:rPr>
                <a:t>Capture with </a:t>
              </a:r>
              <a:r>
                <a:rPr lang="en-US" sz="1100" b="1" u="none" dirty="0" err="1">
                  <a:solidFill>
                    <a:srgbClr val="008000"/>
                  </a:solidFill>
                  <a:latin typeface="Arial" charset="0"/>
                  <a:cs typeface="Arial" charset="0"/>
                </a:rPr>
                <a:t>Gd</a:t>
              </a:r>
              <a:r>
                <a:rPr lang="en-US" sz="1100" b="1" u="none" dirty="0">
                  <a:solidFill>
                    <a:srgbClr val="008000"/>
                  </a:solidFill>
                  <a:latin typeface="Arial" charset="0"/>
                  <a:cs typeface="Arial" charset="0"/>
                </a:rPr>
                <a:t> and</a:t>
              </a:r>
            </a:p>
            <a:p>
              <a:pPr algn="ctr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el-GR" sz="1100" b="1" u="none" dirty="0">
                  <a:solidFill>
                    <a:srgbClr val="008000"/>
                  </a:solidFill>
                  <a:latin typeface="Arial" charset="0"/>
                  <a:cs typeface="Arial" charset="0"/>
                </a:rPr>
                <a:t>γ</a:t>
              </a:r>
              <a:r>
                <a:rPr lang="en-US" sz="1100" b="1" u="none" dirty="0">
                  <a:solidFill>
                    <a:srgbClr val="008000"/>
                  </a:solidFill>
                  <a:latin typeface="Arial" charset="0"/>
                  <a:cs typeface="Arial" charset="0"/>
                </a:rPr>
                <a:t>-emission</a:t>
              </a:r>
              <a:endParaRPr lang="ru-RU" sz="1100" b="1" u="none" dirty="0">
                <a:solidFill>
                  <a:srgbClr val="008000"/>
                </a:solidFill>
                <a:latin typeface="Arial" charset="0"/>
                <a:cs typeface="Arial" charset="0"/>
              </a:endParaRPr>
            </a:p>
          </p:txBody>
        </p:sp>
        <p:cxnSp>
          <p:nvCxnSpPr>
            <p:cNvPr id="49" name="Прямая со стрелкой 55"/>
            <p:cNvCxnSpPr>
              <a:cxnSpLocks noChangeShapeType="1"/>
              <a:stCxn id="48" idx="1"/>
            </p:cNvCxnSpPr>
            <p:nvPr/>
          </p:nvCxnSpPr>
          <p:spPr bwMode="auto">
            <a:xfrm flipH="1">
              <a:off x="2987824" y="2468907"/>
              <a:ext cx="187506" cy="178250"/>
            </a:xfrm>
            <a:prstGeom prst="straightConnector1">
              <a:avLst/>
            </a:prstGeom>
            <a:noFill/>
            <a:ln w="19050" algn="ctr">
              <a:solidFill>
                <a:srgbClr val="008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0" name="TextBox 16"/>
            <p:cNvSpPr txBox="1">
              <a:spLocks noChangeArrowheads="1"/>
            </p:cNvSpPr>
            <p:nvPr/>
          </p:nvSpPr>
          <p:spPr bwMode="auto">
            <a:xfrm>
              <a:off x="501024" y="1543430"/>
              <a:ext cx="1441600" cy="197782"/>
            </a:xfrm>
            <a:prstGeom prst="rect">
              <a:avLst/>
            </a:prstGeom>
            <a:noFill/>
            <a:ln w="19050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lIns="36000" tIns="36000" rIns="36000" bIns="360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 u="sng">
                  <a:solidFill>
                    <a:srgbClr val="CC0099"/>
                  </a:solidFill>
                  <a:latin typeface="Times New Roman" pitchFamily="18" charset="0"/>
                </a:defRPr>
              </a:lvl1pPr>
              <a:lvl2pPr marL="742950" indent="-28575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 u="sng">
                  <a:solidFill>
                    <a:srgbClr val="CC0099"/>
                  </a:solidFill>
                  <a:latin typeface="Times New Roman" pitchFamily="18" charset="0"/>
                </a:defRPr>
              </a:lvl2pPr>
              <a:lvl3pPr marL="1143000" indent="-2286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 u="sng">
                  <a:solidFill>
                    <a:srgbClr val="CC0099"/>
                  </a:solidFill>
                  <a:latin typeface="Times New Roman" pitchFamily="18" charset="0"/>
                </a:defRPr>
              </a:lvl3pPr>
              <a:lvl4pPr marL="1600200" indent="-2286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 u="sng">
                  <a:solidFill>
                    <a:srgbClr val="CC0099"/>
                  </a:solidFill>
                  <a:latin typeface="Times New Roman" pitchFamily="18" charset="0"/>
                </a:defRPr>
              </a:lvl4pPr>
              <a:lvl5pPr marL="2057400" indent="-2286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 u="sng">
                  <a:solidFill>
                    <a:srgbClr val="CC0099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 u="sng">
                  <a:solidFill>
                    <a:srgbClr val="CC0099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 u="sng">
                  <a:solidFill>
                    <a:srgbClr val="CC0099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 u="sng">
                  <a:solidFill>
                    <a:srgbClr val="CC0099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 u="sng">
                  <a:solidFill>
                    <a:srgbClr val="CC0099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ts val="30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n-US" sz="1200" b="1" i="1" u="none" dirty="0" err="1">
                  <a:solidFill>
                    <a:schemeClr val="accent2">
                      <a:lumMod val="75000"/>
                    </a:schemeClr>
                  </a:solidFill>
                  <a:cs typeface="Times New Roman" pitchFamily="18" charset="0"/>
                </a:rPr>
                <a:t>Ee</a:t>
              </a:r>
              <a:r>
                <a:rPr lang="en-US" sz="1200" b="1" i="1" u="none" dirty="0">
                  <a:solidFill>
                    <a:schemeClr val="accent2">
                      <a:lumMod val="75000"/>
                    </a:schemeClr>
                  </a:solidFill>
                  <a:cs typeface="Times New Roman" pitchFamily="18" charset="0"/>
                </a:rPr>
                <a:t> = E</a:t>
              </a:r>
              <a:r>
                <a:rPr lang="el-GR" sz="1200" b="1" i="1" u="none" dirty="0">
                  <a:solidFill>
                    <a:schemeClr val="accent2">
                      <a:lumMod val="75000"/>
                    </a:schemeClr>
                  </a:solidFill>
                  <a:cs typeface="Times New Roman" pitchFamily="18" charset="0"/>
                </a:rPr>
                <a:t>ν</a:t>
              </a:r>
              <a:r>
                <a:rPr lang="en-US" sz="1200" b="1" i="1" u="none" dirty="0">
                  <a:solidFill>
                    <a:schemeClr val="accent2">
                      <a:lumMod val="75000"/>
                    </a:schemeClr>
                  </a:solidFill>
                  <a:cs typeface="Times New Roman" pitchFamily="18" charset="0"/>
                </a:rPr>
                <a:t> </a:t>
              </a:r>
              <a:r>
                <a:rPr lang="en-US" sz="1200" b="1" u="none" dirty="0">
                  <a:solidFill>
                    <a:schemeClr val="accent2">
                      <a:lumMod val="75000"/>
                    </a:schemeClr>
                  </a:solidFill>
                  <a:cs typeface="Times New Roman" pitchFamily="18" charset="0"/>
                </a:rPr>
                <a:t>– </a:t>
              </a:r>
              <a:r>
                <a:rPr lang="en-US" sz="1200" b="1" u="none" dirty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1806 </a:t>
              </a:r>
              <a:r>
                <a:rPr lang="en-US" sz="1200" b="1" u="none" dirty="0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MeV</a:t>
              </a:r>
              <a:endParaRPr lang="ru-RU" sz="1200" b="1" u="none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51" name="Прямая со стрелкой 50"/>
            <p:cNvCxnSpPr/>
            <p:nvPr/>
          </p:nvCxnSpPr>
          <p:spPr bwMode="auto">
            <a:xfrm>
              <a:off x="1691773" y="1800756"/>
              <a:ext cx="236563" cy="157255"/>
            </a:xfrm>
            <a:prstGeom prst="straightConnector1">
              <a:avLst/>
            </a:prstGeom>
            <a:solidFill>
              <a:srgbClr val="FFFFFF"/>
            </a:solidFill>
            <a:ln w="19050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075649740"/>
      </p:ext>
    </p:extLst>
  </p:cSld>
  <p:clrMapOvr>
    <a:masterClrMapping/>
  </p:clrMapOvr>
  <p:transition spd="slow" advTm="177627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0.4|31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5|13.4|2.5"/>
</p:tagLst>
</file>

<file path=ppt/theme/theme1.xml><?xml version="1.0" encoding="utf-8"?>
<a:theme xmlns:a="http://schemas.openxmlformats.org/drawingml/2006/main" name="1_Оформление по умолчанию">
  <a:themeElements>
    <a:clrScheme name="1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8900</TotalTime>
  <Words>1552</Words>
  <Application>Microsoft Office PowerPoint</Application>
  <PresentationFormat>Экран (4:3)</PresentationFormat>
  <Paragraphs>190</Paragraphs>
  <Slides>19</Slides>
  <Notes>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38" baseType="lpstr">
      <vt:lpstr>MS PGothic</vt:lpstr>
      <vt:lpstr>MS PGothic</vt:lpstr>
      <vt:lpstr>AR DELANEY</vt:lpstr>
      <vt:lpstr>Arial</vt:lpstr>
      <vt:lpstr>Calibri</vt:lpstr>
      <vt:lpstr>Cambria Math</vt:lpstr>
      <vt:lpstr>Comic Sans MS</vt:lpstr>
      <vt:lpstr>Courier New</vt:lpstr>
      <vt:lpstr>DejaVu Sans</vt:lpstr>
      <vt:lpstr>Garamond</vt:lpstr>
      <vt:lpstr>細明體</vt:lpstr>
      <vt:lpstr>MS Mincho</vt:lpstr>
      <vt:lpstr>新細明體</vt:lpstr>
      <vt:lpstr>Symbol</vt:lpstr>
      <vt:lpstr>Times New Roman</vt:lpstr>
      <vt:lpstr>Wingdings</vt:lpstr>
      <vt:lpstr>1_Оформление по умолчанию</vt:lpstr>
      <vt:lpstr>Graph</vt:lpstr>
      <vt:lpstr>Формула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    Experiment GEMMA I</vt:lpstr>
      <vt:lpstr>Презентация PowerPoint</vt:lpstr>
      <vt:lpstr>Презентация PowerPoint</vt:lpstr>
      <vt:lpstr> Detection of the antineutrino through the reaction of inverse β-decay (IBD)  </vt:lpstr>
      <vt:lpstr>The DANSS design</vt:lpstr>
      <vt:lpstr>Measurement of the reactor thermal power </vt:lpstr>
      <vt:lpstr>Презентация PowerPoint</vt:lpstr>
      <vt:lpstr>Positron spectra</vt:lpstr>
      <vt:lpstr>Exclusion region with current statistics </vt:lpstr>
      <vt:lpstr>Презентация PowerPoint</vt:lpstr>
      <vt:lpstr>Презентация PowerPoint</vt:lpstr>
      <vt:lpstr>Презентация PowerPoint</vt:lpstr>
      <vt:lpstr>Reactor anomaly -- inconclusive</vt:lpstr>
      <vt:lpstr>Презентация PowerPoint</vt:lpstr>
    </vt:vector>
  </TitlesOfParts>
  <Company>JINR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Egorov V.</dc:creator>
  <cp:lastModifiedBy>starostin</cp:lastModifiedBy>
  <cp:revision>636</cp:revision>
  <dcterms:created xsi:type="dcterms:W3CDTF">2006-04-13T04:23:56Z</dcterms:created>
  <dcterms:modified xsi:type="dcterms:W3CDTF">2017-10-02T10:28:52Z</dcterms:modified>
</cp:coreProperties>
</file>