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08" r:id="rId3"/>
    <p:sldId id="307" r:id="rId4"/>
    <p:sldId id="314" r:id="rId5"/>
    <p:sldId id="295" r:id="rId6"/>
    <p:sldId id="316" r:id="rId7"/>
    <p:sldId id="303" r:id="rId8"/>
    <p:sldId id="301" r:id="rId9"/>
    <p:sldId id="315" r:id="rId10"/>
    <p:sldId id="317" r:id="rId11"/>
    <p:sldId id="318" r:id="rId12"/>
    <p:sldId id="309" r:id="rId13"/>
    <p:sldId id="319" r:id="rId14"/>
    <p:sldId id="305" r:id="rId15"/>
    <p:sldId id="304" r:id="rId16"/>
    <p:sldId id="292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5C"/>
    <a:srgbClr val="FFCC00"/>
    <a:srgbClr val="940000"/>
    <a:srgbClr val="8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84181" autoAdjust="0"/>
  </p:normalViewPr>
  <p:slideViewPr>
    <p:cSldViewPr>
      <p:cViewPr varScale="1">
        <p:scale>
          <a:sx n="77" d="100"/>
          <a:sy n="77" d="100"/>
        </p:scale>
        <p:origin x="1434" y="96"/>
      </p:cViewPr>
      <p:guideLst>
        <p:guide orient="horz" pos="663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04250A-3158-4240-82FF-9A5DAEE79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9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D65AC2-0CE4-4DF2-9D89-C4092F2EB860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45BD34-C951-4277-9171-D9282A7B6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09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Immersion Cooling Systems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Codesigned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STORUS Group and the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Ailamazyan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Systems Institute of the Russian Academy of Sciences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5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6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8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6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7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6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6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1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9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7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BD34-C951-4277-9171-D9282A7B63E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D89B-5FE5-4249-B24C-ED5663887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5E6D-BE98-4D9C-9DBD-4D87F349B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2868-B236-4190-A26E-3D192282F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9051-7EF1-4026-A05D-F1883AAC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6242-18A2-4173-89C6-E2B05B62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7A79-B5C8-4278-9AE8-AA944F9C8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3FE1B-F4C7-4F3D-B987-3DBB1B48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CAB7-EF66-4F3E-A544-D07233D9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C7F6-46F4-41B3-A638-3277677E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3315D-BC3A-4023-AE54-200A0B6A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E76C-4F10-4EE0-82E3-04A88819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539836-FC05-49B5-81E6-91623DD6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57" y="3645024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</a:rPr>
              <a:t>DIRECT IMMERSION </a:t>
            </a:r>
            <a:r>
              <a:rPr lang="en-US" sz="2000" b="1" dirty="0" smtClean="0">
                <a:solidFill>
                  <a:srgbClr val="FFCC00"/>
                </a:solidFill>
              </a:rPr>
              <a:t>COOLED </a:t>
            </a:r>
            <a:r>
              <a:rPr lang="en-US" sz="2000" b="1" dirty="0">
                <a:solidFill>
                  <a:srgbClr val="FFCC00"/>
                </a:solidFill>
              </a:rPr>
              <a:t>IMMERS</a:t>
            </a:r>
            <a:r>
              <a:rPr lang="en-US" sz="2000" b="1" i="1" dirty="0">
                <a:solidFill>
                  <a:srgbClr val="FFCC00"/>
                </a:solidFill>
              </a:rPr>
              <a:t> </a:t>
            </a:r>
            <a:r>
              <a:rPr lang="en-US" sz="2000" b="1" dirty="0">
                <a:solidFill>
                  <a:srgbClr val="FFCC00"/>
                </a:solidFill>
              </a:rPr>
              <a:t>HPC </a:t>
            </a:r>
            <a:r>
              <a:rPr lang="en-US" sz="2000" b="1" dirty="0" smtClean="0">
                <a:solidFill>
                  <a:srgbClr val="FFCC00"/>
                </a:solidFill>
              </a:rPr>
              <a:t>CLUSTERS BUILDING </a:t>
            </a:r>
            <a:r>
              <a:rPr lang="en-US" sz="2000" b="1" dirty="0">
                <a:solidFill>
                  <a:srgbClr val="FFCC00"/>
                </a:solidFill>
              </a:rPr>
              <a:t>EXPERIENCE </a:t>
            </a:r>
            <a:endParaRPr lang="ru-RU" sz="2000" b="1" dirty="0">
              <a:solidFill>
                <a:srgbClr val="FFCC00"/>
              </a:solidFill>
            </a:endParaRPr>
          </a:p>
          <a:p>
            <a:pPr marL="87313" lvl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Leo Klyuev, General Manager, </a:t>
            </a:r>
            <a:r>
              <a:rPr lang="en-US" sz="2000" b="1" dirty="0" err="1" smtClean="0">
                <a:solidFill>
                  <a:schemeClr val="bg1"/>
                </a:solidFill>
              </a:rPr>
              <a:t>Immers</a:t>
            </a:r>
            <a:r>
              <a:rPr lang="en-US" sz="2000" b="1" dirty="0" smtClean="0">
                <a:solidFill>
                  <a:schemeClr val="bg1"/>
                </a:solidFill>
              </a:rPr>
              <a:t> Inc.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Key </a:t>
            </a:r>
            <a:r>
              <a:rPr lang="en-US" sz="3200" b="1" dirty="0" smtClean="0">
                <a:solidFill>
                  <a:schemeClr val="bg1"/>
                </a:solidFill>
              </a:rPr>
              <a:t>Features.  </a:t>
            </a:r>
            <a:r>
              <a:rPr lang="en-US" sz="3200" b="1" i="1" dirty="0" smtClean="0">
                <a:solidFill>
                  <a:schemeClr val="bg1"/>
                </a:solidFill>
              </a:rPr>
              <a:t>IMMERS </a:t>
            </a:r>
            <a:r>
              <a:rPr lang="en-US" sz="3200" b="1" dirty="0" smtClean="0">
                <a:solidFill>
                  <a:schemeClr val="bg1"/>
                </a:solidFill>
              </a:rPr>
              <a:t>allows to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054" y="1844824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300" dirty="0">
                <a:solidFill>
                  <a:srgbClr val="FFCC00"/>
                </a:solidFill>
              </a:rPr>
              <a:t>E</a:t>
            </a:r>
            <a:r>
              <a:rPr lang="en-US" sz="2300" dirty="0" smtClean="0">
                <a:solidFill>
                  <a:srgbClr val="FFCC00"/>
                </a:solidFill>
              </a:rPr>
              <a:t>liminate specific </a:t>
            </a:r>
            <a:r>
              <a:rPr lang="en-US" sz="2300" dirty="0">
                <a:solidFill>
                  <a:srgbClr val="FFCC00"/>
                </a:solidFill>
              </a:rPr>
              <a:t>requirements for </a:t>
            </a:r>
            <a:r>
              <a:rPr lang="en-US" sz="2300" dirty="0" smtClean="0">
                <a:solidFill>
                  <a:schemeClr val="bg1"/>
                </a:solidFill>
              </a:rPr>
              <a:t>temperature, humidity, and air purity in data centers &amp; server </a:t>
            </a:r>
            <a:r>
              <a:rPr lang="en-US" sz="2300" dirty="0">
                <a:solidFill>
                  <a:schemeClr val="bg1"/>
                </a:solidFill>
              </a:rPr>
              <a:t>r</a:t>
            </a:r>
            <a:r>
              <a:rPr lang="en-US" sz="2300" dirty="0" smtClean="0">
                <a:solidFill>
                  <a:schemeClr val="bg1"/>
                </a:solidFill>
              </a:rPr>
              <a:t>ooms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bg1"/>
                </a:solidFill>
              </a:rPr>
              <a:t>S</a:t>
            </a:r>
            <a:r>
              <a:rPr lang="en-US" sz="2300" dirty="0" smtClean="0">
                <a:solidFill>
                  <a:schemeClr val="bg1"/>
                </a:solidFill>
              </a:rPr>
              <a:t>ignificantly</a:t>
            </a:r>
            <a:r>
              <a:rPr lang="en-US" sz="2300" dirty="0" smtClean="0">
                <a:solidFill>
                  <a:srgbClr val="FFCC00"/>
                </a:solidFill>
              </a:rPr>
              <a:t> </a:t>
            </a:r>
            <a:r>
              <a:rPr lang="en-US" sz="2300" dirty="0">
                <a:solidFill>
                  <a:srgbClr val="FFCC00"/>
                </a:solidFill>
              </a:rPr>
              <a:t>simplify</a:t>
            </a:r>
            <a:r>
              <a:rPr lang="ru-RU" sz="2300" dirty="0" smtClean="0">
                <a:solidFill>
                  <a:srgbClr val="FFCC00"/>
                </a:solidFill>
              </a:rPr>
              <a:t> </a:t>
            </a:r>
            <a:r>
              <a:rPr lang="en-US" sz="2300" dirty="0" smtClean="0">
                <a:solidFill>
                  <a:srgbClr val="FFCC00"/>
                </a:solidFill>
              </a:rPr>
              <a:t>the cooling system </a:t>
            </a:r>
            <a:r>
              <a:rPr lang="en-US" sz="2300" dirty="0" smtClean="0">
                <a:solidFill>
                  <a:schemeClr val="bg1"/>
                </a:solidFill>
              </a:rPr>
              <a:t>and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increase </a:t>
            </a:r>
            <a:r>
              <a:rPr lang="en-US" sz="2300" dirty="0" smtClean="0">
                <a:solidFill>
                  <a:schemeClr val="bg1"/>
                </a:solidFill>
              </a:rPr>
              <a:t>its reliability</a:t>
            </a:r>
          </a:p>
          <a:p>
            <a:pPr marL="457200" lvl="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300" dirty="0">
                <a:solidFill>
                  <a:srgbClr val="FFCC00"/>
                </a:solidFill>
              </a:rPr>
              <a:t>P</a:t>
            </a:r>
            <a:r>
              <a:rPr lang="en-US" sz="2300" dirty="0" smtClean="0">
                <a:solidFill>
                  <a:srgbClr val="FFCC00"/>
                </a:solidFill>
              </a:rPr>
              <a:t>rovide </a:t>
            </a:r>
            <a:r>
              <a:rPr lang="en-US" sz="2300" dirty="0">
                <a:solidFill>
                  <a:srgbClr val="FFCC00"/>
                </a:solidFill>
              </a:rPr>
              <a:t>comfortable conditions </a:t>
            </a:r>
            <a:r>
              <a:rPr lang="en-US" sz="2300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sz="2300" dirty="0" smtClean="0">
                <a:solidFill>
                  <a:schemeClr val="bg1">
                    <a:lumMod val="95000"/>
                  </a:schemeClr>
                </a:solidFill>
              </a:rPr>
              <a:t>work in data centers due to decrease of noise and increase of air temperature</a:t>
            </a:r>
            <a:endParaRPr lang="ru-RU" sz="23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z="2300" dirty="0" smtClean="0">
                <a:solidFill>
                  <a:schemeClr val="bg1">
                    <a:lumMod val="95000"/>
                  </a:schemeClr>
                </a:solidFill>
              </a:rPr>
              <a:t>ubstantially </a:t>
            </a:r>
            <a:r>
              <a:rPr lang="en-US" sz="2300" dirty="0" smtClean="0">
                <a:solidFill>
                  <a:srgbClr val="FFCC00"/>
                </a:solidFill>
              </a:rPr>
              <a:t>reduce floor space</a:t>
            </a:r>
            <a:r>
              <a:rPr lang="ru-RU" sz="2300" dirty="0" smtClean="0">
                <a:solidFill>
                  <a:srgbClr val="FFCC00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by </a:t>
            </a:r>
            <a:r>
              <a:rPr lang="en-US" sz="2300" dirty="0">
                <a:solidFill>
                  <a:schemeClr val="bg1"/>
                </a:solidFill>
              </a:rPr>
              <a:t>eliminating hot/cold </a:t>
            </a:r>
            <a:r>
              <a:rPr lang="en-US" sz="2300" dirty="0" smtClean="0">
                <a:solidFill>
                  <a:schemeClr val="bg1"/>
                </a:solidFill>
              </a:rPr>
              <a:t>aisles and inter-row air conditioning</a:t>
            </a:r>
            <a:endParaRPr lang="ru-RU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Key Features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054" y="184482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computing cluster operates </a:t>
            </a:r>
            <a:r>
              <a:rPr lang="en-US" sz="2400" dirty="0">
                <a:solidFill>
                  <a:schemeClr val="bg1"/>
                </a:solidFill>
              </a:rPr>
              <a:t>at an industry-record PUE of </a:t>
            </a:r>
            <a:r>
              <a:rPr lang="en-US" sz="2400" dirty="0">
                <a:solidFill>
                  <a:srgbClr val="FFFF00"/>
                </a:solidFill>
              </a:rPr>
              <a:t>1.037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noise </a:t>
            </a:r>
            <a:r>
              <a:rPr lang="en-US" sz="2400" dirty="0">
                <a:solidFill>
                  <a:schemeClr val="bg1"/>
                </a:solidFill>
              </a:rPr>
              <a:t>level of </a:t>
            </a:r>
            <a:r>
              <a:rPr lang="en-US" sz="2400" dirty="0" smtClean="0">
                <a:solidFill>
                  <a:schemeClr val="bg1"/>
                </a:solidFill>
              </a:rPr>
              <a:t>the operating computing cluster does not exceed </a:t>
            </a:r>
            <a:r>
              <a:rPr lang="en-US" sz="2400" dirty="0" smtClean="0">
                <a:solidFill>
                  <a:srgbClr val="FFFF00"/>
                </a:solidFill>
              </a:rPr>
              <a:t>48 dB </a:t>
            </a:r>
            <a:r>
              <a:rPr lang="en-US" sz="2400" dirty="0" smtClean="0">
                <a:solidFill>
                  <a:schemeClr val="bg1"/>
                </a:solidFill>
              </a:rPr>
              <a:t>-&gt; cluster can be installed in research lab close to work places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installation </a:t>
            </a:r>
            <a:r>
              <a:rPr lang="en-US" sz="2400" dirty="0">
                <a:solidFill>
                  <a:schemeClr val="bg1"/>
                </a:solidFill>
              </a:rPr>
              <a:t>of equipment at the </a:t>
            </a:r>
            <a:r>
              <a:rPr lang="en-US" sz="2400" dirty="0" smtClean="0">
                <a:solidFill>
                  <a:schemeClr val="bg1"/>
                </a:solidFill>
              </a:rPr>
              <a:t>customer’s premises takes </a:t>
            </a:r>
            <a:r>
              <a:rPr lang="en-US" sz="2400" dirty="0" smtClean="0">
                <a:solidFill>
                  <a:srgbClr val="FFFF00"/>
                </a:solidFill>
              </a:rPr>
              <a:t>1-2</a:t>
            </a:r>
            <a:r>
              <a:rPr lang="en-US" sz="2400" dirty="0" smtClean="0">
                <a:solidFill>
                  <a:schemeClr val="bg1"/>
                </a:solidFill>
              </a:rPr>
              <a:t> working days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MEPHI projects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275146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HPC cluster Cherenkov installed in main data center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84537"/>
            <a:ext cx="4505325" cy="2543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430" y="2348128"/>
            <a:ext cx="38164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20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2xXeon E5-2630 v3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64 Gb DDR4 per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IB FDR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50 Tb external storage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944909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Full onsite installation, tuning peak performance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MEPHI projects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275146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HPC cluster installed in education college 1511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430" y="2348128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Three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2xXeon E5-2630 v4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128 Gb DDR4 per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800 Gb SSD per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IB FDR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2017341"/>
            <a:ext cx="3836751" cy="2877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935" y="4953159"/>
            <a:ext cx="720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uning performance, dedicated parallel programming master classes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Immers</a:t>
            </a:r>
            <a:r>
              <a:rPr lang="en-US" sz="3200" b="1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671750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System design and development, including computing and communication units, power system and cooling system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Software development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Installation and commissioning of </a:t>
            </a:r>
            <a:r>
              <a:rPr lang="en-US" sz="2400" dirty="0">
                <a:solidFill>
                  <a:schemeClr val="bg1"/>
                </a:solidFill>
              </a:rPr>
              <a:t>equipment at the customer’s premises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Testing, configuration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software upgrades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Maintenance service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Staff training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Got questions? Just ask.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236" y="1923211"/>
            <a:ext cx="8218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If you have any questions, please contact </a:t>
            </a:r>
            <a:r>
              <a:rPr lang="en-US" sz="2400" b="1" dirty="0" smtClean="0">
                <a:solidFill>
                  <a:schemeClr val="bg1"/>
                </a:solidFill>
              </a:rPr>
              <a:t>IMMERS by phone or email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Tel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</a:rPr>
              <a:t>Fax: </a:t>
            </a:r>
            <a:r>
              <a:rPr lang="ru-RU" sz="2400" b="1" dirty="0" smtClean="0">
                <a:solidFill>
                  <a:schemeClr val="bg1"/>
                </a:solidFill>
              </a:rPr>
              <a:t>+7 </a:t>
            </a:r>
            <a:r>
              <a:rPr lang="ru-RU" sz="2400" b="1" dirty="0">
                <a:solidFill>
                  <a:schemeClr val="bg1"/>
                </a:solidFill>
              </a:rPr>
              <a:t>(495) 631-56-43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rgbClr val="FFCC00"/>
                </a:solidFill>
              </a:rPr>
              <a:t>l.klyuev</a:t>
            </a:r>
            <a:r>
              <a:rPr lang="ru-RU" sz="2400" b="1" dirty="0" smtClean="0">
                <a:solidFill>
                  <a:srgbClr val="FFCC00"/>
                </a:solidFill>
              </a:rPr>
              <a:t>@</a:t>
            </a:r>
            <a:r>
              <a:rPr lang="en-US" sz="2400" b="1" dirty="0" err="1" smtClean="0">
                <a:solidFill>
                  <a:srgbClr val="FFCC00"/>
                </a:solidFill>
              </a:rPr>
              <a:t>immers</a:t>
            </a:r>
            <a:r>
              <a:rPr lang="ru-RU" sz="2400" b="1" dirty="0" smtClean="0">
                <a:solidFill>
                  <a:srgbClr val="FFCC00"/>
                </a:solidFill>
              </a:rPr>
              <a:t>.</a:t>
            </a:r>
            <a:r>
              <a:rPr lang="ru-RU" sz="2400" b="1" dirty="0" err="1" smtClean="0">
                <a:solidFill>
                  <a:srgbClr val="FFCC00"/>
                </a:solidFill>
              </a:rPr>
              <a:t>ru</a:t>
            </a:r>
            <a:endParaRPr lang="ru-RU" sz="2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Topics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012" y="1556792"/>
            <a:ext cx="8224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Technology Overview</a:t>
            </a:r>
            <a:endParaRPr lang="ru-RU" sz="2400" dirty="0">
              <a:solidFill>
                <a:schemeClr val="bg1"/>
              </a:solidFill>
            </a:endParaRPr>
          </a:p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Project History</a:t>
            </a:r>
            <a:endParaRPr lang="ru-RU" sz="2400" dirty="0">
              <a:solidFill>
                <a:schemeClr val="bg1"/>
              </a:solidFill>
            </a:endParaRPr>
          </a:p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Product Line</a:t>
            </a:r>
            <a:endParaRPr lang="ru-RU" sz="2400" dirty="0">
              <a:solidFill>
                <a:schemeClr val="bg1"/>
              </a:solidFill>
            </a:endParaRPr>
          </a:p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Key Features</a:t>
            </a:r>
            <a:endParaRPr lang="ru-RU" sz="2400" dirty="0">
              <a:solidFill>
                <a:schemeClr val="bg1"/>
              </a:solidFill>
            </a:endParaRPr>
          </a:p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MEPHI projects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Technology Overview.  Participants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bg1"/>
                </a:solidFill>
              </a:rPr>
              <a:t>Ailamazyan</a:t>
            </a:r>
            <a:r>
              <a:rPr lang="en-US" sz="2400" dirty="0">
                <a:solidFill>
                  <a:schemeClr val="bg1"/>
                </a:solidFill>
              </a:rPr>
              <a:t> Program Systems Institute of the Russian Academy of </a:t>
            </a:r>
            <a:r>
              <a:rPr lang="en-US" sz="2400" dirty="0" smtClean="0">
                <a:solidFill>
                  <a:schemeClr val="bg1"/>
                </a:solidFill>
              </a:rPr>
              <a:t>Sciences established in</a:t>
            </a:r>
            <a:r>
              <a:rPr lang="ru-RU" sz="2400" dirty="0" smtClean="0">
                <a:solidFill>
                  <a:schemeClr val="bg1"/>
                </a:solidFill>
              </a:rPr>
              <a:t> 1983</a:t>
            </a:r>
            <a:r>
              <a:rPr lang="en-US" sz="2400" dirty="0" smtClean="0">
                <a:solidFill>
                  <a:schemeClr val="bg1"/>
                </a:solidFill>
              </a:rPr>
              <a:t> lead the implementation of SKIF and SKIF-GRID State Programs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bg1"/>
                </a:solidFill>
              </a:rPr>
              <a:t>Storus</a:t>
            </a:r>
            <a:r>
              <a:rPr lang="en-US" sz="2400" dirty="0" smtClean="0">
                <a:solidFill>
                  <a:schemeClr val="bg1"/>
                </a:solidFill>
              </a:rPr>
              <a:t> group was founded in 2001. It specializes in storage systems and high performance computing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Technology Overview.  Participants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IMMERS is part of the </a:t>
            </a:r>
            <a:r>
              <a:rPr lang="en-US" sz="2400" dirty="0" err="1" smtClean="0">
                <a:solidFill>
                  <a:schemeClr val="bg1"/>
                </a:solidFill>
              </a:rPr>
              <a:t>Storus</a:t>
            </a:r>
            <a:r>
              <a:rPr lang="en-US" sz="2400" dirty="0" smtClean="0">
                <a:solidFill>
                  <a:schemeClr val="bg1"/>
                </a:solidFill>
              </a:rPr>
              <a:t> Group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The Company's </a:t>
            </a:r>
            <a:r>
              <a:rPr lang="en-US" sz="2400" dirty="0">
                <a:solidFill>
                  <a:schemeClr val="bg1"/>
                </a:solidFill>
              </a:rPr>
              <a:t>primary focus is </a:t>
            </a:r>
            <a:r>
              <a:rPr lang="en-US" sz="2400" dirty="0" smtClean="0">
                <a:solidFill>
                  <a:schemeClr val="bg1"/>
                </a:solidFill>
              </a:rPr>
              <a:t>to develop, supply and maintain HPC systems for educational, academia/research institutions and data centers dedicated to industrial, engineering and oil-gas companies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chemeClr val="bg1"/>
              </a:solidFill>
            </a:endParaRPr>
          </a:p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400" b="1" dirty="0">
              <a:solidFill>
                <a:srgbClr val="FFC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21088"/>
            <a:ext cx="2448273" cy="12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Technology Overview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pic>
        <p:nvPicPr>
          <p:cNvPr id="5" name="Picture 2" descr="E:\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24549"/>
            <a:ext cx="3132856" cy="169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72045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Server racks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immers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cooling of computational nodes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motherboards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hard drives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and power supplies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Heat exchange unit serves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absorb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heat and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transfer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it to the outside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heating of water, heat rejection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Control unit ensures optimum operation of the system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Project History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6" y="1636926"/>
            <a:ext cx="82182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763" lvl="1">
              <a:spcBef>
                <a:spcPct val="50000"/>
              </a:spcBef>
            </a:pPr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72044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  Server 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March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2011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First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experiments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September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2011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IMMERS-01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first release readiness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,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start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of   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survival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testing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April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2012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IMMERS-02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second release readiness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 fontAlgn="auto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September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Successful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completion of the first supply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July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2013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IMMERS-03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third release readiness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January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2014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IMMERS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660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start of supplies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May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2014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–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IMMERS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880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availability</a:t>
            </a: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April 2015 – IMMERS 6 R4 availability</a:t>
            </a:r>
          </a:p>
          <a:p>
            <a:pPr algn="just" fontAlgn="t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October 2016 – IMMERS 8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R6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availability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3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Product Line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225715"/>
            <a:ext cx="8640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</a:rPr>
              <a:t>IMMERS 6 </a:t>
            </a:r>
            <a:r>
              <a:rPr lang="en-US" sz="2200" dirty="0" smtClean="0">
                <a:solidFill>
                  <a:srgbClr val="FFC000"/>
                </a:solidFill>
              </a:rPr>
              <a:t>R6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. 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Up to 24 Intel/AMD CPUs. Ideal for building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HPC clusters with a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100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Tflops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performance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\\NAS\Marketing\Immers\IMMERS_kit\Models CAD\smal\ИММ-03-1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304256" cy="30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NAS\Marketing\Immers\IMMERS_kit\Models CAD\smal\ИММ-03-ВГ-2-4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0" r="6603"/>
          <a:stretch/>
        </p:blipFill>
        <p:spPr bwMode="auto">
          <a:xfrm>
            <a:off x="4067944" y="2276872"/>
            <a:ext cx="1608099" cy="30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NAS\Marketing\Immers\IMMERS_kit\Models CAD\smal\ИММ-03-В-2-4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1460842" cy="30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Product Line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196752"/>
            <a:ext cx="8748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</a:rPr>
              <a:t>IMMERS 8 </a:t>
            </a:r>
            <a:r>
              <a:rPr lang="en-US" sz="2200" dirty="0" smtClean="0">
                <a:solidFill>
                  <a:srgbClr val="FFC000"/>
                </a:solidFill>
              </a:rPr>
              <a:t>R6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Up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78 Intel/AMD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CPUs. Ideal for building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computing clusters with a 7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0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</a:rPr>
              <a:t>Tflops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peak performance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8460"/>
            <a:ext cx="5551550" cy="31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611977"/>
            <a:ext cx="695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IMMERS 6 </a:t>
            </a:r>
            <a:r>
              <a:rPr lang="en-US" sz="3200" b="1" dirty="0" smtClean="0">
                <a:solidFill>
                  <a:schemeClr val="bg1"/>
                </a:solidFill>
              </a:rPr>
              <a:t>R6/8 R6 </a:t>
            </a:r>
            <a:r>
              <a:rPr lang="en-US" sz="3200" b="1" dirty="0" smtClean="0">
                <a:solidFill>
                  <a:schemeClr val="bg1"/>
                </a:solidFill>
              </a:rPr>
              <a:t>Computational Nodes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988840"/>
            <a:ext cx="87484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Homogeneous nodes.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Up to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4 Intel/AMD CPUs motherboards</a:t>
            </a:r>
          </a:p>
          <a:p>
            <a:endParaRPr lang="ru-RU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Heterogeneous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nodes. 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2x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ntel Xeon E5 CPUs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+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4x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nVIDIA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or Xeon Phi or AMD Radeon cards</a:t>
            </a:r>
          </a:p>
          <a:p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Depending on the application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, computational nodes can be combined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u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12487</TotalTime>
  <Words>608</Words>
  <Application>Microsoft Office PowerPoint</Application>
  <PresentationFormat>Экран (4:3)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Storus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Storus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Chichkovskiy</dc:creator>
  <cp:lastModifiedBy>Леонид</cp:lastModifiedBy>
  <cp:revision>534</cp:revision>
  <cp:lastPrinted>2014-10-24T12:24:46Z</cp:lastPrinted>
  <dcterms:created xsi:type="dcterms:W3CDTF">2007-04-02T11:21:01Z</dcterms:created>
  <dcterms:modified xsi:type="dcterms:W3CDTF">2017-10-02T14:15:31Z</dcterms:modified>
</cp:coreProperties>
</file>