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6" r:id="rId3"/>
    <p:sldId id="273" r:id="rId4"/>
    <p:sldId id="274" r:id="rId5"/>
    <p:sldId id="275" r:id="rId6"/>
    <p:sldId id="304" r:id="rId7"/>
    <p:sldId id="276" r:id="rId8"/>
    <p:sldId id="278" r:id="rId9"/>
    <p:sldId id="279" r:id="rId10"/>
    <p:sldId id="296" r:id="rId11"/>
    <p:sldId id="297" r:id="rId12"/>
    <p:sldId id="298" r:id="rId13"/>
    <p:sldId id="299" r:id="rId14"/>
    <p:sldId id="300" r:id="rId15"/>
    <p:sldId id="301" r:id="rId16"/>
    <p:sldId id="302" r:id="rId17"/>
    <p:sldId id="281" r:id="rId18"/>
    <p:sldId id="282" r:id="rId19"/>
    <p:sldId id="283" r:id="rId20"/>
    <p:sldId id="284" r:id="rId21"/>
    <p:sldId id="288" r:id="rId22"/>
    <p:sldId id="295" r:id="rId23"/>
    <p:sldId id="289" r:id="rId24"/>
    <p:sldId id="290" r:id="rId25"/>
    <p:sldId id="303" r:id="rId26"/>
    <p:sldId id="306" r:id="rId27"/>
    <p:sldId id="305" r:id="rId28"/>
    <p:sldId id="307" r:id="rId29"/>
    <p:sldId id="308" r:id="rId30"/>
    <p:sldId id="309" r:id="rId31"/>
    <p:sldId id="310" r:id="rId32"/>
    <p:sldId id="311" r:id="rId33"/>
  </p:sldIdLst>
  <p:sldSz cx="9144000" cy="6858000" type="screen4x3"/>
  <p:notesSz cx="7099300" cy="10234613"/>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1229"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6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ru-RU"/>
          </a:p>
        </p:txBody>
      </p:sp>
      <p:sp>
        <p:nvSpPr>
          <p:cNvPr id="3" name="Дата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84BE8CB-9CA0-4956-B796-B47DBADA4896}" type="datetimeFigureOut">
              <a:rPr lang="ru-RU" smtClean="0"/>
              <a:pPr/>
              <a:t>05.10.2017</a:t>
            </a:fld>
            <a:endParaRPr lang="ru-RU"/>
          </a:p>
        </p:txBody>
      </p:sp>
      <p:sp>
        <p:nvSpPr>
          <p:cNvPr id="4" name="Образ слайда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ru-RU"/>
          </a:p>
        </p:txBody>
      </p:sp>
      <p:sp>
        <p:nvSpPr>
          <p:cNvPr id="5" name="Заметки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ru-RU"/>
          </a:p>
        </p:txBody>
      </p:sp>
      <p:sp>
        <p:nvSpPr>
          <p:cNvPr id="7" name="Номер слайда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BB5C4DDF-D7C9-4839-89F7-538193A7BE5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a:ln/>
        </p:spPr>
      </p:sp>
      <p:sp>
        <p:nvSpPr>
          <p:cNvPr id="31747" name="Заметки 2"/>
          <p:cNvSpPr>
            <a:spLocks noGrp="1"/>
          </p:cNvSpPr>
          <p:nvPr>
            <p:ph type="body" idx="1"/>
          </p:nvPr>
        </p:nvSpPr>
        <p:spPr>
          <a:noFill/>
          <a:ln/>
        </p:spPr>
        <p:txBody>
          <a:bodyPr/>
          <a:lstStyle/>
          <a:p>
            <a:endParaRPr 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a:ln/>
        </p:spPr>
      </p:sp>
      <p:sp>
        <p:nvSpPr>
          <p:cNvPr id="32771" name="Заметки 2"/>
          <p:cNvSpPr>
            <a:spLocks noGrp="1"/>
          </p:cNvSpPr>
          <p:nvPr>
            <p:ph type="body" idx="1"/>
          </p:nvPr>
        </p:nvSpPr>
        <p:spPr>
          <a:noFill/>
          <a:ln/>
        </p:spPr>
        <p:txBody>
          <a:bodyPr/>
          <a:lstStyle/>
          <a:p>
            <a:endParaRPr 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B5C4DDF-D7C9-4839-89F7-538193A7BE5D}" type="slidenum">
              <a:rPr lang="ru-RU" smtClean="0"/>
              <a:pPr/>
              <a:t>14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8"/>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F584CA-A777-47BB-BE7C-779F98F0FA7F}" type="slidenum">
              <a:rPr lang="ru-RU" smtClean="0">
                <a:ea typeface="DejaVu Sans" pitchFamily="34" charset="0"/>
                <a:cs typeface="DejaVu Sans" pitchFamily="34" charset="0"/>
              </a:rPr>
              <a:pPr fontAlgn="base">
                <a:spcBef>
                  <a:spcPct val="0"/>
                </a:spcBef>
                <a:spcAft>
                  <a:spcPct val="0"/>
                </a:spcAft>
                <a:defRPr/>
              </a:pPr>
              <a:t>17</a:t>
            </a:fld>
            <a:endParaRPr lang="ru-RU" smtClean="0">
              <a:ea typeface="DejaVu Sans" pitchFamily="34" charset="0"/>
              <a:cs typeface="DejaVu Sans" pitchFamily="34" charset="0"/>
            </a:endParaRPr>
          </a:p>
        </p:txBody>
      </p:sp>
      <p:sp>
        <p:nvSpPr>
          <p:cNvPr id="10243" name="Text Box 1"/>
          <p:cNvSpPr txBox="1">
            <a:spLocks noChangeArrowheads="1"/>
          </p:cNvSpPr>
          <p:nvPr/>
        </p:nvSpPr>
        <p:spPr bwMode="auto">
          <a:xfrm>
            <a:off x="4021294" y="9721106"/>
            <a:ext cx="3076363" cy="511731"/>
          </a:xfrm>
          <a:prstGeom prst="rect">
            <a:avLst/>
          </a:prstGeom>
          <a:noFill/>
          <a:ln w="9525">
            <a:noFill/>
            <a:round/>
            <a:headEnd/>
            <a:tailEnd/>
          </a:ln>
        </p:spPr>
        <p:txBody>
          <a:bodyPr lIns="97488" tIns="50694" rIns="97488" bIns="50694" anchor="b"/>
          <a:lstStyle/>
          <a:p>
            <a:pPr algn="r">
              <a:buSzPct val="10000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fld id="{19BE8030-A339-4862-96B7-93B2CACEEDBF}" type="slidenum">
              <a:rPr lang="ru-RU" sz="1300">
                <a:solidFill>
                  <a:srgbClr val="000000"/>
                </a:solidFill>
                <a:latin typeface="Calibri" pitchFamily="34" charset="0"/>
              </a:rPr>
              <a:pPr algn="r">
                <a:buSzPct val="10000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t>17</a:t>
            </a:fld>
            <a:endParaRPr lang="ru-RU" sz="1300" dirty="0">
              <a:solidFill>
                <a:srgbClr val="000000"/>
              </a:solidFill>
              <a:latin typeface="Calibri" pitchFamily="34" charset="0"/>
            </a:endParaRPr>
          </a:p>
        </p:txBody>
      </p:sp>
      <p:sp>
        <p:nvSpPr>
          <p:cNvPr id="10244" name="Text Box 2"/>
          <p:cNvSpPr txBox="1">
            <a:spLocks noChangeArrowheads="1"/>
          </p:cNvSpPr>
          <p:nvPr/>
        </p:nvSpPr>
        <p:spPr bwMode="auto">
          <a:xfrm>
            <a:off x="4021294" y="9721106"/>
            <a:ext cx="3076363" cy="511731"/>
          </a:xfrm>
          <a:prstGeom prst="rect">
            <a:avLst/>
          </a:prstGeom>
          <a:noFill/>
          <a:ln w="9525">
            <a:noFill/>
            <a:round/>
            <a:headEnd/>
            <a:tailEnd/>
          </a:ln>
        </p:spPr>
        <p:txBody>
          <a:bodyPr lIns="97488" tIns="50694" rIns="97488" bIns="50694" anchor="b"/>
          <a:lstStyle/>
          <a:p>
            <a:pPr algn="r">
              <a:buSzPct val="10000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fld id="{B8803BBF-F7E8-4FDA-AE03-F5712669300D}" type="slidenum">
              <a:rPr lang="ru-RU" sz="1300">
                <a:solidFill>
                  <a:srgbClr val="000000"/>
                </a:solidFill>
                <a:latin typeface="Calibri" pitchFamily="34" charset="0"/>
              </a:rPr>
              <a:pPr algn="r">
                <a:buSzPct val="10000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t>17</a:t>
            </a:fld>
            <a:endParaRPr lang="ru-RU" sz="1300" dirty="0">
              <a:solidFill>
                <a:srgbClr val="000000"/>
              </a:solidFill>
              <a:latin typeface="Calibri" pitchFamily="34" charset="0"/>
            </a:endParaRPr>
          </a:p>
        </p:txBody>
      </p:sp>
      <p:sp>
        <p:nvSpPr>
          <p:cNvPr id="10245" name="Text Box 3"/>
          <p:cNvSpPr txBox="1">
            <a:spLocks noChangeArrowheads="1"/>
          </p:cNvSpPr>
          <p:nvPr/>
        </p:nvSpPr>
        <p:spPr bwMode="auto">
          <a:xfrm>
            <a:off x="4021294" y="9721107"/>
            <a:ext cx="3059930" cy="493962"/>
          </a:xfrm>
          <a:prstGeom prst="rect">
            <a:avLst/>
          </a:prstGeom>
          <a:noFill/>
          <a:ln w="9525">
            <a:noFill/>
            <a:round/>
            <a:headEnd/>
            <a:tailEnd/>
          </a:ln>
        </p:spPr>
        <p:txBody>
          <a:bodyPr lIns="97488" tIns="50694" rIns="97488" bIns="50694" anchor="b"/>
          <a:lstStyle/>
          <a:p>
            <a:pPr algn="r">
              <a:buSzPct val="10000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fld id="{73DABC1A-D66C-4739-B851-A817B73CF07E}" type="slidenum">
              <a:rPr lang="ru-RU" sz="1300">
                <a:solidFill>
                  <a:srgbClr val="000000"/>
                </a:solidFill>
                <a:latin typeface="Times New Roman" pitchFamily="18" charset="0"/>
              </a:rPr>
              <a:pPr algn="r">
                <a:buSzPct val="10000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t>17</a:t>
            </a:fld>
            <a:endParaRPr lang="ru-RU" sz="1300" dirty="0">
              <a:solidFill>
                <a:srgbClr val="000000"/>
              </a:solidFill>
              <a:latin typeface="Times New Roman" pitchFamily="18" charset="0"/>
            </a:endParaRPr>
          </a:p>
        </p:txBody>
      </p:sp>
      <p:sp>
        <p:nvSpPr>
          <p:cNvPr id="10246" name="Text Box 4"/>
          <p:cNvSpPr txBox="1">
            <a:spLocks noChangeArrowheads="1"/>
          </p:cNvSpPr>
          <p:nvPr/>
        </p:nvSpPr>
        <p:spPr bwMode="auto">
          <a:xfrm>
            <a:off x="4021294" y="9721106"/>
            <a:ext cx="3063216" cy="497516"/>
          </a:xfrm>
          <a:prstGeom prst="rect">
            <a:avLst/>
          </a:prstGeom>
          <a:noFill/>
          <a:ln w="9525">
            <a:noFill/>
            <a:round/>
            <a:headEnd/>
            <a:tailEnd/>
          </a:ln>
        </p:spPr>
        <p:txBody>
          <a:bodyPr lIns="97488" tIns="50694" rIns="97488" bIns="50694" anchor="b"/>
          <a:lstStyle/>
          <a:p>
            <a:pPr algn="r">
              <a:buSzPct val="10000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fld id="{C5135C7D-F198-47E4-B22C-B6B04DA8252D}" type="slidenum">
              <a:rPr lang="ru-RU" sz="1300">
                <a:solidFill>
                  <a:srgbClr val="000000"/>
                </a:solidFill>
                <a:latin typeface="Times New Roman" pitchFamily="18" charset="0"/>
              </a:rPr>
              <a:pPr algn="r">
                <a:buSzPct val="100000"/>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t>17</a:t>
            </a:fld>
            <a:endParaRPr lang="ru-RU" sz="1300" dirty="0">
              <a:solidFill>
                <a:srgbClr val="000000"/>
              </a:solidFill>
              <a:latin typeface="Times New Roman" pitchFamily="18" charset="0"/>
            </a:endParaRPr>
          </a:p>
        </p:txBody>
      </p:sp>
      <p:sp>
        <p:nvSpPr>
          <p:cNvPr id="10247" name="Rectangle 5"/>
          <p:cNvSpPr>
            <a:spLocks noGrp="1" noRot="1" noChangeAspect="1" noChangeArrowheads="1" noTextEdit="1"/>
          </p:cNvSpPr>
          <p:nvPr>
            <p:ph type="sldImg"/>
          </p:nvPr>
        </p:nvSpPr>
        <p:spPr bwMode="auto">
          <a:xfrm>
            <a:off x="977900" y="750888"/>
            <a:ext cx="5132388" cy="3851275"/>
          </a:xfrm>
          <a:solidFill>
            <a:srgbClr val="FFFFFF"/>
          </a:solidFill>
          <a:ln>
            <a:solidFill>
              <a:srgbClr val="000000"/>
            </a:solidFill>
            <a:miter lim="800000"/>
            <a:headEnd/>
            <a:tailEnd/>
          </a:ln>
        </p:spPr>
      </p:sp>
      <p:sp>
        <p:nvSpPr>
          <p:cNvPr id="10248" name="Rectangle 6"/>
          <p:cNvSpPr>
            <a:spLocks noGrp="1" noChangeArrowheads="1"/>
          </p:cNvSpPr>
          <p:nvPr>
            <p:ph type="body" idx="1"/>
          </p:nvPr>
        </p:nvSpPr>
        <p:spPr bwMode="auto">
          <a:xfrm>
            <a:off x="709931" y="4861442"/>
            <a:ext cx="5663006" cy="4589585"/>
          </a:xfrm>
          <a:noFill/>
        </p:spPr>
        <p:txBody>
          <a:bodyPr wrap="none" numCol="1" anchor="ctr" anchorCtr="0" compatLnSpc="1">
            <a:prstTxWarp prst="textNoShape">
              <a:avLst/>
            </a:prstTxWarp>
          </a:bodyPr>
          <a:lstStyle/>
          <a:p>
            <a:pPr>
              <a:spcBef>
                <a:spcPct val="0"/>
              </a:spcBef>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pPr>
            <a:endParaRPr lang="ru-RU" dirty="0" smtClean="0">
              <a:ea typeface="DejaVu Sans" pitchFamily="34" charset="0"/>
              <a:cs typeface="DejaVu Sans"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8"/>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85176A-34DC-4DE7-86E3-80ED0E5980E4}" type="slidenum">
              <a:rPr lang="ru-RU" smtClean="0">
                <a:ea typeface="DejaVu Sans" pitchFamily="34" charset="0"/>
                <a:cs typeface="DejaVu Sans" pitchFamily="34" charset="0"/>
              </a:rPr>
              <a:pPr fontAlgn="base">
                <a:spcBef>
                  <a:spcPct val="0"/>
                </a:spcBef>
                <a:spcAft>
                  <a:spcPct val="0"/>
                </a:spcAft>
                <a:defRPr/>
              </a:pPr>
              <a:t>18</a:t>
            </a:fld>
            <a:endParaRPr lang="ru-RU" smtClean="0">
              <a:ea typeface="DejaVu Sans" pitchFamily="34" charset="0"/>
              <a:cs typeface="DejaVu Sans" pitchFamily="34" charset="0"/>
            </a:endParaRPr>
          </a:p>
        </p:txBody>
      </p:sp>
      <p:sp>
        <p:nvSpPr>
          <p:cNvPr id="11267" name="Rectangle 1"/>
          <p:cNvSpPr>
            <a:spLocks noGrp="1" noRot="1" noChangeAspect="1" noChangeArrowheads="1" noTextEdit="1"/>
          </p:cNvSpPr>
          <p:nvPr>
            <p:ph type="sldImg"/>
          </p:nvPr>
        </p:nvSpPr>
        <p:spPr bwMode="auto">
          <a:xfrm>
            <a:off x="979488" y="758825"/>
            <a:ext cx="5140325" cy="3856038"/>
          </a:xfrm>
          <a:solidFill>
            <a:srgbClr val="FFFFFF"/>
          </a:solidFill>
          <a:ln>
            <a:solidFill>
              <a:srgbClr val="000000"/>
            </a:solidFill>
            <a:miter lim="800000"/>
            <a:headEnd/>
            <a:tailEnd/>
          </a:ln>
        </p:spPr>
      </p:sp>
      <p:sp>
        <p:nvSpPr>
          <p:cNvPr id="11268" name="Rectangle 2"/>
          <p:cNvSpPr>
            <a:spLocks noGrp="1" noChangeArrowheads="1"/>
          </p:cNvSpPr>
          <p:nvPr>
            <p:ph type="body" idx="1"/>
          </p:nvPr>
        </p:nvSpPr>
        <p:spPr bwMode="auto">
          <a:xfrm>
            <a:off x="709931" y="4861441"/>
            <a:ext cx="5677797" cy="4605576"/>
          </a:xfrm>
          <a:noFill/>
        </p:spPr>
        <p:txBody>
          <a:bodyPr wrap="none" numCol="1" anchor="ctr" anchorCtr="0" compatLnSpc="1">
            <a:prstTxWarp prst="textNoShape">
              <a:avLst/>
            </a:prstTxWarp>
          </a:bodyPr>
          <a:lstStyle/>
          <a:p>
            <a:pPr eaLnBrk="1" hangingPunct="1">
              <a:spcBef>
                <a:spcPct val="0"/>
              </a:spcBef>
            </a:pPr>
            <a:endParaRPr lang="ru-RU"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10B3AB-3510-4DEF-A1E6-FD69A60CECF2}" type="datetime1">
              <a:rPr lang="en-US" smtClean="0"/>
              <a:pPr/>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D5071-416D-4D06-B8D4-6764A935157E}" type="datetime1">
              <a:rPr lang="en-US" smtClean="0"/>
              <a:pPr/>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BA9A92-C313-40B6-9C6A-4B1B68B42731}" type="datetime1">
              <a:rPr lang="en-US" smtClean="0"/>
              <a:pPr/>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3BB6CB-5D8E-491E-B450-45EE1294ED17}" type="datetime1">
              <a:rPr lang="en-US" smtClean="0"/>
              <a:pPr/>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68E6A7-4566-49A1-9FA4-718AAB25D0AD}" type="datetime1">
              <a:rPr lang="en-US" smtClean="0"/>
              <a:pPr/>
              <a:t>10/5/2017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08F896-69CD-4868-9B9D-1D8D3CE5C037}" type="datetime1">
              <a:rPr lang="en-US" smtClean="0"/>
              <a:pPr/>
              <a:t>10/5/2017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43DBD9-F2D1-463A-81D0-BA974D8277B7}" type="datetime1">
              <a:rPr lang="en-US" smtClean="0"/>
              <a:pPr/>
              <a:t>10/5/2017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32F404-FD9D-4C07-A3F9-B86C35DF7B29}" type="datetime1">
              <a:rPr lang="en-US" smtClean="0"/>
              <a:pPr/>
              <a:t>10/5/2017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9FE00-AEBC-42A7-8BBC-31340135D50E}" type="datetime1">
              <a:rPr lang="en-US" smtClean="0"/>
              <a:pPr/>
              <a:t>10/5/2017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13D055-C610-4E49-982A-753A8FAB8ACB}" type="datetime1">
              <a:rPr lang="en-US" smtClean="0"/>
              <a:pPr/>
              <a:t>10/5/2017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970CFB-6707-4CE8-A152-F450BFE2D2E4}" type="datetime1">
              <a:rPr lang="en-US" smtClean="0"/>
              <a:pPr/>
              <a:t>10/5/2017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8113E-E7E2-4F3C-A498-F83CAD193BF5}" type="datetime1">
              <a:rPr lang="en-US" smtClean="0"/>
              <a:pPr/>
              <a:t>10/5/2017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gif"/><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5.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slideLayout" Target="../slideLayouts/slideLayout2.xml"/><Relationship Id="rId16" Type="http://schemas.openxmlformats.org/officeDocument/2006/relationships/image" Target="../media/image33.jpeg"/><Relationship Id="rId20" Type="http://schemas.openxmlformats.org/officeDocument/2006/relationships/image" Target="../media/image37.png"/><Relationship Id="rId1" Type="http://schemas.openxmlformats.org/officeDocument/2006/relationships/vmlDrawing" Target="../drawings/vmlDrawing1.v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2.wmf"/><Relationship Id="rId9" Type="http://schemas.openxmlformats.org/officeDocument/2006/relationships/oleObject" Target="../embeddings/oleObject1.bin"/><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19200" y="2133600"/>
            <a:ext cx="6781800" cy="1470025"/>
          </a:xfrm>
        </p:spPr>
        <p:txBody>
          <a:bodyPr>
            <a:normAutofit/>
          </a:bodyPr>
          <a:lstStyle/>
          <a:p>
            <a:r>
              <a:rPr lang="en-US" sz="3600" b="1" dirty="0" smtClean="0">
                <a:solidFill>
                  <a:schemeClr val="tx2">
                    <a:lumMod val="60000"/>
                    <a:lumOff val="40000"/>
                  </a:schemeClr>
                </a:solidFill>
              </a:rPr>
              <a:t>NRC KI IHEP: recent results at the U-70 machine</a:t>
            </a:r>
            <a:endParaRPr lang="ru-RU" sz="3600" b="1" dirty="0">
              <a:solidFill>
                <a:schemeClr val="tx2">
                  <a:lumMod val="60000"/>
                  <a:lumOff val="40000"/>
                </a:schemeClr>
              </a:solidFill>
            </a:endParaRPr>
          </a:p>
        </p:txBody>
      </p:sp>
      <p:sp>
        <p:nvSpPr>
          <p:cNvPr id="3" name="Подзаголовок 2"/>
          <p:cNvSpPr>
            <a:spLocks noGrp="1"/>
          </p:cNvSpPr>
          <p:nvPr>
            <p:ph type="subTitle" idx="1"/>
          </p:nvPr>
        </p:nvSpPr>
        <p:spPr/>
        <p:txBody>
          <a:bodyPr>
            <a:normAutofit fontScale="92500" lnSpcReduction="20000"/>
          </a:bodyPr>
          <a:lstStyle/>
          <a:p>
            <a:r>
              <a:rPr lang="en-US" b="1" dirty="0" smtClean="0">
                <a:solidFill>
                  <a:schemeClr val="bg1">
                    <a:lumMod val="65000"/>
                  </a:schemeClr>
                </a:solidFill>
              </a:rPr>
              <a:t>ICCPA’17</a:t>
            </a:r>
          </a:p>
          <a:p>
            <a:r>
              <a:rPr lang="en-US" b="1" dirty="0" err="1" smtClean="0">
                <a:solidFill>
                  <a:schemeClr val="bg1">
                    <a:lumMod val="65000"/>
                  </a:schemeClr>
                </a:solidFill>
              </a:rPr>
              <a:t>MEPhI</a:t>
            </a:r>
            <a:r>
              <a:rPr lang="en-US" b="1" dirty="0" smtClean="0">
                <a:solidFill>
                  <a:schemeClr val="bg1">
                    <a:lumMod val="65000"/>
                  </a:schemeClr>
                </a:solidFill>
              </a:rPr>
              <a:t>, October 5</a:t>
            </a:r>
          </a:p>
          <a:p>
            <a:endParaRPr lang="en-US" b="1" dirty="0" smtClean="0">
              <a:solidFill>
                <a:schemeClr val="bg1">
                  <a:lumMod val="65000"/>
                </a:schemeClr>
              </a:solidFill>
            </a:endParaRPr>
          </a:p>
          <a:p>
            <a:r>
              <a:rPr lang="en-US" sz="2600" b="1" dirty="0" err="1" smtClean="0">
                <a:solidFill>
                  <a:schemeClr val="bg1">
                    <a:lumMod val="65000"/>
                  </a:schemeClr>
                </a:solidFill>
              </a:rPr>
              <a:t>A.Zaitsev</a:t>
            </a:r>
            <a:endParaRPr lang="ru-RU" sz="2600" dirty="0">
              <a:solidFill>
                <a:schemeClr val="bg1">
                  <a:lumMod val="65000"/>
                </a:schemeClr>
              </a:solidFill>
            </a:endParaRPr>
          </a:p>
        </p:txBody>
      </p:sp>
      <p:pic>
        <p:nvPicPr>
          <p:cNvPr id="4" name="Рисунок 10"/>
          <p:cNvPicPr>
            <a:picLocks noChangeAspect="1"/>
          </p:cNvPicPr>
          <p:nvPr/>
        </p:nvPicPr>
        <p:blipFill>
          <a:blip r:embed="rId2" cstate="print"/>
          <a:srcRect/>
          <a:stretch>
            <a:fillRect/>
          </a:stretch>
        </p:blipFill>
        <p:spPr bwMode="auto">
          <a:xfrm>
            <a:off x="187325" y="149225"/>
            <a:ext cx="641350" cy="766763"/>
          </a:xfrm>
          <a:prstGeom prst="rect">
            <a:avLst/>
          </a:prstGeom>
          <a:noFill/>
          <a:ln w="9525">
            <a:noFill/>
            <a:miter lim="800000"/>
            <a:headEnd/>
            <a:tailEnd/>
          </a:ln>
        </p:spPr>
      </p:pic>
      <p:sp>
        <p:nvSpPr>
          <p:cNvPr id="5" name="Прямоугольник 7"/>
          <p:cNvSpPr>
            <a:spLocks noChangeArrowheads="1"/>
          </p:cNvSpPr>
          <p:nvPr/>
        </p:nvSpPr>
        <p:spPr bwMode="auto">
          <a:xfrm>
            <a:off x="857250" y="103188"/>
            <a:ext cx="5094288" cy="554037"/>
          </a:xfrm>
          <a:prstGeom prst="rect">
            <a:avLst/>
          </a:prstGeom>
          <a:noFill/>
          <a:ln w="9525">
            <a:noFill/>
            <a:miter lim="800000"/>
            <a:headEnd/>
            <a:tailEnd/>
          </a:ln>
        </p:spPr>
        <p:txBody>
          <a:bodyPr>
            <a:spAutoFit/>
          </a:bodyPr>
          <a:lstStyle/>
          <a:p>
            <a:r>
              <a:rPr lang="en-US" sz="1200" dirty="0">
                <a:solidFill>
                  <a:srgbClr val="005EA4"/>
                </a:solidFill>
                <a:latin typeface="Calibri" pitchFamily="34" charset="0"/>
              </a:rPr>
              <a:t>NATIONAL  RESEARCH  CENTRE</a:t>
            </a:r>
            <a:r>
              <a:rPr lang="ru-RU" sz="1200" dirty="0">
                <a:solidFill>
                  <a:srgbClr val="005EA4"/>
                </a:solidFill>
                <a:latin typeface="Calibri" pitchFamily="34" charset="0"/>
              </a:rPr>
              <a:t> </a:t>
            </a:r>
          </a:p>
          <a:p>
            <a:r>
              <a:rPr lang="ru-RU" b="1" dirty="0">
                <a:solidFill>
                  <a:srgbClr val="005EA4"/>
                </a:solidFill>
                <a:latin typeface="Calibri" pitchFamily="34" charset="0"/>
              </a:rPr>
              <a:t>«К</a:t>
            </a:r>
            <a:r>
              <a:rPr lang="en-US" b="1" dirty="0">
                <a:solidFill>
                  <a:srgbClr val="005EA4"/>
                </a:solidFill>
                <a:latin typeface="Calibri" pitchFamily="34" charset="0"/>
              </a:rPr>
              <a:t>URCHATOV  INSTITUTE</a:t>
            </a:r>
            <a:r>
              <a:rPr lang="ru-RU" b="1" dirty="0">
                <a:solidFill>
                  <a:srgbClr val="005EA4"/>
                </a:solidFill>
                <a:latin typeface="Calibri" pitchFamily="34" charset="0"/>
              </a:rPr>
              <a:t>»</a:t>
            </a:r>
            <a:endParaRPr lang="ru-RU" dirty="0">
              <a:solidFill>
                <a:srgbClr val="005EA4"/>
              </a:solidFill>
              <a:latin typeface="Calibri" pitchFamily="34" charset="0"/>
            </a:endParaRPr>
          </a:p>
        </p:txBody>
      </p:sp>
      <p:sp>
        <p:nvSpPr>
          <p:cNvPr id="6" name="TextBox 8"/>
          <p:cNvSpPr txBox="1">
            <a:spLocks noChangeArrowheads="1"/>
          </p:cNvSpPr>
          <p:nvPr/>
        </p:nvSpPr>
        <p:spPr bwMode="auto">
          <a:xfrm>
            <a:off x="5181600" y="609600"/>
            <a:ext cx="3657600" cy="584775"/>
          </a:xfrm>
          <a:prstGeom prst="rect">
            <a:avLst/>
          </a:prstGeom>
          <a:noFill/>
          <a:ln w="9525">
            <a:noFill/>
            <a:miter lim="800000"/>
            <a:headEnd/>
            <a:tailEnd/>
          </a:ln>
        </p:spPr>
        <p:txBody>
          <a:bodyPr wrap="square">
            <a:spAutoFit/>
          </a:bodyPr>
          <a:lstStyle/>
          <a:p>
            <a:pPr algn="r"/>
            <a:r>
              <a:rPr lang="en-US" sz="1600" b="1" dirty="0">
                <a:latin typeface="Calibri" pitchFamily="34" charset="0"/>
              </a:rPr>
              <a:t>INSTITUTE  FOR  HIGH ENERGY  PHYSICS</a:t>
            </a:r>
            <a:endParaRPr lang="ru-RU" sz="1600" dirty="0">
              <a:latin typeface="Calibri" pitchFamily="34" charset="0"/>
            </a:endParaRPr>
          </a:p>
          <a:p>
            <a:pPr algn="r"/>
            <a:endParaRPr lang="en-US" sz="800" dirty="0" smtClean="0">
              <a:latin typeface="Calibri" pitchFamily="34" charset="0"/>
            </a:endParaRPr>
          </a:p>
          <a:p>
            <a:pPr algn="r"/>
            <a:r>
              <a:rPr lang="en-US" sz="800" dirty="0" smtClean="0">
                <a:latin typeface="Calibri" pitchFamily="34" charset="0"/>
              </a:rPr>
              <a:t>Russia</a:t>
            </a:r>
            <a:r>
              <a:rPr lang="ru-RU" sz="800" dirty="0" smtClean="0">
                <a:latin typeface="Calibri" pitchFamily="34" charset="0"/>
              </a:rPr>
              <a:t> </a:t>
            </a:r>
            <a:r>
              <a:rPr lang="ru-RU" sz="800" dirty="0">
                <a:latin typeface="Calibri" pitchFamily="34" charset="0"/>
              </a:rPr>
              <a:t>142281, </a:t>
            </a:r>
            <a:r>
              <a:rPr lang="en-US" sz="800" dirty="0">
                <a:latin typeface="Calibri" pitchFamily="34" charset="0"/>
              </a:rPr>
              <a:t>Moscow region</a:t>
            </a:r>
            <a:r>
              <a:rPr lang="ru-RU" sz="800" dirty="0">
                <a:latin typeface="Calibri" pitchFamily="34" charset="0"/>
              </a:rPr>
              <a:t>, </a:t>
            </a:r>
            <a:r>
              <a:rPr lang="en-US" sz="800" dirty="0" err="1">
                <a:latin typeface="Calibri" pitchFamily="34" charset="0"/>
              </a:rPr>
              <a:t>Protvino</a:t>
            </a:r>
            <a:r>
              <a:rPr lang="ru-RU" sz="800" dirty="0">
                <a:latin typeface="Calibri" pitchFamily="34" charset="0"/>
              </a:rPr>
              <a:t>, </a:t>
            </a:r>
            <a:r>
              <a:rPr lang="en-US" sz="800" dirty="0" err="1">
                <a:latin typeface="Calibri" pitchFamily="34" charset="0"/>
              </a:rPr>
              <a:t>Nauki</a:t>
            </a:r>
            <a:r>
              <a:rPr lang="en-US" sz="800" dirty="0">
                <a:latin typeface="Calibri" pitchFamily="34" charset="0"/>
              </a:rPr>
              <a:t> sq.</a:t>
            </a:r>
            <a:r>
              <a:rPr lang="ru-RU" sz="800" dirty="0">
                <a:latin typeface="Calibri" pitchFamily="34" charset="0"/>
              </a:rPr>
              <a:t>, 1</a:t>
            </a:r>
          </a:p>
        </p:txBody>
      </p:sp>
      <p:cxnSp>
        <p:nvCxnSpPr>
          <p:cNvPr id="7" name="Прямая соединительная линия 6"/>
          <p:cNvCxnSpPr/>
          <p:nvPr/>
        </p:nvCxnSpPr>
        <p:spPr>
          <a:xfrm>
            <a:off x="919163" y="601663"/>
            <a:ext cx="7964487"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Рисунок 9"/>
          <p:cNvPicPr>
            <a:picLocks noChangeAspect="1" noChangeArrowheads="1"/>
          </p:cNvPicPr>
          <p:nvPr/>
        </p:nvPicPr>
        <p:blipFill>
          <a:blip r:embed="rId3" cstate="print">
            <a:lum bright="-42000" contrast="76000"/>
            <a:grayscl/>
          </a:blip>
          <a:srcRect/>
          <a:stretch>
            <a:fillRect/>
          </a:stretch>
        </p:blipFill>
        <p:spPr bwMode="auto">
          <a:xfrm>
            <a:off x="4800600" y="685800"/>
            <a:ext cx="457200" cy="505896"/>
          </a:xfrm>
          <a:prstGeom prst="rect">
            <a:avLst/>
          </a:prstGeom>
          <a:noFill/>
          <a:ln w="9525">
            <a:noFill/>
            <a:miter lim="800000"/>
            <a:headEnd/>
            <a:tailEnd/>
          </a:ln>
        </p:spPr>
      </p:pic>
      <p:sp>
        <p:nvSpPr>
          <p:cNvPr id="9" name="Номер слайда 8"/>
          <p:cNvSpPr>
            <a:spLocks noGrp="1"/>
          </p:cNvSpPr>
          <p:nvPr>
            <p:ph type="sldNum" sz="quarter" idx="12"/>
          </p:nvPr>
        </p:nvSpPr>
        <p:spPr/>
        <p:txBody>
          <a:bodyPr/>
          <a:lstStyle/>
          <a:p>
            <a:fld id="{A483448D-3A78-4528-A469-B745A65DA480}"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11"/>
          <p:cNvSpPr txBox="1">
            <a:spLocks noChangeArrowheads="1"/>
          </p:cNvSpPr>
          <p:nvPr/>
        </p:nvSpPr>
        <p:spPr bwMode="auto">
          <a:xfrm>
            <a:off x="457200" y="3581400"/>
            <a:ext cx="4038600" cy="1643527"/>
          </a:xfrm>
          <a:prstGeom prst="rect">
            <a:avLst/>
          </a:prstGeom>
          <a:noFill/>
          <a:ln w="9525">
            <a:solidFill>
              <a:schemeClr val="bg1">
                <a:lumMod val="85000"/>
              </a:schemeClr>
            </a:solidFill>
            <a:miter lim="800000"/>
            <a:headEnd/>
            <a:tailEnd/>
          </a:ln>
        </p:spPr>
        <p:txBody>
          <a:bodyPr wrap="square">
            <a:spAutoFit/>
          </a:bodyPr>
          <a:lstStyle/>
          <a:p>
            <a:pPr>
              <a:lnSpc>
                <a:spcPct val="90000"/>
              </a:lnSpc>
              <a:buFont typeface="Wingdings" pitchFamily="2" charset="2"/>
              <a:buNone/>
            </a:pPr>
            <a:r>
              <a:rPr lang="ru-RU" sz="1600" i="1" dirty="0" smtClean="0">
                <a:cs typeface="Times New Roman" pitchFamily="18" charset="0"/>
              </a:rPr>
              <a:t>С1</a:t>
            </a:r>
            <a:r>
              <a:rPr lang="ru-RU" sz="1600" i="1" dirty="0">
                <a:cs typeface="Times New Roman" pitchFamily="18" charset="0"/>
              </a:rPr>
              <a:t>, С2 – </a:t>
            </a:r>
            <a:r>
              <a:rPr lang="en-US" sz="1600" i="1" dirty="0">
                <a:cs typeface="Times New Roman" pitchFamily="18" charset="0"/>
              </a:rPr>
              <a:t>beam</a:t>
            </a:r>
            <a:r>
              <a:rPr lang="ru-RU" sz="1600" i="1" dirty="0">
                <a:cs typeface="Times New Roman" pitchFamily="18" charset="0"/>
              </a:rPr>
              <a:t> </a:t>
            </a:r>
            <a:r>
              <a:rPr lang="en-US" sz="1600" i="1" dirty="0">
                <a:cs typeface="Times New Roman" pitchFamily="18" charset="0"/>
              </a:rPr>
              <a:t>scintillation counters</a:t>
            </a:r>
            <a:r>
              <a:rPr lang="ru-RU" sz="1600" i="1" dirty="0">
                <a:cs typeface="Times New Roman" pitchFamily="18" charset="0"/>
              </a:rPr>
              <a:t>; </a:t>
            </a:r>
            <a:endParaRPr lang="en-US" sz="1600" i="1" dirty="0">
              <a:cs typeface="Times New Roman" pitchFamily="18" charset="0"/>
            </a:endParaRPr>
          </a:p>
          <a:p>
            <a:pPr>
              <a:lnSpc>
                <a:spcPct val="90000"/>
              </a:lnSpc>
              <a:buFont typeface="Wingdings" pitchFamily="2" charset="2"/>
              <a:buNone/>
            </a:pPr>
            <a:r>
              <a:rPr lang="en-US" sz="1600" i="1" dirty="0">
                <a:cs typeface="Times New Roman" pitchFamily="18" charset="0"/>
              </a:rPr>
              <a:t>1 </a:t>
            </a:r>
            <a:r>
              <a:rPr lang="ru-RU" sz="1600" i="1" dirty="0">
                <a:cs typeface="Times New Roman" pitchFamily="18" charset="0"/>
              </a:rPr>
              <a:t>– </a:t>
            </a:r>
            <a:r>
              <a:rPr lang="en-US" sz="1600" i="1" dirty="0">
                <a:cs typeface="Times New Roman" pitchFamily="18" charset="0"/>
              </a:rPr>
              <a:t>Si active target </a:t>
            </a:r>
            <a:r>
              <a:rPr lang="ru-RU" sz="1600" i="1" dirty="0">
                <a:cs typeface="Times New Roman" pitchFamily="18" charset="0"/>
              </a:rPr>
              <a:t>(А</a:t>
            </a:r>
            <a:r>
              <a:rPr lang="en-US" sz="1600" i="1" dirty="0">
                <a:cs typeface="Times New Roman" pitchFamily="18" charset="0"/>
              </a:rPr>
              <a:t>T);</a:t>
            </a:r>
            <a:r>
              <a:rPr lang="ru-RU" sz="1600" i="1" dirty="0">
                <a:cs typeface="Times New Roman" pitchFamily="18" charset="0"/>
              </a:rPr>
              <a:t> </a:t>
            </a:r>
            <a:endParaRPr lang="en-US" sz="1600" i="1" dirty="0">
              <a:cs typeface="Times New Roman" pitchFamily="18" charset="0"/>
            </a:endParaRPr>
          </a:p>
          <a:p>
            <a:pPr>
              <a:lnSpc>
                <a:spcPct val="90000"/>
              </a:lnSpc>
              <a:buFont typeface="Wingdings" pitchFamily="2" charset="2"/>
              <a:buNone/>
            </a:pPr>
            <a:r>
              <a:rPr lang="en-US" sz="1600" i="1" dirty="0">
                <a:cs typeface="Times New Roman" pitchFamily="18" charset="0"/>
              </a:rPr>
              <a:t>2</a:t>
            </a:r>
            <a:r>
              <a:rPr lang="ru-RU" sz="1600" i="1" dirty="0">
                <a:cs typeface="Times New Roman" pitchFamily="18" charset="0"/>
              </a:rPr>
              <a:t> –</a:t>
            </a:r>
            <a:r>
              <a:rPr lang="en-US" sz="1600" i="1" dirty="0">
                <a:cs typeface="Times New Roman" pitchFamily="18" charset="0"/>
              </a:rPr>
              <a:t> </a:t>
            </a:r>
            <a:r>
              <a:rPr lang="en-US" sz="1600" i="1" dirty="0" err="1">
                <a:cs typeface="Times New Roman" pitchFamily="18" charset="0"/>
              </a:rPr>
              <a:t>microstrip</a:t>
            </a:r>
            <a:r>
              <a:rPr lang="en-US" sz="1600" i="1" dirty="0">
                <a:cs typeface="Times New Roman" pitchFamily="18" charset="0"/>
              </a:rPr>
              <a:t> vertex</a:t>
            </a:r>
            <a:r>
              <a:rPr lang="ru-RU" sz="1600" i="1" dirty="0">
                <a:cs typeface="Times New Roman" pitchFamily="18" charset="0"/>
              </a:rPr>
              <a:t> </a:t>
            </a:r>
            <a:r>
              <a:rPr lang="en-US" sz="1600" i="1" dirty="0">
                <a:cs typeface="Times New Roman" pitchFamily="18" charset="0"/>
              </a:rPr>
              <a:t>Si</a:t>
            </a:r>
            <a:r>
              <a:rPr lang="ru-RU" sz="1600" i="1" dirty="0">
                <a:cs typeface="Times New Roman" pitchFamily="18" charset="0"/>
              </a:rPr>
              <a:t>-</a:t>
            </a:r>
            <a:r>
              <a:rPr lang="en-US" sz="1600" i="1" dirty="0">
                <a:cs typeface="Times New Roman" pitchFamily="18" charset="0"/>
              </a:rPr>
              <a:t>detector</a:t>
            </a:r>
            <a:r>
              <a:rPr lang="ru-RU" sz="1600" i="1" dirty="0">
                <a:cs typeface="Times New Roman" pitchFamily="18" charset="0"/>
              </a:rPr>
              <a:t> </a:t>
            </a:r>
            <a:r>
              <a:rPr lang="en-US" sz="1600" i="1" dirty="0">
                <a:cs typeface="Times New Roman" pitchFamily="18" charset="0"/>
              </a:rPr>
              <a:t>(MSVD</a:t>
            </a:r>
            <a:r>
              <a:rPr lang="ru-RU" sz="1600" i="1" dirty="0">
                <a:cs typeface="Times New Roman" pitchFamily="18" charset="0"/>
              </a:rPr>
              <a:t>); </a:t>
            </a:r>
            <a:endParaRPr lang="en-US" sz="1600" i="1" dirty="0">
              <a:cs typeface="Times New Roman" pitchFamily="18" charset="0"/>
            </a:endParaRPr>
          </a:p>
          <a:p>
            <a:pPr>
              <a:lnSpc>
                <a:spcPct val="90000"/>
              </a:lnSpc>
              <a:buFont typeface="Wingdings" pitchFamily="2" charset="2"/>
              <a:buNone/>
            </a:pPr>
            <a:r>
              <a:rPr lang="en-US" sz="1600" i="1" dirty="0">
                <a:cs typeface="Times New Roman" pitchFamily="18" charset="0"/>
              </a:rPr>
              <a:t>3, </a:t>
            </a:r>
            <a:r>
              <a:rPr lang="ru-RU" sz="1600" i="1" dirty="0">
                <a:cs typeface="Times New Roman" pitchFamily="18" charset="0"/>
              </a:rPr>
              <a:t>4 – </a:t>
            </a:r>
            <a:r>
              <a:rPr lang="en-US" sz="1600" i="1" dirty="0">
                <a:cs typeface="Times New Roman" pitchFamily="18" charset="0"/>
              </a:rPr>
              <a:t>MWPC of </a:t>
            </a:r>
            <a:r>
              <a:rPr lang="ru-RU" sz="1600" i="1" dirty="0">
                <a:cs typeface="Times New Roman" pitchFamily="18" charset="0"/>
              </a:rPr>
              <a:t> </a:t>
            </a:r>
            <a:r>
              <a:rPr lang="en-US" sz="1600" i="1" dirty="0">
                <a:cs typeface="Times New Roman" pitchFamily="18" charset="0"/>
              </a:rPr>
              <a:t>magnetic spectrometer</a:t>
            </a:r>
            <a:r>
              <a:rPr lang="ru-RU" sz="1600" i="1" dirty="0">
                <a:cs typeface="Times New Roman" pitchFamily="18" charset="0"/>
              </a:rPr>
              <a:t> (М</a:t>
            </a:r>
            <a:r>
              <a:rPr lang="en-US" sz="1600" i="1" dirty="0">
                <a:cs typeface="Times New Roman" pitchFamily="18" charset="0"/>
              </a:rPr>
              <a:t>S</a:t>
            </a:r>
            <a:r>
              <a:rPr lang="ru-RU" sz="1600" i="1" dirty="0">
                <a:cs typeface="Times New Roman" pitchFamily="18" charset="0"/>
              </a:rPr>
              <a:t>); </a:t>
            </a:r>
            <a:endParaRPr lang="en-US" sz="1600" i="1" dirty="0">
              <a:cs typeface="Times New Roman" pitchFamily="18" charset="0"/>
            </a:endParaRPr>
          </a:p>
          <a:p>
            <a:pPr>
              <a:lnSpc>
                <a:spcPct val="90000"/>
              </a:lnSpc>
              <a:buFont typeface="Wingdings" pitchFamily="2" charset="2"/>
              <a:buNone/>
            </a:pPr>
            <a:r>
              <a:rPr lang="ru-RU" sz="1600" i="1" dirty="0">
                <a:cs typeface="Times New Roman" pitchFamily="18" charset="0"/>
              </a:rPr>
              <a:t>5 – </a:t>
            </a:r>
            <a:r>
              <a:rPr lang="en-US" sz="1600" i="1" dirty="0">
                <a:cs typeface="Times New Roman" pitchFamily="18" charset="0"/>
              </a:rPr>
              <a:t>threshold </a:t>
            </a:r>
            <a:r>
              <a:rPr lang="en-US" sz="1600" i="1" dirty="0" err="1">
                <a:latin typeface="Arial" charset="0"/>
              </a:rPr>
              <a:t>Čerenkov</a:t>
            </a:r>
            <a:r>
              <a:rPr lang="en-US" sz="1600" i="1" dirty="0">
                <a:latin typeface="Arial" charset="0"/>
              </a:rPr>
              <a:t> counter</a:t>
            </a:r>
            <a:r>
              <a:rPr lang="ru-RU" sz="1600" i="1" dirty="0">
                <a:cs typeface="Times New Roman" pitchFamily="18" charset="0"/>
              </a:rPr>
              <a:t> (</a:t>
            </a:r>
            <a:r>
              <a:rPr lang="en-US" sz="1600" i="1" dirty="0">
                <a:latin typeface="Arial" charset="0"/>
              </a:rPr>
              <a:t>Č</a:t>
            </a:r>
            <a:r>
              <a:rPr lang="ru-RU" sz="1600" i="1" dirty="0">
                <a:cs typeface="Times New Roman" pitchFamily="18" charset="0"/>
              </a:rPr>
              <a:t>С);</a:t>
            </a:r>
            <a:endParaRPr lang="en-US" sz="1600" i="1" dirty="0">
              <a:cs typeface="Times New Roman" pitchFamily="18" charset="0"/>
            </a:endParaRPr>
          </a:p>
          <a:p>
            <a:pPr>
              <a:lnSpc>
                <a:spcPct val="90000"/>
              </a:lnSpc>
              <a:buFont typeface="Wingdings" pitchFamily="2" charset="2"/>
              <a:buNone/>
            </a:pPr>
            <a:r>
              <a:rPr lang="ru-RU" sz="1600" i="1" dirty="0">
                <a:cs typeface="Times New Roman" pitchFamily="18" charset="0"/>
              </a:rPr>
              <a:t> 6 – </a:t>
            </a:r>
            <a:r>
              <a:rPr lang="en-US" sz="1600" i="1" dirty="0">
                <a:cs typeface="Times New Roman" pitchFamily="18" charset="0"/>
              </a:rPr>
              <a:t>scintillation </a:t>
            </a:r>
            <a:r>
              <a:rPr lang="en-US" sz="1600" i="1" dirty="0" err="1">
                <a:cs typeface="Times New Roman" pitchFamily="18" charset="0"/>
              </a:rPr>
              <a:t>hodoscope</a:t>
            </a:r>
            <a:r>
              <a:rPr lang="en-US" sz="1600" i="1" dirty="0">
                <a:cs typeface="Times New Roman" pitchFamily="18" charset="0"/>
              </a:rPr>
              <a:t> </a:t>
            </a:r>
            <a:r>
              <a:rPr lang="ru-RU" sz="1600" i="1" dirty="0">
                <a:cs typeface="Times New Roman" pitchFamily="18" charset="0"/>
              </a:rPr>
              <a:t>(</a:t>
            </a:r>
            <a:r>
              <a:rPr lang="en-US" sz="1600" i="1" dirty="0">
                <a:cs typeface="Times New Roman" pitchFamily="18" charset="0"/>
              </a:rPr>
              <a:t>SC</a:t>
            </a:r>
            <a:r>
              <a:rPr lang="ru-RU" sz="1600" i="1" dirty="0">
                <a:cs typeface="Times New Roman" pitchFamily="18" charset="0"/>
              </a:rPr>
              <a:t>); </a:t>
            </a:r>
            <a:endParaRPr lang="en-US" sz="1600" i="1" dirty="0">
              <a:cs typeface="Times New Roman" pitchFamily="18" charset="0"/>
            </a:endParaRPr>
          </a:p>
          <a:p>
            <a:pPr>
              <a:lnSpc>
                <a:spcPct val="90000"/>
              </a:lnSpc>
              <a:buFont typeface="Wingdings" pitchFamily="2" charset="2"/>
              <a:buNone/>
            </a:pPr>
            <a:r>
              <a:rPr lang="ru-RU" sz="1600" i="1" dirty="0">
                <a:cs typeface="Times New Roman" pitchFamily="18" charset="0"/>
              </a:rPr>
              <a:t>7 – </a:t>
            </a:r>
            <a:r>
              <a:rPr lang="en-US" sz="1600" i="1" dirty="0">
                <a:cs typeface="Times New Roman" pitchFamily="18" charset="0"/>
              </a:rPr>
              <a:t>detector of </a:t>
            </a:r>
            <a:r>
              <a:rPr lang="en-US" sz="1600" i="1" dirty="0">
                <a:cs typeface="Times New Roman" pitchFamily="18" charset="0"/>
                <a:sym typeface="Symbol" pitchFamily="18" charset="2"/>
              </a:rPr>
              <a:t>-quanta</a:t>
            </a:r>
            <a:r>
              <a:rPr lang="ru-RU" sz="1600" i="1" dirty="0">
                <a:cs typeface="Times New Roman" pitchFamily="18" charset="0"/>
              </a:rPr>
              <a:t> (</a:t>
            </a:r>
            <a:r>
              <a:rPr lang="en-US" sz="1600" i="1" dirty="0">
                <a:cs typeface="Times New Roman" pitchFamily="18" charset="0"/>
              </a:rPr>
              <a:t>DEGA</a:t>
            </a:r>
            <a:r>
              <a:rPr lang="ru-RU" sz="1600" i="1" dirty="0" smtClean="0">
                <a:cs typeface="Times New Roman" pitchFamily="18" charset="0"/>
              </a:rPr>
              <a:t>)</a:t>
            </a:r>
            <a:endParaRPr lang="ru-RU" sz="1600" i="1" dirty="0">
              <a:cs typeface="Times New Roman" pitchFamily="18" charset="0"/>
            </a:endParaRPr>
          </a:p>
        </p:txBody>
      </p:sp>
      <p:pic>
        <p:nvPicPr>
          <p:cNvPr id="6154" name="Picture 48" descr="fig1a.PNG"/>
          <p:cNvPicPr>
            <a:picLocks noChangeAspect="1"/>
          </p:cNvPicPr>
          <p:nvPr/>
        </p:nvPicPr>
        <p:blipFill>
          <a:blip r:embed="rId2" cstate="print"/>
          <a:srcRect/>
          <a:stretch>
            <a:fillRect/>
          </a:stretch>
        </p:blipFill>
        <p:spPr bwMode="auto">
          <a:xfrm>
            <a:off x="0" y="457200"/>
            <a:ext cx="4763762" cy="3048000"/>
          </a:xfrm>
          <a:prstGeom prst="rect">
            <a:avLst/>
          </a:prstGeom>
          <a:noFill/>
          <a:ln w="9525">
            <a:noFill/>
            <a:miter lim="800000"/>
            <a:headEnd/>
            <a:tailEnd/>
          </a:ln>
        </p:spPr>
      </p:pic>
      <p:pic>
        <p:nvPicPr>
          <p:cNvPr id="6155" name="Picture 46" descr="fig1_IHEP3.PNG"/>
          <p:cNvPicPr>
            <a:picLocks noChangeAspect="1"/>
          </p:cNvPicPr>
          <p:nvPr/>
        </p:nvPicPr>
        <p:blipFill>
          <a:blip r:embed="rId3" cstate="print"/>
          <a:srcRect/>
          <a:stretch>
            <a:fillRect/>
          </a:stretch>
        </p:blipFill>
        <p:spPr bwMode="auto">
          <a:xfrm>
            <a:off x="5181600" y="457200"/>
            <a:ext cx="3652837" cy="1965706"/>
          </a:xfrm>
          <a:prstGeom prst="rect">
            <a:avLst/>
          </a:prstGeom>
          <a:noFill/>
          <a:ln w="9525">
            <a:noFill/>
            <a:miter lim="800000"/>
            <a:headEnd/>
            <a:tailEnd/>
          </a:ln>
        </p:spPr>
      </p:pic>
      <p:pic>
        <p:nvPicPr>
          <p:cNvPr id="6156" name="Picture 49"/>
          <p:cNvPicPr>
            <a:picLocks noChangeAspect="1" noChangeArrowheads="1"/>
          </p:cNvPicPr>
          <p:nvPr/>
        </p:nvPicPr>
        <p:blipFill>
          <a:blip r:embed="rId4" cstate="print"/>
          <a:srcRect/>
          <a:stretch>
            <a:fillRect/>
          </a:stretch>
        </p:blipFill>
        <p:spPr bwMode="auto">
          <a:xfrm>
            <a:off x="4876800" y="3581400"/>
            <a:ext cx="2362200" cy="1524693"/>
          </a:xfrm>
          <a:prstGeom prst="rect">
            <a:avLst/>
          </a:prstGeom>
          <a:noFill/>
          <a:ln w="9525">
            <a:noFill/>
            <a:miter lim="800000"/>
            <a:headEnd/>
            <a:tailEnd/>
          </a:ln>
        </p:spPr>
      </p:pic>
      <p:sp>
        <p:nvSpPr>
          <p:cNvPr id="6157" name="TextBox 48"/>
          <p:cNvSpPr txBox="1">
            <a:spLocks noChangeArrowheads="1"/>
          </p:cNvSpPr>
          <p:nvPr/>
        </p:nvSpPr>
        <p:spPr bwMode="auto">
          <a:xfrm>
            <a:off x="7239000" y="3886200"/>
            <a:ext cx="1905000" cy="738664"/>
          </a:xfrm>
          <a:prstGeom prst="rect">
            <a:avLst/>
          </a:prstGeom>
          <a:noFill/>
          <a:ln w="9525">
            <a:solidFill>
              <a:schemeClr val="bg1">
                <a:lumMod val="85000"/>
              </a:schemeClr>
            </a:solidFill>
            <a:miter lim="800000"/>
            <a:headEnd/>
            <a:tailEnd/>
          </a:ln>
        </p:spPr>
        <p:txBody>
          <a:bodyPr wrap="square">
            <a:spAutoFit/>
          </a:bodyPr>
          <a:lstStyle/>
          <a:p>
            <a:r>
              <a:rPr lang="en-US" sz="1400" b="1" dirty="0" smtClean="0"/>
              <a:t> </a:t>
            </a:r>
            <a:r>
              <a:rPr lang="en-US" sz="1400" i="1" dirty="0"/>
              <a:t>The reconstructed Z-coordinates of the primary vertices in </a:t>
            </a:r>
            <a:r>
              <a:rPr lang="en-US" sz="1400" i="1" dirty="0" smtClean="0"/>
              <a:t>AT</a:t>
            </a:r>
            <a:endParaRPr lang="ru-RU" sz="1400" i="1" dirty="0"/>
          </a:p>
        </p:txBody>
      </p:sp>
      <p:sp>
        <p:nvSpPr>
          <p:cNvPr id="11" name="Прямоугольник 10"/>
          <p:cNvSpPr/>
          <p:nvPr/>
        </p:nvSpPr>
        <p:spPr>
          <a:xfrm>
            <a:off x="533400" y="5486400"/>
            <a:ext cx="8001000" cy="923330"/>
          </a:xfrm>
          <a:prstGeom prst="rect">
            <a:avLst/>
          </a:prstGeom>
          <a:solidFill>
            <a:schemeClr val="bg1">
              <a:lumMod val="95000"/>
            </a:schemeClr>
          </a:solidFill>
          <a:ln>
            <a:solidFill>
              <a:schemeClr val="bg1">
                <a:lumMod val="85000"/>
              </a:schemeClr>
            </a:solidFill>
          </a:ln>
        </p:spPr>
        <p:txBody>
          <a:bodyPr wrap="square">
            <a:spAutoFit/>
          </a:bodyPr>
          <a:lstStyle/>
          <a:p>
            <a:r>
              <a:rPr lang="en-US" dirty="0" smtClean="0"/>
              <a:t>This setup has been constructed for study of charmed particles production in pp- and </a:t>
            </a:r>
            <a:r>
              <a:rPr lang="en-US" dirty="0" err="1" smtClean="0"/>
              <a:t>pA</a:t>
            </a:r>
            <a:r>
              <a:rPr lang="en-US" dirty="0" smtClean="0"/>
              <a:t>-interactions by the SVD collaboration including NRC KI IHEP (</a:t>
            </a:r>
            <a:r>
              <a:rPr lang="en-US" dirty="0" err="1" smtClean="0"/>
              <a:t>Protvino</a:t>
            </a:r>
            <a:r>
              <a:rPr lang="en-US" dirty="0" smtClean="0"/>
              <a:t>), JINR (</a:t>
            </a:r>
            <a:r>
              <a:rPr lang="en-US" dirty="0" err="1" smtClean="0"/>
              <a:t>Dubna</a:t>
            </a:r>
            <a:r>
              <a:rPr lang="en-US" dirty="0" smtClean="0"/>
              <a:t>), NPI MSU (Moscow).</a:t>
            </a:r>
            <a:endParaRPr lang="ru-RU" dirty="0"/>
          </a:p>
        </p:txBody>
      </p:sp>
      <p:sp>
        <p:nvSpPr>
          <p:cNvPr id="12" name="TextBox 11"/>
          <p:cNvSpPr txBox="1"/>
          <p:nvPr/>
        </p:nvSpPr>
        <p:spPr>
          <a:xfrm>
            <a:off x="8076079" y="0"/>
            <a:ext cx="1067921"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SVD</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TextBox 12"/>
          <p:cNvSpPr txBox="1">
            <a:spLocks noChangeArrowheads="1"/>
          </p:cNvSpPr>
          <p:nvPr/>
        </p:nvSpPr>
        <p:spPr bwMode="auto">
          <a:xfrm>
            <a:off x="4876800" y="2133600"/>
            <a:ext cx="4114800" cy="1384995"/>
          </a:xfrm>
          <a:prstGeom prst="rect">
            <a:avLst/>
          </a:prstGeom>
          <a:noFill/>
          <a:ln w="9525">
            <a:solidFill>
              <a:schemeClr val="bg1">
                <a:lumMod val="85000"/>
              </a:schemeClr>
            </a:solidFill>
            <a:miter lim="800000"/>
            <a:headEnd/>
            <a:tailEnd/>
          </a:ln>
        </p:spPr>
        <p:txBody>
          <a:bodyPr wrap="square">
            <a:spAutoFit/>
          </a:bodyPr>
          <a:lstStyle/>
          <a:p>
            <a:r>
              <a:rPr lang="en-GB" sz="1400" i="1" dirty="0">
                <a:sym typeface="Symbol" pitchFamily="18" charset="2"/>
              </a:rPr>
              <a:t>Z-</a:t>
            </a:r>
            <a:r>
              <a:rPr lang="en-US" sz="1400" i="1" dirty="0">
                <a:sym typeface="Symbol" pitchFamily="18" charset="2"/>
              </a:rPr>
              <a:t>resolution</a:t>
            </a:r>
            <a:r>
              <a:rPr lang="en-GB" sz="1400" i="1" dirty="0">
                <a:sym typeface="Symbol" pitchFamily="18" charset="2"/>
              </a:rPr>
              <a:t>:</a:t>
            </a:r>
          </a:p>
          <a:p>
            <a:pPr lvl="1"/>
            <a:r>
              <a:rPr lang="en-GB" sz="1400" i="1" dirty="0">
                <a:sym typeface="Symbol" pitchFamily="18" charset="2"/>
              </a:rPr>
              <a:t>for the primary vertex : 70-120 </a:t>
            </a:r>
            <a:r>
              <a:rPr lang="en-US" sz="1400" i="1" dirty="0">
                <a:latin typeface="Symbol" pitchFamily="18" charset="2"/>
                <a:sym typeface="Symbol" pitchFamily="18" charset="2"/>
              </a:rPr>
              <a:t>m</a:t>
            </a:r>
            <a:r>
              <a:rPr lang="en-US" sz="1400" i="1" dirty="0">
                <a:sym typeface="Symbol" pitchFamily="18" charset="2"/>
              </a:rPr>
              <a:t>m</a:t>
            </a:r>
            <a:endParaRPr lang="en-GB" sz="1400" i="1" dirty="0">
              <a:sym typeface="Symbol" pitchFamily="18" charset="2"/>
            </a:endParaRPr>
          </a:p>
          <a:p>
            <a:pPr lvl="1"/>
            <a:r>
              <a:rPr lang="en-GB" sz="1400" i="1" dirty="0">
                <a:sym typeface="Symbol" pitchFamily="18" charset="2"/>
              </a:rPr>
              <a:t>for the secondary vertex : 250-300 </a:t>
            </a:r>
            <a:r>
              <a:rPr lang="en-US" sz="1400" i="1" dirty="0" smtClean="0">
                <a:latin typeface="Symbol" pitchFamily="18" charset="2"/>
                <a:sym typeface="Symbol" pitchFamily="18" charset="2"/>
              </a:rPr>
              <a:t>m</a:t>
            </a:r>
            <a:r>
              <a:rPr lang="en-US" sz="1400" i="1" dirty="0" smtClean="0">
                <a:sym typeface="Symbol" pitchFamily="18" charset="2"/>
              </a:rPr>
              <a:t>m</a:t>
            </a:r>
            <a:endParaRPr lang="en-GB" sz="1400" i="1" dirty="0" smtClean="0">
              <a:sym typeface="Symbol" pitchFamily="18" charset="2"/>
            </a:endParaRPr>
          </a:p>
          <a:p>
            <a:r>
              <a:rPr lang="en-GB" sz="1400" i="1" dirty="0" smtClean="0"/>
              <a:t>X,Y-</a:t>
            </a:r>
            <a:r>
              <a:rPr lang="en-US" sz="1400" i="1" dirty="0" smtClean="0"/>
              <a:t>resolution for </a:t>
            </a:r>
            <a:r>
              <a:rPr lang="en-GB" sz="1400" i="1" dirty="0" smtClean="0">
                <a:sym typeface="Symbol" pitchFamily="18" charset="2"/>
              </a:rPr>
              <a:t>primary vertex </a:t>
            </a:r>
            <a:r>
              <a:rPr lang="en-GB" sz="1400" i="1" dirty="0" smtClean="0"/>
              <a:t>: 8-12 </a:t>
            </a:r>
            <a:r>
              <a:rPr lang="en-US" sz="1400" i="1" dirty="0" smtClean="0">
                <a:latin typeface="Symbol" pitchFamily="18" charset="2"/>
                <a:sym typeface="Symbol" pitchFamily="18" charset="2"/>
              </a:rPr>
              <a:t>m</a:t>
            </a:r>
            <a:r>
              <a:rPr lang="en-US" sz="1400" i="1" dirty="0" smtClean="0">
                <a:sym typeface="Symbol" pitchFamily="18" charset="2"/>
              </a:rPr>
              <a:t>m</a:t>
            </a:r>
            <a:endParaRPr lang="en-GB" sz="1400" i="1" dirty="0" smtClean="0">
              <a:sym typeface="Symbol" pitchFamily="18" charset="2"/>
            </a:endParaRPr>
          </a:p>
          <a:p>
            <a:r>
              <a:rPr lang="en-GB" sz="1400" i="1" dirty="0" smtClean="0">
                <a:sym typeface="Symbol" pitchFamily="18" charset="2"/>
              </a:rPr>
              <a:t>Impact </a:t>
            </a:r>
            <a:r>
              <a:rPr lang="en-GB" sz="1400" i="1" dirty="0">
                <a:sym typeface="Symbol" pitchFamily="18" charset="2"/>
              </a:rPr>
              <a:t>parameter resolution : ~ 12 </a:t>
            </a:r>
            <a:r>
              <a:rPr lang="en-US" sz="1400" i="1" dirty="0">
                <a:latin typeface="Symbol" pitchFamily="18" charset="2"/>
                <a:sym typeface="Symbol" pitchFamily="18" charset="2"/>
              </a:rPr>
              <a:t>m</a:t>
            </a:r>
            <a:r>
              <a:rPr lang="en-US" sz="1400" i="1" dirty="0">
                <a:sym typeface="Symbol" pitchFamily="18" charset="2"/>
              </a:rPr>
              <a:t>m</a:t>
            </a:r>
            <a:endParaRPr lang="en-GB" sz="1400" i="1" dirty="0">
              <a:sym typeface="Symbol" pitchFamily="18" charset="2"/>
            </a:endParaRPr>
          </a:p>
          <a:p>
            <a:r>
              <a:rPr lang="en-GB" sz="1400" i="1" dirty="0">
                <a:sym typeface="Symbol" pitchFamily="18" charset="2"/>
              </a:rPr>
              <a:t>Effective mass resolution </a:t>
            </a:r>
            <a:r>
              <a:rPr lang="ru-RU" sz="1400" i="1" dirty="0" smtClean="0">
                <a:sym typeface="Symbol" pitchFamily="18" charset="2"/>
              </a:rPr>
              <a:t>:</a:t>
            </a:r>
            <a:r>
              <a:rPr lang="en-GB" sz="1400" i="1" dirty="0" smtClean="0"/>
              <a:t>K</a:t>
            </a:r>
            <a:r>
              <a:rPr lang="en-GB" sz="1400" i="1" baseline="30000" dirty="0" smtClean="0"/>
              <a:t>0</a:t>
            </a:r>
            <a:r>
              <a:rPr lang="en-GB" sz="1400" i="1" dirty="0" smtClean="0"/>
              <a:t> </a:t>
            </a:r>
            <a:r>
              <a:rPr lang="en-GB" sz="1400" i="1" dirty="0"/>
              <a:t>- 4.4 </a:t>
            </a:r>
            <a:r>
              <a:rPr lang="en-GB" sz="1400" i="1" dirty="0" err="1"/>
              <a:t>MeV</a:t>
            </a:r>
            <a:r>
              <a:rPr lang="en-GB" sz="1400" i="1" dirty="0"/>
              <a:t>,</a:t>
            </a:r>
            <a:r>
              <a:rPr lang="en-US" sz="1400" i="1" dirty="0"/>
              <a:t> </a:t>
            </a:r>
            <a:r>
              <a:rPr lang="ru-RU" sz="1400" i="1" dirty="0"/>
              <a:t> </a:t>
            </a:r>
            <a:r>
              <a:rPr lang="en-GB" sz="1400" i="1" dirty="0">
                <a:sym typeface="Symbol" pitchFamily="18" charset="2"/>
              </a:rPr>
              <a:t></a:t>
            </a:r>
            <a:r>
              <a:rPr lang="en-GB" sz="1400" i="1" baseline="30000" dirty="0"/>
              <a:t>0</a:t>
            </a:r>
            <a:r>
              <a:rPr lang="en-GB" sz="1400" i="1" dirty="0">
                <a:sym typeface="Symbol" pitchFamily="18" charset="2"/>
              </a:rPr>
              <a:t> - 1.6 </a:t>
            </a:r>
            <a:r>
              <a:rPr lang="en-GB" sz="1400" i="1" dirty="0" err="1"/>
              <a:t>MeV</a:t>
            </a:r>
            <a:r>
              <a:rPr lang="en-US" sz="1400" i="1" dirty="0">
                <a:sym typeface="Symbol" pitchFamily="18" charset="2"/>
              </a:rPr>
              <a:t> </a:t>
            </a:r>
            <a:endParaRPr lang="ru-RU" sz="1400" i="1" dirty="0">
              <a:sym typeface="Symbol" pitchFamily="18" charset="2"/>
            </a:endParaRPr>
          </a:p>
        </p:txBody>
      </p:sp>
      <p:sp>
        <p:nvSpPr>
          <p:cNvPr id="15" name="Rectangle 2050"/>
          <p:cNvSpPr>
            <a:spLocks noGrp="1" noChangeArrowheads="1"/>
          </p:cNvSpPr>
          <p:nvPr>
            <p:ph type="title"/>
          </p:nvPr>
        </p:nvSpPr>
        <p:spPr>
          <a:xfrm>
            <a:off x="0" y="0"/>
            <a:ext cx="6858000" cy="771525"/>
          </a:xfrm>
          <a:ln>
            <a:solidFill>
              <a:schemeClr val="bg1">
                <a:lumMod val="85000"/>
              </a:schemeClr>
            </a:solidFill>
          </a:ln>
        </p:spPr>
        <p:txBody>
          <a:bodyPr>
            <a:noAutofit/>
          </a:bodyPr>
          <a:lstStyle/>
          <a:p>
            <a:pPr algn="ctr"/>
            <a:r>
              <a:rPr lang="en-US" sz="3200" dirty="0" smtClean="0">
                <a:solidFill>
                  <a:schemeClr val="accent1">
                    <a:lumMod val="75000"/>
                  </a:schemeClr>
                </a:solidFill>
              </a:rPr>
              <a:t>SVD Charmed particles production</a:t>
            </a:r>
            <a:endParaRPr lang="ru-RU" sz="3200" dirty="0" smtClean="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ctrTitle" idx="4294967295"/>
          </p:nvPr>
        </p:nvSpPr>
        <p:spPr>
          <a:xfrm>
            <a:off x="914400" y="0"/>
            <a:ext cx="6772275" cy="714375"/>
          </a:xfrm>
          <a:ln>
            <a:solidFill>
              <a:schemeClr val="bg1">
                <a:lumMod val="85000"/>
              </a:schemeClr>
            </a:solidFill>
          </a:ln>
        </p:spPr>
        <p:txBody>
          <a:bodyPr>
            <a:noAutofit/>
          </a:bodyPr>
          <a:lstStyle/>
          <a:p>
            <a:pPr algn="ctr"/>
            <a:r>
              <a:rPr lang="en-US" sz="2400" i="1" dirty="0" smtClean="0">
                <a:solidFill>
                  <a:schemeClr val="tx2">
                    <a:lumMod val="75000"/>
                  </a:schemeClr>
                </a:solidFill>
              </a:rPr>
              <a:t>RATIOS OF CHARMED PARTICLES YIELDS</a:t>
            </a:r>
            <a:endParaRPr lang="ru-RU" sz="2400" i="1" dirty="0" smtClean="0">
              <a:solidFill>
                <a:schemeClr val="tx2">
                  <a:lumMod val="75000"/>
                </a:schemeClr>
              </a:solidFill>
            </a:endParaRPr>
          </a:p>
        </p:txBody>
      </p:sp>
      <p:sp>
        <p:nvSpPr>
          <p:cNvPr id="16392" name="TextBox 15"/>
          <p:cNvSpPr txBox="1">
            <a:spLocks noChangeArrowheads="1"/>
          </p:cNvSpPr>
          <p:nvPr/>
        </p:nvSpPr>
        <p:spPr bwMode="auto">
          <a:xfrm>
            <a:off x="381000" y="4800600"/>
            <a:ext cx="8286750" cy="646331"/>
          </a:xfrm>
          <a:prstGeom prst="rect">
            <a:avLst/>
          </a:prstGeom>
          <a:noFill/>
          <a:ln w="9525">
            <a:solidFill>
              <a:schemeClr val="bg1">
                <a:lumMod val="85000"/>
              </a:schemeClr>
            </a:solidFill>
            <a:miter lim="800000"/>
            <a:headEnd/>
            <a:tailEnd/>
          </a:ln>
        </p:spPr>
        <p:txBody>
          <a:bodyPr>
            <a:spAutoFit/>
          </a:bodyPr>
          <a:lstStyle/>
          <a:p>
            <a:r>
              <a:rPr lang="en-US" i="1" dirty="0" smtClean="0"/>
              <a:t>Relative </a:t>
            </a:r>
            <a:r>
              <a:rPr lang="en-US" i="1" dirty="0"/>
              <a:t>yields of charmed particles. </a:t>
            </a:r>
            <a:r>
              <a:rPr lang="en-US" i="1" dirty="0" smtClean="0"/>
              <a:t>The </a:t>
            </a:r>
            <a:r>
              <a:rPr lang="en-US" i="1" dirty="0"/>
              <a:t>theoretical curves (with designation of a particle) are taken </a:t>
            </a:r>
            <a:r>
              <a:rPr lang="en-US" i="1" dirty="0" smtClean="0"/>
              <a:t>from the predictions of the statistical </a:t>
            </a:r>
            <a:r>
              <a:rPr lang="en-US" i="1" dirty="0" err="1" smtClean="0"/>
              <a:t>hadronization</a:t>
            </a:r>
            <a:r>
              <a:rPr lang="en-US" i="1" dirty="0" smtClean="0"/>
              <a:t>  model.</a:t>
            </a:r>
            <a:endParaRPr lang="ru-RU" i="1" dirty="0"/>
          </a:p>
        </p:txBody>
      </p:sp>
      <p:sp>
        <p:nvSpPr>
          <p:cNvPr id="16393" name="TextBox 12"/>
          <p:cNvSpPr txBox="1">
            <a:spLocks noChangeArrowheads="1"/>
          </p:cNvSpPr>
          <p:nvPr/>
        </p:nvSpPr>
        <p:spPr bwMode="auto">
          <a:xfrm>
            <a:off x="381000" y="5791200"/>
            <a:ext cx="8382000" cy="369332"/>
          </a:xfrm>
          <a:prstGeom prst="rect">
            <a:avLst/>
          </a:prstGeom>
          <a:solidFill>
            <a:schemeClr val="bg1">
              <a:lumMod val="95000"/>
            </a:schemeClr>
          </a:solidFill>
          <a:ln w="9525">
            <a:solidFill>
              <a:schemeClr val="accent1"/>
            </a:solidFill>
            <a:miter lim="800000"/>
            <a:headEnd/>
            <a:tailEnd/>
          </a:ln>
        </p:spPr>
        <p:txBody>
          <a:bodyPr wrap="square">
            <a:spAutoFit/>
          </a:bodyPr>
          <a:lstStyle/>
          <a:p>
            <a:pPr algn="ctr"/>
            <a:r>
              <a:rPr lang="en-US" dirty="0"/>
              <a:t>The results </a:t>
            </a:r>
            <a:r>
              <a:rPr lang="en-US" dirty="0" smtClean="0"/>
              <a:t>are </a:t>
            </a:r>
            <a:r>
              <a:rPr lang="en-US" dirty="0"/>
              <a:t>compatible with the predictions of the statistical </a:t>
            </a:r>
            <a:r>
              <a:rPr lang="en-US" dirty="0" err="1"/>
              <a:t>hadronization</a:t>
            </a:r>
            <a:r>
              <a:rPr lang="en-US" dirty="0"/>
              <a:t> model </a:t>
            </a:r>
            <a:endParaRPr lang="ru-RU" dirty="0"/>
          </a:p>
        </p:txBody>
      </p:sp>
      <p:sp>
        <p:nvSpPr>
          <p:cNvPr id="8" name="TextBox 7"/>
          <p:cNvSpPr txBox="1"/>
          <p:nvPr/>
        </p:nvSpPr>
        <p:spPr>
          <a:xfrm>
            <a:off x="8076079" y="0"/>
            <a:ext cx="1067921"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SVD</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9458" name="Picture 2"/>
          <p:cNvPicPr>
            <a:picLocks noChangeAspect="1" noChangeArrowheads="1"/>
          </p:cNvPicPr>
          <p:nvPr/>
        </p:nvPicPr>
        <p:blipFill>
          <a:blip r:embed="rId3" cstate="print"/>
          <a:srcRect/>
          <a:stretch>
            <a:fillRect/>
          </a:stretch>
        </p:blipFill>
        <p:spPr bwMode="auto">
          <a:xfrm>
            <a:off x="1600200" y="730680"/>
            <a:ext cx="5105400" cy="3967386"/>
          </a:xfrm>
          <a:prstGeom prst="rect">
            <a:avLst/>
          </a:prstGeom>
          <a:noFill/>
          <a:ln w="9525">
            <a:noFill/>
            <a:miter lim="800000"/>
            <a:headEnd/>
            <a:tailEnd/>
          </a:ln>
        </p:spPr>
      </p:pic>
      <p:sp>
        <p:nvSpPr>
          <p:cNvPr id="10" name="Номер слайда 9"/>
          <p:cNvSpPr>
            <a:spLocks noGrp="1"/>
          </p:cNvSpPr>
          <p:nvPr>
            <p:ph type="sldNum" sz="quarter" idx="12"/>
          </p:nvPr>
        </p:nvSpPr>
        <p:spPr/>
        <p:txBody>
          <a:bodyPr/>
          <a:lstStyle/>
          <a:p>
            <a:fld id="{A483448D-3A78-4528-A469-B745A65DA480}" type="slidenum">
              <a:rPr lang="en-US" smtClean="0"/>
              <a:pPr/>
              <a:t>11</a:t>
            </a:fld>
            <a:endParaRPr lang="en-US"/>
          </a:p>
        </p:txBody>
      </p:sp>
      <p:pic>
        <p:nvPicPr>
          <p:cNvPr id="19459" name="Picture 3"/>
          <p:cNvPicPr>
            <a:picLocks noChangeAspect="1" noChangeArrowheads="1"/>
          </p:cNvPicPr>
          <p:nvPr/>
        </p:nvPicPr>
        <p:blipFill>
          <a:blip r:embed="rId4" cstate="print"/>
          <a:srcRect/>
          <a:stretch>
            <a:fillRect/>
          </a:stretch>
        </p:blipFill>
        <p:spPr bwMode="auto">
          <a:xfrm>
            <a:off x="6324600" y="914400"/>
            <a:ext cx="2514600" cy="28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ctrTitle" idx="4294967295"/>
          </p:nvPr>
        </p:nvSpPr>
        <p:spPr>
          <a:xfrm>
            <a:off x="1000125" y="0"/>
            <a:ext cx="7077075" cy="428625"/>
          </a:xfrm>
        </p:spPr>
        <p:txBody>
          <a:bodyPr>
            <a:normAutofit fontScale="90000"/>
          </a:bodyPr>
          <a:lstStyle/>
          <a:p>
            <a:r>
              <a:rPr lang="ru-RU" sz="2000" dirty="0" smtClean="0"/>
              <a:t/>
            </a:r>
            <a:br>
              <a:rPr lang="ru-RU" sz="2000" dirty="0" smtClean="0"/>
            </a:br>
            <a:r>
              <a:rPr lang="ru-RU" sz="1800" b="1" dirty="0" smtClean="0"/>
              <a:t> </a:t>
            </a:r>
            <a:r>
              <a:rPr lang="en-US" sz="1800" b="1" dirty="0" smtClean="0"/>
              <a:t>RESULTS:</a:t>
            </a:r>
            <a:endParaRPr lang="ru-RU" sz="1800" b="1" dirty="0" smtClean="0">
              <a:solidFill>
                <a:srgbClr val="7030A0"/>
              </a:solidFill>
            </a:endParaRPr>
          </a:p>
        </p:txBody>
      </p:sp>
      <p:sp>
        <p:nvSpPr>
          <p:cNvPr id="17416" name="TextBox 15"/>
          <p:cNvSpPr txBox="1">
            <a:spLocks noChangeArrowheads="1"/>
          </p:cNvSpPr>
          <p:nvPr/>
        </p:nvSpPr>
        <p:spPr bwMode="auto">
          <a:xfrm>
            <a:off x="304800" y="4572000"/>
            <a:ext cx="8458200" cy="830997"/>
          </a:xfrm>
          <a:prstGeom prst="rect">
            <a:avLst/>
          </a:prstGeom>
          <a:noFill/>
          <a:ln w="9525">
            <a:solidFill>
              <a:schemeClr val="accent1"/>
            </a:solidFill>
            <a:miter lim="800000"/>
            <a:headEnd/>
            <a:tailEnd/>
          </a:ln>
        </p:spPr>
        <p:txBody>
          <a:bodyPr wrap="square">
            <a:spAutoFit/>
          </a:bodyPr>
          <a:lstStyle/>
          <a:p>
            <a:r>
              <a:rPr lang="en-US" sz="1600" i="1" dirty="0" smtClean="0"/>
              <a:t>The </a:t>
            </a:r>
            <a:r>
              <a:rPr lang="en-US" sz="1600" i="1" dirty="0"/>
              <a:t>total cross section for charm production in </a:t>
            </a:r>
            <a:r>
              <a:rPr lang="en-US" sz="1600" i="1" dirty="0" err="1"/>
              <a:t>pA</a:t>
            </a:r>
            <a:r>
              <a:rPr lang="en-US" sz="1600" i="1" dirty="0"/>
              <a:t>-interactions </a:t>
            </a:r>
            <a:r>
              <a:rPr lang="en-US" sz="1600" i="1" dirty="0" smtClean="0"/>
              <a:t>from SVD-2 and other experiments:   ○ </a:t>
            </a:r>
            <a:r>
              <a:rPr lang="en-US" sz="1600" i="1" dirty="0"/>
              <a:t>– </a:t>
            </a:r>
            <a:r>
              <a:rPr lang="en-US" sz="1600" i="1" dirty="0" smtClean="0"/>
              <a:t>SVD-2,  </a:t>
            </a:r>
            <a:r>
              <a:rPr lang="en-US" sz="1600" i="1" dirty="0">
                <a:sym typeface="Symbol" pitchFamily="18" charset="2"/>
              </a:rPr>
              <a:t></a:t>
            </a:r>
            <a:r>
              <a:rPr lang="en-US" sz="1600" i="1" dirty="0"/>
              <a:t> – beam-dump </a:t>
            </a:r>
            <a:r>
              <a:rPr lang="en-US" sz="1600" i="1" dirty="0" smtClean="0"/>
              <a:t>with </a:t>
            </a:r>
            <a:r>
              <a:rPr lang="en-US" sz="1600" i="1" dirty="0" err="1"/>
              <a:t>muon</a:t>
            </a:r>
            <a:r>
              <a:rPr lang="en-US" sz="1600" i="1" dirty="0"/>
              <a:t> absorber </a:t>
            </a:r>
            <a:r>
              <a:rPr lang="en-US" sz="1600" i="1" dirty="0" smtClean="0"/>
              <a:t>, </a:t>
            </a:r>
            <a:r>
              <a:rPr lang="en-US" sz="1600" i="1" dirty="0"/>
              <a:t>□ – SCAT bubble chamber </a:t>
            </a:r>
            <a:r>
              <a:rPr lang="en-US" sz="1600" i="1" dirty="0" smtClean="0"/>
              <a:t>experiment </a:t>
            </a:r>
            <a:r>
              <a:rPr lang="en-US" sz="1600" i="1" dirty="0"/>
              <a:t>and </a:t>
            </a:r>
            <a:r>
              <a:rPr lang="en-US" sz="1600" i="1" dirty="0">
                <a:sym typeface="Symbol" pitchFamily="18" charset="2"/>
              </a:rPr>
              <a:t></a:t>
            </a:r>
            <a:r>
              <a:rPr lang="en-US" sz="1600" i="1" dirty="0"/>
              <a:t> – the experiment with BIS-2 </a:t>
            </a:r>
            <a:r>
              <a:rPr lang="en-US" sz="1600" i="1" dirty="0" smtClean="0"/>
              <a:t>spectrometer.  </a:t>
            </a:r>
            <a:endParaRPr lang="ru-RU" sz="1600" i="1" dirty="0"/>
          </a:p>
        </p:txBody>
      </p:sp>
      <p:sp>
        <p:nvSpPr>
          <p:cNvPr id="8" name="TextBox 7"/>
          <p:cNvSpPr txBox="1"/>
          <p:nvPr/>
        </p:nvSpPr>
        <p:spPr>
          <a:xfrm>
            <a:off x="8076079" y="0"/>
            <a:ext cx="1067921"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SVD</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482" name="Picture 2"/>
          <p:cNvPicPr>
            <a:picLocks noChangeAspect="1" noChangeArrowheads="1"/>
          </p:cNvPicPr>
          <p:nvPr/>
        </p:nvPicPr>
        <p:blipFill>
          <a:blip r:embed="rId3" cstate="print"/>
          <a:srcRect/>
          <a:stretch>
            <a:fillRect/>
          </a:stretch>
        </p:blipFill>
        <p:spPr bwMode="auto">
          <a:xfrm>
            <a:off x="2438400" y="914401"/>
            <a:ext cx="3473975" cy="3657600"/>
          </a:xfrm>
          <a:prstGeom prst="rect">
            <a:avLst/>
          </a:prstGeom>
          <a:noFill/>
          <a:ln w="9525">
            <a:noFill/>
            <a:miter lim="800000"/>
            <a:headEnd/>
            <a:tailEnd/>
          </a:ln>
        </p:spPr>
      </p:pic>
      <p:sp>
        <p:nvSpPr>
          <p:cNvPr id="10" name="Номер слайда 9"/>
          <p:cNvSpPr>
            <a:spLocks noGrp="1"/>
          </p:cNvSpPr>
          <p:nvPr>
            <p:ph type="sldNum" sz="quarter" idx="12"/>
          </p:nvPr>
        </p:nvSpPr>
        <p:spPr/>
        <p:txBody>
          <a:bodyPr/>
          <a:lstStyle/>
          <a:p>
            <a:fld id="{A483448D-3A78-4528-A469-B745A65DA480}" type="slidenum">
              <a:rPr lang="en-US" smtClean="0"/>
              <a:pPr/>
              <a:t>12</a:t>
            </a:fld>
            <a:endParaRPr lang="en-US"/>
          </a:p>
        </p:txBody>
      </p:sp>
      <p:pic>
        <p:nvPicPr>
          <p:cNvPr id="20483" name="Picture 3"/>
          <p:cNvPicPr>
            <a:picLocks noChangeAspect="1" noChangeArrowheads="1"/>
          </p:cNvPicPr>
          <p:nvPr/>
        </p:nvPicPr>
        <p:blipFill>
          <a:blip r:embed="rId4" cstate="print"/>
          <a:srcRect/>
          <a:stretch>
            <a:fillRect/>
          </a:stretch>
        </p:blipFill>
        <p:spPr bwMode="auto">
          <a:xfrm>
            <a:off x="1905000" y="609600"/>
            <a:ext cx="4750676" cy="304800"/>
          </a:xfrm>
          <a:prstGeom prst="rect">
            <a:avLst/>
          </a:prstGeom>
          <a:noFill/>
          <a:ln w="9525">
            <a:noFill/>
            <a:miter lim="800000"/>
            <a:headEnd/>
            <a:tailEnd/>
          </a:ln>
        </p:spPr>
      </p:pic>
      <p:sp>
        <p:nvSpPr>
          <p:cNvPr id="12" name="TextBox 7"/>
          <p:cNvSpPr txBox="1">
            <a:spLocks noChangeArrowheads="1"/>
          </p:cNvSpPr>
          <p:nvPr/>
        </p:nvSpPr>
        <p:spPr bwMode="auto">
          <a:xfrm>
            <a:off x="914400" y="5562600"/>
            <a:ext cx="7153275" cy="923330"/>
          </a:xfrm>
          <a:prstGeom prst="rect">
            <a:avLst/>
          </a:prstGeom>
          <a:solidFill>
            <a:schemeClr val="bg1">
              <a:lumMod val="95000"/>
            </a:schemeClr>
          </a:solidFill>
          <a:ln w="9525">
            <a:solidFill>
              <a:schemeClr val="accent1"/>
            </a:solidFill>
            <a:miter lim="800000"/>
            <a:headEnd/>
            <a:tailEnd/>
          </a:ln>
        </p:spPr>
        <p:txBody>
          <a:bodyPr wrap="square">
            <a:spAutoFit/>
          </a:bodyPr>
          <a:lstStyle/>
          <a:p>
            <a:r>
              <a:rPr lang="en-US" dirty="0" smtClean="0"/>
              <a:t>The </a:t>
            </a:r>
            <a:r>
              <a:rPr lang="en-US" dirty="0"/>
              <a:t>total open charm production cross-section at </a:t>
            </a:r>
            <a:r>
              <a:rPr lang="en-US" dirty="0" smtClean="0"/>
              <a:t>√</a:t>
            </a:r>
            <a:r>
              <a:rPr lang="en-US" dirty="0"/>
              <a:t>s = 11.8 </a:t>
            </a:r>
            <a:r>
              <a:rPr lang="en-US" dirty="0" err="1"/>
              <a:t>GeV</a:t>
            </a:r>
            <a:r>
              <a:rPr lang="en-US" dirty="0"/>
              <a:t> is  well above QCD models </a:t>
            </a:r>
            <a:r>
              <a:rPr lang="en-US" dirty="0" smtClean="0"/>
              <a:t>predictions. Relative yields are close </a:t>
            </a:r>
            <a:r>
              <a:rPr lang="en-US" dirty="0"/>
              <a:t>to the prediction of QGSM for D mesons and for </a:t>
            </a:r>
            <a:r>
              <a:rPr lang="ru-RU" i="1" dirty="0" err="1"/>
              <a:t>Λ</a:t>
            </a:r>
            <a:r>
              <a:rPr lang="ru-RU" baseline="-25000" dirty="0" err="1"/>
              <a:t>с</a:t>
            </a:r>
            <a:r>
              <a:rPr lang="en-US" baseline="30000" dirty="0"/>
              <a:t>+</a:t>
            </a:r>
            <a:r>
              <a:rPr lang="en-US" dirty="0"/>
              <a:t> baryon at this energy.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838200"/>
            <a:ext cx="5410200" cy="3873790"/>
          </a:xfrm>
          <a:prstGeom prst="rect">
            <a:avLst/>
          </a:prstGeom>
          <a:noFill/>
          <a:ln w="9525">
            <a:noFill/>
            <a:miter lim="800000"/>
            <a:headEnd/>
            <a:tailEnd/>
          </a:ln>
        </p:spPr>
      </p:pic>
      <p:sp>
        <p:nvSpPr>
          <p:cNvPr id="3" name="TextBox 2"/>
          <p:cNvSpPr txBox="1"/>
          <p:nvPr/>
        </p:nvSpPr>
        <p:spPr>
          <a:xfrm>
            <a:off x="6400800" y="1143000"/>
            <a:ext cx="1981200" cy="707886"/>
          </a:xfrm>
          <a:prstGeom prst="rect">
            <a:avLst/>
          </a:prstGeom>
          <a:noFill/>
        </p:spPr>
        <p:txBody>
          <a:bodyPr wrap="square" rtlCol="0">
            <a:spAutoFit/>
          </a:bodyPr>
          <a:lstStyle/>
          <a:p>
            <a:r>
              <a:rPr lang="en-US" sz="2000" dirty="0" smtClean="0"/>
              <a:t>Soft trigger</a:t>
            </a:r>
          </a:p>
          <a:p>
            <a:r>
              <a:rPr lang="en-US" sz="2000" dirty="0" smtClean="0"/>
              <a:t>~ 10</a:t>
            </a:r>
            <a:r>
              <a:rPr lang="en-US" sz="2000" baseline="30000" dirty="0" smtClean="0"/>
              <a:t>10</a:t>
            </a:r>
            <a:r>
              <a:rPr lang="en-US" sz="2000" dirty="0" smtClean="0"/>
              <a:t> events</a:t>
            </a:r>
            <a:endParaRPr lang="ru-RU" sz="2000" dirty="0"/>
          </a:p>
        </p:txBody>
      </p:sp>
      <p:pic>
        <p:nvPicPr>
          <p:cNvPr id="2050" name="Picture 2"/>
          <p:cNvPicPr>
            <a:picLocks noChangeAspect="1" noChangeArrowheads="1"/>
          </p:cNvPicPr>
          <p:nvPr/>
        </p:nvPicPr>
        <p:blipFill>
          <a:blip r:embed="rId3" cstate="print"/>
          <a:srcRect/>
          <a:stretch>
            <a:fillRect/>
          </a:stretch>
        </p:blipFill>
        <p:spPr bwMode="auto">
          <a:xfrm>
            <a:off x="5715000" y="2057400"/>
            <a:ext cx="3130193" cy="2647950"/>
          </a:xfrm>
          <a:prstGeom prst="rect">
            <a:avLst/>
          </a:prstGeom>
          <a:noFill/>
          <a:ln w="9525">
            <a:noFill/>
            <a:miter lim="800000"/>
            <a:headEnd/>
            <a:tailEnd/>
          </a:ln>
        </p:spPr>
      </p:pic>
      <p:sp>
        <p:nvSpPr>
          <p:cNvPr id="5" name="TextBox 4"/>
          <p:cNvSpPr txBox="1"/>
          <p:nvPr/>
        </p:nvSpPr>
        <p:spPr>
          <a:xfrm>
            <a:off x="228600" y="4800600"/>
            <a:ext cx="3048000" cy="1754326"/>
          </a:xfrm>
          <a:prstGeom prst="rect">
            <a:avLst/>
          </a:prstGeom>
          <a:solidFill>
            <a:schemeClr val="bg1">
              <a:lumMod val="95000"/>
            </a:schemeClr>
          </a:solidFill>
          <a:ln>
            <a:solidFill>
              <a:schemeClr val="bg1">
                <a:lumMod val="85000"/>
              </a:schemeClr>
            </a:solidFill>
          </a:ln>
        </p:spPr>
        <p:txBody>
          <a:bodyPr wrap="square" rtlCol="0">
            <a:spAutoFit/>
          </a:bodyPr>
          <a:lstStyle/>
          <a:p>
            <a:r>
              <a:rPr lang="en-US" dirty="0" smtClean="0"/>
              <a:t>3 </a:t>
            </a:r>
            <a:r>
              <a:rPr lang="el-GR" dirty="0" smtClean="0"/>
              <a:t>π</a:t>
            </a:r>
            <a:endParaRPr lang="en-US" dirty="0" smtClean="0"/>
          </a:p>
          <a:p>
            <a:r>
              <a:rPr lang="en-US" dirty="0" smtClean="0"/>
              <a:t>Exotics:  JPC = 1-+ …..</a:t>
            </a:r>
          </a:p>
          <a:p>
            <a:r>
              <a:rPr lang="en-US" dirty="0" smtClean="0"/>
              <a:t>Radial excitations: a1’, a2’ ….</a:t>
            </a:r>
          </a:p>
          <a:p>
            <a:r>
              <a:rPr lang="en-US" dirty="0" smtClean="0"/>
              <a:t>Threshold effects:  a1(1420)...</a:t>
            </a:r>
          </a:p>
          <a:p>
            <a:r>
              <a:rPr lang="en-US" dirty="0" smtClean="0"/>
              <a:t>High spin a3(1880): a4(2040)...</a:t>
            </a:r>
          </a:p>
          <a:p>
            <a:r>
              <a:rPr lang="en-US" dirty="0" smtClean="0"/>
              <a:t> </a:t>
            </a:r>
            <a:r>
              <a:rPr lang="el-GR" dirty="0" smtClean="0"/>
              <a:t>ππ</a:t>
            </a:r>
            <a:r>
              <a:rPr lang="en-US" dirty="0" smtClean="0"/>
              <a:t> S-wave</a:t>
            </a:r>
          </a:p>
        </p:txBody>
      </p:sp>
      <p:sp>
        <p:nvSpPr>
          <p:cNvPr id="6" name="TextBox 5"/>
          <p:cNvSpPr txBox="1"/>
          <p:nvPr/>
        </p:nvSpPr>
        <p:spPr>
          <a:xfrm>
            <a:off x="3505200" y="4800600"/>
            <a:ext cx="2743200" cy="1754326"/>
          </a:xfrm>
          <a:prstGeom prst="rect">
            <a:avLst/>
          </a:prstGeom>
          <a:solidFill>
            <a:schemeClr val="bg1">
              <a:lumMod val="95000"/>
            </a:schemeClr>
          </a:solidFill>
          <a:ln>
            <a:solidFill>
              <a:schemeClr val="bg1">
                <a:lumMod val="85000"/>
              </a:schemeClr>
            </a:solidFill>
          </a:ln>
        </p:spPr>
        <p:txBody>
          <a:bodyPr wrap="square" rtlCol="0">
            <a:spAutoFit/>
          </a:bodyPr>
          <a:lstStyle/>
          <a:p>
            <a:r>
              <a:rPr lang="el-GR" dirty="0" smtClean="0"/>
              <a:t>ππ </a:t>
            </a:r>
            <a:endParaRPr lang="en-US" dirty="0" smtClean="0"/>
          </a:p>
          <a:p>
            <a:r>
              <a:rPr lang="en-US" dirty="0" smtClean="0"/>
              <a:t>Excitations: </a:t>
            </a:r>
            <a:r>
              <a:rPr lang="el-GR" dirty="0" smtClean="0"/>
              <a:t>ρ</a:t>
            </a:r>
            <a:r>
              <a:rPr lang="en-US" dirty="0" smtClean="0"/>
              <a:t>’ …..</a:t>
            </a:r>
          </a:p>
          <a:p>
            <a:r>
              <a:rPr lang="el-GR" dirty="0" smtClean="0"/>
              <a:t>ηπ</a:t>
            </a:r>
            <a:r>
              <a:rPr lang="en-US" dirty="0" smtClean="0"/>
              <a:t>,  </a:t>
            </a:r>
            <a:r>
              <a:rPr lang="el-GR" dirty="0" smtClean="0"/>
              <a:t>η</a:t>
            </a:r>
            <a:r>
              <a:rPr lang="en-US" dirty="0" smtClean="0"/>
              <a:t>’</a:t>
            </a:r>
            <a:r>
              <a:rPr lang="el-GR" dirty="0" smtClean="0"/>
              <a:t>π</a:t>
            </a:r>
            <a:r>
              <a:rPr lang="en-US" dirty="0" smtClean="0"/>
              <a:t>, </a:t>
            </a:r>
            <a:r>
              <a:rPr lang="el-GR" dirty="0" smtClean="0"/>
              <a:t>ηηπ</a:t>
            </a:r>
            <a:r>
              <a:rPr lang="en-US" dirty="0" smtClean="0"/>
              <a:t>, </a:t>
            </a:r>
            <a:r>
              <a:rPr lang="el-GR" dirty="0" smtClean="0"/>
              <a:t>ηππ</a:t>
            </a:r>
            <a:r>
              <a:rPr lang="en-US" dirty="0" smtClean="0"/>
              <a:t>, KK</a:t>
            </a:r>
            <a:r>
              <a:rPr lang="el-GR" dirty="0" smtClean="0"/>
              <a:t>π</a:t>
            </a:r>
            <a:r>
              <a:rPr lang="en-US" dirty="0" smtClean="0"/>
              <a:t> …. </a:t>
            </a:r>
          </a:p>
          <a:p>
            <a:r>
              <a:rPr lang="en-US" dirty="0" smtClean="0"/>
              <a:t>Exotics, precision spectroscopy, </a:t>
            </a:r>
            <a:r>
              <a:rPr lang="en-US" dirty="0" err="1" smtClean="0"/>
              <a:t>isospin</a:t>
            </a:r>
            <a:r>
              <a:rPr lang="en-US" dirty="0" smtClean="0"/>
              <a:t> violation …..</a:t>
            </a:r>
          </a:p>
        </p:txBody>
      </p:sp>
      <p:sp>
        <p:nvSpPr>
          <p:cNvPr id="7" name="TextBox 6"/>
          <p:cNvSpPr txBox="1"/>
          <p:nvPr/>
        </p:nvSpPr>
        <p:spPr>
          <a:xfrm>
            <a:off x="6553200" y="4800600"/>
            <a:ext cx="2286000" cy="1754326"/>
          </a:xfrm>
          <a:prstGeom prst="rect">
            <a:avLst/>
          </a:prstGeom>
          <a:solidFill>
            <a:schemeClr val="bg1">
              <a:lumMod val="95000"/>
            </a:schemeClr>
          </a:solidFill>
          <a:ln>
            <a:solidFill>
              <a:schemeClr val="bg1">
                <a:lumMod val="85000"/>
              </a:schemeClr>
            </a:solidFill>
          </a:ln>
        </p:spPr>
        <p:txBody>
          <a:bodyPr wrap="square" rtlCol="0">
            <a:spAutoFit/>
          </a:bodyPr>
          <a:lstStyle/>
          <a:p>
            <a:r>
              <a:rPr lang="el-GR" dirty="0" smtClean="0"/>
              <a:t>π</a:t>
            </a:r>
            <a:r>
              <a:rPr lang="en-US" baseline="30000" dirty="0" smtClean="0"/>
              <a:t>-</a:t>
            </a:r>
            <a:r>
              <a:rPr lang="ru-RU" baseline="30000" dirty="0" smtClean="0"/>
              <a:t>  </a:t>
            </a:r>
            <a:r>
              <a:rPr lang="el-GR" dirty="0" smtClean="0"/>
              <a:t>Υ</a:t>
            </a:r>
            <a:r>
              <a:rPr lang="ru-RU" dirty="0" smtClean="0"/>
              <a:t>*</a:t>
            </a:r>
            <a:r>
              <a:rPr lang="el-GR" dirty="0" smtClean="0"/>
              <a:t>→</a:t>
            </a:r>
            <a:r>
              <a:rPr lang="en-US" dirty="0" smtClean="0"/>
              <a:t>X</a:t>
            </a:r>
            <a:endParaRPr lang="ru-RU" dirty="0" smtClean="0"/>
          </a:p>
          <a:p>
            <a:endParaRPr lang="en-US" dirty="0" smtClean="0"/>
          </a:p>
          <a:p>
            <a:r>
              <a:rPr lang="en-US" dirty="0" smtClean="0"/>
              <a:t>X = 3 </a:t>
            </a:r>
            <a:r>
              <a:rPr lang="el-GR" dirty="0" smtClean="0"/>
              <a:t>π</a:t>
            </a:r>
            <a:endParaRPr lang="en-US" dirty="0" smtClean="0"/>
          </a:p>
          <a:p>
            <a:r>
              <a:rPr lang="en-US" dirty="0" smtClean="0"/>
              <a:t>X = </a:t>
            </a:r>
            <a:r>
              <a:rPr lang="el-GR" dirty="0" smtClean="0"/>
              <a:t>ππ</a:t>
            </a:r>
            <a:endParaRPr lang="en-US" dirty="0" smtClean="0"/>
          </a:p>
          <a:p>
            <a:r>
              <a:rPr lang="en-US" dirty="0" smtClean="0"/>
              <a:t>X = </a:t>
            </a:r>
            <a:r>
              <a:rPr lang="el-GR" dirty="0" smtClean="0"/>
              <a:t>ηπ</a:t>
            </a:r>
            <a:endParaRPr lang="en-US" dirty="0" smtClean="0"/>
          </a:p>
          <a:p>
            <a:endParaRPr lang="ru-RU" dirty="0"/>
          </a:p>
        </p:txBody>
      </p:sp>
      <p:pic>
        <p:nvPicPr>
          <p:cNvPr id="2051" name="Picture 3"/>
          <p:cNvPicPr>
            <a:picLocks noChangeAspect="1" noChangeArrowheads="1"/>
          </p:cNvPicPr>
          <p:nvPr/>
        </p:nvPicPr>
        <p:blipFill>
          <a:blip r:embed="rId4" cstate="print"/>
          <a:srcRect/>
          <a:stretch>
            <a:fillRect/>
          </a:stretch>
        </p:blipFill>
        <p:spPr bwMode="auto">
          <a:xfrm>
            <a:off x="7696200" y="5181600"/>
            <a:ext cx="1038030" cy="562028"/>
          </a:xfrm>
          <a:prstGeom prst="rect">
            <a:avLst/>
          </a:prstGeom>
          <a:noFill/>
          <a:ln w="9525">
            <a:noFill/>
            <a:miter lim="800000"/>
            <a:headEnd/>
            <a:tailEnd/>
          </a:ln>
        </p:spPr>
      </p:pic>
      <p:sp>
        <p:nvSpPr>
          <p:cNvPr id="9" name="TextBox 8"/>
          <p:cNvSpPr txBox="1"/>
          <p:nvPr/>
        </p:nvSpPr>
        <p:spPr>
          <a:xfrm>
            <a:off x="762000" y="228600"/>
            <a:ext cx="5638800" cy="646331"/>
          </a:xfrm>
          <a:prstGeom prst="rect">
            <a:avLst/>
          </a:prstGeom>
          <a:noFill/>
          <a:ln>
            <a:solidFill>
              <a:schemeClr val="bg1">
                <a:lumMod val="85000"/>
              </a:schemeClr>
            </a:solidFill>
          </a:ln>
        </p:spPr>
        <p:txBody>
          <a:bodyPr wrap="square" rtlCol="0">
            <a:spAutoFit/>
          </a:bodyPr>
          <a:lstStyle/>
          <a:p>
            <a:r>
              <a:rPr lang="en-US" sz="3600" dirty="0" smtClean="0">
                <a:solidFill>
                  <a:schemeClr val="tx2">
                    <a:lumMod val="75000"/>
                  </a:schemeClr>
                </a:solidFill>
              </a:rPr>
              <a:t>VES     Meson spectroscopy</a:t>
            </a:r>
            <a:endParaRPr lang="ru-RU" sz="3600" dirty="0">
              <a:solidFill>
                <a:schemeClr val="tx2">
                  <a:lumMod val="75000"/>
                </a:schemeClr>
              </a:solidFill>
            </a:endParaRPr>
          </a:p>
        </p:txBody>
      </p:sp>
      <p:sp>
        <p:nvSpPr>
          <p:cNvPr id="10" name="TextBox 9"/>
          <p:cNvSpPr txBox="1"/>
          <p:nvPr/>
        </p:nvSpPr>
        <p:spPr>
          <a:xfrm>
            <a:off x="8092109" y="0"/>
            <a:ext cx="1051891"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VES</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Номер слайда 10"/>
          <p:cNvSpPr>
            <a:spLocks noGrp="1"/>
          </p:cNvSpPr>
          <p:nvPr>
            <p:ph type="sldNum" sz="quarter" idx="12"/>
          </p:nvPr>
        </p:nvSpPr>
        <p:spPr/>
        <p:txBody>
          <a:bodyPr/>
          <a:lstStyle/>
          <a:p>
            <a:fld id="{A483448D-3A78-4528-A469-B745A65DA480}"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57199" y="1066800"/>
            <a:ext cx="3624145" cy="2666999"/>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191000" y="1905000"/>
            <a:ext cx="4314825" cy="2295525"/>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4191000" y="914400"/>
            <a:ext cx="4343400" cy="942975"/>
          </a:xfrm>
          <a:prstGeom prst="rect">
            <a:avLst/>
          </a:prstGeom>
          <a:noFill/>
          <a:ln w="9525">
            <a:noFill/>
            <a:miter lim="800000"/>
            <a:headEnd/>
            <a:tailEnd/>
          </a:ln>
        </p:spPr>
      </p:pic>
      <p:sp>
        <p:nvSpPr>
          <p:cNvPr id="7" name="TextBox 6"/>
          <p:cNvSpPr txBox="1"/>
          <p:nvPr/>
        </p:nvSpPr>
        <p:spPr>
          <a:xfrm>
            <a:off x="228600" y="4343400"/>
            <a:ext cx="1828800" cy="1754326"/>
          </a:xfrm>
          <a:prstGeom prst="rect">
            <a:avLst/>
          </a:prstGeom>
          <a:solidFill>
            <a:schemeClr val="bg1">
              <a:lumMod val="95000"/>
            </a:schemeClr>
          </a:solidFill>
          <a:ln>
            <a:solidFill>
              <a:schemeClr val="accent1"/>
            </a:solidFill>
          </a:ln>
        </p:spPr>
        <p:txBody>
          <a:bodyPr wrap="square" rtlCol="0">
            <a:spAutoFit/>
          </a:bodyPr>
          <a:lstStyle/>
          <a:p>
            <a:r>
              <a:rPr lang="en-US" dirty="0" smtClean="0"/>
              <a:t>Data:</a:t>
            </a:r>
          </a:p>
          <a:p>
            <a:r>
              <a:rPr lang="en-US" dirty="0" smtClean="0"/>
              <a:t>Statistics          +-</a:t>
            </a:r>
          </a:p>
          <a:p>
            <a:r>
              <a:rPr lang="en-US" dirty="0" smtClean="0"/>
              <a:t>Background     +-</a:t>
            </a:r>
          </a:p>
          <a:p>
            <a:r>
              <a:rPr lang="en-US" dirty="0" smtClean="0"/>
              <a:t>Precision          +</a:t>
            </a:r>
          </a:p>
          <a:p>
            <a:r>
              <a:rPr lang="en-US" dirty="0" smtClean="0"/>
              <a:t>Efficiency         +</a:t>
            </a:r>
          </a:p>
          <a:p>
            <a:r>
              <a:rPr lang="en-US" dirty="0" err="1" smtClean="0"/>
              <a:t>Systematics</a:t>
            </a:r>
            <a:r>
              <a:rPr lang="en-US" dirty="0" smtClean="0"/>
              <a:t>     +-</a:t>
            </a:r>
          </a:p>
        </p:txBody>
      </p:sp>
      <p:sp>
        <p:nvSpPr>
          <p:cNvPr id="8" name="TextBox 7"/>
          <p:cNvSpPr txBox="1"/>
          <p:nvPr/>
        </p:nvSpPr>
        <p:spPr>
          <a:xfrm>
            <a:off x="2362200" y="4343400"/>
            <a:ext cx="6629400" cy="2308324"/>
          </a:xfrm>
          <a:prstGeom prst="rect">
            <a:avLst/>
          </a:prstGeom>
          <a:solidFill>
            <a:schemeClr val="bg1">
              <a:lumMod val="95000"/>
            </a:schemeClr>
          </a:solidFill>
          <a:ln>
            <a:solidFill>
              <a:schemeClr val="accent1"/>
            </a:solidFill>
          </a:ln>
        </p:spPr>
        <p:txBody>
          <a:bodyPr wrap="square" rtlCol="0">
            <a:spAutoFit/>
          </a:bodyPr>
          <a:lstStyle/>
          <a:p>
            <a:r>
              <a:rPr lang="en-US" dirty="0" smtClean="0"/>
              <a:t>Analysis (PWA)</a:t>
            </a:r>
          </a:p>
          <a:p>
            <a:r>
              <a:rPr lang="en-US" dirty="0" smtClean="0"/>
              <a:t>This </a:t>
            </a:r>
            <a:r>
              <a:rPr lang="en-US" dirty="0" err="1" smtClean="0"/>
              <a:t>ansatz</a:t>
            </a:r>
            <a:r>
              <a:rPr lang="en-US" dirty="0" smtClean="0"/>
              <a:t> can be too simplistic and lead to erroneous results for weak waves and an uncontrolled systematic errors for large waves. A number of additional analyzes improve the reliability of the results:</a:t>
            </a:r>
          </a:p>
          <a:p>
            <a:r>
              <a:rPr lang="en-US" dirty="0" smtClean="0"/>
              <a:t>-  Variation of a set of waves</a:t>
            </a:r>
            <a:br>
              <a:rPr lang="en-US" dirty="0" smtClean="0"/>
            </a:br>
            <a:r>
              <a:rPr lang="en-US" dirty="0" smtClean="0"/>
              <a:t>-  Variation of the parameters of isobars</a:t>
            </a:r>
            <a:br>
              <a:rPr lang="en-US" dirty="0" smtClean="0"/>
            </a:br>
            <a:r>
              <a:rPr lang="en-US" dirty="0" smtClean="0"/>
              <a:t>-  Variation of the rank of the density matrix</a:t>
            </a:r>
            <a:br>
              <a:rPr lang="en-US" dirty="0" smtClean="0"/>
            </a:br>
            <a:r>
              <a:rPr lang="en-US" dirty="0" smtClean="0"/>
              <a:t>-   Mapping channels </a:t>
            </a:r>
            <a:r>
              <a:rPr lang="el-GR" dirty="0" smtClean="0"/>
              <a:t>π</a:t>
            </a:r>
            <a:r>
              <a:rPr lang="en-US" baseline="30000" dirty="0" smtClean="0"/>
              <a:t>-</a:t>
            </a:r>
            <a:r>
              <a:rPr lang="el-GR" dirty="0" smtClean="0"/>
              <a:t>π</a:t>
            </a:r>
            <a:r>
              <a:rPr lang="en-US" baseline="30000" dirty="0" smtClean="0"/>
              <a:t>-</a:t>
            </a:r>
            <a:r>
              <a:rPr lang="el-GR" dirty="0" smtClean="0"/>
              <a:t>π</a:t>
            </a:r>
            <a:r>
              <a:rPr lang="en-US" baseline="30000" dirty="0" smtClean="0"/>
              <a:t>+</a:t>
            </a:r>
            <a:r>
              <a:rPr lang="en-US" dirty="0" smtClean="0"/>
              <a:t> and </a:t>
            </a:r>
            <a:r>
              <a:rPr lang="el-GR" dirty="0" smtClean="0"/>
              <a:t>π</a:t>
            </a:r>
            <a:r>
              <a:rPr lang="en-US" baseline="30000" dirty="0" smtClean="0"/>
              <a:t>-</a:t>
            </a:r>
            <a:r>
              <a:rPr lang="el-GR" dirty="0" smtClean="0"/>
              <a:t>π</a:t>
            </a:r>
            <a:r>
              <a:rPr lang="en-US" baseline="30000" dirty="0" smtClean="0"/>
              <a:t>0</a:t>
            </a:r>
            <a:r>
              <a:rPr lang="el-GR" dirty="0" smtClean="0"/>
              <a:t>π</a:t>
            </a:r>
            <a:r>
              <a:rPr lang="en-US" baseline="30000" dirty="0" smtClean="0"/>
              <a:t>0</a:t>
            </a:r>
            <a:endParaRPr lang="en-US" dirty="0" smtClean="0"/>
          </a:p>
        </p:txBody>
      </p:sp>
      <p:pic>
        <p:nvPicPr>
          <p:cNvPr id="1028" name="Picture 4"/>
          <p:cNvPicPr>
            <a:picLocks noChangeAspect="1" noChangeArrowheads="1"/>
          </p:cNvPicPr>
          <p:nvPr/>
        </p:nvPicPr>
        <p:blipFill>
          <a:blip r:embed="rId6" cstate="print"/>
          <a:srcRect/>
          <a:stretch>
            <a:fillRect/>
          </a:stretch>
        </p:blipFill>
        <p:spPr bwMode="auto">
          <a:xfrm>
            <a:off x="6387548" y="5486400"/>
            <a:ext cx="2451652" cy="1127760"/>
          </a:xfrm>
          <a:prstGeom prst="rect">
            <a:avLst/>
          </a:prstGeom>
          <a:noFill/>
          <a:ln w="9525">
            <a:noFill/>
            <a:miter lim="800000"/>
            <a:headEnd/>
            <a:tailEnd/>
          </a:ln>
        </p:spPr>
      </p:pic>
      <p:sp>
        <p:nvSpPr>
          <p:cNvPr id="12" name="TextBox 11"/>
          <p:cNvSpPr txBox="1"/>
          <p:nvPr/>
        </p:nvSpPr>
        <p:spPr>
          <a:xfrm>
            <a:off x="1295400" y="304800"/>
            <a:ext cx="4191000" cy="523220"/>
          </a:xfrm>
          <a:prstGeom prst="rect">
            <a:avLst/>
          </a:prstGeom>
          <a:noFill/>
          <a:ln>
            <a:solidFill>
              <a:schemeClr val="bg1">
                <a:lumMod val="85000"/>
              </a:schemeClr>
            </a:solidFill>
          </a:ln>
        </p:spPr>
        <p:txBody>
          <a:bodyPr wrap="square" rtlCol="0">
            <a:spAutoFit/>
          </a:bodyPr>
          <a:lstStyle/>
          <a:p>
            <a:r>
              <a:rPr lang="en-US" sz="2800" i="1" dirty="0" smtClean="0">
                <a:solidFill>
                  <a:schemeClr val="accent1">
                    <a:lumMod val="75000"/>
                  </a:schemeClr>
                </a:solidFill>
              </a:rPr>
              <a:t>VES   Partial Wave Analysis</a:t>
            </a:r>
            <a:endParaRPr lang="ru-RU" sz="2800" i="1" dirty="0">
              <a:solidFill>
                <a:schemeClr val="accent1">
                  <a:lumMod val="75000"/>
                </a:schemeClr>
              </a:solidFill>
            </a:endParaRPr>
          </a:p>
        </p:txBody>
      </p:sp>
      <p:sp>
        <p:nvSpPr>
          <p:cNvPr id="9" name="TextBox 8"/>
          <p:cNvSpPr txBox="1"/>
          <p:nvPr/>
        </p:nvSpPr>
        <p:spPr>
          <a:xfrm>
            <a:off x="8092109" y="0"/>
            <a:ext cx="1051891"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VES</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Номер слайда 9"/>
          <p:cNvSpPr>
            <a:spLocks noGrp="1"/>
          </p:cNvSpPr>
          <p:nvPr>
            <p:ph type="sldNum" sz="quarter" idx="12"/>
          </p:nvPr>
        </p:nvSpPr>
        <p:spPr/>
        <p:txBody>
          <a:bodyPr/>
          <a:lstStyle/>
          <a:p>
            <a:fld id="{A483448D-3A78-4528-A469-B745A65DA480}"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28600"/>
            <a:ext cx="6019800" cy="461665"/>
          </a:xfrm>
          <a:prstGeom prst="rect">
            <a:avLst/>
          </a:prstGeom>
          <a:noFill/>
          <a:ln>
            <a:solidFill>
              <a:schemeClr val="bg1">
                <a:lumMod val="85000"/>
              </a:schemeClr>
            </a:solidFill>
          </a:ln>
        </p:spPr>
        <p:txBody>
          <a:bodyPr wrap="square" rtlCol="0">
            <a:spAutoFit/>
          </a:bodyPr>
          <a:lstStyle/>
          <a:p>
            <a:r>
              <a:rPr lang="en-US" sz="2400" i="1" dirty="0" smtClean="0">
                <a:solidFill>
                  <a:schemeClr val="tx2">
                    <a:lumMod val="75000"/>
                  </a:schemeClr>
                </a:solidFill>
              </a:rPr>
              <a:t>VES    PWA example    One wave out of a fifty</a:t>
            </a:r>
            <a:endParaRPr lang="ru-RU" sz="2400" i="1" dirty="0">
              <a:solidFill>
                <a:schemeClr val="tx2">
                  <a:lumMod val="75000"/>
                </a:schemeClr>
              </a:solidFill>
            </a:endParaRPr>
          </a:p>
        </p:txBody>
      </p:sp>
      <p:sp>
        <p:nvSpPr>
          <p:cNvPr id="4" name="TextBox 3"/>
          <p:cNvSpPr txBox="1"/>
          <p:nvPr/>
        </p:nvSpPr>
        <p:spPr>
          <a:xfrm>
            <a:off x="8092109" y="0"/>
            <a:ext cx="1051891"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VES</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4578" name="Picture 2"/>
          <p:cNvPicPr>
            <a:picLocks noChangeAspect="1" noChangeArrowheads="1"/>
          </p:cNvPicPr>
          <p:nvPr/>
        </p:nvPicPr>
        <p:blipFill>
          <a:blip r:embed="rId2" cstate="print"/>
          <a:srcRect/>
          <a:stretch>
            <a:fillRect/>
          </a:stretch>
        </p:blipFill>
        <p:spPr bwMode="auto">
          <a:xfrm>
            <a:off x="0" y="761999"/>
            <a:ext cx="8305800" cy="5970717"/>
          </a:xfrm>
          <a:prstGeom prst="rect">
            <a:avLst/>
          </a:prstGeom>
          <a:noFill/>
          <a:ln w="9525">
            <a:noFill/>
            <a:miter lim="800000"/>
            <a:headEnd/>
            <a:tailEnd/>
          </a:ln>
        </p:spPr>
      </p:pic>
      <p:sp>
        <p:nvSpPr>
          <p:cNvPr id="5" name="Номер слайда 4"/>
          <p:cNvSpPr>
            <a:spLocks noGrp="1"/>
          </p:cNvSpPr>
          <p:nvPr>
            <p:ph type="sldNum" sz="quarter" idx="12"/>
          </p:nvPr>
        </p:nvSpPr>
        <p:spPr/>
        <p:txBody>
          <a:bodyPr/>
          <a:lstStyle/>
          <a:p>
            <a:fld id="{A483448D-3A78-4528-A469-B745A65DA480}"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92109" y="0"/>
            <a:ext cx="1051891"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VES</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3554" name="Picture 2"/>
          <p:cNvPicPr>
            <a:picLocks noChangeAspect="1" noChangeArrowheads="1"/>
          </p:cNvPicPr>
          <p:nvPr/>
        </p:nvPicPr>
        <p:blipFill>
          <a:blip r:embed="rId2" cstate="print"/>
          <a:srcRect/>
          <a:stretch>
            <a:fillRect/>
          </a:stretch>
        </p:blipFill>
        <p:spPr bwMode="auto">
          <a:xfrm>
            <a:off x="228600" y="533400"/>
            <a:ext cx="8305800" cy="5982154"/>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fld id="{A483448D-3A78-4528-A469-B745A65DA480}"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srcRect/>
          <a:stretch>
            <a:fillRect/>
          </a:stretch>
        </p:blipFill>
        <p:spPr bwMode="auto">
          <a:xfrm>
            <a:off x="0" y="914400"/>
            <a:ext cx="5016143" cy="2833687"/>
          </a:xfrm>
          <a:prstGeom prst="rect">
            <a:avLst/>
          </a:prstGeom>
          <a:noFill/>
          <a:ln w="9525">
            <a:noFill/>
            <a:round/>
            <a:headEnd/>
            <a:tailEnd/>
          </a:ln>
        </p:spPr>
      </p:pic>
      <p:sp>
        <p:nvSpPr>
          <p:cNvPr id="3075" name="Text Box 2"/>
          <p:cNvSpPr txBox="1">
            <a:spLocks noChangeArrowheads="1"/>
          </p:cNvSpPr>
          <p:nvPr/>
        </p:nvSpPr>
        <p:spPr bwMode="auto">
          <a:xfrm>
            <a:off x="304800" y="3581400"/>
            <a:ext cx="3352799" cy="586957"/>
          </a:xfrm>
          <a:prstGeom prst="rect">
            <a:avLst/>
          </a:prstGeom>
          <a:solidFill>
            <a:srgbClr val="FFFFFF"/>
          </a:solidFill>
          <a:ln w="6350">
            <a:solidFill>
              <a:srgbClr val="95B3D7"/>
            </a:solidFill>
            <a:miter lim="800000"/>
            <a:headEnd/>
            <a:tailEnd/>
          </a:ln>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1600" i="1" dirty="0">
                <a:solidFill>
                  <a:srgbClr val="000000"/>
                </a:solidFill>
                <a:latin typeface="Calibri" pitchFamily="34" charset="0"/>
              </a:rPr>
              <a:t> </a:t>
            </a:r>
            <a:r>
              <a:rPr lang="en-US" sz="1600" i="1" dirty="0" smtClean="0">
                <a:solidFill>
                  <a:srgbClr val="000000"/>
                </a:solidFill>
                <a:latin typeface="Calibri" pitchFamily="34" charset="0"/>
              </a:rPr>
              <a:t>SPIN: </a:t>
            </a:r>
            <a:r>
              <a:rPr lang="en-US" sz="1600" i="1" dirty="0">
                <a:solidFill>
                  <a:srgbClr val="000000"/>
                </a:solidFill>
                <a:latin typeface="Calibri" pitchFamily="34" charset="0"/>
              </a:rPr>
              <a:t>a single-arm narrow-aperture spectrometer</a:t>
            </a:r>
            <a:endParaRPr lang="ru-RU" sz="1600" i="1" dirty="0">
              <a:solidFill>
                <a:srgbClr val="000000"/>
              </a:solidFill>
              <a:latin typeface="Calibri" pitchFamily="34" charset="0"/>
            </a:endParaRPr>
          </a:p>
        </p:txBody>
      </p:sp>
      <p:sp>
        <p:nvSpPr>
          <p:cNvPr id="3076" name="AutoShape 4"/>
          <p:cNvSpPr>
            <a:spLocks noChangeArrowheads="1"/>
          </p:cNvSpPr>
          <p:nvPr/>
        </p:nvSpPr>
        <p:spPr bwMode="auto">
          <a:xfrm rot="3600000">
            <a:off x="4262278" y="3538880"/>
            <a:ext cx="510247" cy="104091"/>
          </a:xfrm>
          <a:prstGeom prst="leftArrow">
            <a:avLst>
              <a:gd name="adj1" fmla="val 50000"/>
              <a:gd name="adj2" fmla="val 50078"/>
            </a:avLst>
          </a:prstGeom>
          <a:solidFill>
            <a:srgbClr val="00B8FF"/>
          </a:solidFill>
          <a:ln w="9360">
            <a:solidFill>
              <a:srgbClr val="000000"/>
            </a:solidFill>
            <a:round/>
            <a:headEnd/>
            <a:tailEnd/>
          </a:ln>
        </p:spPr>
        <p:txBody>
          <a:bodyPr wrap="none" anchor="ctr"/>
          <a:lstStyle/>
          <a:p>
            <a:pPr>
              <a:buClr>
                <a:srgbClr val="000000"/>
              </a:buClr>
              <a:buSzPct val="100000"/>
              <a:buFont typeface="Times New Roman" pitchFamily="18" charset="0"/>
              <a:buNone/>
            </a:pPr>
            <a:endParaRPr lang="ru-RU">
              <a:latin typeface="Calibri" pitchFamily="34" charset="0"/>
            </a:endParaRPr>
          </a:p>
        </p:txBody>
      </p:sp>
      <p:sp>
        <p:nvSpPr>
          <p:cNvPr id="3077" name="Text Box 5"/>
          <p:cNvSpPr txBox="1">
            <a:spLocks noChangeArrowheads="1"/>
          </p:cNvSpPr>
          <p:nvPr/>
        </p:nvSpPr>
        <p:spPr bwMode="auto">
          <a:xfrm>
            <a:off x="3810000" y="3810000"/>
            <a:ext cx="1447800" cy="525401"/>
          </a:xfrm>
          <a:prstGeom prst="rect">
            <a:avLst/>
          </a:prstGeom>
          <a:noFill/>
          <a:ln w="9525">
            <a:noFill/>
            <a:round/>
            <a:headEnd/>
            <a:tailEnd/>
          </a:ln>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1400" dirty="0">
                <a:solidFill>
                  <a:srgbClr val="000000"/>
                </a:solidFill>
                <a:latin typeface="Calibri" pitchFamily="34" charset="0"/>
              </a:rPr>
              <a:t>     </a:t>
            </a:r>
            <a:r>
              <a:rPr lang="en-US" sz="1400" dirty="0">
                <a:solidFill>
                  <a:srgbClr val="000000"/>
                </a:solidFill>
                <a:latin typeface="Calibri" pitchFamily="34" charset="0"/>
              </a:rPr>
              <a:t>proton beam</a:t>
            </a:r>
            <a:endParaRPr lang="ru-RU" sz="1400" dirty="0">
              <a:solidFill>
                <a:srgbClr val="000000"/>
              </a:solidFill>
              <a:latin typeface="Calibri" pitchFamily="34" charset="0"/>
            </a:endParaRPr>
          </a:p>
          <a:p>
            <a:pP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1400" dirty="0">
                <a:solidFill>
                  <a:srgbClr val="000000"/>
                </a:solidFill>
                <a:latin typeface="Calibri" pitchFamily="34" charset="0"/>
              </a:rPr>
              <a:t>10</a:t>
            </a:r>
            <a:r>
              <a:rPr lang="ru-RU" sz="1400" baseline="30000" dirty="0">
                <a:solidFill>
                  <a:srgbClr val="000000"/>
                </a:solidFill>
                <a:latin typeface="Calibri" pitchFamily="34" charset="0"/>
              </a:rPr>
              <a:t>12</a:t>
            </a:r>
            <a:r>
              <a:rPr lang="ru-RU" sz="1400" dirty="0">
                <a:solidFill>
                  <a:srgbClr val="000000"/>
                </a:solidFill>
                <a:latin typeface="Calibri" pitchFamily="34" charset="0"/>
              </a:rPr>
              <a:t>- 10</a:t>
            </a:r>
            <a:r>
              <a:rPr lang="ru-RU" sz="1400" baseline="30000" dirty="0">
                <a:solidFill>
                  <a:srgbClr val="000000"/>
                </a:solidFill>
                <a:latin typeface="Calibri" pitchFamily="34" charset="0"/>
              </a:rPr>
              <a:t>13 </a:t>
            </a:r>
            <a:r>
              <a:rPr lang="ru-RU" sz="1400" dirty="0">
                <a:solidFill>
                  <a:srgbClr val="000000"/>
                </a:solidFill>
                <a:latin typeface="Calibri" pitchFamily="34" charset="0"/>
              </a:rPr>
              <a:t>/</a:t>
            </a:r>
            <a:r>
              <a:rPr lang="en-US" sz="1400" dirty="0">
                <a:solidFill>
                  <a:srgbClr val="000000"/>
                </a:solidFill>
                <a:latin typeface="Calibri" pitchFamily="34" charset="0"/>
              </a:rPr>
              <a:t>sec</a:t>
            </a:r>
            <a:endParaRPr lang="ru-RU" sz="1400" dirty="0">
              <a:solidFill>
                <a:srgbClr val="000000"/>
              </a:solidFill>
              <a:latin typeface="Calibri" pitchFamily="34" charset="0"/>
            </a:endParaRPr>
          </a:p>
        </p:txBody>
      </p:sp>
      <p:sp>
        <p:nvSpPr>
          <p:cNvPr id="3078" name="AutoShape 6"/>
          <p:cNvSpPr>
            <a:spLocks noChangeArrowheads="1"/>
          </p:cNvSpPr>
          <p:nvPr/>
        </p:nvSpPr>
        <p:spPr bwMode="auto">
          <a:xfrm rot="3540000" flipV="1">
            <a:off x="2959128" y="1353222"/>
            <a:ext cx="548880" cy="103179"/>
          </a:xfrm>
          <a:prstGeom prst="leftArrow">
            <a:avLst>
              <a:gd name="adj1" fmla="val 50000"/>
              <a:gd name="adj2" fmla="val 50160"/>
            </a:avLst>
          </a:prstGeom>
          <a:solidFill>
            <a:srgbClr val="00B8FF"/>
          </a:solidFill>
          <a:ln w="9360">
            <a:solidFill>
              <a:srgbClr val="000000"/>
            </a:solidFill>
            <a:round/>
            <a:headEnd/>
            <a:tailEnd/>
          </a:ln>
        </p:spPr>
        <p:txBody>
          <a:bodyPr wrap="none" anchor="ctr"/>
          <a:lstStyle/>
          <a:p>
            <a:pPr>
              <a:buClr>
                <a:srgbClr val="000000"/>
              </a:buClr>
              <a:buSzPct val="100000"/>
              <a:buFont typeface="Times New Roman" pitchFamily="18" charset="0"/>
              <a:buNone/>
            </a:pPr>
            <a:endParaRPr lang="ru-RU">
              <a:latin typeface="Calibri" pitchFamily="34" charset="0"/>
            </a:endParaRPr>
          </a:p>
        </p:txBody>
      </p:sp>
      <p:sp>
        <p:nvSpPr>
          <p:cNvPr id="3079" name="AutoShape 7"/>
          <p:cNvSpPr>
            <a:spLocks noChangeArrowheads="1"/>
          </p:cNvSpPr>
          <p:nvPr/>
        </p:nvSpPr>
        <p:spPr bwMode="auto">
          <a:xfrm rot="-4020000">
            <a:off x="3123697" y="1832240"/>
            <a:ext cx="158049" cy="977900"/>
          </a:xfrm>
          <a:prstGeom prst="upArrow">
            <a:avLst>
              <a:gd name="adj1" fmla="val 50000"/>
              <a:gd name="adj2" fmla="val 50236"/>
            </a:avLst>
          </a:prstGeom>
          <a:solidFill>
            <a:srgbClr val="00B8FF"/>
          </a:solidFill>
          <a:ln w="9360">
            <a:solidFill>
              <a:srgbClr val="000000"/>
            </a:solidFill>
            <a:round/>
            <a:headEnd/>
            <a:tailEnd/>
          </a:ln>
        </p:spPr>
        <p:txBody>
          <a:bodyPr wrap="none" anchor="ctr"/>
          <a:lstStyle/>
          <a:p>
            <a:pPr>
              <a:buClr>
                <a:srgbClr val="000000"/>
              </a:buClr>
              <a:buSzPct val="100000"/>
              <a:buFont typeface="Times New Roman" pitchFamily="18" charset="0"/>
              <a:buNone/>
            </a:pPr>
            <a:endParaRPr lang="ru-RU">
              <a:latin typeface="Calibri" pitchFamily="34" charset="0"/>
            </a:endParaRPr>
          </a:p>
        </p:txBody>
      </p:sp>
      <p:sp>
        <p:nvSpPr>
          <p:cNvPr id="3080" name="Text Box 8"/>
          <p:cNvSpPr txBox="1">
            <a:spLocks noChangeArrowheads="1"/>
          </p:cNvSpPr>
          <p:nvPr/>
        </p:nvSpPr>
        <p:spPr bwMode="auto">
          <a:xfrm rot="1380000" flipH="1">
            <a:off x="2776752" y="1909393"/>
            <a:ext cx="909840" cy="340735"/>
          </a:xfrm>
          <a:prstGeom prst="rect">
            <a:avLst/>
          </a:prstGeom>
          <a:solidFill>
            <a:srgbClr val="FFFFFF"/>
          </a:solidFill>
          <a:ln w="9525">
            <a:solidFill>
              <a:schemeClr val="tx2">
                <a:lumMod val="75000"/>
              </a:schemeClr>
            </a:solidFill>
            <a:round/>
            <a:headEnd/>
            <a:tailEnd/>
          </a:ln>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1600" dirty="0" err="1">
                <a:solidFill>
                  <a:srgbClr val="000000"/>
                </a:solidFill>
                <a:latin typeface="Calibri" pitchFamily="34" charset="0"/>
              </a:rPr>
              <a:t>π,K,p,d,t</a:t>
            </a:r>
            <a:endParaRPr lang="ru-RU" sz="1600" dirty="0">
              <a:solidFill>
                <a:srgbClr val="000000"/>
              </a:solidFill>
              <a:latin typeface="Calibri" pitchFamily="34" charset="0"/>
            </a:endParaRPr>
          </a:p>
        </p:txBody>
      </p:sp>
      <p:pic>
        <p:nvPicPr>
          <p:cNvPr id="3081" name="Picture 9"/>
          <p:cNvPicPr>
            <a:picLocks noChangeAspect="1" noChangeArrowheads="1"/>
          </p:cNvPicPr>
          <p:nvPr/>
        </p:nvPicPr>
        <p:blipFill>
          <a:blip r:embed="rId4" cstate="print"/>
          <a:srcRect/>
          <a:stretch>
            <a:fillRect/>
          </a:stretch>
        </p:blipFill>
        <p:spPr bwMode="auto">
          <a:xfrm>
            <a:off x="8199438" y="0"/>
            <a:ext cx="944562" cy="647700"/>
          </a:xfrm>
          <a:prstGeom prst="rect">
            <a:avLst/>
          </a:prstGeom>
          <a:noFill/>
          <a:ln w="9525">
            <a:noFill/>
            <a:round/>
            <a:headEnd/>
            <a:tailEnd/>
          </a:ln>
        </p:spPr>
      </p:pic>
      <p:pic>
        <p:nvPicPr>
          <p:cNvPr id="3083" name="Picture 13"/>
          <p:cNvPicPr>
            <a:picLocks noChangeAspect="1" noChangeArrowheads="1"/>
          </p:cNvPicPr>
          <p:nvPr/>
        </p:nvPicPr>
        <p:blipFill>
          <a:blip r:embed="rId5" cstate="print"/>
          <a:srcRect/>
          <a:stretch>
            <a:fillRect/>
          </a:stretch>
        </p:blipFill>
        <p:spPr bwMode="auto">
          <a:xfrm>
            <a:off x="15479713" y="4500563"/>
            <a:ext cx="685800" cy="1079500"/>
          </a:xfrm>
          <a:prstGeom prst="rect">
            <a:avLst/>
          </a:prstGeom>
          <a:noFill/>
          <a:ln w="9525">
            <a:noFill/>
            <a:round/>
            <a:headEnd/>
            <a:tailEnd/>
          </a:ln>
        </p:spPr>
      </p:pic>
      <p:sp>
        <p:nvSpPr>
          <p:cNvPr id="3084" name="Прямоугольник 15"/>
          <p:cNvSpPr>
            <a:spLocks noChangeArrowheads="1"/>
          </p:cNvSpPr>
          <p:nvPr/>
        </p:nvSpPr>
        <p:spPr bwMode="auto">
          <a:xfrm>
            <a:off x="3886200" y="4191000"/>
            <a:ext cx="1295400" cy="523220"/>
          </a:xfrm>
          <a:prstGeom prst="rect">
            <a:avLst/>
          </a:prstGeom>
          <a:noFill/>
          <a:ln w="9525">
            <a:noFill/>
            <a:miter lim="800000"/>
            <a:headEnd/>
            <a:tailEnd/>
          </a:ln>
        </p:spPr>
        <p:txBody>
          <a:bodyPr wrap="square">
            <a:spAutoFit/>
          </a:bodyPr>
          <a:lstStyle/>
          <a:p>
            <a:pPr>
              <a:buClr>
                <a:srgbClr val="000000"/>
              </a:buClr>
              <a:buSzPct val="100000"/>
              <a:buFont typeface="Times New Roman" pitchFamily="18" charset="0"/>
              <a:buNone/>
            </a:pPr>
            <a:r>
              <a:rPr lang="en-US" sz="1400" dirty="0">
                <a:solidFill>
                  <a:srgbClr val="000000"/>
                </a:solidFill>
                <a:latin typeface="Calibri" pitchFamily="34" charset="0"/>
              </a:rPr>
              <a:t>or  carbon ion beam </a:t>
            </a:r>
            <a:r>
              <a:rPr lang="en-US" sz="1400" dirty="0" smtClean="0">
                <a:solidFill>
                  <a:srgbClr val="000000"/>
                </a:solidFill>
                <a:latin typeface="Calibri" pitchFamily="34" charset="0"/>
              </a:rPr>
              <a:t>~</a:t>
            </a:r>
            <a:r>
              <a:rPr lang="ru-RU" sz="1400" dirty="0">
                <a:solidFill>
                  <a:srgbClr val="000000"/>
                </a:solidFill>
                <a:latin typeface="Calibri" pitchFamily="34" charset="0"/>
              </a:rPr>
              <a:t>10</a:t>
            </a:r>
            <a:r>
              <a:rPr lang="ru-RU" sz="1400" baseline="30000" dirty="0">
                <a:solidFill>
                  <a:srgbClr val="000000"/>
                </a:solidFill>
                <a:latin typeface="Calibri" pitchFamily="34" charset="0"/>
              </a:rPr>
              <a:t>9 </a:t>
            </a:r>
            <a:r>
              <a:rPr lang="ru-RU" sz="1400" dirty="0">
                <a:solidFill>
                  <a:srgbClr val="000000"/>
                </a:solidFill>
                <a:latin typeface="Calibri" pitchFamily="34" charset="0"/>
              </a:rPr>
              <a:t>/</a:t>
            </a:r>
            <a:r>
              <a:rPr lang="en-US" sz="1400" dirty="0">
                <a:solidFill>
                  <a:srgbClr val="000000"/>
                </a:solidFill>
                <a:latin typeface="Calibri" pitchFamily="34" charset="0"/>
              </a:rPr>
              <a:t>sec</a:t>
            </a:r>
            <a:endParaRPr lang="ru-RU" sz="1400" dirty="0">
              <a:latin typeface="Calibri" pitchFamily="34" charset="0"/>
            </a:endParaRPr>
          </a:p>
        </p:txBody>
      </p:sp>
      <p:sp>
        <p:nvSpPr>
          <p:cNvPr id="14" name="TextBox 5"/>
          <p:cNvSpPr txBox="1">
            <a:spLocks noChangeArrowheads="1"/>
          </p:cNvSpPr>
          <p:nvPr/>
        </p:nvSpPr>
        <p:spPr bwMode="auto">
          <a:xfrm>
            <a:off x="5410200" y="1143000"/>
            <a:ext cx="3429000" cy="3693319"/>
          </a:xfrm>
          <a:prstGeom prst="rect">
            <a:avLst/>
          </a:prstGeom>
          <a:solidFill>
            <a:schemeClr val="bg1">
              <a:lumMod val="95000"/>
            </a:schemeClr>
          </a:solidFill>
          <a:ln w="9525">
            <a:solidFill>
              <a:schemeClr val="bg1">
                <a:lumMod val="85000"/>
              </a:schemeClr>
            </a:solidFill>
            <a:miter lim="800000"/>
            <a:headEnd/>
            <a:tailEnd/>
          </a:ln>
        </p:spPr>
        <p:txBody>
          <a:bodyPr wrap="square">
            <a:spAutoFit/>
          </a:bodyPr>
          <a:lstStyle/>
          <a:p>
            <a:pPr>
              <a:defRPr/>
            </a:pPr>
            <a:r>
              <a:rPr lang="en-US" dirty="0"/>
              <a:t>Main purpose of the SPIN experiment is to obtain information on the nuclear matter  structure </a:t>
            </a:r>
            <a:r>
              <a:rPr lang="en-US" dirty="0" smtClean="0"/>
              <a:t>by </a:t>
            </a:r>
            <a:r>
              <a:rPr lang="en-US" dirty="0"/>
              <a:t>studying the spectra and composition of cumulative particles emitted with  </a:t>
            </a:r>
            <a:r>
              <a:rPr lang="en-US" b="1" dirty="0"/>
              <a:t>large transverse </a:t>
            </a:r>
            <a:r>
              <a:rPr lang="en-US" b="1" dirty="0" err="1"/>
              <a:t>momenta</a:t>
            </a:r>
            <a:r>
              <a:rPr lang="en-US" dirty="0"/>
              <a:t> (</a:t>
            </a:r>
            <a:r>
              <a:rPr lang="en-US" b="1" i="1" dirty="0" err="1"/>
              <a:t>p</a:t>
            </a:r>
            <a:r>
              <a:rPr lang="en-US" b="1" i="1" baseline="-25000" dirty="0" err="1"/>
              <a:t>T</a:t>
            </a:r>
            <a:r>
              <a:rPr lang="en-US" dirty="0"/>
              <a:t>) </a:t>
            </a:r>
            <a:r>
              <a:rPr lang="en-US" dirty="0" smtClean="0"/>
              <a:t>in </a:t>
            </a:r>
            <a:r>
              <a:rPr lang="en-US" dirty="0"/>
              <a:t>hard proton-nucleus and nucleus-nucleus interactions.  </a:t>
            </a:r>
            <a:r>
              <a:rPr lang="en-US" b="1" dirty="0" smtClean="0"/>
              <a:t>Cumulative particles </a:t>
            </a:r>
            <a:r>
              <a:rPr lang="en-US" dirty="0"/>
              <a:t>are </a:t>
            </a:r>
            <a:r>
              <a:rPr lang="en-US" dirty="0" smtClean="0"/>
              <a:t>those </a:t>
            </a:r>
            <a:r>
              <a:rPr lang="en-US" dirty="0"/>
              <a:t>generated in the kinematic </a:t>
            </a:r>
            <a:r>
              <a:rPr lang="en-US" dirty="0" smtClean="0"/>
              <a:t>regions </a:t>
            </a:r>
            <a:r>
              <a:rPr lang="en-US" dirty="0"/>
              <a:t>that are </a:t>
            </a:r>
            <a:r>
              <a:rPr lang="en-US" b="1" dirty="0"/>
              <a:t>forbidden for scattering with the participation of free </a:t>
            </a:r>
            <a:r>
              <a:rPr lang="en-US" b="1" dirty="0" smtClean="0"/>
              <a:t>nucleons.</a:t>
            </a:r>
            <a:endParaRPr lang="en-US" b="1" dirty="0"/>
          </a:p>
        </p:txBody>
      </p:sp>
      <p:sp>
        <p:nvSpPr>
          <p:cNvPr id="15" name="TextBox 14"/>
          <p:cNvSpPr txBox="1"/>
          <p:nvPr/>
        </p:nvSpPr>
        <p:spPr>
          <a:xfrm>
            <a:off x="381000" y="4826675"/>
            <a:ext cx="4343400" cy="2031325"/>
          </a:xfrm>
          <a:prstGeom prst="rect">
            <a:avLst/>
          </a:prstGeom>
          <a:solidFill>
            <a:schemeClr val="bg1">
              <a:lumMod val="95000"/>
            </a:schemeClr>
          </a:solidFill>
          <a:ln>
            <a:solidFill>
              <a:schemeClr val="bg1">
                <a:lumMod val="85000"/>
              </a:schemeClr>
            </a:solidFill>
          </a:ln>
        </p:spPr>
        <p:txBody>
          <a:bodyPr wrap="square" rtlCol="0">
            <a:spAutoFit/>
          </a:bodyPr>
          <a:lstStyle/>
          <a:p>
            <a:r>
              <a:rPr lang="en-US" dirty="0" smtClean="0"/>
              <a:t>Models for cumulative processes:</a:t>
            </a:r>
          </a:p>
          <a:p>
            <a:endParaRPr lang="en-US" dirty="0" smtClean="0"/>
          </a:p>
          <a:p>
            <a:pPr>
              <a:buFont typeface="Calibri" pitchFamily="34" charset="0"/>
              <a:buChar char="−"/>
            </a:pPr>
            <a:r>
              <a:rPr lang="en-US" dirty="0" smtClean="0"/>
              <a:t>Multiple scattering </a:t>
            </a:r>
          </a:p>
          <a:p>
            <a:pPr>
              <a:buFont typeface="Calibri" pitchFamily="34" charset="0"/>
              <a:buChar char="−"/>
            </a:pPr>
            <a:r>
              <a:rPr lang="en-US" dirty="0" smtClean="0"/>
              <a:t>Multi-nucleon (</a:t>
            </a:r>
            <a:r>
              <a:rPr lang="en-US" dirty="0" err="1" smtClean="0"/>
              <a:t>multiquark</a:t>
            </a:r>
            <a:r>
              <a:rPr lang="en-US" dirty="0" smtClean="0"/>
              <a:t>)  configurations (dense baryon matter)</a:t>
            </a:r>
          </a:p>
          <a:p>
            <a:pPr>
              <a:buFont typeface="Calibri" pitchFamily="34" charset="0"/>
              <a:buChar char="−"/>
            </a:pPr>
            <a:r>
              <a:rPr lang="en-US" dirty="0" smtClean="0"/>
              <a:t> Short-range  correlated (SRC) NN pairs </a:t>
            </a:r>
          </a:p>
          <a:p>
            <a:r>
              <a:rPr lang="en-US" dirty="0" smtClean="0"/>
              <a:t>with  large relative momentum</a:t>
            </a:r>
          </a:p>
        </p:txBody>
      </p:sp>
      <p:pic>
        <p:nvPicPr>
          <p:cNvPr id="17" name="Рисунок 10" descr="flucton_old_fig.jpg"/>
          <p:cNvPicPr>
            <a:picLocks noChangeAspect="1"/>
          </p:cNvPicPr>
          <p:nvPr/>
        </p:nvPicPr>
        <p:blipFill>
          <a:blip r:embed="rId6" cstate="print"/>
          <a:srcRect/>
          <a:stretch>
            <a:fillRect/>
          </a:stretch>
        </p:blipFill>
        <p:spPr bwMode="auto">
          <a:xfrm>
            <a:off x="5029200" y="5085990"/>
            <a:ext cx="1676400" cy="1400536"/>
          </a:xfrm>
          <a:prstGeom prst="rect">
            <a:avLst/>
          </a:prstGeom>
          <a:noFill/>
          <a:ln w="9525">
            <a:noFill/>
            <a:miter lim="800000"/>
            <a:headEnd/>
            <a:tailEnd/>
          </a:ln>
        </p:spPr>
      </p:pic>
      <p:pic>
        <p:nvPicPr>
          <p:cNvPr id="18" name="Picture 2"/>
          <p:cNvPicPr>
            <a:picLocks noChangeAspect="1" noChangeArrowheads="1"/>
          </p:cNvPicPr>
          <p:nvPr/>
        </p:nvPicPr>
        <p:blipFill>
          <a:blip r:embed="rId7" cstate="print"/>
          <a:srcRect/>
          <a:stretch>
            <a:fillRect/>
          </a:stretch>
        </p:blipFill>
        <p:spPr bwMode="auto">
          <a:xfrm>
            <a:off x="6934200" y="5105400"/>
            <a:ext cx="1831716" cy="1380060"/>
          </a:xfrm>
          <a:prstGeom prst="rect">
            <a:avLst/>
          </a:prstGeom>
          <a:noFill/>
          <a:ln w="9525">
            <a:noFill/>
            <a:miter lim="800000"/>
            <a:headEnd/>
            <a:tailEnd/>
          </a:ln>
        </p:spPr>
      </p:pic>
      <p:sp>
        <p:nvSpPr>
          <p:cNvPr id="19" name="TextBox 18"/>
          <p:cNvSpPr txBox="1"/>
          <p:nvPr/>
        </p:nvSpPr>
        <p:spPr>
          <a:xfrm>
            <a:off x="990600" y="228600"/>
            <a:ext cx="5410200" cy="584775"/>
          </a:xfrm>
          <a:prstGeom prst="rect">
            <a:avLst/>
          </a:prstGeom>
          <a:noFill/>
          <a:ln>
            <a:solidFill>
              <a:schemeClr val="bg1">
                <a:lumMod val="85000"/>
              </a:schemeClr>
            </a:solidFill>
          </a:ln>
        </p:spPr>
        <p:txBody>
          <a:bodyPr wrap="square" rtlCol="0">
            <a:spAutoFit/>
          </a:bodyPr>
          <a:lstStyle/>
          <a:p>
            <a:r>
              <a:rPr lang="en-US" sz="3200" dirty="0" smtClean="0">
                <a:solidFill>
                  <a:schemeClr val="tx2">
                    <a:lumMod val="75000"/>
                  </a:schemeClr>
                </a:solidFill>
              </a:rPr>
              <a:t>SPIN         Cumulative reactions</a:t>
            </a:r>
            <a:endParaRPr lang="ru-RU" sz="3200" dirty="0">
              <a:solidFill>
                <a:schemeClr val="tx2">
                  <a:lumMod val="75000"/>
                </a:schemeClr>
              </a:solidFill>
            </a:endParaRPr>
          </a:p>
        </p:txBody>
      </p:sp>
      <p:sp>
        <p:nvSpPr>
          <p:cNvPr id="20" name="Номер слайда 19"/>
          <p:cNvSpPr>
            <a:spLocks noGrp="1"/>
          </p:cNvSpPr>
          <p:nvPr>
            <p:ph type="sldNum" sz="quarter" idx="12"/>
          </p:nvPr>
        </p:nvSpPr>
        <p:spPr/>
        <p:txBody>
          <a:bodyPr/>
          <a:lstStyle/>
          <a:p>
            <a:fld id="{A483448D-3A78-4528-A469-B745A65DA480}" type="slidenum">
              <a:rPr lang="en-US" smtClean="0"/>
              <a:pPr/>
              <a:t>17</a:t>
            </a:fld>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6553200" y="6356350"/>
            <a:ext cx="2133600" cy="365125"/>
          </a:xfrm>
          <a:prstGeom prst="rect">
            <a:avLst/>
          </a:prstGeom>
          <a:noFill/>
          <a:ln w="9525">
            <a:noFill/>
            <a:round/>
            <a:headEnd/>
            <a:tailEnd/>
          </a:ln>
        </p:spPr>
        <p:txBody>
          <a:bodyPr lIns="90000" tIns="46800" rIns="90000" bIns="46800" anchor="ctr"/>
          <a:lstStyle/>
          <a:p>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2FA19A2-C20B-49B0-B967-562BE79FBA2E}" type="slidenum">
              <a:rPr lang="ru-RU" sz="1200">
                <a:solidFill>
                  <a:srgbClr val="898989"/>
                </a:solidFill>
                <a:latin typeface="Calibri" pitchFamily="34" charset="0"/>
              </a:rPr>
              <a:pPr algn="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ru-RU" sz="1200">
              <a:solidFill>
                <a:srgbClr val="898989"/>
              </a:solidFill>
              <a:latin typeface="Calibri" pitchFamily="34" charset="0"/>
            </a:endParaRPr>
          </a:p>
        </p:txBody>
      </p:sp>
      <p:sp>
        <p:nvSpPr>
          <p:cNvPr id="4099" name="Text Box 5"/>
          <p:cNvSpPr txBox="1">
            <a:spLocks noChangeArrowheads="1"/>
          </p:cNvSpPr>
          <p:nvPr/>
        </p:nvSpPr>
        <p:spPr bwMode="auto">
          <a:xfrm>
            <a:off x="5029200" y="3124200"/>
            <a:ext cx="2895600" cy="2033506"/>
          </a:xfrm>
          <a:prstGeom prst="rect">
            <a:avLst/>
          </a:prstGeom>
          <a:solidFill>
            <a:schemeClr val="bg1">
              <a:lumMod val="95000"/>
            </a:schemeClr>
          </a:solidFill>
          <a:ln w="3175">
            <a:solidFill>
              <a:srgbClr val="95B3D7"/>
            </a:solidFill>
            <a:round/>
            <a:headEnd/>
            <a:tailEnd/>
          </a:ln>
        </p:spPr>
        <p:txBody>
          <a:bodyPr wrap="square" lIns="90000" tIns="46800" rIns="90000" bIns="46800">
            <a:spAutoFit/>
          </a:bodyPr>
          <a:lstStyle/>
          <a:p>
            <a:r>
              <a:rPr lang="en-US" dirty="0"/>
              <a:t>Production of  cumulative particles      with large  transverse momentum          </a:t>
            </a:r>
            <a:r>
              <a:rPr lang="en-US" dirty="0" smtClean="0"/>
              <a:t>        (</a:t>
            </a:r>
            <a:r>
              <a:rPr lang="en-US" dirty="0"/>
              <a:t>p&gt; 2.5 </a:t>
            </a:r>
            <a:r>
              <a:rPr lang="en-US" dirty="0" err="1"/>
              <a:t>GeV</a:t>
            </a:r>
            <a:r>
              <a:rPr lang="en-US" dirty="0"/>
              <a:t>/c) has been observed       </a:t>
            </a:r>
            <a:r>
              <a:rPr lang="en-US" b="1" dirty="0"/>
              <a:t>for the first </a:t>
            </a:r>
            <a:r>
              <a:rPr lang="en-US" b="1" dirty="0" smtClean="0"/>
              <a:t>time</a:t>
            </a:r>
            <a:r>
              <a:rPr lang="en-US" dirty="0"/>
              <a:t> </a:t>
            </a:r>
            <a:r>
              <a:rPr lang="en-US" dirty="0" smtClean="0"/>
              <a:t>for </a:t>
            </a:r>
            <a:r>
              <a:rPr lang="en-US" dirty="0"/>
              <a:t>both positive and negative particles</a:t>
            </a:r>
            <a:endParaRPr lang="ru-RU" b="1" dirty="0">
              <a:solidFill>
                <a:srgbClr val="000000"/>
              </a:solidFill>
              <a:latin typeface="Calibri" pitchFamily="34" charset="0"/>
            </a:endParaRPr>
          </a:p>
        </p:txBody>
      </p:sp>
      <p:pic>
        <p:nvPicPr>
          <p:cNvPr id="4100" name="Picture 6"/>
          <p:cNvPicPr>
            <a:picLocks noChangeAspect="1" noChangeArrowheads="1"/>
          </p:cNvPicPr>
          <p:nvPr/>
        </p:nvPicPr>
        <p:blipFill>
          <a:blip r:embed="rId3" cstate="print"/>
          <a:srcRect/>
          <a:stretch>
            <a:fillRect/>
          </a:stretch>
        </p:blipFill>
        <p:spPr bwMode="auto">
          <a:xfrm>
            <a:off x="8199438" y="0"/>
            <a:ext cx="944562" cy="647700"/>
          </a:xfrm>
          <a:prstGeom prst="rect">
            <a:avLst/>
          </a:prstGeom>
          <a:noFill/>
          <a:ln w="9525">
            <a:noFill/>
            <a:round/>
            <a:headEnd/>
            <a:tailEnd/>
          </a:ln>
        </p:spPr>
      </p:pic>
      <p:sp>
        <p:nvSpPr>
          <p:cNvPr id="4101" name="TextBox 7"/>
          <p:cNvSpPr txBox="1">
            <a:spLocks noChangeArrowheads="1"/>
          </p:cNvSpPr>
          <p:nvPr/>
        </p:nvSpPr>
        <p:spPr bwMode="auto">
          <a:xfrm>
            <a:off x="468313" y="188913"/>
            <a:ext cx="6888162" cy="307975"/>
          </a:xfrm>
          <a:prstGeom prst="rect">
            <a:avLst/>
          </a:prstGeom>
          <a:noFill/>
          <a:ln w="9525">
            <a:noFill/>
            <a:miter lim="800000"/>
            <a:headEnd/>
            <a:tailEnd/>
          </a:ln>
        </p:spPr>
        <p:txBody>
          <a:bodyPr wrap="none">
            <a:spAutoFit/>
          </a:bodyPr>
          <a:lstStyle/>
          <a:p>
            <a:r>
              <a:rPr lang="en-US" sz="1400"/>
              <a:t> V.V. Ammosov et al.,</a:t>
            </a:r>
            <a:r>
              <a:rPr lang="en-US" sz="1400" i="1"/>
              <a:t>Physics of Atomic Nuclei, 2013, Vol. 76, No. 10, pp. 1213–1218</a:t>
            </a:r>
            <a:endParaRPr lang="ru-RU" sz="1400"/>
          </a:p>
        </p:txBody>
      </p:sp>
      <p:sp>
        <p:nvSpPr>
          <p:cNvPr id="4102" name="TextBox 8"/>
          <p:cNvSpPr txBox="1">
            <a:spLocks noChangeArrowheads="1"/>
          </p:cNvSpPr>
          <p:nvPr/>
        </p:nvSpPr>
        <p:spPr bwMode="auto">
          <a:xfrm>
            <a:off x="468313" y="476250"/>
            <a:ext cx="7078662" cy="307975"/>
          </a:xfrm>
          <a:prstGeom prst="rect">
            <a:avLst/>
          </a:prstGeom>
          <a:noFill/>
          <a:ln w="9525">
            <a:noFill/>
            <a:miter lim="800000"/>
            <a:headEnd/>
            <a:tailEnd/>
          </a:ln>
        </p:spPr>
        <p:txBody>
          <a:bodyPr wrap="none">
            <a:spAutoFit/>
          </a:bodyPr>
          <a:lstStyle/>
          <a:p>
            <a:r>
              <a:rPr lang="en-US" sz="1400"/>
              <a:t>V.V.Ammosov et al. Yadernaya Fizika I Inzhiniring 4 (2013)773–778] , arXiv-1410.5582 </a:t>
            </a:r>
            <a:endParaRPr lang="ru-RU" sz="1400"/>
          </a:p>
        </p:txBody>
      </p:sp>
      <p:sp>
        <p:nvSpPr>
          <p:cNvPr id="4103" name="TextBox 9"/>
          <p:cNvSpPr txBox="1">
            <a:spLocks noChangeArrowheads="1"/>
          </p:cNvSpPr>
          <p:nvPr/>
        </p:nvSpPr>
        <p:spPr bwMode="auto">
          <a:xfrm>
            <a:off x="228600" y="5288340"/>
            <a:ext cx="4495800" cy="1569660"/>
          </a:xfrm>
          <a:prstGeom prst="rect">
            <a:avLst/>
          </a:prstGeom>
          <a:noFill/>
          <a:ln w="9525">
            <a:solidFill>
              <a:schemeClr val="bg1">
                <a:lumMod val="85000"/>
              </a:schemeClr>
            </a:solidFill>
            <a:miter lim="800000"/>
            <a:headEnd/>
            <a:tailEnd/>
          </a:ln>
        </p:spPr>
        <p:txBody>
          <a:bodyPr wrap="square">
            <a:spAutoFit/>
          </a:bodyPr>
          <a:lstStyle/>
          <a:p>
            <a:r>
              <a:rPr lang="en-US" sz="1600" dirty="0"/>
              <a:t> </a:t>
            </a:r>
            <a:r>
              <a:rPr lang="en-US" sz="1600" dirty="0" smtClean="0"/>
              <a:t> </a:t>
            </a:r>
            <a:r>
              <a:rPr lang="en-US" sz="1600" i="1" dirty="0"/>
              <a:t>Differential production cross sections for </a:t>
            </a:r>
            <a:r>
              <a:rPr lang="en-US" sz="1600" i="1" dirty="0" smtClean="0"/>
              <a:t>              (</a:t>
            </a:r>
            <a:r>
              <a:rPr lang="en-US" sz="1600" i="1" dirty="0"/>
              <a:t>a) positively and (b) negatively charged </a:t>
            </a:r>
          </a:p>
          <a:p>
            <a:r>
              <a:rPr lang="en-US" sz="1600" i="1" dirty="0"/>
              <a:t>particles as functions of momentum. The upper horizontal axis shows the </a:t>
            </a:r>
            <a:r>
              <a:rPr lang="en-US" sz="1600" i="1" dirty="0" smtClean="0"/>
              <a:t>transverse momentum</a:t>
            </a:r>
            <a:r>
              <a:rPr lang="en-US" sz="1600" i="1" dirty="0"/>
              <a:t>. Vertical dashed lines show the kinematic thresholds  in interaction </a:t>
            </a:r>
            <a:r>
              <a:rPr lang="en-US" sz="1600" i="1" dirty="0" smtClean="0"/>
              <a:t>of </a:t>
            </a:r>
            <a:r>
              <a:rPr lang="en-US" sz="1600" i="1" dirty="0"/>
              <a:t>free nucleons. </a:t>
            </a:r>
          </a:p>
        </p:txBody>
      </p:sp>
      <p:pic>
        <p:nvPicPr>
          <p:cNvPr id="4104" name="Picture 9" descr="C:\Documents and Settings\gapienko\Рабочий стол\BLUE_32-2017\MY_PAPERS\SPIN\PAPER2_ЯФ-ИНЖ2013\FIGURES\SPIN_2013.05.20_Fig2.jpg"/>
          <p:cNvPicPr>
            <a:picLocks noChangeAspect="1" noChangeArrowheads="1"/>
          </p:cNvPicPr>
          <p:nvPr/>
        </p:nvPicPr>
        <p:blipFill>
          <a:blip r:embed="rId4" cstate="print"/>
          <a:srcRect/>
          <a:stretch>
            <a:fillRect/>
          </a:stretch>
        </p:blipFill>
        <p:spPr bwMode="auto">
          <a:xfrm>
            <a:off x="250825" y="836613"/>
            <a:ext cx="4549775" cy="4421187"/>
          </a:xfrm>
          <a:prstGeom prst="rect">
            <a:avLst/>
          </a:prstGeom>
          <a:noFill/>
          <a:ln w="9525">
            <a:noFill/>
            <a:miter lim="800000"/>
            <a:headEnd/>
            <a:tailEnd/>
          </a:ln>
        </p:spPr>
      </p:pic>
      <p:sp>
        <p:nvSpPr>
          <p:cNvPr id="4105" name="Text Box 7"/>
          <p:cNvSpPr txBox="1">
            <a:spLocks noChangeArrowheads="1"/>
          </p:cNvSpPr>
          <p:nvPr/>
        </p:nvSpPr>
        <p:spPr bwMode="auto">
          <a:xfrm>
            <a:off x="5029200" y="1447800"/>
            <a:ext cx="2895600" cy="1479509"/>
          </a:xfrm>
          <a:prstGeom prst="rect">
            <a:avLst/>
          </a:prstGeom>
          <a:solidFill>
            <a:schemeClr val="bg1">
              <a:lumMod val="95000"/>
            </a:schemeClr>
          </a:solidFill>
          <a:ln w="9525">
            <a:solidFill>
              <a:schemeClr val="bg1">
                <a:lumMod val="85000"/>
              </a:schemeClr>
            </a:solidFill>
            <a:round/>
            <a:headEnd/>
            <a:tailEnd/>
          </a:ln>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a:solidFill>
                  <a:srgbClr val="000000"/>
                </a:solidFill>
                <a:latin typeface="Arial Black" pitchFamily="34" charset="0"/>
              </a:rPr>
              <a:t>pA</a:t>
            </a:r>
            <a:r>
              <a:rPr lang="en-US" dirty="0" err="1">
                <a:solidFill>
                  <a:srgbClr val="000000"/>
                </a:solidFill>
                <a:latin typeface="Arial Black" pitchFamily="34" charset="0"/>
                <a:sym typeface="Wingdings" pitchFamily="2" charset="2"/>
              </a:rPr>
              <a:t></a:t>
            </a:r>
            <a:r>
              <a:rPr lang="en-US" dirty="0" err="1">
                <a:solidFill>
                  <a:srgbClr val="000000"/>
                </a:solidFill>
                <a:latin typeface="Arial Black" pitchFamily="34" charset="0"/>
              </a:rPr>
              <a:t>h</a:t>
            </a:r>
            <a:r>
              <a:rPr lang="en-US" baseline="30000" dirty="0">
                <a:solidFill>
                  <a:srgbClr val="000000"/>
                </a:solidFill>
                <a:latin typeface="Arial Black" pitchFamily="34" charset="0"/>
              </a:rPr>
              <a:t>±</a:t>
            </a:r>
            <a:r>
              <a:rPr lang="en-US" dirty="0">
                <a:solidFill>
                  <a:srgbClr val="000000"/>
                </a:solidFill>
                <a:latin typeface="Arial Black" pitchFamily="34" charset="0"/>
              </a:rPr>
              <a:t> +X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latin typeface="Calibri" pitchFamily="34" charset="0"/>
              </a:rPr>
              <a:t>Proton beam,</a:t>
            </a:r>
            <a:r>
              <a:rPr lang="ru-RU" dirty="0">
                <a:solidFill>
                  <a:srgbClr val="000000"/>
                </a:solidFill>
                <a:latin typeface="Calibri" pitchFamily="34" charset="0"/>
              </a:rPr>
              <a:t> 50 </a:t>
            </a:r>
            <a:r>
              <a:rPr lang="en-US" dirty="0" err="1">
                <a:solidFill>
                  <a:srgbClr val="000000"/>
                </a:solidFill>
                <a:latin typeface="Calibri" pitchFamily="34" charset="0"/>
              </a:rPr>
              <a:t>GeV</a:t>
            </a:r>
            <a:r>
              <a:rPr lang="ru-RU" dirty="0">
                <a:solidFill>
                  <a:srgbClr val="000000"/>
                </a:solidFill>
                <a:latin typeface="Calibri" pitchFamily="34" charset="0"/>
              </a:rPr>
              <a:t>/с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latin typeface="Calibri" pitchFamily="34" charset="0"/>
              </a:rPr>
              <a:t>Intensity </a:t>
            </a:r>
            <a:r>
              <a:rPr lang="ru-RU" dirty="0">
                <a:solidFill>
                  <a:srgbClr val="000000"/>
                </a:solidFill>
                <a:latin typeface="Calibri" pitchFamily="34" charset="0"/>
              </a:rPr>
              <a:t> </a:t>
            </a:r>
            <a:r>
              <a:rPr lang="en-US" dirty="0">
                <a:solidFill>
                  <a:srgbClr val="000000"/>
                </a:solidFill>
                <a:latin typeface="Calibri" pitchFamily="34" charset="0"/>
              </a:rPr>
              <a:t>5x10</a:t>
            </a:r>
            <a:r>
              <a:rPr lang="en-US" baseline="30000" dirty="0">
                <a:solidFill>
                  <a:srgbClr val="000000"/>
                </a:solidFill>
                <a:latin typeface="Calibri" pitchFamily="34" charset="0"/>
              </a:rPr>
              <a:t>12</a:t>
            </a:r>
            <a:r>
              <a:rPr lang="en-US" dirty="0">
                <a:solidFill>
                  <a:srgbClr val="000000"/>
                </a:solidFill>
                <a:latin typeface="Calibri" pitchFamily="34" charset="0"/>
              </a:rPr>
              <a:t> /sec</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latin typeface="Calibri" pitchFamily="34" charset="0"/>
              </a:rPr>
              <a:t>Targets:   </a:t>
            </a:r>
            <a:r>
              <a:rPr lang="en-US" b="1" dirty="0">
                <a:solidFill>
                  <a:srgbClr val="000000"/>
                </a:solidFill>
                <a:latin typeface="Calibri" pitchFamily="34" charset="0"/>
              </a:rPr>
              <a:t>C, Al, Cu, W</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latin typeface="Calibri" pitchFamily="34" charset="0"/>
              </a:rPr>
              <a:t>Angle of arm</a:t>
            </a:r>
            <a:r>
              <a:rPr lang="ru-RU" dirty="0">
                <a:solidFill>
                  <a:srgbClr val="000000"/>
                </a:solidFill>
                <a:latin typeface="Calibri" pitchFamily="34" charset="0"/>
              </a:rPr>
              <a:t> 35</a:t>
            </a:r>
            <a:r>
              <a:rPr lang="ru-RU" baseline="30000" dirty="0">
                <a:solidFill>
                  <a:srgbClr val="000000"/>
                </a:solidFill>
                <a:latin typeface="Calibri" pitchFamily="34" charset="0"/>
              </a:rPr>
              <a:t>0</a:t>
            </a:r>
            <a:r>
              <a:rPr lang="en-US" baseline="30000" dirty="0">
                <a:solidFill>
                  <a:srgbClr val="000000"/>
                </a:solidFill>
                <a:latin typeface="Calibri" pitchFamily="34" charset="0"/>
              </a:rPr>
              <a:t> </a:t>
            </a:r>
            <a:r>
              <a:rPr lang="en-US" dirty="0">
                <a:solidFill>
                  <a:srgbClr val="000000"/>
                </a:solidFill>
                <a:latin typeface="Calibri" pitchFamily="34" charset="0"/>
              </a:rPr>
              <a:t>(lab</a:t>
            </a:r>
            <a:r>
              <a:rPr lang="ru-RU" dirty="0">
                <a:solidFill>
                  <a:srgbClr val="000000"/>
                </a:solidFill>
                <a:latin typeface="Calibri" pitchFamily="34" charset="0"/>
              </a:rPr>
              <a:t>.</a:t>
            </a:r>
            <a:r>
              <a:rPr lang="en-US" dirty="0">
                <a:solidFill>
                  <a:srgbClr val="000000"/>
                </a:solidFill>
                <a:latin typeface="Calibri" pitchFamily="34" charset="0"/>
              </a:rPr>
              <a:t>syst.</a:t>
            </a:r>
            <a:r>
              <a:rPr lang="ru-RU" dirty="0">
                <a:solidFill>
                  <a:srgbClr val="000000"/>
                </a:solidFill>
                <a:latin typeface="Calibri" pitchFamily="34" charset="0"/>
              </a:rPr>
              <a:t>)</a:t>
            </a:r>
          </a:p>
        </p:txBody>
      </p:sp>
      <p:sp>
        <p:nvSpPr>
          <p:cNvPr id="10" name="Номер слайда 9"/>
          <p:cNvSpPr>
            <a:spLocks noGrp="1"/>
          </p:cNvSpPr>
          <p:nvPr>
            <p:ph type="sldNum" sz="quarter" idx="12"/>
          </p:nvPr>
        </p:nvSpPr>
        <p:spPr/>
        <p:txBody>
          <a:bodyPr/>
          <a:lstStyle/>
          <a:p>
            <a:fld id="{A483448D-3A78-4528-A469-B745A65DA480}" type="slidenum">
              <a:rPr lang="en-US" smtClean="0"/>
              <a:pPr/>
              <a:t>18</a:t>
            </a:fld>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8" descr="alpha_WC.jpg"/>
          <p:cNvPicPr>
            <a:picLocks noChangeAspect="1"/>
          </p:cNvPicPr>
          <p:nvPr/>
        </p:nvPicPr>
        <p:blipFill>
          <a:blip r:embed="rId2" cstate="print"/>
          <a:srcRect/>
          <a:stretch>
            <a:fillRect/>
          </a:stretch>
        </p:blipFill>
        <p:spPr bwMode="auto">
          <a:xfrm>
            <a:off x="0" y="2924175"/>
            <a:ext cx="3779838" cy="3781425"/>
          </a:xfrm>
          <a:prstGeom prst="rect">
            <a:avLst/>
          </a:prstGeom>
          <a:noFill/>
          <a:ln w="9525">
            <a:noFill/>
            <a:miter lim="800000"/>
            <a:headEnd/>
            <a:tailEnd/>
          </a:ln>
        </p:spPr>
      </p:pic>
      <p:sp>
        <p:nvSpPr>
          <p:cNvPr id="5123" name="TextBox 10"/>
          <p:cNvSpPr txBox="1">
            <a:spLocks noChangeArrowheads="1"/>
          </p:cNvSpPr>
          <p:nvPr/>
        </p:nvSpPr>
        <p:spPr bwMode="auto">
          <a:xfrm>
            <a:off x="684213" y="2708275"/>
            <a:ext cx="2374900" cy="339725"/>
          </a:xfrm>
          <a:prstGeom prst="rect">
            <a:avLst/>
          </a:prstGeom>
          <a:noFill/>
          <a:ln w="9525">
            <a:noFill/>
            <a:miter lim="800000"/>
            <a:headEnd/>
            <a:tailEnd/>
          </a:ln>
        </p:spPr>
        <p:txBody>
          <a:bodyPr>
            <a:spAutoFit/>
          </a:bodyPr>
          <a:lstStyle/>
          <a:p>
            <a:r>
              <a:rPr lang="el-GR" sz="1600"/>
              <a:t>α</a:t>
            </a:r>
            <a:r>
              <a:rPr lang="en-US" sz="1600"/>
              <a:t>=ln(</a:t>
            </a:r>
            <a:r>
              <a:rPr lang="el-GR" sz="1600"/>
              <a:t>σ</a:t>
            </a:r>
            <a:r>
              <a:rPr lang="en-US" sz="1600" baseline="-25000"/>
              <a:t>1</a:t>
            </a:r>
            <a:r>
              <a:rPr lang="en-US" sz="1600"/>
              <a:t>/</a:t>
            </a:r>
            <a:r>
              <a:rPr lang="el-GR" sz="1600"/>
              <a:t>σ</a:t>
            </a:r>
            <a:r>
              <a:rPr lang="en-US" sz="1600" baseline="-25000"/>
              <a:t>2 </a:t>
            </a:r>
            <a:r>
              <a:rPr lang="en-US" sz="1600"/>
              <a:t>) /ln(A</a:t>
            </a:r>
            <a:r>
              <a:rPr lang="en-US" sz="1600" baseline="-25000"/>
              <a:t>1 </a:t>
            </a:r>
            <a:r>
              <a:rPr lang="en-US" sz="1600"/>
              <a:t>/A</a:t>
            </a:r>
            <a:r>
              <a:rPr lang="en-US" sz="1600" baseline="-25000"/>
              <a:t>2 </a:t>
            </a:r>
            <a:r>
              <a:rPr lang="en-US" sz="1600"/>
              <a:t>) </a:t>
            </a:r>
            <a:endParaRPr lang="ru-RU" sz="1600" baseline="-25000"/>
          </a:p>
        </p:txBody>
      </p:sp>
      <p:sp>
        <p:nvSpPr>
          <p:cNvPr id="5" name="Text Box 5"/>
          <p:cNvSpPr txBox="1">
            <a:spLocks noChangeArrowheads="1"/>
          </p:cNvSpPr>
          <p:nvPr/>
        </p:nvSpPr>
        <p:spPr bwMode="auto">
          <a:xfrm>
            <a:off x="228600" y="1524000"/>
            <a:ext cx="3744912" cy="833438"/>
          </a:xfrm>
          <a:prstGeom prst="rect">
            <a:avLst/>
          </a:prstGeom>
          <a:solidFill>
            <a:schemeClr val="bg1">
              <a:lumMod val="95000"/>
            </a:schemeClr>
          </a:solidFill>
          <a:ln w="9525">
            <a:solidFill>
              <a:schemeClr val="tx2">
                <a:lumMod val="40000"/>
                <a:lumOff val="60000"/>
              </a:schemeClr>
            </a:solidFill>
            <a:round/>
            <a:headEnd/>
            <a:tailEnd/>
          </a:ln>
        </p:spPr>
        <p:txBody>
          <a:bodyPr lIns="90000" tIns="46800" rIns="90000" bIns="46800">
            <a:spAutoFit/>
          </a:bodyPr>
          <a:lstStyle/>
          <a:p>
            <a:pPr fontAlgn="auto">
              <a:spcBef>
                <a:spcPts val="0"/>
              </a:spcBef>
              <a:spcAft>
                <a:spcPts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600" dirty="0">
                <a:solidFill>
                  <a:srgbClr val="000000"/>
                </a:solidFill>
                <a:latin typeface="+mn-lt"/>
              </a:rPr>
              <a:t>Strong dependence (</a:t>
            </a:r>
            <a:r>
              <a:rPr lang="el-GR" sz="1600" dirty="0">
                <a:solidFill>
                  <a:srgbClr val="000000"/>
                </a:solidFill>
                <a:latin typeface="+mn-lt"/>
              </a:rPr>
              <a:t>α</a:t>
            </a:r>
            <a:r>
              <a:rPr lang="en-US" sz="1600" dirty="0">
                <a:solidFill>
                  <a:srgbClr val="000000"/>
                </a:solidFill>
                <a:latin typeface="+mn-lt"/>
              </a:rPr>
              <a:t> &gt; 1 ) of inclusive </a:t>
            </a:r>
          </a:p>
          <a:p>
            <a:pPr fontAlgn="auto">
              <a:spcBef>
                <a:spcPts val="0"/>
              </a:spcBef>
              <a:spcAft>
                <a:spcPts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600" dirty="0">
                <a:solidFill>
                  <a:srgbClr val="000000"/>
                </a:solidFill>
                <a:latin typeface="+mn-lt"/>
              </a:rPr>
              <a:t>cross-section at high </a:t>
            </a:r>
            <a:r>
              <a:rPr lang="en-US" sz="1600" b="1" dirty="0" err="1">
                <a:solidFill>
                  <a:srgbClr val="000000"/>
                </a:solidFill>
                <a:latin typeface="+mn-lt"/>
              </a:rPr>
              <a:t>p</a:t>
            </a:r>
            <a:r>
              <a:rPr lang="en-US" sz="1600" b="1" baseline="-25000" dirty="0" err="1">
                <a:solidFill>
                  <a:srgbClr val="000000"/>
                </a:solidFill>
                <a:latin typeface="+mn-lt"/>
              </a:rPr>
              <a:t>T</a:t>
            </a:r>
            <a:r>
              <a:rPr lang="en-US" sz="1600" baseline="-25000" dirty="0">
                <a:solidFill>
                  <a:srgbClr val="000000"/>
                </a:solidFill>
                <a:latin typeface="+mn-lt"/>
              </a:rPr>
              <a:t> </a:t>
            </a:r>
            <a:r>
              <a:rPr lang="en-US" sz="1600" dirty="0">
                <a:solidFill>
                  <a:srgbClr val="000000"/>
                </a:solidFill>
                <a:latin typeface="+mn-lt"/>
              </a:rPr>
              <a:t>on atomic mass  is </a:t>
            </a:r>
          </a:p>
          <a:p>
            <a:pPr fontAlgn="auto">
              <a:spcBef>
                <a:spcPts val="0"/>
              </a:spcBef>
              <a:spcAft>
                <a:spcPts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600" dirty="0">
                <a:solidFill>
                  <a:srgbClr val="000000"/>
                </a:solidFill>
                <a:latin typeface="+mn-lt"/>
              </a:rPr>
              <a:t>typical for the cumulative processes. </a:t>
            </a:r>
          </a:p>
        </p:txBody>
      </p:sp>
      <p:sp>
        <p:nvSpPr>
          <p:cNvPr id="5125" name="Text Box 4"/>
          <p:cNvSpPr txBox="1">
            <a:spLocks noChangeArrowheads="1"/>
          </p:cNvSpPr>
          <p:nvPr/>
        </p:nvSpPr>
        <p:spPr bwMode="auto">
          <a:xfrm>
            <a:off x="4495800" y="914400"/>
            <a:ext cx="4321175" cy="1756508"/>
          </a:xfrm>
          <a:prstGeom prst="rect">
            <a:avLst/>
          </a:prstGeom>
          <a:solidFill>
            <a:schemeClr val="bg1">
              <a:lumMod val="95000"/>
            </a:schemeClr>
          </a:solidFill>
          <a:ln w="3175">
            <a:solidFill>
              <a:srgbClr val="4F81BD"/>
            </a:solidFill>
            <a:miter lim="800000"/>
            <a:headEnd/>
            <a:tailEnd/>
          </a:ln>
        </p:spPr>
        <p:txBody>
          <a:bodyPr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Absence of a strong dependence of the ratios </a:t>
            </a:r>
            <a:r>
              <a:rPr lang="en-US" b="1" i="1" dirty="0">
                <a:solidFill>
                  <a:srgbClr val="000000"/>
                </a:solidFill>
              </a:rPr>
              <a:t>p/π</a:t>
            </a:r>
            <a:r>
              <a:rPr lang="ru-RU" b="1" i="1" baseline="30000" dirty="0">
                <a:solidFill>
                  <a:srgbClr val="000000"/>
                </a:solidFill>
              </a:rPr>
              <a:t> </a:t>
            </a:r>
            <a:r>
              <a:rPr lang="en-US" b="1" i="1" baseline="30000" dirty="0">
                <a:solidFill>
                  <a:srgbClr val="000000"/>
                </a:solidFill>
              </a:rPr>
              <a:t>─</a:t>
            </a:r>
            <a:r>
              <a:rPr lang="en-US" dirty="0">
                <a:solidFill>
                  <a:srgbClr val="000000"/>
                </a:solidFill>
              </a:rPr>
              <a:t> </a:t>
            </a:r>
            <a:r>
              <a:rPr lang="en-US" dirty="0"/>
              <a:t>and </a:t>
            </a:r>
            <a:r>
              <a:rPr lang="en-US" b="1" i="1" dirty="0">
                <a:solidFill>
                  <a:srgbClr val="000000"/>
                </a:solidFill>
              </a:rPr>
              <a:t>p/</a:t>
            </a:r>
            <a:r>
              <a:rPr lang="el-GR" b="1" i="1" dirty="0">
                <a:solidFill>
                  <a:srgbClr val="000000"/>
                </a:solidFill>
              </a:rPr>
              <a:t>π</a:t>
            </a:r>
            <a:r>
              <a:rPr lang="en-US" b="1" i="1" baseline="30000" dirty="0">
                <a:solidFill>
                  <a:srgbClr val="000000"/>
                </a:solidFill>
              </a:rPr>
              <a:t>+</a:t>
            </a:r>
            <a:r>
              <a:rPr lang="en-US" b="1" i="1" dirty="0">
                <a:solidFill>
                  <a:srgbClr val="000000"/>
                </a:solidFill>
              </a:rPr>
              <a:t> </a:t>
            </a:r>
            <a:r>
              <a:rPr lang="en-US" dirty="0"/>
              <a:t>on the nucleus mass at large </a:t>
            </a:r>
            <a:r>
              <a:rPr lang="en-US" b="1" dirty="0" err="1"/>
              <a:t>p</a:t>
            </a:r>
            <a:r>
              <a:rPr lang="en-US" b="1" baseline="-25000" dirty="0" err="1"/>
              <a:t>T</a:t>
            </a:r>
            <a:r>
              <a:rPr lang="en-US" b="1" dirty="0"/>
              <a:t>  </a:t>
            </a:r>
            <a:r>
              <a:rPr lang="en-US" dirty="0"/>
              <a:t>values serves as an indication of </a:t>
            </a:r>
            <a:r>
              <a:rPr lang="en-US" b="1" dirty="0"/>
              <a:t>the local mechanism </a:t>
            </a:r>
            <a:r>
              <a:rPr lang="en-US" dirty="0"/>
              <a:t>of the particle production with a weak contribution</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from the </a:t>
            </a:r>
            <a:r>
              <a:rPr lang="en-US" dirty="0" err="1"/>
              <a:t>intranuclear</a:t>
            </a:r>
            <a:r>
              <a:rPr lang="en-US" dirty="0"/>
              <a:t> </a:t>
            </a:r>
            <a:r>
              <a:rPr lang="en-US" dirty="0" err="1"/>
              <a:t>rescattering</a:t>
            </a:r>
            <a:r>
              <a:rPr lang="en-US" dirty="0"/>
              <a:t>. </a:t>
            </a:r>
            <a:endParaRPr lang="ru-RU" dirty="0">
              <a:solidFill>
                <a:srgbClr val="000000"/>
              </a:solidFill>
            </a:endParaRPr>
          </a:p>
        </p:txBody>
      </p:sp>
      <p:pic>
        <p:nvPicPr>
          <p:cNvPr id="5126" name="Picture 8"/>
          <p:cNvPicPr>
            <a:picLocks noChangeAspect="1" noChangeArrowheads="1"/>
          </p:cNvPicPr>
          <p:nvPr/>
        </p:nvPicPr>
        <p:blipFill>
          <a:blip r:embed="rId3" cstate="print"/>
          <a:srcRect/>
          <a:stretch>
            <a:fillRect/>
          </a:stretch>
        </p:blipFill>
        <p:spPr bwMode="auto">
          <a:xfrm>
            <a:off x="8199438" y="0"/>
            <a:ext cx="944562" cy="647700"/>
          </a:xfrm>
          <a:prstGeom prst="rect">
            <a:avLst/>
          </a:prstGeom>
          <a:noFill/>
          <a:ln w="9525">
            <a:noFill/>
            <a:round/>
            <a:headEnd/>
            <a:tailEnd/>
          </a:ln>
        </p:spPr>
      </p:pic>
      <p:sp>
        <p:nvSpPr>
          <p:cNvPr id="5127" name="Text Box 7"/>
          <p:cNvSpPr txBox="1">
            <a:spLocks noChangeArrowheads="1"/>
          </p:cNvSpPr>
          <p:nvPr/>
        </p:nvSpPr>
        <p:spPr bwMode="auto">
          <a:xfrm>
            <a:off x="457200" y="228600"/>
            <a:ext cx="2971800" cy="1202510"/>
          </a:xfrm>
          <a:prstGeom prst="rect">
            <a:avLst/>
          </a:prstGeom>
          <a:solidFill>
            <a:schemeClr val="bg1">
              <a:lumMod val="95000"/>
            </a:schemeClr>
          </a:solidFill>
          <a:ln w="9525">
            <a:solidFill>
              <a:schemeClr val="bg1">
                <a:lumMod val="85000"/>
              </a:schemeClr>
            </a:solidFill>
            <a:round/>
            <a:headEnd/>
            <a:tailEnd/>
          </a:ln>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err="1">
                <a:solidFill>
                  <a:srgbClr val="000000"/>
                </a:solidFill>
                <a:latin typeface="Calibri" pitchFamily="34" charset="0"/>
              </a:rPr>
              <a:t>pA</a:t>
            </a:r>
            <a:r>
              <a:rPr lang="en-US" b="1" dirty="0" err="1">
                <a:solidFill>
                  <a:srgbClr val="000000"/>
                </a:solidFill>
                <a:latin typeface="Wingdings" pitchFamily="2" charset="2"/>
              </a:rPr>
              <a:t></a:t>
            </a:r>
            <a:r>
              <a:rPr lang="en-US" b="1" dirty="0" err="1">
                <a:solidFill>
                  <a:srgbClr val="000000"/>
                </a:solidFill>
                <a:latin typeface="Calibri" pitchFamily="34" charset="0"/>
              </a:rPr>
              <a:t>h</a:t>
            </a:r>
            <a:r>
              <a:rPr lang="en-US" b="1" baseline="30000" dirty="0">
                <a:solidFill>
                  <a:srgbClr val="000000"/>
                </a:solidFill>
                <a:latin typeface="Calibri" pitchFamily="34" charset="0"/>
              </a:rPr>
              <a:t>+ </a:t>
            </a:r>
            <a:r>
              <a:rPr lang="en-US" b="1" dirty="0">
                <a:solidFill>
                  <a:srgbClr val="000000"/>
                </a:solidFill>
                <a:latin typeface="Calibri" pitchFamily="34" charset="0"/>
              </a:rPr>
              <a:t>+ X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latin typeface="Calibri" pitchFamily="34" charset="0"/>
              </a:rPr>
              <a:t>Proton beam,</a:t>
            </a:r>
            <a:r>
              <a:rPr lang="ru-RU" dirty="0">
                <a:solidFill>
                  <a:srgbClr val="000000"/>
                </a:solidFill>
                <a:latin typeface="Calibri" pitchFamily="34" charset="0"/>
              </a:rPr>
              <a:t> 50 </a:t>
            </a:r>
            <a:r>
              <a:rPr lang="en-US" dirty="0" err="1">
                <a:solidFill>
                  <a:srgbClr val="000000"/>
                </a:solidFill>
                <a:latin typeface="Calibri" pitchFamily="34" charset="0"/>
              </a:rPr>
              <a:t>GeV</a:t>
            </a:r>
            <a:r>
              <a:rPr lang="ru-RU" dirty="0">
                <a:solidFill>
                  <a:srgbClr val="000000"/>
                </a:solidFill>
                <a:latin typeface="Calibri" pitchFamily="34" charset="0"/>
              </a:rPr>
              <a:t>/с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latin typeface="Calibri" pitchFamily="34" charset="0"/>
              </a:rPr>
              <a:t>Intensity </a:t>
            </a:r>
            <a:r>
              <a:rPr lang="ru-RU" dirty="0">
                <a:solidFill>
                  <a:srgbClr val="000000"/>
                </a:solidFill>
                <a:latin typeface="Calibri" pitchFamily="34" charset="0"/>
              </a:rPr>
              <a:t> </a:t>
            </a:r>
            <a:r>
              <a:rPr lang="en-US" dirty="0">
                <a:solidFill>
                  <a:srgbClr val="000000"/>
                </a:solidFill>
                <a:latin typeface="Calibri" pitchFamily="34" charset="0"/>
              </a:rPr>
              <a:t>5x10</a:t>
            </a:r>
            <a:r>
              <a:rPr lang="en-US" baseline="30000" dirty="0">
                <a:solidFill>
                  <a:srgbClr val="000000"/>
                </a:solidFill>
                <a:latin typeface="Calibri" pitchFamily="34" charset="0"/>
              </a:rPr>
              <a:t>12</a:t>
            </a:r>
            <a:r>
              <a:rPr lang="en-US" dirty="0">
                <a:solidFill>
                  <a:srgbClr val="000000"/>
                </a:solidFill>
                <a:latin typeface="Calibri" pitchFamily="34" charset="0"/>
              </a:rPr>
              <a:t> /sec</a:t>
            </a:r>
            <a:endParaRPr lang="en-US" baseline="30000" dirty="0">
              <a:solidFill>
                <a:srgbClr val="000000"/>
              </a:solidFill>
              <a:latin typeface="Calibri" pitchFamily="34" charset="0"/>
            </a:endParaRP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latin typeface="Calibri" pitchFamily="34" charset="0"/>
              </a:rPr>
              <a:t>Angle of arm</a:t>
            </a:r>
            <a:r>
              <a:rPr lang="ru-RU" dirty="0">
                <a:solidFill>
                  <a:srgbClr val="000000"/>
                </a:solidFill>
                <a:latin typeface="Calibri" pitchFamily="34" charset="0"/>
              </a:rPr>
              <a:t> 35</a:t>
            </a:r>
            <a:r>
              <a:rPr lang="ru-RU" baseline="30000" dirty="0">
                <a:solidFill>
                  <a:srgbClr val="000000"/>
                </a:solidFill>
                <a:latin typeface="Calibri" pitchFamily="34" charset="0"/>
              </a:rPr>
              <a:t>0</a:t>
            </a:r>
            <a:r>
              <a:rPr lang="en-US" baseline="30000" dirty="0">
                <a:solidFill>
                  <a:srgbClr val="000000"/>
                </a:solidFill>
                <a:latin typeface="Calibri" pitchFamily="34" charset="0"/>
              </a:rPr>
              <a:t> </a:t>
            </a:r>
            <a:r>
              <a:rPr lang="en-US" dirty="0">
                <a:solidFill>
                  <a:srgbClr val="000000"/>
                </a:solidFill>
                <a:latin typeface="Calibri" pitchFamily="34" charset="0"/>
              </a:rPr>
              <a:t>(lab</a:t>
            </a:r>
            <a:r>
              <a:rPr lang="ru-RU" dirty="0">
                <a:solidFill>
                  <a:srgbClr val="000000"/>
                </a:solidFill>
                <a:latin typeface="Calibri" pitchFamily="34" charset="0"/>
              </a:rPr>
              <a:t>.</a:t>
            </a:r>
            <a:r>
              <a:rPr lang="en-US" dirty="0">
                <a:solidFill>
                  <a:srgbClr val="000000"/>
                </a:solidFill>
                <a:latin typeface="Calibri" pitchFamily="34" charset="0"/>
              </a:rPr>
              <a:t>syst.</a:t>
            </a:r>
            <a:r>
              <a:rPr lang="ru-RU" dirty="0">
                <a:solidFill>
                  <a:srgbClr val="000000"/>
                </a:solidFill>
                <a:latin typeface="Calibri" pitchFamily="34" charset="0"/>
              </a:rPr>
              <a:t>)</a:t>
            </a:r>
          </a:p>
        </p:txBody>
      </p:sp>
      <p:pic>
        <p:nvPicPr>
          <p:cNvPr id="5128" name="Рисунок 8" descr="ptopia12_pt.jpg"/>
          <p:cNvPicPr>
            <a:picLocks noChangeAspect="1"/>
          </p:cNvPicPr>
          <p:nvPr/>
        </p:nvPicPr>
        <p:blipFill>
          <a:blip r:embed="rId4" cstate="print"/>
          <a:srcRect/>
          <a:stretch>
            <a:fillRect/>
          </a:stretch>
        </p:blipFill>
        <p:spPr bwMode="auto">
          <a:xfrm>
            <a:off x="4932363" y="2708275"/>
            <a:ext cx="3602037" cy="3960813"/>
          </a:xfrm>
          <a:prstGeom prst="rect">
            <a:avLst/>
          </a:prstGeom>
          <a:noFill/>
          <a:ln w="9525">
            <a:noFill/>
            <a:miter lim="800000"/>
            <a:headEnd/>
            <a:tailEnd/>
          </a:ln>
        </p:spPr>
      </p:pic>
      <p:sp>
        <p:nvSpPr>
          <p:cNvPr id="9" name="Номер слайда 8"/>
          <p:cNvSpPr>
            <a:spLocks noGrp="1"/>
          </p:cNvSpPr>
          <p:nvPr>
            <p:ph type="sldNum" sz="quarter" idx="12"/>
          </p:nvPr>
        </p:nvSpPr>
        <p:spPr/>
        <p:txBody>
          <a:bodyPr/>
          <a:lstStyle/>
          <a:p>
            <a:fld id="{A483448D-3A78-4528-A469-B745A65DA480}"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sk1shrp"/>
          <p:cNvPicPr>
            <a:picLocks noChangeAspect="1" noChangeArrowheads="1"/>
          </p:cNvPicPr>
          <p:nvPr/>
        </p:nvPicPr>
        <p:blipFill>
          <a:blip r:embed="rId2" cstate="print"/>
          <a:srcRect/>
          <a:stretch>
            <a:fillRect/>
          </a:stretch>
        </p:blipFill>
        <p:spPr bwMode="auto">
          <a:xfrm>
            <a:off x="-22742" y="304800"/>
            <a:ext cx="9166742" cy="6226847"/>
          </a:xfrm>
          <a:prstGeom prst="rect">
            <a:avLst/>
          </a:prstGeom>
          <a:noFill/>
          <a:ln w="9525">
            <a:noFill/>
            <a:miter lim="800000"/>
            <a:headEnd/>
            <a:tailEnd/>
          </a:ln>
        </p:spPr>
      </p:pic>
      <p:sp>
        <p:nvSpPr>
          <p:cNvPr id="5" name="Text Box 5"/>
          <p:cNvSpPr txBox="1">
            <a:spLocks noChangeArrowheads="1"/>
          </p:cNvSpPr>
          <p:nvPr/>
        </p:nvSpPr>
        <p:spPr bwMode="auto">
          <a:xfrm>
            <a:off x="1828800" y="381000"/>
            <a:ext cx="5636223" cy="1569660"/>
          </a:xfrm>
          <a:prstGeom prst="rect">
            <a:avLst/>
          </a:prstGeom>
          <a:noFill/>
          <a:ln w="9525">
            <a:noFill/>
            <a:miter lim="800000"/>
            <a:headEnd/>
            <a:tailEnd/>
          </a:ln>
        </p:spPr>
        <p:txBody>
          <a:bodyPr wrap="none">
            <a:spAutoFit/>
          </a:bodyPr>
          <a:lstStyle/>
          <a:p>
            <a:pPr algn="ctr"/>
            <a:r>
              <a:rPr lang="en-US" sz="3200" dirty="0" smtClean="0">
                <a:solidFill>
                  <a:schemeClr val="bg1"/>
                </a:solidFill>
              </a:rPr>
              <a:t>NRC </a:t>
            </a:r>
            <a:r>
              <a:rPr lang="ru-RU" sz="3200" dirty="0" smtClean="0">
                <a:solidFill>
                  <a:schemeClr val="bg1"/>
                </a:solidFill>
              </a:rPr>
              <a:t>«</a:t>
            </a:r>
            <a:r>
              <a:rPr lang="en-US" sz="3200" dirty="0" err="1" smtClean="0">
                <a:solidFill>
                  <a:schemeClr val="bg1"/>
                </a:solidFill>
              </a:rPr>
              <a:t>Kurchatov</a:t>
            </a:r>
            <a:r>
              <a:rPr lang="en-US" sz="3200" dirty="0" smtClean="0">
                <a:solidFill>
                  <a:schemeClr val="bg1"/>
                </a:solidFill>
              </a:rPr>
              <a:t> Institute</a:t>
            </a:r>
            <a:r>
              <a:rPr lang="ru-RU" sz="3200" dirty="0" smtClean="0">
                <a:solidFill>
                  <a:schemeClr val="bg1"/>
                </a:solidFill>
              </a:rPr>
              <a:t>» - </a:t>
            </a:r>
            <a:endParaRPr lang="en-US" sz="3200" dirty="0" smtClean="0">
              <a:solidFill>
                <a:schemeClr val="bg1"/>
              </a:solidFill>
            </a:endParaRPr>
          </a:p>
          <a:p>
            <a:pPr algn="ctr"/>
            <a:r>
              <a:rPr lang="en-US" sz="3200" dirty="0" smtClean="0">
                <a:solidFill>
                  <a:schemeClr val="bg1"/>
                </a:solidFill>
              </a:rPr>
              <a:t>Institute for High Energy Physics</a:t>
            </a:r>
          </a:p>
          <a:p>
            <a:pPr algn="ctr"/>
            <a:r>
              <a:rPr lang="en-US" sz="3200" dirty="0" err="1" smtClean="0">
                <a:solidFill>
                  <a:schemeClr val="bg1"/>
                </a:solidFill>
              </a:rPr>
              <a:t>Protvino</a:t>
            </a:r>
            <a:endParaRPr lang="ru-RU" sz="3200" dirty="0" smtClean="0">
              <a:solidFill>
                <a:schemeClr val="bg1"/>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p:cNvPicPr>
            <a:picLocks noChangeAspect="1" noChangeArrowheads="1"/>
          </p:cNvPicPr>
          <p:nvPr/>
        </p:nvPicPr>
        <p:blipFill>
          <a:blip r:embed="rId2" cstate="print"/>
          <a:srcRect/>
          <a:stretch>
            <a:fillRect/>
          </a:stretch>
        </p:blipFill>
        <p:spPr bwMode="auto">
          <a:xfrm>
            <a:off x="8199438" y="0"/>
            <a:ext cx="944562" cy="647700"/>
          </a:xfrm>
          <a:prstGeom prst="rect">
            <a:avLst/>
          </a:prstGeom>
          <a:noFill/>
          <a:ln w="9525">
            <a:noFill/>
            <a:round/>
            <a:headEnd/>
            <a:tailEnd/>
          </a:ln>
        </p:spPr>
      </p:pic>
      <p:sp>
        <p:nvSpPr>
          <p:cNvPr id="6147" name="TextBox 2"/>
          <p:cNvSpPr txBox="1">
            <a:spLocks noChangeArrowheads="1"/>
          </p:cNvSpPr>
          <p:nvPr/>
        </p:nvSpPr>
        <p:spPr bwMode="auto">
          <a:xfrm>
            <a:off x="914400" y="0"/>
            <a:ext cx="5029200" cy="276225"/>
          </a:xfrm>
          <a:prstGeom prst="rect">
            <a:avLst/>
          </a:prstGeom>
          <a:noFill/>
          <a:ln w="9525">
            <a:noFill/>
            <a:miter lim="800000"/>
            <a:headEnd/>
            <a:tailEnd/>
          </a:ln>
        </p:spPr>
        <p:txBody>
          <a:bodyPr wrap="none">
            <a:spAutoFit/>
          </a:bodyPr>
          <a:lstStyle/>
          <a:p>
            <a:r>
              <a:rPr lang="nl-NL" sz="1200" i="1" dirty="0"/>
              <a:t>N. N. Antonov et al., JETP Letters, 2015, Vol. 101, No. 10, pp. 670–673</a:t>
            </a:r>
            <a:endParaRPr lang="ru-RU" sz="1200" i="1" dirty="0"/>
          </a:p>
        </p:txBody>
      </p:sp>
      <p:sp>
        <p:nvSpPr>
          <p:cNvPr id="6148" name="TextBox 3"/>
          <p:cNvSpPr txBox="1">
            <a:spLocks noChangeArrowheads="1"/>
          </p:cNvSpPr>
          <p:nvPr/>
        </p:nvSpPr>
        <p:spPr bwMode="auto">
          <a:xfrm>
            <a:off x="838200" y="228600"/>
            <a:ext cx="5072063" cy="276225"/>
          </a:xfrm>
          <a:prstGeom prst="rect">
            <a:avLst/>
          </a:prstGeom>
          <a:noFill/>
          <a:ln w="9525">
            <a:noFill/>
            <a:miter lim="800000"/>
            <a:headEnd/>
            <a:tailEnd/>
          </a:ln>
        </p:spPr>
        <p:txBody>
          <a:bodyPr wrap="none">
            <a:spAutoFit/>
          </a:bodyPr>
          <a:lstStyle/>
          <a:p>
            <a:r>
              <a:rPr lang="en-US" sz="1200" dirty="0"/>
              <a:t> </a:t>
            </a:r>
            <a:r>
              <a:rPr lang="en-US" sz="1200" i="1" dirty="0"/>
              <a:t>N. N. </a:t>
            </a:r>
            <a:r>
              <a:rPr lang="en-US" sz="1200" i="1" dirty="0" err="1"/>
              <a:t>Antonov</a:t>
            </a:r>
            <a:r>
              <a:rPr lang="en-US" sz="1200" i="1" dirty="0"/>
              <a:t> et al., </a:t>
            </a:r>
            <a:r>
              <a:rPr lang="nl-NL" sz="1200" i="1" dirty="0"/>
              <a:t>JETP Letters, 2016, Vol. 104, No. 10, pp. 662–665</a:t>
            </a:r>
            <a:endParaRPr lang="ru-RU" sz="1200" i="1" dirty="0"/>
          </a:p>
        </p:txBody>
      </p:sp>
      <p:pic>
        <p:nvPicPr>
          <p:cNvPr id="6149" name="Picture 1" descr="G:\BLUE_31-2017\ZAITCEV\ptopi.jpg"/>
          <p:cNvPicPr>
            <a:picLocks noChangeAspect="1" noChangeArrowheads="1"/>
          </p:cNvPicPr>
          <p:nvPr/>
        </p:nvPicPr>
        <p:blipFill>
          <a:blip r:embed="rId3" cstate="print"/>
          <a:srcRect/>
          <a:stretch>
            <a:fillRect/>
          </a:stretch>
        </p:blipFill>
        <p:spPr bwMode="auto">
          <a:xfrm>
            <a:off x="685800" y="762000"/>
            <a:ext cx="3024187" cy="3024187"/>
          </a:xfrm>
          <a:prstGeom prst="rect">
            <a:avLst/>
          </a:prstGeom>
          <a:noFill/>
          <a:ln w="9525">
            <a:noFill/>
            <a:miter lim="800000"/>
            <a:headEnd/>
            <a:tailEnd/>
          </a:ln>
        </p:spPr>
      </p:pic>
      <p:pic>
        <p:nvPicPr>
          <p:cNvPr id="6150" name="Picture 2" descr="G:\BLUE_31-2017\ZAITCEV\dtop.jpg"/>
          <p:cNvPicPr>
            <a:picLocks noChangeAspect="1" noChangeArrowheads="1"/>
          </p:cNvPicPr>
          <p:nvPr/>
        </p:nvPicPr>
        <p:blipFill>
          <a:blip r:embed="rId4" cstate="print"/>
          <a:srcRect/>
          <a:stretch>
            <a:fillRect/>
          </a:stretch>
        </p:blipFill>
        <p:spPr bwMode="auto">
          <a:xfrm>
            <a:off x="4427538" y="692150"/>
            <a:ext cx="2952750" cy="2808288"/>
          </a:xfrm>
          <a:prstGeom prst="rect">
            <a:avLst/>
          </a:prstGeom>
          <a:noFill/>
          <a:ln w="9525">
            <a:noFill/>
            <a:miter lim="800000"/>
            <a:headEnd/>
            <a:tailEnd/>
          </a:ln>
        </p:spPr>
      </p:pic>
      <p:pic>
        <p:nvPicPr>
          <p:cNvPr id="6151" name="Picture 3" descr="G:\BLUE_31-2017\ZAITCEV\ttop.jpg"/>
          <p:cNvPicPr>
            <a:picLocks noChangeAspect="1" noChangeArrowheads="1"/>
          </p:cNvPicPr>
          <p:nvPr/>
        </p:nvPicPr>
        <p:blipFill>
          <a:blip r:embed="rId5" cstate="print"/>
          <a:srcRect/>
          <a:stretch>
            <a:fillRect/>
          </a:stretch>
        </p:blipFill>
        <p:spPr bwMode="auto">
          <a:xfrm>
            <a:off x="4356100" y="3500438"/>
            <a:ext cx="3095625" cy="3097212"/>
          </a:xfrm>
          <a:prstGeom prst="rect">
            <a:avLst/>
          </a:prstGeom>
          <a:noFill/>
          <a:ln w="9525">
            <a:noFill/>
            <a:miter lim="800000"/>
            <a:headEnd/>
            <a:tailEnd/>
          </a:ln>
        </p:spPr>
      </p:pic>
      <p:sp>
        <p:nvSpPr>
          <p:cNvPr id="6153" name="TextBox 8"/>
          <p:cNvSpPr txBox="1">
            <a:spLocks noChangeArrowheads="1"/>
          </p:cNvSpPr>
          <p:nvPr/>
        </p:nvSpPr>
        <p:spPr bwMode="auto">
          <a:xfrm>
            <a:off x="228600" y="3886200"/>
            <a:ext cx="4038600" cy="2031325"/>
          </a:xfrm>
          <a:prstGeom prst="rect">
            <a:avLst/>
          </a:prstGeom>
          <a:solidFill>
            <a:schemeClr val="bg1">
              <a:lumMod val="95000"/>
            </a:schemeClr>
          </a:solidFill>
          <a:ln w="9525">
            <a:solidFill>
              <a:schemeClr val="accent1"/>
            </a:solidFill>
            <a:miter lim="800000"/>
            <a:headEnd/>
            <a:tailEnd/>
          </a:ln>
        </p:spPr>
        <p:txBody>
          <a:bodyPr wrap="square">
            <a:spAutoFit/>
          </a:bodyPr>
          <a:lstStyle/>
          <a:p>
            <a:r>
              <a:rPr lang="en-US" dirty="0"/>
              <a:t> Fraction of </a:t>
            </a:r>
            <a:r>
              <a:rPr lang="el-GR" dirty="0"/>
              <a:t>π</a:t>
            </a:r>
            <a:r>
              <a:rPr lang="en-US" dirty="0"/>
              <a:t>+ among  all  h+ at  </a:t>
            </a:r>
            <a:r>
              <a:rPr lang="en-US" b="1" i="1" dirty="0" err="1"/>
              <a:t>p</a:t>
            </a:r>
            <a:r>
              <a:rPr lang="en-US" b="1" i="1" baseline="-25000" dirty="0" err="1"/>
              <a:t>T</a:t>
            </a:r>
            <a:r>
              <a:rPr lang="en-US" b="1" i="1" baseline="-25000" dirty="0"/>
              <a:t> </a:t>
            </a:r>
            <a:r>
              <a:rPr lang="en-US" dirty="0"/>
              <a:t>&gt;</a:t>
            </a:r>
            <a:r>
              <a:rPr lang="en-US" dirty="0" smtClean="0"/>
              <a:t>2.5 </a:t>
            </a:r>
            <a:r>
              <a:rPr lang="en-US" dirty="0" err="1" smtClean="0"/>
              <a:t>GeV</a:t>
            </a:r>
            <a:r>
              <a:rPr lang="en-US" dirty="0" smtClean="0"/>
              <a:t>/c</a:t>
            </a:r>
            <a:r>
              <a:rPr lang="en-US" dirty="0"/>
              <a:t> </a:t>
            </a:r>
            <a:r>
              <a:rPr lang="en-US" baseline="-25000" dirty="0" smtClean="0"/>
              <a:t> </a:t>
            </a:r>
            <a:r>
              <a:rPr lang="en-US" dirty="0"/>
              <a:t>is less than</a:t>
            </a:r>
            <a:r>
              <a:rPr lang="en-US" b="1" i="1" baseline="-25000" dirty="0"/>
              <a:t>      </a:t>
            </a:r>
            <a:r>
              <a:rPr lang="en-US" dirty="0"/>
              <a:t>5% for all </a:t>
            </a:r>
            <a:r>
              <a:rPr lang="en-US" dirty="0" smtClean="0"/>
              <a:t>targets.</a:t>
            </a:r>
            <a:endParaRPr lang="en-US" dirty="0"/>
          </a:p>
          <a:p>
            <a:endParaRPr lang="en-US" dirty="0"/>
          </a:p>
          <a:p>
            <a:r>
              <a:rPr lang="en-US" dirty="0" smtClean="0"/>
              <a:t>Contributions </a:t>
            </a:r>
            <a:r>
              <a:rPr lang="en-US" dirty="0"/>
              <a:t>of </a:t>
            </a:r>
            <a:r>
              <a:rPr lang="en-US" b="1" dirty="0"/>
              <a:t>d</a:t>
            </a:r>
            <a:r>
              <a:rPr lang="en-US" dirty="0"/>
              <a:t> and  </a:t>
            </a:r>
            <a:r>
              <a:rPr lang="en-US" b="1" dirty="0"/>
              <a:t>t</a:t>
            </a:r>
            <a:r>
              <a:rPr lang="en-US" dirty="0"/>
              <a:t>  increase rapidly </a:t>
            </a:r>
          </a:p>
          <a:p>
            <a:r>
              <a:rPr lang="en-US" dirty="0"/>
              <a:t>  with increasing transverse </a:t>
            </a:r>
            <a:r>
              <a:rPr lang="en-US" dirty="0" smtClean="0"/>
              <a:t>momentum.</a:t>
            </a:r>
          </a:p>
          <a:p>
            <a:endParaRPr lang="en-US" dirty="0" smtClean="0"/>
          </a:p>
          <a:p>
            <a:r>
              <a:rPr lang="en-US" dirty="0" smtClean="0"/>
              <a:t>It indicates on the </a:t>
            </a:r>
            <a:r>
              <a:rPr lang="en-US" b="1" dirty="0" smtClean="0"/>
              <a:t>knockout mechanism</a:t>
            </a:r>
            <a:r>
              <a:rPr lang="en-US" dirty="0" smtClean="0"/>
              <a:t>.</a:t>
            </a:r>
            <a:endParaRPr lang="ru-RU" dirty="0"/>
          </a:p>
        </p:txBody>
      </p:sp>
      <p:sp>
        <p:nvSpPr>
          <p:cNvPr id="6154" name="TextBox 9"/>
          <p:cNvSpPr txBox="1">
            <a:spLocks noChangeArrowheads="1"/>
          </p:cNvSpPr>
          <p:nvPr/>
        </p:nvSpPr>
        <p:spPr bwMode="auto">
          <a:xfrm>
            <a:off x="2590800" y="1219200"/>
            <a:ext cx="701675" cy="369887"/>
          </a:xfrm>
          <a:prstGeom prst="rect">
            <a:avLst/>
          </a:prstGeom>
          <a:noFill/>
          <a:ln w="9525">
            <a:noFill/>
            <a:miter lim="800000"/>
            <a:headEnd/>
            <a:tailEnd/>
          </a:ln>
        </p:spPr>
        <p:txBody>
          <a:bodyPr wrap="none">
            <a:spAutoFit/>
          </a:bodyPr>
          <a:lstStyle/>
          <a:p>
            <a:r>
              <a:rPr lang="en-US" b="1" dirty="0"/>
              <a:t>p/</a:t>
            </a:r>
            <a:r>
              <a:rPr lang="el-GR" b="1" dirty="0"/>
              <a:t>π</a:t>
            </a:r>
            <a:r>
              <a:rPr lang="en-US" b="1" dirty="0"/>
              <a:t>+</a:t>
            </a:r>
            <a:endParaRPr lang="ru-RU" b="1" dirty="0"/>
          </a:p>
        </p:txBody>
      </p:sp>
      <p:sp>
        <p:nvSpPr>
          <p:cNvPr id="6155" name="TextBox 10"/>
          <p:cNvSpPr txBox="1">
            <a:spLocks noChangeArrowheads="1"/>
          </p:cNvSpPr>
          <p:nvPr/>
        </p:nvSpPr>
        <p:spPr bwMode="auto">
          <a:xfrm>
            <a:off x="6300788" y="1196975"/>
            <a:ext cx="530225" cy="369888"/>
          </a:xfrm>
          <a:prstGeom prst="rect">
            <a:avLst/>
          </a:prstGeom>
          <a:noFill/>
          <a:ln w="9525">
            <a:noFill/>
            <a:miter lim="800000"/>
            <a:headEnd/>
            <a:tailEnd/>
          </a:ln>
        </p:spPr>
        <p:txBody>
          <a:bodyPr>
            <a:spAutoFit/>
          </a:bodyPr>
          <a:lstStyle/>
          <a:p>
            <a:r>
              <a:rPr lang="en-US" b="1"/>
              <a:t>d/p</a:t>
            </a:r>
            <a:endParaRPr lang="ru-RU" b="1"/>
          </a:p>
        </p:txBody>
      </p:sp>
      <p:sp>
        <p:nvSpPr>
          <p:cNvPr id="6156" name="TextBox 11"/>
          <p:cNvSpPr txBox="1">
            <a:spLocks noChangeArrowheads="1"/>
          </p:cNvSpPr>
          <p:nvPr/>
        </p:nvSpPr>
        <p:spPr bwMode="auto">
          <a:xfrm>
            <a:off x="6156325" y="4221163"/>
            <a:ext cx="466725" cy="369887"/>
          </a:xfrm>
          <a:prstGeom prst="rect">
            <a:avLst/>
          </a:prstGeom>
          <a:noFill/>
          <a:ln w="9525">
            <a:noFill/>
            <a:miter lim="800000"/>
            <a:headEnd/>
            <a:tailEnd/>
          </a:ln>
        </p:spPr>
        <p:txBody>
          <a:bodyPr wrap="none">
            <a:spAutoFit/>
          </a:bodyPr>
          <a:lstStyle/>
          <a:p>
            <a:r>
              <a:rPr lang="en-US" b="1"/>
              <a:t>t/p</a:t>
            </a:r>
            <a:endParaRPr lang="ru-RU" b="1"/>
          </a:p>
        </p:txBody>
      </p:sp>
      <p:sp>
        <p:nvSpPr>
          <p:cNvPr id="13" name="TextBox 2"/>
          <p:cNvSpPr txBox="1">
            <a:spLocks noChangeArrowheads="1"/>
          </p:cNvSpPr>
          <p:nvPr/>
        </p:nvSpPr>
        <p:spPr bwMode="auto">
          <a:xfrm>
            <a:off x="838200" y="457200"/>
            <a:ext cx="4724400" cy="276999"/>
          </a:xfrm>
          <a:prstGeom prst="rect">
            <a:avLst/>
          </a:prstGeom>
          <a:noFill/>
          <a:ln w="9525">
            <a:noFill/>
            <a:miter lim="800000"/>
            <a:headEnd/>
            <a:tailEnd/>
          </a:ln>
        </p:spPr>
        <p:txBody>
          <a:bodyPr wrap="square">
            <a:spAutoFit/>
          </a:bodyPr>
          <a:lstStyle/>
          <a:p>
            <a:r>
              <a:rPr lang="nl-NL" sz="1200" i="1" dirty="0"/>
              <a:t>N. N. Antonov et al., JETP Letters, 2015, Vol. 101, No. 10, pp. 670–673</a:t>
            </a:r>
            <a:endParaRPr lang="ru-RU" sz="1200" i="1" dirty="0"/>
          </a:p>
        </p:txBody>
      </p:sp>
      <p:sp>
        <p:nvSpPr>
          <p:cNvPr id="14" name="Номер слайда 13"/>
          <p:cNvSpPr>
            <a:spLocks noGrp="1"/>
          </p:cNvSpPr>
          <p:nvPr>
            <p:ph type="sldNum" sz="quarter" idx="12"/>
          </p:nvPr>
        </p:nvSpPr>
        <p:spPr/>
        <p:txBody>
          <a:bodyPr/>
          <a:lstStyle/>
          <a:p>
            <a:fld id="{A483448D-3A78-4528-A469-B745A65DA480}"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p:cNvPicPr>
            <a:picLocks noChangeAspect="1" noChangeArrowheads="1"/>
          </p:cNvPicPr>
          <p:nvPr/>
        </p:nvPicPr>
        <p:blipFill>
          <a:blip r:embed="rId2" cstate="print"/>
          <a:srcRect t="5905" b="63661"/>
          <a:stretch>
            <a:fillRect/>
          </a:stretch>
        </p:blipFill>
        <p:spPr bwMode="auto">
          <a:xfrm>
            <a:off x="1219200" y="4648200"/>
            <a:ext cx="6786563" cy="1370012"/>
          </a:xfrm>
          <a:prstGeom prst="rect">
            <a:avLst/>
          </a:prstGeom>
          <a:noFill/>
          <a:ln w="9525">
            <a:noFill/>
            <a:miter lim="800000"/>
            <a:headEnd/>
            <a:tailEnd/>
          </a:ln>
        </p:spPr>
      </p:pic>
      <p:pic>
        <p:nvPicPr>
          <p:cNvPr id="14339" name="Picture 2"/>
          <p:cNvPicPr>
            <a:picLocks noChangeAspect="1" noChangeArrowheads="1"/>
          </p:cNvPicPr>
          <p:nvPr/>
        </p:nvPicPr>
        <p:blipFill>
          <a:blip r:embed="rId3" cstate="print"/>
          <a:srcRect t="15298" b="12889"/>
          <a:stretch>
            <a:fillRect/>
          </a:stretch>
        </p:blipFill>
        <p:spPr bwMode="auto">
          <a:xfrm>
            <a:off x="1295400" y="3276600"/>
            <a:ext cx="6792516" cy="1319213"/>
          </a:xfrm>
          <a:prstGeom prst="rect">
            <a:avLst/>
          </a:prstGeom>
          <a:noFill/>
          <a:ln w="9525">
            <a:noFill/>
            <a:miter lim="800000"/>
            <a:headEnd/>
            <a:tailEnd/>
          </a:ln>
        </p:spPr>
      </p:pic>
      <p:sp>
        <p:nvSpPr>
          <p:cNvPr id="85" name="CustomShape 3"/>
          <p:cNvSpPr/>
          <p:nvPr/>
        </p:nvSpPr>
        <p:spPr>
          <a:xfrm>
            <a:off x="1524001" y="3505200"/>
            <a:ext cx="457200" cy="152400"/>
          </a:xfrm>
          <a:prstGeom prst="rect">
            <a:avLst/>
          </a:prstGeom>
          <a:noFill/>
          <a:ln>
            <a:noFill/>
          </a:ln>
        </p:spPr>
        <p:style>
          <a:lnRef idx="0">
            <a:scrgbClr r="0" g="0" b="0"/>
          </a:lnRef>
          <a:fillRef idx="0">
            <a:scrgbClr r="0" g="0" b="0"/>
          </a:fillRef>
          <a:effectRef idx="0">
            <a:scrgbClr r="0" g="0" b="0"/>
          </a:effectRef>
          <a:fontRef idx="minor"/>
        </p:style>
        <p:txBody>
          <a:bodyPr wrap="none" lIns="81646" tIns="40823" rIns="81646" bIns="40823"/>
          <a:lstStyle/>
          <a:p>
            <a:pPr algn="just" fontAlgn="auto">
              <a:spcBef>
                <a:spcPts val="0"/>
              </a:spcBef>
              <a:spcAft>
                <a:spcPts val="0"/>
              </a:spcAft>
              <a:defRPr/>
            </a:pPr>
            <a:r>
              <a:rPr lang="en-US" sz="1452" b="1" dirty="0">
                <a:solidFill>
                  <a:srgbClr val="000000"/>
                </a:solidFill>
                <a:latin typeface="Arial"/>
              </a:rPr>
              <a:t>Ch 22</a:t>
            </a:r>
            <a:endParaRPr sz="1633" dirty="0"/>
          </a:p>
        </p:txBody>
      </p:sp>
      <p:sp>
        <p:nvSpPr>
          <p:cNvPr id="86" name="TextShape 4"/>
          <p:cNvSpPr txBox="1"/>
          <p:nvPr/>
        </p:nvSpPr>
        <p:spPr>
          <a:xfrm>
            <a:off x="2057400" y="4724400"/>
            <a:ext cx="729852" cy="252411"/>
          </a:xfrm>
          <a:prstGeom prst="rect">
            <a:avLst/>
          </a:prstGeom>
          <a:solidFill>
            <a:srgbClr val="FFFFFF"/>
          </a:solidFill>
          <a:ln>
            <a:noFill/>
          </a:ln>
        </p:spPr>
        <p:txBody>
          <a:bodyPr lIns="81646" tIns="40823" rIns="81646" bIns="40823"/>
          <a:lstStyle/>
          <a:p>
            <a:pPr fontAlgn="auto">
              <a:spcBef>
                <a:spcPts val="0"/>
              </a:spcBef>
              <a:spcAft>
                <a:spcPts val="0"/>
              </a:spcAft>
              <a:defRPr/>
            </a:pPr>
            <a:r>
              <a:rPr lang="en-US" sz="1089" b="1" dirty="0" smtClean="0">
                <a:solidFill>
                  <a:srgbClr val="FF3333"/>
                </a:solidFill>
                <a:latin typeface="Arial"/>
              </a:rPr>
              <a:t>SCOCH</a:t>
            </a:r>
            <a:endParaRPr sz="1633" dirty="0">
              <a:latin typeface="+mn-lt"/>
            </a:endParaRPr>
          </a:p>
        </p:txBody>
      </p:sp>
      <p:sp>
        <p:nvSpPr>
          <p:cNvPr id="87" name="TextShape 5"/>
          <p:cNvSpPr txBox="1"/>
          <p:nvPr/>
        </p:nvSpPr>
        <p:spPr>
          <a:xfrm>
            <a:off x="1371600" y="4495800"/>
            <a:ext cx="603646" cy="214311"/>
          </a:xfrm>
          <a:prstGeom prst="rect">
            <a:avLst/>
          </a:prstGeom>
          <a:solidFill>
            <a:srgbClr val="FFFFFF"/>
          </a:solidFill>
          <a:ln>
            <a:noFill/>
          </a:ln>
        </p:spPr>
        <p:txBody>
          <a:bodyPr lIns="81646" tIns="40823" rIns="81646" bIns="40823"/>
          <a:lstStyle/>
          <a:p>
            <a:pPr fontAlgn="auto">
              <a:spcBef>
                <a:spcPts val="0"/>
              </a:spcBef>
              <a:spcAft>
                <a:spcPts val="0"/>
              </a:spcAft>
              <a:defRPr/>
            </a:pPr>
            <a:r>
              <a:rPr lang="en-US" sz="1089" b="1" dirty="0" err="1">
                <a:solidFill>
                  <a:srgbClr val="FF3333"/>
                </a:solidFill>
                <a:latin typeface="Arial"/>
              </a:rPr>
              <a:t>hcal</a:t>
            </a:r>
            <a:endParaRPr sz="1633" dirty="0">
              <a:latin typeface="+mn-lt"/>
            </a:endParaRPr>
          </a:p>
        </p:txBody>
      </p:sp>
      <p:sp>
        <p:nvSpPr>
          <p:cNvPr id="88" name="TextShape 6"/>
          <p:cNvSpPr txBox="1"/>
          <p:nvPr/>
        </p:nvSpPr>
        <p:spPr>
          <a:xfrm>
            <a:off x="6742510" y="3413125"/>
            <a:ext cx="434578" cy="236538"/>
          </a:xfrm>
          <a:prstGeom prst="rect">
            <a:avLst/>
          </a:prstGeom>
          <a:solidFill>
            <a:srgbClr val="FFFFFF"/>
          </a:solidFill>
          <a:ln>
            <a:noFill/>
          </a:ln>
        </p:spPr>
        <p:txBody>
          <a:bodyPr lIns="81646" tIns="40823" rIns="81646" bIns="40823"/>
          <a:lstStyle/>
          <a:p>
            <a:pPr fontAlgn="auto">
              <a:spcBef>
                <a:spcPts val="0"/>
              </a:spcBef>
              <a:spcAft>
                <a:spcPts val="0"/>
              </a:spcAft>
              <a:defRPr/>
            </a:pPr>
            <a:r>
              <a:rPr lang="en-US" sz="1089" b="1" dirty="0">
                <a:solidFill>
                  <a:srgbClr val="FF3333"/>
                </a:solidFill>
                <a:latin typeface="Arial"/>
              </a:rPr>
              <a:t>target</a:t>
            </a:r>
            <a:endParaRPr sz="1633" dirty="0">
              <a:latin typeface="+mn-lt"/>
            </a:endParaRPr>
          </a:p>
        </p:txBody>
      </p:sp>
      <p:sp>
        <p:nvSpPr>
          <p:cNvPr id="14345" name="Line 7"/>
          <p:cNvSpPr>
            <a:spLocks noChangeShapeType="1"/>
          </p:cNvSpPr>
          <p:nvPr/>
        </p:nvSpPr>
        <p:spPr bwMode="auto">
          <a:xfrm flipH="1">
            <a:off x="7543800" y="4114800"/>
            <a:ext cx="560784" cy="0"/>
          </a:xfrm>
          <a:prstGeom prst="line">
            <a:avLst/>
          </a:prstGeom>
          <a:noFill/>
          <a:ln w="9525">
            <a:solidFill>
              <a:srgbClr val="000000"/>
            </a:solidFill>
            <a:round/>
            <a:headEnd/>
            <a:tailEnd type="triangle" w="med" len="med"/>
          </a:ln>
        </p:spPr>
        <p:txBody>
          <a:bodyPr/>
          <a:lstStyle/>
          <a:p>
            <a:endParaRPr lang="en-US"/>
          </a:p>
        </p:txBody>
      </p:sp>
      <p:sp>
        <p:nvSpPr>
          <p:cNvPr id="90" name="TextShape 8"/>
          <p:cNvSpPr txBox="1"/>
          <p:nvPr/>
        </p:nvSpPr>
        <p:spPr>
          <a:xfrm>
            <a:off x="6934200" y="3962400"/>
            <a:ext cx="995363" cy="381000"/>
          </a:xfrm>
          <a:prstGeom prst="rect">
            <a:avLst/>
          </a:prstGeom>
          <a:noFill/>
          <a:ln>
            <a:noFill/>
          </a:ln>
        </p:spPr>
        <p:txBody>
          <a:bodyPr lIns="81646" tIns="40823" rIns="81646" bIns="40823"/>
          <a:lstStyle/>
          <a:p>
            <a:pPr fontAlgn="auto">
              <a:spcBef>
                <a:spcPts val="0"/>
              </a:spcBef>
              <a:spcAft>
                <a:spcPts val="0"/>
              </a:spcAft>
              <a:defRPr/>
            </a:pPr>
            <a:r>
              <a:rPr lang="en-US" sz="1270" dirty="0">
                <a:latin typeface="Arial"/>
              </a:rPr>
              <a:t>Beam direction</a:t>
            </a:r>
            <a:endParaRPr sz="1633" dirty="0">
              <a:latin typeface="+mn-lt"/>
            </a:endParaRPr>
          </a:p>
        </p:txBody>
      </p:sp>
      <p:sp>
        <p:nvSpPr>
          <p:cNvPr id="91" name="TextShape 9"/>
          <p:cNvSpPr txBox="1"/>
          <p:nvPr/>
        </p:nvSpPr>
        <p:spPr>
          <a:xfrm>
            <a:off x="2705100" y="1316038"/>
            <a:ext cx="3732610" cy="303212"/>
          </a:xfrm>
          <a:prstGeom prst="rect">
            <a:avLst/>
          </a:prstGeom>
          <a:noFill/>
          <a:ln>
            <a:noFill/>
          </a:ln>
        </p:spPr>
        <p:txBody>
          <a:bodyPr lIns="81646" tIns="40823" rIns="81646" bIns="40823"/>
          <a:lstStyle/>
          <a:p>
            <a:pPr fontAlgn="auto">
              <a:spcBef>
                <a:spcPts val="0"/>
              </a:spcBef>
              <a:spcAft>
                <a:spcPts val="0"/>
              </a:spcAft>
              <a:defRPr/>
            </a:pPr>
            <a:endParaRPr sz="1633" dirty="0">
              <a:latin typeface="+mn-lt"/>
            </a:endParaRPr>
          </a:p>
        </p:txBody>
      </p:sp>
      <p:sp>
        <p:nvSpPr>
          <p:cNvPr id="94" name="TextShape 12"/>
          <p:cNvSpPr txBox="1"/>
          <p:nvPr/>
        </p:nvSpPr>
        <p:spPr>
          <a:xfrm>
            <a:off x="2736056" y="4479925"/>
            <a:ext cx="310754" cy="222250"/>
          </a:xfrm>
          <a:prstGeom prst="rect">
            <a:avLst/>
          </a:prstGeom>
          <a:solidFill>
            <a:srgbClr val="FFFFFF"/>
          </a:solidFill>
          <a:ln>
            <a:noFill/>
          </a:ln>
        </p:spPr>
        <p:txBody>
          <a:bodyPr lIns="81646" tIns="40823" rIns="81646" bIns="40823"/>
          <a:lstStyle/>
          <a:p>
            <a:pPr fontAlgn="auto">
              <a:spcBef>
                <a:spcPts val="0"/>
              </a:spcBef>
              <a:spcAft>
                <a:spcPts val="0"/>
              </a:spcAft>
              <a:defRPr/>
            </a:pPr>
            <a:r>
              <a:rPr lang="en-US" sz="998" b="1">
                <a:solidFill>
                  <a:srgbClr val="FF3333"/>
                </a:solidFill>
                <a:latin typeface="Arial"/>
              </a:rPr>
              <a:t>DT</a:t>
            </a:r>
            <a:endParaRPr sz="1633">
              <a:latin typeface="+mn-lt"/>
            </a:endParaRPr>
          </a:p>
        </p:txBody>
      </p:sp>
      <p:sp>
        <p:nvSpPr>
          <p:cNvPr id="95" name="TextShape 13"/>
          <p:cNvSpPr txBox="1"/>
          <p:nvPr/>
        </p:nvSpPr>
        <p:spPr>
          <a:xfrm>
            <a:off x="3233737" y="4621213"/>
            <a:ext cx="310754" cy="222250"/>
          </a:xfrm>
          <a:prstGeom prst="rect">
            <a:avLst/>
          </a:prstGeom>
          <a:solidFill>
            <a:srgbClr val="FFFFFF"/>
          </a:solidFill>
          <a:ln>
            <a:noFill/>
          </a:ln>
        </p:spPr>
        <p:txBody>
          <a:bodyPr lIns="81646" tIns="40823" rIns="81646" bIns="40823"/>
          <a:lstStyle/>
          <a:p>
            <a:pPr fontAlgn="auto">
              <a:spcBef>
                <a:spcPts val="0"/>
              </a:spcBef>
              <a:spcAft>
                <a:spcPts val="0"/>
              </a:spcAft>
              <a:defRPr/>
            </a:pPr>
            <a:r>
              <a:rPr lang="en-US" sz="998" b="1">
                <a:solidFill>
                  <a:srgbClr val="FF3333"/>
                </a:solidFill>
                <a:latin typeface="Arial"/>
              </a:rPr>
              <a:t>DC</a:t>
            </a:r>
            <a:endParaRPr sz="1633">
              <a:latin typeface="+mn-lt"/>
            </a:endParaRPr>
          </a:p>
        </p:txBody>
      </p:sp>
      <p:sp>
        <p:nvSpPr>
          <p:cNvPr id="96" name="TextShape 14"/>
          <p:cNvSpPr txBox="1"/>
          <p:nvPr/>
        </p:nvSpPr>
        <p:spPr>
          <a:xfrm>
            <a:off x="2946798" y="4538663"/>
            <a:ext cx="310753" cy="222250"/>
          </a:xfrm>
          <a:prstGeom prst="rect">
            <a:avLst/>
          </a:prstGeom>
          <a:solidFill>
            <a:srgbClr val="FFFFFF"/>
          </a:solidFill>
          <a:ln>
            <a:noFill/>
          </a:ln>
        </p:spPr>
        <p:txBody>
          <a:bodyPr lIns="81646" tIns="40823" rIns="81646" bIns="40823"/>
          <a:lstStyle/>
          <a:p>
            <a:pPr fontAlgn="auto">
              <a:spcBef>
                <a:spcPts val="0"/>
              </a:spcBef>
              <a:spcAft>
                <a:spcPts val="0"/>
              </a:spcAft>
              <a:defRPr/>
            </a:pPr>
            <a:r>
              <a:rPr lang="en-US" sz="998" b="1">
                <a:solidFill>
                  <a:srgbClr val="FF3333"/>
                </a:solidFill>
                <a:latin typeface="Arial"/>
              </a:rPr>
              <a:t>DC</a:t>
            </a:r>
            <a:endParaRPr sz="1633">
              <a:latin typeface="+mn-lt"/>
            </a:endParaRPr>
          </a:p>
        </p:txBody>
      </p:sp>
      <p:sp>
        <p:nvSpPr>
          <p:cNvPr id="17" name="Прямоугольник 16"/>
          <p:cNvSpPr/>
          <p:nvPr/>
        </p:nvSpPr>
        <p:spPr>
          <a:xfrm>
            <a:off x="228600" y="2209800"/>
            <a:ext cx="8686800" cy="923330"/>
          </a:xfrm>
          <a:prstGeom prst="rect">
            <a:avLst/>
          </a:prstGeom>
          <a:solidFill>
            <a:schemeClr val="bg1">
              <a:lumMod val="95000"/>
            </a:schemeClr>
          </a:solidFill>
          <a:ln>
            <a:solidFill>
              <a:schemeClr val="bg1">
                <a:lumMod val="85000"/>
              </a:schemeClr>
            </a:solidFill>
          </a:ln>
        </p:spPr>
        <p:txBody>
          <a:bodyPr wrap="square">
            <a:spAutoFit/>
          </a:bodyPr>
          <a:lstStyle/>
          <a:p>
            <a:r>
              <a:rPr lang="en-US" dirty="0" smtClean="0"/>
              <a:t>Nuclear targets were installed in the channel head. Optics of the channel made it possible to select positive or negative particles at given momentum. A large set up of detectors made it possible to determine the charge and mass of hadrons or nuclear fragments.</a:t>
            </a:r>
          </a:p>
        </p:txBody>
      </p:sp>
      <p:sp>
        <p:nvSpPr>
          <p:cNvPr id="18" name="Прямоугольник 17"/>
          <p:cNvSpPr/>
          <p:nvPr/>
        </p:nvSpPr>
        <p:spPr>
          <a:xfrm>
            <a:off x="228600" y="914400"/>
            <a:ext cx="8686800" cy="1200329"/>
          </a:xfrm>
          <a:prstGeom prst="rect">
            <a:avLst/>
          </a:prstGeom>
          <a:solidFill>
            <a:schemeClr val="bg1">
              <a:lumMod val="95000"/>
            </a:schemeClr>
          </a:solidFill>
          <a:ln>
            <a:solidFill>
              <a:schemeClr val="bg1">
                <a:lumMod val="85000"/>
              </a:schemeClr>
            </a:solidFill>
          </a:ln>
        </p:spPr>
        <p:txBody>
          <a:bodyPr wrap="square">
            <a:spAutoFit/>
          </a:bodyPr>
          <a:lstStyle/>
          <a:p>
            <a:r>
              <a:rPr lang="en-US" dirty="0" smtClean="0"/>
              <a:t>Acceleration of the carbon nuclei gave rise to a new direction of experimental research on the U-70. The first measurements of the production of hadrons and nuclear fragments at zero angle in nuclear-nuclear interactions were performed in 2016 on channel 22 of the IHEP accelerator. Accelerated carbon nuclei had a kinetic energy of 20 </a:t>
            </a:r>
            <a:r>
              <a:rPr lang="en-US" dirty="0" err="1" smtClean="0"/>
              <a:t>GeV</a:t>
            </a:r>
            <a:r>
              <a:rPr lang="en-US" dirty="0" smtClean="0"/>
              <a:t> per nucleon.</a:t>
            </a:r>
          </a:p>
        </p:txBody>
      </p:sp>
      <p:sp>
        <p:nvSpPr>
          <p:cNvPr id="19" name="Заголовок 1"/>
          <p:cNvSpPr txBox="1">
            <a:spLocks/>
          </p:cNvSpPr>
          <p:nvPr/>
        </p:nvSpPr>
        <p:spPr>
          <a:xfrm>
            <a:off x="533400" y="304800"/>
            <a:ext cx="6858000" cy="474663"/>
          </a:xfrm>
          <a:prstGeom prst="rect">
            <a:avLst/>
          </a:prstGeom>
          <a:ln>
            <a:solidFill>
              <a:schemeClr val="bg1">
                <a:lumMod val="85000"/>
              </a:schemeClr>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lumMod val="75000"/>
                  </a:schemeClr>
                </a:solidFill>
                <a:effectLst/>
                <a:uLnTx/>
                <a:uFillTx/>
                <a:ea typeface="+mj-ea"/>
                <a:cs typeface="Arial" charset="0"/>
              </a:rPr>
              <a:t>FODS   Nuclear-nuclear interactions</a:t>
            </a:r>
            <a:endParaRPr kumimoji="0" lang="ru-RU" sz="3200" i="0" u="none" strike="noStrike" kern="1200" cap="none" spc="0" normalizeH="0" baseline="0" noProof="0" dirty="0">
              <a:ln>
                <a:noFill/>
              </a:ln>
              <a:solidFill>
                <a:schemeClr val="tx2">
                  <a:lumMod val="75000"/>
                </a:schemeClr>
              </a:solidFill>
              <a:effectLst/>
              <a:uLnTx/>
              <a:uFillTx/>
              <a:ea typeface="+mj-ea"/>
              <a:cs typeface="Arial" charset="0"/>
            </a:endParaRPr>
          </a:p>
        </p:txBody>
      </p:sp>
      <p:sp>
        <p:nvSpPr>
          <p:cNvPr id="20" name="Прямоугольник 19"/>
          <p:cNvSpPr/>
          <p:nvPr/>
        </p:nvSpPr>
        <p:spPr>
          <a:xfrm>
            <a:off x="1066800" y="6019800"/>
            <a:ext cx="6858000" cy="646331"/>
          </a:xfrm>
          <a:prstGeom prst="rect">
            <a:avLst/>
          </a:prstGeom>
          <a:ln>
            <a:solidFill>
              <a:schemeClr val="accent1"/>
            </a:solidFill>
          </a:ln>
        </p:spPr>
        <p:txBody>
          <a:bodyPr wrap="square">
            <a:spAutoFit/>
          </a:bodyPr>
          <a:lstStyle/>
          <a:p>
            <a:r>
              <a:rPr lang="en-US" b="1" i="1" dirty="0" smtClean="0">
                <a:solidFill>
                  <a:srgbClr val="FF0000"/>
                </a:solidFill>
              </a:rPr>
              <a:t>Si</a:t>
            </a:r>
            <a:r>
              <a:rPr lang="en-US" i="1" dirty="0" smtClean="0"/>
              <a:t>-scintillation counters,</a:t>
            </a:r>
            <a:r>
              <a:rPr lang="en-US" b="1" i="1" dirty="0" smtClean="0">
                <a:solidFill>
                  <a:srgbClr val="FF0000"/>
                </a:solidFill>
              </a:rPr>
              <a:t> C</a:t>
            </a:r>
            <a:r>
              <a:rPr lang="en-US" i="1" dirty="0" smtClean="0"/>
              <a:t>̆- Cherenkov counters,</a:t>
            </a:r>
            <a:r>
              <a:rPr lang="en-US" b="1" i="1" dirty="0" smtClean="0">
                <a:solidFill>
                  <a:srgbClr val="FF0000"/>
                </a:solidFill>
              </a:rPr>
              <a:t> SCOCH </a:t>
            </a:r>
            <a:r>
              <a:rPr lang="en-US" i="1" dirty="0" smtClean="0"/>
              <a:t>– RICH detector, </a:t>
            </a:r>
            <a:r>
              <a:rPr lang="en-US" b="1" i="1" dirty="0" err="1" smtClean="0">
                <a:solidFill>
                  <a:srgbClr val="FF0000"/>
                </a:solidFill>
              </a:rPr>
              <a:t>hcal</a:t>
            </a:r>
            <a:r>
              <a:rPr lang="en-US" b="1" i="1" dirty="0" smtClean="0">
                <a:solidFill>
                  <a:srgbClr val="FF0000"/>
                </a:solidFill>
              </a:rPr>
              <a:t> </a:t>
            </a:r>
            <a:r>
              <a:rPr lang="en-US" b="1" i="1" dirty="0" smtClean="0"/>
              <a:t>-</a:t>
            </a:r>
            <a:r>
              <a:rPr lang="en-US" i="1" dirty="0" smtClean="0"/>
              <a:t> </a:t>
            </a:r>
            <a:r>
              <a:rPr lang="en-US" i="1" dirty="0" err="1" smtClean="0"/>
              <a:t>hadron</a:t>
            </a:r>
            <a:r>
              <a:rPr lang="en-US" i="1" dirty="0" smtClean="0"/>
              <a:t> calorimeter, </a:t>
            </a:r>
            <a:r>
              <a:rPr lang="en-US" b="1" i="1" dirty="0" smtClean="0">
                <a:solidFill>
                  <a:srgbClr val="FF0000"/>
                </a:solidFill>
              </a:rPr>
              <a:t>DT</a:t>
            </a:r>
            <a:r>
              <a:rPr lang="en-US" i="1" dirty="0" smtClean="0"/>
              <a:t> – drift tubes, </a:t>
            </a:r>
            <a:r>
              <a:rPr lang="en-US" b="1" i="1" dirty="0" smtClean="0">
                <a:solidFill>
                  <a:srgbClr val="FF0000"/>
                </a:solidFill>
              </a:rPr>
              <a:t>DC</a:t>
            </a:r>
            <a:r>
              <a:rPr lang="en-US" i="1" dirty="0" smtClean="0"/>
              <a:t> – drift chambers. </a:t>
            </a:r>
          </a:p>
        </p:txBody>
      </p:sp>
      <p:sp>
        <p:nvSpPr>
          <p:cNvPr id="21" name="TextBox 20"/>
          <p:cNvSpPr txBox="1"/>
          <p:nvPr/>
        </p:nvSpPr>
        <p:spPr>
          <a:xfrm>
            <a:off x="7712198" y="0"/>
            <a:ext cx="1431802"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FODS</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2" name="Номер слайда 21"/>
          <p:cNvSpPr>
            <a:spLocks noGrp="1"/>
          </p:cNvSpPr>
          <p:nvPr>
            <p:ph type="sldNum" sz="quarter" idx="12"/>
          </p:nvPr>
        </p:nvSpPr>
        <p:spPr/>
        <p:txBody>
          <a:bodyPr/>
          <a:lstStyle/>
          <a:p>
            <a:fld id="{A483448D-3A78-4528-A469-B745A65DA480}"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CustomShape 2"/>
          <p:cNvSpPr/>
          <p:nvPr/>
        </p:nvSpPr>
        <p:spPr>
          <a:xfrm>
            <a:off x="685800" y="990600"/>
            <a:ext cx="7920045" cy="2057400"/>
          </a:xfrm>
          <a:prstGeom prst="rect">
            <a:avLst/>
          </a:prstGeom>
          <a:solidFill>
            <a:schemeClr val="bg1">
              <a:lumMod val="95000"/>
            </a:schemeClr>
          </a:solidFill>
          <a:ln>
            <a:solidFill>
              <a:schemeClr val="bg1">
                <a:lumMod val="85000"/>
              </a:schemeClr>
            </a:solidFill>
          </a:ln>
        </p:spPr>
        <p:style>
          <a:lnRef idx="0">
            <a:scrgbClr r="0" g="0" b="0"/>
          </a:lnRef>
          <a:fillRef idx="0">
            <a:scrgbClr r="0" g="0" b="0"/>
          </a:fillRef>
          <a:effectRef idx="0">
            <a:scrgbClr r="0" g="0" b="0"/>
          </a:effectRef>
          <a:fontRef idx="minor"/>
        </p:style>
        <p:txBody>
          <a:bodyPr lIns="0" tIns="0" rIns="0" bIns="0" anchor="ctr"/>
          <a:lstStyle/>
          <a:p>
            <a:endParaRPr dirty="0"/>
          </a:p>
          <a:p>
            <a:r>
              <a:rPr lang="ru-RU" sz="2000" dirty="0" err="1" smtClean="0">
                <a:ea typeface="DejaVu Sans"/>
              </a:rPr>
              <a:t>The</a:t>
            </a:r>
            <a:r>
              <a:rPr lang="ru-RU" sz="2000" dirty="0" smtClean="0">
                <a:ea typeface="DejaVu Sans"/>
              </a:rPr>
              <a:t> </a:t>
            </a:r>
            <a:r>
              <a:rPr lang="ru-RU" sz="2000" dirty="0" err="1">
                <a:ea typeface="DejaVu Sans"/>
              </a:rPr>
              <a:t>first</a:t>
            </a:r>
            <a:r>
              <a:rPr lang="ru-RU" sz="2000" dirty="0">
                <a:ea typeface="DejaVu Sans"/>
              </a:rPr>
              <a:t> </a:t>
            </a:r>
            <a:r>
              <a:rPr lang="ru-RU" sz="2000" dirty="0" err="1">
                <a:ea typeface="DejaVu Sans"/>
              </a:rPr>
              <a:t>results</a:t>
            </a:r>
            <a:r>
              <a:rPr lang="ru-RU" sz="2000" dirty="0">
                <a:ea typeface="DejaVu Sans"/>
              </a:rPr>
              <a:t> </a:t>
            </a:r>
            <a:r>
              <a:rPr lang="ru-RU" sz="2000" dirty="0" err="1">
                <a:ea typeface="DejaVu Sans"/>
              </a:rPr>
              <a:t>on</a:t>
            </a:r>
            <a:r>
              <a:rPr lang="ru-RU" sz="2000" dirty="0">
                <a:ea typeface="DejaVu Sans"/>
              </a:rPr>
              <a:t> </a:t>
            </a:r>
            <a:r>
              <a:rPr lang="ru-RU" sz="2000" dirty="0" err="1">
                <a:ea typeface="DejaVu Sans"/>
              </a:rPr>
              <a:t>studying</a:t>
            </a:r>
            <a:r>
              <a:rPr lang="ru-RU" sz="2000" dirty="0">
                <a:ea typeface="DejaVu Sans"/>
              </a:rPr>
              <a:t> </a:t>
            </a:r>
            <a:r>
              <a:rPr lang="ru-RU" sz="2000" dirty="0" err="1">
                <a:ea typeface="DejaVu Sans"/>
              </a:rPr>
              <a:t>forward</a:t>
            </a:r>
            <a:r>
              <a:rPr lang="ru-RU" sz="2000" dirty="0">
                <a:ea typeface="DejaVu Sans"/>
              </a:rPr>
              <a:t> </a:t>
            </a:r>
            <a:r>
              <a:rPr lang="ru-RU" sz="2000" dirty="0" err="1">
                <a:ea typeface="DejaVu Sans"/>
              </a:rPr>
              <a:t>nuclei</a:t>
            </a:r>
            <a:r>
              <a:rPr lang="ru-RU" sz="2000" dirty="0">
                <a:ea typeface="DejaVu Sans"/>
              </a:rPr>
              <a:t> </a:t>
            </a:r>
            <a:r>
              <a:rPr lang="ru-RU" sz="2000" dirty="0" err="1">
                <a:ea typeface="DejaVu Sans"/>
              </a:rPr>
              <a:t>production</a:t>
            </a:r>
            <a:r>
              <a:rPr lang="ru-RU" sz="2000" dirty="0">
                <a:ea typeface="DejaVu Sans"/>
              </a:rPr>
              <a:t>  </a:t>
            </a:r>
            <a:r>
              <a:rPr lang="ru-RU" sz="2000" dirty="0" err="1">
                <a:ea typeface="DejaVu Sans"/>
              </a:rPr>
              <a:t>in</a:t>
            </a:r>
            <a:r>
              <a:rPr lang="ru-RU" sz="2000" dirty="0">
                <a:ea typeface="DejaVu Sans"/>
              </a:rPr>
              <a:t>  </a:t>
            </a:r>
            <a:r>
              <a:rPr lang="ru-RU" sz="2000" dirty="0" err="1">
                <a:ea typeface="DejaVu Sans"/>
              </a:rPr>
              <a:t>collisions</a:t>
            </a:r>
            <a:r>
              <a:rPr lang="ru-RU" sz="2000" dirty="0">
                <a:ea typeface="DejaVu Sans"/>
              </a:rPr>
              <a:t> </a:t>
            </a:r>
            <a:r>
              <a:rPr lang="ru-RU" sz="2000" dirty="0" err="1">
                <a:ea typeface="DejaVu Sans"/>
              </a:rPr>
              <a:t>of</a:t>
            </a:r>
            <a:r>
              <a:rPr lang="ru-RU" sz="2000" dirty="0">
                <a:ea typeface="DejaVu Sans"/>
              </a:rPr>
              <a:t> </a:t>
            </a:r>
            <a:r>
              <a:rPr lang="ru-RU" sz="2000" dirty="0" err="1">
                <a:ea typeface="DejaVu Sans"/>
              </a:rPr>
              <a:t>beam</a:t>
            </a:r>
            <a:r>
              <a:rPr lang="ru-RU" sz="2000" dirty="0">
                <a:ea typeface="DejaVu Sans"/>
              </a:rPr>
              <a:t> </a:t>
            </a:r>
            <a:r>
              <a:rPr lang="ru-RU" sz="2000" dirty="0" err="1">
                <a:ea typeface="DejaVu Sans"/>
              </a:rPr>
              <a:t>carbon</a:t>
            </a:r>
            <a:r>
              <a:rPr lang="ru-RU" sz="2000" dirty="0">
                <a:ea typeface="DejaVu Sans"/>
              </a:rPr>
              <a:t> </a:t>
            </a:r>
            <a:r>
              <a:rPr lang="ru-RU" sz="2000" dirty="0" err="1">
                <a:ea typeface="DejaVu Sans"/>
              </a:rPr>
              <a:t>at</a:t>
            </a:r>
            <a:r>
              <a:rPr lang="ru-RU" sz="2000" dirty="0">
                <a:ea typeface="DejaVu Sans"/>
              </a:rPr>
              <a:t> </a:t>
            </a:r>
            <a:r>
              <a:rPr lang="ru-RU" sz="2000" dirty="0" err="1">
                <a:ea typeface="DejaVu Sans"/>
              </a:rPr>
              <a:t>energy</a:t>
            </a:r>
            <a:r>
              <a:rPr lang="ru-RU" sz="2000" dirty="0">
                <a:ea typeface="DejaVu Sans"/>
              </a:rPr>
              <a:t> 25 </a:t>
            </a:r>
            <a:r>
              <a:rPr lang="ru-RU" sz="2000" dirty="0" err="1">
                <a:ea typeface="DejaVu Sans"/>
              </a:rPr>
              <a:t>GeV</a:t>
            </a:r>
            <a:r>
              <a:rPr lang="ru-RU" sz="2000" dirty="0">
                <a:ea typeface="DejaVu Sans"/>
              </a:rPr>
              <a:t>/</a:t>
            </a:r>
            <a:r>
              <a:rPr lang="ru-RU" sz="2000" dirty="0" err="1">
                <a:ea typeface="DejaVu Sans"/>
              </a:rPr>
              <a:t>n</a:t>
            </a:r>
            <a:r>
              <a:rPr lang="ru-RU" sz="2000" dirty="0">
                <a:ea typeface="DejaVu Sans"/>
              </a:rPr>
              <a:t> </a:t>
            </a:r>
            <a:r>
              <a:rPr lang="ru-RU" sz="2000" dirty="0" err="1">
                <a:ea typeface="DejaVu Sans"/>
              </a:rPr>
              <a:t>with</a:t>
            </a:r>
            <a:r>
              <a:rPr lang="ru-RU" sz="2000" dirty="0">
                <a:ea typeface="DejaVu Sans"/>
              </a:rPr>
              <a:t> </a:t>
            </a:r>
            <a:r>
              <a:rPr lang="ru-RU" sz="2000" dirty="0" err="1">
                <a:ea typeface="DejaVu Sans"/>
              </a:rPr>
              <a:t>nuclear</a:t>
            </a:r>
            <a:r>
              <a:rPr lang="ru-RU" sz="2000" dirty="0">
                <a:ea typeface="DejaVu Sans"/>
              </a:rPr>
              <a:t> </a:t>
            </a:r>
            <a:r>
              <a:rPr lang="ru-RU" sz="2000" dirty="0" err="1">
                <a:ea typeface="DejaVu Sans"/>
              </a:rPr>
              <a:t>targets</a:t>
            </a:r>
            <a:r>
              <a:rPr lang="ru-RU" sz="2000" dirty="0">
                <a:ea typeface="DejaVu Sans"/>
              </a:rPr>
              <a:t> </a:t>
            </a:r>
            <a:r>
              <a:rPr lang="ru-RU" sz="2000" dirty="0" err="1">
                <a:ea typeface="DejaVu Sans"/>
              </a:rPr>
              <a:t>on</a:t>
            </a:r>
            <a:r>
              <a:rPr lang="ru-RU" sz="2000" dirty="0">
                <a:ea typeface="DejaVu Sans"/>
              </a:rPr>
              <a:t> </a:t>
            </a:r>
            <a:r>
              <a:rPr lang="ru-RU" sz="2000" dirty="0" err="1">
                <a:ea typeface="DejaVu Sans"/>
              </a:rPr>
              <a:t>accelerator</a:t>
            </a:r>
            <a:r>
              <a:rPr lang="ru-RU" sz="2000" dirty="0">
                <a:ea typeface="DejaVu Sans"/>
              </a:rPr>
              <a:t> U-70 </a:t>
            </a:r>
            <a:r>
              <a:rPr lang="ru-RU" sz="2000" dirty="0" err="1">
                <a:ea typeface="DejaVu Sans"/>
              </a:rPr>
              <a:t>at</a:t>
            </a:r>
            <a:r>
              <a:rPr lang="ru-RU" sz="2000" dirty="0">
                <a:ea typeface="DejaVu Sans"/>
              </a:rPr>
              <a:t> </a:t>
            </a:r>
            <a:r>
              <a:rPr lang="ru-RU" sz="2000" dirty="0" err="1">
                <a:ea typeface="DejaVu Sans"/>
              </a:rPr>
              <a:t>using</a:t>
            </a:r>
            <a:r>
              <a:rPr lang="ru-RU" sz="2000" dirty="0">
                <a:ea typeface="DejaVu Sans"/>
              </a:rPr>
              <a:t> </a:t>
            </a:r>
            <a:r>
              <a:rPr lang="ru-RU" sz="2000" dirty="0" err="1">
                <a:ea typeface="DejaVu Sans"/>
              </a:rPr>
              <a:t>beam</a:t>
            </a:r>
            <a:r>
              <a:rPr lang="ru-RU" sz="2000" dirty="0">
                <a:ea typeface="DejaVu Sans"/>
              </a:rPr>
              <a:t> </a:t>
            </a:r>
            <a:r>
              <a:rPr lang="ru-RU" sz="2000" dirty="0" err="1">
                <a:ea typeface="DejaVu Sans"/>
              </a:rPr>
              <a:t>line</a:t>
            </a:r>
            <a:r>
              <a:rPr lang="ru-RU" sz="2000" dirty="0">
                <a:ea typeface="DejaVu Sans"/>
              </a:rPr>
              <a:t> 22 </a:t>
            </a:r>
            <a:r>
              <a:rPr lang="ru-RU" sz="2000" dirty="0" err="1">
                <a:ea typeface="DejaVu Sans"/>
              </a:rPr>
              <a:t>as</a:t>
            </a:r>
            <a:r>
              <a:rPr lang="ru-RU" sz="2000" dirty="0">
                <a:ea typeface="DejaVu Sans"/>
              </a:rPr>
              <a:t> </a:t>
            </a:r>
            <a:r>
              <a:rPr lang="ru-RU" sz="2000" dirty="0" err="1">
                <a:ea typeface="DejaVu Sans"/>
              </a:rPr>
              <a:t>spectrometer</a:t>
            </a:r>
            <a:r>
              <a:rPr lang="ru-RU" sz="2000" dirty="0">
                <a:ea typeface="DejaVu Sans"/>
              </a:rPr>
              <a:t> </a:t>
            </a:r>
            <a:r>
              <a:rPr lang="ru-RU" sz="2000" dirty="0" err="1">
                <a:ea typeface="DejaVu Sans"/>
              </a:rPr>
              <a:t>published</a:t>
            </a:r>
            <a:r>
              <a:rPr lang="ru-RU" sz="2000" dirty="0">
                <a:ea typeface="DejaVu Sans"/>
              </a:rPr>
              <a:t>: </a:t>
            </a:r>
            <a:r>
              <a:rPr lang="ru-RU" sz="2000" i="1" dirty="0" err="1">
                <a:ea typeface="DejaVu Sans"/>
              </a:rPr>
              <a:t>M.Yu.Bogolyubsky</a:t>
            </a:r>
            <a:r>
              <a:rPr lang="ru-RU" sz="2000" i="1" dirty="0">
                <a:ea typeface="DejaVu Sans"/>
              </a:rPr>
              <a:t> </a:t>
            </a:r>
            <a:r>
              <a:rPr lang="ru-RU" sz="2000" i="1" dirty="0" err="1">
                <a:ea typeface="DejaVu Sans"/>
              </a:rPr>
              <a:t>et</a:t>
            </a:r>
            <a:r>
              <a:rPr lang="ru-RU" sz="2000" i="1" dirty="0">
                <a:ea typeface="DejaVu Sans"/>
              </a:rPr>
              <a:t> </a:t>
            </a:r>
            <a:r>
              <a:rPr lang="ru-RU" sz="2000" i="1" dirty="0" err="1">
                <a:ea typeface="DejaVu Sans"/>
              </a:rPr>
              <a:t>al</a:t>
            </a:r>
            <a:r>
              <a:rPr lang="ru-RU" sz="2000" i="1" dirty="0">
                <a:ea typeface="DejaVu Sans"/>
              </a:rPr>
              <a:t>., </a:t>
            </a:r>
            <a:r>
              <a:rPr lang="ru-RU" sz="2000" i="1" dirty="0" err="1">
                <a:ea typeface="DejaVu Sans"/>
              </a:rPr>
              <a:t>Physics</a:t>
            </a:r>
            <a:r>
              <a:rPr lang="ru-RU" sz="2000" i="1" dirty="0">
                <a:ea typeface="DejaVu Sans"/>
              </a:rPr>
              <a:t> </a:t>
            </a:r>
            <a:r>
              <a:rPr lang="ru-RU" sz="2000" i="1" dirty="0" err="1">
                <a:ea typeface="DejaVu Sans"/>
              </a:rPr>
              <a:t>of</a:t>
            </a:r>
            <a:r>
              <a:rPr lang="ru-RU" sz="2000" i="1" dirty="0">
                <a:ea typeface="DejaVu Sans"/>
              </a:rPr>
              <a:t> </a:t>
            </a:r>
            <a:r>
              <a:rPr lang="ru-RU" sz="2000" i="1" dirty="0" err="1">
                <a:ea typeface="DejaVu Sans"/>
              </a:rPr>
              <a:t>Atomic</a:t>
            </a:r>
            <a:r>
              <a:rPr lang="ru-RU" sz="2000" i="1" dirty="0">
                <a:ea typeface="DejaVu Sans"/>
              </a:rPr>
              <a:t> </a:t>
            </a:r>
            <a:r>
              <a:rPr lang="ru-RU" sz="2000" i="1" dirty="0" err="1">
                <a:ea typeface="DejaVu Sans"/>
              </a:rPr>
              <a:t>Nuclei</a:t>
            </a:r>
            <a:r>
              <a:rPr lang="ru-RU" sz="2000" i="1" dirty="0">
                <a:ea typeface="DejaVu Sans"/>
              </a:rPr>
              <a:t>, 2017, </a:t>
            </a:r>
            <a:r>
              <a:rPr lang="ru-RU" sz="2000" i="1" dirty="0" err="1">
                <a:ea typeface="DejaVu Sans"/>
              </a:rPr>
              <a:t>Vol</a:t>
            </a:r>
            <a:r>
              <a:rPr lang="ru-RU" sz="2000" i="1" dirty="0">
                <a:ea typeface="DejaVu Sans"/>
              </a:rPr>
              <a:t>. 80, N0 3, </a:t>
            </a:r>
            <a:r>
              <a:rPr lang="ru-RU" sz="2000" i="1" dirty="0" err="1">
                <a:ea typeface="DejaVu Sans"/>
              </a:rPr>
              <a:t>pp</a:t>
            </a:r>
            <a:r>
              <a:rPr lang="ru-RU" sz="2000" i="1" dirty="0">
                <a:ea typeface="DejaVu Sans"/>
              </a:rPr>
              <a:t> 455-460</a:t>
            </a:r>
            <a:r>
              <a:rPr lang="ru-RU" sz="2000" dirty="0">
                <a:ea typeface="DejaVu Sans"/>
              </a:rPr>
              <a:t>. </a:t>
            </a:r>
            <a:endParaRPr sz="2000" dirty="0"/>
          </a:p>
          <a:p>
            <a:r>
              <a:rPr lang="ru-RU" sz="2000" dirty="0" err="1">
                <a:solidFill>
                  <a:srgbClr val="000000"/>
                </a:solidFill>
                <a:ea typeface="DejaVu Sans"/>
              </a:rPr>
              <a:t>The</a:t>
            </a:r>
            <a:r>
              <a:rPr lang="ru-RU" sz="2000" dirty="0">
                <a:solidFill>
                  <a:srgbClr val="000000"/>
                </a:solidFill>
                <a:ea typeface="DejaVu Sans"/>
              </a:rPr>
              <a:t> </a:t>
            </a:r>
            <a:r>
              <a:rPr lang="ru-RU" sz="2000" dirty="0" err="1">
                <a:solidFill>
                  <a:srgbClr val="000000"/>
                </a:solidFill>
                <a:ea typeface="DejaVu Sans"/>
              </a:rPr>
              <a:t>following</a:t>
            </a:r>
            <a:r>
              <a:rPr lang="ru-RU" sz="2000" dirty="0">
                <a:solidFill>
                  <a:srgbClr val="000000"/>
                </a:solidFill>
                <a:ea typeface="DejaVu Sans"/>
              </a:rPr>
              <a:t> </a:t>
            </a:r>
            <a:r>
              <a:rPr lang="ru-RU" sz="2000" dirty="0" err="1">
                <a:solidFill>
                  <a:srgbClr val="000000"/>
                </a:solidFill>
                <a:ea typeface="DejaVu Sans"/>
              </a:rPr>
              <a:t>puctures</a:t>
            </a:r>
            <a:r>
              <a:rPr lang="ru-RU" sz="2000" dirty="0">
                <a:solidFill>
                  <a:srgbClr val="000000"/>
                </a:solidFill>
                <a:ea typeface="DejaVu Sans"/>
              </a:rPr>
              <a:t> </a:t>
            </a:r>
            <a:r>
              <a:rPr lang="ru-RU" sz="2000" dirty="0" err="1">
                <a:solidFill>
                  <a:srgbClr val="000000"/>
                </a:solidFill>
                <a:ea typeface="DejaVu Sans"/>
              </a:rPr>
              <a:t>show</a:t>
            </a:r>
            <a:r>
              <a:rPr lang="ru-RU" sz="2000" dirty="0">
                <a:solidFill>
                  <a:srgbClr val="000000"/>
                </a:solidFill>
                <a:ea typeface="DejaVu Sans"/>
              </a:rPr>
              <a:t> </a:t>
            </a:r>
            <a:r>
              <a:rPr lang="ru-RU" sz="2000" dirty="0" err="1">
                <a:solidFill>
                  <a:srgbClr val="000000"/>
                </a:solidFill>
                <a:ea typeface="DejaVu Sans"/>
              </a:rPr>
              <a:t>fragment</a:t>
            </a:r>
            <a:r>
              <a:rPr lang="ru-RU" sz="2000" dirty="0">
                <a:solidFill>
                  <a:srgbClr val="000000"/>
                </a:solidFill>
                <a:ea typeface="DejaVu Sans"/>
              </a:rPr>
              <a:t> </a:t>
            </a:r>
            <a:r>
              <a:rPr lang="ru-RU" sz="2000" dirty="0" err="1">
                <a:solidFill>
                  <a:srgbClr val="000000"/>
                </a:solidFill>
                <a:ea typeface="DejaVu Sans"/>
              </a:rPr>
              <a:t>yields</a:t>
            </a:r>
            <a:r>
              <a:rPr lang="ru-RU" sz="2000" dirty="0">
                <a:solidFill>
                  <a:srgbClr val="000000"/>
                </a:solidFill>
                <a:ea typeface="DejaVu Sans"/>
              </a:rPr>
              <a:t> </a:t>
            </a:r>
            <a:r>
              <a:rPr lang="ru-RU" sz="2000" dirty="0" err="1">
                <a:solidFill>
                  <a:srgbClr val="000000"/>
                </a:solidFill>
                <a:ea typeface="DejaVu Sans"/>
              </a:rPr>
              <a:t>of</a:t>
            </a:r>
            <a:r>
              <a:rPr lang="ru-RU" sz="2000" dirty="0">
                <a:solidFill>
                  <a:srgbClr val="000000"/>
                </a:solidFill>
                <a:ea typeface="DejaVu Sans"/>
              </a:rPr>
              <a:t> </a:t>
            </a:r>
            <a:r>
              <a:rPr lang="ru-RU" sz="2000" dirty="0" err="1">
                <a:solidFill>
                  <a:srgbClr val="000000"/>
                </a:solidFill>
                <a:ea typeface="DejaVu Sans"/>
              </a:rPr>
              <a:t>carbon</a:t>
            </a:r>
            <a:r>
              <a:rPr lang="ru-RU" sz="2000" dirty="0">
                <a:solidFill>
                  <a:srgbClr val="000000"/>
                </a:solidFill>
                <a:ea typeface="DejaVu Sans"/>
              </a:rPr>
              <a:t> </a:t>
            </a:r>
            <a:r>
              <a:rPr lang="ru-RU" sz="2000" dirty="0" err="1">
                <a:solidFill>
                  <a:srgbClr val="000000"/>
                </a:solidFill>
                <a:ea typeface="DejaVu Sans"/>
              </a:rPr>
              <a:t>target</a:t>
            </a:r>
            <a:r>
              <a:rPr lang="ru-RU" sz="2000" dirty="0">
                <a:solidFill>
                  <a:srgbClr val="000000"/>
                </a:solidFill>
                <a:ea typeface="DejaVu Sans"/>
              </a:rPr>
              <a:t> </a:t>
            </a:r>
            <a:r>
              <a:rPr lang="ru-RU" sz="2000" dirty="0" err="1">
                <a:solidFill>
                  <a:srgbClr val="000000"/>
                </a:solidFill>
                <a:ea typeface="DejaVu Sans"/>
              </a:rPr>
              <a:t>at</a:t>
            </a:r>
            <a:r>
              <a:rPr lang="ru-RU" sz="2000" dirty="0">
                <a:solidFill>
                  <a:srgbClr val="000000"/>
                </a:solidFill>
                <a:ea typeface="DejaVu Sans"/>
              </a:rPr>
              <a:t> </a:t>
            </a:r>
            <a:r>
              <a:rPr lang="ru-RU" sz="2000" dirty="0" err="1">
                <a:solidFill>
                  <a:srgbClr val="000000"/>
                </a:solidFill>
                <a:ea typeface="DejaVu Sans"/>
              </a:rPr>
              <a:t>beamline</a:t>
            </a:r>
            <a:r>
              <a:rPr lang="ru-RU" sz="2000" dirty="0">
                <a:solidFill>
                  <a:srgbClr val="000000"/>
                </a:solidFill>
                <a:ea typeface="DejaVu Sans"/>
              </a:rPr>
              <a:t> </a:t>
            </a:r>
            <a:r>
              <a:rPr lang="ru-RU" sz="2000" dirty="0" err="1">
                <a:solidFill>
                  <a:srgbClr val="000000"/>
                </a:solidFill>
                <a:ea typeface="DejaVu Sans"/>
              </a:rPr>
              <a:t>rigidity</a:t>
            </a:r>
            <a:r>
              <a:rPr lang="ru-RU" sz="2000" dirty="0">
                <a:solidFill>
                  <a:srgbClr val="000000"/>
                </a:solidFill>
                <a:ea typeface="DejaVu Sans"/>
              </a:rPr>
              <a:t> 47 (</a:t>
            </a:r>
            <a:r>
              <a:rPr lang="ru-RU" sz="2000" dirty="0" err="1">
                <a:solidFill>
                  <a:srgbClr val="000000"/>
                </a:solidFill>
                <a:ea typeface="DejaVu Sans"/>
              </a:rPr>
              <a:t>left</a:t>
            </a:r>
            <a:r>
              <a:rPr lang="ru-RU" sz="2000" dirty="0">
                <a:solidFill>
                  <a:srgbClr val="000000"/>
                </a:solidFill>
                <a:ea typeface="DejaVu Sans"/>
              </a:rPr>
              <a:t>) </a:t>
            </a:r>
            <a:r>
              <a:rPr lang="ru-RU" sz="2000" dirty="0" err="1">
                <a:solidFill>
                  <a:srgbClr val="000000"/>
                </a:solidFill>
                <a:ea typeface="DejaVu Sans"/>
              </a:rPr>
              <a:t>and</a:t>
            </a:r>
            <a:r>
              <a:rPr lang="ru-RU" sz="2000" dirty="0">
                <a:solidFill>
                  <a:srgbClr val="000000"/>
                </a:solidFill>
                <a:ea typeface="DejaVu Sans"/>
              </a:rPr>
              <a:t> 53 </a:t>
            </a:r>
            <a:r>
              <a:rPr lang="ru-RU" sz="2000" dirty="0" err="1">
                <a:solidFill>
                  <a:srgbClr val="000000"/>
                </a:solidFill>
                <a:ea typeface="DejaVu Sans"/>
              </a:rPr>
              <a:t>GeV</a:t>
            </a:r>
            <a:r>
              <a:rPr lang="ru-RU" sz="2000" dirty="0">
                <a:solidFill>
                  <a:srgbClr val="000000"/>
                </a:solidFill>
                <a:ea typeface="DejaVu Sans"/>
              </a:rPr>
              <a:t>/</a:t>
            </a:r>
            <a:r>
              <a:rPr lang="ru-RU" sz="2000" dirty="0" err="1">
                <a:solidFill>
                  <a:srgbClr val="000000"/>
                </a:solidFill>
                <a:ea typeface="DejaVu Sans"/>
              </a:rPr>
              <a:t>c</a:t>
            </a:r>
            <a:r>
              <a:rPr lang="ru-RU" sz="2000" dirty="0">
                <a:solidFill>
                  <a:srgbClr val="000000"/>
                </a:solidFill>
                <a:ea typeface="DejaVu Sans"/>
              </a:rPr>
              <a:t> (</a:t>
            </a:r>
            <a:r>
              <a:rPr lang="ru-RU" sz="2000" dirty="0" err="1">
                <a:solidFill>
                  <a:srgbClr val="000000"/>
                </a:solidFill>
                <a:ea typeface="DejaVu Sans"/>
              </a:rPr>
              <a:t>right</a:t>
            </a:r>
            <a:r>
              <a:rPr lang="ru-RU" sz="2000" dirty="0">
                <a:solidFill>
                  <a:srgbClr val="000000"/>
                </a:solidFill>
                <a:ea typeface="DejaVu Sans"/>
              </a:rPr>
              <a:t>) </a:t>
            </a:r>
            <a:r>
              <a:rPr lang="ru-RU" sz="2000" dirty="0" err="1">
                <a:solidFill>
                  <a:srgbClr val="000000"/>
                </a:solidFill>
                <a:ea typeface="DejaVu Sans"/>
              </a:rPr>
              <a:t>and</a:t>
            </a:r>
            <a:r>
              <a:rPr lang="ru-RU" sz="2000" dirty="0">
                <a:solidFill>
                  <a:srgbClr val="000000"/>
                </a:solidFill>
                <a:ea typeface="DejaVu Sans"/>
              </a:rPr>
              <a:t> </a:t>
            </a:r>
            <a:r>
              <a:rPr lang="ru-RU" sz="2000" dirty="0" err="1">
                <a:solidFill>
                  <a:srgbClr val="000000"/>
                </a:solidFill>
                <a:ea typeface="DejaVu Sans"/>
              </a:rPr>
              <a:t>beam</a:t>
            </a:r>
            <a:r>
              <a:rPr lang="ru-RU" sz="2000" dirty="0">
                <a:solidFill>
                  <a:srgbClr val="000000"/>
                </a:solidFill>
                <a:ea typeface="DejaVu Sans"/>
              </a:rPr>
              <a:t> </a:t>
            </a:r>
            <a:r>
              <a:rPr lang="ru-RU" sz="2000" dirty="0" err="1">
                <a:solidFill>
                  <a:srgbClr val="000000"/>
                </a:solidFill>
                <a:ea typeface="DejaVu Sans"/>
              </a:rPr>
              <a:t>energy</a:t>
            </a:r>
            <a:r>
              <a:rPr lang="ru-RU" sz="2000" dirty="0">
                <a:solidFill>
                  <a:srgbClr val="000000"/>
                </a:solidFill>
                <a:ea typeface="DejaVu Sans"/>
              </a:rPr>
              <a:t> 25 </a:t>
            </a:r>
            <a:r>
              <a:rPr lang="ru-RU" sz="2000" dirty="0" err="1">
                <a:solidFill>
                  <a:srgbClr val="000000"/>
                </a:solidFill>
                <a:ea typeface="DejaVu Sans"/>
              </a:rPr>
              <a:t>GeV</a:t>
            </a:r>
            <a:r>
              <a:rPr lang="ru-RU" sz="2000" dirty="0">
                <a:solidFill>
                  <a:srgbClr val="000000"/>
                </a:solidFill>
                <a:ea typeface="DejaVu Sans"/>
              </a:rPr>
              <a:t>/</a:t>
            </a:r>
            <a:r>
              <a:rPr lang="ru-RU" sz="2000" dirty="0" err="1">
                <a:solidFill>
                  <a:srgbClr val="000000"/>
                </a:solidFill>
                <a:ea typeface="DejaVu Sans"/>
              </a:rPr>
              <a:t>n</a:t>
            </a:r>
            <a:r>
              <a:rPr lang="ru-RU" sz="2000" dirty="0">
                <a:solidFill>
                  <a:srgbClr val="000000"/>
                </a:solidFill>
                <a:ea typeface="DejaVu Sans"/>
              </a:rPr>
              <a:t>.  </a:t>
            </a:r>
            <a:endParaRPr sz="2000" dirty="0"/>
          </a:p>
          <a:p>
            <a:pPr algn="ctr">
              <a:lnSpc>
                <a:spcPct val="100000"/>
              </a:lnSpc>
            </a:pPr>
            <a:endParaRPr dirty="0"/>
          </a:p>
        </p:txBody>
      </p:sp>
      <p:pic>
        <p:nvPicPr>
          <p:cNvPr id="22530" name="Picture 2"/>
          <p:cNvPicPr>
            <a:picLocks noChangeAspect="1" noChangeArrowheads="1"/>
          </p:cNvPicPr>
          <p:nvPr/>
        </p:nvPicPr>
        <p:blipFill>
          <a:blip r:embed="rId2" cstate="print"/>
          <a:srcRect/>
          <a:stretch>
            <a:fillRect/>
          </a:stretch>
        </p:blipFill>
        <p:spPr bwMode="auto">
          <a:xfrm>
            <a:off x="5029200" y="3200400"/>
            <a:ext cx="3514725" cy="3200400"/>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914400" y="3200400"/>
            <a:ext cx="3609975" cy="3190875"/>
          </a:xfrm>
          <a:prstGeom prst="rect">
            <a:avLst/>
          </a:prstGeom>
          <a:noFill/>
          <a:ln w="9525">
            <a:noFill/>
            <a:miter lim="800000"/>
            <a:headEnd/>
            <a:tailEnd/>
          </a:ln>
        </p:spPr>
      </p:pic>
      <p:sp>
        <p:nvSpPr>
          <p:cNvPr id="8" name="TextBox 7"/>
          <p:cNvSpPr txBox="1"/>
          <p:nvPr/>
        </p:nvSpPr>
        <p:spPr>
          <a:xfrm>
            <a:off x="7712198" y="0"/>
            <a:ext cx="1431802"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FODS</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TextBox 8"/>
          <p:cNvSpPr txBox="1"/>
          <p:nvPr/>
        </p:nvSpPr>
        <p:spPr>
          <a:xfrm>
            <a:off x="1905000" y="304800"/>
            <a:ext cx="3581400" cy="523220"/>
          </a:xfrm>
          <a:prstGeom prst="rect">
            <a:avLst/>
          </a:prstGeom>
          <a:noFill/>
          <a:ln>
            <a:solidFill>
              <a:schemeClr val="bg1">
                <a:lumMod val="85000"/>
              </a:schemeClr>
            </a:solidFill>
          </a:ln>
        </p:spPr>
        <p:txBody>
          <a:bodyPr wrap="square" rtlCol="0">
            <a:spAutoFit/>
          </a:bodyPr>
          <a:lstStyle/>
          <a:p>
            <a:r>
              <a:rPr lang="en-US" sz="2800" i="1" dirty="0" smtClean="0">
                <a:solidFill>
                  <a:schemeClr val="tx2">
                    <a:lumMod val="75000"/>
                  </a:schemeClr>
                </a:solidFill>
              </a:rPr>
              <a:t>Fragments separation</a:t>
            </a:r>
            <a:endParaRPr lang="ru-RU" sz="2800" i="1" dirty="0">
              <a:solidFill>
                <a:schemeClr val="tx2">
                  <a:lumMod val="75000"/>
                </a:schemeClr>
              </a:solidFill>
            </a:endParaRPr>
          </a:p>
        </p:txBody>
      </p:sp>
      <p:sp>
        <p:nvSpPr>
          <p:cNvPr id="7" name="Номер слайда 6"/>
          <p:cNvSpPr>
            <a:spLocks noGrp="1"/>
          </p:cNvSpPr>
          <p:nvPr>
            <p:ph type="sldNum" sz="quarter" idx="12"/>
          </p:nvPr>
        </p:nvSpPr>
        <p:spPr/>
        <p:txBody>
          <a:bodyPr/>
          <a:lstStyle/>
          <a:p>
            <a:fld id="{A483448D-3A78-4528-A469-B745A65DA480}" type="slidenum">
              <a:rPr lang="en-US" smtClean="0"/>
              <a:pPr/>
              <a:t>22</a:t>
            </a:fld>
            <a:endParaRPr lang="en-US"/>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ctrTitle"/>
          </p:nvPr>
        </p:nvSpPr>
        <p:spPr>
          <a:xfrm>
            <a:off x="1143000" y="152400"/>
            <a:ext cx="6019800" cy="533400"/>
          </a:xfrm>
          <a:ln>
            <a:solidFill>
              <a:schemeClr val="bg1">
                <a:lumMod val="85000"/>
              </a:schemeClr>
            </a:solidFill>
          </a:ln>
        </p:spPr>
        <p:txBody>
          <a:bodyPr rtlCol="0">
            <a:noAutofit/>
          </a:bodyPr>
          <a:lstStyle/>
          <a:p>
            <a:pPr fontAlgn="auto">
              <a:spcAft>
                <a:spcPts val="0"/>
              </a:spcAft>
              <a:defRPr/>
            </a:pPr>
            <a:r>
              <a:rPr lang="en-US" sz="2800" i="1" dirty="0" err="1" smtClean="0">
                <a:solidFill>
                  <a:schemeClr val="tx2">
                    <a:lumMod val="75000"/>
                  </a:schemeClr>
                </a:solidFill>
                <a:latin typeface="+mn-lt"/>
                <a:cs typeface="Arial" panose="020B0604020202020204" pitchFamily="34" charset="0"/>
              </a:rPr>
              <a:t>Hadron</a:t>
            </a:r>
            <a:r>
              <a:rPr lang="en-US" sz="2800" i="1" dirty="0" smtClean="0">
                <a:solidFill>
                  <a:schemeClr val="tx2">
                    <a:lumMod val="75000"/>
                  </a:schemeClr>
                </a:solidFill>
                <a:latin typeface="+mn-lt"/>
                <a:cs typeface="Arial" panose="020B0604020202020204" pitchFamily="34" charset="0"/>
              </a:rPr>
              <a:t> </a:t>
            </a:r>
            <a:r>
              <a:rPr lang="en-US" sz="2800" i="1" dirty="0" err="1" smtClean="0">
                <a:solidFill>
                  <a:schemeClr val="tx2">
                    <a:lumMod val="75000"/>
                  </a:schemeClr>
                </a:solidFill>
                <a:latin typeface="+mn-lt"/>
                <a:cs typeface="Arial" panose="020B0604020202020204" pitchFamily="34" charset="0"/>
              </a:rPr>
              <a:t>yelds</a:t>
            </a:r>
            <a:r>
              <a:rPr lang="en-US" sz="2800" i="1" dirty="0" smtClean="0">
                <a:solidFill>
                  <a:schemeClr val="tx2">
                    <a:lumMod val="75000"/>
                  </a:schemeClr>
                </a:solidFill>
                <a:latin typeface="+mn-lt"/>
                <a:cs typeface="Arial" panose="020B0604020202020204" pitchFamily="34" charset="0"/>
              </a:rPr>
              <a:t> at p=20 </a:t>
            </a:r>
            <a:r>
              <a:rPr lang="en-US" sz="2800" i="1" dirty="0" err="1" smtClean="0">
                <a:solidFill>
                  <a:schemeClr val="tx2">
                    <a:lumMod val="75000"/>
                  </a:schemeClr>
                </a:solidFill>
                <a:latin typeface="+mn-lt"/>
                <a:cs typeface="Arial" panose="020B0604020202020204" pitchFamily="34" charset="0"/>
              </a:rPr>
              <a:t>GeV</a:t>
            </a:r>
            <a:r>
              <a:rPr lang="en-US" sz="2800" i="1" dirty="0" smtClean="0">
                <a:solidFill>
                  <a:schemeClr val="tx2">
                    <a:lumMod val="75000"/>
                  </a:schemeClr>
                </a:solidFill>
                <a:latin typeface="+mn-lt"/>
                <a:cs typeface="Arial" panose="020B0604020202020204" pitchFamily="34" charset="0"/>
              </a:rPr>
              <a:t>/n</a:t>
            </a:r>
            <a:endParaRPr lang="ru-RU" sz="2800" i="1" dirty="0">
              <a:solidFill>
                <a:schemeClr val="tx2">
                  <a:lumMod val="75000"/>
                </a:schemeClr>
              </a:solidFill>
              <a:latin typeface="+mn-lt"/>
              <a:cs typeface="Arial" panose="020B0604020202020204" pitchFamily="34" charset="0"/>
            </a:endParaRPr>
          </a:p>
        </p:txBody>
      </p:sp>
      <p:pic>
        <p:nvPicPr>
          <p:cNvPr id="15363" name="Рисунок 3"/>
          <p:cNvPicPr>
            <a:picLocks noChangeAspect="1" noChangeArrowheads="1"/>
          </p:cNvPicPr>
          <p:nvPr/>
        </p:nvPicPr>
        <p:blipFill>
          <a:blip r:embed="rId2" cstate="print"/>
          <a:srcRect l="1472" t="6883" r="3593" b="4050"/>
          <a:stretch>
            <a:fillRect/>
          </a:stretch>
        </p:blipFill>
        <p:spPr bwMode="auto">
          <a:xfrm>
            <a:off x="977504" y="762001"/>
            <a:ext cx="7188994" cy="4437063"/>
          </a:xfrm>
          <a:prstGeom prst="rect">
            <a:avLst/>
          </a:prstGeom>
          <a:noFill/>
          <a:ln w="9525">
            <a:noFill/>
            <a:miter lim="800000"/>
            <a:headEnd/>
            <a:tailEnd/>
          </a:ln>
        </p:spPr>
      </p:pic>
      <p:sp>
        <p:nvSpPr>
          <p:cNvPr id="6" name="Прямоугольник 5"/>
          <p:cNvSpPr/>
          <p:nvPr/>
        </p:nvSpPr>
        <p:spPr>
          <a:xfrm>
            <a:off x="1143000" y="5562600"/>
            <a:ext cx="7162800" cy="646331"/>
          </a:xfrm>
          <a:prstGeom prst="rect">
            <a:avLst/>
          </a:prstGeom>
          <a:ln>
            <a:solidFill>
              <a:schemeClr val="bg1">
                <a:lumMod val="85000"/>
              </a:schemeClr>
            </a:solidFill>
          </a:ln>
        </p:spPr>
        <p:txBody>
          <a:bodyPr wrap="square">
            <a:spAutoFit/>
          </a:bodyPr>
          <a:lstStyle/>
          <a:p>
            <a:r>
              <a:rPr lang="en-US" i="1" dirty="0" smtClean="0"/>
              <a:t>Yields versus the reduced lab momentum at zero angle for p,  </a:t>
            </a:r>
            <a:r>
              <a:rPr lang="el-GR" i="1" dirty="0" smtClean="0"/>
              <a:t>π</a:t>
            </a:r>
            <a:r>
              <a:rPr lang="en-US" i="1" baseline="30000" dirty="0" smtClean="0"/>
              <a:t>+</a:t>
            </a:r>
            <a:r>
              <a:rPr lang="en-US" i="1" dirty="0" smtClean="0"/>
              <a:t> , d, </a:t>
            </a:r>
            <a:r>
              <a:rPr lang="el-GR" i="1" dirty="0" smtClean="0"/>
              <a:t>α</a:t>
            </a:r>
            <a:r>
              <a:rPr lang="en-US" i="1" dirty="0" smtClean="0"/>
              <a:t>(left picture) and p̄, </a:t>
            </a:r>
            <a:r>
              <a:rPr lang="el-GR" i="1" dirty="0" smtClean="0"/>
              <a:t>π</a:t>
            </a:r>
            <a:r>
              <a:rPr lang="en-US" i="1" baseline="30000" dirty="0" smtClean="0"/>
              <a:t>−</a:t>
            </a:r>
            <a:r>
              <a:rPr lang="en-US" i="1" dirty="0" smtClean="0"/>
              <a:t>, K</a:t>
            </a:r>
            <a:r>
              <a:rPr lang="en-US" i="1" baseline="30000" dirty="0" smtClean="0"/>
              <a:t>−</a:t>
            </a:r>
            <a:r>
              <a:rPr lang="en-US" i="1" dirty="0" smtClean="0"/>
              <a:t> (right picture) for C+C collisions at p=20 </a:t>
            </a:r>
            <a:r>
              <a:rPr lang="en-US" i="1" dirty="0" err="1" smtClean="0"/>
              <a:t>GeV</a:t>
            </a:r>
            <a:r>
              <a:rPr lang="en-US" i="1" dirty="0" smtClean="0"/>
              <a:t>/n. </a:t>
            </a:r>
          </a:p>
        </p:txBody>
      </p:sp>
      <p:sp>
        <p:nvSpPr>
          <p:cNvPr id="7" name="TextBox 6"/>
          <p:cNvSpPr txBox="1"/>
          <p:nvPr/>
        </p:nvSpPr>
        <p:spPr>
          <a:xfrm>
            <a:off x="7620000" y="685800"/>
            <a:ext cx="1295400" cy="369332"/>
          </a:xfrm>
          <a:prstGeom prst="rect">
            <a:avLst/>
          </a:prstGeom>
          <a:noFill/>
        </p:spPr>
        <p:txBody>
          <a:bodyPr wrap="square" rtlCol="0">
            <a:spAutoFit/>
          </a:bodyPr>
          <a:lstStyle/>
          <a:p>
            <a:r>
              <a:rPr lang="en-US" dirty="0" smtClean="0"/>
              <a:t>preliminary</a:t>
            </a:r>
            <a:endParaRPr lang="ru-RU" dirty="0"/>
          </a:p>
        </p:txBody>
      </p:sp>
      <p:sp>
        <p:nvSpPr>
          <p:cNvPr id="8" name="TextBox 7"/>
          <p:cNvSpPr txBox="1"/>
          <p:nvPr/>
        </p:nvSpPr>
        <p:spPr>
          <a:xfrm>
            <a:off x="7712198" y="0"/>
            <a:ext cx="1431802"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FODS</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Номер слайда 8"/>
          <p:cNvSpPr>
            <a:spLocks noGrp="1"/>
          </p:cNvSpPr>
          <p:nvPr>
            <p:ph type="sldNum" sz="quarter" idx="12"/>
          </p:nvPr>
        </p:nvSpPr>
        <p:spPr/>
        <p:txBody>
          <a:bodyPr/>
          <a:lstStyle/>
          <a:p>
            <a:fld id="{A483448D-3A78-4528-A469-B745A65DA480}"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ctrTitle"/>
          </p:nvPr>
        </p:nvSpPr>
        <p:spPr>
          <a:xfrm>
            <a:off x="1828800" y="381000"/>
            <a:ext cx="4953000" cy="474662"/>
          </a:xfrm>
          <a:ln>
            <a:solidFill>
              <a:schemeClr val="bg1">
                <a:lumMod val="85000"/>
              </a:schemeClr>
            </a:solidFill>
          </a:ln>
        </p:spPr>
        <p:txBody>
          <a:bodyPr rtlCol="0">
            <a:noAutofit/>
          </a:bodyPr>
          <a:lstStyle/>
          <a:p>
            <a:pPr fontAlgn="auto">
              <a:spcAft>
                <a:spcPts val="0"/>
              </a:spcAft>
              <a:defRPr/>
            </a:pPr>
            <a:r>
              <a:rPr lang="en-US" sz="2800" i="1" dirty="0">
                <a:solidFill>
                  <a:schemeClr val="accent1">
                    <a:lumMod val="75000"/>
                  </a:schemeClr>
                </a:solidFill>
                <a:latin typeface="+mn-lt"/>
                <a:cs typeface="Arial" panose="020B0604020202020204" pitchFamily="34" charset="0"/>
              </a:rPr>
              <a:t>Nuclear fragments</a:t>
            </a:r>
            <a:endParaRPr lang="ru-RU" sz="2800" i="1" dirty="0">
              <a:solidFill>
                <a:schemeClr val="accent1">
                  <a:lumMod val="75000"/>
                </a:schemeClr>
              </a:solidFill>
              <a:latin typeface="+mn-lt"/>
              <a:cs typeface="Arial" panose="020B0604020202020204" pitchFamily="34" charset="0"/>
            </a:endParaRPr>
          </a:p>
        </p:txBody>
      </p:sp>
      <p:pic>
        <p:nvPicPr>
          <p:cNvPr id="16387" name="Рисунок 5"/>
          <p:cNvPicPr>
            <a:picLocks noChangeAspect="1" noChangeArrowheads="1"/>
          </p:cNvPicPr>
          <p:nvPr/>
        </p:nvPicPr>
        <p:blipFill>
          <a:blip r:embed="rId2" cstate="print"/>
          <a:srcRect l="1588" t="6137" r="6587" b="2252"/>
          <a:stretch>
            <a:fillRect/>
          </a:stretch>
        </p:blipFill>
        <p:spPr bwMode="auto">
          <a:xfrm>
            <a:off x="1460898" y="1016000"/>
            <a:ext cx="5925740" cy="4622800"/>
          </a:xfrm>
          <a:prstGeom prst="rect">
            <a:avLst/>
          </a:prstGeom>
          <a:noFill/>
          <a:ln w="9525">
            <a:noFill/>
            <a:miter lim="800000"/>
            <a:headEnd/>
            <a:tailEnd/>
          </a:ln>
        </p:spPr>
      </p:pic>
      <p:sp>
        <p:nvSpPr>
          <p:cNvPr id="6" name="Прямоугольник 5"/>
          <p:cNvSpPr/>
          <p:nvPr/>
        </p:nvSpPr>
        <p:spPr>
          <a:xfrm>
            <a:off x="1219200" y="5715000"/>
            <a:ext cx="6553200" cy="646331"/>
          </a:xfrm>
          <a:prstGeom prst="rect">
            <a:avLst/>
          </a:prstGeom>
          <a:ln>
            <a:solidFill>
              <a:schemeClr val="bg1">
                <a:lumMod val="85000"/>
              </a:schemeClr>
            </a:solidFill>
          </a:ln>
        </p:spPr>
        <p:txBody>
          <a:bodyPr wrap="square">
            <a:spAutoFit/>
          </a:bodyPr>
          <a:lstStyle/>
          <a:p>
            <a:r>
              <a:rPr lang="en-US" i="1" dirty="0" smtClean="0"/>
              <a:t>Yields versus the lab momentum at zero angle for different nuclear fragments for C+C collisions. The curves are drawn to guide an eye.</a:t>
            </a:r>
          </a:p>
        </p:txBody>
      </p:sp>
      <p:sp>
        <p:nvSpPr>
          <p:cNvPr id="7" name="TextBox 6"/>
          <p:cNvSpPr txBox="1"/>
          <p:nvPr/>
        </p:nvSpPr>
        <p:spPr>
          <a:xfrm>
            <a:off x="7620000" y="762000"/>
            <a:ext cx="1295400" cy="369332"/>
          </a:xfrm>
          <a:prstGeom prst="rect">
            <a:avLst/>
          </a:prstGeom>
          <a:noFill/>
        </p:spPr>
        <p:txBody>
          <a:bodyPr wrap="square" rtlCol="0">
            <a:spAutoFit/>
          </a:bodyPr>
          <a:lstStyle/>
          <a:p>
            <a:r>
              <a:rPr lang="en-US" dirty="0" smtClean="0"/>
              <a:t>preliminary</a:t>
            </a:r>
            <a:endParaRPr lang="ru-RU" dirty="0"/>
          </a:p>
        </p:txBody>
      </p:sp>
      <p:sp>
        <p:nvSpPr>
          <p:cNvPr id="8" name="TextBox 7"/>
          <p:cNvSpPr txBox="1"/>
          <p:nvPr/>
        </p:nvSpPr>
        <p:spPr>
          <a:xfrm>
            <a:off x="7712198" y="0"/>
            <a:ext cx="1431802"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FODS</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Номер слайда 8"/>
          <p:cNvSpPr>
            <a:spLocks noGrp="1"/>
          </p:cNvSpPr>
          <p:nvPr>
            <p:ph type="sldNum" sz="quarter" idx="12"/>
          </p:nvPr>
        </p:nvSpPr>
        <p:spPr/>
        <p:txBody>
          <a:bodyPr/>
          <a:lstStyle/>
          <a:p>
            <a:fld id="{A483448D-3A78-4528-A469-B745A65DA480}"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2400"/>
            <a:ext cx="6705600" cy="655638"/>
          </a:xfrm>
          <a:ln>
            <a:solidFill>
              <a:schemeClr val="bg1">
                <a:lumMod val="85000"/>
              </a:schemeClr>
            </a:solidFill>
          </a:ln>
        </p:spPr>
        <p:txBody>
          <a:bodyPr>
            <a:normAutofit/>
          </a:bodyPr>
          <a:lstStyle/>
          <a:p>
            <a:r>
              <a:rPr lang="en-US" sz="3200" dirty="0" smtClean="0">
                <a:solidFill>
                  <a:schemeClr val="tx2">
                    <a:lumMod val="75000"/>
                  </a:schemeClr>
                </a:solidFill>
              </a:rPr>
              <a:t>Beam focusing by crystal devices</a:t>
            </a:r>
            <a:endParaRPr lang="ru-RU" sz="3200" dirty="0">
              <a:solidFill>
                <a:schemeClr val="tx2">
                  <a:lumMod val="75000"/>
                </a:schemeClr>
              </a:solidFill>
            </a:endParaRPr>
          </a:p>
        </p:txBody>
      </p:sp>
      <p:sp>
        <p:nvSpPr>
          <p:cNvPr id="4" name="Номер слайда 3"/>
          <p:cNvSpPr>
            <a:spLocks noGrp="1"/>
          </p:cNvSpPr>
          <p:nvPr>
            <p:ph type="sldNum" sz="quarter" idx="12"/>
          </p:nvPr>
        </p:nvSpPr>
        <p:spPr/>
        <p:txBody>
          <a:bodyPr/>
          <a:lstStyle/>
          <a:p>
            <a:fld id="{A483448D-3A78-4528-A469-B745A65DA480}" type="slidenum">
              <a:rPr lang="en-US" smtClean="0"/>
              <a:pPr/>
              <a:t>25</a:t>
            </a:fld>
            <a:endParaRPr lang="en-US"/>
          </a:p>
        </p:txBody>
      </p:sp>
      <p:sp>
        <p:nvSpPr>
          <p:cNvPr id="7" name="TextBox 6"/>
          <p:cNvSpPr txBox="1"/>
          <p:nvPr/>
        </p:nvSpPr>
        <p:spPr>
          <a:xfrm>
            <a:off x="6772838" y="0"/>
            <a:ext cx="2371162"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CRYSTAL</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Прямоугольник 5"/>
          <p:cNvSpPr/>
          <p:nvPr/>
        </p:nvSpPr>
        <p:spPr>
          <a:xfrm>
            <a:off x="228600" y="1066800"/>
            <a:ext cx="4800600" cy="646331"/>
          </a:xfrm>
          <a:prstGeom prst="rect">
            <a:avLst/>
          </a:prstGeom>
          <a:solidFill>
            <a:schemeClr val="bg1">
              <a:lumMod val="95000"/>
            </a:schemeClr>
          </a:solidFill>
          <a:ln>
            <a:solidFill>
              <a:schemeClr val="bg1">
                <a:lumMod val="85000"/>
              </a:schemeClr>
            </a:solidFill>
          </a:ln>
        </p:spPr>
        <p:txBody>
          <a:bodyPr wrap="square">
            <a:spAutoFit/>
          </a:bodyPr>
          <a:lstStyle/>
          <a:p>
            <a:r>
              <a:rPr lang="en-US" dirty="0" smtClean="0"/>
              <a:t>The focusing device on the basis of channeling in crystals of trapezoidal shape has been invented</a:t>
            </a:r>
            <a:endParaRPr lang="ru-RU" dirty="0"/>
          </a:p>
        </p:txBody>
      </p:sp>
      <p:pic>
        <p:nvPicPr>
          <p:cNvPr id="21506" name="Picture 2" descr="Petia"/>
          <p:cNvPicPr>
            <a:picLocks noChangeAspect="1" noChangeArrowheads="1"/>
          </p:cNvPicPr>
          <p:nvPr/>
        </p:nvPicPr>
        <p:blipFill>
          <a:blip r:embed="rId2" cstate="print"/>
          <a:srcRect/>
          <a:stretch>
            <a:fillRect/>
          </a:stretch>
        </p:blipFill>
        <p:spPr bwMode="auto">
          <a:xfrm>
            <a:off x="5334000" y="990600"/>
            <a:ext cx="2057400" cy="1348961"/>
          </a:xfrm>
          <a:prstGeom prst="rect">
            <a:avLst/>
          </a:prstGeom>
          <a:noFill/>
          <a:ln w="9525">
            <a:noFill/>
            <a:miter lim="800000"/>
            <a:headEnd/>
            <a:tailEnd/>
          </a:ln>
        </p:spPr>
      </p:pic>
      <p:pic>
        <p:nvPicPr>
          <p:cNvPr id="21507" name="Picture 3" descr="foc3-back"/>
          <p:cNvPicPr>
            <a:picLocks noChangeAspect="1" noChangeArrowheads="1"/>
          </p:cNvPicPr>
          <p:nvPr/>
        </p:nvPicPr>
        <p:blipFill>
          <a:blip r:embed="rId3" cstate="print"/>
          <a:srcRect/>
          <a:stretch>
            <a:fillRect/>
          </a:stretch>
        </p:blipFill>
        <p:spPr bwMode="auto">
          <a:xfrm>
            <a:off x="7543800" y="914400"/>
            <a:ext cx="1143000" cy="1526046"/>
          </a:xfrm>
          <a:prstGeom prst="rect">
            <a:avLst/>
          </a:prstGeom>
          <a:noFill/>
          <a:ln w="9525">
            <a:noFill/>
            <a:miter lim="800000"/>
            <a:headEnd/>
            <a:tailEnd/>
          </a:ln>
        </p:spPr>
      </p:pic>
      <p:sp>
        <p:nvSpPr>
          <p:cNvPr id="10" name="Прямоугольник 9"/>
          <p:cNvSpPr/>
          <p:nvPr/>
        </p:nvSpPr>
        <p:spPr>
          <a:xfrm>
            <a:off x="228600" y="1981200"/>
            <a:ext cx="4800600" cy="2031325"/>
          </a:xfrm>
          <a:prstGeom prst="rect">
            <a:avLst/>
          </a:prstGeom>
          <a:solidFill>
            <a:schemeClr val="bg1">
              <a:lumMod val="95000"/>
            </a:schemeClr>
          </a:solidFill>
          <a:ln>
            <a:solidFill>
              <a:schemeClr val="bg1">
                <a:lumMod val="85000"/>
              </a:schemeClr>
            </a:solidFill>
          </a:ln>
        </p:spPr>
        <p:txBody>
          <a:bodyPr wrap="square">
            <a:spAutoFit/>
          </a:bodyPr>
          <a:lstStyle/>
          <a:p>
            <a:pPr fontAlgn="base">
              <a:spcBef>
                <a:spcPct val="0"/>
              </a:spcBef>
              <a:spcAft>
                <a:spcPct val="0"/>
              </a:spcAft>
            </a:pPr>
            <a:r>
              <a:rPr lang="en-US" dirty="0" smtClean="0">
                <a:ea typeface="Times New Roman" pitchFamily="18" charset="0"/>
                <a:cs typeface="Arial" pitchFamily="34" charset="0"/>
              </a:rPr>
              <a:t>Several crystals were tested in the mode of focusing of a parallel beam into a point in the U-70 experiments</a:t>
            </a:r>
            <a:r>
              <a:rPr lang="ru-RU" dirty="0" smtClean="0">
                <a:cs typeface="Arial" pitchFamily="34" charset="0"/>
              </a:rPr>
              <a:t> </a:t>
            </a:r>
            <a:r>
              <a:rPr lang="en-US" i="1" dirty="0" smtClean="0"/>
              <a:t>[AG </a:t>
            </a:r>
            <a:r>
              <a:rPr lang="en-US" i="1" dirty="0" err="1" smtClean="0"/>
              <a:t>Afonin</a:t>
            </a:r>
            <a:r>
              <a:rPr lang="en-US" i="1" dirty="0" smtClean="0"/>
              <a:t>, EV Baranov, GI </a:t>
            </a:r>
            <a:r>
              <a:rPr lang="en-US" i="1" dirty="0" err="1" smtClean="0"/>
              <a:t>Britvich</a:t>
            </a:r>
            <a:r>
              <a:rPr lang="en-US" i="1" dirty="0" smtClean="0"/>
              <a:t> et al. JETP Letters 105 (12), 763-765, 2017]</a:t>
            </a:r>
            <a:r>
              <a:rPr lang="en-US" dirty="0" smtClean="0"/>
              <a:t> The compression ratio of the beam, linearity, focus and deflection efficiency correspond to the expectations.</a:t>
            </a:r>
            <a:endParaRPr lang="ru-RU" i="1" dirty="0" smtClean="0"/>
          </a:p>
        </p:txBody>
      </p:sp>
      <p:pic>
        <p:nvPicPr>
          <p:cNvPr id="21509" name="Picture 5" descr="Zai2"/>
          <p:cNvPicPr>
            <a:picLocks noChangeAspect="1" noChangeArrowheads="1"/>
          </p:cNvPicPr>
          <p:nvPr/>
        </p:nvPicPr>
        <p:blipFill>
          <a:blip r:embed="rId4" cstate="print"/>
          <a:srcRect/>
          <a:stretch>
            <a:fillRect/>
          </a:stretch>
        </p:blipFill>
        <p:spPr bwMode="auto">
          <a:xfrm>
            <a:off x="5222442" y="2286000"/>
            <a:ext cx="2694421" cy="1905000"/>
          </a:xfrm>
          <a:prstGeom prst="rect">
            <a:avLst/>
          </a:prstGeom>
          <a:noFill/>
          <a:ln w="9525">
            <a:noFill/>
            <a:miter lim="800000"/>
            <a:headEnd/>
            <a:tailEnd/>
          </a:ln>
        </p:spPr>
      </p:pic>
      <p:sp>
        <p:nvSpPr>
          <p:cNvPr id="12" name="Прямоугольник 11"/>
          <p:cNvSpPr/>
          <p:nvPr/>
        </p:nvSpPr>
        <p:spPr>
          <a:xfrm>
            <a:off x="228600" y="4343400"/>
            <a:ext cx="4800600" cy="2308324"/>
          </a:xfrm>
          <a:prstGeom prst="rect">
            <a:avLst/>
          </a:prstGeom>
          <a:solidFill>
            <a:schemeClr val="bg1">
              <a:lumMod val="95000"/>
            </a:schemeClr>
          </a:solidFill>
          <a:ln>
            <a:solidFill>
              <a:schemeClr val="bg1">
                <a:lumMod val="85000"/>
              </a:schemeClr>
            </a:solidFill>
          </a:ln>
        </p:spPr>
        <p:txBody>
          <a:bodyPr wrap="square">
            <a:spAutoFit/>
          </a:bodyPr>
          <a:lstStyle/>
          <a:p>
            <a:r>
              <a:rPr lang="en-US" dirty="0" smtClean="0"/>
              <a:t>Reversed direction: the parallel beam formation from  point-like source. </a:t>
            </a:r>
            <a:r>
              <a:rPr lang="en-US" i="1" dirty="0" smtClean="0"/>
              <a:t>[A. G. </a:t>
            </a:r>
            <a:r>
              <a:rPr lang="en-US" i="1" dirty="0" err="1" smtClean="0"/>
              <a:t>Afonin</a:t>
            </a:r>
            <a:r>
              <a:rPr lang="en-US" i="1" dirty="0" smtClean="0"/>
              <a:t> et al, JETP </a:t>
            </a:r>
            <a:r>
              <a:rPr lang="en-US" i="1" dirty="0" err="1" smtClean="0"/>
              <a:t>Lett</a:t>
            </a:r>
            <a:r>
              <a:rPr lang="en-US" i="1" dirty="0" smtClean="0"/>
              <a:t>. 104 12 (2016)] </a:t>
            </a:r>
            <a:r>
              <a:rPr lang="en-US" dirty="0" smtClean="0"/>
              <a:t>This first experiment with divergent beam of protons with an energy of 50 </a:t>
            </a:r>
            <a:r>
              <a:rPr lang="en-US" dirty="0" err="1" smtClean="0"/>
              <a:t>GeV</a:t>
            </a:r>
            <a:r>
              <a:rPr lang="en-US" dirty="0" smtClean="0"/>
              <a:t> was performed  on the U-70 in </a:t>
            </a:r>
            <a:r>
              <a:rPr lang="en-US" dirty="0" err="1" smtClean="0"/>
              <a:t>Protvino</a:t>
            </a:r>
            <a:r>
              <a:rPr lang="en-US" dirty="0" smtClean="0"/>
              <a:t>. Proton beam with a divergence of about 1 </a:t>
            </a:r>
            <a:r>
              <a:rPr lang="en-US" dirty="0" err="1" smtClean="0"/>
              <a:t>mrad</a:t>
            </a:r>
            <a:r>
              <a:rPr lang="en-US" dirty="0" smtClean="0"/>
              <a:t> deflected  by an angle of 1.8 </a:t>
            </a:r>
            <a:r>
              <a:rPr lang="en-US" dirty="0" err="1" smtClean="0"/>
              <a:t>mrad</a:t>
            </a:r>
            <a:r>
              <a:rPr lang="en-US" dirty="0" smtClean="0"/>
              <a:t> with an efficiency of about 15%.</a:t>
            </a:r>
            <a:endParaRPr lang="ru-RU" i="1" dirty="0"/>
          </a:p>
        </p:txBody>
      </p:sp>
      <p:pic>
        <p:nvPicPr>
          <p:cNvPr id="21510" name="Picture 6" descr="Копия petr"/>
          <p:cNvPicPr>
            <a:picLocks noChangeAspect="1" noChangeArrowheads="1"/>
          </p:cNvPicPr>
          <p:nvPr/>
        </p:nvPicPr>
        <p:blipFill>
          <a:blip r:embed="rId5" cstate="print"/>
          <a:srcRect/>
          <a:stretch>
            <a:fillRect/>
          </a:stretch>
        </p:blipFill>
        <p:spPr bwMode="auto">
          <a:xfrm>
            <a:off x="5257800" y="4495800"/>
            <a:ext cx="3505200" cy="149383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noFill/>
          <a:ln>
            <a:solidFill>
              <a:schemeClr val="bg1">
                <a:lumMod val="85000"/>
              </a:schemeClr>
            </a:solidFill>
          </a:ln>
        </p:spPr>
        <p:txBody>
          <a:bodyPr>
            <a:normAutofit/>
          </a:bodyPr>
          <a:lstStyle/>
          <a:p>
            <a:r>
              <a:rPr lang="en-US" sz="3200" dirty="0" smtClean="0"/>
              <a:t>New projects</a:t>
            </a:r>
            <a:endParaRPr lang="ru-RU" sz="3200" dirty="0"/>
          </a:p>
        </p:txBody>
      </p:sp>
      <p:sp>
        <p:nvSpPr>
          <p:cNvPr id="4" name="Номер слайда 3"/>
          <p:cNvSpPr>
            <a:spLocks noGrp="1"/>
          </p:cNvSpPr>
          <p:nvPr>
            <p:ph type="sldNum" sz="quarter" idx="12"/>
          </p:nvPr>
        </p:nvSpPr>
        <p:spPr/>
        <p:txBody>
          <a:bodyPr/>
          <a:lstStyle/>
          <a:p>
            <a:fld id="{A483448D-3A78-4528-A469-B745A65DA480}" type="slidenum">
              <a:rPr lang="en-US" smtClean="0"/>
              <a:pPr/>
              <a:t>26</a:t>
            </a:fld>
            <a:endParaRPr lang="en-US"/>
          </a:p>
        </p:txBody>
      </p:sp>
      <p:sp>
        <p:nvSpPr>
          <p:cNvPr id="5" name="TextBox 4"/>
          <p:cNvSpPr txBox="1"/>
          <p:nvPr/>
        </p:nvSpPr>
        <p:spPr>
          <a:xfrm>
            <a:off x="609600" y="1524000"/>
            <a:ext cx="8001000" cy="4401205"/>
          </a:xfrm>
          <a:prstGeom prst="rect">
            <a:avLst/>
          </a:prstGeom>
          <a:solidFill>
            <a:schemeClr val="bg1">
              <a:lumMod val="95000"/>
            </a:schemeClr>
          </a:solidFill>
          <a:ln>
            <a:solidFill>
              <a:schemeClr val="bg1">
                <a:lumMod val="85000"/>
              </a:schemeClr>
            </a:solidFill>
          </a:ln>
        </p:spPr>
        <p:txBody>
          <a:bodyPr wrap="square" rtlCol="0">
            <a:spAutoFit/>
          </a:bodyPr>
          <a:lstStyle/>
          <a:p>
            <a:pPr>
              <a:buFont typeface="Calibri" pitchFamily="34" charset="0"/>
              <a:buChar char="–"/>
            </a:pPr>
            <a:r>
              <a:rPr lang="en-US" sz="2000" dirty="0" smtClean="0"/>
              <a:t> Spin physics with polarized target (SPASCHARM) – commissioning</a:t>
            </a:r>
          </a:p>
          <a:p>
            <a:endParaRPr lang="en-US" sz="2000" dirty="0" smtClean="0"/>
          </a:p>
          <a:p>
            <a:pPr>
              <a:buFont typeface="Calibri" pitchFamily="34" charset="0"/>
              <a:buChar char="–"/>
            </a:pPr>
            <a:r>
              <a:rPr lang="en-US" sz="2000" dirty="0" smtClean="0"/>
              <a:t> Elastic scattering with very high </a:t>
            </a:r>
            <a:r>
              <a:rPr lang="en-US" sz="2000" dirty="0" err="1" smtClean="0"/>
              <a:t>stastistics</a:t>
            </a:r>
            <a:r>
              <a:rPr lang="en-US" sz="2000" dirty="0" smtClean="0"/>
              <a:t> – LOI</a:t>
            </a:r>
          </a:p>
          <a:p>
            <a:endParaRPr lang="en-US" sz="2000" dirty="0" smtClean="0"/>
          </a:p>
          <a:p>
            <a:pPr>
              <a:buFont typeface="Calibri" pitchFamily="34" charset="0"/>
              <a:buChar char="–"/>
            </a:pPr>
            <a:r>
              <a:rPr lang="en-US" sz="2000" dirty="0" smtClean="0"/>
              <a:t> Search for </a:t>
            </a:r>
            <a:r>
              <a:rPr lang="en-US" sz="2000" dirty="0" err="1" smtClean="0"/>
              <a:t>fluctons</a:t>
            </a:r>
            <a:r>
              <a:rPr lang="en-US" sz="2000" dirty="0" smtClean="0"/>
              <a:t> (second arm in SPIN) – LOI</a:t>
            </a:r>
          </a:p>
          <a:p>
            <a:endParaRPr lang="en-US" sz="2000" dirty="0" smtClean="0"/>
          </a:p>
          <a:p>
            <a:pPr>
              <a:buFont typeface="Calibri" pitchFamily="34" charset="0"/>
              <a:buChar char="–"/>
            </a:pPr>
            <a:r>
              <a:rPr lang="en-US" sz="2000" dirty="0" smtClean="0"/>
              <a:t> Carbon-nuclear interaction at √s ≈ 7 </a:t>
            </a:r>
            <a:r>
              <a:rPr lang="en-US" sz="2000" dirty="0" err="1" smtClean="0"/>
              <a:t>GeV</a:t>
            </a:r>
            <a:r>
              <a:rPr lang="en-US" sz="2000" dirty="0" smtClean="0"/>
              <a:t>  (FODS)</a:t>
            </a:r>
          </a:p>
          <a:p>
            <a:endParaRPr lang="en-US" sz="2000" dirty="0" smtClean="0"/>
          </a:p>
          <a:p>
            <a:pPr>
              <a:buFont typeface="Calibri" pitchFamily="34" charset="0"/>
              <a:buChar char="–"/>
            </a:pPr>
            <a:r>
              <a:rPr lang="en-US" sz="2000" dirty="0" smtClean="0"/>
              <a:t> Low energy  (in tens </a:t>
            </a:r>
            <a:r>
              <a:rPr lang="en-US" sz="2000" dirty="0" err="1" smtClean="0"/>
              <a:t>MeV</a:t>
            </a:r>
            <a:r>
              <a:rPr lang="en-US" sz="2000" dirty="0" smtClean="0"/>
              <a:t>) photons in carbon-nuclear interactions (SVD)</a:t>
            </a:r>
          </a:p>
          <a:p>
            <a:endParaRPr lang="en-US" sz="2000" dirty="0" smtClean="0"/>
          </a:p>
          <a:p>
            <a:pPr>
              <a:buFont typeface="Calibri" pitchFamily="34" charset="0"/>
              <a:buChar char="–"/>
            </a:pPr>
            <a:r>
              <a:rPr lang="en-US" sz="2000" dirty="0" smtClean="0"/>
              <a:t> Baryon spectroscopy in exclusive </a:t>
            </a:r>
            <a:r>
              <a:rPr lang="el-GR" sz="2000" dirty="0" smtClean="0"/>
              <a:t>π</a:t>
            </a:r>
            <a:r>
              <a:rPr lang="en-US" sz="2000" dirty="0" smtClean="0"/>
              <a:t>p reactions (VES)</a:t>
            </a:r>
          </a:p>
          <a:p>
            <a:r>
              <a:rPr lang="en-US" sz="2000" dirty="0" smtClean="0"/>
              <a:t>.</a:t>
            </a:r>
          </a:p>
          <a:p>
            <a:r>
              <a:rPr lang="en-US" sz="2000" dirty="0" smtClean="0"/>
              <a:t>.</a:t>
            </a:r>
          </a:p>
          <a:p>
            <a:r>
              <a:rPr lang="en-US" sz="2000" dirty="0" smtClean="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A483448D-3A78-4528-A469-B745A65DA480}" type="slidenum">
              <a:rPr lang="en-US" smtClean="0"/>
              <a:pPr/>
              <a:t>27</a:t>
            </a:fld>
            <a:endParaRPr lang="en-US"/>
          </a:p>
        </p:txBody>
      </p:sp>
      <p:sp>
        <p:nvSpPr>
          <p:cNvPr id="5" name="TextBox 4"/>
          <p:cNvSpPr txBox="1"/>
          <p:nvPr/>
        </p:nvSpPr>
        <p:spPr>
          <a:xfrm>
            <a:off x="3048000" y="3429000"/>
            <a:ext cx="2590800" cy="646331"/>
          </a:xfrm>
          <a:prstGeom prst="rect">
            <a:avLst/>
          </a:prstGeom>
          <a:noFill/>
        </p:spPr>
        <p:txBody>
          <a:bodyPr wrap="square" rtlCol="0">
            <a:spAutoFit/>
          </a:bodyPr>
          <a:lstStyle/>
          <a:p>
            <a:r>
              <a:rPr lang="en-US" sz="3600" b="1" dirty="0" smtClean="0">
                <a:solidFill>
                  <a:schemeClr val="tx2">
                    <a:lumMod val="60000"/>
                    <a:lumOff val="40000"/>
                  </a:schemeClr>
                </a:solidFill>
              </a:rPr>
              <a:t>THANK YOU</a:t>
            </a:r>
            <a:endParaRPr lang="ru-RU" sz="3600" b="1" dirty="0">
              <a:solidFill>
                <a:schemeClr val="tx2">
                  <a:lumMod val="60000"/>
                  <a:lumOff val="40000"/>
                </a:schemeClr>
              </a:solidFill>
            </a:endParaRPr>
          </a:p>
        </p:txBody>
      </p:sp>
      <p:sp>
        <p:nvSpPr>
          <p:cNvPr id="6" name="TextBox 5"/>
          <p:cNvSpPr txBox="1"/>
          <p:nvPr/>
        </p:nvSpPr>
        <p:spPr>
          <a:xfrm>
            <a:off x="1981200" y="457200"/>
            <a:ext cx="4953000" cy="1200329"/>
          </a:xfrm>
          <a:prstGeom prst="rect">
            <a:avLst/>
          </a:prstGeom>
          <a:noFill/>
        </p:spPr>
        <p:txBody>
          <a:bodyPr wrap="square" rtlCol="0">
            <a:spAutoFit/>
          </a:bodyPr>
          <a:lstStyle/>
          <a:p>
            <a:r>
              <a:rPr lang="en-US" sz="2400" i="1" dirty="0" smtClean="0">
                <a:solidFill>
                  <a:schemeClr val="tx2">
                    <a:lumMod val="60000"/>
                    <a:lumOff val="40000"/>
                  </a:schemeClr>
                </a:solidFill>
              </a:rPr>
              <a:t>Thanks to </a:t>
            </a:r>
            <a:r>
              <a:rPr lang="en-US" sz="2400" i="1" dirty="0" err="1" smtClean="0">
                <a:solidFill>
                  <a:schemeClr val="tx2">
                    <a:lumMod val="60000"/>
                    <a:lumOff val="40000"/>
                  </a:schemeClr>
                </a:solidFill>
              </a:rPr>
              <a:t>V.Obraztsov</a:t>
            </a:r>
            <a:r>
              <a:rPr lang="en-US" sz="2400" i="1" dirty="0" smtClean="0">
                <a:solidFill>
                  <a:schemeClr val="tx2">
                    <a:lumMod val="60000"/>
                    <a:lumOff val="40000"/>
                  </a:schemeClr>
                </a:solidFill>
              </a:rPr>
              <a:t>, </a:t>
            </a:r>
            <a:r>
              <a:rPr lang="en-US" sz="2400" i="1" dirty="0" err="1" smtClean="0">
                <a:solidFill>
                  <a:schemeClr val="tx2">
                    <a:lumMod val="60000"/>
                    <a:lumOff val="40000"/>
                  </a:schemeClr>
                </a:solidFill>
              </a:rPr>
              <a:t>A.Vorobiev</a:t>
            </a:r>
            <a:r>
              <a:rPr lang="en-US" sz="2400" i="1" dirty="0" smtClean="0">
                <a:solidFill>
                  <a:schemeClr val="tx2">
                    <a:lumMod val="60000"/>
                    <a:lumOff val="40000"/>
                  </a:schemeClr>
                </a:solidFill>
              </a:rPr>
              <a:t>, </a:t>
            </a:r>
            <a:r>
              <a:rPr lang="en-US" sz="2400" i="1" dirty="0" err="1" smtClean="0">
                <a:solidFill>
                  <a:schemeClr val="tx2">
                    <a:lumMod val="60000"/>
                    <a:lumOff val="40000"/>
                  </a:schemeClr>
                </a:solidFill>
              </a:rPr>
              <a:t>Yu.Khokhlov</a:t>
            </a:r>
            <a:r>
              <a:rPr lang="en-US" sz="2400" i="1" dirty="0" smtClean="0">
                <a:solidFill>
                  <a:schemeClr val="tx2">
                    <a:lumMod val="60000"/>
                    <a:lumOff val="40000"/>
                  </a:schemeClr>
                </a:solidFill>
              </a:rPr>
              <a:t>, </a:t>
            </a:r>
            <a:r>
              <a:rPr lang="en-US" sz="2400" i="1" dirty="0" err="1" smtClean="0">
                <a:solidFill>
                  <a:schemeClr val="tx2">
                    <a:lumMod val="60000"/>
                    <a:lumOff val="40000"/>
                  </a:schemeClr>
                </a:solidFill>
              </a:rPr>
              <a:t>V.Gapienko</a:t>
            </a:r>
            <a:r>
              <a:rPr lang="en-US" sz="2400" i="1" dirty="0" smtClean="0">
                <a:solidFill>
                  <a:schemeClr val="tx2">
                    <a:lumMod val="60000"/>
                    <a:lumOff val="40000"/>
                  </a:schemeClr>
                </a:solidFill>
              </a:rPr>
              <a:t>, </a:t>
            </a:r>
            <a:r>
              <a:rPr lang="en-US" sz="2400" i="1" dirty="0" err="1" smtClean="0">
                <a:solidFill>
                  <a:schemeClr val="tx2">
                    <a:lumMod val="60000"/>
                    <a:lumOff val="40000"/>
                  </a:schemeClr>
                </a:solidFill>
              </a:rPr>
              <a:t>A.Volkov</a:t>
            </a:r>
            <a:r>
              <a:rPr lang="en-US" sz="2400" i="1" dirty="0" smtClean="0">
                <a:solidFill>
                  <a:schemeClr val="tx2">
                    <a:lumMod val="60000"/>
                    <a:lumOff val="40000"/>
                  </a:schemeClr>
                </a:solidFill>
              </a:rPr>
              <a:t> and </a:t>
            </a:r>
            <a:r>
              <a:rPr lang="en-US" sz="2400" i="1" dirty="0" err="1" smtClean="0">
                <a:solidFill>
                  <a:schemeClr val="tx2">
                    <a:lumMod val="60000"/>
                    <a:lumOff val="40000"/>
                  </a:schemeClr>
                </a:solidFill>
              </a:rPr>
              <a:t>Yu.Chesnokov</a:t>
            </a:r>
            <a:r>
              <a:rPr lang="en-US" sz="2400" i="1" dirty="0" smtClean="0">
                <a:solidFill>
                  <a:schemeClr val="tx2">
                    <a:lumMod val="60000"/>
                    <a:lumOff val="40000"/>
                  </a:schemeClr>
                </a:solidFill>
              </a:rPr>
              <a:t> for providing materials</a:t>
            </a:r>
            <a:endParaRPr lang="ru-RU" sz="2400" i="1" dirty="0">
              <a:solidFill>
                <a:schemeClr val="tx2">
                  <a:lumMod val="60000"/>
                  <a:lumOff val="40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895600"/>
            <a:ext cx="8229600" cy="1143000"/>
          </a:xfrm>
        </p:spPr>
        <p:txBody>
          <a:bodyPr/>
          <a:lstStyle/>
          <a:p>
            <a:r>
              <a:rPr lang="en-US" dirty="0" smtClean="0"/>
              <a:t>SPARE</a:t>
            </a:r>
            <a:endParaRPr lang="ru-RU" dirty="0"/>
          </a:p>
        </p:txBody>
      </p:sp>
      <p:sp>
        <p:nvSpPr>
          <p:cNvPr id="4" name="Номер слайда 3"/>
          <p:cNvSpPr>
            <a:spLocks noGrp="1"/>
          </p:cNvSpPr>
          <p:nvPr>
            <p:ph type="sldNum" sz="quarter" idx="12"/>
          </p:nvPr>
        </p:nvSpPr>
        <p:spPr/>
        <p:txBody>
          <a:bodyPr/>
          <a:lstStyle/>
          <a:p>
            <a:fld id="{A483448D-3A78-4528-A469-B745A65DA480}"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A483448D-3A78-4528-A469-B745A65DA480}" type="slidenum">
              <a:rPr lang="en-US" smtClean="0"/>
              <a:pPr/>
              <a:t>29</a:t>
            </a:fld>
            <a:endParaRPr lang="en-US"/>
          </a:p>
        </p:txBody>
      </p:sp>
      <p:pic>
        <p:nvPicPr>
          <p:cNvPr id="19458" name="Picture 2"/>
          <p:cNvPicPr>
            <a:picLocks noChangeAspect="1" noChangeArrowheads="1"/>
          </p:cNvPicPr>
          <p:nvPr/>
        </p:nvPicPr>
        <p:blipFill>
          <a:blip r:embed="rId2" cstate="print"/>
          <a:srcRect/>
          <a:stretch>
            <a:fillRect/>
          </a:stretch>
        </p:blipFill>
        <p:spPr bwMode="auto">
          <a:xfrm>
            <a:off x="76814" y="762001"/>
            <a:ext cx="8990372" cy="5334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4"/>
          <p:cNvSpPr txBox="1">
            <a:spLocks noChangeArrowheads="1"/>
          </p:cNvSpPr>
          <p:nvPr/>
        </p:nvSpPr>
        <p:spPr bwMode="auto">
          <a:xfrm>
            <a:off x="820745" y="650820"/>
            <a:ext cx="133188" cy="282005"/>
          </a:xfrm>
          <a:prstGeom prst="rect">
            <a:avLst/>
          </a:prstGeom>
          <a:noFill/>
          <a:ln w="9525">
            <a:noFill/>
            <a:miter lim="800000"/>
            <a:headEnd/>
            <a:tailEnd/>
          </a:ln>
        </p:spPr>
        <p:txBody>
          <a:bodyPr wrap="none" lIns="65918" tIns="32959" rIns="65918" bIns="32959">
            <a:spAutoFit/>
          </a:bodyPr>
          <a:lstStyle/>
          <a:p>
            <a:pPr algn="ctr" defTabSz="923174"/>
            <a:endParaRPr lang="ru-RU" sz="1400" b="1" dirty="0"/>
          </a:p>
        </p:txBody>
      </p:sp>
      <p:sp>
        <p:nvSpPr>
          <p:cNvPr id="18436" name="Text Box 5"/>
          <p:cNvSpPr txBox="1">
            <a:spLocks noChangeArrowheads="1"/>
          </p:cNvSpPr>
          <p:nvPr/>
        </p:nvSpPr>
        <p:spPr bwMode="auto">
          <a:xfrm>
            <a:off x="114463" y="809572"/>
            <a:ext cx="8892866" cy="267338"/>
          </a:xfrm>
          <a:prstGeom prst="rect">
            <a:avLst/>
          </a:prstGeom>
          <a:noFill/>
          <a:ln w="9525">
            <a:noFill/>
            <a:miter lim="800000"/>
            <a:headEnd/>
            <a:tailEnd/>
          </a:ln>
        </p:spPr>
        <p:txBody>
          <a:bodyPr lIns="65918" tIns="32959" rIns="65918" bIns="32959">
            <a:spAutoFit/>
          </a:bodyPr>
          <a:lstStyle/>
          <a:p>
            <a:pPr defTabSz="923174"/>
            <a:r>
              <a:rPr lang="ru-RU" sz="1300" b="1" dirty="0"/>
              <a:t>    </a:t>
            </a:r>
          </a:p>
        </p:txBody>
      </p:sp>
      <p:sp>
        <p:nvSpPr>
          <p:cNvPr id="18437" name="Text Box 6"/>
          <p:cNvSpPr txBox="1">
            <a:spLocks noChangeArrowheads="1"/>
          </p:cNvSpPr>
          <p:nvPr/>
        </p:nvSpPr>
        <p:spPr bwMode="auto">
          <a:xfrm>
            <a:off x="0" y="5875929"/>
            <a:ext cx="9135116" cy="221980"/>
          </a:xfrm>
          <a:prstGeom prst="rect">
            <a:avLst/>
          </a:prstGeom>
          <a:noFill/>
          <a:ln w="9525">
            <a:noFill/>
            <a:miter lim="800000"/>
            <a:headEnd/>
            <a:tailEnd/>
          </a:ln>
        </p:spPr>
        <p:txBody>
          <a:bodyPr lIns="20214" tIns="10108" rIns="20214" bIns="10108">
            <a:spAutoFit/>
          </a:bodyPr>
          <a:lstStyle/>
          <a:p>
            <a:pPr defTabSz="923174"/>
            <a:r>
              <a:rPr lang="ru-RU" sz="1300" b="1" dirty="0"/>
              <a:t>                                                               </a:t>
            </a:r>
          </a:p>
        </p:txBody>
      </p:sp>
      <p:sp>
        <p:nvSpPr>
          <p:cNvPr id="18439" name="Text Box 9"/>
          <p:cNvSpPr txBox="1">
            <a:spLocks noChangeArrowheads="1"/>
          </p:cNvSpPr>
          <p:nvPr/>
        </p:nvSpPr>
        <p:spPr bwMode="auto">
          <a:xfrm>
            <a:off x="6784027" y="3101185"/>
            <a:ext cx="39635" cy="296889"/>
          </a:xfrm>
          <a:prstGeom prst="rect">
            <a:avLst/>
          </a:prstGeom>
          <a:noFill/>
          <a:ln w="9525">
            <a:noFill/>
            <a:miter lim="800000"/>
            <a:headEnd/>
            <a:tailEnd/>
          </a:ln>
        </p:spPr>
        <p:txBody>
          <a:bodyPr wrap="none" lIns="19724" tIns="9862" rIns="19724" bIns="9862">
            <a:spAutoFit/>
          </a:bodyPr>
          <a:lstStyle/>
          <a:p>
            <a:pPr defTabSz="923174"/>
            <a:endParaRPr lang="ru-RU" dirty="0"/>
          </a:p>
        </p:txBody>
      </p:sp>
      <p:sp>
        <p:nvSpPr>
          <p:cNvPr id="18440" name="Line 12"/>
          <p:cNvSpPr>
            <a:spLocks noChangeShapeType="1"/>
          </p:cNvSpPr>
          <p:nvPr/>
        </p:nvSpPr>
        <p:spPr bwMode="auto">
          <a:xfrm>
            <a:off x="1832080" y="2113273"/>
            <a:ext cx="0" cy="0"/>
          </a:xfrm>
          <a:prstGeom prst="line">
            <a:avLst/>
          </a:prstGeom>
          <a:noFill/>
          <a:ln w="9525">
            <a:solidFill>
              <a:schemeClr val="tx1"/>
            </a:solidFill>
            <a:round/>
            <a:headEnd/>
            <a:tailEnd/>
          </a:ln>
        </p:spPr>
        <p:txBody>
          <a:bodyPr lIns="19724" tIns="9862" rIns="19724" bIns="9862"/>
          <a:lstStyle/>
          <a:p>
            <a:endParaRPr lang="ru-RU"/>
          </a:p>
        </p:txBody>
      </p:sp>
      <p:sp>
        <p:nvSpPr>
          <p:cNvPr id="18441" name="Text Box 21"/>
          <p:cNvSpPr txBox="1">
            <a:spLocks noChangeArrowheads="1"/>
          </p:cNvSpPr>
          <p:nvPr/>
        </p:nvSpPr>
        <p:spPr bwMode="auto">
          <a:xfrm>
            <a:off x="6477000" y="457200"/>
            <a:ext cx="2667000" cy="6113893"/>
          </a:xfrm>
          <a:prstGeom prst="rect">
            <a:avLst/>
          </a:prstGeom>
          <a:solidFill>
            <a:schemeClr val="bg1">
              <a:lumMod val="85000"/>
              <a:alpha val="30196"/>
            </a:schemeClr>
          </a:solidFill>
          <a:ln w="9525">
            <a:solidFill>
              <a:schemeClr val="bg1">
                <a:lumMod val="85000"/>
              </a:schemeClr>
            </a:solidFill>
            <a:miter lim="800000"/>
            <a:headEnd/>
            <a:tailEnd/>
          </a:ln>
        </p:spPr>
        <p:txBody>
          <a:bodyPr wrap="square" lIns="19724" tIns="9862" rIns="19724" bIns="9862">
            <a:spAutoFit/>
          </a:bodyPr>
          <a:lstStyle/>
          <a:p>
            <a:r>
              <a:rPr lang="ru-RU" dirty="0" smtClean="0"/>
              <a:t>E=70 </a:t>
            </a:r>
            <a:r>
              <a:rPr lang="ru-RU" dirty="0" err="1" smtClean="0"/>
              <a:t>GeV</a:t>
            </a:r>
            <a:r>
              <a:rPr lang="ru-RU" dirty="0" smtClean="0"/>
              <a:t>, </a:t>
            </a:r>
            <a:r>
              <a:rPr lang="en-US" dirty="0" smtClean="0"/>
              <a:t>     (50 </a:t>
            </a:r>
            <a:r>
              <a:rPr lang="en-US" dirty="0" err="1" smtClean="0"/>
              <a:t>GeV</a:t>
            </a:r>
            <a:r>
              <a:rPr lang="en-US" dirty="0" smtClean="0"/>
              <a:t>)</a:t>
            </a:r>
            <a:endParaRPr lang="ru-RU" dirty="0" smtClean="0"/>
          </a:p>
          <a:p>
            <a:r>
              <a:rPr lang="ru-RU" dirty="0" smtClean="0"/>
              <a:t>I=1.7·10</a:t>
            </a:r>
            <a:r>
              <a:rPr lang="ru-RU" baseline="30000" dirty="0" smtClean="0"/>
              <a:t>13</a:t>
            </a:r>
            <a:r>
              <a:rPr lang="ru-RU" dirty="0" smtClean="0"/>
              <a:t>ppp</a:t>
            </a:r>
            <a:r>
              <a:rPr lang="en-US" dirty="0" smtClean="0"/>
              <a:t>(</a:t>
            </a:r>
            <a:r>
              <a:rPr lang="ru-RU" dirty="0" smtClean="0"/>
              <a:t>1.</a:t>
            </a:r>
            <a:r>
              <a:rPr lang="en-US" dirty="0" smtClean="0"/>
              <a:t>0</a:t>
            </a:r>
            <a:r>
              <a:rPr lang="ru-RU" dirty="0" smtClean="0"/>
              <a:t>·10</a:t>
            </a:r>
            <a:r>
              <a:rPr lang="ru-RU" baseline="30000" dirty="0" smtClean="0"/>
              <a:t>13</a:t>
            </a:r>
            <a:r>
              <a:rPr lang="ru-RU" dirty="0" smtClean="0"/>
              <a:t>ppp</a:t>
            </a:r>
            <a:r>
              <a:rPr lang="en-US" dirty="0" smtClean="0"/>
              <a:t>)</a:t>
            </a:r>
            <a:endParaRPr lang="ru-RU" dirty="0" smtClean="0"/>
          </a:p>
          <a:p>
            <a:r>
              <a:rPr lang="ru-RU" dirty="0" err="1" smtClean="0"/>
              <a:t>Beams</a:t>
            </a:r>
            <a:r>
              <a:rPr lang="ru-RU" dirty="0" smtClean="0"/>
              <a:t> </a:t>
            </a:r>
            <a:r>
              <a:rPr lang="en-US" dirty="0" smtClean="0"/>
              <a:t>:</a:t>
            </a:r>
            <a:r>
              <a:rPr lang="ru-RU" dirty="0" smtClean="0"/>
              <a:t> </a:t>
            </a:r>
            <a:r>
              <a:rPr lang="ru-RU" dirty="0" err="1" smtClean="0"/>
              <a:t>π+-, K+-,p</a:t>
            </a:r>
            <a:r>
              <a:rPr lang="ru-RU" dirty="0" smtClean="0"/>
              <a:t>,</a:t>
            </a:r>
            <a:r>
              <a:rPr lang="en-US" dirty="0" smtClean="0"/>
              <a:t>p̄,</a:t>
            </a:r>
            <a:r>
              <a:rPr lang="ru-RU" dirty="0" smtClean="0"/>
              <a:t> </a:t>
            </a:r>
            <a:r>
              <a:rPr lang="ru-RU" dirty="0" err="1" smtClean="0"/>
              <a:t>e</a:t>
            </a:r>
            <a:r>
              <a:rPr lang="en-US" dirty="0" smtClean="0"/>
              <a:t>+-</a:t>
            </a:r>
            <a:r>
              <a:rPr lang="ru-RU" dirty="0" smtClean="0"/>
              <a:t>,</a:t>
            </a:r>
            <a:r>
              <a:rPr lang="en-US" baseline="30000" dirty="0" smtClean="0"/>
              <a:t>12</a:t>
            </a:r>
            <a:r>
              <a:rPr lang="en-US" dirty="0" smtClean="0"/>
              <a:t>C</a:t>
            </a:r>
            <a:endParaRPr lang="ru-RU" dirty="0" smtClean="0"/>
          </a:p>
          <a:p>
            <a:endParaRPr lang="ru-RU" dirty="0" smtClean="0"/>
          </a:p>
          <a:p>
            <a:r>
              <a:rPr lang="ru-RU" dirty="0" smtClean="0"/>
              <a:t> • </a:t>
            </a:r>
            <a:r>
              <a:rPr lang="ru-RU" dirty="0" err="1" smtClean="0"/>
              <a:t>Fast</a:t>
            </a:r>
            <a:r>
              <a:rPr lang="ru-RU" dirty="0" smtClean="0"/>
              <a:t> </a:t>
            </a:r>
            <a:r>
              <a:rPr lang="ru-RU" dirty="0" err="1" smtClean="0"/>
              <a:t>extraction</a:t>
            </a:r>
            <a:endParaRPr lang="ru-RU" dirty="0" smtClean="0"/>
          </a:p>
          <a:p>
            <a:r>
              <a:rPr lang="ru-RU" dirty="0" smtClean="0"/>
              <a:t> • </a:t>
            </a:r>
            <a:r>
              <a:rPr lang="ru-RU" dirty="0" err="1" smtClean="0"/>
              <a:t>Slow</a:t>
            </a:r>
            <a:r>
              <a:rPr lang="ru-RU" dirty="0" smtClean="0"/>
              <a:t> </a:t>
            </a:r>
            <a:r>
              <a:rPr lang="ru-RU" dirty="0" err="1" smtClean="0"/>
              <a:t>extraction</a:t>
            </a:r>
            <a:endParaRPr lang="ru-RU" dirty="0" smtClean="0"/>
          </a:p>
          <a:p>
            <a:r>
              <a:rPr lang="ru-RU" dirty="0" smtClean="0"/>
              <a:t> • </a:t>
            </a:r>
            <a:r>
              <a:rPr lang="ru-RU" dirty="0" err="1" smtClean="0"/>
              <a:t>Extraction</a:t>
            </a:r>
            <a:r>
              <a:rPr lang="ru-RU" dirty="0" smtClean="0"/>
              <a:t> </a:t>
            </a:r>
            <a:r>
              <a:rPr lang="ru-RU" dirty="0" err="1" smtClean="0"/>
              <a:t>by</a:t>
            </a:r>
            <a:r>
              <a:rPr lang="ru-RU" dirty="0" smtClean="0"/>
              <a:t> </a:t>
            </a:r>
            <a:r>
              <a:rPr lang="ru-RU" dirty="0" err="1" smtClean="0"/>
              <a:t>crystal</a:t>
            </a:r>
            <a:r>
              <a:rPr lang="en-US" dirty="0" smtClean="0"/>
              <a:t>s</a:t>
            </a:r>
            <a:endParaRPr lang="ru-RU" dirty="0" smtClean="0"/>
          </a:p>
          <a:p>
            <a:r>
              <a:rPr lang="ru-RU" dirty="0" smtClean="0"/>
              <a:t> • </a:t>
            </a:r>
            <a:r>
              <a:rPr lang="ru-RU" dirty="0" err="1" smtClean="0"/>
              <a:t>Internal</a:t>
            </a:r>
            <a:r>
              <a:rPr lang="ru-RU" dirty="0" smtClean="0"/>
              <a:t> </a:t>
            </a:r>
            <a:r>
              <a:rPr lang="ru-RU" dirty="0" err="1" smtClean="0"/>
              <a:t>targets</a:t>
            </a:r>
            <a:endParaRPr lang="ru-RU" dirty="0" smtClean="0"/>
          </a:p>
          <a:p>
            <a:r>
              <a:rPr lang="en-US" dirty="0" smtClean="0"/>
              <a:t> </a:t>
            </a:r>
            <a:endParaRPr lang="en-US" dirty="0"/>
          </a:p>
          <a:p>
            <a:pPr algn="ctr"/>
            <a:r>
              <a:rPr lang="en-US" dirty="0" smtClean="0"/>
              <a:t>Research directions:</a:t>
            </a:r>
            <a:endParaRPr lang="en-US" dirty="0"/>
          </a:p>
          <a:p>
            <a:pPr>
              <a:buFontTx/>
              <a:buChar char="•"/>
            </a:pPr>
            <a:r>
              <a:rPr lang="en-US" dirty="0"/>
              <a:t> </a:t>
            </a:r>
            <a:r>
              <a:rPr lang="en-US" dirty="0" err="1" smtClean="0"/>
              <a:t>hadron</a:t>
            </a:r>
            <a:r>
              <a:rPr lang="en-US" dirty="0" smtClean="0"/>
              <a:t> spectroscopy</a:t>
            </a:r>
            <a:endParaRPr lang="en-US" dirty="0"/>
          </a:p>
          <a:p>
            <a:pPr>
              <a:buFontTx/>
              <a:buChar char="•"/>
            </a:pPr>
            <a:r>
              <a:rPr lang="en-US" dirty="0"/>
              <a:t> </a:t>
            </a:r>
            <a:r>
              <a:rPr lang="en-US" dirty="0" smtClean="0"/>
              <a:t>rare </a:t>
            </a:r>
            <a:r>
              <a:rPr lang="en-US" dirty="0" err="1" smtClean="0"/>
              <a:t>kaon</a:t>
            </a:r>
            <a:r>
              <a:rPr lang="en-US" dirty="0" smtClean="0"/>
              <a:t> decays</a:t>
            </a:r>
            <a:endParaRPr lang="en-US" dirty="0"/>
          </a:p>
          <a:p>
            <a:pPr>
              <a:buFontTx/>
              <a:buChar char="•"/>
            </a:pPr>
            <a:r>
              <a:rPr lang="en-US" dirty="0"/>
              <a:t> </a:t>
            </a:r>
            <a:r>
              <a:rPr lang="en-US" dirty="0" smtClean="0"/>
              <a:t>spin asymmetries</a:t>
            </a:r>
            <a:endParaRPr lang="en-US" dirty="0"/>
          </a:p>
          <a:p>
            <a:pPr>
              <a:buFontTx/>
              <a:buChar char="•"/>
            </a:pPr>
            <a:r>
              <a:rPr lang="ru-RU" i="1" dirty="0"/>
              <a:t> </a:t>
            </a:r>
            <a:r>
              <a:rPr lang="en-US" dirty="0" smtClean="0"/>
              <a:t>baryon matter</a:t>
            </a:r>
          </a:p>
          <a:p>
            <a:pPr>
              <a:buFont typeface="Arial" pitchFamily="34" charset="0"/>
              <a:buChar char="•"/>
            </a:pPr>
            <a:r>
              <a:rPr lang="en-US" dirty="0" smtClean="0"/>
              <a:t> nuclear physics</a:t>
            </a:r>
          </a:p>
          <a:p>
            <a:pPr>
              <a:buFont typeface="Arial" pitchFamily="34" charset="0"/>
              <a:buChar char="•"/>
            </a:pPr>
            <a:r>
              <a:rPr lang="en-US" dirty="0" smtClean="0"/>
              <a:t>………</a:t>
            </a:r>
            <a:endParaRPr lang="ru-RU" dirty="0"/>
          </a:p>
          <a:p>
            <a:pPr>
              <a:buFontTx/>
              <a:buChar char="•"/>
            </a:pPr>
            <a:r>
              <a:rPr lang="ru-RU" dirty="0"/>
              <a:t> </a:t>
            </a:r>
            <a:r>
              <a:rPr lang="en-US" dirty="0" smtClean="0"/>
              <a:t>proton radiography</a:t>
            </a:r>
          </a:p>
          <a:p>
            <a:pPr>
              <a:buFontTx/>
              <a:buChar char="•"/>
            </a:pPr>
            <a:r>
              <a:rPr lang="en-US" dirty="0" smtClean="0"/>
              <a:t>radiobiology</a:t>
            </a:r>
          </a:p>
          <a:p>
            <a:pPr>
              <a:buFontTx/>
              <a:buChar char="•"/>
            </a:pPr>
            <a:r>
              <a:rPr lang="en-US" dirty="0" smtClean="0"/>
              <a:t>radiation  hardness</a:t>
            </a:r>
          </a:p>
          <a:p>
            <a:pPr>
              <a:buFont typeface="Arial" pitchFamily="34" charset="0"/>
              <a:buChar char="•"/>
            </a:pPr>
            <a:r>
              <a:rPr lang="en-US" dirty="0" smtClean="0"/>
              <a:t> beam optics with crystals</a:t>
            </a:r>
          </a:p>
          <a:p>
            <a:pPr>
              <a:buFont typeface="Arial" pitchFamily="34" charset="0"/>
              <a:buChar char="•"/>
            </a:pPr>
            <a:r>
              <a:rPr lang="en-US" dirty="0" smtClean="0"/>
              <a:t>R&amp;D on detectors</a:t>
            </a:r>
            <a:endParaRPr lang="ru-RU" dirty="0" smtClean="0"/>
          </a:p>
          <a:p>
            <a:pPr>
              <a:buFont typeface="Arial" pitchFamily="34" charset="0"/>
              <a:buChar char="•"/>
            </a:pPr>
            <a:r>
              <a:rPr lang="en-US" dirty="0" smtClean="0"/>
              <a:t>……….</a:t>
            </a:r>
          </a:p>
        </p:txBody>
      </p:sp>
      <p:pic>
        <p:nvPicPr>
          <p:cNvPr id="18444" name="Picture 18" descr="1БВ_13_09_2012"/>
          <p:cNvPicPr>
            <a:picLocks noChangeAspect="1" noChangeArrowheads="1"/>
          </p:cNvPicPr>
          <p:nvPr/>
        </p:nvPicPr>
        <p:blipFill>
          <a:blip r:embed="rId2" cstate="print"/>
          <a:srcRect/>
          <a:stretch>
            <a:fillRect/>
          </a:stretch>
        </p:blipFill>
        <p:spPr bwMode="auto">
          <a:xfrm>
            <a:off x="152400" y="5181601"/>
            <a:ext cx="2209800" cy="1481578"/>
          </a:xfrm>
          <a:prstGeom prst="rect">
            <a:avLst/>
          </a:prstGeom>
          <a:noFill/>
          <a:ln w="9525">
            <a:noFill/>
            <a:miter lim="800000"/>
            <a:headEnd/>
            <a:tailEnd/>
          </a:ln>
        </p:spPr>
      </p:pic>
      <p:pic>
        <p:nvPicPr>
          <p:cNvPr id="18445" name="Picture 19" descr="СВД_1"/>
          <p:cNvPicPr>
            <a:picLocks noChangeAspect="1" noChangeArrowheads="1"/>
          </p:cNvPicPr>
          <p:nvPr/>
        </p:nvPicPr>
        <p:blipFill>
          <a:blip r:embed="rId3" cstate="print"/>
          <a:srcRect/>
          <a:stretch>
            <a:fillRect/>
          </a:stretch>
        </p:blipFill>
        <p:spPr bwMode="auto">
          <a:xfrm>
            <a:off x="2438400" y="5181600"/>
            <a:ext cx="1919269" cy="1447800"/>
          </a:xfrm>
          <a:prstGeom prst="rect">
            <a:avLst/>
          </a:prstGeom>
          <a:noFill/>
          <a:ln w="9525">
            <a:noFill/>
            <a:miter lim="800000"/>
            <a:headEnd/>
            <a:tailEnd/>
          </a:ln>
        </p:spPr>
      </p:pic>
      <p:pic>
        <p:nvPicPr>
          <p:cNvPr id="18446" name="Picture 21" descr="ФОДС"/>
          <p:cNvPicPr>
            <a:picLocks noChangeAspect="1" noChangeArrowheads="1"/>
          </p:cNvPicPr>
          <p:nvPr/>
        </p:nvPicPr>
        <p:blipFill>
          <a:blip r:embed="rId4" cstate="print"/>
          <a:srcRect/>
          <a:stretch>
            <a:fillRect/>
          </a:stretch>
        </p:blipFill>
        <p:spPr bwMode="auto">
          <a:xfrm>
            <a:off x="4419599" y="5181600"/>
            <a:ext cx="2057401" cy="1465559"/>
          </a:xfrm>
          <a:prstGeom prst="rect">
            <a:avLst/>
          </a:prstGeom>
          <a:noFill/>
          <a:ln w="9525">
            <a:noFill/>
            <a:miter lim="800000"/>
            <a:headEnd/>
            <a:tailEnd/>
          </a:ln>
        </p:spPr>
      </p:pic>
      <p:sp>
        <p:nvSpPr>
          <p:cNvPr id="22" name="Заголовок 21"/>
          <p:cNvSpPr>
            <a:spLocks noGrp="1"/>
          </p:cNvSpPr>
          <p:nvPr>
            <p:ph type="title"/>
          </p:nvPr>
        </p:nvSpPr>
        <p:spPr>
          <a:xfrm>
            <a:off x="152400" y="228600"/>
            <a:ext cx="6172200" cy="1020762"/>
          </a:xfrm>
          <a:ln>
            <a:solidFill>
              <a:schemeClr val="bg1">
                <a:lumMod val="85000"/>
              </a:schemeClr>
            </a:solidFill>
          </a:ln>
        </p:spPr>
        <p:txBody>
          <a:bodyPr>
            <a:noAutofit/>
          </a:bodyPr>
          <a:lstStyle/>
          <a:p>
            <a:r>
              <a:rPr lang="en-US" sz="3200" dirty="0" smtClean="0">
                <a:solidFill>
                  <a:schemeClr val="accent1">
                    <a:lumMod val="75000"/>
                  </a:schemeClr>
                </a:solidFill>
              </a:rPr>
              <a:t>Layout of  accelerators and research facilities</a:t>
            </a:r>
            <a:endParaRPr lang="ru-RU" sz="3200" dirty="0">
              <a:solidFill>
                <a:schemeClr val="accent1">
                  <a:lumMod val="75000"/>
                </a:schemeClr>
              </a:solidFill>
            </a:endParaRPr>
          </a:p>
        </p:txBody>
      </p:sp>
      <p:pic>
        <p:nvPicPr>
          <p:cNvPr id="1026" name="Picture 2"/>
          <p:cNvPicPr>
            <a:picLocks noChangeAspect="1" noChangeArrowheads="1"/>
          </p:cNvPicPr>
          <p:nvPr/>
        </p:nvPicPr>
        <p:blipFill>
          <a:blip r:embed="rId5" cstate="print"/>
          <a:srcRect/>
          <a:stretch>
            <a:fillRect/>
          </a:stretch>
        </p:blipFill>
        <p:spPr bwMode="auto">
          <a:xfrm>
            <a:off x="1371601" y="1600200"/>
            <a:ext cx="5105400" cy="3432202"/>
          </a:xfrm>
          <a:prstGeom prst="rect">
            <a:avLst/>
          </a:prstGeom>
          <a:noFill/>
          <a:ln w="9525">
            <a:noFill/>
            <a:miter lim="800000"/>
            <a:headEnd/>
            <a:tailEnd/>
          </a:ln>
        </p:spPr>
      </p:pic>
      <p:pic>
        <p:nvPicPr>
          <p:cNvPr id="24" name="Picture 28" descr="ОКА_3"/>
          <p:cNvPicPr>
            <a:picLocks noChangeAspect="1" noChangeArrowheads="1"/>
          </p:cNvPicPr>
          <p:nvPr/>
        </p:nvPicPr>
        <p:blipFill>
          <a:blip r:embed="rId6" cstate="print"/>
          <a:srcRect/>
          <a:stretch>
            <a:fillRect/>
          </a:stretch>
        </p:blipFill>
        <p:spPr bwMode="auto">
          <a:xfrm>
            <a:off x="152401" y="1676400"/>
            <a:ext cx="1666314" cy="1676400"/>
          </a:xfrm>
          <a:prstGeom prst="rect">
            <a:avLst/>
          </a:prstGeom>
          <a:noFill/>
          <a:ln w="9525">
            <a:solidFill>
              <a:schemeClr val="tx1"/>
            </a:solidFill>
            <a:miter lim="800000"/>
            <a:headEnd/>
            <a:tailEnd/>
          </a:ln>
        </p:spPr>
      </p:pic>
      <p:pic>
        <p:nvPicPr>
          <p:cNvPr id="25" name="Picture 18"/>
          <p:cNvPicPr>
            <a:picLocks noChangeAspect="1" noChangeArrowheads="1"/>
          </p:cNvPicPr>
          <p:nvPr/>
        </p:nvPicPr>
        <p:blipFill>
          <a:blip r:embed="rId7" cstate="print"/>
          <a:srcRect/>
          <a:stretch>
            <a:fillRect/>
          </a:stretch>
        </p:blipFill>
        <p:spPr bwMode="auto">
          <a:xfrm>
            <a:off x="152400" y="3657600"/>
            <a:ext cx="1752600" cy="1387475"/>
          </a:xfrm>
          <a:prstGeom prst="rect">
            <a:avLst/>
          </a:prstGeom>
          <a:noFill/>
          <a:ln w="9525">
            <a:noFill/>
            <a:miter lim="800000"/>
            <a:headEnd/>
            <a:tailEnd/>
          </a:ln>
        </p:spPr>
      </p:pic>
      <p:sp>
        <p:nvSpPr>
          <p:cNvPr id="15" name="Номер слайда 14"/>
          <p:cNvSpPr>
            <a:spLocks noGrp="1"/>
          </p:cNvSpPr>
          <p:nvPr>
            <p:ph type="sldNum" sz="quarter" idx="12"/>
          </p:nvPr>
        </p:nvSpPr>
        <p:spPr/>
        <p:txBody>
          <a:bodyPr/>
          <a:lstStyle/>
          <a:p>
            <a:fld id="{A483448D-3A78-4528-A469-B745A65DA480}"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A483448D-3A78-4528-A469-B745A65DA480}" type="slidenum">
              <a:rPr lang="en-US" smtClean="0"/>
              <a:pPr/>
              <a:t>30</a:t>
            </a:fld>
            <a:endParaRPr lang="en-US"/>
          </a:p>
        </p:txBody>
      </p:sp>
      <p:pic>
        <p:nvPicPr>
          <p:cNvPr id="20482" name="Picture 2"/>
          <p:cNvPicPr>
            <a:picLocks noChangeAspect="1" noChangeArrowheads="1"/>
          </p:cNvPicPr>
          <p:nvPr/>
        </p:nvPicPr>
        <p:blipFill>
          <a:blip r:embed="rId2" cstate="print"/>
          <a:srcRect/>
          <a:stretch>
            <a:fillRect/>
          </a:stretch>
        </p:blipFill>
        <p:spPr bwMode="auto">
          <a:xfrm>
            <a:off x="304801" y="304800"/>
            <a:ext cx="8515286" cy="626245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A483448D-3A78-4528-A469-B745A65DA480}" type="slidenum">
              <a:rPr lang="en-US" smtClean="0"/>
              <a:pPr/>
              <a:t>31</a:t>
            </a:fld>
            <a:endParaRPr lang="en-US"/>
          </a:p>
        </p:txBody>
      </p:sp>
      <p:pic>
        <p:nvPicPr>
          <p:cNvPr id="21507" name="Picture 3"/>
          <p:cNvPicPr>
            <a:picLocks noChangeAspect="1" noChangeArrowheads="1"/>
          </p:cNvPicPr>
          <p:nvPr/>
        </p:nvPicPr>
        <p:blipFill>
          <a:blip r:embed="rId2" cstate="print"/>
          <a:srcRect/>
          <a:stretch>
            <a:fillRect/>
          </a:stretch>
        </p:blipFill>
        <p:spPr bwMode="auto">
          <a:xfrm>
            <a:off x="1066800" y="381000"/>
            <a:ext cx="4800600" cy="3160395"/>
          </a:xfrm>
          <a:prstGeom prst="rect">
            <a:avLst/>
          </a:prstGeom>
          <a:noFill/>
          <a:ln w="9525">
            <a:noFill/>
            <a:miter lim="800000"/>
            <a:headEnd/>
            <a:tailEnd/>
          </a:ln>
        </p:spPr>
      </p:pic>
      <p:pic>
        <p:nvPicPr>
          <p:cNvPr id="21508" name="Picture 4"/>
          <p:cNvPicPr>
            <a:picLocks noChangeAspect="1" noChangeArrowheads="1"/>
          </p:cNvPicPr>
          <p:nvPr/>
        </p:nvPicPr>
        <p:blipFill>
          <a:blip r:embed="rId3" cstate="print"/>
          <a:srcRect/>
          <a:stretch>
            <a:fillRect/>
          </a:stretch>
        </p:blipFill>
        <p:spPr bwMode="auto">
          <a:xfrm>
            <a:off x="1219200" y="3581400"/>
            <a:ext cx="4644044" cy="304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A483448D-3A78-4528-A469-B745A65DA480}" type="slidenum">
              <a:rPr lang="en-US" smtClean="0"/>
              <a:pPr/>
              <a:t>32</a:t>
            </a:fld>
            <a:endParaRPr lang="en-US"/>
          </a:p>
        </p:txBody>
      </p:sp>
      <p:pic>
        <p:nvPicPr>
          <p:cNvPr id="22530" name="Picture 2" descr="C:\Users\8523~1\AppData\Local\Temp\p_cross_fir_all_targs-1.jpg"/>
          <p:cNvPicPr>
            <a:picLocks noChangeAspect="1" noChangeArrowheads="1"/>
          </p:cNvPicPr>
          <p:nvPr/>
        </p:nvPicPr>
        <p:blipFill>
          <a:blip r:embed="rId2" cstate="print"/>
          <a:srcRect/>
          <a:stretch>
            <a:fillRect/>
          </a:stretch>
        </p:blipFill>
        <p:spPr bwMode="auto">
          <a:xfrm>
            <a:off x="0" y="0"/>
            <a:ext cx="3200400" cy="3200400"/>
          </a:xfrm>
          <a:prstGeom prst="rect">
            <a:avLst/>
          </a:prstGeom>
          <a:noFill/>
        </p:spPr>
      </p:pic>
      <p:pic>
        <p:nvPicPr>
          <p:cNvPr id="22531" name="Picture 3" descr="C:\Users\8523~1\AppData\Local\Temp\d_cross_for_all_targs.jpg"/>
          <p:cNvPicPr>
            <a:picLocks noChangeAspect="1" noChangeArrowheads="1"/>
          </p:cNvPicPr>
          <p:nvPr/>
        </p:nvPicPr>
        <p:blipFill>
          <a:blip r:embed="rId3" cstate="print"/>
          <a:srcRect/>
          <a:stretch>
            <a:fillRect/>
          </a:stretch>
        </p:blipFill>
        <p:spPr bwMode="auto">
          <a:xfrm>
            <a:off x="3048000" y="0"/>
            <a:ext cx="3124200" cy="3124200"/>
          </a:xfrm>
          <a:prstGeom prst="rect">
            <a:avLst/>
          </a:prstGeom>
          <a:noFill/>
        </p:spPr>
      </p:pic>
      <p:pic>
        <p:nvPicPr>
          <p:cNvPr id="22532" name="Picture 4" descr="C:\Users\8523~1\AppData\Local\Temp\t_cross_for_all_targs.jpg"/>
          <p:cNvPicPr>
            <a:picLocks noChangeAspect="1" noChangeArrowheads="1"/>
          </p:cNvPicPr>
          <p:nvPr/>
        </p:nvPicPr>
        <p:blipFill>
          <a:blip r:embed="rId4" cstate="print"/>
          <a:srcRect/>
          <a:stretch>
            <a:fillRect/>
          </a:stretch>
        </p:blipFill>
        <p:spPr bwMode="auto">
          <a:xfrm>
            <a:off x="6096000" y="0"/>
            <a:ext cx="3048000" cy="3048000"/>
          </a:xfrm>
          <a:prstGeom prst="rect">
            <a:avLst/>
          </a:prstGeom>
          <a:noFill/>
        </p:spPr>
      </p:pic>
      <p:pic>
        <p:nvPicPr>
          <p:cNvPr id="22533" name="Picture 5" descr="C:\Users\8523~1\AppData\Local\Temp\all_part_cross_for_carbon.jpg"/>
          <p:cNvPicPr>
            <a:picLocks noChangeAspect="1" noChangeArrowheads="1"/>
          </p:cNvPicPr>
          <p:nvPr/>
        </p:nvPicPr>
        <p:blipFill>
          <a:blip r:embed="rId5" cstate="print"/>
          <a:srcRect/>
          <a:stretch>
            <a:fillRect/>
          </a:stretch>
        </p:blipFill>
        <p:spPr bwMode="auto">
          <a:xfrm>
            <a:off x="762000" y="3581400"/>
            <a:ext cx="3276600" cy="3276600"/>
          </a:xfrm>
          <a:prstGeom prst="rect">
            <a:avLst/>
          </a:prstGeom>
          <a:noFill/>
        </p:spPr>
      </p:pic>
      <p:pic>
        <p:nvPicPr>
          <p:cNvPr id="22534" name="Picture 6" descr="C:\Users\8523~1\AppData\Local\Temp\all_part_cross_for_wolfram.jpg"/>
          <p:cNvPicPr>
            <a:picLocks noChangeAspect="1" noChangeArrowheads="1"/>
          </p:cNvPicPr>
          <p:nvPr/>
        </p:nvPicPr>
        <p:blipFill>
          <a:blip r:embed="rId6" cstate="print"/>
          <a:srcRect/>
          <a:stretch>
            <a:fillRect/>
          </a:stretch>
        </p:blipFill>
        <p:spPr bwMode="auto">
          <a:xfrm>
            <a:off x="4800600" y="3657600"/>
            <a:ext cx="3200400" cy="32004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2895600" cy="792162"/>
          </a:xfrm>
          <a:ln>
            <a:solidFill>
              <a:schemeClr val="bg1">
                <a:lumMod val="85000"/>
              </a:schemeClr>
            </a:solidFill>
          </a:ln>
        </p:spPr>
        <p:txBody>
          <a:bodyPr>
            <a:normAutofit/>
          </a:bodyPr>
          <a:lstStyle/>
          <a:p>
            <a:r>
              <a:rPr lang="en-US" sz="3200" dirty="0" smtClean="0">
                <a:solidFill>
                  <a:schemeClr val="accent1">
                    <a:lumMod val="75000"/>
                  </a:schemeClr>
                </a:solidFill>
              </a:rPr>
              <a:t> R@D</a:t>
            </a:r>
            <a:endParaRPr lang="ru-RU" sz="3200" dirty="0">
              <a:solidFill>
                <a:schemeClr val="accent1">
                  <a:lumMod val="75000"/>
                </a:schemeClr>
              </a:solidFill>
            </a:endParaRPr>
          </a:p>
        </p:txBody>
      </p:sp>
      <p:sp>
        <p:nvSpPr>
          <p:cNvPr id="3" name="TextBox 2"/>
          <p:cNvSpPr txBox="1"/>
          <p:nvPr/>
        </p:nvSpPr>
        <p:spPr>
          <a:xfrm>
            <a:off x="381000" y="1447800"/>
            <a:ext cx="2743200" cy="4247317"/>
          </a:xfrm>
          <a:prstGeom prst="rect">
            <a:avLst/>
          </a:prstGeom>
          <a:solidFill>
            <a:schemeClr val="bg1">
              <a:lumMod val="95000"/>
            </a:schemeClr>
          </a:solidFill>
          <a:ln>
            <a:solidFill>
              <a:schemeClr val="bg1">
                <a:lumMod val="85000"/>
              </a:schemeClr>
            </a:solidFill>
          </a:ln>
        </p:spPr>
        <p:txBody>
          <a:bodyPr wrap="square" rtlCol="0">
            <a:spAutoFit/>
          </a:bodyPr>
          <a:lstStyle/>
          <a:p>
            <a:r>
              <a:rPr lang="en-US" dirty="0" err="1" smtClean="0"/>
              <a:t>Scintillators</a:t>
            </a:r>
            <a:endParaRPr lang="en-US" dirty="0" smtClean="0"/>
          </a:p>
          <a:p>
            <a:endParaRPr lang="en-US" dirty="0" smtClean="0"/>
          </a:p>
          <a:p>
            <a:r>
              <a:rPr lang="en-US" dirty="0" smtClean="0"/>
              <a:t>Photomultipliers</a:t>
            </a:r>
          </a:p>
          <a:p>
            <a:endParaRPr lang="en-US" dirty="0" smtClean="0"/>
          </a:p>
          <a:p>
            <a:r>
              <a:rPr lang="en-US" dirty="0" err="1" smtClean="0"/>
              <a:t>Muon</a:t>
            </a:r>
            <a:r>
              <a:rPr lang="en-US" dirty="0" smtClean="0"/>
              <a:t> tomography</a:t>
            </a:r>
          </a:p>
          <a:p>
            <a:endParaRPr lang="en-US" dirty="0" smtClean="0"/>
          </a:p>
          <a:p>
            <a:r>
              <a:rPr lang="en-US" dirty="0" err="1" smtClean="0"/>
              <a:t>GaAs</a:t>
            </a:r>
            <a:r>
              <a:rPr lang="en-US" dirty="0" smtClean="0"/>
              <a:t> detectors</a:t>
            </a:r>
          </a:p>
          <a:p>
            <a:endParaRPr lang="en-US" dirty="0" smtClean="0"/>
          </a:p>
          <a:p>
            <a:r>
              <a:rPr lang="en-US" dirty="0" smtClean="0"/>
              <a:t>RFQ development</a:t>
            </a:r>
          </a:p>
          <a:p>
            <a:endParaRPr lang="en-US" dirty="0" smtClean="0"/>
          </a:p>
          <a:p>
            <a:r>
              <a:rPr lang="en-US" dirty="0" smtClean="0"/>
              <a:t>Beam optics</a:t>
            </a:r>
          </a:p>
          <a:p>
            <a:endParaRPr lang="en-US" dirty="0" smtClean="0"/>
          </a:p>
          <a:p>
            <a:r>
              <a:rPr lang="en-US" dirty="0" smtClean="0"/>
              <a:t>Superconducting systems</a:t>
            </a:r>
          </a:p>
          <a:p>
            <a:endParaRPr lang="en-US" dirty="0" smtClean="0"/>
          </a:p>
          <a:p>
            <a:r>
              <a:rPr lang="ru-RU" dirty="0" smtClean="0"/>
              <a:t>…….</a:t>
            </a:r>
            <a:endParaRPr lang="en-US" dirty="0" smtClean="0"/>
          </a:p>
        </p:txBody>
      </p:sp>
      <p:pic>
        <p:nvPicPr>
          <p:cNvPr id="4" name="Picture 11" descr="IMG_0783"/>
          <p:cNvPicPr>
            <a:picLocks noChangeAspect="1" noChangeArrowheads="1"/>
          </p:cNvPicPr>
          <p:nvPr/>
        </p:nvPicPr>
        <p:blipFill>
          <a:blip r:embed="rId2" cstate="print"/>
          <a:srcRect/>
          <a:stretch>
            <a:fillRect/>
          </a:stretch>
        </p:blipFill>
        <p:spPr bwMode="auto">
          <a:xfrm>
            <a:off x="3465964" y="3886068"/>
            <a:ext cx="2172836" cy="1447932"/>
          </a:xfrm>
          <a:prstGeom prst="rect">
            <a:avLst/>
          </a:prstGeom>
          <a:noFill/>
          <a:ln w="9525">
            <a:noFill/>
            <a:miter lim="800000"/>
            <a:headEnd/>
            <a:tailEnd/>
          </a:ln>
        </p:spPr>
      </p:pic>
      <p:pic>
        <p:nvPicPr>
          <p:cNvPr id="5" name="Picture 5" descr="12050017"/>
          <p:cNvPicPr>
            <a:picLocks noChangeAspect="1" noChangeArrowheads="1"/>
          </p:cNvPicPr>
          <p:nvPr/>
        </p:nvPicPr>
        <p:blipFill>
          <a:blip r:embed="rId3" cstate="print"/>
          <a:srcRect/>
          <a:stretch>
            <a:fillRect/>
          </a:stretch>
        </p:blipFill>
        <p:spPr bwMode="auto">
          <a:xfrm>
            <a:off x="7162800" y="2514600"/>
            <a:ext cx="1823805" cy="1243029"/>
          </a:xfrm>
          <a:prstGeom prst="rect">
            <a:avLst/>
          </a:prstGeom>
          <a:noFill/>
          <a:ln w="9525">
            <a:noFill/>
            <a:miter lim="800000"/>
            <a:headEnd/>
            <a:tailEnd/>
          </a:ln>
        </p:spPr>
      </p:pic>
      <p:pic>
        <p:nvPicPr>
          <p:cNvPr id="6" name="Picture 2" descr="Арсенид галлия"/>
          <p:cNvPicPr>
            <a:picLocks noChangeAspect="1" noChangeArrowheads="1"/>
          </p:cNvPicPr>
          <p:nvPr/>
        </p:nvPicPr>
        <p:blipFill>
          <a:blip r:embed="rId4" cstate="print"/>
          <a:srcRect/>
          <a:stretch>
            <a:fillRect/>
          </a:stretch>
        </p:blipFill>
        <p:spPr bwMode="auto">
          <a:xfrm>
            <a:off x="5257800" y="2514600"/>
            <a:ext cx="1878013" cy="1252008"/>
          </a:xfrm>
          <a:prstGeom prst="rect">
            <a:avLst/>
          </a:prstGeom>
          <a:noFill/>
          <a:ln w="9525">
            <a:noFill/>
            <a:miter lim="800000"/>
            <a:headEnd/>
            <a:tailEnd/>
          </a:ln>
        </p:spPr>
      </p:pic>
      <p:pic>
        <p:nvPicPr>
          <p:cNvPr id="7" name="Picture 6" descr="P1070087"/>
          <p:cNvPicPr>
            <a:picLocks noChangeAspect="1" noChangeArrowheads="1"/>
          </p:cNvPicPr>
          <p:nvPr/>
        </p:nvPicPr>
        <p:blipFill>
          <a:blip r:embed="rId5" cstate="print"/>
          <a:srcRect/>
          <a:stretch>
            <a:fillRect/>
          </a:stretch>
        </p:blipFill>
        <p:spPr bwMode="auto">
          <a:xfrm>
            <a:off x="5791200" y="5410200"/>
            <a:ext cx="1828800" cy="1372258"/>
          </a:xfrm>
          <a:prstGeom prst="rect">
            <a:avLst/>
          </a:prstGeom>
          <a:noFill/>
          <a:ln w="9525">
            <a:noFill/>
            <a:miter lim="800000"/>
            <a:headEnd/>
            <a:tailEnd/>
          </a:ln>
        </p:spPr>
      </p:pic>
      <p:pic>
        <p:nvPicPr>
          <p:cNvPr id="8" name="Picture 10" descr="СП_диполь"/>
          <p:cNvPicPr>
            <a:picLocks noChangeAspect="1" noChangeArrowheads="1"/>
          </p:cNvPicPr>
          <p:nvPr/>
        </p:nvPicPr>
        <p:blipFill>
          <a:blip r:embed="rId6" cstate="print"/>
          <a:srcRect/>
          <a:stretch>
            <a:fillRect/>
          </a:stretch>
        </p:blipFill>
        <p:spPr bwMode="auto">
          <a:xfrm>
            <a:off x="5791200" y="3962400"/>
            <a:ext cx="3135526" cy="1371600"/>
          </a:xfrm>
          <a:prstGeom prst="rect">
            <a:avLst/>
          </a:prstGeom>
          <a:noFill/>
          <a:ln w="9525">
            <a:noFill/>
            <a:miter lim="800000"/>
            <a:headEnd/>
            <a:tailEnd/>
          </a:ln>
        </p:spPr>
      </p:pic>
      <p:pic>
        <p:nvPicPr>
          <p:cNvPr id="9" name="Picture 17" descr="Cryogenic plant of superconducting magnet test facility"/>
          <p:cNvPicPr>
            <a:picLocks noChangeAspect="1" noChangeArrowheads="1"/>
          </p:cNvPicPr>
          <p:nvPr/>
        </p:nvPicPr>
        <p:blipFill>
          <a:blip r:embed="rId7" cstate="print"/>
          <a:srcRect/>
          <a:stretch>
            <a:fillRect/>
          </a:stretch>
        </p:blipFill>
        <p:spPr bwMode="auto">
          <a:xfrm>
            <a:off x="3352800" y="5410200"/>
            <a:ext cx="2362200" cy="1346454"/>
          </a:xfrm>
          <a:prstGeom prst="rect">
            <a:avLst/>
          </a:prstGeom>
          <a:noFill/>
          <a:ln w="9525">
            <a:noFill/>
            <a:miter lim="800000"/>
            <a:headEnd/>
            <a:tailEnd/>
          </a:ln>
        </p:spPr>
      </p:pic>
      <p:pic>
        <p:nvPicPr>
          <p:cNvPr id="10" name="Picture 10" descr="Мюонный томограф"/>
          <p:cNvPicPr>
            <a:picLocks noChangeAspect="1" noChangeArrowheads="1"/>
          </p:cNvPicPr>
          <p:nvPr/>
        </p:nvPicPr>
        <p:blipFill>
          <a:blip r:embed="rId8" cstate="print"/>
          <a:srcRect/>
          <a:stretch>
            <a:fillRect/>
          </a:stretch>
        </p:blipFill>
        <p:spPr bwMode="auto">
          <a:xfrm>
            <a:off x="3352800" y="1908674"/>
            <a:ext cx="1905000" cy="2007505"/>
          </a:xfrm>
          <a:prstGeom prst="rect">
            <a:avLst/>
          </a:prstGeom>
          <a:noFill/>
          <a:ln w="9525">
            <a:noFill/>
            <a:miter lim="800000"/>
            <a:headEnd/>
            <a:tailEnd/>
          </a:ln>
        </p:spPr>
      </p:pic>
      <p:pic>
        <p:nvPicPr>
          <p:cNvPr id="12" name="Picture 14" descr="сцинтиллятор"/>
          <p:cNvPicPr>
            <a:picLocks noChangeAspect="1" noChangeArrowheads="1"/>
          </p:cNvPicPr>
          <p:nvPr/>
        </p:nvPicPr>
        <p:blipFill>
          <a:blip r:embed="rId9" cstate="print"/>
          <a:srcRect/>
          <a:stretch>
            <a:fillRect/>
          </a:stretch>
        </p:blipFill>
        <p:spPr bwMode="auto">
          <a:xfrm>
            <a:off x="3429000" y="228600"/>
            <a:ext cx="2527300" cy="1600200"/>
          </a:xfrm>
          <a:prstGeom prst="rect">
            <a:avLst/>
          </a:prstGeom>
          <a:noFill/>
          <a:ln w="9525">
            <a:noFill/>
            <a:miter lim="800000"/>
            <a:headEnd/>
            <a:tailEnd/>
          </a:ln>
        </p:spPr>
      </p:pic>
      <p:pic>
        <p:nvPicPr>
          <p:cNvPr id="14" name="Picture 42" descr="кф-1"/>
          <p:cNvPicPr>
            <a:picLocks noChangeAspect="1" noChangeArrowheads="1"/>
          </p:cNvPicPr>
          <p:nvPr/>
        </p:nvPicPr>
        <p:blipFill>
          <a:blip r:embed="rId10" cstate="print"/>
          <a:srcRect/>
          <a:stretch>
            <a:fillRect/>
          </a:stretch>
        </p:blipFill>
        <p:spPr bwMode="auto">
          <a:xfrm>
            <a:off x="6096000" y="1676400"/>
            <a:ext cx="2057400" cy="818478"/>
          </a:xfrm>
          <a:prstGeom prst="rect">
            <a:avLst/>
          </a:prstGeom>
          <a:noFill/>
          <a:ln w="9525">
            <a:noFill/>
            <a:miter lim="800000"/>
            <a:headEnd/>
            <a:tailEnd/>
          </a:ln>
        </p:spPr>
      </p:pic>
      <p:pic>
        <p:nvPicPr>
          <p:cNvPr id="13" name="Picture 3" descr="IMG_0093"/>
          <p:cNvPicPr>
            <a:picLocks noChangeAspect="1" noChangeArrowheads="1"/>
          </p:cNvPicPr>
          <p:nvPr/>
        </p:nvPicPr>
        <p:blipFill>
          <a:blip r:embed="rId11" cstate="print"/>
          <a:srcRect/>
          <a:stretch>
            <a:fillRect/>
          </a:stretch>
        </p:blipFill>
        <p:spPr bwMode="auto">
          <a:xfrm>
            <a:off x="6096000" y="228600"/>
            <a:ext cx="2057791" cy="1371600"/>
          </a:xfrm>
          <a:prstGeom prst="rect">
            <a:avLst/>
          </a:prstGeom>
          <a:noFill/>
          <a:ln w="9525">
            <a:noFill/>
            <a:miter lim="800000"/>
            <a:headEnd/>
            <a:tailEnd/>
          </a:ln>
        </p:spPr>
      </p:pic>
      <p:sp>
        <p:nvSpPr>
          <p:cNvPr id="15" name="Номер слайда 14"/>
          <p:cNvSpPr>
            <a:spLocks noGrp="1"/>
          </p:cNvSpPr>
          <p:nvPr>
            <p:ph type="sldNum" sz="quarter" idx="12"/>
          </p:nvPr>
        </p:nvSpPr>
        <p:spPr/>
        <p:txBody>
          <a:bodyPr/>
          <a:lstStyle/>
          <a:p>
            <a:fld id="{A483448D-3A78-4528-A469-B745A65DA480}"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820712" y="650819"/>
            <a:ext cx="133255" cy="282801"/>
          </a:xfrm>
          <a:prstGeom prst="rect">
            <a:avLst/>
          </a:prstGeom>
          <a:noFill/>
          <a:ln w="9525">
            <a:noFill/>
            <a:miter lim="800000"/>
            <a:headEnd/>
            <a:tailEnd/>
          </a:ln>
        </p:spPr>
        <p:txBody>
          <a:bodyPr wrap="none" lIns="65901" tIns="32951" rIns="65901" bIns="32951">
            <a:spAutoFit/>
          </a:bodyPr>
          <a:lstStyle/>
          <a:p>
            <a:pPr algn="ctr" defTabSz="922147"/>
            <a:endParaRPr lang="ru-RU" sz="1400" b="1" dirty="0">
              <a:latin typeface="Calibri" pitchFamily="34" charset="0"/>
            </a:endParaRPr>
          </a:p>
        </p:txBody>
      </p:sp>
      <p:sp>
        <p:nvSpPr>
          <p:cNvPr id="2053" name="Text Box 5"/>
          <p:cNvSpPr txBox="1">
            <a:spLocks noChangeArrowheads="1"/>
          </p:cNvSpPr>
          <p:nvPr/>
        </p:nvSpPr>
        <p:spPr bwMode="auto">
          <a:xfrm>
            <a:off x="114463" y="809573"/>
            <a:ext cx="8892866" cy="266650"/>
          </a:xfrm>
          <a:prstGeom prst="rect">
            <a:avLst/>
          </a:prstGeom>
          <a:noFill/>
          <a:ln w="9525">
            <a:noFill/>
            <a:miter lim="800000"/>
            <a:headEnd/>
            <a:tailEnd/>
          </a:ln>
        </p:spPr>
        <p:txBody>
          <a:bodyPr lIns="65901" tIns="32951" rIns="65901" bIns="32951">
            <a:spAutoFit/>
          </a:bodyPr>
          <a:lstStyle/>
          <a:p>
            <a:pPr defTabSz="922147"/>
            <a:r>
              <a:rPr lang="ru-RU" sz="1300" b="1" dirty="0">
                <a:latin typeface="Calibri" pitchFamily="34" charset="0"/>
              </a:rPr>
              <a:t>    </a:t>
            </a:r>
          </a:p>
        </p:txBody>
      </p:sp>
      <p:pic>
        <p:nvPicPr>
          <p:cNvPr id="2064" name="Picture 10" descr="DSCF0030"/>
          <p:cNvPicPr>
            <a:picLocks noChangeAspect="1" noChangeArrowheads="1"/>
          </p:cNvPicPr>
          <p:nvPr/>
        </p:nvPicPr>
        <p:blipFill>
          <a:blip r:embed="rId3" cstate="print"/>
          <a:srcRect/>
          <a:stretch>
            <a:fillRect/>
          </a:stretch>
        </p:blipFill>
        <p:spPr bwMode="auto">
          <a:xfrm>
            <a:off x="6604154" y="2362200"/>
            <a:ext cx="1472944" cy="1106378"/>
          </a:xfrm>
          <a:prstGeom prst="rect">
            <a:avLst/>
          </a:prstGeom>
          <a:noFill/>
          <a:ln w="9525">
            <a:noFill/>
            <a:miter lim="800000"/>
            <a:headEnd/>
            <a:tailEnd/>
          </a:ln>
        </p:spPr>
      </p:pic>
      <p:pic>
        <p:nvPicPr>
          <p:cNvPr id="2065" name="Picture 15"/>
          <p:cNvPicPr>
            <a:picLocks noChangeAspect="1" noChangeArrowheads="1"/>
          </p:cNvPicPr>
          <p:nvPr/>
        </p:nvPicPr>
        <p:blipFill>
          <a:blip r:embed="rId4" cstate="print"/>
          <a:srcRect/>
          <a:stretch>
            <a:fillRect/>
          </a:stretch>
        </p:blipFill>
        <p:spPr bwMode="auto">
          <a:xfrm>
            <a:off x="8153400" y="2362200"/>
            <a:ext cx="816270" cy="1092029"/>
          </a:xfrm>
          <a:prstGeom prst="rect">
            <a:avLst/>
          </a:prstGeom>
          <a:noFill/>
          <a:ln w="9525">
            <a:noFill/>
            <a:miter lim="800000"/>
            <a:headEnd/>
            <a:tailEnd/>
          </a:ln>
        </p:spPr>
      </p:pic>
      <p:pic>
        <p:nvPicPr>
          <p:cNvPr id="2066" name="Рисунок 8" descr="M:\PFOTOS\SX5\P9300203.JPG"/>
          <p:cNvPicPr>
            <a:picLocks noChangeAspect="1" noChangeArrowheads="1"/>
          </p:cNvPicPr>
          <p:nvPr/>
        </p:nvPicPr>
        <p:blipFill>
          <a:blip r:embed="rId5" cstate="print"/>
          <a:srcRect/>
          <a:stretch>
            <a:fillRect/>
          </a:stretch>
        </p:blipFill>
        <p:spPr bwMode="auto">
          <a:xfrm>
            <a:off x="4953000" y="4095929"/>
            <a:ext cx="1905000" cy="1426588"/>
          </a:xfrm>
          <a:prstGeom prst="rect">
            <a:avLst/>
          </a:prstGeom>
          <a:noFill/>
          <a:ln w="9525">
            <a:noFill/>
            <a:miter lim="800000"/>
            <a:headEnd/>
            <a:tailEnd/>
          </a:ln>
        </p:spPr>
      </p:pic>
      <p:pic>
        <p:nvPicPr>
          <p:cNvPr id="2067" name="Picture 8" descr="Mois03"/>
          <p:cNvPicPr>
            <a:picLocks noChangeAspect="1" noChangeArrowheads="1"/>
          </p:cNvPicPr>
          <p:nvPr/>
        </p:nvPicPr>
        <p:blipFill>
          <a:blip r:embed="rId6" cstate="print"/>
          <a:srcRect/>
          <a:stretch>
            <a:fillRect/>
          </a:stretch>
        </p:blipFill>
        <p:spPr bwMode="auto">
          <a:xfrm>
            <a:off x="8217026" y="1219200"/>
            <a:ext cx="926974" cy="1159036"/>
          </a:xfrm>
          <a:prstGeom prst="rect">
            <a:avLst/>
          </a:prstGeom>
          <a:noFill/>
          <a:ln w="9525">
            <a:noFill/>
            <a:miter lim="800000"/>
            <a:headEnd/>
            <a:tailEnd/>
          </a:ln>
        </p:spPr>
      </p:pic>
      <p:pic>
        <p:nvPicPr>
          <p:cNvPr id="2068" name="Picture 9" descr="muon"/>
          <p:cNvPicPr>
            <a:picLocks noChangeAspect="1" noChangeArrowheads="1"/>
          </p:cNvPicPr>
          <p:nvPr/>
        </p:nvPicPr>
        <p:blipFill>
          <a:blip r:embed="rId7" cstate="print"/>
          <a:srcRect/>
          <a:stretch>
            <a:fillRect/>
          </a:stretch>
        </p:blipFill>
        <p:spPr bwMode="auto">
          <a:xfrm>
            <a:off x="6934200" y="4455298"/>
            <a:ext cx="1752600" cy="1169392"/>
          </a:xfrm>
          <a:prstGeom prst="rect">
            <a:avLst/>
          </a:prstGeom>
          <a:noFill/>
          <a:ln w="25400">
            <a:solidFill>
              <a:schemeClr val="bg1"/>
            </a:solidFill>
            <a:miter lim="800000"/>
            <a:headEnd/>
            <a:tailEnd/>
          </a:ln>
        </p:spPr>
      </p:pic>
      <p:pic>
        <p:nvPicPr>
          <p:cNvPr id="2071" name="Picture 6"/>
          <p:cNvPicPr>
            <a:picLocks noChangeAspect="1" noChangeArrowheads="1"/>
          </p:cNvPicPr>
          <p:nvPr/>
        </p:nvPicPr>
        <p:blipFill>
          <a:blip r:embed="rId8" cstate="print"/>
          <a:srcRect/>
          <a:stretch>
            <a:fillRect/>
          </a:stretch>
        </p:blipFill>
        <p:spPr bwMode="auto">
          <a:xfrm>
            <a:off x="4267223" y="5715115"/>
            <a:ext cx="1365347" cy="1015745"/>
          </a:xfrm>
          <a:prstGeom prst="rect">
            <a:avLst/>
          </a:prstGeom>
          <a:noFill/>
          <a:ln w="9525">
            <a:noFill/>
            <a:miter lim="800000"/>
            <a:headEnd/>
            <a:tailEnd/>
          </a:ln>
        </p:spPr>
      </p:pic>
      <p:graphicFrame>
        <p:nvGraphicFramePr>
          <p:cNvPr id="2050" name="Object 26"/>
          <p:cNvGraphicFramePr>
            <a:graphicFrameLocks noChangeAspect="1"/>
          </p:cNvGraphicFramePr>
          <p:nvPr/>
        </p:nvGraphicFramePr>
        <p:xfrm>
          <a:off x="2971800" y="4038600"/>
          <a:ext cx="1931187" cy="1447800"/>
        </p:xfrm>
        <a:graphic>
          <a:graphicData uri="http://schemas.openxmlformats.org/presentationml/2006/ole">
            <p:oleObj spid="_x0000_s1026" r:id="rId9" imgW="6171429" imgH="4629796" progId="PBrush">
              <p:embed/>
            </p:oleObj>
          </a:graphicData>
        </a:graphic>
      </p:graphicFrame>
      <p:pic>
        <p:nvPicPr>
          <p:cNvPr id="2072" name="Picture 28" descr="Защита_CMS"/>
          <p:cNvPicPr>
            <a:picLocks noChangeAspect="1" noChangeArrowheads="1"/>
          </p:cNvPicPr>
          <p:nvPr/>
        </p:nvPicPr>
        <p:blipFill>
          <a:blip r:embed="rId10" cstate="print"/>
          <a:srcRect/>
          <a:stretch>
            <a:fillRect/>
          </a:stretch>
        </p:blipFill>
        <p:spPr bwMode="auto">
          <a:xfrm>
            <a:off x="2895725" y="5715115"/>
            <a:ext cx="1295303" cy="990317"/>
          </a:xfrm>
          <a:prstGeom prst="rect">
            <a:avLst/>
          </a:prstGeom>
          <a:noFill/>
          <a:ln w="9525">
            <a:noFill/>
            <a:miter lim="800000"/>
            <a:headEnd/>
            <a:tailEnd/>
          </a:ln>
        </p:spPr>
      </p:pic>
      <p:pic>
        <p:nvPicPr>
          <p:cNvPr id="2073" name="Picture 8"/>
          <p:cNvPicPr>
            <a:picLocks noChangeAspect="1" noChangeArrowheads="1"/>
          </p:cNvPicPr>
          <p:nvPr/>
        </p:nvPicPr>
        <p:blipFill>
          <a:blip r:embed="rId11" cstate="print"/>
          <a:srcRect/>
          <a:stretch>
            <a:fillRect/>
          </a:stretch>
        </p:blipFill>
        <p:spPr bwMode="auto">
          <a:xfrm>
            <a:off x="5714915" y="5715115"/>
            <a:ext cx="700099" cy="990317"/>
          </a:xfrm>
          <a:prstGeom prst="rect">
            <a:avLst/>
          </a:prstGeom>
          <a:noFill/>
          <a:ln w="9525">
            <a:noFill/>
            <a:miter lim="800000"/>
            <a:headEnd/>
            <a:tailEnd/>
          </a:ln>
        </p:spPr>
      </p:pic>
      <p:pic>
        <p:nvPicPr>
          <p:cNvPr id="2074" name="Picture 13"/>
          <p:cNvPicPr>
            <a:picLocks noChangeAspect="1" noChangeArrowheads="1"/>
          </p:cNvPicPr>
          <p:nvPr/>
        </p:nvPicPr>
        <p:blipFill>
          <a:blip r:embed="rId12" cstate="print"/>
          <a:srcRect/>
          <a:stretch>
            <a:fillRect/>
          </a:stretch>
        </p:blipFill>
        <p:spPr bwMode="auto">
          <a:xfrm>
            <a:off x="6553052" y="5715115"/>
            <a:ext cx="547711" cy="990317"/>
          </a:xfrm>
          <a:prstGeom prst="rect">
            <a:avLst/>
          </a:prstGeom>
          <a:noFill/>
          <a:ln w="9525">
            <a:noFill/>
            <a:miter lim="800000"/>
            <a:headEnd/>
            <a:tailEnd/>
          </a:ln>
        </p:spPr>
      </p:pic>
      <p:pic>
        <p:nvPicPr>
          <p:cNvPr id="2075" name="Picture 27"/>
          <p:cNvPicPr>
            <a:picLocks noChangeAspect="1" noChangeArrowheads="1"/>
          </p:cNvPicPr>
          <p:nvPr/>
        </p:nvPicPr>
        <p:blipFill>
          <a:blip r:embed="rId13" cstate="print"/>
          <a:srcRect/>
          <a:stretch>
            <a:fillRect/>
          </a:stretch>
        </p:blipFill>
        <p:spPr bwMode="auto">
          <a:xfrm>
            <a:off x="7239143" y="5715115"/>
            <a:ext cx="1523886" cy="990317"/>
          </a:xfrm>
          <a:prstGeom prst="rect">
            <a:avLst/>
          </a:prstGeom>
          <a:noFill/>
          <a:ln w="9525">
            <a:noFill/>
            <a:miter lim="800000"/>
            <a:headEnd/>
            <a:tailEnd/>
          </a:ln>
        </p:spPr>
      </p:pic>
      <p:pic>
        <p:nvPicPr>
          <p:cNvPr id="2076" name="Picture 32" descr="Pic_31_PWO"/>
          <p:cNvPicPr>
            <a:picLocks noChangeAspect="1" noChangeArrowheads="1"/>
          </p:cNvPicPr>
          <p:nvPr/>
        </p:nvPicPr>
        <p:blipFill>
          <a:blip r:embed="rId14" cstate="print"/>
          <a:srcRect/>
          <a:stretch>
            <a:fillRect/>
          </a:stretch>
        </p:blipFill>
        <p:spPr bwMode="auto">
          <a:xfrm>
            <a:off x="7010400" y="3505201"/>
            <a:ext cx="1676400" cy="1014834"/>
          </a:xfrm>
          <a:prstGeom prst="rect">
            <a:avLst/>
          </a:prstGeom>
          <a:noFill/>
          <a:ln w="9525">
            <a:noFill/>
            <a:miter lim="800000"/>
            <a:headEnd/>
            <a:tailEnd/>
          </a:ln>
        </p:spPr>
      </p:pic>
      <p:sp>
        <p:nvSpPr>
          <p:cNvPr id="31" name="Заголовок 30"/>
          <p:cNvSpPr>
            <a:spLocks noGrp="1"/>
          </p:cNvSpPr>
          <p:nvPr>
            <p:ph type="title"/>
          </p:nvPr>
        </p:nvSpPr>
        <p:spPr>
          <a:xfrm>
            <a:off x="457200" y="274638"/>
            <a:ext cx="4876800" cy="715962"/>
          </a:xfrm>
          <a:ln>
            <a:solidFill>
              <a:schemeClr val="bg1">
                <a:lumMod val="85000"/>
              </a:schemeClr>
            </a:solidFill>
          </a:ln>
        </p:spPr>
        <p:txBody>
          <a:bodyPr>
            <a:normAutofit/>
          </a:bodyPr>
          <a:lstStyle/>
          <a:p>
            <a:r>
              <a:rPr lang="en-US" sz="3200" dirty="0" smtClean="0">
                <a:solidFill>
                  <a:schemeClr val="accent1">
                    <a:lumMod val="75000"/>
                  </a:schemeClr>
                </a:solidFill>
              </a:rPr>
              <a:t>International collaborations</a:t>
            </a:r>
            <a:endParaRPr lang="ru-RU" sz="3200" dirty="0">
              <a:solidFill>
                <a:schemeClr val="accent1">
                  <a:lumMod val="75000"/>
                </a:schemeClr>
              </a:solidFill>
            </a:endParaRPr>
          </a:p>
        </p:txBody>
      </p:sp>
      <p:sp>
        <p:nvSpPr>
          <p:cNvPr id="32" name="Содержимое 31"/>
          <p:cNvSpPr>
            <a:spLocks noGrp="1"/>
          </p:cNvSpPr>
          <p:nvPr>
            <p:ph idx="1"/>
          </p:nvPr>
        </p:nvSpPr>
        <p:spPr>
          <a:xfrm>
            <a:off x="228600" y="1219200"/>
            <a:ext cx="2514600" cy="5410200"/>
          </a:xfrm>
          <a:solidFill>
            <a:schemeClr val="bg1">
              <a:lumMod val="95000"/>
            </a:schemeClr>
          </a:solidFill>
          <a:ln>
            <a:solidFill>
              <a:schemeClr val="bg1">
                <a:lumMod val="85000"/>
              </a:schemeClr>
            </a:solidFill>
          </a:ln>
        </p:spPr>
        <p:txBody>
          <a:bodyPr>
            <a:normAutofit lnSpcReduction="10000"/>
          </a:bodyPr>
          <a:lstStyle/>
          <a:p>
            <a:r>
              <a:rPr lang="en-US" sz="1900" dirty="0" smtClean="0"/>
              <a:t>USA</a:t>
            </a:r>
          </a:p>
          <a:p>
            <a:pPr lvl="1"/>
            <a:r>
              <a:rPr lang="en-US" sz="1500" dirty="0" smtClean="0"/>
              <a:t>FNAL  D0, MU2e</a:t>
            </a:r>
          </a:p>
          <a:p>
            <a:pPr lvl="1"/>
            <a:r>
              <a:rPr lang="en-US" sz="1500" dirty="0" smtClean="0"/>
              <a:t>BNL    PHENIX, STAR</a:t>
            </a:r>
          </a:p>
          <a:p>
            <a:r>
              <a:rPr lang="en-US" sz="1900" dirty="0" smtClean="0"/>
              <a:t>EUROPE</a:t>
            </a:r>
          </a:p>
          <a:p>
            <a:pPr lvl="1"/>
            <a:r>
              <a:rPr lang="en-US" sz="1500" dirty="0" smtClean="0"/>
              <a:t>DESI       XFEL , HERMES</a:t>
            </a:r>
          </a:p>
          <a:p>
            <a:pPr lvl="1"/>
            <a:r>
              <a:rPr lang="en-US" sz="1500" dirty="0" smtClean="0"/>
              <a:t>FAIR       PANDA</a:t>
            </a:r>
          </a:p>
          <a:p>
            <a:r>
              <a:rPr lang="en-US" sz="1900" dirty="0" smtClean="0"/>
              <a:t>CERN</a:t>
            </a:r>
          </a:p>
          <a:p>
            <a:pPr lvl="1"/>
            <a:r>
              <a:rPr lang="en-US" sz="1500" dirty="0" smtClean="0"/>
              <a:t>LHC machine</a:t>
            </a:r>
          </a:p>
          <a:p>
            <a:pPr lvl="1"/>
            <a:r>
              <a:rPr lang="en-US" sz="1500" dirty="0" smtClean="0"/>
              <a:t>ATLAS</a:t>
            </a:r>
          </a:p>
          <a:p>
            <a:pPr lvl="1"/>
            <a:r>
              <a:rPr lang="en-US" sz="1500" dirty="0" smtClean="0"/>
              <a:t>CMS</a:t>
            </a:r>
          </a:p>
          <a:p>
            <a:pPr lvl="1"/>
            <a:r>
              <a:rPr lang="en-US" sz="1500" dirty="0" err="1" smtClean="0"/>
              <a:t>LHCb</a:t>
            </a:r>
            <a:endParaRPr lang="en-US" sz="1500" dirty="0" smtClean="0"/>
          </a:p>
          <a:p>
            <a:pPr lvl="1"/>
            <a:r>
              <a:rPr lang="en-US" sz="1500" dirty="0" smtClean="0"/>
              <a:t>ALICE</a:t>
            </a:r>
          </a:p>
          <a:p>
            <a:pPr lvl="1"/>
            <a:r>
              <a:rPr lang="en-US" sz="1500" dirty="0" smtClean="0"/>
              <a:t>COMPASS</a:t>
            </a:r>
          </a:p>
          <a:p>
            <a:pPr lvl="1"/>
            <a:r>
              <a:rPr lang="en-US" sz="1500" dirty="0" smtClean="0"/>
              <a:t>DIRAC</a:t>
            </a:r>
          </a:p>
          <a:p>
            <a:pPr lvl="1"/>
            <a:r>
              <a:rPr lang="en-US" sz="1500" dirty="0" smtClean="0"/>
              <a:t>NA 62</a:t>
            </a:r>
          </a:p>
          <a:p>
            <a:pPr lvl="1"/>
            <a:r>
              <a:rPr lang="en-US" sz="1500" dirty="0" smtClean="0"/>
              <a:t>NA 64</a:t>
            </a:r>
          </a:p>
          <a:p>
            <a:r>
              <a:rPr lang="en-US" sz="1900" dirty="0" smtClean="0"/>
              <a:t>JAPAN</a:t>
            </a:r>
          </a:p>
          <a:p>
            <a:pPr lvl="1"/>
            <a:r>
              <a:rPr lang="en-US" sz="1500" dirty="0" smtClean="0"/>
              <a:t>BELLE, BELLE II</a:t>
            </a:r>
          </a:p>
        </p:txBody>
      </p:sp>
      <p:pic>
        <p:nvPicPr>
          <p:cNvPr id="18" name="Picture 8" descr="DFB in LHC tunnel"/>
          <p:cNvPicPr>
            <a:picLocks noChangeAspect="1" noChangeArrowheads="1"/>
          </p:cNvPicPr>
          <p:nvPr/>
        </p:nvPicPr>
        <p:blipFill>
          <a:blip r:embed="rId15" cstate="print"/>
          <a:srcRect/>
          <a:stretch>
            <a:fillRect/>
          </a:stretch>
        </p:blipFill>
        <p:spPr bwMode="auto">
          <a:xfrm>
            <a:off x="2895600" y="1066800"/>
            <a:ext cx="1924535" cy="1295400"/>
          </a:xfrm>
          <a:prstGeom prst="rect">
            <a:avLst/>
          </a:prstGeom>
          <a:noFill/>
          <a:ln w="9525">
            <a:noFill/>
            <a:miter lim="800000"/>
            <a:headEnd/>
            <a:tailEnd/>
          </a:ln>
        </p:spPr>
      </p:pic>
      <p:pic>
        <p:nvPicPr>
          <p:cNvPr id="19" name="Picture 8" descr="Септум_магниты_в_тоннеле_БАК"/>
          <p:cNvPicPr>
            <a:picLocks noChangeAspect="1" noChangeArrowheads="1"/>
          </p:cNvPicPr>
          <p:nvPr/>
        </p:nvPicPr>
        <p:blipFill>
          <a:blip r:embed="rId16" cstate="print"/>
          <a:srcRect/>
          <a:stretch>
            <a:fillRect/>
          </a:stretch>
        </p:blipFill>
        <p:spPr bwMode="auto">
          <a:xfrm>
            <a:off x="4876800" y="1143000"/>
            <a:ext cx="1676400" cy="1226540"/>
          </a:xfrm>
          <a:prstGeom prst="rect">
            <a:avLst/>
          </a:prstGeom>
          <a:noFill/>
          <a:ln w="9525">
            <a:noFill/>
            <a:miter lim="800000"/>
            <a:headEnd/>
            <a:tailEnd/>
          </a:ln>
        </p:spPr>
      </p:pic>
      <p:pic>
        <p:nvPicPr>
          <p:cNvPr id="20" name="Picture 10" descr="Резистор_в_тоннеле_БАК"/>
          <p:cNvPicPr>
            <a:picLocks noChangeAspect="1" noChangeArrowheads="1"/>
          </p:cNvPicPr>
          <p:nvPr/>
        </p:nvPicPr>
        <p:blipFill>
          <a:blip r:embed="rId17" cstate="print"/>
          <a:srcRect/>
          <a:stretch>
            <a:fillRect/>
          </a:stretch>
        </p:blipFill>
        <p:spPr bwMode="auto">
          <a:xfrm>
            <a:off x="6629400" y="1219200"/>
            <a:ext cx="1515597" cy="1143000"/>
          </a:xfrm>
          <a:prstGeom prst="rect">
            <a:avLst/>
          </a:prstGeom>
          <a:noFill/>
          <a:ln w="9525">
            <a:noFill/>
            <a:miter lim="800000"/>
            <a:headEnd/>
            <a:tailEnd/>
          </a:ln>
        </p:spPr>
      </p:pic>
      <p:pic>
        <p:nvPicPr>
          <p:cNvPr id="23" name="Picture 12" descr="Мюонная_плоскость_2006 "/>
          <p:cNvPicPr>
            <a:picLocks noChangeAspect="1" noChangeArrowheads="1"/>
          </p:cNvPicPr>
          <p:nvPr/>
        </p:nvPicPr>
        <p:blipFill>
          <a:blip r:embed="rId18" cstate="print"/>
          <a:srcRect/>
          <a:stretch>
            <a:fillRect/>
          </a:stretch>
        </p:blipFill>
        <p:spPr bwMode="auto">
          <a:xfrm>
            <a:off x="4419600" y="2438400"/>
            <a:ext cx="1981200" cy="1549353"/>
          </a:xfrm>
          <a:prstGeom prst="rect">
            <a:avLst/>
          </a:prstGeom>
          <a:noFill/>
        </p:spPr>
      </p:pic>
      <p:pic>
        <p:nvPicPr>
          <p:cNvPr id="24" name="Picture 10" descr="Феникс_"/>
          <p:cNvPicPr>
            <a:picLocks noChangeAspect="1" noChangeArrowheads="1"/>
          </p:cNvPicPr>
          <p:nvPr/>
        </p:nvPicPr>
        <p:blipFill>
          <a:blip r:embed="rId19" cstate="print"/>
          <a:srcRect/>
          <a:stretch>
            <a:fillRect/>
          </a:stretch>
        </p:blipFill>
        <p:spPr bwMode="auto">
          <a:xfrm>
            <a:off x="2971800" y="2438400"/>
            <a:ext cx="1219200" cy="1627125"/>
          </a:xfrm>
          <a:prstGeom prst="rect">
            <a:avLst/>
          </a:prstGeom>
          <a:noFill/>
        </p:spPr>
      </p:pic>
      <p:pic>
        <p:nvPicPr>
          <p:cNvPr id="26" name="Picture 20" descr="Мониторы потерь_1"/>
          <p:cNvPicPr>
            <a:picLocks noChangeAspect="1" noChangeArrowheads="1"/>
          </p:cNvPicPr>
          <p:nvPr/>
        </p:nvPicPr>
        <p:blipFill>
          <a:blip r:embed="rId20" cstate="print"/>
          <a:srcRect/>
          <a:stretch>
            <a:fillRect/>
          </a:stretch>
        </p:blipFill>
        <p:spPr bwMode="auto">
          <a:xfrm>
            <a:off x="6858000" y="0"/>
            <a:ext cx="1617072" cy="1219200"/>
          </a:xfrm>
          <a:prstGeom prst="rect">
            <a:avLst/>
          </a:prstGeom>
          <a:noFill/>
          <a:ln w="9525">
            <a:noFill/>
            <a:miter lim="800000"/>
            <a:headEnd/>
            <a:tailEnd/>
          </a:ln>
        </p:spPr>
      </p:pic>
      <p:sp>
        <p:nvSpPr>
          <p:cNvPr id="25" name="Номер слайда 24"/>
          <p:cNvSpPr>
            <a:spLocks noGrp="1"/>
          </p:cNvSpPr>
          <p:nvPr>
            <p:ph type="sldNum" sz="quarter" idx="12"/>
          </p:nvPr>
        </p:nvSpPr>
        <p:spPr/>
        <p:txBody>
          <a:bodyPr/>
          <a:lstStyle/>
          <a:p>
            <a:fld id="{A483448D-3A78-4528-A469-B745A65DA480}"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228600"/>
            <a:ext cx="5715000" cy="609600"/>
          </a:xfrm>
          <a:ln>
            <a:solidFill>
              <a:schemeClr val="bg1">
                <a:lumMod val="85000"/>
              </a:schemeClr>
            </a:solidFill>
          </a:ln>
        </p:spPr>
        <p:txBody>
          <a:bodyPr>
            <a:normAutofit/>
          </a:bodyPr>
          <a:lstStyle/>
          <a:p>
            <a:r>
              <a:rPr lang="en-US" sz="3200" dirty="0" smtClean="0">
                <a:solidFill>
                  <a:schemeClr val="tx2">
                    <a:lumMod val="75000"/>
                  </a:schemeClr>
                </a:solidFill>
              </a:rPr>
              <a:t>OKA    </a:t>
            </a:r>
            <a:r>
              <a:rPr lang="en-US" sz="3200" dirty="0" err="1" smtClean="0">
                <a:solidFill>
                  <a:schemeClr val="tx2">
                    <a:lumMod val="75000"/>
                  </a:schemeClr>
                </a:solidFill>
              </a:rPr>
              <a:t>Kaon</a:t>
            </a:r>
            <a:r>
              <a:rPr lang="en-US" sz="3200" dirty="0" smtClean="0">
                <a:solidFill>
                  <a:schemeClr val="tx2">
                    <a:lumMod val="75000"/>
                  </a:schemeClr>
                </a:solidFill>
              </a:rPr>
              <a:t> decays</a:t>
            </a:r>
            <a:endParaRPr lang="ru-RU" sz="3200" dirty="0">
              <a:solidFill>
                <a:schemeClr val="tx2">
                  <a:lumMod val="75000"/>
                </a:schemeClr>
              </a:solidFill>
            </a:endParaRPr>
          </a:p>
        </p:txBody>
      </p:sp>
      <p:sp>
        <p:nvSpPr>
          <p:cNvPr id="4" name="Номер слайда 3"/>
          <p:cNvSpPr>
            <a:spLocks noGrp="1"/>
          </p:cNvSpPr>
          <p:nvPr>
            <p:ph type="sldNum" sz="quarter" idx="12"/>
          </p:nvPr>
        </p:nvSpPr>
        <p:spPr/>
        <p:txBody>
          <a:bodyPr/>
          <a:lstStyle/>
          <a:p>
            <a:fld id="{A483448D-3A78-4528-A469-B745A65DA480}" type="slidenum">
              <a:rPr lang="en-US" smtClean="0"/>
              <a:pPr/>
              <a:t>6</a:t>
            </a:fld>
            <a:endParaRPr lang="en-US"/>
          </a:p>
        </p:txBody>
      </p:sp>
      <p:pic>
        <p:nvPicPr>
          <p:cNvPr id="25602" name="Picture 2"/>
          <p:cNvPicPr>
            <a:picLocks noChangeAspect="1" noChangeArrowheads="1"/>
          </p:cNvPicPr>
          <p:nvPr/>
        </p:nvPicPr>
        <p:blipFill>
          <a:blip r:embed="rId2" cstate="print"/>
          <a:srcRect/>
          <a:stretch>
            <a:fillRect/>
          </a:stretch>
        </p:blipFill>
        <p:spPr bwMode="auto">
          <a:xfrm>
            <a:off x="3677428" y="914400"/>
            <a:ext cx="5466572" cy="2819400"/>
          </a:xfrm>
          <a:prstGeom prst="rect">
            <a:avLst/>
          </a:prstGeom>
          <a:noFill/>
          <a:ln w="9525">
            <a:noFill/>
            <a:miter lim="800000"/>
            <a:headEnd/>
            <a:tailEnd/>
          </a:ln>
        </p:spPr>
      </p:pic>
      <p:sp>
        <p:nvSpPr>
          <p:cNvPr id="6" name="TextBox 5"/>
          <p:cNvSpPr txBox="1"/>
          <p:nvPr/>
        </p:nvSpPr>
        <p:spPr>
          <a:xfrm>
            <a:off x="8002341" y="0"/>
            <a:ext cx="1141659"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OKA</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Прямоугольник 7"/>
          <p:cNvSpPr/>
          <p:nvPr/>
        </p:nvSpPr>
        <p:spPr>
          <a:xfrm>
            <a:off x="381000" y="3581400"/>
            <a:ext cx="3276600" cy="2585323"/>
          </a:xfrm>
          <a:prstGeom prst="rect">
            <a:avLst/>
          </a:prstGeom>
          <a:solidFill>
            <a:schemeClr val="bg1">
              <a:lumMod val="95000"/>
            </a:schemeClr>
          </a:solidFill>
          <a:ln>
            <a:solidFill>
              <a:schemeClr val="bg1">
                <a:lumMod val="85000"/>
              </a:schemeClr>
            </a:solidFill>
          </a:ln>
        </p:spPr>
        <p:txBody>
          <a:bodyPr wrap="square">
            <a:spAutoFit/>
          </a:bodyPr>
          <a:lstStyle/>
          <a:p>
            <a:r>
              <a:rPr lang="en-US" dirty="0" smtClean="0"/>
              <a:t>– The proton beam momentum 50 </a:t>
            </a:r>
            <a:r>
              <a:rPr lang="en-US" dirty="0" err="1" smtClean="0"/>
              <a:t>GeV</a:t>
            </a:r>
            <a:r>
              <a:rPr lang="en-US" dirty="0" smtClean="0"/>
              <a:t/>
            </a:r>
            <a:br>
              <a:rPr lang="en-US" dirty="0" smtClean="0"/>
            </a:br>
            <a:r>
              <a:rPr lang="en-US" dirty="0" smtClean="0"/>
              <a:t> – Intensity ~ 7x10</a:t>
            </a:r>
            <a:r>
              <a:rPr lang="en-US" baseline="30000" dirty="0" smtClean="0"/>
              <a:t>13</a:t>
            </a:r>
            <a:r>
              <a:rPr lang="en-US" dirty="0" smtClean="0"/>
              <a:t> / spill</a:t>
            </a:r>
          </a:p>
          <a:p>
            <a:r>
              <a:rPr lang="en-US" dirty="0" smtClean="0"/>
              <a:t>–  Spill  2 sec</a:t>
            </a:r>
            <a:r>
              <a:rPr lang="ru-RU" dirty="0" smtClean="0"/>
              <a:t>, </a:t>
            </a:r>
            <a:r>
              <a:rPr lang="en-US" dirty="0" smtClean="0"/>
              <a:t>τ cycle = 9,7 s</a:t>
            </a:r>
            <a:br>
              <a:rPr lang="en-US" dirty="0" smtClean="0"/>
            </a:br>
            <a:r>
              <a:rPr lang="en-US" dirty="0" smtClean="0"/>
              <a:t> – Secondary beam momentum 12.5 or 18 </a:t>
            </a:r>
            <a:r>
              <a:rPr lang="en-US" dirty="0" err="1" smtClean="0"/>
              <a:t>GeV</a:t>
            </a:r>
            <a:r>
              <a:rPr lang="en-US" dirty="0" smtClean="0"/>
              <a:t/>
            </a:r>
            <a:br>
              <a:rPr lang="en-US" dirty="0" smtClean="0"/>
            </a:br>
            <a:r>
              <a:rPr lang="en-US" dirty="0" smtClean="0"/>
              <a:t> – Length of the channel ~ 200 m</a:t>
            </a:r>
            <a:br>
              <a:rPr lang="en-US" dirty="0" smtClean="0"/>
            </a:br>
            <a:r>
              <a:rPr lang="en-US" dirty="0" smtClean="0"/>
              <a:t> – K</a:t>
            </a:r>
            <a:r>
              <a:rPr lang="en-US" baseline="30000" dirty="0" smtClean="0"/>
              <a:t>+</a:t>
            </a:r>
            <a:r>
              <a:rPr lang="en-US" dirty="0" smtClean="0"/>
              <a:t> intensity ~0.5x10</a:t>
            </a:r>
            <a:r>
              <a:rPr lang="en-US" baseline="30000" dirty="0" smtClean="0"/>
              <a:t>6</a:t>
            </a:r>
            <a:r>
              <a:rPr lang="en-US" dirty="0" smtClean="0"/>
              <a:t>/spill</a:t>
            </a:r>
            <a:br>
              <a:rPr lang="en-US" dirty="0" smtClean="0"/>
            </a:br>
            <a:r>
              <a:rPr lang="en-US" dirty="0" smtClean="0"/>
              <a:t>% K</a:t>
            </a:r>
            <a:r>
              <a:rPr lang="en-US" baseline="30000" dirty="0" smtClean="0"/>
              <a:t>+</a:t>
            </a:r>
            <a:r>
              <a:rPr lang="en-US" dirty="0" smtClean="0"/>
              <a:t> in the beam up to 20%</a:t>
            </a:r>
            <a:endParaRPr lang="ru-RU" dirty="0"/>
          </a:p>
        </p:txBody>
      </p:sp>
      <p:sp>
        <p:nvSpPr>
          <p:cNvPr id="9" name="Прямоугольник 8"/>
          <p:cNvSpPr/>
          <p:nvPr/>
        </p:nvSpPr>
        <p:spPr>
          <a:xfrm>
            <a:off x="304800" y="1219200"/>
            <a:ext cx="3276600" cy="2031325"/>
          </a:xfrm>
          <a:prstGeom prst="rect">
            <a:avLst/>
          </a:prstGeom>
          <a:solidFill>
            <a:schemeClr val="bg1">
              <a:lumMod val="95000"/>
            </a:schemeClr>
          </a:solidFill>
          <a:ln>
            <a:solidFill>
              <a:schemeClr val="bg1">
                <a:lumMod val="85000"/>
              </a:schemeClr>
            </a:solidFill>
          </a:ln>
        </p:spPr>
        <p:txBody>
          <a:bodyPr wrap="square">
            <a:spAutoFit/>
          </a:bodyPr>
          <a:lstStyle/>
          <a:p>
            <a:r>
              <a:rPr lang="en-US" dirty="0" smtClean="0"/>
              <a:t>Separator (Panofsky scheme):</a:t>
            </a:r>
          </a:p>
          <a:p>
            <a:endParaRPr lang="en-US" dirty="0" smtClean="0"/>
          </a:p>
          <a:p>
            <a:pPr>
              <a:buFont typeface="Calibri" pitchFamily="34" charset="0"/>
              <a:buChar char="−"/>
            </a:pPr>
            <a:r>
              <a:rPr lang="en-US" dirty="0" smtClean="0"/>
              <a:t> Frequency 2865 MHz</a:t>
            </a:r>
            <a:br>
              <a:rPr lang="en-US" dirty="0" smtClean="0"/>
            </a:br>
            <a:r>
              <a:rPr lang="en-US" dirty="0" smtClean="0"/>
              <a:t>– The resonator length is 2.74 m</a:t>
            </a:r>
            <a:br>
              <a:rPr lang="en-US" dirty="0" smtClean="0"/>
            </a:br>
            <a:r>
              <a:rPr lang="en-US" dirty="0" smtClean="0"/>
              <a:t> – The average deflection field  ~     1 (.6) MV / m</a:t>
            </a:r>
            <a:br>
              <a:rPr lang="en-US" dirty="0" smtClean="0"/>
            </a:br>
            <a:r>
              <a:rPr lang="en-US" dirty="0" smtClean="0"/>
              <a:t> – Operating temperature 1.8 K</a:t>
            </a:r>
            <a:endParaRPr lang="en-US" dirty="0"/>
          </a:p>
        </p:txBody>
      </p:sp>
      <p:sp>
        <p:nvSpPr>
          <p:cNvPr id="10" name="Прямоугольник 9"/>
          <p:cNvSpPr/>
          <p:nvPr/>
        </p:nvSpPr>
        <p:spPr>
          <a:xfrm>
            <a:off x="3962400" y="3886200"/>
            <a:ext cx="4724400" cy="2308324"/>
          </a:xfrm>
          <a:prstGeom prst="rect">
            <a:avLst/>
          </a:prstGeom>
          <a:solidFill>
            <a:schemeClr val="bg1">
              <a:lumMod val="95000"/>
            </a:schemeClr>
          </a:solidFill>
          <a:ln>
            <a:solidFill>
              <a:schemeClr val="bg1">
                <a:lumMod val="85000"/>
              </a:schemeClr>
            </a:solidFill>
          </a:ln>
        </p:spPr>
        <p:txBody>
          <a:bodyPr wrap="square">
            <a:spAutoFit/>
          </a:bodyPr>
          <a:lstStyle/>
          <a:p>
            <a:r>
              <a:rPr lang="en-US" dirty="0" smtClean="0"/>
              <a:t>Analysis in progress:</a:t>
            </a:r>
          </a:p>
          <a:p>
            <a:r>
              <a:rPr lang="en-US" dirty="0" smtClean="0"/>
              <a:t>1. Form factors of the decays: Ke3, K</a:t>
            </a:r>
            <a:r>
              <a:rPr lang="el-GR" dirty="0" smtClean="0"/>
              <a:t>μ</a:t>
            </a:r>
            <a:r>
              <a:rPr lang="en-US" dirty="0" smtClean="0"/>
              <a:t>3</a:t>
            </a:r>
            <a:br>
              <a:rPr lang="en-US" dirty="0" smtClean="0"/>
            </a:br>
            <a:r>
              <a:rPr lang="en-US" dirty="0" smtClean="0"/>
              <a:t>2. Search for a heavy sterile neutrino in K</a:t>
            </a:r>
            <a:r>
              <a:rPr lang="en-US" baseline="30000" dirty="0" smtClean="0"/>
              <a:t>+</a:t>
            </a:r>
            <a:r>
              <a:rPr lang="en-US" dirty="0" smtClean="0"/>
              <a:t>→</a:t>
            </a:r>
            <a:r>
              <a:rPr lang="el-GR" dirty="0" smtClean="0"/>
              <a:t>μ</a:t>
            </a:r>
            <a:r>
              <a:rPr lang="en-US" dirty="0" smtClean="0"/>
              <a:t>+</a:t>
            </a:r>
            <a:r>
              <a:rPr lang="el-GR" dirty="0" smtClean="0"/>
              <a:t>ν</a:t>
            </a:r>
            <a:r>
              <a:rPr lang="en-US" dirty="0" smtClean="0"/>
              <a:t/>
            </a:r>
            <a:br>
              <a:rPr lang="en-US" dirty="0" smtClean="0"/>
            </a:br>
            <a:r>
              <a:rPr lang="en-US" dirty="0" smtClean="0"/>
              <a:t>3. Study of the decay K</a:t>
            </a:r>
            <a:r>
              <a:rPr lang="el-GR" dirty="0" smtClean="0"/>
              <a:t>μ</a:t>
            </a:r>
            <a:r>
              <a:rPr lang="en-US" dirty="0" smtClean="0"/>
              <a:t>3</a:t>
            </a:r>
            <a:r>
              <a:rPr lang="el-GR" dirty="0" smtClean="0"/>
              <a:t>γ</a:t>
            </a:r>
            <a:r>
              <a:rPr lang="en-US" dirty="0" smtClean="0"/>
              <a:t/>
            </a:r>
            <a:br>
              <a:rPr lang="en-US" dirty="0" smtClean="0"/>
            </a:br>
            <a:r>
              <a:rPr lang="en-US" dirty="0" smtClean="0"/>
              <a:t>4. Study of the coherent process K</a:t>
            </a:r>
            <a:r>
              <a:rPr lang="en-US" baseline="30000" dirty="0" smtClean="0"/>
              <a:t>+</a:t>
            </a:r>
            <a:r>
              <a:rPr lang="en-US" dirty="0" smtClean="0"/>
              <a:t> Z→ K</a:t>
            </a:r>
            <a:r>
              <a:rPr lang="en-US" baseline="30000" dirty="0" smtClean="0"/>
              <a:t>+</a:t>
            </a:r>
            <a:r>
              <a:rPr lang="el-GR" dirty="0" smtClean="0"/>
              <a:t>π</a:t>
            </a:r>
            <a:r>
              <a:rPr lang="en-US" baseline="30000" dirty="0" smtClean="0"/>
              <a:t>0</a:t>
            </a:r>
            <a:r>
              <a:rPr lang="en-US" dirty="0" smtClean="0"/>
              <a:t> Z</a:t>
            </a:r>
            <a:br>
              <a:rPr lang="en-US" dirty="0" smtClean="0"/>
            </a:br>
            <a:r>
              <a:rPr lang="en-US" dirty="0" smtClean="0"/>
              <a:t>5. Exact measurement of BR Ke3 </a:t>
            </a:r>
            <a:br>
              <a:rPr lang="en-US" dirty="0" smtClean="0"/>
            </a:br>
            <a:r>
              <a:rPr lang="en-US" dirty="0" smtClean="0"/>
              <a:t>6. Study of the Ke3</a:t>
            </a:r>
            <a:r>
              <a:rPr lang="el-GR" dirty="0" smtClean="0"/>
              <a:t>γ</a:t>
            </a:r>
            <a:r>
              <a:rPr lang="en-US" dirty="0" smtClean="0"/>
              <a:t> decay</a:t>
            </a:r>
            <a:br>
              <a:rPr lang="en-US" dirty="0" smtClean="0"/>
            </a:br>
            <a:r>
              <a:rPr lang="en-US" dirty="0" smtClean="0"/>
              <a:t>7. Study of the decay K</a:t>
            </a:r>
            <a:r>
              <a:rPr lang="el-GR" dirty="0" smtClean="0"/>
              <a:t>μ</a:t>
            </a:r>
            <a:r>
              <a:rPr lang="en-US" dirty="0" smtClean="0"/>
              <a:t>2</a:t>
            </a:r>
            <a:r>
              <a:rPr lang="el-GR" dirty="0" smtClean="0"/>
              <a:t>γ</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228600"/>
            <a:ext cx="4724400" cy="563562"/>
          </a:xfrm>
          <a:ln>
            <a:solidFill>
              <a:schemeClr val="bg1">
                <a:lumMod val="85000"/>
              </a:schemeClr>
            </a:solidFill>
          </a:ln>
        </p:spPr>
        <p:txBody>
          <a:bodyPr>
            <a:normAutofit/>
          </a:bodyPr>
          <a:lstStyle/>
          <a:p>
            <a:r>
              <a:rPr lang="en-US" sz="2800" i="1" dirty="0" smtClean="0">
                <a:solidFill>
                  <a:schemeClr val="tx2">
                    <a:lumMod val="75000"/>
                  </a:schemeClr>
                </a:solidFill>
              </a:rPr>
              <a:t>Ke3 decay studies</a:t>
            </a:r>
            <a:endParaRPr lang="ru-RU" sz="2800" i="1" dirty="0">
              <a:solidFill>
                <a:schemeClr val="tx2">
                  <a:lumMod val="75000"/>
                </a:schemeClr>
              </a:solidFill>
            </a:endParaRPr>
          </a:p>
        </p:txBody>
      </p:sp>
      <p:sp>
        <p:nvSpPr>
          <p:cNvPr id="4" name="Номер слайда 3"/>
          <p:cNvSpPr>
            <a:spLocks noGrp="1"/>
          </p:cNvSpPr>
          <p:nvPr>
            <p:ph type="sldNum" sz="quarter" idx="12"/>
          </p:nvPr>
        </p:nvSpPr>
        <p:spPr/>
        <p:txBody>
          <a:bodyPr/>
          <a:lstStyle/>
          <a:p>
            <a:fld id="{A483448D-3A78-4528-A469-B745A65DA480}" type="slidenum">
              <a:rPr lang="en-US" smtClean="0"/>
              <a:pPr/>
              <a:t>7</a:t>
            </a:fld>
            <a:endParaRPr lang="en-US"/>
          </a:p>
        </p:txBody>
      </p:sp>
      <p:sp>
        <p:nvSpPr>
          <p:cNvPr id="5" name="Прямоугольник 4"/>
          <p:cNvSpPr/>
          <p:nvPr/>
        </p:nvSpPr>
        <p:spPr>
          <a:xfrm>
            <a:off x="6705600" y="685800"/>
            <a:ext cx="2047355" cy="369332"/>
          </a:xfrm>
          <a:prstGeom prst="rect">
            <a:avLst/>
          </a:prstGeom>
        </p:spPr>
        <p:txBody>
          <a:bodyPr wrap="none">
            <a:spAutoFit/>
          </a:bodyPr>
          <a:lstStyle/>
          <a:p>
            <a:r>
              <a:rPr lang="en-US" dirty="0" smtClean="0"/>
              <a:t>arXiv:1708.09587v1</a:t>
            </a:r>
            <a:endParaRPr lang="ru-RU" dirty="0"/>
          </a:p>
        </p:txBody>
      </p:sp>
      <p:sp>
        <p:nvSpPr>
          <p:cNvPr id="6" name="Прямоугольник 5"/>
          <p:cNvSpPr/>
          <p:nvPr/>
        </p:nvSpPr>
        <p:spPr>
          <a:xfrm>
            <a:off x="5257800" y="2895600"/>
            <a:ext cx="3657600" cy="2862322"/>
          </a:xfrm>
          <a:prstGeom prst="rect">
            <a:avLst/>
          </a:prstGeom>
          <a:solidFill>
            <a:schemeClr val="bg1">
              <a:lumMod val="95000"/>
            </a:schemeClr>
          </a:solidFill>
          <a:ln>
            <a:solidFill>
              <a:schemeClr val="bg1">
                <a:lumMod val="85000"/>
              </a:schemeClr>
            </a:solidFill>
          </a:ln>
        </p:spPr>
        <p:txBody>
          <a:bodyPr wrap="square">
            <a:spAutoFit/>
          </a:bodyPr>
          <a:lstStyle/>
          <a:p>
            <a:r>
              <a:rPr lang="en-US" sz="2000" dirty="0" smtClean="0"/>
              <a:t>About 5.25M events are selected for the analysis. The linear and quadratic slopes for the decay</a:t>
            </a:r>
          </a:p>
          <a:p>
            <a:r>
              <a:rPr lang="en-US" sz="2000" dirty="0" err="1" smtClean="0"/>
              <a:t>formfactor</a:t>
            </a:r>
            <a:r>
              <a:rPr lang="en-US" sz="2000" dirty="0" smtClean="0"/>
              <a:t> f+(t) are measured:   </a:t>
            </a:r>
            <a:r>
              <a:rPr lang="en-US" sz="2000" b="1" dirty="0" smtClean="0"/>
              <a:t>λ′</a:t>
            </a:r>
            <a:r>
              <a:rPr lang="el-GR" sz="2000" b="1" dirty="0" smtClean="0"/>
              <a:t>+ = (26.1±0.35±0.28)×10</a:t>
            </a:r>
            <a:r>
              <a:rPr lang="el-GR" sz="2000" b="1" baseline="30000" dirty="0" smtClean="0"/>
              <a:t>−3 </a:t>
            </a:r>
            <a:r>
              <a:rPr lang="el-GR" sz="2000" b="1" dirty="0" smtClean="0"/>
              <a:t>, </a:t>
            </a:r>
            <a:r>
              <a:rPr lang="en-US" sz="2000" b="1" dirty="0" smtClean="0"/>
              <a:t>   </a:t>
            </a:r>
            <a:r>
              <a:rPr lang="el-GR" sz="2000" b="1" dirty="0" smtClean="0"/>
              <a:t>λ′′</a:t>
            </a:r>
            <a:r>
              <a:rPr lang="ru-RU" sz="2000" b="1" dirty="0" smtClean="0"/>
              <a:t>+ = (1.91±0.19±0.14)×10</a:t>
            </a:r>
            <a:r>
              <a:rPr lang="ru-RU" sz="2000" b="1" baseline="30000" dirty="0" smtClean="0"/>
              <a:t>−3 </a:t>
            </a:r>
            <a:r>
              <a:rPr lang="ru-RU" sz="2000" b="1" dirty="0" smtClean="0"/>
              <a:t>.</a:t>
            </a:r>
          </a:p>
          <a:p>
            <a:r>
              <a:rPr lang="en-US" sz="2000" dirty="0" smtClean="0"/>
              <a:t>The scalar and tensor contributions are compatible with zero.</a:t>
            </a:r>
            <a:endParaRPr lang="ru-RU" sz="2000" dirty="0"/>
          </a:p>
        </p:txBody>
      </p:sp>
      <p:pic>
        <p:nvPicPr>
          <p:cNvPr id="24578" name="Picture 2"/>
          <p:cNvPicPr>
            <a:picLocks noChangeAspect="1" noChangeArrowheads="1"/>
          </p:cNvPicPr>
          <p:nvPr/>
        </p:nvPicPr>
        <p:blipFill>
          <a:blip r:embed="rId2" cstate="print"/>
          <a:srcRect/>
          <a:stretch>
            <a:fillRect/>
          </a:stretch>
        </p:blipFill>
        <p:spPr bwMode="auto">
          <a:xfrm>
            <a:off x="5133975" y="1143000"/>
            <a:ext cx="4010025" cy="256935"/>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5105400" y="1524000"/>
            <a:ext cx="4038600" cy="269785"/>
          </a:xfrm>
          <a:prstGeom prst="rect">
            <a:avLst/>
          </a:prstGeom>
          <a:noFill/>
          <a:ln w="9525">
            <a:noFill/>
            <a:miter lim="800000"/>
            <a:headEnd/>
            <a:tailEnd/>
          </a:ln>
        </p:spPr>
      </p:pic>
      <p:pic>
        <p:nvPicPr>
          <p:cNvPr id="24580" name="Picture 4"/>
          <p:cNvPicPr>
            <a:picLocks noChangeAspect="1" noChangeArrowheads="1"/>
          </p:cNvPicPr>
          <p:nvPr/>
        </p:nvPicPr>
        <p:blipFill>
          <a:blip r:embed="rId4" cstate="print"/>
          <a:srcRect/>
          <a:stretch>
            <a:fillRect/>
          </a:stretch>
        </p:blipFill>
        <p:spPr bwMode="auto">
          <a:xfrm>
            <a:off x="5114925" y="2057400"/>
            <a:ext cx="4029075" cy="314325"/>
          </a:xfrm>
          <a:prstGeom prst="rect">
            <a:avLst/>
          </a:prstGeom>
          <a:noFill/>
          <a:ln w="9525">
            <a:noFill/>
            <a:miter lim="800000"/>
            <a:headEnd/>
            <a:tailEnd/>
          </a:ln>
        </p:spPr>
      </p:pic>
      <p:pic>
        <p:nvPicPr>
          <p:cNvPr id="24581" name="Picture 5"/>
          <p:cNvPicPr>
            <a:picLocks noChangeAspect="1" noChangeArrowheads="1"/>
          </p:cNvPicPr>
          <p:nvPr/>
        </p:nvPicPr>
        <p:blipFill>
          <a:blip r:embed="rId5" cstate="print"/>
          <a:srcRect/>
          <a:stretch>
            <a:fillRect/>
          </a:stretch>
        </p:blipFill>
        <p:spPr bwMode="auto">
          <a:xfrm>
            <a:off x="-1" y="852339"/>
            <a:ext cx="5029201" cy="2048017"/>
          </a:xfrm>
          <a:prstGeom prst="rect">
            <a:avLst/>
          </a:prstGeom>
          <a:noFill/>
          <a:ln w="9525">
            <a:noFill/>
            <a:miter lim="800000"/>
            <a:headEnd/>
            <a:tailEnd/>
          </a:ln>
        </p:spPr>
      </p:pic>
      <p:sp>
        <p:nvSpPr>
          <p:cNvPr id="12" name="Прямоугольник 11"/>
          <p:cNvSpPr/>
          <p:nvPr/>
        </p:nvSpPr>
        <p:spPr>
          <a:xfrm>
            <a:off x="228600" y="2819400"/>
            <a:ext cx="4724400" cy="1200329"/>
          </a:xfrm>
          <a:prstGeom prst="rect">
            <a:avLst/>
          </a:prstGeom>
          <a:ln>
            <a:solidFill>
              <a:schemeClr val="bg1">
                <a:lumMod val="85000"/>
              </a:schemeClr>
            </a:solidFill>
          </a:ln>
        </p:spPr>
        <p:txBody>
          <a:bodyPr wrap="square">
            <a:spAutoFit/>
          </a:bodyPr>
          <a:lstStyle/>
          <a:p>
            <a:r>
              <a:rPr lang="en-US" i="1" dirty="0" smtClean="0"/>
              <a:t>E/P plot - the ratio of the energy of the associated ECAL cluster to the momentum of the charged track (left); α - the angle between      and                    in the lab-system(right).</a:t>
            </a:r>
            <a:endParaRPr lang="ru-RU" i="1" dirty="0"/>
          </a:p>
        </p:txBody>
      </p:sp>
      <p:sp>
        <p:nvSpPr>
          <p:cNvPr id="13" name="TextBox 12"/>
          <p:cNvSpPr txBox="1"/>
          <p:nvPr/>
        </p:nvSpPr>
        <p:spPr>
          <a:xfrm>
            <a:off x="8002341" y="0"/>
            <a:ext cx="1141659"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OKA</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4" name="Picture 3"/>
          <p:cNvPicPr>
            <a:picLocks noChangeAspect="1" noChangeArrowheads="1"/>
          </p:cNvPicPr>
          <p:nvPr/>
        </p:nvPicPr>
        <p:blipFill>
          <a:blip r:embed="rId6" cstate="print"/>
          <a:srcRect/>
          <a:stretch>
            <a:fillRect/>
          </a:stretch>
        </p:blipFill>
        <p:spPr bwMode="auto">
          <a:xfrm>
            <a:off x="1" y="4267200"/>
            <a:ext cx="5029200" cy="1650487"/>
          </a:xfrm>
          <a:prstGeom prst="rect">
            <a:avLst/>
          </a:prstGeom>
          <a:noFill/>
          <a:ln w="9525">
            <a:noFill/>
            <a:miter lim="800000"/>
            <a:headEnd/>
            <a:tailEnd/>
          </a:ln>
        </p:spPr>
      </p:pic>
      <p:sp>
        <p:nvSpPr>
          <p:cNvPr id="15" name="Прямоугольник 14"/>
          <p:cNvSpPr/>
          <p:nvPr/>
        </p:nvSpPr>
        <p:spPr>
          <a:xfrm>
            <a:off x="228600" y="5943600"/>
            <a:ext cx="3962400" cy="646331"/>
          </a:xfrm>
          <a:prstGeom prst="rect">
            <a:avLst/>
          </a:prstGeom>
          <a:ln>
            <a:solidFill>
              <a:schemeClr val="bg1">
                <a:lumMod val="85000"/>
              </a:schemeClr>
            </a:solidFill>
          </a:ln>
        </p:spPr>
        <p:txBody>
          <a:bodyPr wrap="square">
            <a:spAutoFit/>
          </a:bodyPr>
          <a:lstStyle/>
          <a:p>
            <a:r>
              <a:rPr lang="en-US" i="1" dirty="0" smtClean="0"/>
              <a:t>λ′ − λ′′ correlation plot (left); Projection of the </a:t>
            </a:r>
            <a:r>
              <a:rPr lang="en-US" i="1" dirty="0" err="1" smtClean="0"/>
              <a:t>Dalitz</a:t>
            </a:r>
            <a:r>
              <a:rPr lang="en-US" i="1" dirty="0" smtClean="0"/>
              <a:t>-plot on z (right) axis</a:t>
            </a:r>
            <a:endParaRPr lang="ru-RU" i="1" dirty="0"/>
          </a:p>
        </p:txBody>
      </p:sp>
      <p:pic>
        <p:nvPicPr>
          <p:cNvPr id="16" name="Picture 2"/>
          <p:cNvPicPr>
            <a:picLocks noChangeAspect="1" noChangeArrowheads="1"/>
          </p:cNvPicPr>
          <p:nvPr/>
        </p:nvPicPr>
        <p:blipFill>
          <a:blip r:embed="rId7" cstate="print"/>
          <a:srcRect/>
          <a:stretch>
            <a:fillRect/>
          </a:stretch>
        </p:blipFill>
        <p:spPr bwMode="auto">
          <a:xfrm>
            <a:off x="4191000" y="5791200"/>
            <a:ext cx="1295400" cy="257175"/>
          </a:xfrm>
          <a:prstGeom prst="rect">
            <a:avLst/>
          </a:prstGeom>
          <a:noFill/>
          <a:ln w="9525">
            <a:noFill/>
            <a:miter lim="800000"/>
            <a:headEnd/>
            <a:tailEnd/>
          </a:ln>
        </p:spPr>
      </p:pic>
      <p:pic>
        <p:nvPicPr>
          <p:cNvPr id="44033" name="Picture 1"/>
          <p:cNvPicPr>
            <a:picLocks noChangeAspect="1" noChangeArrowheads="1"/>
          </p:cNvPicPr>
          <p:nvPr/>
        </p:nvPicPr>
        <p:blipFill>
          <a:blip r:embed="rId8" cstate="print"/>
          <a:srcRect/>
          <a:stretch>
            <a:fillRect/>
          </a:stretch>
        </p:blipFill>
        <p:spPr bwMode="auto">
          <a:xfrm>
            <a:off x="4495800" y="3429000"/>
            <a:ext cx="411482" cy="304800"/>
          </a:xfrm>
          <a:prstGeom prst="rect">
            <a:avLst/>
          </a:prstGeom>
          <a:noFill/>
          <a:ln w="9525">
            <a:noFill/>
            <a:miter lim="800000"/>
            <a:headEnd/>
            <a:tailEnd/>
          </a:ln>
        </p:spPr>
      </p:pic>
      <p:pic>
        <p:nvPicPr>
          <p:cNvPr id="44034" name="Picture 2"/>
          <p:cNvPicPr>
            <a:picLocks noChangeAspect="1" noChangeArrowheads="1"/>
          </p:cNvPicPr>
          <p:nvPr/>
        </p:nvPicPr>
        <p:blipFill>
          <a:blip r:embed="rId9" cstate="print"/>
          <a:srcRect/>
          <a:stretch>
            <a:fillRect/>
          </a:stretch>
        </p:blipFill>
        <p:spPr bwMode="auto">
          <a:xfrm>
            <a:off x="838200" y="3657600"/>
            <a:ext cx="838199" cy="3048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495800" cy="1143000"/>
          </a:xfrm>
          <a:ln>
            <a:solidFill>
              <a:schemeClr val="bg1">
                <a:lumMod val="85000"/>
              </a:schemeClr>
            </a:solidFill>
          </a:ln>
        </p:spPr>
        <p:txBody>
          <a:bodyPr>
            <a:noAutofit/>
          </a:bodyPr>
          <a:lstStyle/>
          <a:p>
            <a:r>
              <a:rPr lang="en-US" sz="2800" i="1" dirty="0" smtClean="0">
                <a:solidFill>
                  <a:schemeClr val="tx2">
                    <a:lumMod val="75000"/>
                  </a:schemeClr>
                </a:solidFill>
              </a:rPr>
              <a:t>Search for heavy neutrino in K</a:t>
            </a:r>
            <a:r>
              <a:rPr lang="en-US" sz="2800" i="1" baseline="30000" dirty="0" smtClean="0">
                <a:solidFill>
                  <a:schemeClr val="tx2">
                    <a:lumMod val="75000"/>
                  </a:schemeClr>
                </a:solidFill>
              </a:rPr>
              <a:t>+ </a:t>
            </a:r>
            <a:r>
              <a:rPr lang="en-US" sz="2800" i="1" dirty="0" smtClean="0">
                <a:solidFill>
                  <a:schemeClr val="tx2">
                    <a:lumMod val="75000"/>
                  </a:schemeClr>
                </a:solidFill>
              </a:rPr>
              <a:t>→</a:t>
            </a:r>
            <a:r>
              <a:rPr lang="el-GR" sz="2800" i="1" dirty="0" smtClean="0">
                <a:solidFill>
                  <a:schemeClr val="tx2">
                    <a:lumMod val="75000"/>
                  </a:schemeClr>
                </a:solidFill>
              </a:rPr>
              <a:t>μ</a:t>
            </a:r>
            <a:r>
              <a:rPr lang="en-US" sz="2800" i="1" baseline="30000" dirty="0" smtClean="0">
                <a:solidFill>
                  <a:schemeClr val="tx2">
                    <a:lumMod val="75000"/>
                  </a:schemeClr>
                </a:solidFill>
              </a:rPr>
              <a:t>+</a:t>
            </a:r>
            <a:r>
              <a:rPr lang="en-US" sz="2800" i="1" dirty="0" smtClean="0">
                <a:solidFill>
                  <a:schemeClr val="tx2">
                    <a:lumMod val="75000"/>
                  </a:schemeClr>
                </a:solidFill>
              </a:rPr>
              <a:t> </a:t>
            </a:r>
            <a:r>
              <a:rPr lang="el-GR" sz="2800" i="1" dirty="0" smtClean="0">
                <a:solidFill>
                  <a:schemeClr val="tx2">
                    <a:lumMod val="75000"/>
                  </a:schemeClr>
                </a:solidFill>
              </a:rPr>
              <a:t>ν</a:t>
            </a:r>
            <a:r>
              <a:rPr lang="en-US" sz="2800" i="1" baseline="-25000" dirty="0" smtClean="0">
                <a:solidFill>
                  <a:schemeClr val="tx2">
                    <a:lumMod val="75000"/>
                  </a:schemeClr>
                </a:solidFill>
              </a:rPr>
              <a:t>H</a:t>
            </a:r>
            <a:r>
              <a:rPr lang="en-US" sz="2800" i="1" dirty="0" smtClean="0">
                <a:solidFill>
                  <a:schemeClr val="tx2">
                    <a:lumMod val="75000"/>
                  </a:schemeClr>
                </a:solidFill>
              </a:rPr>
              <a:t> decay</a:t>
            </a:r>
            <a:endParaRPr lang="ru-RU" sz="2800" i="1" dirty="0">
              <a:solidFill>
                <a:schemeClr val="tx2">
                  <a:lumMod val="75000"/>
                </a:schemeClr>
              </a:solidFill>
            </a:endParaRPr>
          </a:p>
        </p:txBody>
      </p:sp>
      <p:sp>
        <p:nvSpPr>
          <p:cNvPr id="4" name="Номер слайда 3"/>
          <p:cNvSpPr>
            <a:spLocks noGrp="1"/>
          </p:cNvSpPr>
          <p:nvPr>
            <p:ph type="sldNum" sz="quarter" idx="12"/>
          </p:nvPr>
        </p:nvSpPr>
        <p:spPr/>
        <p:txBody>
          <a:bodyPr/>
          <a:lstStyle/>
          <a:p>
            <a:fld id="{A483448D-3A78-4528-A469-B745A65DA480}" type="slidenum">
              <a:rPr lang="en-US" smtClean="0"/>
              <a:pPr/>
              <a:t>8</a:t>
            </a:fld>
            <a:endParaRPr lang="en-US"/>
          </a:p>
        </p:txBody>
      </p:sp>
      <p:sp>
        <p:nvSpPr>
          <p:cNvPr id="5" name="Прямоугольник 4"/>
          <p:cNvSpPr/>
          <p:nvPr/>
        </p:nvSpPr>
        <p:spPr>
          <a:xfrm>
            <a:off x="304800" y="1905000"/>
            <a:ext cx="4572000" cy="4093428"/>
          </a:xfrm>
          <a:prstGeom prst="rect">
            <a:avLst/>
          </a:prstGeom>
          <a:solidFill>
            <a:schemeClr val="bg1">
              <a:lumMod val="95000"/>
            </a:schemeClr>
          </a:solidFill>
          <a:ln>
            <a:solidFill>
              <a:schemeClr val="bg1">
                <a:lumMod val="85000"/>
              </a:schemeClr>
            </a:solidFill>
          </a:ln>
        </p:spPr>
        <p:txBody>
          <a:bodyPr>
            <a:spAutoFit/>
          </a:bodyPr>
          <a:lstStyle/>
          <a:p>
            <a:r>
              <a:rPr lang="en-US" sz="2000" dirty="0" smtClean="0"/>
              <a:t>A high statistics data sample of the          K+ →</a:t>
            </a:r>
            <a:r>
              <a:rPr lang="el-GR" sz="2000" dirty="0" smtClean="0"/>
              <a:t>μ</a:t>
            </a:r>
            <a:r>
              <a:rPr lang="en-US" sz="2000" dirty="0" smtClean="0"/>
              <a:t>+</a:t>
            </a:r>
            <a:r>
              <a:rPr lang="el-GR" sz="2000" dirty="0" smtClean="0"/>
              <a:t>ν</a:t>
            </a:r>
            <a:r>
              <a:rPr lang="en-US" sz="2000" dirty="0" smtClean="0"/>
              <a:t> decay was accumulated by the OKA experiment in 2012. The missing mass analysis was performed to search for the K</a:t>
            </a:r>
            <a:r>
              <a:rPr lang="en-US" sz="2000" baseline="30000" dirty="0" smtClean="0"/>
              <a:t>+ </a:t>
            </a:r>
            <a:r>
              <a:rPr lang="en-US" sz="2000" dirty="0" smtClean="0"/>
              <a:t>→</a:t>
            </a:r>
            <a:r>
              <a:rPr lang="el-GR" sz="2000" dirty="0" smtClean="0"/>
              <a:t>μ</a:t>
            </a:r>
            <a:r>
              <a:rPr lang="en-US" sz="2000" baseline="30000" dirty="0" smtClean="0"/>
              <a:t>+</a:t>
            </a:r>
            <a:r>
              <a:rPr lang="en-US" sz="2000" dirty="0" smtClean="0"/>
              <a:t> </a:t>
            </a:r>
            <a:r>
              <a:rPr lang="el-GR" sz="2000" dirty="0" smtClean="0"/>
              <a:t>ν</a:t>
            </a:r>
            <a:r>
              <a:rPr lang="en-US" sz="2000" baseline="-25000" dirty="0" smtClean="0"/>
              <a:t>H</a:t>
            </a:r>
            <a:r>
              <a:rPr lang="en-US" sz="2000" dirty="0" smtClean="0"/>
              <a:t> channel with a hypothetic stable heavy neutrino in the final state. The obtained missing mass spectrum does not show peaks which could be attributed to existence of stable heavy neutrinos in the mass range (220 &lt; </a:t>
            </a:r>
            <a:r>
              <a:rPr lang="en-US" sz="2000" dirty="0" err="1" smtClean="0"/>
              <a:t>m</a:t>
            </a:r>
            <a:r>
              <a:rPr lang="en-US" sz="2000" baseline="-25000" dirty="0" err="1" smtClean="0"/>
              <a:t>H</a:t>
            </a:r>
            <a:r>
              <a:rPr lang="en-US" sz="2000" dirty="0" smtClean="0"/>
              <a:t> &lt; 375) </a:t>
            </a:r>
            <a:r>
              <a:rPr lang="en-US" sz="2000" dirty="0" err="1" smtClean="0"/>
              <a:t>MeV</a:t>
            </a:r>
            <a:r>
              <a:rPr lang="en-US" sz="2000" dirty="0" smtClean="0"/>
              <a:t>/c</a:t>
            </a:r>
            <a:r>
              <a:rPr lang="en-US" sz="2000" baseline="30000" dirty="0" smtClean="0"/>
              <a:t>2</a:t>
            </a:r>
            <a:r>
              <a:rPr lang="en-US" sz="2000" dirty="0" smtClean="0"/>
              <a:t>.</a:t>
            </a:r>
          </a:p>
          <a:p>
            <a:r>
              <a:rPr lang="en-US" sz="2000" dirty="0" smtClean="0"/>
              <a:t>As a result, we obtain upper limits on the branching ratio and on the value of the mixing element |U</a:t>
            </a:r>
            <a:r>
              <a:rPr lang="el-GR" sz="2000" baseline="-25000" dirty="0" smtClean="0"/>
              <a:t>μ</a:t>
            </a:r>
            <a:r>
              <a:rPr lang="en-US" sz="2000" baseline="-25000" dirty="0" smtClean="0"/>
              <a:t>H</a:t>
            </a:r>
            <a:r>
              <a:rPr lang="en-US" sz="2000" dirty="0" smtClean="0"/>
              <a:t>|</a:t>
            </a:r>
            <a:r>
              <a:rPr lang="en-US" sz="2000" baseline="30000" dirty="0" smtClean="0"/>
              <a:t>2</a:t>
            </a:r>
            <a:r>
              <a:rPr lang="en-US" sz="2000" dirty="0" smtClean="0"/>
              <a:t>.</a:t>
            </a:r>
            <a:endParaRPr lang="ru-RU" sz="2000" dirty="0"/>
          </a:p>
        </p:txBody>
      </p:sp>
      <p:pic>
        <p:nvPicPr>
          <p:cNvPr id="26626" name="Picture 2"/>
          <p:cNvPicPr>
            <a:picLocks noChangeAspect="1" noChangeArrowheads="1"/>
          </p:cNvPicPr>
          <p:nvPr/>
        </p:nvPicPr>
        <p:blipFill>
          <a:blip r:embed="rId2" cstate="print"/>
          <a:srcRect/>
          <a:stretch>
            <a:fillRect/>
          </a:stretch>
        </p:blipFill>
        <p:spPr bwMode="auto">
          <a:xfrm>
            <a:off x="5334000" y="1981200"/>
            <a:ext cx="3421701" cy="2047875"/>
          </a:xfrm>
          <a:prstGeom prst="rect">
            <a:avLst/>
          </a:prstGeom>
          <a:noFill/>
          <a:ln w="9525">
            <a:noFill/>
            <a:miter lim="800000"/>
            <a:headEnd/>
            <a:tailEnd/>
          </a:ln>
        </p:spPr>
      </p:pic>
      <p:sp>
        <p:nvSpPr>
          <p:cNvPr id="7" name="Прямоугольник 6"/>
          <p:cNvSpPr/>
          <p:nvPr/>
        </p:nvSpPr>
        <p:spPr>
          <a:xfrm>
            <a:off x="5486400" y="4114800"/>
            <a:ext cx="2971800" cy="646331"/>
          </a:xfrm>
          <a:prstGeom prst="rect">
            <a:avLst/>
          </a:prstGeom>
        </p:spPr>
        <p:txBody>
          <a:bodyPr wrap="square">
            <a:spAutoFit/>
          </a:bodyPr>
          <a:lstStyle/>
          <a:p>
            <a:r>
              <a:rPr lang="en-US" dirty="0" smtClean="0"/>
              <a:t>Production of a heavy sterile neutrino in the K+ decay</a:t>
            </a:r>
            <a:endParaRPr lang="ru-RU" dirty="0"/>
          </a:p>
        </p:txBody>
      </p:sp>
      <p:sp>
        <p:nvSpPr>
          <p:cNvPr id="8" name="Прямоугольник 7"/>
          <p:cNvSpPr/>
          <p:nvPr/>
        </p:nvSpPr>
        <p:spPr>
          <a:xfrm>
            <a:off x="6477000" y="990600"/>
            <a:ext cx="2047355" cy="369332"/>
          </a:xfrm>
          <a:prstGeom prst="rect">
            <a:avLst/>
          </a:prstGeom>
        </p:spPr>
        <p:txBody>
          <a:bodyPr wrap="none">
            <a:spAutoFit/>
          </a:bodyPr>
          <a:lstStyle/>
          <a:p>
            <a:r>
              <a:rPr lang="en-US" dirty="0" smtClean="0"/>
              <a:t>arXiv:1709.01473v1</a:t>
            </a:r>
            <a:endParaRPr lang="ru-RU" dirty="0"/>
          </a:p>
        </p:txBody>
      </p:sp>
      <p:sp>
        <p:nvSpPr>
          <p:cNvPr id="9" name="TextBox 8"/>
          <p:cNvSpPr txBox="1"/>
          <p:nvPr/>
        </p:nvSpPr>
        <p:spPr>
          <a:xfrm>
            <a:off x="8002341" y="0"/>
            <a:ext cx="1141659"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OKA</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A483448D-3A78-4528-A469-B745A65DA480}" type="slidenum">
              <a:rPr lang="en-US" smtClean="0"/>
              <a:pPr/>
              <a:t>9</a:t>
            </a:fld>
            <a:endParaRPr lang="en-US"/>
          </a:p>
        </p:txBody>
      </p:sp>
      <p:pic>
        <p:nvPicPr>
          <p:cNvPr id="25603" name="Picture 3"/>
          <p:cNvPicPr>
            <a:picLocks noChangeAspect="1" noChangeArrowheads="1"/>
          </p:cNvPicPr>
          <p:nvPr/>
        </p:nvPicPr>
        <p:blipFill>
          <a:blip r:embed="rId2" cstate="print"/>
          <a:srcRect/>
          <a:stretch>
            <a:fillRect/>
          </a:stretch>
        </p:blipFill>
        <p:spPr bwMode="auto">
          <a:xfrm>
            <a:off x="685800" y="228600"/>
            <a:ext cx="2971800" cy="2587640"/>
          </a:xfrm>
          <a:prstGeom prst="rect">
            <a:avLst/>
          </a:prstGeom>
          <a:noFill/>
          <a:ln w="9525">
            <a:noFill/>
            <a:miter lim="800000"/>
            <a:headEnd/>
            <a:tailEnd/>
          </a:ln>
        </p:spPr>
      </p:pic>
      <p:pic>
        <p:nvPicPr>
          <p:cNvPr id="25604" name="Picture 4"/>
          <p:cNvPicPr>
            <a:picLocks noChangeAspect="1" noChangeArrowheads="1"/>
          </p:cNvPicPr>
          <p:nvPr/>
        </p:nvPicPr>
        <p:blipFill>
          <a:blip r:embed="rId3" cstate="print"/>
          <a:srcRect/>
          <a:stretch>
            <a:fillRect/>
          </a:stretch>
        </p:blipFill>
        <p:spPr bwMode="auto">
          <a:xfrm>
            <a:off x="5105400" y="228601"/>
            <a:ext cx="2887397" cy="2438400"/>
          </a:xfrm>
          <a:prstGeom prst="rect">
            <a:avLst/>
          </a:prstGeom>
          <a:noFill/>
          <a:ln w="9525">
            <a:noFill/>
            <a:miter lim="800000"/>
            <a:headEnd/>
            <a:tailEnd/>
          </a:ln>
        </p:spPr>
      </p:pic>
      <p:sp>
        <p:nvSpPr>
          <p:cNvPr id="8" name="Прямоугольник 7"/>
          <p:cNvSpPr/>
          <p:nvPr/>
        </p:nvSpPr>
        <p:spPr>
          <a:xfrm>
            <a:off x="457200" y="2743200"/>
            <a:ext cx="3276600" cy="646331"/>
          </a:xfrm>
          <a:prstGeom prst="rect">
            <a:avLst/>
          </a:prstGeom>
          <a:ln>
            <a:solidFill>
              <a:schemeClr val="bg1">
                <a:lumMod val="85000"/>
              </a:schemeClr>
            </a:solidFill>
          </a:ln>
        </p:spPr>
        <p:txBody>
          <a:bodyPr wrap="square">
            <a:spAutoFit/>
          </a:bodyPr>
          <a:lstStyle/>
          <a:p>
            <a:r>
              <a:rPr lang="en-US" i="1" dirty="0" smtClean="0"/>
              <a:t>Missing mass distribution m</a:t>
            </a:r>
            <a:r>
              <a:rPr lang="en-US" i="1" baseline="30000" dirty="0" smtClean="0"/>
              <a:t>2</a:t>
            </a:r>
            <a:r>
              <a:rPr lang="en-US" i="1" baseline="-25000" dirty="0" smtClean="0"/>
              <a:t>miss</a:t>
            </a:r>
            <a:r>
              <a:rPr lang="en-US" i="1" dirty="0" smtClean="0"/>
              <a:t> for the data and MC events</a:t>
            </a:r>
            <a:endParaRPr lang="ru-RU" i="1" dirty="0"/>
          </a:p>
        </p:txBody>
      </p:sp>
      <p:sp>
        <p:nvSpPr>
          <p:cNvPr id="9" name="Прямоугольник 8"/>
          <p:cNvSpPr/>
          <p:nvPr/>
        </p:nvSpPr>
        <p:spPr>
          <a:xfrm>
            <a:off x="4876800" y="2667000"/>
            <a:ext cx="3581400" cy="646331"/>
          </a:xfrm>
          <a:prstGeom prst="rect">
            <a:avLst/>
          </a:prstGeom>
          <a:ln>
            <a:solidFill>
              <a:schemeClr val="bg1">
                <a:lumMod val="85000"/>
              </a:schemeClr>
            </a:solidFill>
          </a:ln>
        </p:spPr>
        <p:txBody>
          <a:bodyPr wrap="square">
            <a:spAutoFit/>
          </a:bodyPr>
          <a:lstStyle/>
          <a:p>
            <a:r>
              <a:rPr lang="en-US" i="1" dirty="0" smtClean="0"/>
              <a:t>The residual signal distribution after subtraction of the fitted background</a:t>
            </a:r>
          </a:p>
        </p:txBody>
      </p:sp>
      <p:pic>
        <p:nvPicPr>
          <p:cNvPr id="25605" name="Picture 5"/>
          <p:cNvPicPr>
            <a:picLocks noChangeAspect="1" noChangeArrowheads="1"/>
          </p:cNvPicPr>
          <p:nvPr/>
        </p:nvPicPr>
        <p:blipFill>
          <a:blip r:embed="rId4" cstate="print"/>
          <a:srcRect/>
          <a:stretch>
            <a:fillRect/>
          </a:stretch>
        </p:blipFill>
        <p:spPr bwMode="auto">
          <a:xfrm>
            <a:off x="762000" y="3581400"/>
            <a:ext cx="2743200" cy="2292927"/>
          </a:xfrm>
          <a:prstGeom prst="rect">
            <a:avLst/>
          </a:prstGeom>
          <a:noFill/>
          <a:ln w="9525">
            <a:noFill/>
            <a:miter lim="800000"/>
            <a:headEnd/>
            <a:tailEnd/>
          </a:ln>
        </p:spPr>
      </p:pic>
      <p:pic>
        <p:nvPicPr>
          <p:cNvPr id="25606" name="Picture 6"/>
          <p:cNvPicPr>
            <a:picLocks noChangeAspect="1" noChangeArrowheads="1"/>
          </p:cNvPicPr>
          <p:nvPr/>
        </p:nvPicPr>
        <p:blipFill>
          <a:blip r:embed="rId5" cstate="print"/>
          <a:srcRect/>
          <a:stretch>
            <a:fillRect/>
          </a:stretch>
        </p:blipFill>
        <p:spPr bwMode="auto">
          <a:xfrm>
            <a:off x="4724400" y="3352800"/>
            <a:ext cx="3636385" cy="2114550"/>
          </a:xfrm>
          <a:prstGeom prst="rect">
            <a:avLst/>
          </a:prstGeom>
          <a:noFill/>
          <a:ln w="9525">
            <a:noFill/>
            <a:miter lim="800000"/>
            <a:headEnd/>
            <a:tailEnd/>
          </a:ln>
        </p:spPr>
      </p:pic>
      <p:sp>
        <p:nvSpPr>
          <p:cNvPr id="11" name="TextBox 10"/>
          <p:cNvSpPr txBox="1"/>
          <p:nvPr/>
        </p:nvSpPr>
        <p:spPr>
          <a:xfrm>
            <a:off x="8002341" y="0"/>
            <a:ext cx="1141659" cy="707886"/>
          </a:xfrm>
          <a:prstGeom prst="rect">
            <a:avLst/>
          </a:prstGeom>
          <a:noFill/>
        </p:spPr>
        <p:txBody>
          <a:bodyPr wrap="none" rtlCol="0">
            <a:spAutoFit/>
          </a:bodyPr>
          <a:lstStyle/>
          <a:p>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ush Script MT" pitchFamily="66" charset="0"/>
              </a:rPr>
              <a:t>OKA</a:t>
            </a:r>
            <a:endParaRPr lang="ru-RU"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Прямоугольник 11"/>
          <p:cNvSpPr/>
          <p:nvPr/>
        </p:nvSpPr>
        <p:spPr>
          <a:xfrm>
            <a:off x="381000" y="5867400"/>
            <a:ext cx="3962400" cy="646331"/>
          </a:xfrm>
          <a:prstGeom prst="rect">
            <a:avLst/>
          </a:prstGeom>
          <a:ln>
            <a:solidFill>
              <a:schemeClr val="bg1">
                <a:lumMod val="85000"/>
              </a:schemeClr>
            </a:solidFill>
          </a:ln>
        </p:spPr>
        <p:txBody>
          <a:bodyPr wrap="square">
            <a:spAutoFit/>
          </a:bodyPr>
          <a:lstStyle/>
          <a:p>
            <a:r>
              <a:rPr lang="en-US" i="1" dirty="0" smtClean="0"/>
              <a:t>Upper limit for Br(K</a:t>
            </a:r>
            <a:r>
              <a:rPr lang="en-US" i="1" baseline="30000" dirty="0" smtClean="0"/>
              <a:t>+ </a:t>
            </a:r>
            <a:r>
              <a:rPr lang="en-US" i="1" dirty="0" smtClean="0"/>
              <a:t>→</a:t>
            </a:r>
            <a:r>
              <a:rPr lang="el-GR" i="1" dirty="0" smtClean="0"/>
              <a:t>μ</a:t>
            </a:r>
            <a:r>
              <a:rPr lang="en-US" i="1" baseline="30000" dirty="0" smtClean="0"/>
              <a:t>+</a:t>
            </a:r>
            <a:r>
              <a:rPr lang="en-US" i="1" dirty="0" smtClean="0"/>
              <a:t> </a:t>
            </a:r>
            <a:r>
              <a:rPr lang="el-GR" i="1" dirty="0" smtClean="0"/>
              <a:t>ν</a:t>
            </a:r>
            <a:r>
              <a:rPr lang="en-US" i="1" baseline="-25000" dirty="0" smtClean="0"/>
              <a:t>H</a:t>
            </a:r>
            <a:r>
              <a:rPr lang="en-US" i="1" dirty="0" smtClean="0"/>
              <a:t> )at 90% CL as a function of a heavy neutrino mass</a:t>
            </a:r>
            <a:endParaRPr lang="ru-RU" i="1" dirty="0"/>
          </a:p>
        </p:txBody>
      </p:sp>
      <p:sp>
        <p:nvSpPr>
          <p:cNvPr id="13" name="Прямоугольник 12"/>
          <p:cNvSpPr/>
          <p:nvPr/>
        </p:nvSpPr>
        <p:spPr>
          <a:xfrm>
            <a:off x="4648200" y="5486400"/>
            <a:ext cx="4114800" cy="1200329"/>
          </a:xfrm>
          <a:prstGeom prst="rect">
            <a:avLst/>
          </a:prstGeom>
          <a:ln>
            <a:solidFill>
              <a:schemeClr val="bg1">
                <a:lumMod val="85000"/>
              </a:schemeClr>
            </a:solidFill>
          </a:ln>
        </p:spPr>
        <p:txBody>
          <a:bodyPr wrap="square">
            <a:spAutoFit/>
          </a:bodyPr>
          <a:lstStyle/>
          <a:p>
            <a:r>
              <a:rPr lang="en-US" i="1" dirty="0" smtClean="0"/>
              <a:t>The OKA upper limit on the mixing matrix element |U</a:t>
            </a:r>
            <a:r>
              <a:rPr lang="el-GR" i="1" baseline="-25000" dirty="0" smtClean="0"/>
              <a:t>μ</a:t>
            </a:r>
            <a:r>
              <a:rPr lang="en-US" i="1" baseline="-25000" dirty="0" smtClean="0"/>
              <a:t>H</a:t>
            </a:r>
            <a:r>
              <a:rPr lang="en-US" i="1" dirty="0" smtClean="0"/>
              <a:t>|</a:t>
            </a:r>
            <a:r>
              <a:rPr lang="en-US" i="1" baseline="30000" dirty="0" smtClean="0"/>
              <a:t>2 </a:t>
            </a:r>
            <a:r>
              <a:rPr lang="en-US" i="1" dirty="0" smtClean="0"/>
              <a:t>at 90% CL is shown with solid blue curve, in comparison with preceding experiments</a:t>
            </a:r>
            <a:endParaRPr lang="ru-RU"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2085</Words>
  <Application>Microsoft Office PowerPoint</Application>
  <PresentationFormat>Экран (4:3)</PresentationFormat>
  <Paragraphs>293</Paragraphs>
  <Slides>32</Slides>
  <Notes>5</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32</vt:i4>
      </vt:variant>
    </vt:vector>
  </HeadingPairs>
  <TitlesOfParts>
    <vt:vector size="33" baseType="lpstr">
      <vt:lpstr>Office Theme</vt:lpstr>
      <vt:lpstr>NRC KI IHEP: recent results at the U-70 machine</vt:lpstr>
      <vt:lpstr>Слайд 2</vt:lpstr>
      <vt:lpstr>Layout of  accelerators and research facilities</vt:lpstr>
      <vt:lpstr> R@D</vt:lpstr>
      <vt:lpstr>International collaborations</vt:lpstr>
      <vt:lpstr>OKA    Kaon decays</vt:lpstr>
      <vt:lpstr>Ke3 decay studies</vt:lpstr>
      <vt:lpstr>Search for heavy neutrino in K+ →μ+ νH decay</vt:lpstr>
      <vt:lpstr>Слайд 9</vt:lpstr>
      <vt:lpstr>SVD Charmed particles production</vt:lpstr>
      <vt:lpstr>RATIOS OF CHARMED PARTICLES YIELDS</vt:lpstr>
      <vt:lpstr>  RESULTS:</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Hadron yelds at p=20 GeV/n</vt:lpstr>
      <vt:lpstr>Nuclear fragments</vt:lpstr>
      <vt:lpstr>Beam focusing by crystal devices</vt:lpstr>
      <vt:lpstr>New projects</vt:lpstr>
      <vt:lpstr>Слайд 27</vt:lpstr>
      <vt:lpstr>SPARE</vt:lpstr>
      <vt:lpstr>Слайд 29</vt:lpstr>
      <vt:lpstr>Слайд 30</vt:lpstr>
      <vt:lpstr>Слайд 31</vt:lpstr>
      <vt:lpstr>Слайд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Александр</dc:creator>
  <cp:lastModifiedBy>Александр</cp:lastModifiedBy>
  <cp:revision>162</cp:revision>
  <dcterms:created xsi:type="dcterms:W3CDTF">2017-06-14T06:21:34Z</dcterms:created>
  <dcterms:modified xsi:type="dcterms:W3CDTF">2017-10-05T07:21:03Z</dcterms:modified>
</cp:coreProperties>
</file>