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36" r:id="rId2"/>
    <p:sldId id="269" r:id="rId3"/>
    <p:sldId id="270" r:id="rId4"/>
    <p:sldId id="272" r:id="rId5"/>
    <p:sldId id="273" r:id="rId6"/>
    <p:sldId id="343" r:id="rId7"/>
    <p:sldId id="279" r:id="rId8"/>
    <p:sldId id="406" r:id="rId9"/>
    <p:sldId id="345" r:id="rId10"/>
    <p:sldId id="433" r:id="rId11"/>
    <p:sldId id="281" r:id="rId12"/>
    <p:sldId id="280" r:id="rId13"/>
    <p:sldId id="414" r:id="rId14"/>
    <p:sldId id="428" r:id="rId15"/>
    <p:sldId id="431" r:id="rId16"/>
    <p:sldId id="350" r:id="rId17"/>
    <p:sldId id="408" r:id="rId18"/>
    <p:sldId id="409" r:id="rId19"/>
    <p:sldId id="415" r:id="rId20"/>
    <p:sldId id="416" r:id="rId21"/>
    <p:sldId id="417" r:id="rId22"/>
    <p:sldId id="418" r:id="rId23"/>
    <p:sldId id="424" r:id="rId24"/>
    <p:sldId id="425" r:id="rId25"/>
    <p:sldId id="426" r:id="rId26"/>
    <p:sldId id="419" r:id="rId27"/>
    <p:sldId id="420" r:id="rId28"/>
    <p:sldId id="427" r:id="rId29"/>
    <p:sldId id="421" r:id="rId30"/>
    <p:sldId id="422" r:id="rId31"/>
    <p:sldId id="423" r:id="rId32"/>
    <p:sldId id="375" r:id="rId33"/>
    <p:sldId id="374" r:id="rId34"/>
    <p:sldId id="392" r:id="rId35"/>
    <p:sldId id="381" r:id="rId36"/>
    <p:sldId id="380" r:id="rId37"/>
    <p:sldId id="382" r:id="rId38"/>
    <p:sldId id="432" r:id="rId39"/>
    <p:sldId id="40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8" autoAdjust="0"/>
    <p:restoredTop sz="86747" autoAdjust="0"/>
  </p:normalViewPr>
  <p:slideViewPr>
    <p:cSldViewPr snapToGrid="0" snapToObjects="1" showGuides="1">
      <p:cViewPr>
        <p:scale>
          <a:sx n="150" d="100"/>
          <a:sy n="150" d="100"/>
        </p:scale>
        <p:origin x="-80" y="768"/>
      </p:cViewPr>
      <p:guideLst>
        <p:guide orient="horz" pos="1921"/>
        <p:guide pos="99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6BB0B-6D37-094D-8B86-D6BF76060B2E}" type="datetimeFigureOut">
              <a:rPr lang="en-US" smtClean="0"/>
              <a:t>24.09.17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F29A4-0D90-CE47-83CE-93A38B51C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130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B3CBB-11AA-654D-84E4-C133414F341C}" type="datetimeFigureOut">
              <a:rPr lang="en-US" smtClean="0"/>
              <a:t>24.09.17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792AC-9B17-D24D-AE8E-F7F612B32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572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59A95A-71F6-344F-B00A-3C8B3DB876A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08EDD-39B9-AD45-8689-254D6A7766D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08EDD-39B9-AD45-8689-254D6A7766D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08EDD-39B9-AD45-8689-254D6A7766D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0AE1DC-CEA8-5441-B37A-E7B1E1C8A8F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29440-0B81-8345-8084-FB580399F83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5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08EDD-39B9-AD45-8689-254D6A7766D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(*) </a:t>
            </a:r>
            <a:r>
              <a:rPr lang="en-US" dirty="0" err="1" smtClean="0"/>
              <a:t>Colour</a:t>
            </a:r>
            <a:r>
              <a:rPr lang="en-US" dirty="0" smtClean="0"/>
              <a:t> code: ALPIDE </a:t>
            </a:r>
            <a:r>
              <a:rPr lang="en-US" dirty="0" err="1" smtClean="0"/>
              <a:t>specifica:ons</a:t>
            </a:r>
            <a:r>
              <a:rPr lang="en-US" dirty="0" smtClean="0"/>
              <a:t> if different from requirements</a:t>
            </a:r>
            <a:br>
              <a:rPr lang="en-US" dirty="0" smtClean="0"/>
            </a:br>
            <a:r>
              <a:rPr lang="en-US" dirty="0" smtClean="0"/>
              <a:t>(**) 10 x </a:t>
            </a:r>
            <a:r>
              <a:rPr lang="en-US" dirty="0" err="1" smtClean="0"/>
              <a:t>radia:on</a:t>
            </a:r>
            <a:r>
              <a:rPr lang="en-US" dirty="0" smtClean="0"/>
              <a:t> load integrated over approved </a:t>
            </a:r>
            <a:r>
              <a:rPr lang="en-US" dirty="0" err="1" smtClean="0"/>
              <a:t>programme</a:t>
            </a:r>
            <a:r>
              <a:rPr lang="en-US" dirty="0" smtClean="0"/>
              <a:t> (~ 6 years of </a:t>
            </a:r>
            <a:r>
              <a:rPr lang="en-US" dirty="0" err="1" smtClean="0"/>
              <a:t>opera:on</a:t>
            </a:r>
            <a:r>
              <a:rPr lang="en-US" dirty="0" smtClean="0"/>
              <a:t>)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EA26A1-D1AD-E947-BA76-9D4DF9C0DE8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29440-0B81-8345-8084-FB580399F8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56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29440-0B81-8345-8084-FB580399F8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56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08EDD-39B9-AD45-8689-254D6A7766D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08EDD-39B9-AD45-8689-254D6A7766D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08EDD-39B9-AD45-8689-254D6A7766D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792AC-9B17-D24D-AE8E-F7F612B321A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11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4856-CAED-DD40-8D4F-3A2EFC6375F7}" type="datetime1">
              <a:rPr lang="ru-RU" smtClean="0"/>
              <a:t>24.09.17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F45-863E-5F41-BA9A-1742F0DA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7BE3-DCA8-314A-87C3-2CC76A9014E1}" type="datetime1">
              <a:rPr lang="ru-RU" smtClean="0"/>
              <a:t>24.09.17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F45-863E-5F41-BA9A-1742F0DA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7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5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6E720-4894-AA4D-BE3A-78460788056B}" type="datetime1">
              <a:rPr lang="ru-RU" smtClean="0"/>
              <a:t>24.09.17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F45-863E-5F41-BA9A-1742F0DA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5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26/07/17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805" y="107959"/>
            <a:ext cx="390452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238024" y="668377"/>
            <a:ext cx="8113157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7464925" y="456001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04924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61"/>
            <a:ext cx="9144000" cy="417512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5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71451" y="85491"/>
            <a:ext cx="82296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655" y="85506"/>
            <a:ext cx="355246" cy="640467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flipH="1">
            <a:off x="235444" y="505093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7518963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7426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0D37-88B4-7D45-978E-B3D22A9EFE9C}" type="datetime1">
              <a:rPr lang="ru-RU" smtClean="0"/>
              <a:t>24.09.17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F45-863E-5F41-BA9A-1742F0DA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3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F294-1063-804B-BB4A-16926792F21C}" type="datetime1">
              <a:rPr lang="ru-RU" smtClean="0"/>
              <a:t>24.09.17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F45-863E-5F41-BA9A-1742F0DA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4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C2FF-0536-8149-A1B6-09046914DC4C}" type="datetime1">
              <a:rPr lang="ru-RU" smtClean="0"/>
              <a:t>24.09.17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F45-863E-5F41-BA9A-1742F0DA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34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4097-9388-A349-BEEE-68216432B11C}" type="datetime1">
              <a:rPr lang="ru-RU" smtClean="0"/>
              <a:t>24.09.17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F45-863E-5F41-BA9A-1742F0DA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5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C0415-F526-5548-A56C-1ECCDAB3D54A}" type="datetime1">
              <a:rPr lang="ru-RU" smtClean="0"/>
              <a:t>24.09.17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F45-863E-5F41-BA9A-1742F0DA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60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2C74-D02C-D140-8593-995604D15B23}" type="datetime1">
              <a:rPr lang="ru-RU" smtClean="0"/>
              <a:t>24.09.17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F45-863E-5F41-BA9A-1742F0DA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8F5B-28CD-C74F-9C11-7A0960FFC7A8}" type="datetime1">
              <a:rPr lang="ru-RU" smtClean="0"/>
              <a:t>24.09.17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F45-863E-5F41-BA9A-1742F0DA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94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C1A4B-9EED-6145-92CA-12157ECAB59A}" type="datetime1">
              <a:rPr lang="ru-RU" smtClean="0"/>
              <a:t>24.09.17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F45-863E-5F41-BA9A-1742F0DA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38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6AD31-7913-3949-AAE4-7986C61A3F97}" type="datetime1">
              <a:rPr lang="ru-RU" smtClean="0"/>
              <a:t>24.09.17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Grigory Feofilov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AFF45-863E-5F41-BA9A-1742F0DAA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1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eroli.web.cern.ch/meroli/Lecture_ActivePixelSensors.html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8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png"/><Relationship Id="rId16" Type="http://schemas.openxmlformats.org/officeDocument/2006/relationships/image" Target="../media/image61.png"/><Relationship Id="rId17" Type="http://schemas.openxmlformats.org/officeDocument/2006/relationships/image" Target="../media/image62.gif"/><Relationship Id="rId18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3" Type="http://schemas.microsoft.com/office/2007/relationships/hdphoto" Target="../media/hdphoto1.wdp"/><Relationship Id="rId4" Type="http://schemas.openxmlformats.org/officeDocument/2006/relationships/image" Target="../media/image50.png"/><Relationship Id="rId5" Type="http://schemas.microsoft.com/office/2007/relationships/hdphoto" Target="../media/hdphoto2.wdp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73.png"/><Relationship Id="rId14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5" Type="http://schemas.microsoft.com/office/2007/relationships/hdphoto" Target="../media/hdphoto3.wdp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microsoft.com/office/2007/relationships/hdphoto" Target="../media/hdphoto4.wdp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jpeg"/><Relationship Id="rId8" Type="http://schemas.openxmlformats.org/officeDocument/2006/relationships/image" Target="../media/image80.png"/><Relationship Id="rId9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jpe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98.png"/><Relationship Id="rId13" Type="http://schemas.openxmlformats.org/officeDocument/2006/relationships/image" Target="../media/image99.png"/><Relationship Id="rId14" Type="http://schemas.openxmlformats.org/officeDocument/2006/relationships/image" Target="../media/image100.png"/><Relationship Id="rId15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9.jpeg"/><Relationship Id="rId3" Type="http://schemas.openxmlformats.org/officeDocument/2006/relationships/image" Target="../media/image90.pn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6" Type="http://schemas.openxmlformats.org/officeDocument/2006/relationships/image" Target="../media/image93.jpeg"/><Relationship Id="rId7" Type="http://schemas.openxmlformats.org/officeDocument/2006/relationships/image" Target="../media/image94.jpeg"/><Relationship Id="rId8" Type="http://schemas.openxmlformats.org/officeDocument/2006/relationships/image" Target="../media/image95.jpeg"/><Relationship Id="rId9" Type="http://schemas.openxmlformats.org/officeDocument/2006/relationships/image" Target="../media/image96.jpeg"/><Relationship Id="rId10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4.emf"/><Relationship Id="rId6" Type="http://schemas.openxmlformats.org/officeDocument/2006/relationships/image" Target="../media/image5.png"/><Relationship Id="rId7" Type="http://schemas.openxmlformats.org/officeDocument/2006/relationships/image" Target="../media/image105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4276" y="6235527"/>
            <a:ext cx="2133242" cy="476466"/>
          </a:xfrm>
        </p:spPr>
        <p:txBody>
          <a:bodyPr/>
          <a:lstStyle/>
          <a:p>
            <a:pPr>
              <a:defRPr/>
            </a:pPr>
            <a:fld id="{038E60C1-73D7-0C41-80F9-2E3A73890818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90148" name="Rectangle 4"/>
          <p:cNvSpPr>
            <a:spLocks noGrp="1" noChangeArrowheads="1"/>
          </p:cNvSpPr>
          <p:nvPr>
            <p:ph type="title"/>
          </p:nvPr>
        </p:nvSpPr>
        <p:spPr>
          <a:xfrm>
            <a:off x="-84668" y="3483620"/>
            <a:ext cx="9228667" cy="154775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Upgraded Inner Tracking System for ALICE at the LHC: Status and Plans </a:t>
            </a:r>
            <a:r>
              <a:rPr lang="en-US" sz="3200" dirty="0">
                <a:solidFill>
                  <a:srgbClr val="3333CC"/>
                </a:solidFill>
              </a:rPr>
              <a:t/>
            </a:r>
            <a:br>
              <a:rPr lang="en-US" sz="3200" dirty="0">
                <a:solidFill>
                  <a:srgbClr val="3333CC"/>
                </a:solidFill>
              </a:rPr>
            </a:br>
            <a:endParaRPr lang="en-US" sz="3200" dirty="0">
              <a:solidFill>
                <a:srgbClr val="3333CC"/>
              </a:solidFill>
            </a:endParaRP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2614" y="4507893"/>
            <a:ext cx="9144000" cy="2116235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  <a:defRPr/>
            </a:pPr>
            <a:r>
              <a:rPr lang="en-US" sz="2100" b="1" i="1" dirty="0">
                <a:latin typeface="Times New Roman"/>
                <a:cs typeface="Times New Roman"/>
              </a:rPr>
              <a:t>Grigory </a:t>
            </a:r>
            <a:r>
              <a:rPr lang="en-US" sz="2100" b="1" i="1" dirty="0" err="1">
                <a:latin typeface="Times New Roman"/>
                <a:cs typeface="Times New Roman"/>
              </a:rPr>
              <a:t>Feofilov</a:t>
            </a:r>
            <a:r>
              <a:rPr lang="en-US" sz="2100" b="1" i="1" dirty="0">
                <a:latin typeface="Times New Roman"/>
                <a:cs typeface="Times New Roman"/>
              </a:rPr>
              <a:t> </a:t>
            </a:r>
            <a:r>
              <a:rPr lang="en-US" sz="2100" b="1" i="1" dirty="0" smtClean="0">
                <a:latin typeface="Times New Roman"/>
                <a:cs typeface="Times New Roman"/>
              </a:rPr>
              <a:t>(</a:t>
            </a:r>
            <a:r>
              <a:rPr lang="en-US" sz="2100" b="1" dirty="0" smtClean="0">
                <a:latin typeface="Times New Roman"/>
                <a:cs typeface="Times New Roman"/>
              </a:rPr>
              <a:t>on </a:t>
            </a:r>
            <a:r>
              <a:rPr lang="en-US" sz="2100" b="1" dirty="0">
                <a:latin typeface="Times New Roman"/>
                <a:cs typeface="Times New Roman"/>
              </a:rPr>
              <a:t>behalf of the ALICE </a:t>
            </a:r>
            <a:r>
              <a:rPr lang="en-US" sz="2100" b="1" dirty="0" smtClean="0">
                <a:latin typeface="Times New Roman"/>
                <a:cs typeface="Times New Roman"/>
              </a:rPr>
              <a:t>collaboration</a:t>
            </a:r>
            <a:r>
              <a:rPr lang="en-US" sz="2100" b="1" i="1" dirty="0" smtClean="0">
                <a:latin typeface="Times New Roman"/>
                <a:cs typeface="Times New Roman"/>
              </a:rPr>
              <a:t>)</a:t>
            </a:r>
          </a:p>
          <a:p>
            <a:pPr algn="ctr" eaLnBrk="1" hangingPunct="1">
              <a:buFontTx/>
              <a:buNone/>
              <a:defRPr/>
            </a:pPr>
            <a:r>
              <a:rPr lang="en-US" sz="2000" b="1" i="1" dirty="0" smtClean="0">
                <a:latin typeface="Times New Roman" charset="0"/>
                <a:cs typeface="Times New Roman" charset="0"/>
              </a:rPr>
              <a:t>Saint-Petersburg State University</a:t>
            </a:r>
          </a:p>
          <a:p>
            <a:pPr algn="ctr" eaLnBrk="1" hangingPunct="1">
              <a:buFontTx/>
              <a:buNone/>
              <a:defRPr/>
            </a:pPr>
            <a:endParaRPr lang="en-US" sz="2000" b="1" i="1" dirty="0" smtClean="0">
              <a:latin typeface="Times New Roman" charset="0"/>
              <a:cs typeface="Times New Roman" charset="0"/>
            </a:endParaRPr>
          </a:p>
          <a:p>
            <a:pPr algn="ctr">
              <a:buNone/>
              <a:defRPr/>
            </a:pPr>
            <a:r>
              <a:rPr lang="en-US" sz="2000" b="1" dirty="0"/>
              <a:t>The 3</a:t>
            </a:r>
            <a:r>
              <a:rPr lang="en-US" sz="2000" b="1" baseline="30000" dirty="0"/>
              <a:t>rd</a:t>
            </a:r>
            <a:r>
              <a:rPr lang="en-US" sz="2000" b="1" dirty="0"/>
              <a:t> International conference on particle physics and astrophysics (ICPPA-2017), Moscow, </a:t>
            </a:r>
            <a:r>
              <a:rPr lang="en-US" sz="2000" dirty="0"/>
              <a:t>2-5 October 2017, </a:t>
            </a:r>
            <a:r>
              <a:rPr lang="en-US" sz="2000" dirty="0" err="1"/>
              <a:t>MEPhI</a:t>
            </a:r>
            <a:r>
              <a:rPr lang="en-US" sz="2000" dirty="0"/>
              <a:t>, Moscow </a:t>
            </a:r>
            <a:endParaRPr lang="en-US" sz="2000" dirty="0" smtClean="0"/>
          </a:p>
          <a:p>
            <a:pPr algn="ctr">
              <a:buNone/>
              <a:defRPr/>
            </a:pPr>
            <a:r>
              <a:rPr lang="en-US" sz="1400" b="1" dirty="0"/>
              <a:t>Acknowledgement: </a:t>
            </a:r>
            <a:r>
              <a:rPr lang="en-US" sz="1400" dirty="0"/>
              <a:t>This work was supported for the </a:t>
            </a:r>
            <a:r>
              <a:rPr lang="en-US" sz="1400" dirty="0" err="1"/>
              <a:t>SPbSU</a:t>
            </a:r>
            <a:r>
              <a:rPr lang="en-US" sz="1400" dirty="0"/>
              <a:t> participants in 2016  within the Program of Russian groups activities in the ALICE upgrade by the Ministry of Education and Science of Russian Federation, contract No14.610.21.0003, identification number RFMEFI61014X0003 (</a:t>
            </a:r>
            <a:r>
              <a:rPr lang="en-US" sz="1400" dirty="0" err="1"/>
              <a:t>SPbSU</a:t>
            </a:r>
            <a:r>
              <a:rPr lang="en-US" sz="1400" dirty="0"/>
              <a:t> identification number No. 11.19.1632.2014).</a:t>
            </a:r>
            <a:endParaRPr lang="en-US" sz="1400" b="1" dirty="0"/>
          </a:p>
          <a:p>
            <a:pPr algn="ctr">
              <a:buNone/>
              <a:defRPr/>
            </a:pPr>
            <a:endParaRPr lang="en-US" sz="2000" dirty="0"/>
          </a:p>
          <a:p>
            <a:pPr algn="ctr" eaLnBrk="1" hangingPunct="1">
              <a:buFontTx/>
              <a:buNone/>
              <a:defRPr/>
            </a:pPr>
            <a:endParaRPr lang="en-US" sz="2000" b="1" i="1" dirty="0" smtClean="0">
              <a:latin typeface="Times New Roman" charset="0"/>
              <a:cs typeface="Times New Roman" charset="0"/>
            </a:endParaRPr>
          </a:p>
          <a:p>
            <a:pPr algn="ctr" eaLnBrk="1" hangingPunct="1">
              <a:buFontTx/>
              <a:buNone/>
              <a:defRPr/>
            </a:pPr>
            <a:endParaRPr lang="en-US" sz="2000" b="1" i="1" dirty="0" smtClean="0">
              <a:latin typeface="Times New Roman" charset="0"/>
              <a:cs typeface="Times New Roman" charset="0"/>
            </a:endParaRPr>
          </a:p>
          <a:p>
            <a:pPr algn="ctr" eaLnBrk="1" hangingPunct="1">
              <a:buFontTx/>
              <a:buNone/>
              <a:defRPr/>
            </a:pPr>
            <a:endParaRPr lang="en-US" sz="2000" b="1" i="1" dirty="0" smtClean="0">
              <a:latin typeface="Times New Roman" charset="0"/>
              <a:cs typeface="Times New Roman" charset="0"/>
            </a:endParaRPr>
          </a:p>
          <a:p>
            <a:pPr algn="ctr" eaLnBrk="1" hangingPunct="1">
              <a:buFontTx/>
              <a:buNone/>
              <a:defRPr/>
            </a:pPr>
            <a:endParaRPr lang="en-US" sz="2000" b="1" i="1" dirty="0">
              <a:latin typeface="Times New Roman" charset="0"/>
              <a:cs typeface="Times New Roman" charset="0"/>
            </a:endParaRPr>
          </a:p>
        </p:txBody>
      </p:sp>
      <p:pic>
        <p:nvPicPr>
          <p:cNvPr id="143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98" y="371289"/>
            <a:ext cx="838960" cy="48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oA_Medium_color_whiteb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15" y="88728"/>
            <a:ext cx="778383" cy="93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7" y="112140"/>
            <a:ext cx="897287" cy="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5733" y="6356368"/>
            <a:ext cx="2133600" cy="365125"/>
          </a:xfrm>
        </p:spPr>
        <p:txBody>
          <a:bodyPr/>
          <a:lstStyle/>
          <a:p>
            <a:fld id="{3315C780-0420-2742-B879-7B92EFF1072B}" type="datetime1">
              <a:rPr lang="ru-RU" smtClean="0"/>
              <a:t>24.09.17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45" y="3101604"/>
            <a:ext cx="2453586" cy="2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030" indent="-514030">
              <a:lnSpc>
                <a:spcPct val="80000"/>
              </a:lnSpc>
            </a:pPr>
            <a:r>
              <a:rPr lang="en-US" sz="1000" dirty="0">
                <a:solidFill>
                  <a:schemeClr val="bg1"/>
                </a:solidFill>
              </a:rPr>
              <a:t>3D view of the new ITS  by </a:t>
            </a:r>
            <a:r>
              <a:rPr lang="en-US" sz="1000" dirty="0" err="1">
                <a:solidFill>
                  <a:schemeClr val="bg1"/>
                </a:solidFill>
              </a:rPr>
              <a:t>Corrado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Gargiulo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 descr="fig1-it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7" y="286622"/>
            <a:ext cx="5501216" cy="311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2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285" b="285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762000" y="2286006"/>
            <a:ext cx="3378199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hlinkClick r:id="rId3"/>
              </a:rPr>
              <a:t>Based on high resistivity epitaxial layer</a:t>
            </a:r>
          </a:p>
          <a:p>
            <a:r>
              <a:rPr lang="en-US" sz="1400" b="1" dirty="0" smtClean="0">
                <a:hlinkClick r:id="rId3"/>
              </a:rPr>
              <a:t>Monolithic </a:t>
            </a:r>
            <a:r>
              <a:rPr lang="en-US" sz="1400" b="1" dirty="0">
                <a:hlinkClick r:id="rId3"/>
              </a:rPr>
              <a:t>Active Pixel Sensors (MAPS)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38" y="266527"/>
            <a:ext cx="8229242" cy="49547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253AFF"/>
                </a:solidFill>
                <a:latin typeface="Times New Roman"/>
                <a:cs typeface="Times New Roman"/>
              </a:rPr>
              <a:t>Upgraded ALICE ITS design </a:t>
            </a:r>
            <a:endParaRPr lang="en-US" sz="3600" dirty="0">
              <a:solidFill>
                <a:srgbClr val="253AFF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90552C-A696-6E4C-A460-756308363FC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294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43" y="300999"/>
            <a:ext cx="897287" cy="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616C-8F1F-BE49-B549-D6950130CA74}" type="datetime1">
              <a:rPr lang="ru-RU" smtClean="0"/>
              <a:t>24.09.17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cxnSp>
        <p:nvCxnSpPr>
          <p:cNvPr id="9" name="AutoShape 5"/>
          <p:cNvCxnSpPr>
            <a:cxnSpLocks noChangeShapeType="1"/>
          </p:cNvCxnSpPr>
          <p:nvPr/>
        </p:nvCxnSpPr>
        <p:spPr bwMode="auto">
          <a:xfrm>
            <a:off x="0" y="1012717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615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01" y="158698"/>
            <a:ext cx="4105124" cy="645635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4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CMOS Pixel  Sensor</a:t>
            </a:r>
            <a:r>
              <a:rPr lang="en-US" dirty="0" smtClean="0">
                <a:solidFill>
                  <a:srgbClr val="253AFF"/>
                </a:solidFill>
              </a:rPr>
              <a:t/>
            </a:r>
            <a:br>
              <a:rPr lang="en-US" dirty="0" smtClean="0">
                <a:solidFill>
                  <a:srgbClr val="253AFF"/>
                </a:solidFill>
              </a:rPr>
            </a:br>
            <a:endParaRPr lang="en-US" dirty="0">
              <a:solidFill>
                <a:srgbClr val="253A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96517"/>
            <a:ext cx="4885782" cy="55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Schematic of MAPS </a:t>
            </a:r>
            <a:r>
              <a:rPr lang="en-US" sz="2000" b="1" dirty="0">
                <a:solidFill>
                  <a:srgbClr val="3366FF"/>
                </a:solidFill>
                <a:latin typeface="Times New Roman"/>
                <a:cs typeface="Times New Roman"/>
              </a:rPr>
              <a:t>pixel </a:t>
            </a:r>
            <a:endParaRPr lang="en-US" sz="2000" b="1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in imaging CMOS   </a:t>
            </a:r>
            <a:r>
              <a:rPr lang="en-US" sz="2000" b="1" dirty="0" err="1">
                <a:solidFill>
                  <a:srgbClr val="3366FF"/>
                </a:solidFill>
                <a:latin typeface="Times New Roman"/>
                <a:cs typeface="Times New Roman"/>
              </a:rPr>
              <a:t>TowerJazz</a:t>
            </a:r>
            <a:r>
              <a:rPr lang="en-US" sz="2000" b="1" dirty="0">
                <a:solidFill>
                  <a:srgbClr val="3366FF"/>
                </a:solidFill>
                <a:latin typeface="Times New Roman"/>
                <a:cs typeface="Times New Roman"/>
              </a:rPr>
              <a:t> 0.18 </a:t>
            </a:r>
            <a:r>
              <a:rPr lang="en-US" sz="2000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μm</a:t>
            </a:r>
            <a:r>
              <a:rPr lang="en-US" sz="20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technology </a:t>
            </a:r>
            <a:endParaRPr lang="en-US" sz="2000" b="1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1BBD1-2BA6-8D42-98E5-2047D76CFDE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174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68" y="864"/>
            <a:ext cx="897288" cy="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149794" y="1187927"/>
            <a:ext cx="8750069" cy="187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endParaRPr lang="en-US" sz="2000" b="1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endParaRPr lang="en-US" sz="2000" b="1" dirty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r>
              <a:rPr lang="en-US" sz="2000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TowerJazz</a:t>
            </a:r>
            <a:r>
              <a:rPr lang="en-US" sz="20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>
                <a:solidFill>
                  <a:srgbClr val="3366FF"/>
                </a:solidFill>
                <a:latin typeface="Times New Roman"/>
                <a:cs typeface="Times New Roman"/>
              </a:rPr>
              <a:t>0.18μm CMOS Imaging Process 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 </a:t>
            </a:r>
            <a:br>
              <a:rPr lang="en-US" sz="2000" dirty="0">
                <a:latin typeface="Times New Roman"/>
                <a:cs typeface="Times New Roman"/>
              </a:rPr>
            </a:b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4"/>
          <a:srcRect l="15049" r="15049"/>
          <a:stretch>
            <a:fillRect/>
          </a:stretch>
        </p:blipFill>
        <p:spPr bwMode="auto">
          <a:xfrm>
            <a:off x="-160666" y="1800766"/>
            <a:ext cx="5248930" cy="288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31753" name="Rectangle 4"/>
          <p:cNvSpPr>
            <a:spLocks noChangeArrowheads="1"/>
          </p:cNvSpPr>
          <p:nvPr/>
        </p:nvSpPr>
        <p:spPr bwMode="auto">
          <a:xfrm>
            <a:off x="4593168" y="2548999"/>
            <a:ext cx="4550832" cy="402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pPr marL="238058" indent="-238058">
              <a:buFont typeface="Wingdings" charset="0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 Pixel pitch ~ 30 </a:t>
            </a:r>
            <a:r>
              <a:rPr lang="en-US" sz="2000" dirty="0" err="1" smtClean="0">
                <a:latin typeface="Times New Roman"/>
                <a:cs typeface="Times New Roman"/>
              </a:rPr>
              <a:t>μm</a:t>
            </a:r>
            <a:endParaRPr lang="en-US" sz="2000" dirty="0">
              <a:latin typeface="Times New Roman"/>
              <a:cs typeface="Times New Roman"/>
            </a:endParaRPr>
          </a:p>
          <a:p>
            <a:pPr marL="238058" indent="-238058">
              <a:buFont typeface="Wingdings" charset="0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High</a:t>
            </a:r>
            <a:r>
              <a:rPr lang="en-US" sz="2000" dirty="0">
                <a:latin typeface="Times New Roman"/>
                <a:cs typeface="Times New Roman"/>
              </a:rPr>
              <a:t>-resistivity (&gt; 1kΩ cm) p-</a:t>
            </a:r>
            <a:r>
              <a:rPr lang="en-US" sz="2000" dirty="0" smtClean="0">
                <a:latin typeface="Times New Roman"/>
                <a:cs typeface="Times New Roman"/>
              </a:rPr>
              <a:t>type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epitaxial layer (25μm) on p-type substrate</a:t>
            </a:r>
          </a:p>
          <a:p>
            <a:pPr marL="238058" indent="-238058">
              <a:buFont typeface="Wingdings" charset="0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Small n-well diode (2 </a:t>
            </a:r>
            <a:r>
              <a:rPr lang="en-US" sz="2000" dirty="0" err="1">
                <a:latin typeface="Times New Roman"/>
                <a:cs typeface="Times New Roman"/>
              </a:rPr>
              <a:t>μm</a:t>
            </a:r>
            <a:r>
              <a:rPr lang="en-US" sz="2000" dirty="0">
                <a:latin typeface="Times New Roman"/>
                <a:cs typeface="Times New Roman"/>
              </a:rPr>
              <a:t> diameter), </a:t>
            </a:r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                                     =</a:t>
            </a:r>
            <a:r>
              <a:rPr lang="en-US" sz="2000" dirty="0">
                <a:latin typeface="Times New Roman"/>
                <a:cs typeface="Times New Roman"/>
              </a:rPr>
              <a:t>&gt; low capacitance</a:t>
            </a:r>
          </a:p>
          <a:p>
            <a:pPr marL="238058" indent="-238058">
              <a:buFont typeface="Wingdings" charset="0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R</a:t>
            </a:r>
            <a:r>
              <a:rPr lang="en-US" sz="2000" dirty="0" smtClean="0">
                <a:latin typeface="Times New Roman"/>
                <a:cs typeface="Times New Roman"/>
              </a:rPr>
              <a:t>everse </a:t>
            </a:r>
            <a:r>
              <a:rPr lang="en-US" sz="2000" dirty="0">
                <a:latin typeface="Times New Roman"/>
                <a:cs typeface="Times New Roman"/>
              </a:rPr>
              <a:t>bias </a:t>
            </a:r>
            <a:r>
              <a:rPr lang="en-US" sz="2000" dirty="0" smtClean="0">
                <a:latin typeface="Times New Roman"/>
                <a:cs typeface="Times New Roman"/>
              </a:rPr>
              <a:t>voltage to </a:t>
            </a:r>
            <a:r>
              <a:rPr lang="en-US" sz="2000" dirty="0">
                <a:latin typeface="Times New Roman"/>
                <a:cs typeface="Times New Roman"/>
              </a:rPr>
              <a:t>substrate </a:t>
            </a:r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(</a:t>
            </a:r>
            <a:r>
              <a:rPr lang="en-US" sz="2000" dirty="0">
                <a:latin typeface="Times New Roman"/>
                <a:cs typeface="Times New Roman"/>
              </a:rPr>
              <a:t>contact from the top) </a:t>
            </a:r>
            <a:r>
              <a:rPr lang="en-US" sz="2000" dirty="0" smtClean="0">
                <a:latin typeface="Times New Roman"/>
                <a:cs typeface="Times New Roman"/>
              </a:rPr>
              <a:t>can </a:t>
            </a:r>
            <a:r>
              <a:rPr lang="en-US" sz="2000" dirty="0">
                <a:latin typeface="Times New Roman"/>
                <a:cs typeface="Times New Roman"/>
              </a:rPr>
              <a:t>be used </a:t>
            </a:r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to </a:t>
            </a:r>
            <a:r>
              <a:rPr lang="en-US" sz="2000" dirty="0">
                <a:latin typeface="Times New Roman"/>
                <a:cs typeface="Times New Roman"/>
              </a:rPr>
              <a:t>increase depletion zone around </a:t>
            </a:r>
            <a:r>
              <a:rPr lang="en-US" sz="2000" dirty="0" smtClean="0">
                <a:latin typeface="Times New Roman"/>
                <a:cs typeface="Times New Roman"/>
              </a:rPr>
              <a:t>NWELL collection </a:t>
            </a:r>
            <a:r>
              <a:rPr lang="en-US" sz="2000" dirty="0">
                <a:latin typeface="Times New Roman"/>
                <a:cs typeface="Times New Roman"/>
              </a:rPr>
              <a:t>diode</a:t>
            </a:r>
          </a:p>
          <a:p>
            <a:pPr marL="238058" indent="-238058">
              <a:buFont typeface="Wingdings" charset="0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Deep PWELL shields NWELL of PMOS </a:t>
            </a:r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Transistors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Very low power dissipation 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(&lt;300nW/pixel)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6F-2F60-5841-9D00-DFFB9660C6A0}" type="datetime1">
              <a:rPr lang="ru-RU" smtClean="0"/>
              <a:t>24.09.17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Grigory </a:t>
            </a:r>
            <a:r>
              <a:rPr lang="en-US" dirty="0" err="1" smtClean="0"/>
              <a:t>Feofilov</a:t>
            </a:r>
            <a:endParaRPr lang="en-US" dirty="0"/>
          </a:p>
        </p:txBody>
      </p:sp>
      <p:cxnSp>
        <p:nvCxnSpPr>
          <p:cNvPr id="14" name="AutoShape 5"/>
          <p:cNvCxnSpPr>
            <a:cxnSpLocks noChangeShapeType="1"/>
          </p:cNvCxnSpPr>
          <p:nvPr/>
        </p:nvCxnSpPr>
        <p:spPr bwMode="auto">
          <a:xfrm>
            <a:off x="27327" y="807357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7"/>
          <p:cNvSpPr/>
          <p:nvPr/>
        </p:nvSpPr>
        <p:spPr>
          <a:xfrm>
            <a:off x="4296757" y="908916"/>
            <a:ext cx="4512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3366FF"/>
                </a:solidFill>
                <a:latin typeface="Times New Roman"/>
                <a:cs typeface="Times New Roman"/>
              </a:rPr>
              <a:t>J. Phys. G: </a:t>
            </a:r>
            <a:r>
              <a:rPr lang="en-US" dirty="0" err="1">
                <a:solidFill>
                  <a:srgbClr val="3366FF"/>
                </a:solidFill>
                <a:latin typeface="Times New Roman"/>
                <a:cs typeface="Times New Roman"/>
              </a:rPr>
              <a:t>Nucl</a:t>
            </a:r>
            <a:r>
              <a:rPr lang="en-US" dirty="0">
                <a:solidFill>
                  <a:srgbClr val="3366FF"/>
                </a:solidFill>
                <a:latin typeface="Times New Roman"/>
                <a:cs typeface="Times New Roman"/>
              </a:rPr>
              <a:t>. Part. Phys.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41 </a:t>
            </a:r>
            <a:r>
              <a:rPr lang="en-US" dirty="0">
                <a:solidFill>
                  <a:srgbClr val="3366FF"/>
                </a:solidFill>
                <a:latin typeface="Times New Roman"/>
                <a:cs typeface="Times New Roman"/>
              </a:rPr>
              <a:t>(2014) 087002   </a:t>
            </a:r>
          </a:p>
        </p:txBody>
      </p:sp>
    </p:spTree>
    <p:extLst>
      <p:ext uri="{BB962C8B-B14F-4D97-AF65-F5344CB8AC3E}">
        <p14:creationId xmlns:p14="http://schemas.microsoft.com/office/powerpoint/2010/main" val="110189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208"/>
            <a:ext cx="9489386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800" dirty="0">
                <a:solidFill>
                  <a:srgbClr val="253AFF"/>
                </a:solidFill>
                <a:latin typeface="Times New Roman"/>
                <a:cs typeface="Times New Roman"/>
              </a:rPr>
              <a:t>PIXEL Chip – General </a:t>
            </a:r>
            <a:r>
              <a:rPr lang="en-US" sz="2800" dirty="0" smtClean="0">
                <a:solidFill>
                  <a:srgbClr val="253AFF"/>
                </a:solidFill>
                <a:latin typeface="Times New Roman"/>
                <a:cs typeface="Times New Roman"/>
              </a:rPr>
              <a:t>Requirements </a:t>
            </a:r>
            <a:br>
              <a:rPr lang="en-US" sz="2800" dirty="0" smtClean="0">
                <a:solidFill>
                  <a:srgbClr val="253AFF"/>
                </a:solidFill>
                <a:latin typeface="Times New Roman"/>
                <a:cs typeface="Times New Roman"/>
              </a:rPr>
            </a:br>
            <a:r>
              <a:rPr lang="en-US" sz="2800" dirty="0" smtClean="0">
                <a:solidFill>
                  <a:srgbClr val="253AFF"/>
                </a:solidFill>
                <a:latin typeface="Times New Roman"/>
                <a:cs typeface="Times New Roman"/>
              </a:rPr>
              <a:t>                                          and ALPIDE Specifications </a:t>
            </a:r>
            <a:r>
              <a:rPr lang="en-US" sz="2800" dirty="0" smtClean="0">
                <a:latin typeface="Times New Roman"/>
                <a:cs typeface="Times New Roman"/>
              </a:rPr>
              <a:t/>
            </a:r>
            <a:br>
              <a:rPr lang="en-US" sz="2800" dirty="0" smtClean="0">
                <a:latin typeface="Times New Roman"/>
                <a:cs typeface="Times New Roman"/>
              </a:rPr>
            </a:b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362" b="1660"/>
          <a:stretch/>
        </p:blipFill>
        <p:spPr>
          <a:xfrm>
            <a:off x="250564" y="1189208"/>
            <a:ext cx="8531175" cy="4737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05B531-2515-FB46-ACDD-9FB9C6160A8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2073690" y="5914341"/>
            <a:ext cx="6358161" cy="19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r>
              <a:rPr lang="en-US" sz="1100" dirty="0" smtClean="0">
                <a:latin typeface="Times New Roman"/>
                <a:cs typeface="Times New Roman"/>
              </a:rPr>
              <a:t>ALICE</a:t>
            </a:r>
            <a:r>
              <a:rPr lang="en-US" sz="1100" dirty="0">
                <a:latin typeface="Times New Roman"/>
                <a:cs typeface="Times New Roman"/>
              </a:rPr>
              <a:t>-TDR-</a:t>
            </a:r>
            <a:r>
              <a:rPr lang="en-US" sz="1100" dirty="0" smtClean="0">
                <a:latin typeface="Times New Roman"/>
                <a:cs typeface="Times New Roman"/>
              </a:rPr>
              <a:t>017, </a:t>
            </a:r>
            <a:r>
              <a:rPr lang="en-US" sz="1100" dirty="0">
                <a:latin typeface="Times New Roman"/>
                <a:cs typeface="Times New Roman"/>
              </a:rPr>
              <a:t>Upgrade of </a:t>
            </a:r>
            <a:r>
              <a:rPr lang="en-US" sz="1100" dirty="0" smtClean="0">
                <a:latin typeface="Times New Roman"/>
                <a:cs typeface="Times New Roman"/>
              </a:rPr>
              <a:t>the ALICE </a:t>
            </a:r>
            <a:r>
              <a:rPr lang="en-US" sz="1100" dirty="0">
                <a:latin typeface="Times New Roman"/>
                <a:cs typeface="Times New Roman"/>
              </a:rPr>
              <a:t>Inner Tracking System </a:t>
            </a:r>
            <a:r>
              <a:rPr lang="en-US" sz="1100" dirty="0" smtClean="0">
                <a:latin typeface="Times New Roman"/>
                <a:cs typeface="Times New Roman"/>
              </a:rPr>
              <a:t>, CERN-LHCC-2013-024 02 December 2013 </a:t>
            </a:r>
            <a:endParaRPr lang="en-US" sz="1100" dirty="0">
              <a:latin typeface="Times New Roman"/>
              <a:cs typeface="Times New Roman"/>
            </a:endParaRPr>
          </a:p>
        </p:txBody>
      </p:sp>
      <p:pic>
        <p:nvPicPr>
          <p:cNvPr id="2970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932" y="0"/>
            <a:ext cx="797390" cy="92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684C3-B1FB-E64E-9F0E-74A9B01DA25A}" type="datetime1">
              <a:rPr lang="ru-RU" smtClean="0"/>
              <a:t>24.09.17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cxnSp>
        <p:nvCxnSpPr>
          <p:cNvPr id="10" name="AutoShape 5"/>
          <p:cNvCxnSpPr>
            <a:cxnSpLocks noChangeShapeType="1"/>
          </p:cNvCxnSpPr>
          <p:nvPr/>
        </p:nvCxnSpPr>
        <p:spPr bwMode="auto">
          <a:xfrm>
            <a:off x="174174" y="915998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190492"/>
              </p:ext>
            </p:extLst>
          </p:nvPr>
        </p:nvGraphicFramePr>
        <p:xfrm>
          <a:off x="491067" y="1303867"/>
          <a:ext cx="7940784" cy="441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9400"/>
                <a:gridCol w="1920583"/>
                <a:gridCol w="1930801"/>
              </a:tblGrid>
              <a:tr h="441959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Inner Barrel (IB)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Outer Barrel (OB)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679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18365" y="33907"/>
            <a:ext cx="4916731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Chip Production </a:t>
            </a:r>
            <a:r>
              <a:rPr lang="mr-IN" sz="3200" b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–</a:t>
            </a:r>
            <a:r>
              <a:rPr lang="en-US" sz="3200" b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Overview</a:t>
            </a:r>
            <a:endParaRPr lang="en-US" sz="3200" b="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26/07/17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Markus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Keil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CERN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13</a:t>
            </a:fld>
            <a:endParaRPr lang="en-US"/>
          </a:p>
        </p:txBody>
      </p:sp>
      <p:cxnSp>
        <p:nvCxnSpPr>
          <p:cNvPr id="6" name="AutoShape 5"/>
          <p:cNvCxnSpPr>
            <a:cxnSpLocks noChangeShapeType="1"/>
          </p:cNvCxnSpPr>
          <p:nvPr/>
        </p:nvCxnSpPr>
        <p:spPr bwMode="auto">
          <a:xfrm>
            <a:off x="314835" y="682625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chip-pr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734"/>
            <a:ext cx="91440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6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18365" y="33907"/>
            <a:ext cx="2544286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ALPIDE Chip</a:t>
            </a:r>
            <a:endParaRPr lang="en-US" sz="3200" b="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 smtClean="0"/>
              <a:t>Apeil</a:t>
            </a:r>
            <a:r>
              <a:rPr lang="en-US" dirty="0" smtClean="0"/>
              <a:t> 28,2017, </a:t>
            </a:r>
            <a:r>
              <a:rPr lang="en-US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P.Riedler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CERN Detector Seminar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14</a:t>
            </a:fld>
            <a:endParaRPr lang="en-US"/>
          </a:p>
        </p:txBody>
      </p:sp>
      <p:cxnSp>
        <p:nvCxnSpPr>
          <p:cNvPr id="6" name="AutoShape 5"/>
          <p:cNvCxnSpPr>
            <a:cxnSpLocks noChangeShapeType="1"/>
          </p:cNvCxnSpPr>
          <p:nvPr/>
        </p:nvCxnSpPr>
        <p:spPr bwMode="auto">
          <a:xfrm>
            <a:off x="314835" y="580172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65" y="1337733"/>
            <a:ext cx="8688074" cy="459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55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81" y="0"/>
            <a:ext cx="7843538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3600" dirty="0" smtClean="0">
                <a:solidFill>
                  <a:srgbClr val="3333FF"/>
                </a:solidFill>
                <a:latin typeface="Times New Roman"/>
                <a:cs typeface="Times New Roman"/>
              </a:rPr>
              <a:t>ALICE technology for IB staves:</a:t>
            </a:r>
            <a:br>
              <a:rPr lang="en-US" sz="3600" dirty="0" smtClean="0">
                <a:solidFill>
                  <a:srgbClr val="3333FF"/>
                </a:solidFill>
                <a:latin typeface="Times New Roman"/>
                <a:cs typeface="Times New Roman"/>
              </a:rPr>
            </a:br>
            <a:endParaRPr lang="en-US" sz="3600" dirty="0">
              <a:latin typeface="Times New Roman"/>
              <a:cs typeface="Times New Roman"/>
            </a:endParaRPr>
          </a:p>
        </p:txBody>
      </p:sp>
      <p:pic>
        <p:nvPicPr>
          <p:cNvPr id="39939" name="Picture 4" descr="Macintosh HD:Users:feofilov:Desktop:conf-25-June:Attachments_grigory-feofilov@yandex-6:Pictur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53" y="2281238"/>
            <a:ext cx="5000396" cy="310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667" y="1"/>
            <a:ext cx="770466" cy="77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42" name="Rectangle 3"/>
          <p:cNvSpPr>
            <a:spLocks noChangeArrowheads="1"/>
          </p:cNvSpPr>
          <p:nvPr/>
        </p:nvSpPr>
        <p:spPr bwMode="auto">
          <a:xfrm>
            <a:off x="112065" y="588068"/>
            <a:ext cx="3474469" cy="36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393" tIns="12696" rIns="25393" bIns="12696">
            <a:spAutoFit/>
          </a:bodyPr>
          <a:lstStyle/>
          <a:p>
            <a:r>
              <a:rPr lang="en-US" sz="2200" dirty="0">
                <a:solidFill>
                  <a:srgbClr val="253AFF"/>
                </a:solidFill>
                <a:cs typeface="Arial" charset="0"/>
              </a:rPr>
              <a:t>JINST </a:t>
            </a:r>
            <a:r>
              <a:rPr lang="en-US" sz="2200" b="1" dirty="0">
                <a:solidFill>
                  <a:srgbClr val="253AFF"/>
                </a:solidFill>
                <a:cs typeface="Arial" charset="0"/>
              </a:rPr>
              <a:t>9 </a:t>
            </a:r>
            <a:r>
              <a:rPr lang="en-US" sz="2200" dirty="0">
                <a:solidFill>
                  <a:srgbClr val="253AFF"/>
                </a:solidFill>
                <a:cs typeface="Arial" charset="0"/>
              </a:rPr>
              <a:t>P06005(2014)</a:t>
            </a:r>
            <a:endParaRPr lang="en-US" sz="2200" dirty="0">
              <a:solidFill>
                <a:srgbClr val="253A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94BFF-BC79-7D49-A2FF-2EBCEB10B008}" type="slidenum">
              <a:rPr lang="en-US" smtClean="0"/>
              <a:t>15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261502" y="3820069"/>
            <a:ext cx="1292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ALPIDE chip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899456"/>
              </p:ext>
            </p:extLst>
          </p:nvPr>
        </p:nvGraphicFramePr>
        <p:xfrm>
          <a:off x="5292549" y="2995973"/>
          <a:ext cx="3597451" cy="339586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386455"/>
                <a:gridCol w="1071342"/>
                <a:gridCol w="513280"/>
                <a:gridCol w="626374"/>
              </a:tblGrid>
              <a:tr h="57073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Material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Thickness</a:t>
                      </a:r>
                    </a:p>
                    <a:p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(μm)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Xo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(cm)</a:t>
                      </a: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X/Xo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(%)</a:t>
                      </a:r>
                    </a:p>
                  </a:txBody>
                  <a:tcPr marL="25803" marR="25803" marT="12441" marB="12441"/>
                </a:tc>
              </a:tr>
              <a:tr h="4134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Polyimide cooling pipe wall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25 μm </a:t>
                      </a: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28.41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0.003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</a:tr>
              <a:tr h="2189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Carbon fleece </a:t>
                      </a: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40 μm 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106.8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0.004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</a:tr>
              <a:tr h="21895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Water 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1mm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35.76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0.032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</a:tr>
              <a:tr h="413476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Carbon fiber plate K13D2U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70 μm</a:t>
                      </a: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26.08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0.027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</a:tr>
              <a:tr h="2189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 Graphite foil </a:t>
                      </a: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30μm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26.56</a:t>
                      </a: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0.011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</a:tr>
              <a:tr h="413476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Thermal </a:t>
                      </a:r>
                      <a:r>
                        <a:rPr lang="en-US" sz="1000" dirty="0" err="1" smtClean="0">
                          <a:latin typeface="Times New Roman"/>
                          <a:cs typeface="Times New Roman"/>
                        </a:rPr>
                        <a:t>greese</a:t>
                      </a: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  (glue)</a:t>
                      </a: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100μm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44.37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0.023</a:t>
                      </a:r>
                      <a:endParaRPr lang="en-US" sz="1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</a:tr>
              <a:tr h="2189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Si-sensor </a:t>
                      </a: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50μm</a:t>
                      </a:r>
                      <a:endParaRPr lang="en-US" sz="10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9.36</a:t>
                      </a:r>
                      <a:endParaRPr lang="en-US" sz="10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0.064</a:t>
                      </a:r>
                      <a:endParaRPr lang="en-US" sz="10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</a:tr>
              <a:tr h="304849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Total (without FPC)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0.154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</a:tr>
              <a:tr h="4040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Total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&lt;0.3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25803" marR="25803" marT="12441" marB="12441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8681" y="5900227"/>
            <a:ext cx="5273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Record 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level of radiation transparency &lt;0</a:t>
            </a:r>
            <a:r>
              <a:rPr lang="ru-RU" b="1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3% Xo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2" y="6356368"/>
            <a:ext cx="2895600" cy="365125"/>
          </a:xfrm>
        </p:spPr>
        <p:txBody>
          <a:bodyPr/>
          <a:lstStyle/>
          <a:p>
            <a:r>
              <a:rPr lang="en-US" dirty="0" smtClean="0"/>
              <a:t>Grigory </a:t>
            </a:r>
            <a:r>
              <a:rPr lang="en-US" dirty="0" err="1" smtClean="0"/>
              <a:t>Feofilov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9850" y="6391835"/>
            <a:ext cx="6848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BEF299E-322B-734F-8A1A-E491FFDC33F6}" type="datetime1">
              <a:rPr lang="ru-RU" sz="1100"/>
              <a:pPr/>
              <a:t>24.09.17</a:t>
            </a:fld>
            <a:endParaRPr lang="en-US" sz="1100" dirty="0"/>
          </a:p>
        </p:txBody>
      </p:sp>
      <p:cxnSp>
        <p:nvCxnSpPr>
          <p:cNvPr id="14" name="AutoShape 5"/>
          <p:cNvCxnSpPr>
            <a:cxnSpLocks noChangeShapeType="1"/>
          </p:cNvCxnSpPr>
          <p:nvPr/>
        </p:nvCxnSpPr>
        <p:spPr bwMode="auto">
          <a:xfrm>
            <a:off x="80417" y="630560"/>
            <a:ext cx="7547384" cy="0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Parallelogram 12"/>
          <p:cNvSpPr/>
          <p:nvPr/>
        </p:nvSpPr>
        <p:spPr>
          <a:xfrm rot="1842528">
            <a:off x="2684936" y="4110164"/>
            <a:ext cx="838882" cy="290210"/>
          </a:xfrm>
          <a:prstGeom prst="parallelogram">
            <a:avLst>
              <a:gd name="adj" fmla="val 5047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/>
          <p:cNvSpPr/>
          <p:nvPr/>
        </p:nvSpPr>
        <p:spPr>
          <a:xfrm rot="1842528">
            <a:off x="2190067" y="3785316"/>
            <a:ext cx="712192" cy="280221"/>
          </a:xfrm>
          <a:prstGeom prst="parallelogram">
            <a:avLst>
              <a:gd name="adj" fmla="val 5748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/>
          <p:cNvSpPr/>
          <p:nvPr/>
        </p:nvSpPr>
        <p:spPr>
          <a:xfrm rot="1736565">
            <a:off x="1785342" y="3529631"/>
            <a:ext cx="613697" cy="254053"/>
          </a:xfrm>
          <a:prstGeom prst="parallelogram">
            <a:avLst>
              <a:gd name="adj" fmla="val 734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/>
          <p:cNvSpPr/>
          <p:nvPr/>
        </p:nvSpPr>
        <p:spPr>
          <a:xfrm rot="1736565">
            <a:off x="1428908" y="3333291"/>
            <a:ext cx="585349" cy="216455"/>
          </a:xfrm>
          <a:prstGeom prst="parallelogram">
            <a:avLst>
              <a:gd name="adj" fmla="val 833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/>
          <p:cNvSpPr/>
          <p:nvPr/>
        </p:nvSpPr>
        <p:spPr>
          <a:xfrm rot="1703731">
            <a:off x="1145418" y="3153538"/>
            <a:ext cx="464352" cy="195958"/>
          </a:xfrm>
          <a:prstGeom prst="parallelogram">
            <a:avLst>
              <a:gd name="adj" fmla="val 8482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/>
          <p:cNvSpPr/>
          <p:nvPr/>
        </p:nvSpPr>
        <p:spPr>
          <a:xfrm rot="1736565">
            <a:off x="862228" y="2993774"/>
            <a:ext cx="494569" cy="176486"/>
          </a:xfrm>
          <a:prstGeom prst="parallelogram">
            <a:avLst>
              <a:gd name="adj" fmla="val 888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arallelogram 30"/>
          <p:cNvSpPr/>
          <p:nvPr/>
        </p:nvSpPr>
        <p:spPr>
          <a:xfrm rot="1736565">
            <a:off x="635825" y="2846916"/>
            <a:ext cx="410411" cy="157201"/>
          </a:xfrm>
          <a:prstGeom prst="parallelogram">
            <a:avLst>
              <a:gd name="adj" fmla="val 8702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arallelogram 31"/>
          <p:cNvSpPr/>
          <p:nvPr/>
        </p:nvSpPr>
        <p:spPr>
          <a:xfrm rot="1736565">
            <a:off x="448573" y="2730903"/>
            <a:ext cx="342010" cy="130158"/>
          </a:xfrm>
          <a:prstGeom prst="parallelogram">
            <a:avLst>
              <a:gd name="adj" fmla="val 850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arallelogram 32"/>
          <p:cNvSpPr/>
          <p:nvPr/>
        </p:nvSpPr>
        <p:spPr>
          <a:xfrm rot="1736565">
            <a:off x="292128" y="2635384"/>
            <a:ext cx="292617" cy="112123"/>
          </a:xfrm>
          <a:prstGeom prst="parallelogram">
            <a:avLst>
              <a:gd name="adj" fmla="val 850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2078567" y="3979333"/>
            <a:ext cx="977900" cy="64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2653539" y="4443403"/>
            <a:ext cx="683390" cy="5222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93" y="986937"/>
            <a:ext cx="7443499" cy="151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76801" y="2423460"/>
            <a:ext cx="4267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Thickness of detector components  in terms of fraction of radiation length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X/Xo - </a:t>
            </a:r>
            <a:endParaRPr lang="en-US" dirty="0"/>
          </a:p>
          <a:p>
            <a:pPr>
              <a:defRPr/>
            </a:pPr>
            <a:endParaRPr lang="en-US" b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75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1452"/>
            <a:ext cx="8229242" cy="78878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>
                <a:solidFill>
                  <a:srgbClr val="0000FF"/>
                </a:solidFill>
                <a:latin typeface="Times New Roman"/>
                <a:cs typeface="Times New Roman"/>
              </a:rPr>
              <a:t>Readout of </a:t>
            </a:r>
            <a:r>
              <a:rPr lang="en-US" sz="4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ALPIDE chips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98F448-2C76-0A4C-9972-A7A66366C27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3379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615" y="71289"/>
            <a:ext cx="778127" cy="65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299E-322B-734F-8A1A-E491FFDC33F6}" type="datetime1">
              <a:rPr lang="ru-RU" smtClean="0"/>
              <a:t>24.09.17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428750" y="6371203"/>
            <a:ext cx="2895600" cy="365125"/>
          </a:xfrm>
        </p:spPr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cxnSp>
        <p:nvCxnSpPr>
          <p:cNvPr id="9" name="AutoShape 5"/>
          <p:cNvCxnSpPr>
            <a:cxnSpLocks noChangeShapeType="1"/>
          </p:cNvCxnSpPr>
          <p:nvPr/>
        </p:nvCxnSpPr>
        <p:spPr bwMode="auto">
          <a:xfrm>
            <a:off x="145596" y="731171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220134" y="860179"/>
            <a:ext cx="312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NIMA </a:t>
            </a:r>
            <a:r>
              <a:rPr lang="en-US" sz="2000" dirty="0">
                <a:solidFill>
                  <a:srgbClr val="3366FF"/>
                </a:solidFill>
                <a:latin typeface="Times New Roman"/>
                <a:cs typeface="Times New Roman"/>
              </a:rPr>
              <a:t>824 (2016) 465–469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83173" y="3096021"/>
            <a:ext cx="4060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Sketch 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of the ALPIDE 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architecture</a:t>
            </a:r>
            <a:r>
              <a:rPr lang="en-US" baseline="30000" dirty="0" smtClean="0"/>
              <a:t>.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1373" y="4610930"/>
            <a:ext cx="3595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The Inner Barrel stave readout </a:t>
            </a:r>
            <a:endParaRPr lang="en-US" sz="20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03800" y="3933783"/>
            <a:ext cx="4275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The Outer Barrel half-stave readout </a:t>
            </a:r>
            <a:r>
              <a:rPr lang="en-US" baseline="30000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3866" y="5909733"/>
            <a:ext cx="1032933" cy="216436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lp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941"/>
            <a:ext cx="4646754" cy="1818295"/>
          </a:xfrm>
          <a:prstGeom prst="rect">
            <a:avLst/>
          </a:prstGeom>
        </p:spPr>
      </p:pic>
      <p:pic>
        <p:nvPicPr>
          <p:cNvPr id="10" name="Picture 9" descr="alp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7" y="996432"/>
            <a:ext cx="3886200" cy="2120900"/>
          </a:xfrm>
          <a:prstGeom prst="rect">
            <a:avLst/>
          </a:prstGeom>
        </p:spPr>
      </p:pic>
      <p:pic>
        <p:nvPicPr>
          <p:cNvPr id="19" name="Picture 18" descr="alp-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4333893"/>
            <a:ext cx="5422900" cy="2387600"/>
          </a:xfrm>
          <a:prstGeom prst="rect">
            <a:avLst/>
          </a:prstGeom>
        </p:spPr>
      </p:pic>
      <p:pic>
        <p:nvPicPr>
          <p:cNvPr id="20" name="Picture 19" descr="apl-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332"/>
            <a:ext cx="5003800" cy="158166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32636" y="2797144"/>
            <a:ext cx="2192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253AFF"/>
                </a:solidFill>
                <a:latin typeface="Times New Roman"/>
                <a:cs typeface="Times New Roman"/>
              </a:rPr>
              <a:t>ALPIDE pixel cell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21944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B4550-EA4A-6C4C-8652-0A7ED5DF3C0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2078" y="135467"/>
            <a:ext cx="5744247" cy="394972"/>
          </a:xfrm>
          <a:prstGeom prst="rect">
            <a:avLst/>
          </a:prstGeom>
        </p:spPr>
        <p:txBody>
          <a:bodyPr wrap="none" lIns="25393" tIns="12696" rIns="25393" bIns="12696">
            <a:spAutoFit/>
          </a:bodyPr>
          <a:lstStyle/>
          <a:p>
            <a:pPr>
              <a:defRPr/>
            </a:pPr>
            <a:r>
              <a:rPr lang="en-US" sz="3600" baseline="30000" dirty="0" smtClean="0">
                <a:solidFill>
                  <a:srgbClr val="253AFF"/>
                </a:solidFill>
                <a:latin typeface="Times New Roman"/>
                <a:cs typeface="Times New Roman"/>
              </a:rPr>
              <a:t>Upgrade of the ALICE Inner Tracking System</a:t>
            </a:r>
            <a:endParaRPr lang="en-US" sz="3600" dirty="0">
              <a:solidFill>
                <a:srgbClr val="253AFF"/>
              </a:solidFill>
              <a:latin typeface="Times New Roman"/>
              <a:cs typeface="Times New Roman"/>
            </a:endParaRPr>
          </a:p>
        </p:txBody>
      </p:sp>
      <p:pic>
        <p:nvPicPr>
          <p:cNvPr id="2560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932" y="0"/>
            <a:ext cx="797390" cy="92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D032-2D8A-9C4E-90A9-1CB87FA86AE4}" type="datetime1">
              <a:rPr lang="ru-RU" smtClean="0"/>
              <a:t>24.09.17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2" y="6330184"/>
            <a:ext cx="2895600" cy="365125"/>
          </a:xfrm>
        </p:spPr>
        <p:txBody>
          <a:bodyPr/>
          <a:lstStyle/>
          <a:p>
            <a:r>
              <a:rPr lang="en-US" dirty="0" smtClean="0"/>
              <a:t>Grigory </a:t>
            </a:r>
            <a:r>
              <a:rPr lang="en-US" dirty="0" err="1" smtClean="0"/>
              <a:t>Feofilov</a:t>
            </a:r>
            <a:endParaRPr lang="en-US" dirty="0"/>
          </a:p>
        </p:txBody>
      </p:sp>
      <p:cxnSp>
        <p:nvCxnSpPr>
          <p:cNvPr id="10" name="AutoShape 5"/>
          <p:cNvCxnSpPr>
            <a:cxnSpLocks noChangeShapeType="1"/>
          </p:cNvCxnSpPr>
          <p:nvPr/>
        </p:nvCxnSpPr>
        <p:spPr bwMode="auto">
          <a:xfrm>
            <a:off x="162435" y="765865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952500" y="5863389"/>
            <a:ext cx="819150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8483" lvl="1" defTabSz="457160">
              <a:lnSpc>
                <a:spcPct val="140000"/>
              </a:lnSpc>
              <a:spcBef>
                <a:spcPts val="562"/>
              </a:spcBef>
              <a:buClr>
                <a:srgbClr val="000000"/>
              </a:buClr>
              <a:buSzPct val="45000"/>
              <a:tabLst>
                <a:tab pos="723874" algn="l"/>
                <a:tab pos="1447307" algn="l"/>
                <a:tab pos="2171180" algn="l"/>
                <a:tab pos="2894613" algn="l"/>
                <a:tab pos="3618487" algn="l"/>
                <a:tab pos="4342360" algn="l"/>
                <a:tab pos="5065793" algn="l"/>
                <a:tab pos="5789667" algn="l"/>
                <a:tab pos="6513099" algn="l"/>
                <a:tab pos="7236973" algn="l"/>
                <a:tab pos="7960847" algn="l"/>
                <a:tab pos="8684280" algn="l"/>
              </a:tabLst>
            </a:pPr>
            <a:r>
              <a:rPr lang="en-US" sz="2000" dirty="0" smtClean="0">
                <a:solidFill>
                  <a:srgbClr val="3333FF"/>
                </a:solidFill>
                <a:latin typeface="Times New Roman"/>
                <a:ea typeface="Microsoft YaHei" charset="0"/>
                <a:cs typeface="Times New Roman"/>
                <a:sym typeface="Wingdings"/>
              </a:rPr>
              <a:t> </a:t>
            </a:r>
            <a:r>
              <a:rPr lang="en-US" sz="2000" dirty="0" smtClean="0">
                <a:solidFill>
                  <a:srgbClr val="3333FF"/>
                </a:solidFill>
                <a:latin typeface="Times New Roman"/>
                <a:ea typeface="Microsoft YaHei" charset="0"/>
                <a:cs typeface="Times New Roman"/>
              </a:rPr>
              <a:t>New</a:t>
            </a:r>
            <a:r>
              <a:rPr lang="en-US" sz="2000" dirty="0">
                <a:solidFill>
                  <a:srgbClr val="3333FF"/>
                </a:solidFill>
                <a:latin typeface="Times New Roman"/>
                <a:ea typeface="Microsoft YaHei" charset="0"/>
                <a:cs typeface="Times New Roman"/>
              </a:rPr>
              <a:t>, high-resolution, low-</a:t>
            </a:r>
            <a:r>
              <a:rPr lang="en-US" sz="2000" dirty="0" smtClean="0">
                <a:solidFill>
                  <a:srgbClr val="3333FF"/>
                </a:solidFill>
                <a:latin typeface="Times New Roman"/>
                <a:ea typeface="Microsoft YaHei" charset="0"/>
                <a:cs typeface="Times New Roman"/>
              </a:rPr>
              <a:t>material,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fully-monolithic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inner tracker. </a:t>
            </a:r>
          </a:p>
        </p:txBody>
      </p:sp>
      <p:pic>
        <p:nvPicPr>
          <p:cNvPr id="7" name="Picture 6" descr="ALICE-g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5" y="1080601"/>
            <a:ext cx="77851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2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38" y="266527"/>
            <a:ext cx="8229242" cy="49547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253AFF"/>
                </a:solidFill>
                <a:latin typeface="Times New Roman"/>
                <a:cs typeface="Times New Roman"/>
              </a:rPr>
              <a:t>New ITS design </a:t>
            </a:r>
            <a:endParaRPr lang="en-US" sz="3600" dirty="0">
              <a:solidFill>
                <a:srgbClr val="253AFF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90552C-A696-6E4C-A460-756308363FC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8294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43" y="300999"/>
            <a:ext cx="897287" cy="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616C-8F1F-BE49-B549-D6950130CA74}" type="datetime1">
              <a:rPr lang="ru-RU" smtClean="0"/>
              <a:t>24.09.17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cxnSp>
        <p:nvCxnSpPr>
          <p:cNvPr id="9" name="AutoShape 5"/>
          <p:cNvCxnSpPr>
            <a:cxnSpLocks noChangeShapeType="1"/>
          </p:cNvCxnSpPr>
          <p:nvPr/>
        </p:nvCxnSpPr>
        <p:spPr bwMode="auto">
          <a:xfrm>
            <a:off x="0" y="1012717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Content Placeholder 7" descr="3d-its-ib-ob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" b="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3411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640" y="93600"/>
            <a:ext cx="8669160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Hybrid </a:t>
            </a:r>
            <a:r>
              <a:rPr lang="en-US" sz="2800" dirty="0">
                <a:solidFill>
                  <a:srgbClr val="3366FF"/>
                </a:solidFill>
                <a:latin typeface="Times New Roman"/>
                <a:cs typeface="Times New Roman"/>
              </a:rPr>
              <a:t>Integrated </a:t>
            </a:r>
            <a:r>
              <a:rPr lang="en-US" sz="2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Circuit (HIC)</a:t>
            </a:r>
            <a:r>
              <a:rPr lang="en-US" sz="2800" dirty="0" smtClean="0">
                <a:solidFill>
                  <a:srgbClr val="3366FF"/>
                </a:solidFill>
              </a:rPr>
              <a:t> and </a:t>
            </a:r>
            <a:r>
              <a:rPr lang="en-US" sz="2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Stave Production</a:t>
            </a:r>
            <a:endParaRPr lang="en-US" sz="28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26/07/17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Markus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Keil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CERN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19</a:t>
            </a:fld>
            <a:endParaRPr lang="en-US"/>
          </a:p>
        </p:txBody>
      </p:sp>
      <p:sp>
        <p:nvSpPr>
          <p:cNvPr id="9" name="Tekstvak 23"/>
          <p:cNvSpPr txBox="1"/>
          <p:nvPr/>
        </p:nvSpPr>
        <p:spPr>
          <a:xfrm>
            <a:off x="3061544" y="3602603"/>
            <a:ext cx="28599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5. HIC gripper fixed to the Alignment station</a:t>
            </a:r>
            <a:endParaRPr lang="en-GB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kstvak 23"/>
          <p:cNvSpPr txBox="1"/>
          <p:nvPr/>
        </p:nvSpPr>
        <p:spPr>
          <a:xfrm>
            <a:off x="5943718" y="1057321"/>
            <a:ext cx="24778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Calibri"/>
              </a:rPr>
              <a:t>3. </a:t>
            </a: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Glue spread on the CP</a:t>
            </a:r>
            <a:endParaRPr lang="en-GB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kstvak 23"/>
          <p:cNvSpPr txBox="1"/>
          <p:nvPr/>
        </p:nvSpPr>
        <p:spPr>
          <a:xfrm>
            <a:off x="7277006" y="3606956"/>
            <a:ext cx="1409794" cy="307768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6" rIns="91434" bIns="45716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Calibri"/>
              </a:rPr>
              <a:t>6</a:t>
            </a: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. HIC 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alignment</a:t>
            </a:r>
          </a:p>
        </p:txBody>
      </p:sp>
      <p:pic>
        <p:nvPicPr>
          <p:cNvPr id="20" name="Picture 19" descr="DSC_048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051" y="3634942"/>
            <a:ext cx="2609112" cy="2263369"/>
          </a:xfrm>
          <a:prstGeom prst="rect">
            <a:avLst/>
          </a:prstGeom>
        </p:spPr>
      </p:pic>
      <p:sp>
        <p:nvSpPr>
          <p:cNvPr id="24" name="Tekstvak 23"/>
          <p:cNvSpPr txBox="1"/>
          <p:nvPr/>
        </p:nvSpPr>
        <p:spPr>
          <a:xfrm>
            <a:off x="242416" y="3593078"/>
            <a:ext cx="26091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4. HIC gripped by the HIC 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gripper</a:t>
            </a:r>
          </a:p>
        </p:txBody>
      </p:sp>
      <p:cxnSp>
        <p:nvCxnSpPr>
          <p:cNvPr id="22" name="AutoShape 5"/>
          <p:cNvCxnSpPr>
            <a:cxnSpLocks noChangeShapeType="1"/>
          </p:cNvCxnSpPr>
          <p:nvPr/>
        </p:nvCxnSpPr>
        <p:spPr bwMode="auto">
          <a:xfrm>
            <a:off x="325051" y="695821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hic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806450"/>
            <a:ext cx="2302933" cy="2289306"/>
          </a:xfrm>
          <a:prstGeom prst="rect">
            <a:avLst/>
          </a:prstGeom>
        </p:spPr>
      </p:pic>
      <p:pic>
        <p:nvPicPr>
          <p:cNvPr id="21" name="Picture 20" descr="hic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528" y="865716"/>
            <a:ext cx="2727309" cy="2546351"/>
          </a:xfrm>
          <a:prstGeom prst="rect">
            <a:avLst/>
          </a:prstGeom>
        </p:spPr>
      </p:pic>
      <p:pic>
        <p:nvPicPr>
          <p:cNvPr id="25" name="Picture 24" descr="hic-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180" y="865716"/>
            <a:ext cx="2832454" cy="2427817"/>
          </a:xfrm>
          <a:prstGeom prst="rect">
            <a:avLst/>
          </a:prstGeom>
        </p:spPr>
      </p:pic>
      <p:pic>
        <p:nvPicPr>
          <p:cNvPr id="26" name="Picture 25" descr="hic-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" y="4083068"/>
            <a:ext cx="2628900" cy="2273300"/>
          </a:xfrm>
          <a:prstGeom prst="rect">
            <a:avLst/>
          </a:prstGeom>
        </p:spPr>
      </p:pic>
      <p:pic>
        <p:nvPicPr>
          <p:cNvPr id="28" name="Picture 27" descr="hic-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18" y="4083068"/>
            <a:ext cx="2679700" cy="2349500"/>
          </a:xfrm>
          <a:prstGeom prst="rect">
            <a:avLst/>
          </a:prstGeom>
        </p:spPr>
      </p:pic>
      <p:pic>
        <p:nvPicPr>
          <p:cNvPr id="29" name="Picture 28" descr="hic-grippe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44" y="4083068"/>
            <a:ext cx="2540844" cy="23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69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5459E5-BBCF-974E-9BA1-1746A980E158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235" y="0"/>
            <a:ext cx="8229242" cy="812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3366FF"/>
                </a:solidFill>
                <a:latin typeface="Times New Roman"/>
                <a:cs typeface="Times New Roman"/>
              </a:rPr>
              <a:t>Outline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5823" y="4701678"/>
            <a:ext cx="8741273" cy="1813422"/>
          </a:xfrm>
        </p:spPr>
        <p:txBody>
          <a:bodyPr>
            <a:normAutofit/>
          </a:bodyPr>
          <a:lstStyle/>
          <a:p>
            <a:pPr marL="514030" indent="-514030">
              <a:lnSpc>
                <a:spcPct val="80000"/>
              </a:lnSpc>
              <a:buNone/>
              <a:defRPr/>
            </a:pPr>
            <a:endParaRPr lang="en-US" sz="2300" b="1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marL="514030" indent="-514030">
              <a:lnSpc>
                <a:spcPct val="80000"/>
              </a:lnSpc>
              <a:buNone/>
              <a:defRPr/>
            </a:pPr>
            <a:endParaRPr lang="en-US" sz="23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cxnSp>
        <p:nvCxnSpPr>
          <p:cNvPr id="16388" name="AutoShape 5"/>
          <p:cNvCxnSpPr>
            <a:cxnSpLocks noChangeShapeType="1"/>
          </p:cNvCxnSpPr>
          <p:nvPr/>
        </p:nvCxnSpPr>
        <p:spPr bwMode="auto">
          <a:xfrm flipV="1">
            <a:off x="457200" y="868093"/>
            <a:ext cx="7533765" cy="29374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8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676" y="123113"/>
            <a:ext cx="759432" cy="77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6AC76-F507-EB48-A0EE-AACC90AB590F}" type="datetime1">
              <a:rPr lang="ru-RU" smtClean="0"/>
              <a:t>24.09.17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5223" y="1957369"/>
            <a:ext cx="7509934" cy="2564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030" indent="-514030">
              <a:lnSpc>
                <a:spcPct val="80000"/>
              </a:lnSpc>
              <a:buFontTx/>
              <a:buAutoNum type="arabicParenR"/>
              <a:defRPr/>
            </a:pPr>
            <a:r>
              <a:rPr lang="en-US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Motivation. </a:t>
            </a:r>
          </a:p>
          <a:p>
            <a:pPr>
              <a:lnSpc>
                <a:spcPct val="80000"/>
              </a:lnSpc>
              <a:defRPr/>
            </a:pPr>
            <a:endParaRPr lang="en-US" sz="2000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marL="514030" indent="-514030">
              <a:lnSpc>
                <a:spcPct val="80000"/>
              </a:lnSpc>
              <a:buFontTx/>
              <a:buAutoNum type="arabicParenR"/>
              <a:defRPr/>
            </a:pPr>
            <a:r>
              <a:rPr lang="en-US" sz="2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Upgrade </a:t>
            </a:r>
            <a:r>
              <a:rPr lang="en-US" sz="2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of ALICE/</a:t>
            </a:r>
            <a:r>
              <a:rPr lang="en-US" sz="2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ITS</a:t>
            </a:r>
          </a:p>
          <a:p>
            <a:pPr marL="742950" lvl="1" indent="-285750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General design</a:t>
            </a:r>
          </a:p>
          <a:p>
            <a:pPr marL="742950" lvl="1" indent="-285750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Detectors and readout</a:t>
            </a:r>
          </a:p>
          <a:p>
            <a:pPr marL="742950" lvl="1" indent="-285750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General layout</a:t>
            </a:r>
          </a:p>
          <a:p>
            <a:pPr marL="742950" lvl="1" indent="-285750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Production status</a:t>
            </a:r>
          </a:p>
          <a:p>
            <a:pPr lvl="1">
              <a:lnSpc>
                <a:spcPct val="80000"/>
              </a:lnSpc>
              <a:defRPr/>
            </a:pPr>
            <a:endParaRPr lang="en-US" sz="2000" dirty="0" smtClean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3) </a:t>
            </a:r>
            <a:r>
              <a:rPr lang="en-US" sz="2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  Plans </a:t>
            </a:r>
            <a:r>
              <a:rPr lang="en-US" sz="2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and </a:t>
            </a:r>
            <a:r>
              <a:rPr lang="en-US" sz="2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summary of new </a:t>
            </a:r>
            <a:r>
              <a:rPr lang="en-US" sz="2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physics possibilities</a:t>
            </a:r>
          </a:p>
          <a:p>
            <a:pPr>
              <a:lnSpc>
                <a:spcPct val="80000"/>
              </a:lnSpc>
              <a:defRPr/>
            </a:pPr>
            <a:endParaRPr lang="en-US" sz="2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096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18362" y="93600"/>
            <a:ext cx="5211683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3366FF"/>
                </a:solidFill>
                <a:latin typeface="Times New Roman"/>
                <a:cs typeface="Times New Roman"/>
              </a:rPr>
              <a:t>Stave Assembly </a:t>
            </a:r>
            <a:r>
              <a:rPr lang="mr-IN" sz="2800" b="0" dirty="0" smtClean="0">
                <a:solidFill>
                  <a:srgbClr val="3366FF"/>
                </a:solidFill>
                <a:latin typeface="Times New Roman"/>
                <a:cs typeface="Times New Roman"/>
              </a:rPr>
              <a:t>–</a:t>
            </a:r>
            <a:r>
              <a:rPr lang="en-US" sz="2800" b="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Production Sites</a:t>
            </a:r>
            <a:endParaRPr lang="en-US" sz="2800" b="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5410" y="6538930"/>
            <a:ext cx="2133600" cy="365125"/>
          </a:xfrm>
        </p:spPr>
        <p:txBody>
          <a:bodyPr/>
          <a:lstStyle/>
          <a:p>
            <a:r>
              <a:rPr lang="en-US" dirty="0"/>
              <a:t>26/07/17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Markus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Keil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CERN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20</a:t>
            </a:fld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873848" y="3639764"/>
            <a:ext cx="2917644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Readiness of laboratories: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Infrastructures and tooling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Training </a:t>
            </a:r>
            <a:r>
              <a:rPr lang="en-GB" sz="2000" dirty="0">
                <a:solidFill>
                  <a:srgbClr val="4F81BD"/>
                </a:solidFill>
                <a:latin typeface="Times New Roman"/>
                <a:cs typeface="Times New Roman"/>
              </a:rPr>
              <a:t>on assembly </a:t>
            </a:r>
            <a:r>
              <a:rPr lang="en-GB" sz="20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procedures</a:t>
            </a:r>
            <a:endParaRPr lang="en-GB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4F81BD"/>
                </a:solidFill>
                <a:latin typeface="Times New Roman"/>
                <a:cs typeface="Times New Roman"/>
              </a:rPr>
              <a:t>Training on test </a:t>
            </a:r>
            <a:r>
              <a:rPr lang="en-GB" sz="20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procedures</a:t>
            </a:r>
            <a:endParaRPr lang="en-GB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88280" y="5994427"/>
            <a:ext cx="30151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1" name="AutoShape 5"/>
          <p:cNvCxnSpPr>
            <a:cxnSpLocks noChangeShapeType="1"/>
          </p:cNvCxnSpPr>
          <p:nvPr/>
        </p:nvCxnSpPr>
        <p:spPr bwMode="auto">
          <a:xfrm>
            <a:off x="285410" y="712754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stave-a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9" y="930275"/>
            <a:ext cx="2313857" cy="2396495"/>
          </a:xfrm>
          <a:prstGeom prst="rect">
            <a:avLst/>
          </a:prstGeom>
        </p:spPr>
      </p:pic>
      <p:pic>
        <p:nvPicPr>
          <p:cNvPr id="6" name="Picture 5" descr="stave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85" y="863877"/>
            <a:ext cx="2917157" cy="2447036"/>
          </a:xfrm>
          <a:prstGeom prst="rect">
            <a:avLst/>
          </a:prstGeom>
        </p:spPr>
      </p:pic>
      <p:pic>
        <p:nvPicPr>
          <p:cNvPr id="7" name="Picture 6" descr="stave-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76" y="863877"/>
            <a:ext cx="2471144" cy="2447035"/>
          </a:xfrm>
          <a:prstGeom prst="rect">
            <a:avLst/>
          </a:prstGeom>
        </p:spPr>
      </p:pic>
      <p:pic>
        <p:nvPicPr>
          <p:cNvPr id="8" name="Picture 7" descr="stave-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1" y="3597008"/>
            <a:ext cx="2380905" cy="2748029"/>
          </a:xfrm>
          <a:prstGeom prst="rect">
            <a:avLst/>
          </a:prstGeom>
        </p:spPr>
      </p:pic>
      <p:pic>
        <p:nvPicPr>
          <p:cNvPr id="9" name="Picture 8" descr="stave-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85" y="3613544"/>
            <a:ext cx="2023653" cy="274802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663944" y="930275"/>
            <a:ext cx="93532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4F81BD"/>
                </a:solidFill>
              </a:rPr>
              <a:t>TORINO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5410" y="3639764"/>
            <a:ext cx="87716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4F81BD"/>
                </a:solidFill>
              </a:rPr>
              <a:t>NIKHEF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41517" y="2664581"/>
            <a:ext cx="9541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solidFill>
                  <a:srgbClr val="00B050"/>
                </a:solidFill>
              </a:rPr>
              <a:t>READY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solidFill>
                  <a:srgbClr val="00B050"/>
                </a:solidFill>
              </a:rPr>
              <a:t>DONE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solidFill>
                  <a:srgbClr val="00B050"/>
                </a:solidFill>
              </a:rPr>
              <a:t>DONE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94968" y="863877"/>
            <a:ext cx="108297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4F81BD"/>
                </a:solidFill>
              </a:rPr>
              <a:t>FRASCATI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21378" y="2664581"/>
            <a:ext cx="9541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solidFill>
                  <a:srgbClr val="00B050"/>
                </a:solidFill>
              </a:rPr>
              <a:t>READY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solidFill>
                  <a:srgbClr val="00B050"/>
                </a:solidFill>
              </a:rPr>
              <a:t>DONE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solidFill>
                  <a:srgbClr val="00B050"/>
                </a:solidFill>
              </a:rPr>
              <a:t>DONE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09234" y="2730527"/>
            <a:ext cx="130035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solidFill>
                  <a:srgbClr val="00B050"/>
                </a:solidFill>
              </a:rPr>
              <a:t>READY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1200" dirty="0" smtClean="0">
                <a:solidFill>
                  <a:srgbClr val="FF0000"/>
                </a:solidFill>
              </a:rPr>
              <a:t>O BE DONE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solidFill>
                  <a:srgbClr val="FF0000"/>
                </a:solidFill>
              </a:rPr>
              <a:t>TO BE DONE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204485" y="930275"/>
            <a:ext cx="131583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4F81BD"/>
                </a:solidFill>
              </a:rPr>
              <a:t>DARESBURY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87987" y="5710037"/>
            <a:ext cx="130035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solidFill>
                  <a:srgbClr val="00B050"/>
                </a:solidFill>
              </a:rPr>
              <a:t>READY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solidFill>
                  <a:srgbClr val="00B050"/>
                </a:solidFill>
              </a:rPr>
              <a:t>DONE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solidFill>
                  <a:srgbClr val="FF0000"/>
                </a:solidFill>
              </a:rPr>
              <a:t>TO BE DONE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21022" y="5715242"/>
            <a:ext cx="130035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solidFill>
                  <a:srgbClr val="00B050"/>
                </a:solidFill>
              </a:rPr>
              <a:t>READY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solidFill>
                  <a:srgbClr val="00B050"/>
                </a:solidFill>
              </a:rPr>
              <a:t>DONE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solidFill>
                  <a:srgbClr val="FF0000"/>
                </a:solidFill>
              </a:rPr>
              <a:t>TO BE DONE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67024" y="3638861"/>
            <a:ext cx="110799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4F81BD"/>
                </a:solidFill>
              </a:rPr>
              <a:t>BERKELEY</a:t>
            </a:r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04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7" y="82510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4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Stave prototypes</a:t>
            </a:r>
            <a:r>
              <a:rPr lang="en-US" dirty="0">
                <a:solidFill>
                  <a:srgbClr val="253AFF"/>
                </a:solidFill>
              </a:rPr>
              <a:t/>
            </a:r>
            <a:br>
              <a:rPr lang="en-US" dirty="0">
                <a:solidFill>
                  <a:srgbClr val="253AFF"/>
                </a:solidFill>
              </a:rPr>
            </a:br>
            <a:endParaRPr lang="en-US" dirty="0">
              <a:solidFill>
                <a:srgbClr val="253A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794" y="1313631"/>
            <a:ext cx="5283200" cy="2464618"/>
          </a:xfrm>
        </p:spPr>
        <p:txBody>
          <a:bodyPr>
            <a:normAutofit fontScale="47500" lnSpcReduction="20000"/>
          </a:bodyPr>
          <a:lstStyle/>
          <a:p>
            <a:pPr>
              <a:buFont typeface="Wingdings" charset="2"/>
              <a:buChar char="Ø"/>
            </a:pPr>
            <a:r>
              <a:rPr lang="en-US" sz="4200" dirty="0">
                <a:solidFill>
                  <a:srgbClr val="4F81BD"/>
                </a:solidFill>
                <a:latin typeface="Times New Roman"/>
                <a:cs typeface="Times New Roman"/>
              </a:rPr>
              <a:t>Assembly of Stave-0 completed using prototype </a:t>
            </a:r>
            <a:r>
              <a:rPr lang="en-US" sz="42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HICs</a:t>
            </a:r>
          </a:p>
          <a:p>
            <a:pPr>
              <a:buFont typeface="Wingdings" charset="2"/>
              <a:buChar char="Ø"/>
            </a:pPr>
            <a:r>
              <a:rPr lang="en-US" sz="42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Used </a:t>
            </a:r>
            <a:r>
              <a:rPr lang="en-US" sz="4200" dirty="0">
                <a:solidFill>
                  <a:srgbClr val="4F81BD"/>
                </a:solidFill>
                <a:latin typeface="Times New Roman"/>
                <a:cs typeface="Times New Roman"/>
              </a:rPr>
              <a:t>to validate design and layout for production readiness review; </a:t>
            </a:r>
            <a:r>
              <a:rPr lang="en-US" sz="4200" dirty="0" err="1">
                <a:solidFill>
                  <a:srgbClr val="4F81BD"/>
                </a:solidFill>
                <a:latin typeface="Times New Roman"/>
                <a:cs typeface="Times New Roman"/>
              </a:rPr>
              <a:t>characterisation</a:t>
            </a:r>
            <a:r>
              <a:rPr lang="en-US" sz="4200" dirty="0">
                <a:solidFill>
                  <a:srgbClr val="4F81BD"/>
                </a:solidFill>
                <a:latin typeface="Times New Roman"/>
                <a:cs typeface="Times New Roman"/>
              </a:rPr>
              <a:t> results reproduced performance measured on single </a:t>
            </a:r>
            <a:r>
              <a:rPr lang="en-US" sz="42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HICs</a:t>
            </a:r>
          </a:p>
          <a:p>
            <a:pPr>
              <a:buFont typeface="Wingdings" charset="2"/>
              <a:buChar char="Ø"/>
            </a:pPr>
            <a:r>
              <a:rPr lang="en-US" sz="42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Assembly </a:t>
            </a:r>
            <a:r>
              <a:rPr lang="en-US" sz="4200" dirty="0">
                <a:solidFill>
                  <a:srgbClr val="4F81BD"/>
                </a:solidFill>
                <a:latin typeface="Times New Roman"/>
                <a:cs typeface="Times New Roman"/>
              </a:rPr>
              <a:t>of Stave-1 ongoing; first half-stave completed, tests show all 98 chips fully functional</a:t>
            </a:r>
          </a:p>
          <a:p>
            <a:pPr marL="0" indent="0">
              <a:buNone/>
            </a:pPr>
            <a:endParaRPr lang="en-US" sz="2000" b="1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1BBD1-2BA6-8D42-98E5-2047D76CFDE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174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68" y="864"/>
            <a:ext cx="897288" cy="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149794" y="1187939"/>
            <a:ext cx="8750069" cy="64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/>
            </a:r>
            <a:br>
              <a:rPr lang="en-US" sz="2000" dirty="0">
                <a:latin typeface="Times New Roman"/>
                <a:cs typeface="Times New Roman"/>
              </a:rPr>
            </a:b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31753" name="Rectangle 4"/>
          <p:cNvSpPr>
            <a:spLocks noChangeArrowheads="1"/>
          </p:cNvSpPr>
          <p:nvPr/>
        </p:nvSpPr>
        <p:spPr bwMode="auto">
          <a:xfrm>
            <a:off x="4529138" y="2980801"/>
            <a:ext cx="4550832" cy="33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45850" y="6461143"/>
            <a:ext cx="2133600" cy="365125"/>
          </a:xfrm>
        </p:spPr>
        <p:txBody>
          <a:bodyPr/>
          <a:lstStyle/>
          <a:p>
            <a:r>
              <a:rPr lang="en-US" dirty="0"/>
              <a:t>26/07/17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Markus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Keil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CERN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cxnSp>
        <p:nvCxnSpPr>
          <p:cNvPr id="14" name="AutoShape 5"/>
          <p:cNvCxnSpPr>
            <a:cxnSpLocks noChangeShapeType="1"/>
          </p:cNvCxnSpPr>
          <p:nvPr/>
        </p:nvCxnSpPr>
        <p:spPr bwMode="auto">
          <a:xfrm>
            <a:off x="27327" y="788954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 descr="stave-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4" y="3972983"/>
            <a:ext cx="3683000" cy="2247900"/>
          </a:xfrm>
          <a:prstGeom prst="rect">
            <a:avLst/>
          </a:prstGeom>
        </p:spPr>
      </p:pic>
      <p:pic>
        <p:nvPicPr>
          <p:cNvPr id="8" name="Picture 7" descr="stave-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67" y="350838"/>
            <a:ext cx="34163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60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A190E-44DD-9A4F-A5AB-D9C1DB10F05C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69" y="-169333"/>
            <a:ext cx="8229242" cy="97971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253AFF"/>
                </a:solidFill>
                <a:latin typeface="Times New Roman"/>
                <a:cs typeface="Times New Roman"/>
              </a:rPr>
              <a:t>3D view of the new </a:t>
            </a:r>
            <a:r>
              <a:rPr lang="en-US" sz="3600" b="1" dirty="0" smtClean="0">
                <a:solidFill>
                  <a:srgbClr val="253AFF"/>
                </a:solidFill>
                <a:latin typeface="Times New Roman"/>
                <a:cs typeface="Times New Roman"/>
              </a:rPr>
              <a:t>ITS layout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203" y="1234578"/>
            <a:ext cx="8741273" cy="181342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sz="2700" dirty="0">
                <a:solidFill>
                  <a:srgbClr val="253AFF"/>
                </a:solidFill>
              </a:rPr>
              <a:t/>
            </a:r>
            <a:br>
              <a:rPr lang="en-US" sz="2700" dirty="0">
                <a:solidFill>
                  <a:srgbClr val="253AFF"/>
                </a:solidFill>
              </a:rPr>
            </a:br>
            <a:endParaRPr lang="en-US" sz="2300" b="1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marL="514030" indent="-514030">
              <a:lnSpc>
                <a:spcPct val="80000"/>
              </a:lnSpc>
              <a:buNone/>
              <a:defRPr/>
            </a:pPr>
            <a:endParaRPr lang="en-US" sz="23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3686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389" y="0"/>
            <a:ext cx="897287" cy="102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647961" y="5998806"/>
            <a:ext cx="908039" cy="369306"/>
          </a:xfrm>
          <a:prstGeom prst="rect">
            <a:avLst/>
          </a:prstGeom>
          <a:noFill/>
        </p:spPr>
        <p:txBody>
          <a:bodyPr lIns="91414" tIns="45707" rIns="91414" bIns="45707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GB" dirty="0"/>
              <a:t>ITS IB</a:t>
            </a:r>
          </a:p>
        </p:txBody>
      </p:sp>
      <p:sp useBgFill="1">
        <p:nvSpPr>
          <p:cNvPr id="36876" name="Rectangle 1"/>
          <p:cNvSpPr>
            <a:spLocks noChangeArrowheads="1"/>
          </p:cNvSpPr>
          <p:nvPr/>
        </p:nvSpPr>
        <p:spPr bwMode="auto">
          <a:xfrm>
            <a:off x="3823408" y="5916185"/>
            <a:ext cx="5472992" cy="774563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pPr marL="514030" indent="-514030">
              <a:lnSpc>
                <a:spcPct val="80000"/>
              </a:lnSpc>
            </a:pPr>
            <a:r>
              <a:rPr lang="en-US" sz="20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Inner Barrel (ITS IB) </a:t>
            </a:r>
          </a:p>
          <a:p>
            <a:pPr marL="514030" indent="-514030">
              <a:lnSpc>
                <a:spcPct val="80000"/>
              </a:lnSpc>
            </a:pPr>
            <a:r>
              <a:rPr lang="en-US" sz="2000" dirty="0" smtClean="0">
                <a:solidFill>
                  <a:srgbClr val="3366FF"/>
                </a:solidFill>
                <a:latin typeface="Calibri" charset="0"/>
              </a:rPr>
              <a:t>Material </a:t>
            </a:r>
            <a:r>
              <a:rPr lang="en-US" sz="2000" dirty="0">
                <a:solidFill>
                  <a:srgbClr val="3366FF"/>
                </a:solidFill>
                <a:latin typeface="Calibri" charset="0"/>
              </a:rPr>
              <a:t>thickness per detector layer: ~ 0.3% </a:t>
            </a:r>
            <a:r>
              <a:rPr lang="en-US" sz="2000" dirty="0" smtClean="0">
                <a:solidFill>
                  <a:srgbClr val="3366FF"/>
                </a:solidFill>
                <a:latin typeface="Calibri" charset="0"/>
              </a:rPr>
              <a:t>X/X</a:t>
            </a:r>
            <a:r>
              <a:rPr lang="en-US" sz="2000" baseline="-25000" dirty="0" smtClean="0">
                <a:solidFill>
                  <a:srgbClr val="3366FF"/>
                </a:solidFill>
                <a:latin typeface="Calibri" charset="0"/>
              </a:rPr>
              <a:t>0 )</a:t>
            </a:r>
            <a:endParaRPr lang="en-US" sz="2000" baseline="-25000" dirty="0">
              <a:solidFill>
                <a:srgbClr val="3366FF"/>
              </a:solidFill>
              <a:latin typeface="Calibri" charset="0"/>
            </a:endParaRPr>
          </a:p>
          <a:p>
            <a:pPr marL="514030" indent="-514030">
              <a:lnSpc>
                <a:spcPct val="80000"/>
              </a:lnSpc>
            </a:pPr>
            <a:r>
              <a:rPr lang="en-US" sz="20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  </a:t>
            </a:r>
            <a:endParaRPr lang="en-US" sz="2000" b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Content Placeholder 4"/>
          <p:cNvPicPr>
            <a:picLocks noChangeAspect="1"/>
          </p:cNvPicPr>
          <p:nvPr/>
        </p:nvPicPr>
        <p:blipFill>
          <a:blip r:embed="rId3"/>
          <a:srcRect t="3051" b="3051"/>
          <a:stretch>
            <a:fillRect/>
          </a:stretch>
        </p:blipFill>
        <p:spPr bwMode="auto">
          <a:xfrm>
            <a:off x="0" y="4354732"/>
            <a:ext cx="3677582" cy="213437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EC36-1A3B-8548-A917-87FFB4035EC0}" type="datetime1">
              <a:rPr lang="ru-RU" smtClean="0"/>
              <a:t>24.09.17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Grigory </a:t>
            </a:r>
            <a:r>
              <a:rPr lang="en-US" dirty="0" err="1" smtClean="0"/>
              <a:t>Feofilov</a:t>
            </a:r>
            <a:endParaRPr lang="en-US" dirty="0"/>
          </a:p>
        </p:txBody>
      </p:sp>
      <p:cxnSp>
        <p:nvCxnSpPr>
          <p:cNvPr id="20" name="AutoShape 5"/>
          <p:cNvCxnSpPr>
            <a:cxnSpLocks noChangeShapeType="1"/>
          </p:cNvCxnSpPr>
          <p:nvPr/>
        </p:nvCxnSpPr>
        <p:spPr bwMode="auto">
          <a:xfrm>
            <a:off x="0" y="832756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 descr="fig2-i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76" y="1234578"/>
            <a:ext cx="69596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3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94" y="-11112"/>
            <a:ext cx="8483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600" b="1" dirty="0">
                <a:solidFill>
                  <a:srgbClr val="3366FF"/>
                </a:solidFill>
                <a:latin typeface="Times New Roman"/>
                <a:cs typeface="Times New Roman"/>
              </a:rPr>
              <a:t>Services </a:t>
            </a:r>
            <a:r>
              <a:rPr lang="en-US" sz="3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Layout</a:t>
            </a:r>
            <a:r>
              <a:rPr lang="en-US" sz="3600" b="1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in the ALICE Cavern</a:t>
            </a:r>
            <a:endParaRPr lang="en-US" sz="3600" b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1BBD1-2BA6-8D42-98E5-2047D76CFDE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149794" y="1187939"/>
            <a:ext cx="8750069" cy="64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/>
            </a:r>
            <a:br>
              <a:rPr lang="en-US" sz="2000" dirty="0">
                <a:latin typeface="Times New Roman"/>
                <a:cs typeface="Times New Roman"/>
              </a:rPr>
            </a:b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31753" name="Rectangle 4"/>
          <p:cNvSpPr>
            <a:spLocks noChangeArrowheads="1"/>
          </p:cNvSpPr>
          <p:nvPr/>
        </p:nvSpPr>
        <p:spPr bwMode="auto">
          <a:xfrm>
            <a:off x="4529138" y="2980801"/>
            <a:ext cx="4550832" cy="33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3035300" cy="365125"/>
          </a:xfrm>
        </p:spPr>
        <p:txBody>
          <a:bodyPr/>
          <a:lstStyle/>
          <a:p>
            <a:r>
              <a:rPr lang="en-US" dirty="0"/>
              <a:t>ITS Plenary Meeting, 10 July 2017. </a:t>
            </a:r>
            <a:r>
              <a:rPr lang="en-US" dirty="0" err="1"/>
              <a:t>E.Laudi</a:t>
            </a:r>
            <a:r>
              <a:rPr lang="en-US" dirty="0"/>
              <a:t>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cxnSp>
        <p:nvCxnSpPr>
          <p:cNvPr id="14" name="AutoShape 5"/>
          <p:cNvCxnSpPr>
            <a:cxnSpLocks noChangeShapeType="1"/>
          </p:cNvCxnSpPr>
          <p:nvPr/>
        </p:nvCxnSpPr>
        <p:spPr bwMode="auto">
          <a:xfrm>
            <a:off x="260350" y="950254"/>
            <a:ext cx="7550698" cy="0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559" y="94170"/>
            <a:ext cx="897287" cy="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services-layout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" r="12976"/>
          <a:stretch/>
        </p:blipFill>
        <p:spPr>
          <a:xfrm>
            <a:off x="313267" y="1253067"/>
            <a:ext cx="8668035" cy="5189471"/>
          </a:xfrm>
        </p:spPr>
      </p:pic>
    </p:spTree>
    <p:extLst>
      <p:ext uri="{BB962C8B-B14F-4D97-AF65-F5344CB8AC3E}">
        <p14:creationId xmlns:p14="http://schemas.microsoft.com/office/powerpoint/2010/main" val="1588720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8900" y="-133912"/>
            <a:ext cx="8229242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Services: Interface  </a:t>
            </a:r>
            <a:r>
              <a:rPr lang="en-US" sz="3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Cage of New </a:t>
            </a:r>
            <a:r>
              <a:rPr lang="en-US" sz="3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ITS </a:t>
            </a:r>
            <a:endParaRPr lang="en-US" sz="3600" b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90552C-A696-6E4C-A460-756308363FC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8294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342" y="94170"/>
            <a:ext cx="897287" cy="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607184"/>
            <a:ext cx="4076700" cy="228618"/>
          </a:xfrm>
        </p:spPr>
        <p:txBody>
          <a:bodyPr/>
          <a:lstStyle/>
          <a:p>
            <a:r>
              <a:rPr lang="en-US" dirty="0"/>
              <a:t>ITS Plenary Meeting, 10 July 2017. </a:t>
            </a:r>
            <a:r>
              <a:rPr lang="en-US" i="1" dirty="0" err="1"/>
              <a:t>Corrado</a:t>
            </a:r>
            <a:r>
              <a:rPr lang="en-US" i="1" dirty="0"/>
              <a:t> </a:t>
            </a:r>
            <a:r>
              <a:rPr lang="en-US" i="1" dirty="0" err="1"/>
              <a:t>Gargiulo</a:t>
            </a:r>
            <a:r>
              <a:rPr lang="en-US" i="1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334002" y="6413536"/>
            <a:ext cx="2895600" cy="365125"/>
          </a:xfrm>
        </p:spPr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cxnSp>
        <p:nvCxnSpPr>
          <p:cNvPr id="11" name="AutoShape 5"/>
          <p:cNvCxnSpPr>
            <a:cxnSpLocks noChangeShapeType="1"/>
          </p:cNvCxnSpPr>
          <p:nvPr/>
        </p:nvCxnSpPr>
        <p:spPr bwMode="auto">
          <a:xfrm>
            <a:off x="165101" y="1009088"/>
            <a:ext cx="7776632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Content Placeholder 4" descr="inrefac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53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0"/>
            <a:ext cx="6697134" cy="1016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3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Services, Mechanics and Cooling </a:t>
            </a:r>
            <a:r>
              <a:rPr lang="en-US" sz="3600" b="1" dirty="0">
                <a:solidFill>
                  <a:srgbClr val="3366FF"/>
                </a:solidFill>
                <a:latin typeface="Times New Roman"/>
                <a:cs typeface="Times New Roman"/>
              </a:rPr>
              <a:t>O</a:t>
            </a:r>
            <a:r>
              <a:rPr lang="en-US" sz="3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verview</a:t>
            </a:r>
            <a:endParaRPr lang="en-US" sz="3600" dirty="0">
              <a:solidFill>
                <a:srgbClr val="253AFF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1BBD1-2BA6-8D42-98E5-2047D76CFDE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3174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68" y="864"/>
            <a:ext cx="897288" cy="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149794" y="1187939"/>
            <a:ext cx="8750069" cy="64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/>
            </a:r>
            <a:br>
              <a:rPr lang="en-US" sz="2000" dirty="0">
                <a:latin typeface="Times New Roman"/>
                <a:cs typeface="Times New Roman"/>
              </a:rPr>
            </a:b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31753" name="Rectangle 4"/>
          <p:cNvSpPr>
            <a:spLocks noChangeArrowheads="1"/>
          </p:cNvSpPr>
          <p:nvPr/>
        </p:nvSpPr>
        <p:spPr bwMode="auto">
          <a:xfrm>
            <a:off x="4529138" y="2980801"/>
            <a:ext cx="4550832" cy="33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9794" y="6372660"/>
            <a:ext cx="3467100" cy="365125"/>
          </a:xfrm>
        </p:spPr>
        <p:txBody>
          <a:bodyPr/>
          <a:lstStyle/>
          <a:p>
            <a:r>
              <a:rPr lang="en-US" dirty="0"/>
              <a:t>ITS Plenary Meeting, 10 July 2017. </a:t>
            </a:r>
            <a:r>
              <a:rPr lang="en-US" i="1" dirty="0" err="1"/>
              <a:t>Corrado</a:t>
            </a:r>
            <a:r>
              <a:rPr lang="en-US" i="1" dirty="0"/>
              <a:t> </a:t>
            </a:r>
            <a:r>
              <a:rPr lang="en-US" i="1" dirty="0" err="1"/>
              <a:t>Gargiulo</a:t>
            </a:r>
            <a:r>
              <a:rPr lang="en-US" i="1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Grigory </a:t>
            </a:r>
            <a:r>
              <a:rPr lang="en-US" dirty="0" err="1" smtClean="0"/>
              <a:t>Feofilov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42507" y="5648881"/>
            <a:ext cx="45191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 PRODUCTION PHASE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Dry Assembly Test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end of 2017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12" name="AutoShape 5"/>
          <p:cNvCxnSpPr>
            <a:cxnSpLocks noChangeShapeType="1"/>
          </p:cNvCxnSpPr>
          <p:nvPr/>
        </p:nvCxnSpPr>
        <p:spPr bwMode="auto">
          <a:xfrm>
            <a:off x="149794" y="1055482"/>
            <a:ext cx="7707273" cy="0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Content Placeholder 8" descr="services-all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" b="3013"/>
          <a:stretch>
            <a:fillRect/>
          </a:stretch>
        </p:blipFill>
        <p:spPr>
          <a:xfrm>
            <a:off x="457200" y="1187939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54063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73" b="17111"/>
          <a:stretch/>
        </p:blipFill>
        <p:spPr>
          <a:xfrm rot="6961407">
            <a:off x="2211988" y="1346791"/>
            <a:ext cx="3954942" cy="144637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454862">
            <a:off x="192940" y="650508"/>
            <a:ext cx="3541520" cy="3586490"/>
            <a:chOff x="971550" y="-1228725"/>
            <a:chExt cx="5857875" cy="43934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5823" b="93584" l="1498" r="99591"/>
                      </a14:imgEffect>
                      <a14:imgEffect>
                        <a14:sharpenSoften amount="12000"/>
                      </a14:imgEffect>
                      <a14:imgEffect>
                        <a14:brightnessContrast bright="3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9363">
              <a:off x="971550" y="-1228725"/>
              <a:ext cx="5857875" cy="439340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942" b="60109" l="85020" r="96959"/>
                      </a14:imgEffect>
                      <a14:imgEffect>
                        <a14:brightnessContrast brigh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00" t="46528" r="2604" b="38333"/>
            <a:stretch/>
          </p:blipFill>
          <p:spPr>
            <a:xfrm rot="8562517">
              <a:off x="1204621" y="1800091"/>
              <a:ext cx="1041906" cy="954351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8" r="10977" b="13188"/>
          <a:stretch/>
        </p:blipFill>
        <p:spPr>
          <a:xfrm rot="14307446" flipH="1">
            <a:off x="5355543" y="1158148"/>
            <a:ext cx="3635658" cy="14974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71056" y="6473355"/>
            <a:ext cx="2057400" cy="365125"/>
          </a:xfrm>
        </p:spPr>
        <p:txBody>
          <a:bodyPr/>
          <a:lstStyle/>
          <a:p>
            <a:fld id="{1DEC4DE4-6F7E-4A6A-9846-13D43B336E0B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1451" y="17758"/>
            <a:ext cx="8229600" cy="482920"/>
          </a:xfrm>
        </p:spPr>
        <p:txBody>
          <a:bodyPr/>
          <a:lstStyle/>
          <a:p>
            <a:r>
              <a:rPr lang="en-GB" sz="32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2017: </a:t>
            </a:r>
            <a:r>
              <a:rPr lang="en-GB" sz="3200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Spaceframe</a:t>
            </a:r>
            <a:r>
              <a:rPr lang="en-GB" sz="32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production </a:t>
            </a:r>
            <a:r>
              <a:rPr lang="en-GB" sz="3200" b="1" dirty="0">
                <a:solidFill>
                  <a:srgbClr val="3366FF"/>
                </a:solidFill>
                <a:latin typeface="Times New Roman"/>
                <a:cs typeface="Times New Roman"/>
              </a:rPr>
              <a:t>status: </a:t>
            </a:r>
            <a:r>
              <a:rPr lang="en-GB" dirty="0">
                <a:solidFill>
                  <a:srgbClr val="FF0000"/>
                </a:solidFill>
              </a:rPr>
              <a:t>IB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557346" y="2717351"/>
            <a:ext cx="864000" cy="0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18808" y="2284853"/>
            <a:ext cx="17597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Light-high thermal conductive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Cold Plate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99709" y="2328620"/>
            <a:ext cx="971140" cy="853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310523" y="2736789"/>
            <a:ext cx="780340" cy="5397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36373" y="2526065"/>
            <a:ext cx="1795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Stave Precise positioning</a:t>
            </a:r>
          </a:p>
          <a:p>
            <a:r>
              <a:rPr lang="en-GB" dirty="0">
                <a:solidFill>
                  <a:schemeClr val="tx1"/>
                </a:solidFill>
              </a:rPr>
              <a:t>end pieces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029624" y="975652"/>
            <a:ext cx="176189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latin typeface="Berlin Sans FB Demi" pitchFamily="34" charset="0"/>
              </a:defRPr>
            </a:lvl1pPr>
          </a:lstStyle>
          <a:p>
            <a:r>
              <a:rPr lang="en-GB" dirty="0"/>
              <a:t>Positioning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825148" y="975652"/>
            <a:ext cx="176189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latin typeface="Berlin Sans FB Demi" pitchFamily="34" charset="0"/>
              </a:defRPr>
            </a:lvl1pPr>
          </a:lstStyle>
          <a:p>
            <a:r>
              <a:rPr lang="en-GB" dirty="0"/>
              <a:t>Cooling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871965" y="978785"/>
            <a:ext cx="176189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latin typeface="Berlin Sans FB Demi" pitchFamily="34" charset="0"/>
              </a:defRPr>
            </a:lvl1pPr>
          </a:lstStyle>
          <a:p>
            <a:r>
              <a:rPr lang="en-GB" dirty="0" smtClean="0"/>
              <a:t>Stiffness</a:t>
            </a:r>
            <a:endParaRPr lang="en-GB" dirty="0"/>
          </a:p>
        </p:txBody>
      </p:sp>
      <p:sp>
        <p:nvSpPr>
          <p:cNvPr id="85" name="TextBox 84"/>
          <p:cNvSpPr txBox="1"/>
          <p:nvPr/>
        </p:nvSpPr>
        <p:spPr>
          <a:xfrm>
            <a:off x="5541523" y="1884236"/>
            <a:ext cx="1454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algn="r"/>
            <a:r>
              <a:rPr lang="en-GB" dirty="0">
                <a:solidFill>
                  <a:schemeClr val="tx1"/>
                </a:solidFill>
              </a:rPr>
              <a:t>Light-stiff mechanical </a:t>
            </a:r>
            <a:r>
              <a:rPr lang="en-GB" dirty="0" smtClean="0">
                <a:solidFill>
                  <a:schemeClr val="tx1"/>
                </a:solidFill>
              </a:rPr>
              <a:t>Space Frame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221642" y="4470876"/>
            <a:ext cx="1871700" cy="99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127" y="4339437"/>
            <a:ext cx="1936473" cy="2434341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43"/>
          <a:stretch/>
        </p:blipFill>
        <p:spPr bwMode="auto">
          <a:xfrm>
            <a:off x="4989283" y="4948343"/>
            <a:ext cx="597755" cy="10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479808" y="4471289"/>
            <a:ext cx="164447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itchFamily="34" charset="0"/>
              </a:defRPr>
            </a:lvl1pPr>
          </a:lstStyle>
          <a:p>
            <a:r>
              <a:rPr lang="en-GB" dirty="0" smtClean="0">
                <a:solidFill>
                  <a:srgbClr val="3366FF"/>
                </a:solidFill>
              </a:rPr>
              <a:t>Space Frame</a:t>
            </a:r>
            <a:endParaRPr lang="en-GB" dirty="0">
              <a:solidFill>
                <a:srgbClr val="3366FF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1897" y="5599748"/>
            <a:ext cx="1766670" cy="662057"/>
          </a:xfrm>
          <a:prstGeom prst="rect">
            <a:avLst/>
          </a:prstGeom>
        </p:spPr>
      </p:pic>
      <p:cxnSp>
        <p:nvCxnSpPr>
          <p:cNvPr id="89" name="Straight Connector 88"/>
          <p:cNvCxnSpPr/>
          <p:nvPr/>
        </p:nvCxnSpPr>
        <p:spPr>
          <a:xfrm flipH="1">
            <a:off x="5852104" y="6098243"/>
            <a:ext cx="232064" cy="24803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 flipV="1">
            <a:off x="5511226" y="5981202"/>
            <a:ext cx="201076" cy="36929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7751612" y="5389541"/>
            <a:ext cx="12988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/>
              <a:t>Filament winding</a:t>
            </a:r>
          </a:p>
        </p:txBody>
      </p:sp>
      <p:sp>
        <p:nvSpPr>
          <p:cNvPr id="122" name="Rettangolo 7"/>
          <p:cNvSpPr>
            <a:spLocks noChangeArrowheads="1"/>
          </p:cNvSpPr>
          <p:nvPr/>
        </p:nvSpPr>
        <p:spPr bwMode="auto">
          <a:xfrm>
            <a:off x="5404127" y="6107283"/>
            <a:ext cx="5212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/>
              <a:t>M60J</a:t>
            </a:r>
          </a:p>
        </p:txBody>
      </p:sp>
      <p:sp>
        <p:nvSpPr>
          <p:cNvPr id="123" name="Rectangle 122"/>
          <p:cNvSpPr/>
          <p:nvPr/>
        </p:nvSpPr>
        <p:spPr>
          <a:xfrm rot="20002410">
            <a:off x="2150498" y="1350070"/>
            <a:ext cx="1155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0.3 m, 1.7gr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92" y="4188657"/>
            <a:ext cx="2253257" cy="7460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94924" y="4437847"/>
            <a:ext cx="158975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2700" b="1">
                <a:latin typeface="Berlin Sans FB Demi" pitchFamily="34" charset="0"/>
              </a:defRPr>
            </a:lvl1pPr>
          </a:lstStyle>
          <a:p>
            <a:r>
              <a:rPr lang="en-GB" sz="1800" dirty="0" smtClean="0">
                <a:solidFill>
                  <a:srgbClr val="3366FF"/>
                </a:solidFill>
              </a:rPr>
              <a:t>Cold Plate</a:t>
            </a:r>
            <a:endParaRPr lang="en-GB" sz="1800" dirty="0">
              <a:solidFill>
                <a:srgbClr val="3366FF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9" y="4971625"/>
            <a:ext cx="2180468" cy="1096053"/>
          </a:xfrm>
          <a:prstGeom prst="rect">
            <a:avLst/>
          </a:prstGeom>
        </p:spPr>
      </p:pic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2998586" y="5185383"/>
            <a:ext cx="1679285" cy="1200221"/>
            <a:chOff x="6555124" y="2126730"/>
            <a:chExt cx="3881413" cy="208059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55124" y="2720731"/>
              <a:ext cx="1676545" cy="1486596"/>
            </a:xfrm>
            <a:prstGeom prst="rect">
              <a:avLst/>
            </a:prstGeom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92143" y="2208784"/>
              <a:ext cx="1913065" cy="1888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6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199445" y="2126730"/>
              <a:ext cx="2237092" cy="1671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6" name="Picture 5" descr="http://concentrictube.com/images/f.gif"/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73" t="15939" r="9778" b="27376"/>
          <a:stretch/>
        </p:blipFill>
        <p:spPr bwMode="auto">
          <a:xfrm>
            <a:off x="1627273" y="5401531"/>
            <a:ext cx="1210241" cy="9916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extBox 98"/>
          <p:cNvSpPr txBox="1"/>
          <p:nvPr/>
        </p:nvSpPr>
        <p:spPr>
          <a:xfrm>
            <a:off x="171458" y="5930777"/>
            <a:ext cx="18954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rgbClr val="3366FF"/>
                </a:solidFill>
              </a:rPr>
              <a:t>Embedded polyimide </a:t>
            </a:r>
            <a:r>
              <a:rPr lang="en-GB" b="1" dirty="0" smtClean="0">
                <a:solidFill>
                  <a:srgbClr val="3366FF"/>
                </a:solidFill>
              </a:rPr>
              <a:t>pipes </a:t>
            </a:r>
            <a:r>
              <a:rPr lang="en-US" dirty="0" smtClean="0">
                <a:solidFill>
                  <a:srgbClr val="3366FF"/>
                </a:solidFill>
              </a:rPr>
              <a:t>Pyre </a:t>
            </a:r>
            <a:r>
              <a:rPr lang="en-US" dirty="0">
                <a:solidFill>
                  <a:srgbClr val="3366FF"/>
                </a:solidFill>
              </a:rPr>
              <a:t>M.L.®</a:t>
            </a:r>
            <a:endParaRPr lang="it-IT" altLang="fr-FR" dirty="0">
              <a:solidFill>
                <a:srgbClr val="3366FF"/>
              </a:solidFill>
            </a:endParaRPr>
          </a:p>
          <a:p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123773" y="4806015"/>
            <a:ext cx="9589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i="1" dirty="0"/>
              <a:t>Manual Layup</a:t>
            </a:r>
          </a:p>
        </p:txBody>
      </p:sp>
      <p:sp>
        <p:nvSpPr>
          <p:cNvPr id="114" name="Rettangolo 7"/>
          <p:cNvSpPr>
            <a:spLocks noChangeArrowheads="1"/>
          </p:cNvSpPr>
          <p:nvPr/>
        </p:nvSpPr>
        <p:spPr bwMode="auto">
          <a:xfrm>
            <a:off x="3739297" y="5797210"/>
            <a:ext cx="9669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>
                <a:solidFill>
                  <a:schemeClr val="bg1"/>
                </a:solidFill>
              </a:rPr>
              <a:t>Amec FGS_003</a:t>
            </a:r>
          </a:p>
        </p:txBody>
      </p:sp>
      <p:sp>
        <p:nvSpPr>
          <p:cNvPr id="116" name="Rettangolo 7"/>
          <p:cNvSpPr>
            <a:spLocks noChangeArrowheads="1"/>
          </p:cNvSpPr>
          <p:nvPr/>
        </p:nvSpPr>
        <p:spPr bwMode="auto">
          <a:xfrm>
            <a:off x="3289790" y="6365508"/>
            <a:ext cx="6364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>
                <a:solidFill>
                  <a:schemeClr val="bg1"/>
                </a:solidFill>
              </a:rPr>
              <a:t>K13D 2U</a:t>
            </a:r>
          </a:p>
        </p:txBody>
      </p:sp>
      <p:sp>
        <p:nvSpPr>
          <p:cNvPr id="121" name="Rettangolo 7"/>
          <p:cNvSpPr>
            <a:spLocks noChangeArrowheads="1"/>
          </p:cNvSpPr>
          <p:nvPr/>
        </p:nvSpPr>
        <p:spPr bwMode="auto">
          <a:xfrm>
            <a:off x="3112875" y="6280006"/>
            <a:ext cx="4981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 err="1"/>
              <a:t>fleece</a:t>
            </a:r>
            <a:endParaRPr lang="fr-FR" altLang="fr-FR" sz="1000" dirty="0"/>
          </a:p>
        </p:txBody>
      </p:sp>
      <p:sp>
        <p:nvSpPr>
          <p:cNvPr id="124" name="TextBox 123"/>
          <p:cNvSpPr txBox="1"/>
          <p:nvPr/>
        </p:nvSpPr>
        <p:spPr>
          <a:xfrm>
            <a:off x="2279949" y="4655955"/>
            <a:ext cx="2709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/>
            </a:lvl1pPr>
          </a:lstStyle>
          <a:p>
            <a:r>
              <a:rPr lang="en-GB" sz="1200" dirty="0"/>
              <a:t>Water </a:t>
            </a:r>
            <a:r>
              <a:rPr lang="en-GB" sz="1200" dirty="0" smtClean="0"/>
              <a:t>leak-less cooling </a:t>
            </a:r>
          </a:p>
          <a:p>
            <a:r>
              <a:rPr lang="en-GB" sz="1200" dirty="0" smtClean="0"/>
              <a:t>(-- below  atmospheric pressure).</a:t>
            </a:r>
            <a:endParaRPr lang="en-GB" sz="1200" dirty="0"/>
          </a:p>
          <a:p>
            <a:r>
              <a:rPr lang="en-US" sz="1200" dirty="0"/>
              <a:t>Pipe Burst pressure </a:t>
            </a:r>
            <a:r>
              <a:rPr lang="en-US" sz="1200" dirty="0" smtClean="0"/>
              <a:t>at  </a:t>
            </a:r>
            <a:r>
              <a:rPr lang="en-US" sz="1200" dirty="0"/>
              <a:t>51bar</a:t>
            </a:r>
            <a:endParaRPr lang="en-GB" sz="1200" dirty="0"/>
          </a:p>
        </p:txBody>
      </p:sp>
      <p:sp>
        <p:nvSpPr>
          <p:cNvPr id="47" name="Rectangle 46"/>
          <p:cNvSpPr/>
          <p:nvPr/>
        </p:nvSpPr>
        <p:spPr>
          <a:xfrm>
            <a:off x="1465633" y="3740146"/>
            <a:ext cx="64121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/>
              <a:t>Total number of structures </a:t>
            </a:r>
            <a:r>
              <a:rPr lang="en-GB" sz="1200" b="1" dirty="0" smtClean="0"/>
              <a:t>needed    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 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Layer 0,1,2: 12+16+20pc = 48pc; spare 120%; total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106 SF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-15536" y="3360629"/>
            <a:ext cx="9143999" cy="10772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sz="1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Number of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Space Frame produced to date for the ITS </a:t>
            </a:r>
            <a:r>
              <a:rPr lang="en-GB" sz="2000" b="1" u="sng" dirty="0" smtClean="0">
                <a:solidFill>
                  <a:schemeClr val="bg1"/>
                </a:solidFill>
              </a:rPr>
              <a:t>Inner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Barrel are 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</a:rPr>
              <a:t>170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out of 106   (40*)</a:t>
            </a:r>
          </a:p>
          <a:p>
            <a:pPr algn="ctr"/>
            <a:endParaRPr lang="en-GB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629251" y="3880161"/>
            <a:ext cx="20441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* with connectors and fittings</a:t>
            </a:r>
            <a:endParaRPr lang="fr-FR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979099" y="487328"/>
            <a:ext cx="2486320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</a:rPr>
              <a:t>CARBON PARTS PRODUCTION FINISHED</a:t>
            </a:r>
            <a:endParaRPr lang="en-GB" sz="14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458" y="472736"/>
            <a:ext cx="116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>
                <a:solidFill>
                  <a:srgbClr val="00B050"/>
                </a:solidFill>
              </a:rPr>
              <a:t>PRR 27 April 2017</a:t>
            </a:r>
            <a:endParaRPr lang="en-GB" sz="1200" u="sng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56697" y="3474443"/>
            <a:ext cx="921079" cy="49218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4" y="3259990"/>
            <a:ext cx="374770" cy="356046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8065" y="3302961"/>
            <a:ext cx="10527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Production </a:t>
            </a:r>
            <a:r>
              <a:rPr lang="en-US" sz="1100" b="1" dirty="0" smtClean="0">
                <a:solidFill>
                  <a:schemeClr val="bg1"/>
                </a:solidFill>
              </a:rPr>
              <a:t> at</a:t>
            </a:r>
            <a:endParaRPr lang="en-GB" sz="1100" b="1" dirty="0">
              <a:solidFill>
                <a:schemeClr val="bg1"/>
              </a:solidFill>
            </a:endParaRPr>
          </a:p>
        </p:txBody>
      </p:sp>
      <p:cxnSp>
        <p:nvCxnSpPr>
          <p:cNvPr id="56" name="AutoShape 5"/>
          <p:cNvCxnSpPr>
            <a:cxnSpLocks noChangeShapeType="1"/>
          </p:cNvCxnSpPr>
          <p:nvPr/>
        </p:nvCxnSpPr>
        <p:spPr bwMode="auto">
          <a:xfrm>
            <a:off x="-15536" y="518756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15"/>
          <p:cNvSpPr/>
          <p:nvPr/>
        </p:nvSpPr>
        <p:spPr>
          <a:xfrm>
            <a:off x="171451" y="6519571"/>
            <a:ext cx="53700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ITS Plenary Meeting, 10 July 2017. </a:t>
            </a:r>
            <a:r>
              <a:rPr lang="en-US" sz="1100" i="1" dirty="0" err="1"/>
              <a:t>Corrado</a:t>
            </a:r>
            <a:r>
              <a:rPr lang="en-US" sz="1100" i="1" dirty="0"/>
              <a:t> </a:t>
            </a:r>
            <a:r>
              <a:rPr lang="en-US" sz="1100" i="1" dirty="0" err="1"/>
              <a:t>Gargiulo</a:t>
            </a:r>
            <a:r>
              <a:rPr lang="en-US" sz="1100" i="1" dirty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959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18361" y="93600"/>
            <a:ext cx="6069891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2017: OB Spaceframe Production</a:t>
            </a:r>
            <a:endParaRPr lang="en-US" sz="32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5027" y="5809927"/>
            <a:ext cx="2133600" cy="365125"/>
          </a:xfrm>
        </p:spPr>
        <p:txBody>
          <a:bodyPr/>
          <a:lstStyle/>
          <a:p>
            <a:r>
              <a:rPr lang="en-US" dirty="0"/>
              <a:t>ITS Plenary Meeting, 10 July 2017. </a:t>
            </a:r>
            <a:r>
              <a:rPr lang="en-US" i="1" dirty="0" err="1"/>
              <a:t>Corrado</a:t>
            </a:r>
            <a:r>
              <a:rPr lang="en-US" i="1" dirty="0"/>
              <a:t> </a:t>
            </a:r>
            <a:r>
              <a:rPr lang="en-US" i="1" dirty="0" err="1"/>
              <a:t>Gargiulo</a:t>
            </a:r>
            <a:r>
              <a:rPr lang="en-US" i="1" dirty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27</a:t>
            </a:fld>
            <a:endParaRPr lang="en-US"/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6624796" y="6318271"/>
            <a:ext cx="2156910" cy="365125"/>
          </a:xfrm>
          <a:prstGeom prst="rect">
            <a:avLst/>
          </a:prstGeom>
        </p:spPr>
        <p:txBody>
          <a:bodyPr vert="horz" lIns="116412" tIns="58206" rIns="116412" bIns="58206" rtlCol="0" anchor="ctr"/>
          <a:lstStyle>
            <a:defPPr>
              <a:defRPr lang="en-US"/>
            </a:defPPr>
            <a:lvl1pPr marL="0" algn="r" defTabSz="582061" rtl="0" eaLnBrk="1" latinLnBrk="0" hangingPunct="1"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582061" algn="l" defTabSz="582061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123" algn="l" defTabSz="582061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6184" algn="l" defTabSz="582061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8245" algn="l" defTabSz="582061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0307" algn="l" defTabSz="582061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2368" algn="l" defTabSz="582061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4429" algn="l" defTabSz="582061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6491" algn="l" defTabSz="582061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2C15F9-2AD0-044F-BB80-F9D71DAC45B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6994" y="3119711"/>
            <a:ext cx="9150994" cy="8516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84" y="4733377"/>
            <a:ext cx="797617" cy="90933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58"/>
          <a:stretch/>
        </p:blipFill>
        <p:spPr bwMode="auto">
          <a:xfrm rot="10800000">
            <a:off x="1254067" y="6442981"/>
            <a:ext cx="6430059" cy="37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6307" y="4237027"/>
            <a:ext cx="1520265" cy="2711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653792" y="643205"/>
            <a:ext cx="8586600" cy="2309521"/>
            <a:chOff x="784827" y="557298"/>
            <a:chExt cx="11796951" cy="2405751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4827" y="557298"/>
              <a:ext cx="3142466" cy="1973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69537" y="606149"/>
              <a:ext cx="1880052" cy="203744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73798" y="686472"/>
              <a:ext cx="3146043" cy="1701096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H="1" flipV="1">
              <a:off x="6665108" y="1281248"/>
              <a:ext cx="583753" cy="496"/>
            </a:xfrm>
            <a:prstGeom prst="straightConnector1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245019" y="1301780"/>
              <a:ext cx="1019388" cy="114235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1389175" y="2029842"/>
              <a:ext cx="6638" cy="431846"/>
            </a:xfrm>
            <a:prstGeom prst="straightConnector1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5961" y="1918009"/>
              <a:ext cx="1298120" cy="24237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00340" y="809367"/>
              <a:ext cx="2349186" cy="41678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0"/>
                </a:spcBef>
                <a:defRPr b="1">
                  <a:latin typeface="Berlin Sans FB Demi" pitchFamily="34" charset="0"/>
                </a:defRPr>
              </a:lvl1pPr>
            </a:lstStyle>
            <a:p>
              <a:r>
                <a:rPr lang="en-GB" sz="2000" dirty="0">
                  <a:latin typeface="+mn-lt"/>
                </a:rPr>
                <a:t>Positioning</a:t>
              </a:r>
              <a:endParaRPr lang="en-GB" dirty="0">
                <a:latin typeface="+mn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526450" y="803374"/>
              <a:ext cx="2349186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0"/>
                </a:spcBef>
                <a:defRPr b="1">
                  <a:latin typeface="Berlin Sans FB Demi" pitchFamily="34" charset="0"/>
                </a:defRPr>
              </a:lvl1pPr>
            </a:lstStyle>
            <a:p>
              <a:r>
                <a:rPr lang="en-GB" sz="1800" dirty="0">
                  <a:latin typeface="+mn-lt"/>
                </a:rPr>
                <a:t>Cooling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15922" y="839987"/>
              <a:ext cx="2349186" cy="41678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0"/>
                </a:spcBef>
                <a:defRPr b="1">
                  <a:latin typeface="Berlin Sans FB Demi" pitchFamily="34" charset="0"/>
                </a:defRPr>
              </a:lvl1pPr>
            </a:lstStyle>
            <a:p>
              <a:r>
                <a:rPr lang="en-GB" sz="2000" dirty="0" smtClean="0">
                  <a:latin typeface="+mn-lt"/>
                </a:rPr>
                <a:t>Stiffness</a:t>
              </a:r>
              <a:endParaRPr lang="en-GB" dirty="0">
                <a:latin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8098331">
              <a:off x="4118481" y="1347470"/>
              <a:ext cx="1308225" cy="465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i="1" dirty="0">
                  <a:solidFill>
                    <a:srgbClr val="3366FF"/>
                  </a:solidFill>
                </a:rPr>
                <a:t>1.5 m, 40 g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905413" y="2348801"/>
              <a:ext cx="3676365" cy="609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i="1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</a:lstStyle>
            <a:p>
              <a:r>
                <a:rPr lang="en-GB" dirty="0" smtClean="0">
                  <a:solidFill>
                    <a:schemeClr val="tx1"/>
                  </a:solidFill>
                </a:rPr>
                <a:t>      Light - high thermal conductive </a:t>
              </a:r>
              <a:endParaRPr lang="en-GB" dirty="0">
                <a:solidFill>
                  <a:schemeClr val="tx1"/>
                </a:solidFill>
              </a:endParaRPr>
            </a:p>
            <a:p>
              <a:r>
                <a:rPr lang="en-GB" sz="1800" i="0" dirty="0" smtClean="0">
                  <a:solidFill>
                    <a:srgbClr val="3366FF"/>
                  </a:solidFill>
                </a:rPr>
                <a:t>Cold Plate</a:t>
              </a:r>
              <a:endParaRPr lang="en-GB" sz="1800" i="0" dirty="0">
                <a:solidFill>
                  <a:srgbClr val="3366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0341" y="2335470"/>
              <a:ext cx="2814762" cy="609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i="1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</a:lstStyle>
            <a:p>
              <a:r>
                <a:rPr lang="en-GB" dirty="0">
                  <a:solidFill>
                    <a:schemeClr val="tx1"/>
                  </a:solidFill>
                </a:rPr>
                <a:t>Stave Precise positioning</a:t>
              </a:r>
            </a:p>
            <a:p>
              <a:r>
                <a:rPr lang="en-GB" sz="1800" i="0" dirty="0">
                  <a:solidFill>
                    <a:srgbClr val="3366FF"/>
                  </a:solidFill>
                </a:rPr>
                <a:t>End Pieces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30091" y="2353907"/>
              <a:ext cx="2386114" cy="609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i="1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</a:lstStyle>
            <a:p>
              <a:r>
                <a:rPr lang="en-GB" dirty="0">
                  <a:solidFill>
                    <a:schemeClr val="tx1"/>
                  </a:solidFill>
                </a:rPr>
                <a:t>Light-stiff mechanical </a:t>
              </a:r>
              <a:r>
                <a:rPr lang="en-GB" sz="1800" i="0" dirty="0" smtClean="0">
                  <a:solidFill>
                    <a:srgbClr val="3366FF"/>
                  </a:solidFill>
                </a:rPr>
                <a:t>Space Frame</a:t>
              </a:r>
              <a:endParaRPr lang="en-GB" sz="1800" i="0" dirty="0">
                <a:solidFill>
                  <a:srgbClr val="3366FF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8905414" y="1629152"/>
              <a:ext cx="1222153" cy="101444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389174" y="2834464"/>
              <a:ext cx="204534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248860" y="1281249"/>
              <a:ext cx="0" cy="60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127628" y="2100585"/>
              <a:ext cx="1872209" cy="528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i="1" dirty="0"/>
                <a:t>Connection between </a:t>
              </a:r>
            </a:p>
            <a:p>
              <a:r>
                <a:rPr lang="en-GB" sz="900" i="1" dirty="0" smtClean="0"/>
                <a:t>Space Frame </a:t>
              </a:r>
              <a:r>
                <a:rPr lang="en-GB" sz="900" i="1" dirty="0"/>
                <a:t>and </a:t>
              </a:r>
              <a:r>
                <a:rPr lang="en-GB" sz="900" i="1" dirty="0" smtClean="0"/>
                <a:t>Cold Plate</a:t>
              </a:r>
              <a:endParaRPr lang="en-GB" sz="900" i="1" dirty="0"/>
            </a:p>
          </p:txBody>
        </p:sp>
        <p:sp>
          <p:nvSpPr>
            <p:cNvPr id="30" name="TextBox 29"/>
            <p:cNvSpPr txBox="1"/>
            <p:nvPr/>
          </p:nvSpPr>
          <p:spPr>
            <a:xfrm rot="1933946">
              <a:off x="10226990" y="1405524"/>
              <a:ext cx="1477946" cy="35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i="1" dirty="0">
                  <a:solidFill>
                    <a:srgbClr val="3366FF"/>
                  </a:solidFill>
                </a:rPr>
                <a:t>1.5m, 21g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02562" y="4247073"/>
            <a:ext cx="3322213" cy="2103891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3535" y="4365117"/>
            <a:ext cx="1279731" cy="113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4528801" y="4427525"/>
            <a:ext cx="14514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/>
              <a:t>Filament deposition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28407" y="5631885"/>
            <a:ext cx="1080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/>
              <a:t>Manual layup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27011" y="4423918"/>
            <a:ext cx="19441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/>
              <a:t>Carbon </a:t>
            </a:r>
            <a:r>
              <a:rPr lang="en-GB" sz="1200" i="1" dirty="0" smtClean="0"/>
              <a:t>peek </a:t>
            </a:r>
            <a:r>
              <a:rPr lang="en-GB" sz="1200" i="1" dirty="0"/>
              <a:t>machined part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166548" y="4376474"/>
            <a:ext cx="11128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Carbon paper (FGA)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7960763" y="4698525"/>
            <a:ext cx="1" cy="739126"/>
          </a:xfrm>
          <a:prstGeom prst="straightConnector1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196495" y="4705029"/>
            <a:ext cx="8321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Carbon fleece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7764150" y="4860521"/>
            <a:ext cx="1857" cy="931749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142291" y="4365117"/>
            <a:ext cx="6282" cy="723419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7442764" y="4206280"/>
            <a:ext cx="9235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Polyimide pipes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2964101" y="4594796"/>
            <a:ext cx="1673" cy="692795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870154" y="4373470"/>
            <a:ext cx="7669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M55j thread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25124" y="6278444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M55j </a:t>
            </a:r>
            <a:r>
              <a:rPr lang="en-GB" sz="9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prepreg</a:t>
            </a:r>
            <a:endParaRPr lang="en-GB" sz="9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3737595" y="5803051"/>
            <a:ext cx="164469" cy="452985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670075" y="3928590"/>
            <a:ext cx="41729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 (layer  3,4):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24+30 pc  = 54pc; spare 20%; total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 SF (130 CP)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031915" y="4099475"/>
            <a:ext cx="41985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 (layer 5,6):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42+48 pc  = 90pc; 20%spare;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108  SF (216 CP)</a:t>
            </a: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956" y="3894389"/>
            <a:ext cx="2958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400" b="1" dirty="0"/>
              <a:t>Total number of structures </a:t>
            </a:r>
            <a:r>
              <a:rPr lang="en-GB" sz="1400" b="1" dirty="0" smtClean="0"/>
              <a:t>needed:</a:t>
            </a:r>
            <a:endParaRPr lang="fr-FR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7145601" y="3572466"/>
            <a:ext cx="20441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* with connectors and fittings</a:t>
            </a:r>
            <a:endParaRPr lang="fr-FR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56984" y="3059206"/>
            <a:ext cx="9268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		                                                             -- 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for the </a:t>
            </a:r>
            <a:r>
              <a:rPr lang="en-GB" sz="1400" b="1" u="sng" dirty="0" smtClean="0">
                <a:solidFill>
                  <a:schemeClr val="bg1"/>
                </a:solidFill>
                <a:latin typeface="Times New Roman"/>
                <a:cs typeface="Times New Roman"/>
              </a:rPr>
              <a:t>Middle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 Layers:  </a:t>
            </a: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82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GB" sz="1400" dirty="0" smtClean="0">
                <a:solidFill>
                  <a:srgbClr val="00B050"/>
                </a:solidFill>
                <a:latin typeface="Times New Roman"/>
                <a:cs typeface="Times New Roman"/>
              </a:rPr>
              <a:t>SF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  out of 65      (9*),   140 </a:t>
            </a:r>
            <a:r>
              <a:rPr lang="en-GB" sz="1400" dirty="0" smtClean="0">
                <a:solidFill>
                  <a:srgbClr val="339966"/>
                </a:solidFill>
                <a:latin typeface="Times New Roman"/>
                <a:cs typeface="Times New Roman"/>
              </a:rPr>
              <a:t>CP</a:t>
            </a:r>
            <a:r>
              <a:rPr lang="en-GB" sz="1400" dirty="0" smtClean="0">
                <a:solidFill>
                  <a:srgbClr val="4F81BD">
                    <a:lumMod val="75000"/>
                  </a:srgbClr>
                </a:solidFill>
                <a:latin typeface="Times New Roman"/>
                <a:cs typeface="Times New Roman"/>
              </a:rPr>
              <a:t> out of 130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  </a:t>
            </a:r>
          </a:p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                                                                           --for 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the</a:t>
            </a: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GB" sz="1400" b="1" u="sng" dirty="0" smtClean="0">
                <a:solidFill>
                  <a:schemeClr val="bg1"/>
                </a:solidFill>
                <a:latin typeface="Times New Roman"/>
                <a:cs typeface="Times New Roman"/>
              </a:rPr>
              <a:t>Outer</a:t>
            </a: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   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Layers:  </a:t>
            </a: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140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GB" sz="1400" dirty="0" smtClean="0">
                <a:solidFill>
                  <a:srgbClr val="00B050"/>
                </a:solidFill>
                <a:latin typeface="Times New Roman"/>
                <a:cs typeface="Times New Roman"/>
              </a:rPr>
              <a:t>SF 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out of 108   (12*), 230 </a:t>
            </a:r>
            <a:r>
              <a:rPr lang="en-GB" sz="1400" dirty="0" err="1" smtClean="0">
                <a:solidFill>
                  <a:srgbClr val="339966"/>
                </a:solidFill>
                <a:latin typeface="Times New Roman"/>
                <a:cs typeface="Times New Roman"/>
              </a:rPr>
              <a:t>CP</a:t>
            </a:r>
            <a:r>
              <a:rPr lang="en-GB" sz="1400" dirty="0" err="1" smtClean="0">
                <a:solidFill>
                  <a:srgbClr val="4F81BD">
                    <a:lumMod val="75000"/>
                  </a:srgbClr>
                </a:solidFill>
                <a:latin typeface="Times New Roman"/>
                <a:cs typeface="Times New Roman"/>
              </a:rPr>
              <a:t>out</a:t>
            </a:r>
            <a:r>
              <a:rPr lang="en-GB" sz="1400" dirty="0" smtClean="0">
                <a:solidFill>
                  <a:srgbClr val="4F81BD">
                    <a:lumMod val="75000"/>
                  </a:srgbClr>
                </a:solidFill>
                <a:latin typeface="Times New Roman"/>
                <a:cs typeface="Times New Roman"/>
              </a:rPr>
              <a:t> of 216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  (75*)</a:t>
            </a:r>
            <a:endParaRPr lang="en-GB" sz="1400" dirty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5744394"/>
            <a:ext cx="1302414" cy="728617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5347451" y="3112386"/>
            <a:ext cx="1414553" cy="55625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39" y="3491827"/>
            <a:ext cx="415230" cy="416063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-74195" y="3134439"/>
            <a:ext cx="861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Production 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at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297290" y="3112386"/>
            <a:ext cx="1417834" cy="47004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238021" y="668377"/>
            <a:ext cx="8113157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031915" y="650253"/>
            <a:ext cx="3551074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00B050"/>
                </a:solidFill>
              </a:defRPr>
            </a:lvl1pPr>
          </a:lstStyle>
          <a:p>
            <a:r>
              <a:rPr lang="en-US" dirty="0" smtClean="0"/>
              <a:t>Spaceframe </a:t>
            </a:r>
            <a:r>
              <a:rPr lang="en-US" dirty="0"/>
              <a:t>CARBON PARTS PRODUCTION </a:t>
            </a:r>
            <a:r>
              <a:rPr lang="en-US" dirty="0" smtClean="0"/>
              <a:t>FINISHED</a:t>
            </a:r>
            <a:endParaRPr lang="en-GB" dirty="0"/>
          </a:p>
        </p:txBody>
      </p:sp>
      <p:cxnSp>
        <p:nvCxnSpPr>
          <p:cNvPr id="61" name="AutoShape 5"/>
          <p:cNvCxnSpPr>
            <a:cxnSpLocks noChangeShapeType="1"/>
          </p:cNvCxnSpPr>
          <p:nvPr/>
        </p:nvCxnSpPr>
        <p:spPr bwMode="auto">
          <a:xfrm>
            <a:off x="192435" y="663409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675094" y="3668642"/>
            <a:ext cx="77074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A set of structures is ready  for delivery to the integration centers 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75094" y="3159805"/>
            <a:ext cx="2849686" cy="523220"/>
          </a:xfrm>
          <a:prstGeom prst="rect">
            <a:avLst/>
          </a:prstGeom>
          <a:ln w="31750">
            <a:solidFill>
              <a:srgbClr val="000090"/>
            </a:solidFill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Number of Space Frames </a:t>
            </a: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(SF) and 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Cold Plates </a:t>
            </a: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(CP) produced </a:t>
            </a: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to date 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3902064" y="1345721"/>
            <a:ext cx="241157" cy="0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56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8478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3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Inner Barrel (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IB</a:t>
            </a:r>
            <a:r>
              <a:rPr lang="en-US" sz="3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) mock-up and prototype</a:t>
            </a:r>
            <a:endParaRPr lang="en-US" sz="3600" dirty="0">
              <a:solidFill>
                <a:srgbClr val="253AFF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1BBD1-2BA6-8D42-98E5-2047D76CFDE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3174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68" y="864"/>
            <a:ext cx="897288" cy="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149794" y="1187939"/>
            <a:ext cx="8750069" cy="64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/>
            </a:r>
            <a:br>
              <a:rPr lang="en-US" sz="2000" dirty="0">
                <a:latin typeface="Times New Roman"/>
                <a:cs typeface="Times New Roman"/>
              </a:rPr>
            </a:b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31753" name="Rectangle 4"/>
          <p:cNvSpPr>
            <a:spLocks noChangeArrowheads="1"/>
          </p:cNvSpPr>
          <p:nvPr/>
        </p:nvSpPr>
        <p:spPr bwMode="auto">
          <a:xfrm>
            <a:off x="4529138" y="2980801"/>
            <a:ext cx="4550832" cy="33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6F-2F60-5841-9D00-DFFB9660C6A0}" type="datetime1">
              <a:rPr lang="ru-RU" smtClean="0"/>
              <a:t>24.09.17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12679" y="5242467"/>
            <a:ext cx="5378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Composite parts production is well advanced 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15" name="AutoShape 5"/>
          <p:cNvCxnSpPr>
            <a:cxnSpLocks noChangeShapeType="1"/>
          </p:cNvCxnSpPr>
          <p:nvPr/>
        </p:nvCxnSpPr>
        <p:spPr bwMode="auto">
          <a:xfrm>
            <a:off x="65127" y="898934"/>
            <a:ext cx="7707273" cy="0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845" t="-33039" r="-845" b="-33039"/>
          <a:stretch/>
        </p:blipFill>
        <p:spPr>
          <a:xfrm>
            <a:off x="457200" y="111661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6473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6" y="3264402"/>
            <a:ext cx="9143993" cy="163121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</a:p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              </a:t>
            </a:r>
            <a:r>
              <a:rPr lang="en-GB" b="1" dirty="0" smtClean="0">
                <a:solidFill>
                  <a:schemeClr val="bg1"/>
                </a:solidFill>
              </a:rPr>
              <a:t>END </a:t>
            </a:r>
            <a:r>
              <a:rPr lang="en-GB" b="1" dirty="0" smtClean="0">
                <a:solidFill>
                  <a:schemeClr val="bg1"/>
                </a:solidFill>
              </a:rPr>
              <a:t>WHEEL  carbon parts 		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produced to date 	 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3x EW0, 3x EW1,    3x EW2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en-GB" b="1" dirty="0" smtClean="0">
                <a:solidFill>
                  <a:schemeClr val="bg1"/>
                </a:solidFill>
              </a:rPr>
              <a:t>END </a:t>
            </a:r>
            <a:r>
              <a:rPr lang="en-GB" b="1" dirty="0">
                <a:solidFill>
                  <a:schemeClr val="bg1"/>
                </a:solidFill>
              </a:rPr>
              <a:t>WHEEL  carbon </a:t>
            </a:r>
            <a:r>
              <a:rPr lang="en-GB" b="1" dirty="0" smtClean="0">
                <a:solidFill>
                  <a:schemeClr val="bg1"/>
                </a:solidFill>
              </a:rPr>
              <a:t>assembly 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  <a:r>
              <a:rPr lang="en-GB" b="1" dirty="0" smtClean="0">
                <a:solidFill>
                  <a:schemeClr val="bg1"/>
                </a:solidFill>
              </a:rPr>
              <a:t>	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produced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to date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	 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1x EW1, 0.5x EW2</a:t>
            </a:r>
          </a:p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en-GB" b="1" dirty="0" smtClean="0">
                <a:solidFill>
                  <a:schemeClr val="bg1"/>
                </a:solidFill>
              </a:rPr>
              <a:t>END </a:t>
            </a:r>
            <a:r>
              <a:rPr lang="en-GB" b="1" dirty="0">
                <a:solidFill>
                  <a:schemeClr val="bg1"/>
                </a:solidFill>
              </a:rPr>
              <a:t>WHEEL  </a:t>
            </a:r>
            <a:r>
              <a:rPr lang="en-GB" b="1" dirty="0" smtClean="0">
                <a:solidFill>
                  <a:schemeClr val="bg1"/>
                </a:solidFill>
              </a:rPr>
              <a:t>with ruby pads	</a:t>
            </a:r>
            <a:r>
              <a:rPr lang="en-GB" b="1" dirty="0" smtClean="0">
                <a:solidFill>
                  <a:schemeClr val="bg1"/>
                </a:solidFill>
              </a:rPr>
              <a:t>        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produced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date 	  	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            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0.5x EW2  </a:t>
            </a:r>
            <a:endParaRPr lang="en-GB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GB" sz="1400" b="1" dirty="0"/>
              <a:t>Total number of structures needed</a:t>
            </a:r>
            <a:endParaRPr lang="fr-FR" sz="1400" b="1" dirty="0"/>
          </a:p>
          <a:p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Nominal=1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EW0,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EW1,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EW2 + 1 CYSS; spare 120%; total 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EW0, 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EW2, 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EW3, 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CYSS</a:t>
            </a:r>
            <a:endParaRPr lang="en-GB" sz="1400" b="1" dirty="0" smtClean="0">
              <a:solidFill>
                <a:srgbClr val="00B05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66016"/>
            <a:ext cx="8547093" cy="187984"/>
          </a:xfrm>
        </p:spPr>
        <p:txBody>
          <a:bodyPr/>
          <a:lstStyle/>
          <a:p>
            <a:r>
              <a:rPr lang="en-GB" dirty="0" smtClean="0">
                <a:solidFill>
                  <a:srgbClr val="3366FF"/>
                </a:solidFill>
                <a:latin typeface="Times New Roman"/>
                <a:cs typeface="Times New Roman"/>
              </a:rPr>
              <a:t>DETECTOR BARREL Mechanics </a:t>
            </a:r>
            <a:r>
              <a:rPr lang="en-GB" dirty="0">
                <a:solidFill>
                  <a:srgbClr val="3366FF"/>
                </a:solidFill>
                <a:latin typeface="Times New Roman"/>
                <a:cs typeface="Times New Roman"/>
              </a:rPr>
              <a:t>production </a:t>
            </a:r>
            <a:r>
              <a:rPr lang="en-GB" dirty="0" smtClean="0">
                <a:solidFill>
                  <a:srgbClr val="3366FF"/>
                </a:solidFill>
                <a:latin typeface="Times New Roman"/>
                <a:cs typeface="Times New Roman"/>
              </a:rPr>
              <a:t>status: </a:t>
            </a:r>
            <a:r>
              <a:rPr lang="en-GB" dirty="0" smtClean="0">
                <a:solidFill>
                  <a:srgbClr val="FF0000"/>
                </a:solidFill>
                <a:latin typeface="Times New Roman"/>
                <a:cs typeface="Times New Roman"/>
              </a:rPr>
              <a:t>IB</a:t>
            </a:r>
            <a:r>
              <a:rPr lang="en-GB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endParaRPr lang="en-GB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7" y="762198"/>
            <a:ext cx="2815025" cy="243507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32" r="8846"/>
          <a:stretch/>
        </p:blipFill>
        <p:spPr>
          <a:xfrm>
            <a:off x="3907710" y="737807"/>
            <a:ext cx="1730942" cy="24484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45113" r="11639"/>
          <a:stretch/>
        </p:blipFill>
        <p:spPr>
          <a:xfrm>
            <a:off x="3039763" y="2223173"/>
            <a:ext cx="735227" cy="10167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1458" y="2897568"/>
            <a:ext cx="2637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END WHEEL  carbon parts 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095140" y="2908468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END </a:t>
            </a:r>
            <a:r>
              <a:rPr lang="en-GB" b="1" dirty="0" smtClean="0"/>
              <a:t>WHEEL (EW)  </a:t>
            </a:r>
            <a:r>
              <a:rPr lang="en-GB" b="1" dirty="0"/>
              <a:t>carbon assembly 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41237" y="1197741"/>
            <a:ext cx="2731760" cy="13525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1" name="Rectangle 70"/>
          <p:cNvSpPr/>
          <p:nvPr/>
        </p:nvSpPr>
        <p:spPr>
          <a:xfrm>
            <a:off x="6900484" y="2895070"/>
            <a:ext cx="1988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EW with </a:t>
            </a:r>
            <a:r>
              <a:rPr lang="en-GB" b="1" dirty="0" smtClean="0"/>
              <a:t>ruby pads</a:t>
            </a:r>
            <a:endParaRPr lang="en-GB" b="1" dirty="0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" t="7892" b="21767"/>
          <a:stretch/>
        </p:blipFill>
        <p:spPr>
          <a:xfrm flipH="1">
            <a:off x="1616178" y="4831676"/>
            <a:ext cx="3538100" cy="201744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1000"/>
          </a:blip>
          <a:srcRect l="5981" t="6705" r="21440" b="36902"/>
          <a:stretch/>
        </p:blipFill>
        <p:spPr>
          <a:xfrm flipH="1">
            <a:off x="5793656" y="4901105"/>
            <a:ext cx="3182616" cy="1901953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5400742" y="6126229"/>
            <a:ext cx="3660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CYSS</a:t>
            </a:r>
          </a:p>
          <a:p>
            <a:r>
              <a:rPr lang="en-US" dirty="0" smtClean="0"/>
              <a:t> </a:t>
            </a:r>
            <a:r>
              <a:rPr lang="en-US" dirty="0"/>
              <a:t>Cylindrical Structural Shell.</a:t>
            </a:r>
            <a:br>
              <a:rPr lang="en-US" dirty="0"/>
            </a:br>
            <a:endParaRPr lang="en-US" dirty="0"/>
          </a:p>
          <a:p>
            <a:endParaRPr lang="en-GB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" y="3773594"/>
            <a:ext cx="398523" cy="5190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1458" y="472736"/>
            <a:ext cx="116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>
                <a:solidFill>
                  <a:srgbClr val="00B050"/>
                </a:solidFill>
              </a:rPr>
              <a:t>PRR 27 Dec 2016</a:t>
            </a:r>
            <a:endParaRPr lang="en-GB" sz="1200" u="sng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" y="3370144"/>
            <a:ext cx="8193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Production</a:t>
            </a:r>
          </a:p>
          <a:p>
            <a:r>
              <a:rPr lang="en-US" sz="1100" b="1" dirty="0" smtClean="0">
                <a:solidFill>
                  <a:schemeClr val="bg1"/>
                </a:solidFill>
              </a:rPr>
              <a:t>at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864" y="2744923"/>
            <a:ext cx="6191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3366FF"/>
                </a:solidFill>
              </a:rPr>
              <a:t> </a:t>
            </a:r>
            <a:endParaRPr lang="en-GB" sz="1400" i="1" dirty="0">
              <a:solidFill>
                <a:srgbClr val="3366FF"/>
              </a:solidFill>
            </a:endParaRPr>
          </a:p>
        </p:txBody>
      </p:sp>
      <p:cxnSp>
        <p:nvCxnSpPr>
          <p:cNvPr id="21" name="AutoShape 5"/>
          <p:cNvCxnSpPr>
            <a:cxnSpLocks noChangeShapeType="1"/>
          </p:cNvCxnSpPr>
          <p:nvPr/>
        </p:nvCxnSpPr>
        <p:spPr bwMode="auto">
          <a:xfrm>
            <a:off x="171458" y="427536"/>
            <a:ext cx="8200298" cy="0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/>
          <p:cNvSpPr/>
          <p:nvPr/>
        </p:nvSpPr>
        <p:spPr>
          <a:xfrm>
            <a:off x="7" y="660290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ITS Plenary Meeting, 10 July 2017. </a:t>
            </a:r>
            <a:r>
              <a:rPr lang="en-US" sz="1000" i="1" dirty="0" err="1"/>
              <a:t>Corrado</a:t>
            </a:r>
            <a:r>
              <a:rPr lang="en-US" sz="1000" i="1" dirty="0"/>
              <a:t> </a:t>
            </a:r>
            <a:r>
              <a:rPr lang="en-US" sz="1000" i="1" dirty="0" err="1"/>
              <a:t>Gargiulo</a:t>
            </a:r>
            <a:r>
              <a:rPr lang="en-US" sz="1000" i="1" dirty="0"/>
              <a:t> </a:t>
            </a:r>
            <a:endParaRPr lang="en-US" sz="1000" dirty="0"/>
          </a:p>
        </p:txBody>
      </p:sp>
      <p:sp>
        <p:nvSpPr>
          <p:cNvPr id="3" name="Rectangle 2"/>
          <p:cNvSpPr/>
          <p:nvPr/>
        </p:nvSpPr>
        <p:spPr>
          <a:xfrm>
            <a:off x="4337798" y="3197277"/>
            <a:ext cx="4493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3366FF"/>
                </a:solidFill>
              </a:rPr>
              <a:t>All assembly jig for ruby pads gluing produced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19308" y="3277800"/>
            <a:ext cx="14029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Times New Roman"/>
                <a:cs typeface="Times New Roman"/>
              </a:rPr>
              <a:t>Number of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85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150831" y="0"/>
            <a:ext cx="8153535" cy="75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16" tIns="40809" rIns="81616" bIns="40809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9000"/>
              </a:lnSpc>
            </a:pPr>
            <a:r>
              <a:rPr lang="en-GB" sz="3600" dirty="0">
                <a:solidFill>
                  <a:srgbClr val="0066FF"/>
                </a:solidFill>
                <a:latin typeface="Times New Roman"/>
                <a:cs typeface="Times New Roman"/>
              </a:rPr>
              <a:t>ALICE installation at the LHC</a:t>
            </a:r>
          </a:p>
        </p:txBody>
      </p:sp>
      <p:sp>
        <p:nvSpPr>
          <p:cNvPr id="37891" name="Datumsplatzhalter 5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742" indent="-28567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2680" indent="-228536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599752" indent="-228536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6824" indent="-228536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3896" indent="-2285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0968" indent="-2285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8040" indent="-2285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5112" indent="-2285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7AB1EAD8-C41C-0349-979F-5BDCE46DF4FD}" type="datetime1">
              <a:rPr lang="ru-RU" sz="1400" smtClean="0">
                <a:latin typeface="Times New Roman" charset="0"/>
              </a:rPr>
              <a:t>24.09.17</a:t>
            </a:fld>
            <a:endParaRPr lang="en-US" sz="1400">
              <a:latin typeface="Times New Roman" charset="0"/>
            </a:endParaRPr>
          </a:p>
        </p:txBody>
      </p:sp>
      <p:sp>
        <p:nvSpPr>
          <p:cNvPr id="37892" name="Foliennummernplatzhalter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742" indent="-28567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2680" indent="-228536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599752" indent="-228536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6824" indent="-228536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3896" indent="-2285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0968" indent="-2285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8040" indent="-2285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5112" indent="-2285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1E5698EE-3389-8341-906B-1B588660D6CF}" type="slidenum">
              <a:rPr lang="en-US" sz="1400">
                <a:latin typeface="Times New Roman" charset="0"/>
              </a:rPr>
              <a:pPr eaLnBrk="1" hangingPunct="1">
                <a:defRPr/>
              </a:pPr>
              <a:t>3</a:t>
            </a:fld>
            <a:endParaRPr lang="en-US" sz="1400">
              <a:latin typeface="Times New Roman" charset="0"/>
            </a:endParaRP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6013573" y="914486"/>
            <a:ext cx="2913062" cy="2024701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16" tIns="42440" rIns="81616" bIns="424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b="1" u="sng" dirty="0">
                <a:solidFill>
                  <a:srgbClr val="0066FF"/>
                </a:solidFill>
                <a:latin typeface="Times New Roman"/>
                <a:cs typeface="Times New Roman"/>
              </a:rPr>
              <a:t>Central </a:t>
            </a:r>
            <a:r>
              <a:rPr lang="de-DE" sz="1800" b="1" u="sng" dirty="0" err="1">
                <a:solidFill>
                  <a:srgbClr val="0066FF"/>
                </a:solidFill>
                <a:latin typeface="Times New Roman"/>
                <a:cs typeface="Times New Roman"/>
              </a:rPr>
              <a:t>Detectors</a:t>
            </a:r>
            <a:r>
              <a:rPr lang="de-DE" sz="1800" b="1" u="sng" dirty="0">
                <a:solidFill>
                  <a:srgbClr val="0066FF"/>
                </a:solidFill>
                <a:latin typeface="Times New Roman"/>
                <a:cs typeface="Times New Roman"/>
              </a:rPr>
              <a:t>:</a:t>
            </a:r>
          </a:p>
          <a:p>
            <a:pPr eaLnBrk="1" hangingPunct="1"/>
            <a:r>
              <a:rPr lang="de-DE" sz="1800" dirty="0" err="1">
                <a:latin typeface="Times New Roman"/>
                <a:cs typeface="Times New Roman"/>
              </a:rPr>
              <a:t>Inner</a:t>
            </a:r>
            <a:r>
              <a:rPr lang="de-DE" sz="1800" dirty="0">
                <a:latin typeface="Times New Roman"/>
                <a:cs typeface="Times New Roman"/>
              </a:rPr>
              <a:t> Tracking System </a:t>
            </a:r>
          </a:p>
          <a:p>
            <a:pPr eaLnBrk="1" hangingPunct="1"/>
            <a:r>
              <a:rPr lang="de-DE" sz="1800" dirty="0">
                <a:latin typeface="Times New Roman"/>
                <a:cs typeface="Times New Roman"/>
              </a:rPr>
              <a:t>(SPD,SDD,SSD – 6 </a:t>
            </a:r>
            <a:r>
              <a:rPr lang="de-DE" sz="1800" dirty="0" err="1">
                <a:latin typeface="Times New Roman"/>
                <a:cs typeface="Times New Roman"/>
              </a:rPr>
              <a:t>layers</a:t>
            </a:r>
            <a:r>
              <a:rPr lang="de-DE" sz="1800" dirty="0">
                <a:latin typeface="Times New Roman"/>
                <a:cs typeface="Times New Roman"/>
              </a:rPr>
              <a:t>  </a:t>
            </a:r>
          </a:p>
          <a:p>
            <a:pPr eaLnBrk="1" hangingPunct="1"/>
            <a:r>
              <a:rPr lang="de-DE" sz="1800" dirty="0" err="1">
                <a:latin typeface="Times New Roman"/>
                <a:cs typeface="Times New Roman"/>
              </a:rPr>
              <a:t>between</a:t>
            </a:r>
            <a:r>
              <a:rPr lang="de-DE" sz="1800" dirty="0">
                <a:latin typeface="Times New Roman"/>
                <a:cs typeface="Times New Roman"/>
              </a:rPr>
              <a:t> 39 </a:t>
            </a:r>
            <a:r>
              <a:rPr lang="de-DE" sz="1800" dirty="0" err="1">
                <a:latin typeface="Times New Roman"/>
                <a:cs typeface="Times New Roman"/>
              </a:rPr>
              <a:t>and</a:t>
            </a:r>
            <a:r>
              <a:rPr lang="de-DE" sz="1800" dirty="0">
                <a:latin typeface="Times New Roman"/>
                <a:cs typeface="Times New Roman"/>
              </a:rPr>
              <a:t> 430 mm)</a:t>
            </a:r>
          </a:p>
          <a:p>
            <a:pPr eaLnBrk="1" hangingPunct="1"/>
            <a:r>
              <a:rPr lang="de-DE" sz="1800" dirty="0">
                <a:latin typeface="Times New Roman"/>
                <a:cs typeface="Times New Roman"/>
              </a:rPr>
              <a:t>Time </a:t>
            </a:r>
            <a:r>
              <a:rPr lang="de-DE" sz="1800" dirty="0" err="1">
                <a:latin typeface="Times New Roman"/>
                <a:cs typeface="Times New Roman"/>
              </a:rPr>
              <a:t>Projection</a:t>
            </a:r>
            <a:r>
              <a:rPr lang="de-DE" sz="1800" dirty="0">
                <a:latin typeface="Times New Roman"/>
                <a:cs typeface="Times New Roman"/>
              </a:rPr>
              <a:t> </a:t>
            </a:r>
            <a:r>
              <a:rPr lang="de-DE" sz="1800" dirty="0" err="1">
                <a:latin typeface="Times New Roman"/>
                <a:cs typeface="Times New Roman"/>
              </a:rPr>
              <a:t>Chamber</a:t>
            </a:r>
            <a:endParaRPr lang="de-DE" sz="1800" dirty="0">
              <a:latin typeface="Times New Roman"/>
              <a:cs typeface="Times New Roman"/>
            </a:endParaRPr>
          </a:p>
          <a:p>
            <a:pPr eaLnBrk="1" hangingPunct="1"/>
            <a:r>
              <a:rPr lang="de-DE" sz="1800" dirty="0">
                <a:latin typeface="Times New Roman"/>
                <a:cs typeface="Times New Roman"/>
              </a:rPr>
              <a:t>Time-</a:t>
            </a:r>
            <a:r>
              <a:rPr lang="de-DE" sz="1800" dirty="0" err="1">
                <a:latin typeface="Times New Roman"/>
                <a:cs typeface="Times New Roman"/>
              </a:rPr>
              <a:t>of</a:t>
            </a:r>
            <a:r>
              <a:rPr lang="de-DE" sz="1800" dirty="0">
                <a:latin typeface="Times New Roman"/>
                <a:cs typeface="Times New Roman"/>
              </a:rPr>
              <a:t>-Flight</a:t>
            </a:r>
          </a:p>
          <a:p>
            <a:pPr eaLnBrk="1" hangingPunct="1"/>
            <a:r>
              <a:rPr lang="de-DE" sz="1800" dirty="0">
                <a:latin typeface="Times New Roman"/>
                <a:cs typeface="Times New Roman"/>
              </a:rPr>
              <a:t>Transition Radiation </a:t>
            </a:r>
            <a:r>
              <a:rPr lang="de-DE" sz="1800" dirty="0" err="1">
                <a:latin typeface="Times New Roman"/>
                <a:cs typeface="Times New Roman"/>
              </a:rPr>
              <a:t>Detector</a:t>
            </a:r>
            <a:endParaRPr lang="de-DE" sz="1800" dirty="0">
              <a:latin typeface="Times New Roman"/>
              <a:cs typeface="Times New Roman"/>
            </a:endParaRPr>
          </a:p>
        </p:txBody>
      </p:sp>
      <p:sp>
        <p:nvSpPr>
          <p:cNvPr id="17414" name="Text Box 4"/>
          <p:cNvSpPr txBox="1">
            <a:spLocks noChangeArrowheads="1"/>
          </p:cNvSpPr>
          <p:nvPr/>
        </p:nvSpPr>
        <p:spPr bwMode="auto">
          <a:xfrm>
            <a:off x="6007752" y="2938325"/>
            <a:ext cx="3003651" cy="147070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6" tIns="42440" rIns="81616" bIns="424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b="1" u="sng" dirty="0" err="1">
                <a:solidFill>
                  <a:srgbClr val="0066FF"/>
                </a:solidFill>
                <a:latin typeface="Times New Roman"/>
                <a:cs typeface="Times New Roman"/>
              </a:rPr>
              <a:t>Spectrometers</a:t>
            </a:r>
            <a:r>
              <a:rPr lang="de-DE" sz="1800" b="1" u="sng" dirty="0">
                <a:solidFill>
                  <a:srgbClr val="0066FF"/>
                </a:solidFill>
                <a:latin typeface="Times New Roman"/>
                <a:cs typeface="Times New Roman"/>
              </a:rPr>
              <a:t>:</a:t>
            </a:r>
          </a:p>
          <a:p>
            <a:pPr eaLnBrk="1" hangingPunct="1"/>
            <a:r>
              <a:rPr lang="de-DE" sz="1800" dirty="0">
                <a:latin typeface="Times New Roman"/>
                <a:cs typeface="Times New Roman"/>
              </a:rPr>
              <a:t>High </a:t>
            </a:r>
            <a:r>
              <a:rPr lang="de-DE" sz="1800" dirty="0" err="1">
                <a:latin typeface="Times New Roman"/>
                <a:cs typeface="Times New Roman"/>
              </a:rPr>
              <a:t>Momentum</a:t>
            </a:r>
            <a:r>
              <a:rPr lang="de-DE" sz="1800" dirty="0">
                <a:latin typeface="Times New Roman"/>
                <a:cs typeface="Times New Roman"/>
              </a:rPr>
              <a:t> PID (RICH)</a:t>
            </a:r>
          </a:p>
          <a:p>
            <a:pPr eaLnBrk="1" hangingPunct="1"/>
            <a:r>
              <a:rPr lang="de-DE" sz="1800" dirty="0">
                <a:latin typeface="Times New Roman"/>
                <a:cs typeface="Times New Roman"/>
              </a:rPr>
              <a:t>Photon </a:t>
            </a:r>
            <a:r>
              <a:rPr lang="de-DE" sz="1800" dirty="0" err="1">
                <a:latin typeface="Times New Roman"/>
                <a:cs typeface="Times New Roman"/>
              </a:rPr>
              <a:t>Multiplicity</a:t>
            </a:r>
            <a:r>
              <a:rPr lang="de-DE" sz="1800" dirty="0">
                <a:latin typeface="Times New Roman"/>
                <a:cs typeface="Times New Roman"/>
              </a:rPr>
              <a:t>	</a:t>
            </a:r>
          </a:p>
          <a:p>
            <a:pPr eaLnBrk="1" hangingPunct="1"/>
            <a:r>
              <a:rPr lang="de-DE" sz="1800" dirty="0">
                <a:latin typeface="Times New Roman"/>
                <a:cs typeface="Times New Roman"/>
              </a:rPr>
              <a:t>Forward </a:t>
            </a:r>
            <a:r>
              <a:rPr lang="de-DE" sz="1800" dirty="0" err="1">
                <a:latin typeface="Times New Roman"/>
                <a:cs typeface="Times New Roman"/>
              </a:rPr>
              <a:t>Multiplicity</a:t>
            </a:r>
            <a:r>
              <a:rPr lang="de-DE" sz="1800" dirty="0">
                <a:latin typeface="Times New Roman"/>
                <a:cs typeface="Times New Roman"/>
              </a:rPr>
              <a:t>	</a:t>
            </a:r>
          </a:p>
          <a:p>
            <a:pPr eaLnBrk="1" hangingPunct="1"/>
            <a:r>
              <a:rPr lang="de-DE" sz="1800" dirty="0" err="1">
                <a:latin typeface="Times New Roman"/>
                <a:cs typeface="Times New Roman"/>
              </a:rPr>
              <a:t>Muon</a:t>
            </a:r>
            <a:r>
              <a:rPr lang="de-DE" sz="1800" dirty="0">
                <a:latin typeface="Times New Roman"/>
                <a:cs typeface="Times New Roman"/>
              </a:rPr>
              <a:t> </a:t>
            </a:r>
            <a:r>
              <a:rPr lang="de-DE" sz="1800" dirty="0" err="1">
                <a:latin typeface="Times New Roman"/>
                <a:cs typeface="Times New Roman"/>
              </a:rPr>
              <a:t>Spectrometer</a:t>
            </a:r>
            <a:r>
              <a:rPr lang="de-DE" sz="1800" dirty="0"/>
              <a:t>	</a:t>
            </a:r>
          </a:p>
        </p:txBody>
      </p:sp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6006857" y="4506340"/>
            <a:ext cx="2908892" cy="23017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16" tIns="42440" rIns="81616" bIns="424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b="1" u="sng" dirty="0" err="1">
                <a:solidFill>
                  <a:srgbClr val="0066FF"/>
                </a:solidFill>
                <a:latin typeface="Times New Roman"/>
                <a:cs typeface="Times New Roman"/>
              </a:rPr>
              <a:t>Calorimeters</a:t>
            </a:r>
            <a:r>
              <a:rPr lang="de-DE" sz="1800" b="1" u="sng" dirty="0">
                <a:solidFill>
                  <a:srgbClr val="0066FF"/>
                </a:solidFill>
                <a:latin typeface="Times New Roman"/>
                <a:cs typeface="Times New Roman"/>
              </a:rPr>
              <a:t>:</a:t>
            </a:r>
            <a:endParaRPr lang="de-DE" sz="1800" dirty="0">
              <a:solidFill>
                <a:srgbClr val="0066FF"/>
              </a:solidFill>
              <a:latin typeface="Times New Roman"/>
              <a:cs typeface="Times New Roman"/>
            </a:endParaRPr>
          </a:p>
          <a:p>
            <a:pPr eaLnBrk="1" hangingPunct="1"/>
            <a:r>
              <a:rPr lang="de-DE" sz="1800" dirty="0">
                <a:latin typeface="Times New Roman"/>
                <a:cs typeface="Times New Roman"/>
              </a:rPr>
              <a:t>EM </a:t>
            </a:r>
            <a:r>
              <a:rPr lang="de-DE" sz="1800" dirty="0" err="1">
                <a:latin typeface="Times New Roman"/>
                <a:cs typeface="Times New Roman"/>
              </a:rPr>
              <a:t>Calorimeter</a:t>
            </a:r>
            <a:endParaRPr lang="de-DE" sz="1800" dirty="0">
              <a:latin typeface="Times New Roman"/>
              <a:cs typeface="Times New Roman"/>
            </a:endParaRPr>
          </a:p>
          <a:p>
            <a:pPr eaLnBrk="1" hangingPunct="1"/>
            <a:r>
              <a:rPr lang="de-DE" sz="1800" dirty="0">
                <a:latin typeface="Times New Roman"/>
                <a:cs typeface="Times New Roman"/>
              </a:rPr>
              <a:t>Photon </a:t>
            </a:r>
            <a:r>
              <a:rPr lang="de-DE" sz="1800" dirty="0" err="1">
                <a:latin typeface="Times New Roman"/>
                <a:cs typeface="Times New Roman"/>
              </a:rPr>
              <a:t>Spectrometer</a:t>
            </a:r>
            <a:r>
              <a:rPr lang="de-DE" sz="1800" dirty="0">
                <a:latin typeface="Times New Roman"/>
                <a:cs typeface="Times New Roman"/>
              </a:rPr>
              <a:t> (PHOS)</a:t>
            </a:r>
          </a:p>
          <a:p>
            <a:pPr eaLnBrk="1" hangingPunct="1"/>
            <a:r>
              <a:rPr lang="de-DE" sz="1800" dirty="0">
                <a:latin typeface="Times New Roman"/>
                <a:cs typeface="Times New Roman"/>
              </a:rPr>
              <a:t>Zero </a:t>
            </a:r>
            <a:r>
              <a:rPr lang="de-DE" sz="1800" dirty="0" err="1">
                <a:latin typeface="Times New Roman"/>
                <a:cs typeface="Times New Roman"/>
              </a:rPr>
              <a:t>Degree</a:t>
            </a:r>
            <a:r>
              <a:rPr lang="de-DE" sz="1800" dirty="0">
                <a:latin typeface="Times New Roman"/>
                <a:cs typeface="Times New Roman"/>
              </a:rPr>
              <a:t> </a:t>
            </a:r>
            <a:r>
              <a:rPr lang="de-DE" sz="1800" dirty="0" err="1">
                <a:latin typeface="Times New Roman"/>
                <a:cs typeface="Times New Roman"/>
              </a:rPr>
              <a:t>Calorimeter</a:t>
            </a:r>
            <a:endParaRPr lang="de-DE" sz="1800" dirty="0">
              <a:latin typeface="Times New Roman"/>
              <a:cs typeface="Times New Roman"/>
            </a:endParaRPr>
          </a:p>
          <a:p>
            <a:pPr eaLnBrk="1" hangingPunct="1"/>
            <a:endParaRPr lang="de-DE" sz="1800" b="1" u="sng" dirty="0">
              <a:latin typeface="Times New Roman"/>
              <a:cs typeface="Times New Roman"/>
            </a:endParaRPr>
          </a:p>
          <a:p>
            <a:pPr eaLnBrk="1" hangingPunct="1"/>
            <a:r>
              <a:rPr lang="de-DE" sz="1800" b="1" u="sng" dirty="0">
                <a:solidFill>
                  <a:srgbClr val="0066FF"/>
                </a:solidFill>
                <a:latin typeface="Times New Roman"/>
                <a:cs typeface="Times New Roman"/>
              </a:rPr>
              <a:t>Trigger:</a:t>
            </a:r>
          </a:p>
          <a:p>
            <a:pPr eaLnBrk="1" hangingPunct="1"/>
            <a:r>
              <a:rPr lang="de-DE" sz="1800" dirty="0">
                <a:latin typeface="Times New Roman"/>
                <a:cs typeface="Times New Roman"/>
              </a:rPr>
              <a:t>Trigger </a:t>
            </a:r>
            <a:r>
              <a:rPr lang="de-DE" sz="1800" dirty="0" err="1">
                <a:latin typeface="Times New Roman"/>
                <a:cs typeface="Times New Roman"/>
              </a:rPr>
              <a:t>Detectors</a:t>
            </a:r>
            <a:endParaRPr lang="de-DE" sz="1800" dirty="0">
              <a:latin typeface="Times New Roman"/>
              <a:cs typeface="Times New Roman"/>
            </a:endParaRPr>
          </a:p>
          <a:p>
            <a:pPr eaLnBrk="1" hangingPunct="1"/>
            <a:r>
              <a:rPr lang="de-DE" sz="1800" dirty="0">
                <a:latin typeface="Times New Roman"/>
                <a:cs typeface="Times New Roman"/>
              </a:rPr>
              <a:t>pp High-Level-Trigger</a:t>
            </a:r>
          </a:p>
        </p:txBody>
      </p:sp>
      <p:pic>
        <p:nvPicPr>
          <p:cNvPr id="1741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555" y="98058"/>
            <a:ext cx="732445" cy="74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cxnSp>
        <p:nvCxnSpPr>
          <p:cNvPr id="12" name="AutoShape 5"/>
          <p:cNvCxnSpPr>
            <a:cxnSpLocks noChangeShapeType="1"/>
          </p:cNvCxnSpPr>
          <p:nvPr/>
        </p:nvCxnSpPr>
        <p:spPr bwMode="auto">
          <a:xfrm>
            <a:off x="329125" y="775563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 descr="alice-gen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5" y="1422401"/>
            <a:ext cx="5196038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66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3961283" y="3526345"/>
            <a:ext cx="37774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n.1 EW3, n.1 EW4, n.1 EW5,n.1 EW 6,  n.1 COSS, n1 CYSS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978880" y="3511152"/>
            <a:ext cx="2926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400" b="1" dirty="0"/>
              <a:t>Total number of structures needed</a:t>
            </a:r>
            <a:endParaRPr lang="fr-FR" sz="14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0" y="2657211"/>
            <a:ext cx="9146188" cy="14773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	 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         </a:t>
            </a:r>
            <a:r>
              <a:rPr lang="en-GB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Number of: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                     END WHEEL (EW)  </a:t>
            </a:r>
            <a:r>
              <a:rPr lang="en-GB" b="1" dirty="0" smtClean="0">
                <a:solidFill>
                  <a:schemeClr val="bg1"/>
                </a:solidFill>
              </a:rPr>
              <a:t>carbon </a:t>
            </a:r>
            <a:r>
              <a:rPr lang="en-GB" b="1" dirty="0" smtClean="0">
                <a:solidFill>
                  <a:schemeClr val="bg1"/>
                </a:solidFill>
              </a:rPr>
              <a:t>parts and </a:t>
            </a:r>
            <a:endParaRPr lang="en-GB" b="1" dirty="0" smtClean="0">
              <a:solidFill>
                <a:srgbClr val="00B050"/>
              </a:solidFill>
            </a:endParaRPr>
          </a:p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	 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         </a:t>
            </a:r>
            <a:r>
              <a:rPr lang="en-GB" b="1" dirty="0" smtClean="0">
                <a:solidFill>
                  <a:schemeClr val="bg1"/>
                </a:solidFill>
              </a:rPr>
              <a:t>END </a:t>
            </a:r>
            <a:r>
              <a:rPr lang="en-GB" b="1" dirty="0" smtClean="0">
                <a:solidFill>
                  <a:schemeClr val="bg1"/>
                </a:solidFill>
              </a:rPr>
              <a:t>WHEEL  with ruby pads 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produced to date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# </a:t>
            </a:r>
            <a:r>
              <a:rPr lang="en-GB" dirty="0" smtClean="0">
                <a:solidFill>
                  <a:srgbClr val="00B050"/>
                </a:solidFill>
              </a:rPr>
              <a:t>end </a:t>
            </a:r>
            <a:r>
              <a:rPr lang="en-GB" dirty="0" smtClean="0">
                <a:solidFill>
                  <a:srgbClr val="00B050"/>
                </a:solidFill>
              </a:rPr>
              <a:t>production </a:t>
            </a:r>
            <a:r>
              <a:rPr lang="en-GB" dirty="0" smtClean="0">
                <a:solidFill>
                  <a:srgbClr val="00B050"/>
                </a:solidFill>
              </a:rPr>
              <a:t>foreseen 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                                                                                                EW6  </a:t>
            </a:r>
            <a:r>
              <a:rPr lang="en-GB" b="1" dirty="0" smtClean="0">
                <a:solidFill>
                  <a:srgbClr val="00B050"/>
                </a:solidFill>
              </a:rPr>
              <a:t>Jul</a:t>
            </a:r>
            <a:r>
              <a:rPr lang="en-GB" dirty="0" smtClean="0">
                <a:solidFill>
                  <a:srgbClr val="00B050"/>
                </a:solidFill>
              </a:rPr>
              <a:t>, EW 4  </a:t>
            </a:r>
            <a:r>
              <a:rPr lang="en-GB" b="1" dirty="0" smtClean="0">
                <a:solidFill>
                  <a:srgbClr val="00B050"/>
                </a:solidFill>
              </a:rPr>
              <a:t>Sept</a:t>
            </a:r>
            <a:r>
              <a:rPr lang="en-GB" dirty="0" smtClean="0">
                <a:solidFill>
                  <a:srgbClr val="00B050"/>
                </a:solidFill>
              </a:rPr>
              <a:t>, </a:t>
            </a:r>
            <a:r>
              <a:rPr lang="en-GB" dirty="0" smtClean="0">
                <a:solidFill>
                  <a:srgbClr val="00B050"/>
                </a:solidFill>
              </a:rPr>
              <a:t>EW3 5 </a:t>
            </a:r>
            <a:r>
              <a:rPr lang="en-GB" b="1" dirty="0" smtClean="0">
                <a:solidFill>
                  <a:srgbClr val="00B050"/>
                </a:solidFill>
              </a:rPr>
              <a:t>October 2017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	   n. of </a:t>
            </a:r>
            <a:r>
              <a:rPr lang="en-US" b="1" dirty="0" smtClean="0">
                <a:solidFill>
                  <a:schemeClr val="bg1"/>
                </a:solidFill>
              </a:rPr>
              <a:t>COSS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		           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produced to date 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#    </a:t>
            </a:r>
            <a:r>
              <a:rPr lang="en-GB" dirty="0" smtClean="0">
                <a:solidFill>
                  <a:srgbClr val="00B050"/>
                </a:solidFill>
              </a:rPr>
              <a:t>end production foreseen  </a:t>
            </a:r>
            <a:r>
              <a:rPr lang="en-GB" b="1" dirty="0" smtClean="0">
                <a:solidFill>
                  <a:srgbClr val="00B050"/>
                </a:solidFill>
              </a:rPr>
              <a:t>Sept</a:t>
            </a:r>
            <a:endParaRPr lang="en-GB" b="1" dirty="0" smtClean="0">
              <a:solidFill>
                <a:srgbClr val="00B05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830888" y="1960253"/>
            <a:ext cx="2806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END </a:t>
            </a:r>
            <a:r>
              <a:rPr lang="en-GB" b="1" dirty="0" smtClean="0"/>
              <a:t>WHEEL with ruby pads</a:t>
            </a:r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4519376" y="6045200"/>
            <a:ext cx="78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CYSS</a:t>
            </a:r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370" y="4752689"/>
            <a:ext cx="1938704" cy="2095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14" y="729056"/>
            <a:ext cx="3476664" cy="13370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459" y="2340630"/>
            <a:ext cx="8735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00FF"/>
                </a:solidFill>
              </a:rPr>
              <a:t>Prototype phase completed, tender closed, contract assigned LOSON, Carbon Material procured, </a:t>
            </a:r>
            <a:r>
              <a:rPr lang="en-US" sz="1400" i="1" dirty="0" err="1" smtClean="0">
                <a:solidFill>
                  <a:srgbClr val="0000FF"/>
                </a:solidFill>
              </a:rPr>
              <a:t>Moulds</a:t>
            </a:r>
            <a:r>
              <a:rPr lang="en-US" sz="1400" i="1" dirty="0" smtClean="0">
                <a:solidFill>
                  <a:srgbClr val="0000FF"/>
                </a:solidFill>
              </a:rPr>
              <a:t> produced </a:t>
            </a:r>
            <a:endParaRPr lang="en-GB" sz="1400" i="1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4813" y="2035293"/>
            <a:ext cx="2637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END WHEEL  carbon parts </a:t>
            </a:r>
            <a:endParaRPr lang="en-GB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0555" y="739603"/>
            <a:ext cx="2585912" cy="15024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2" r="-1" b="40550"/>
          <a:stretch/>
        </p:blipFill>
        <p:spPr>
          <a:xfrm>
            <a:off x="38935" y="4752689"/>
            <a:ext cx="2463949" cy="1946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/>
          <a:stretch/>
        </p:blipFill>
        <p:spPr>
          <a:xfrm>
            <a:off x="6420154" y="544922"/>
            <a:ext cx="2637150" cy="17679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Rectangle 17"/>
          <p:cNvSpPr/>
          <p:nvPr/>
        </p:nvSpPr>
        <p:spPr>
          <a:xfrm>
            <a:off x="6883370" y="1873335"/>
            <a:ext cx="297571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                      COSS</a:t>
            </a:r>
          </a:p>
          <a:p>
            <a:r>
              <a:rPr lang="en-GB" sz="1600" dirty="0" smtClean="0"/>
              <a:t>Conical </a:t>
            </a:r>
            <a:r>
              <a:rPr lang="en-GB" sz="1600" dirty="0"/>
              <a:t>Structural Shells </a:t>
            </a:r>
            <a:endParaRPr lang="en-GB" sz="1600" b="1" dirty="0"/>
          </a:p>
        </p:txBody>
      </p:sp>
      <p:sp>
        <p:nvSpPr>
          <p:cNvPr id="4" name="Rectangle 3"/>
          <p:cNvSpPr/>
          <p:nvPr/>
        </p:nvSpPr>
        <p:spPr>
          <a:xfrm>
            <a:off x="0" y="3761761"/>
            <a:ext cx="9144000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prstClr val="white"/>
                </a:solidFill>
              </a:rPr>
              <a:t>	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smtClean="0">
                <a:solidFill>
                  <a:prstClr val="white"/>
                </a:solidFill>
              </a:rPr>
              <a:t>           </a:t>
            </a:r>
            <a:r>
              <a:rPr lang="en-US" dirty="0">
                <a:solidFill>
                  <a:schemeClr val="bg1"/>
                </a:solidFill>
              </a:rPr>
              <a:t>Cylindrical Structural </a:t>
            </a:r>
            <a:r>
              <a:rPr lang="en-US" dirty="0" smtClean="0">
                <a:solidFill>
                  <a:schemeClr val="bg1"/>
                </a:solidFill>
              </a:rPr>
              <a:t>Shells (</a:t>
            </a:r>
            <a:r>
              <a:rPr lang="en-US" b="1" dirty="0" smtClean="0">
                <a:solidFill>
                  <a:schemeClr val="bg1"/>
                </a:solidFill>
              </a:rPr>
              <a:t>CYSS)</a:t>
            </a:r>
            <a:r>
              <a:rPr lang="en-US" b="1" dirty="0">
                <a:solidFill>
                  <a:srgbClr val="5B9BD5">
                    <a:lumMod val="75000"/>
                  </a:srgbClr>
                </a:solidFill>
              </a:rPr>
              <a:t>	</a:t>
            </a:r>
            <a:r>
              <a:rPr lang="en-US" b="1" dirty="0" smtClean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GB" dirty="0">
                <a:solidFill>
                  <a:srgbClr val="5B9BD5">
                    <a:lumMod val="75000"/>
                  </a:srgbClr>
                </a:solidFill>
              </a:rPr>
              <a:t>produced to date </a:t>
            </a:r>
            <a:r>
              <a:rPr lang="en-GB" dirty="0" smtClean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dirty="0" smtClean="0">
                <a:solidFill>
                  <a:srgbClr val="5B9BD5">
                    <a:lumMod val="75000"/>
                  </a:srgbClr>
                </a:solidFill>
              </a:rPr>
              <a:t>#  </a:t>
            </a:r>
            <a:r>
              <a:rPr lang="en-GB" dirty="0" smtClean="0">
                <a:solidFill>
                  <a:srgbClr val="00B050"/>
                </a:solidFill>
              </a:rPr>
              <a:t>end </a:t>
            </a:r>
            <a:r>
              <a:rPr lang="en-GB" dirty="0">
                <a:solidFill>
                  <a:srgbClr val="00B050"/>
                </a:solidFill>
              </a:rPr>
              <a:t>production </a:t>
            </a:r>
            <a:endParaRPr lang="en-GB" dirty="0" smtClean="0">
              <a:solidFill>
                <a:srgbClr val="00B050"/>
              </a:solidFill>
            </a:endParaRPr>
          </a:p>
          <a:p>
            <a:pPr lvl="0"/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 smtClean="0">
                <a:solidFill>
                  <a:srgbClr val="00B050"/>
                </a:solidFill>
              </a:rPr>
              <a:t>                                                                                          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 smtClean="0">
                <a:solidFill>
                  <a:srgbClr val="00B050"/>
                </a:solidFill>
              </a:rPr>
              <a:t>                                  was </a:t>
            </a:r>
            <a:r>
              <a:rPr lang="en-GB" dirty="0" smtClean="0">
                <a:solidFill>
                  <a:srgbClr val="00B050"/>
                </a:solidFill>
              </a:rPr>
              <a:t>foreseen in </a:t>
            </a:r>
            <a:r>
              <a:rPr lang="en-GB" b="1" dirty="0" smtClean="0">
                <a:solidFill>
                  <a:srgbClr val="00B050"/>
                </a:solidFill>
              </a:rPr>
              <a:t>July 2017</a:t>
            </a:r>
            <a:r>
              <a:rPr lang="en-GB" dirty="0" smtClean="0"/>
              <a:t>                                                                                                                    		   </a:t>
            </a:r>
            <a:r>
              <a:rPr lang="en-GB" b="1" dirty="0" smtClean="0">
                <a:solidFill>
                  <a:srgbClr val="FFFFFF"/>
                </a:solidFill>
              </a:rPr>
              <a:t> Conical </a:t>
            </a:r>
            <a:r>
              <a:rPr lang="en-GB" b="1" dirty="0">
                <a:solidFill>
                  <a:srgbClr val="FFFFFF"/>
                </a:solidFill>
              </a:rPr>
              <a:t>Structural </a:t>
            </a:r>
            <a:r>
              <a:rPr lang="en-GB" b="1" dirty="0" smtClean="0">
                <a:solidFill>
                  <a:srgbClr val="FFFFFF"/>
                </a:solidFill>
              </a:rPr>
              <a:t>Shells</a:t>
            </a:r>
            <a:r>
              <a:rPr lang="en-GB" b="1" dirty="0">
                <a:solidFill>
                  <a:srgbClr val="FFFFFF"/>
                </a:solidFill>
              </a:rPr>
              <a:t> </a:t>
            </a:r>
            <a:r>
              <a:rPr lang="en-GB" b="1" dirty="0" smtClean="0">
                <a:solidFill>
                  <a:srgbClr val="FFFFFF"/>
                </a:solidFill>
              </a:rPr>
              <a:t>(COSS)</a:t>
            </a:r>
            <a:endParaRPr lang="en-GB" b="1" dirty="0">
              <a:solidFill>
                <a:srgbClr val="FFFFFF"/>
              </a:solidFill>
            </a:endParaRPr>
          </a:p>
          <a:p>
            <a:pPr lvl="0"/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806" y="2977842"/>
            <a:ext cx="374508" cy="4381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732" y="3823869"/>
            <a:ext cx="756500" cy="62133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033195" y="4619933"/>
            <a:ext cx="6024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00FF"/>
                </a:solidFill>
              </a:rPr>
              <a:t>    Prototype </a:t>
            </a:r>
            <a:r>
              <a:rPr lang="en-US" sz="1400" i="1" dirty="0" smtClean="0">
                <a:solidFill>
                  <a:srgbClr val="0000FF"/>
                </a:solidFill>
              </a:rPr>
              <a:t>phase completed, Carbon Material procured, use of existing </a:t>
            </a:r>
            <a:r>
              <a:rPr lang="en-US" sz="1400" i="1" dirty="0" err="1" smtClean="0">
                <a:solidFill>
                  <a:srgbClr val="0000FF"/>
                </a:solidFill>
              </a:rPr>
              <a:t>mould</a:t>
            </a:r>
            <a:endParaRPr lang="en-GB" sz="1400" i="1" dirty="0">
              <a:solidFill>
                <a:srgbClr val="0000FF"/>
              </a:solidFill>
            </a:endParaRPr>
          </a:p>
        </p:txBody>
      </p:sp>
      <p:sp>
        <p:nvSpPr>
          <p:cNvPr id="36" name="Title 8"/>
          <p:cNvSpPr>
            <a:spLocks noGrp="1"/>
          </p:cNvSpPr>
          <p:nvPr>
            <p:ph type="title"/>
          </p:nvPr>
        </p:nvSpPr>
        <p:spPr>
          <a:xfrm>
            <a:off x="38935" y="-10184"/>
            <a:ext cx="8718975" cy="482920"/>
          </a:xfrm>
        </p:spPr>
        <p:txBody>
          <a:bodyPr/>
          <a:lstStyle/>
          <a:p>
            <a:r>
              <a:rPr lang="en-GB" dirty="0" smtClean="0">
                <a:solidFill>
                  <a:srgbClr val="3366FF"/>
                </a:solidFill>
                <a:latin typeface="Times New Roman"/>
                <a:cs typeface="Times New Roman"/>
              </a:rPr>
              <a:t>DETECTOR  BARREL Mechanics </a:t>
            </a:r>
            <a:r>
              <a:rPr lang="en-GB" dirty="0">
                <a:solidFill>
                  <a:srgbClr val="3366FF"/>
                </a:solidFill>
                <a:latin typeface="Times New Roman"/>
                <a:cs typeface="Times New Roman"/>
              </a:rPr>
              <a:t>production </a:t>
            </a:r>
            <a:r>
              <a:rPr lang="en-GB" dirty="0" smtClean="0">
                <a:solidFill>
                  <a:srgbClr val="3366FF"/>
                </a:solidFill>
                <a:latin typeface="Times New Roman"/>
                <a:cs typeface="Times New Roman"/>
              </a:rPr>
              <a:t>status: </a:t>
            </a:r>
            <a:r>
              <a:rPr lang="en-GB" dirty="0" smtClean="0">
                <a:solidFill>
                  <a:srgbClr val="FF0000"/>
                </a:solidFill>
                <a:latin typeface="Times New Roman"/>
                <a:cs typeface="Times New Roman"/>
              </a:rPr>
              <a:t>OB</a:t>
            </a:r>
            <a:r>
              <a:rPr lang="en-GB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endParaRPr lang="en-GB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1458" y="472736"/>
            <a:ext cx="116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>
                <a:solidFill>
                  <a:srgbClr val="00B050"/>
                </a:solidFill>
              </a:rPr>
              <a:t>PRR 27 Dec 2016</a:t>
            </a:r>
            <a:endParaRPr lang="en-GB" sz="1200" u="sng" dirty="0">
              <a:solidFill>
                <a:srgbClr val="00B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12717" y="2677363"/>
            <a:ext cx="8193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Production </a:t>
            </a:r>
            <a:r>
              <a:rPr lang="en-US" sz="1100" b="1" dirty="0" smtClean="0">
                <a:solidFill>
                  <a:schemeClr val="bg1"/>
                </a:solidFill>
              </a:rPr>
              <a:t>at</a:t>
            </a:r>
            <a:endParaRPr lang="en-US" sz="1100" b="1" dirty="0" smtClean="0">
              <a:solidFill>
                <a:schemeClr val="bg1"/>
              </a:solidFill>
            </a:endParaRPr>
          </a:p>
          <a:p>
            <a:r>
              <a:rPr lang="en-US" sz="1000" dirty="0" err="1" smtClean="0"/>
              <a:t>Loson</a:t>
            </a:r>
            <a:r>
              <a:rPr lang="en-US" sz="1000" dirty="0" smtClean="0"/>
              <a:t>  </a:t>
            </a:r>
            <a:r>
              <a:rPr lang="en-US" sz="1000" dirty="0" err="1" smtClean="0"/>
              <a:t>Compositi</a:t>
            </a:r>
            <a:endParaRPr lang="en-GB" sz="1000" dirty="0"/>
          </a:p>
        </p:txBody>
      </p:sp>
      <p:sp>
        <p:nvSpPr>
          <p:cNvPr id="41" name="TextBox 40"/>
          <p:cNvSpPr txBox="1"/>
          <p:nvPr/>
        </p:nvSpPr>
        <p:spPr>
          <a:xfrm>
            <a:off x="38935" y="3557319"/>
            <a:ext cx="1078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Production at</a:t>
            </a:r>
            <a:endParaRPr lang="en-GB" sz="1100" b="1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06" y="4847649"/>
            <a:ext cx="2460971" cy="1851639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 flipV="1">
            <a:off x="7349987" y="1219200"/>
            <a:ext cx="634895" cy="961912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68274"/>
            <a:ext cx="2057400" cy="365125"/>
          </a:xfrm>
        </p:spPr>
        <p:txBody>
          <a:bodyPr/>
          <a:lstStyle/>
          <a:p>
            <a:fld id="{CCC264D3-F9AA-46A7-AE16-272F383EA472}" type="slidenum">
              <a:rPr lang="en-GB" smtClean="0"/>
              <a:t>30</a:t>
            </a:fld>
            <a:endParaRPr lang="en-GB" dirty="0"/>
          </a:p>
        </p:txBody>
      </p:sp>
      <p:cxnSp>
        <p:nvCxnSpPr>
          <p:cNvPr id="26" name="AutoShape 5"/>
          <p:cNvCxnSpPr>
            <a:cxnSpLocks noChangeShapeType="1"/>
          </p:cNvCxnSpPr>
          <p:nvPr/>
        </p:nvCxnSpPr>
        <p:spPr bwMode="auto">
          <a:xfrm>
            <a:off x="141914" y="540469"/>
            <a:ext cx="8200298" cy="0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6"/>
          <p:cNvSpPr/>
          <p:nvPr/>
        </p:nvSpPr>
        <p:spPr>
          <a:xfrm>
            <a:off x="333721" y="657961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ITS Plenary Meeting, 10 July 2017. </a:t>
            </a:r>
            <a:r>
              <a:rPr lang="en-US" sz="1000" i="1" dirty="0" err="1"/>
              <a:t>Corrado</a:t>
            </a:r>
            <a:r>
              <a:rPr lang="en-US" sz="1000" i="1" dirty="0"/>
              <a:t> </a:t>
            </a:r>
            <a:r>
              <a:rPr lang="en-US" sz="1000" i="1" dirty="0" err="1"/>
              <a:t>Gargiulo</a:t>
            </a:r>
            <a:r>
              <a:rPr lang="en-US" sz="1000" i="1" dirty="0"/>
              <a:t> 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3629454" y="6394946"/>
            <a:ext cx="2762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Cylindrical </a:t>
            </a:r>
            <a:r>
              <a:rPr lang="en-US" dirty="0"/>
              <a:t>Structural </a:t>
            </a:r>
            <a:r>
              <a:rPr lang="en-US" dirty="0" smtClean="0"/>
              <a:t>Shells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0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2375569" y="3580579"/>
            <a:ext cx="5872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400" b="1" dirty="0"/>
              <a:t>Total number of structures </a:t>
            </a:r>
            <a:r>
              <a:rPr lang="en-GB" sz="1400" b="1" dirty="0" smtClean="0"/>
              <a:t>needed:  1 </a:t>
            </a:r>
            <a:r>
              <a:rPr lang="en-GB" sz="1400" b="1" dirty="0" smtClean="0"/>
              <a:t>IB Service Barrel, </a:t>
            </a:r>
            <a:r>
              <a:rPr lang="en-GB" sz="1400" b="1" dirty="0"/>
              <a:t> </a:t>
            </a:r>
            <a:r>
              <a:rPr lang="en-GB" sz="1400" b="1" dirty="0" smtClean="0"/>
              <a:t>1 </a:t>
            </a:r>
            <a:r>
              <a:rPr lang="en-GB" sz="1400" b="1" dirty="0" smtClean="0"/>
              <a:t>OB Service Barrel</a:t>
            </a:r>
            <a:endParaRPr lang="fr-FR" sz="14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1" y="3888357"/>
            <a:ext cx="9146188" cy="58477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800" b="1" dirty="0">
              <a:solidFill>
                <a:prstClr val="white"/>
              </a:solidFill>
            </a:endParaRPr>
          </a:p>
          <a:p>
            <a:r>
              <a:rPr lang="en-US" b="1" dirty="0" smtClean="0">
                <a:solidFill>
                  <a:prstClr val="white"/>
                </a:solidFill>
              </a:rPr>
              <a:t>			</a:t>
            </a:r>
            <a:r>
              <a:rPr lang="en-US" b="1" dirty="0" smtClean="0">
                <a:solidFill>
                  <a:prstClr val="white"/>
                </a:solidFill>
              </a:rPr>
              <a:t> OB </a:t>
            </a:r>
            <a:r>
              <a:rPr lang="en-US" b="1" dirty="0">
                <a:solidFill>
                  <a:prstClr val="white"/>
                </a:solidFill>
              </a:rPr>
              <a:t>SERVICE BARREL </a:t>
            </a:r>
            <a:r>
              <a:rPr lang="en-US" b="1" dirty="0" smtClean="0">
                <a:solidFill>
                  <a:prstClr val="white"/>
                </a:solidFill>
              </a:rPr>
              <a:t>       </a:t>
            </a:r>
            <a:r>
              <a:rPr lang="en-US" b="1" dirty="0" smtClean="0">
                <a:solidFill>
                  <a:prstClr val="white"/>
                </a:solidFill>
              </a:rPr>
              <a:t>                                        </a:t>
            </a:r>
            <a:r>
              <a:rPr lang="en-GB" dirty="0" smtClean="0">
                <a:solidFill>
                  <a:srgbClr val="00B050"/>
                </a:solidFill>
              </a:rPr>
              <a:t>production in progress</a:t>
            </a:r>
            <a:endParaRPr lang="en-GB" b="1" dirty="0" smtClean="0">
              <a:solidFill>
                <a:srgbClr val="00B050"/>
              </a:solidFill>
            </a:endParaRPr>
          </a:p>
          <a:p>
            <a:endParaRPr lang="en-GB" sz="600" b="1" dirty="0" smtClean="0">
              <a:solidFill>
                <a:srgbClr val="00B05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1866" y="-78470"/>
            <a:ext cx="8229600" cy="482920"/>
          </a:xfrm>
        </p:spPr>
        <p:txBody>
          <a:bodyPr/>
          <a:lstStyle/>
          <a:p>
            <a:r>
              <a:rPr lang="en-GB" dirty="0" smtClean="0">
                <a:solidFill>
                  <a:srgbClr val="3366FF"/>
                </a:solidFill>
                <a:latin typeface="Times New Roman"/>
                <a:cs typeface="Times New Roman"/>
              </a:rPr>
              <a:t>Service Barrel Mechanics production </a:t>
            </a:r>
            <a:r>
              <a:rPr lang="en-GB" dirty="0">
                <a:solidFill>
                  <a:srgbClr val="3366FF"/>
                </a:solidFill>
                <a:latin typeface="Times New Roman"/>
                <a:cs typeface="Times New Roman"/>
              </a:rPr>
              <a:t>status: IB</a:t>
            </a:r>
            <a:r>
              <a:rPr lang="en-GB" dirty="0" smtClean="0">
                <a:solidFill>
                  <a:srgbClr val="3366FF"/>
                </a:solidFill>
                <a:latin typeface="Times New Roman"/>
                <a:cs typeface="Times New Roman"/>
              </a:rPr>
              <a:t> and </a:t>
            </a:r>
            <a:r>
              <a:rPr lang="en-GB" dirty="0" smtClean="0">
                <a:solidFill>
                  <a:srgbClr val="FF0000"/>
                </a:solidFill>
                <a:latin typeface="Times New Roman"/>
                <a:cs typeface="Times New Roman"/>
              </a:rPr>
              <a:t>OB</a:t>
            </a:r>
            <a:endParaRPr lang="en-GB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65773" y="6010840"/>
            <a:ext cx="1840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OB Service Barrel 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0840" y="2821944"/>
            <a:ext cx="8851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00FF"/>
                </a:solidFill>
              </a:rPr>
              <a:t>Prototype phase completed, Carbon Material procured, </a:t>
            </a:r>
            <a:r>
              <a:rPr lang="en-US" sz="1400" i="1" dirty="0" err="1" smtClean="0">
                <a:solidFill>
                  <a:srgbClr val="0000FF"/>
                </a:solidFill>
              </a:rPr>
              <a:t>Mould</a:t>
            </a:r>
            <a:r>
              <a:rPr lang="en-US" sz="1400" i="1" dirty="0" smtClean="0">
                <a:solidFill>
                  <a:srgbClr val="0000FF"/>
                </a:solidFill>
              </a:rPr>
              <a:t> material procured, </a:t>
            </a:r>
            <a:r>
              <a:rPr lang="en-US" sz="1400" i="1" dirty="0" err="1" smtClean="0">
                <a:solidFill>
                  <a:srgbClr val="0000FF"/>
                </a:solidFill>
              </a:rPr>
              <a:t>Mould</a:t>
            </a:r>
            <a:r>
              <a:rPr lang="en-US" sz="1400" i="1" dirty="0" smtClean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machining done in May 2017.</a:t>
            </a:r>
            <a:endParaRPr lang="en-GB" sz="1400" i="1" dirty="0">
              <a:solidFill>
                <a:srgbClr val="0000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" r="12201"/>
          <a:stretch/>
        </p:blipFill>
        <p:spPr>
          <a:xfrm>
            <a:off x="122270" y="4640688"/>
            <a:ext cx="2253299" cy="2123779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r="15803"/>
          <a:stretch/>
        </p:blipFill>
        <p:spPr bwMode="auto">
          <a:xfrm>
            <a:off x="-35875" y="305960"/>
            <a:ext cx="2546531" cy="26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Connector 26"/>
          <p:cNvCxnSpPr>
            <a:cxnSpLocks noChangeAspect="1"/>
          </p:cNvCxnSpPr>
          <p:nvPr/>
        </p:nvCxnSpPr>
        <p:spPr>
          <a:xfrm flipH="1" flipV="1">
            <a:off x="718898" y="3095568"/>
            <a:ext cx="99719" cy="60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6412" r="28778" b="10373"/>
          <a:stretch/>
        </p:blipFill>
        <p:spPr>
          <a:xfrm>
            <a:off x="2236458" y="710070"/>
            <a:ext cx="2049793" cy="20012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9" t="4497" r="27492" b="2859"/>
          <a:stretch/>
        </p:blipFill>
        <p:spPr>
          <a:xfrm flipH="1">
            <a:off x="4597995" y="551623"/>
            <a:ext cx="1427428" cy="2168803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599" y="551609"/>
            <a:ext cx="1330256" cy="10929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6"/>
          <a:stretch/>
        </p:blipFill>
        <p:spPr>
          <a:xfrm>
            <a:off x="7330600" y="1682228"/>
            <a:ext cx="1330256" cy="10867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799" y="555042"/>
            <a:ext cx="1144573" cy="11151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2"/>
          <a:stretch/>
        </p:blipFill>
        <p:spPr>
          <a:xfrm>
            <a:off x="6141940" y="1653537"/>
            <a:ext cx="1088292" cy="11154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/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" y="3083554"/>
            <a:ext cx="9146188" cy="55399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spAutoFit/>
          </a:bodyPr>
          <a:lstStyle/>
          <a:p>
            <a:pPr lvl="0"/>
            <a:endParaRPr lang="en-US" sz="600" b="1" dirty="0" smtClean="0">
              <a:solidFill>
                <a:prstClr val="white"/>
              </a:solidFill>
            </a:endParaRPr>
          </a:p>
          <a:p>
            <a:pPr lvl="0"/>
            <a:r>
              <a:rPr lang="en-US" b="1" dirty="0" smtClean="0">
                <a:solidFill>
                  <a:prstClr val="white"/>
                </a:solidFill>
              </a:rPr>
              <a:t>			IB SERVICE BARREL         </a:t>
            </a:r>
            <a:r>
              <a:rPr lang="en-US" b="1" dirty="0" smtClean="0">
                <a:solidFill>
                  <a:prstClr val="white"/>
                </a:solidFill>
              </a:rPr>
              <a:t>                                        </a:t>
            </a:r>
            <a:r>
              <a:rPr lang="en-GB" dirty="0" smtClean="0">
                <a:solidFill>
                  <a:srgbClr val="00B050"/>
                </a:solidFill>
              </a:rPr>
              <a:t>production in progress</a:t>
            </a:r>
            <a:endParaRPr lang="en-GB" b="1" dirty="0" smtClean="0">
              <a:solidFill>
                <a:srgbClr val="00B050"/>
              </a:solidFill>
            </a:endParaRPr>
          </a:p>
          <a:p>
            <a:pPr lvl="0"/>
            <a:endParaRPr lang="en-GB" sz="600" b="1" dirty="0" smtClean="0">
              <a:solidFill>
                <a:srgbClr val="00B050"/>
              </a:solidFill>
            </a:endParaRPr>
          </a:p>
        </p:txBody>
      </p:sp>
      <p:pic>
        <p:nvPicPr>
          <p:cNvPr id="26" name="Picture 7" descr="LBNL_Banner.psd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827"/>
          <a:stretch/>
        </p:blipFill>
        <p:spPr bwMode="auto">
          <a:xfrm>
            <a:off x="90806" y="4087683"/>
            <a:ext cx="1327639" cy="2955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/>
        </p:spPr>
      </p:pic>
      <p:sp>
        <p:nvSpPr>
          <p:cNvPr id="20" name="TextBox 19"/>
          <p:cNvSpPr txBox="1"/>
          <p:nvPr/>
        </p:nvSpPr>
        <p:spPr>
          <a:xfrm>
            <a:off x="171458" y="472736"/>
            <a:ext cx="116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>
                <a:solidFill>
                  <a:srgbClr val="0000FF"/>
                </a:solidFill>
              </a:rPr>
              <a:t>PRR 5 May 2016</a:t>
            </a:r>
            <a:endParaRPr lang="en-GB" sz="1200" u="sng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684" y="3010787"/>
            <a:ext cx="2431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Production </a:t>
            </a:r>
            <a:r>
              <a:rPr lang="en-US" sz="1100" b="1" dirty="0" smtClean="0">
                <a:solidFill>
                  <a:schemeClr val="bg1"/>
                </a:solidFill>
              </a:rPr>
              <a:t>at </a:t>
            </a:r>
            <a:r>
              <a:rPr lang="en-US" sz="1100" b="1" dirty="0" smtClean="0">
                <a:solidFill>
                  <a:schemeClr val="bg1"/>
                </a:solidFill>
              </a:rPr>
              <a:t>CERN EP DT Composite Lab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274" y="3859715"/>
            <a:ext cx="10433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Production </a:t>
            </a:r>
            <a:r>
              <a:rPr lang="en-US" sz="1100" b="1" dirty="0" smtClean="0">
                <a:solidFill>
                  <a:schemeClr val="bg1"/>
                </a:solidFill>
              </a:rPr>
              <a:t>at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267" y="4394111"/>
            <a:ext cx="8610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00FF"/>
                </a:solidFill>
              </a:rPr>
              <a:t>Prototype phase completed, Carbon Material procured, </a:t>
            </a:r>
            <a:r>
              <a:rPr lang="en-US" sz="1400" i="1" dirty="0" err="1" smtClean="0">
                <a:solidFill>
                  <a:srgbClr val="0000FF"/>
                </a:solidFill>
              </a:rPr>
              <a:t>Mould</a:t>
            </a:r>
            <a:r>
              <a:rPr lang="en-US" sz="1400" i="1" dirty="0" smtClean="0">
                <a:solidFill>
                  <a:srgbClr val="0000FF"/>
                </a:solidFill>
              </a:rPr>
              <a:t> production next</a:t>
            </a:r>
            <a:endParaRPr lang="en-GB" sz="1400" i="1" dirty="0">
              <a:solidFill>
                <a:srgbClr val="0000FF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" y="3223632"/>
            <a:ext cx="311729" cy="4059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96952" y="4543475"/>
            <a:ext cx="1634555" cy="200701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2643" y="4688842"/>
            <a:ext cx="1550232" cy="162729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193427" y="2483537"/>
            <a:ext cx="1746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IB Service Barrel </a:t>
            </a:r>
            <a:endParaRPr lang="en-GB" b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3598" y="4642226"/>
            <a:ext cx="2228269" cy="19082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7208" y="5372336"/>
            <a:ext cx="936271" cy="115956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92890"/>
            <a:ext cx="2057400" cy="365125"/>
          </a:xfrm>
        </p:spPr>
        <p:txBody>
          <a:bodyPr/>
          <a:lstStyle/>
          <a:p>
            <a:fld id="{CCC264D3-F9AA-46A7-AE16-272F383EA472}" type="slidenum">
              <a:rPr lang="en-GB" smtClean="0"/>
              <a:t>31</a:t>
            </a:fld>
            <a:endParaRPr lang="en-GB"/>
          </a:p>
        </p:txBody>
      </p:sp>
      <p:cxnSp>
        <p:nvCxnSpPr>
          <p:cNvPr id="37" name="AutoShape 5"/>
          <p:cNvCxnSpPr>
            <a:cxnSpLocks noChangeShapeType="1"/>
          </p:cNvCxnSpPr>
          <p:nvPr/>
        </p:nvCxnSpPr>
        <p:spPr bwMode="auto">
          <a:xfrm>
            <a:off x="171451" y="429850"/>
            <a:ext cx="8279641" cy="0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6151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33912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Outer Barrel Mechanics at LBNL</a:t>
            </a:r>
            <a:endParaRPr lang="en-US" sz="3600" dirty="0">
              <a:solidFill>
                <a:srgbClr val="253AFF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1BBD1-2BA6-8D42-98E5-2047D76CFDE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3174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68" y="864"/>
            <a:ext cx="897288" cy="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149794" y="1187939"/>
            <a:ext cx="8750069" cy="64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/>
            </a:r>
            <a:br>
              <a:rPr lang="en-US" sz="2000" dirty="0">
                <a:latin typeface="Times New Roman"/>
                <a:cs typeface="Times New Roman"/>
              </a:rPr>
            </a:b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31753" name="Rectangle 4"/>
          <p:cNvSpPr>
            <a:spLocks noChangeArrowheads="1"/>
          </p:cNvSpPr>
          <p:nvPr/>
        </p:nvSpPr>
        <p:spPr bwMode="auto">
          <a:xfrm>
            <a:off x="4529138" y="2980801"/>
            <a:ext cx="4550832" cy="33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6F-2F60-5841-9D00-DFFB9660C6A0}" type="datetime1">
              <a:rPr lang="ru-RU" smtClean="0"/>
              <a:t>24.09.17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4575" y="4332470"/>
            <a:ext cx="73924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5325" indent="-342900">
              <a:buFont typeface="Wingdings" charset="2"/>
              <a:buChar char="Ø"/>
            </a:pP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Fabrication of large composite structures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is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progressing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well, expected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to be completed  by October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2017</a:t>
            </a:r>
          </a:p>
          <a:p>
            <a:pPr marL="695325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Will be shipped to CERN </a:t>
            </a:r>
          </a:p>
          <a:p>
            <a:pPr marL="695325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Dry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assembly test will take place in Nov-Dec 2017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15" name="AutoShape 5"/>
          <p:cNvCxnSpPr>
            <a:cxnSpLocks noChangeShapeType="1"/>
          </p:cNvCxnSpPr>
          <p:nvPr/>
        </p:nvCxnSpPr>
        <p:spPr bwMode="auto">
          <a:xfrm>
            <a:off x="149794" y="883470"/>
            <a:ext cx="7707273" cy="0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82300" y="7035800"/>
            <a:ext cx="6591300" cy="164509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barrels-o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0" y="1187939"/>
            <a:ext cx="87630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1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6" y="0"/>
            <a:ext cx="8229600" cy="829733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600" dirty="0" smtClean="0">
                <a:solidFill>
                  <a:srgbClr val="253AFF"/>
                </a:solidFill>
                <a:latin typeface="Times New Roman"/>
                <a:cs typeface="Times New Roman"/>
              </a:rPr>
              <a:t>Service </a:t>
            </a:r>
            <a:r>
              <a:rPr lang="en-US" sz="3600" dirty="0" smtClean="0">
                <a:solidFill>
                  <a:srgbClr val="253AFF"/>
                </a:solidFill>
                <a:latin typeface="Times New Roman"/>
                <a:cs typeface="Times New Roman"/>
              </a:rPr>
              <a:t>Barrel </a:t>
            </a:r>
            <a:r>
              <a:rPr lang="en-US" sz="3600" dirty="0" smtClean="0">
                <a:solidFill>
                  <a:srgbClr val="253AFF"/>
                </a:solidFill>
                <a:latin typeface="Times New Roman"/>
                <a:cs typeface="Times New Roman"/>
              </a:rPr>
              <a:t>Patch Panels (PP)</a:t>
            </a:r>
            <a:endParaRPr lang="en-US" sz="3600" dirty="0">
              <a:solidFill>
                <a:srgbClr val="253AFF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1BBD1-2BA6-8D42-98E5-2047D76CFDE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3174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68" y="864"/>
            <a:ext cx="897288" cy="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149794" y="1187939"/>
            <a:ext cx="8750069" cy="64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/>
            </a:r>
            <a:br>
              <a:rPr lang="en-US" sz="2000" dirty="0">
                <a:latin typeface="Times New Roman"/>
                <a:cs typeface="Times New Roman"/>
              </a:rPr>
            </a:b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31753" name="Rectangle 4"/>
          <p:cNvSpPr>
            <a:spLocks noChangeArrowheads="1"/>
          </p:cNvSpPr>
          <p:nvPr/>
        </p:nvSpPr>
        <p:spPr bwMode="auto">
          <a:xfrm>
            <a:off x="4529138" y="2980801"/>
            <a:ext cx="4550832" cy="33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882900" cy="365125"/>
          </a:xfrm>
        </p:spPr>
        <p:txBody>
          <a:bodyPr/>
          <a:lstStyle/>
          <a:p>
            <a:r>
              <a:rPr lang="en-US" dirty="0"/>
              <a:t>ITS Plenary Meeting, 10 July </a:t>
            </a:r>
            <a:r>
              <a:rPr lang="en-US" dirty="0" smtClean="0"/>
              <a:t>2017. </a:t>
            </a:r>
            <a:r>
              <a:rPr lang="en-US" dirty="0" err="1" smtClean="0"/>
              <a:t>E.Laudi</a:t>
            </a:r>
            <a:r>
              <a:rPr lang="en-US" dirty="0" smtClean="0"/>
              <a:t> </a:t>
            </a:r>
            <a:endParaRPr lang="en-US" dirty="0">
              <a:effectLst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Grigory </a:t>
            </a:r>
            <a:r>
              <a:rPr lang="en-US" dirty="0" err="1" smtClean="0"/>
              <a:t>Feofilov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768965" y="6027225"/>
            <a:ext cx="8750069" cy="658286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PP layout under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study</a:t>
            </a:r>
          </a:p>
        </p:txBody>
      </p:sp>
      <p:cxnSp>
        <p:nvCxnSpPr>
          <p:cNvPr id="12" name="AutoShape 5"/>
          <p:cNvCxnSpPr>
            <a:cxnSpLocks noChangeShapeType="1"/>
          </p:cNvCxnSpPr>
          <p:nvPr/>
        </p:nvCxnSpPr>
        <p:spPr bwMode="auto">
          <a:xfrm>
            <a:off x="0" y="847801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 descr="services-p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1039419"/>
            <a:ext cx="8984649" cy="49555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2222" y="4266404"/>
            <a:ext cx="435431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Times New Roman"/>
                <a:cs typeface="Times New Roman"/>
              </a:rPr>
              <a:t>Power connectors OB-ML (D=22mm), OB-OL 106(D=37 mm)</a:t>
            </a:r>
          </a:p>
          <a:p>
            <a:r>
              <a:rPr lang="en-US" sz="1200" b="1" dirty="0" smtClean="0">
                <a:latin typeface="Times New Roman"/>
                <a:cs typeface="Times New Roman"/>
              </a:rPr>
              <a:t>Increase </a:t>
            </a:r>
            <a:r>
              <a:rPr lang="en-US" sz="1200" b="1" dirty="0">
                <a:latin typeface="Times New Roman"/>
                <a:cs typeface="Times New Roman"/>
              </a:rPr>
              <a:t>of connector </a:t>
            </a:r>
            <a:r>
              <a:rPr lang="en-US" sz="1200" b="1" dirty="0" smtClean="0">
                <a:latin typeface="Times New Roman"/>
                <a:cs typeface="Times New Roman"/>
              </a:rPr>
              <a:t>size (D=24mm),(D=40mm) under study</a:t>
            </a:r>
          </a:p>
          <a:p>
            <a:r>
              <a:rPr lang="en-US" sz="1200" b="1" dirty="0" smtClean="0">
                <a:latin typeface="Times New Roman"/>
                <a:cs typeface="Times New Roman"/>
              </a:rPr>
              <a:t>Final assessment needs definition of Samtec Connector  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37468" y="3978302"/>
            <a:ext cx="133149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Times New Roman"/>
                <a:cs typeface="Times New Roman"/>
              </a:rPr>
              <a:t>4- Samtec cables 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3437468" y="3527166"/>
            <a:ext cx="72050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Times New Roman"/>
                <a:cs typeface="Times New Roman"/>
              </a:rPr>
              <a:t>cooling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0" y="5184943"/>
            <a:ext cx="5765799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room available at the end of the OB service barrel is limited compared  to              the number  of services and connectors</a:t>
            </a:r>
          </a:p>
          <a:p>
            <a:r>
              <a:rPr lang="en-US" sz="1200" b="1" dirty="0" smtClean="0">
                <a:latin typeface="Times New Roman"/>
                <a:cs typeface="Times New Roman"/>
              </a:rPr>
              <a:t>The patch panel needs to be displaced away from the end of the SB in order </a:t>
            </a:r>
          </a:p>
          <a:p>
            <a:r>
              <a:rPr lang="en-US" sz="1200" b="1" dirty="0" smtClean="0">
                <a:latin typeface="Times New Roman"/>
                <a:cs typeface="Times New Roman"/>
              </a:rPr>
              <a:t>to gain more  room for the connectors</a:t>
            </a:r>
            <a:r>
              <a:rPr lang="en-US" sz="1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r>
              <a:rPr lang="en-US" sz="12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Samtec connectors  to be decided.   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799" y="1043957"/>
            <a:ext cx="564726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53AFF"/>
                </a:solidFill>
                <a:latin typeface="Times New Roman"/>
                <a:cs typeface="Times New Roman"/>
              </a:rPr>
              <a:t>Patch </a:t>
            </a:r>
            <a:r>
              <a:rPr lang="en-US" sz="2400" dirty="0" smtClean="0">
                <a:solidFill>
                  <a:srgbClr val="253AFF"/>
                </a:solidFill>
                <a:latin typeface="Times New Roman"/>
                <a:cs typeface="Times New Roman"/>
              </a:rPr>
              <a:t>Panel </a:t>
            </a:r>
            <a:r>
              <a:rPr lang="en-US" sz="2400" dirty="0">
                <a:solidFill>
                  <a:srgbClr val="253AFF"/>
                </a:solidFill>
                <a:latin typeface="Times New Roman"/>
                <a:cs typeface="Times New Roman"/>
              </a:rPr>
              <a:t>(</a:t>
            </a:r>
            <a:r>
              <a:rPr lang="en-US" sz="2400" dirty="0" smtClean="0">
                <a:solidFill>
                  <a:srgbClr val="253AFF"/>
                </a:solidFill>
                <a:latin typeface="Times New Roman"/>
                <a:cs typeface="Times New Roman"/>
              </a:rPr>
              <a:t>PP) at OB  Service Barrel</a:t>
            </a:r>
            <a:r>
              <a:rPr lang="en-US" sz="2400" dirty="0">
                <a:solidFill>
                  <a:srgbClr val="253AFF"/>
                </a:solidFill>
                <a:latin typeface="Times New Roman"/>
                <a:cs typeface="Times New Roman"/>
              </a:rPr>
              <a:t>(SB)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929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18361" y="93600"/>
            <a:ext cx="6954773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Production readiness reviews(PRRs)</a:t>
            </a:r>
            <a:endParaRPr lang="en-US" sz="3600" b="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26/07/17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Markus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Keil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CERN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34</a:t>
            </a:fld>
            <a:endParaRPr 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 flipV="1">
            <a:off x="1169110" y="6070227"/>
            <a:ext cx="6558681" cy="851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1169108" y="1314507"/>
            <a:ext cx="0" cy="48316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2586526" y="1775089"/>
            <a:ext cx="1453855" cy="228608"/>
          </a:xfrm>
          <a:prstGeom prst="homePlate">
            <a:avLst>
              <a:gd name="adj" fmla="val 44050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Sensor Series Production </a:t>
            </a:r>
            <a:endParaRPr lang="en-US" sz="9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11490" y="1387537"/>
            <a:ext cx="250356" cy="4809317"/>
            <a:chOff x="410601" y="1207987"/>
            <a:chExt cx="330200" cy="4809317"/>
          </a:xfrm>
        </p:grpSpPr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481510" y="5882366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AutoShape 30"/>
            <p:cNvSpPr>
              <a:spLocks noChangeArrowheads="1"/>
            </p:cNvSpPr>
            <p:nvPr/>
          </p:nvSpPr>
          <p:spPr bwMode="auto">
            <a:xfrm flipV="1">
              <a:off x="410601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2" name="AutoShape 50"/>
            <p:cNvCxnSpPr>
              <a:cxnSpLocks noChangeShapeType="1"/>
              <a:endCxn id="12" idx="0"/>
            </p:cNvCxnSpPr>
            <p:nvPr/>
          </p:nvCxnSpPr>
          <p:spPr bwMode="auto">
            <a:xfrm flipH="1" flipV="1">
              <a:off x="575701" y="1377849"/>
              <a:ext cx="1" cy="4512820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/>
          <p:cNvGrpSpPr/>
          <p:nvPr/>
        </p:nvGrpSpPr>
        <p:grpSpPr>
          <a:xfrm>
            <a:off x="2471712" y="1387537"/>
            <a:ext cx="250356" cy="4801016"/>
            <a:chOff x="2967005" y="1207987"/>
            <a:chExt cx="330200" cy="4801016"/>
          </a:xfrm>
        </p:grpSpPr>
        <p:sp>
          <p:nvSpPr>
            <p:cNvPr id="14" name="AutoShape 17"/>
            <p:cNvSpPr>
              <a:spLocks noChangeArrowheads="1"/>
            </p:cNvSpPr>
            <p:nvPr/>
          </p:nvSpPr>
          <p:spPr bwMode="auto">
            <a:xfrm>
              <a:off x="3028918" y="5874065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AutoShape 20"/>
            <p:cNvSpPr>
              <a:spLocks noChangeArrowheads="1"/>
            </p:cNvSpPr>
            <p:nvPr/>
          </p:nvSpPr>
          <p:spPr bwMode="auto">
            <a:xfrm flipV="1">
              <a:off x="2967005" y="1207987"/>
              <a:ext cx="330200" cy="168275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6" name="AutoShape 52"/>
            <p:cNvCxnSpPr>
              <a:cxnSpLocks noChangeShapeType="1"/>
              <a:stCxn id="15" idx="0"/>
              <a:endCxn id="16" idx="0"/>
            </p:cNvCxnSpPr>
            <p:nvPr/>
          </p:nvCxnSpPr>
          <p:spPr bwMode="auto">
            <a:xfrm flipH="1" flipV="1">
              <a:off x="3132105" y="1376262"/>
              <a:ext cx="1" cy="449780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/>
          <p:cNvGrpSpPr/>
          <p:nvPr/>
        </p:nvGrpSpPr>
        <p:grpSpPr>
          <a:xfrm>
            <a:off x="3641563" y="1387540"/>
            <a:ext cx="250356" cy="4776113"/>
            <a:chOff x="4240709" y="1207987"/>
            <a:chExt cx="330200" cy="4776113"/>
          </a:xfrm>
        </p:grpSpPr>
        <p:sp>
          <p:nvSpPr>
            <p:cNvPr id="18" name="AutoShape 40"/>
            <p:cNvSpPr>
              <a:spLocks noChangeArrowheads="1"/>
            </p:cNvSpPr>
            <p:nvPr/>
          </p:nvSpPr>
          <p:spPr bwMode="auto">
            <a:xfrm>
              <a:off x="4302622" y="5849162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AutoShape 44"/>
            <p:cNvSpPr>
              <a:spLocks noChangeArrowheads="1"/>
            </p:cNvSpPr>
            <p:nvPr/>
          </p:nvSpPr>
          <p:spPr bwMode="auto">
            <a:xfrm flipV="1">
              <a:off x="4240709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0" name="AutoShape 54"/>
            <p:cNvCxnSpPr>
              <a:cxnSpLocks noChangeShapeType="1"/>
              <a:stCxn id="19" idx="0"/>
              <a:endCxn id="20" idx="0"/>
            </p:cNvCxnSpPr>
            <p:nvPr/>
          </p:nvCxnSpPr>
          <p:spPr bwMode="auto">
            <a:xfrm flipH="1" flipV="1">
              <a:off x="4405809" y="1377849"/>
              <a:ext cx="1" cy="447131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20"/>
          <p:cNvGrpSpPr/>
          <p:nvPr/>
        </p:nvGrpSpPr>
        <p:grpSpPr>
          <a:xfrm>
            <a:off x="7112600" y="1387537"/>
            <a:ext cx="250356" cy="4767812"/>
            <a:chOff x="8061822" y="1207987"/>
            <a:chExt cx="330200" cy="4767812"/>
          </a:xfrm>
        </p:grpSpPr>
        <p:sp>
          <p:nvSpPr>
            <p:cNvPr id="22" name="AutoShape 62"/>
            <p:cNvSpPr>
              <a:spLocks noChangeArrowheads="1"/>
            </p:cNvSpPr>
            <p:nvPr/>
          </p:nvSpPr>
          <p:spPr bwMode="auto">
            <a:xfrm>
              <a:off x="8123735" y="5840861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AutoShape 64"/>
            <p:cNvSpPr>
              <a:spLocks noChangeArrowheads="1"/>
            </p:cNvSpPr>
            <p:nvPr/>
          </p:nvSpPr>
          <p:spPr bwMode="auto">
            <a:xfrm flipV="1">
              <a:off x="8061822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4" name="AutoShape 65"/>
            <p:cNvCxnSpPr>
              <a:cxnSpLocks noChangeShapeType="1"/>
            </p:cNvCxnSpPr>
            <p:nvPr/>
          </p:nvCxnSpPr>
          <p:spPr bwMode="auto">
            <a:xfrm flipH="1" flipV="1">
              <a:off x="8226922" y="1386316"/>
              <a:ext cx="1" cy="4463012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oup 24"/>
          <p:cNvGrpSpPr/>
          <p:nvPr/>
        </p:nvGrpSpPr>
        <p:grpSpPr>
          <a:xfrm>
            <a:off x="5952378" y="1387537"/>
            <a:ext cx="250356" cy="4784414"/>
            <a:chOff x="6788117" y="1207987"/>
            <a:chExt cx="330200" cy="4784414"/>
          </a:xfrm>
        </p:grpSpPr>
        <p:sp>
          <p:nvSpPr>
            <p:cNvPr id="26" name="AutoShape 66"/>
            <p:cNvSpPr>
              <a:spLocks noChangeArrowheads="1"/>
            </p:cNvSpPr>
            <p:nvPr/>
          </p:nvSpPr>
          <p:spPr bwMode="auto">
            <a:xfrm>
              <a:off x="6850030" y="5857463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AutoShape 68"/>
            <p:cNvSpPr>
              <a:spLocks noChangeArrowheads="1"/>
            </p:cNvSpPr>
            <p:nvPr/>
          </p:nvSpPr>
          <p:spPr bwMode="auto">
            <a:xfrm flipV="1">
              <a:off x="6788117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8" name="AutoShape 69"/>
            <p:cNvCxnSpPr>
              <a:cxnSpLocks noChangeShapeType="1"/>
              <a:stCxn id="27" idx="0"/>
              <a:endCxn id="28" idx="0"/>
            </p:cNvCxnSpPr>
            <p:nvPr/>
          </p:nvCxnSpPr>
          <p:spPr bwMode="auto">
            <a:xfrm flipH="1" flipV="1">
              <a:off x="6953217" y="1377849"/>
              <a:ext cx="1" cy="4479614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9" name="Group 28"/>
          <p:cNvGrpSpPr/>
          <p:nvPr/>
        </p:nvGrpSpPr>
        <p:grpSpPr>
          <a:xfrm>
            <a:off x="4792156" y="1387544"/>
            <a:ext cx="250356" cy="4792715"/>
            <a:chOff x="5514413" y="1207987"/>
            <a:chExt cx="330200" cy="4792715"/>
          </a:xfrm>
        </p:grpSpPr>
        <p:sp>
          <p:nvSpPr>
            <p:cNvPr id="30" name="AutoShape 66"/>
            <p:cNvSpPr>
              <a:spLocks noChangeArrowheads="1"/>
            </p:cNvSpPr>
            <p:nvPr/>
          </p:nvSpPr>
          <p:spPr bwMode="auto">
            <a:xfrm>
              <a:off x="5576326" y="5865764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AutoShape 68"/>
            <p:cNvSpPr>
              <a:spLocks noChangeArrowheads="1"/>
            </p:cNvSpPr>
            <p:nvPr/>
          </p:nvSpPr>
          <p:spPr bwMode="auto">
            <a:xfrm flipV="1">
              <a:off x="5514413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32" name="AutoShape 69"/>
            <p:cNvCxnSpPr>
              <a:cxnSpLocks noChangeShapeType="1"/>
            </p:cNvCxnSpPr>
            <p:nvPr/>
          </p:nvCxnSpPr>
          <p:spPr bwMode="auto">
            <a:xfrm flipH="1" flipV="1">
              <a:off x="5679513" y="1327047"/>
              <a:ext cx="1" cy="4487915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33" name="AutoShape 7"/>
          <p:cNvSpPr>
            <a:spLocks noChangeArrowheads="1"/>
          </p:cNvSpPr>
          <p:nvPr/>
        </p:nvSpPr>
        <p:spPr bwMode="auto">
          <a:xfrm>
            <a:off x="1549412" y="2400437"/>
            <a:ext cx="1308706" cy="230065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Develop</a:t>
            </a:r>
            <a:endParaRPr lang="en-US" sz="9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4" name="Text Box 58"/>
          <p:cNvSpPr txBox="1">
            <a:spLocks noChangeArrowheads="1"/>
          </p:cNvSpPr>
          <p:nvPr/>
        </p:nvSpPr>
        <p:spPr bwMode="auto">
          <a:xfrm>
            <a:off x="1698244" y="948282"/>
            <a:ext cx="7734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sz="18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5" name="Text Box 59"/>
          <p:cNvSpPr txBox="1">
            <a:spLocks noChangeArrowheads="1"/>
          </p:cNvSpPr>
          <p:nvPr/>
        </p:nvSpPr>
        <p:spPr bwMode="auto">
          <a:xfrm>
            <a:off x="2969386" y="948282"/>
            <a:ext cx="8546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sz="18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6" name="Text Box 60"/>
          <p:cNvSpPr txBox="1">
            <a:spLocks noChangeArrowheads="1"/>
          </p:cNvSpPr>
          <p:nvPr/>
        </p:nvSpPr>
        <p:spPr bwMode="auto">
          <a:xfrm>
            <a:off x="4086460" y="948282"/>
            <a:ext cx="7056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sz="18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7" name="Text Box 61"/>
          <p:cNvSpPr txBox="1">
            <a:spLocks noChangeArrowheads="1"/>
          </p:cNvSpPr>
          <p:nvPr/>
        </p:nvSpPr>
        <p:spPr bwMode="auto">
          <a:xfrm>
            <a:off x="5222793" y="948282"/>
            <a:ext cx="8547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sz="18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8" name="Text Box 77"/>
          <p:cNvSpPr txBox="1">
            <a:spLocks noChangeArrowheads="1"/>
          </p:cNvSpPr>
          <p:nvPr/>
        </p:nvSpPr>
        <p:spPr bwMode="auto">
          <a:xfrm>
            <a:off x="6368757" y="948282"/>
            <a:ext cx="8690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sz="18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9" name="AutoShape 7"/>
          <p:cNvSpPr>
            <a:spLocks noChangeArrowheads="1"/>
          </p:cNvSpPr>
          <p:nvPr/>
        </p:nvSpPr>
        <p:spPr bwMode="auto">
          <a:xfrm>
            <a:off x="6585796" y="5581373"/>
            <a:ext cx="286076" cy="212132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endParaRPr lang="en-US" sz="900" b="1" dirty="0">
              <a:solidFill>
                <a:srgbClr val="C00000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0" name="Rectangular Callout 39"/>
          <p:cNvSpPr/>
          <p:nvPr/>
        </p:nvSpPr>
        <p:spPr>
          <a:xfrm>
            <a:off x="5374522" y="4790690"/>
            <a:ext cx="828212" cy="341600"/>
          </a:xfrm>
          <a:prstGeom prst="wedgeRectCallout">
            <a:avLst>
              <a:gd name="adj1" fmla="val -37611"/>
              <a:gd name="adj2" fmla="val 1347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" dirty="0" smtClean="0"/>
              <a:t>Commissioning </a:t>
            </a:r>
            <a:r>
              <a:rPr lang="en-GB" sz="800" dirty="0" smtClean="0"/>
              <a:t>at Surface</a:t>
            </a:r>
            <a:endParaRPr lang="en-GB" sz="800" dirty="0"/>
          </a:p>
        </p:txBody>
      </p:sp>
      <p:sp>
        <p:nvSpPr>
          <p:cNvPr id="41" name="Rectangular Callout 40"/>
          <p:cNvSpPr/>
          <p:nvPr/>
        </p:nvSpPr>
        <p:spPr>
          <a:xfrm>
            <a:off x="6779053" y="5125908"/>
            <a:ext cx="663147" cy="266409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" dirty="0" smtClean="0"/>
              <a:t>Installation</a:t>
            </a:r>
            <a:endParaRPr lang="en-GB" sz="800" dirty="0"/>
          </a:p>
        </p:txBody>
      </p:sp>
      <p:sp>
        <p:nvSpPr>
          <p:cNvPr id="42" name="Rectangular Callout 41"/>
          <p:cNvSpPr/>
          <p:nvPr/>
        </p:nvSpPr>
        <p:spPr>
          <a:xfrm>
            <a:off x="7182245" y="5541215"/>
            <a:ext cx="703034" cy="341600"/>
          </a:xfrm>
          <a:prstGeom prst="wedgeRectCallout">
            <a:avLst>
              <a:gd name="adj1" fmla="val -71932"/>
              <a:gd name="adj2" fmla="val 407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" dirty="0" smtClean="0"/>
              <a:t>Commissioning in ALICE</a:t>
            </a:r>
            <a:endParaRPr lang="en-GB" sz="800" dirty="0"/>
          </a:p>
        </p:txBody>
      </p:sp>
      <p:sp>
        <p:nvSpPr>
          <p:cNvPr id="43" name="AutoShape 7"/>
          <p:cNvSpPr>
            <a:spLocks noChangeArrowheads="1"/>
          </p:cNvSpPr>
          <p:nvPr/>
        </p:nvSpPr>
        <p:spPr bwMode="auto">
          <a:xfrm>
            <a:off x="2453919" y="2668594"/>
            <a:ext cx="1283939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Mechanics</a:t>
            </a:r>
            <a:endParaRPr lang="en-US" sz="9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auto">
          <a:xfrm>
            <a:off x="3365448" y="3011922"/>
            <a:ext cx="1349309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HIC Production</a:t>
            </a:r>
            <a:endParaRPr lang="en-US" sz="9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5" name="Rectangular Callout 44"/>
          <p:cNvSpPr/>
          <p:nvPr/>
        </p:nvSpPr>
        <p:spPr>
          <a:xfrm>
            <a:off x="4408446" y="1680166"/>
            <a:ext cx="1208896" cy="412168"/>
          </a:xfrm>
          <a:prstGeom prst="wedgeRectCallout">
            <a:avLst>
              <a:gd name="adj1" fmla="val -76973"/>
              <a:gd name="adj2" fmla="val 11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" dirty="0" smtClean="0"/>
              <a:t>CMOS processing, thinning &amp; dicing, test</a:t>
            </a:r>
            <a:endParaRPr lang="en-GB" sz="800" dirty="0"/>
          </a:p>
        </p:txBody>
      </p:sp>
      <p:sp>
        <p:nvSpPr>
          <p:cNvPr id="46" name="Text Box 61"/>
          <p:cNvSpPr txBox="1">
            <a:spLocks noChangeArrowheads="1"/>
          </p:cNvSpPr>
          <p:nvPr/>
        </p:nvSpPr>
        <p:spPr bwMode="auto">
          <a:xfrm>
            <a:off x="1823174" y="3284118"/>
            <a:ext cx="12265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  <a:latin typeface="Arial" charset="0"/>
              </a:rPr>
              <a:t>Hic and Stave</a:t>
            </a:r>
            <a:endParaRPr lang="en-GB" sz="14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7" name="AutoShape 7"/>
          <p:cNvSpPr>
            <a:spLocks noChangeArrowheads="1"/>
          </p:cNvSpPr>
          <p:nvPr/>
        </p:nvSpPr>
        <p:spPr bwMode="auto">
          <a:xfrm>
            <a:off x="3619814" y="3325985"/>
            <a:ext cx="128298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Production</a:t>
            </a:r>
            <a:endParaRPr lang="en-US" sz="9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8" name="Text Box 61"/>
          <p:cNvSpPr txBox="1">
            <a:spLocks noChangeArrowheads="1"/>
          </p:cNvSpPr>
          <p:nvPr/>
        </p:nvSpPr>
        <p:spPr bwMode="auto">
          <a:xfrm>
            <a:off x="1311490" y="3779788"/>
            <a:ext cx="258042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  <a:latin typeface="Arial" charset="0"/>
              </a:rPr>
              <a:t>Mechanical </a:t>
            </a:r>
            <a:r>
              <a:rPr lang="en-US" sz="1200" b="1" dirty="0" smtClean="0">
                <a:solidFill>
                  <a:srgbClr val="000090"/>
                </a:solidFill>
                <a:latin typeface="Arial" charset="0"/>
              </a:rPr>
              <a:t>Support Structures</a:t>
            </a:r>
            <a:endParaRPr lang="en-US" sz="1200" b="1" dirty="0" smtClean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9" name="AutoShape 29"/>
          <p:cNvSpPr>
            <a:spLocks noChangeArrowheads="1"/>
          </p:cNvSpPr>
          <p:nvPr/>
        </p:nvSpPr>
        <p:spPr bwMode="auto">
          <a:xfrm>
            <a:off x="1462751" y="5125051"/>
            <a:ext cx="1135604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</a:t>
            </a:r>
            <a:endParaRPr lang="en-US" sz="9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0" name="AutoShape 29"/>
          <p:cNvSpPr>
            <a:spLocks noChangeArrowheads="1"/>
          </p:cNvSpPr>
          <p:nvPr/>
        </p:nvSpPr>
        <p:spPr bwMode="auto">
          <a:xfrm>
            <a:off x="2542968" y="5118173"/>
            <a:ext cx="1214148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 </a:t>
            </a:r>
            <a:endParaRPr lang="en-US" sz="9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" name="AutoShape 29"/>
          <p:cNvSpPr>
            <a:spLocks noChangeArrowheads="1"/>
          </p:cNvSpPr>
          <p:nvPr/>
        </p:nvSpPr>
        <p:spPr bwMode="auto">
          <a:xfrm>
            <a:off x="3864949" y="5132299"/>
            <a:ext cx="1052388" cy="198007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 &amp; Test</a:t>
            </a:r>
            <a:endParaRPr lang="en-US" sz="9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318313" y="2262360"/>
            <a:ext cx="3677258" cy="1329543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217963" y="1757476"/>
            <a:ext cx="402674" cy="2462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PRR</a:t>
            </a:r>
            <a:endParaRPr lang="en-US" sz="1000" dirty="0"/>
          </a:p>
        </p:txBody>
      </p:sp>
      <p:sp>
        <p:nvSpPr>
          <p:cNvPr id="54" name="TextBox 53"/>
          <p:cNvSpPr txBox="1"/>
          <p:nvPr/>
        </p:nvSpPr>
        <p:spPr>
          <a:xfrm>
            <a:off x="2882111" y="2384282"/>
            <a:ext cx="402674" cy="2462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PRR</a:t>
            </a:r>
            <a:endParaRPr lang="en-US" sz="1000" dirty="0"/>
          </a:p>
        </p:txBody>
      </p:sp>
      <p:sp>
        <p:nvSpPr>
          <p:cNvPr id="55" name="AutoShape 7"/>
          <p:cNvSpPr>
            <a:spLocks noChangeArrowheads="1"/>
          </p:cNvSpPr>
          <p:nvPr/>
        </p:nvSpPr>
        <p:spPr bwMode="auto">
          <a:xfrm>
            <a:off x="3716103" y="4621385"/>
            <a:ext cx="1215580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Global Assembly</a:t>
            </a:r>
            <a:endParaRPr lang="en-US" sz="9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815171" y="4415887"/>
            <a:ext cx="402674" cy="246221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EDR</a:t>
            </a:r>
            <a:endParaRPr lang="en-US" sz="1000" dirty="0"/>
          </a:p>
        </p:txBody>
      </p:sp>
      <p:sp>
        <p:nvSpPr>
          <p:cNvPr id="57" name="TextBox 56"/>
          <p:cNvSpPr txBox="1"/>
          <p:nvPr/>
        </p:nvSpPr>
        <p:spPr>
          <a:xfrm>
            <a:off x="2858118" y="4400695"/>
            <a:ext cx="402674" cy="246221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PRR</a:t>
            </a:r>
            <a:endParaRPr lang="en-US" sz="1000" dirty="0"/>
          </a:p>
        </p:txBody>
      </p:sp>
      <p:sp>
        <p:nvSpPr>
          <p:cNvPr id="58" name="AutoShape 29"/>
          <p:cNvSpPr>
            <a:spLocks noChangeArrowheads="1"/>
          </p:cNvSpPr>
          <p:nvPr/>
        </p:nvSpPr>
        <p:spPr bwMode="auto">
          <a:xfrm>
            <a:off x="1365253" y="4131471"/>
            <a:ext cx="1134143" cy="234859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Development</a:t>
            </a:r>
            <a:endParaRPr lang="en-US" sz="9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9" name="AutoShape 29"/>
          <p:cNvSpPr>
            <a:spLocks noChangeArrowheads="1"/>
          </p:cNvSpPr>
          <p:nvPr/>
        </p:nvSpPr>
        <p:spPr bwMode="auto">
          <a:xfrm>
            <a:off x="2611046" y="4122818"/>
            <a:ext cx="860019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</a:t>
            </a:r>
            <a:endParaRPr lang="en-US" sz="9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0" name="Text Box 58"/>
          <p:cNvSpPr txBox="1">
            <a:spLocks noChangeArrowheads="1"/>
          </p:cNvSpPr>
          <p:nvPr/>
        </p:nvSpPr>
        <p:spPr bwMode="auto">
          <a:xfrm>
            <a:off x="1652164" y="6153935"/>
            <a:ext cx="9343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sz="18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1" name="Text Box 59"/>
          <p:cNvSpPr txBox="1">
            <a:spLocks noChangeArrowheads="1"/>
          </p:cNvSpPr>
          <p:nvPr/>
        </p:nvSpPr>
        <p:spPr bwMode="auto">
          <a:xfrm>
            <a:off x="2923306" y="6153935"/>
            <a:ext cx="8338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sz="18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2" name="Text Box 60"/>
          <p:cNvSpPr txBox="1">
            <a:spLocks noChangeArrowheads="1"/>
          </p:cNvSpPr>
          <p:nvPr/>
        </p:nvSpPr>
        <p:spPr bwMode="auto">
          <a:xfrm>
            <a:off x="4040381" y="6153935"/>
            <a:ext cx="7987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sz="18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3" name="Text Box 61"/>
          <p:cNvSpPr txBox="1">
            <a:spLocks noChangeArrowheads="1"/>
          </p:cNvSpPr>
          <p:nvPr/>
        </p:nvSpPr>
        <p:spPr bwMode="auto">
          <a:xfrm>
            <a:off x="5176713" y="6153935"/>
            <a:ext cx="7756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sz="18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4" name="Text Box 77"/>
          <p:cNvSpPr txBox="1">
            <a:spLocks noChangeArrowheads="1"/>
          </p:cNvSpPr>
          <p:nvPr/>
        </p:nvSpPr>
        <p:spPr bwMode="auto">
          <a:xfrm>
            <a:off x="6322676" y="6153935"/>
            <a:ext cx="7899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sz="18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455279" y="5387984"/>
            <a:ext cx="402674" cy="246221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EDR</a:t>
            </a:r>
            <a:endParaRPr lang="en-US" sz="1000" dirty="0"/>
          </a:p>
        </p:txBody>
      </p:sp>
      <p:sp>
        <p:nvSpPr>
          <p:cNvPr id="66" name="TextBox 65"/>
          <p:cNvSpPr txBox="1"/>
          <p:nvPr/>
        </p:nvSpPr>
        <p:spPr>
          <a:xfrm>
            <a:off x="3605871" y="5375284"/>
            <a:ext cx="402674" cy="2462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PRR</a:t>
            </a:r>
            <a:endParaRPr lang="en-US" sz="1000" dirty="0"/>
          </a:p>
        </p:txBody>
      </p:sp>
      <p:sp>
        <p:nvSpPr>
          <p:cNvPr id="67" name="Text Box 61"/>
          <p:cNvSpPr txBox="1">
            <a:spLocks noChangeArrowheads="1"/>
          </p:cNvSpPr>
          <p:nvPr/>
        </p:nvSpPr>
        <p:spPr bwMode="auto">
          <a:xfrm>
            <a:off x="1381561" y="4734196"/>
            <a:ext cx="23228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  <a:latin typeface="Arial" charset="0"/>
              </a:rPr>
              <a:t>Readout Electronics</a:t>
            </a:r>
          </a:p>
        </p:txBody>
      </p:sp>
      <p:sp>
        <p:nvSpPr>
          <p:cNvPr id="68" name="AutoShape 7"/>
          <p:cNvSpPr>
            <a:spLocks noChangeArrowheads="1"/>
          </p:cNvSpPr>
          <p:nvPr/>
        </p:nvSpPr>
        <p:spPr bwMode="auto">
          <a:xfrm>
            <a:off x="4957055" y="5475307"/>
            <a:ext cx="685987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9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Commiss</a:t>
            </a:r>
            <a:r>
              <a:rPr lang="en-US" sz="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.</a:t>
            </a:r>
            <a:endParaRPr lang="en-US" sz="9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5681558" y="5687439"/>
            <a:ext cx="821998" cy="0"/>
          </a:xfrm>
          <a:prstGeom prst="line">
            <a:avLst/>
          </a:prstGeom>
          <a:ln w="44450" cmpd="sng">
            <a:solidFill>
              <a:srgbClr val="008000"/>
            </a:solidFill>
            <a:headEnd type="diamond" w="lg" len="lg"/>
            <a:tailEnd type="diamond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749662" y="5661358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10 months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71" name="Rectangular Callout 70"/>
          <p:cNvSpPr/>
          <p:nvPr/>
        </p:nvSpPr>
        <p:spPr>
          <a:xfrm>
            <a:off x="3824008" y="3837050"/>
            <a:ext cx="809171" cy="250514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" dirty="0" smtClean="0">
                <a:solidFill>
                  <a:srgbClr val="C00000"/>
                </a:solidFill>
              </a:rPr>
              <a:t>Dry Assembly Test</a:t>
            </a:r>
            <a:endParaRPr lang="en-GB" sz="800" dirty="0">
              <a:solidFill>
                <a:srgbClr val="C00000"/>
              </a:solidFill>
            </a:endParaRPr>
          </a:p>
        </p:txBody>
      </p:sp>
      <p:sp>
        <p:nvSpPr>
          <p:cNvPr id="72" name="AutoShape 7"/>
          <p:cNvSpPr>
            <a:spLocks noChangeArrowheads="1"/>
          </p:cNvSpPr>
          <p:nvPr/>
        </p:nvSpPr>
        <p:spPr bwMode="auto">
          <a:xfrm>
            <a:off x="3499953" y="4131471"/>
            <a:ext cx="253858" cy="228736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endParaRPr lang="en-US" sz="9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4" name="AutoShape 29"/>
          <p:cNvSpPr>
            <a:spLocks noChangeArrowheads="1"/>
          </p:cNvSpPr>
          <p:nvPr/>
        </p:nvSpPr>
        <p:spPr bwMode="auto">
          <a:xfrm>
            <a:off x="1361339" y="1775089"/>
            <a:ext cx="837367" cy="228607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Development</a:t>
            </a:r>
            <a:endParaRPr lang="en-US" sz="9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73" name="AutoShape 5"/>
          <p:cNvCxnSpPr>
            <a:cxnSpLocks noChangeShapeType="1"/>
          </p:cNvCxnSpPr>
          <p:nvPr/>
        </p:nvCxnSpPr>
        <p:spPr bwMode="auto">
          <a:xfrm>
            <a:off x="218361" y="781249"/>
            <a:ext cx="8214439" cy="0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9807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C977A5-B1B5-604E-9298-9C6A155D53AC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33912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3600" b="1" dirty="0" smtClean="0">
                <a:solidFill>
                  <a:srgbClr val="3333FF"/>
                </a:solidFill>
                <a:latin typeface="Times New Roman"/>
                <a:cs typeface="Times New Roman"/>
              </a:rPr>
              <a:t>Summary</a:t>
            </a:r>
            <a:endParaRPr lang="en-US" sz="3600" b="1" dirty="0">
              <a:solidFill>
                <a:srgbClr val="3333FF"/>
              </a:solidFill>
              <a:latin typeface="Times New Roman"/>
              <a:cs typeface="Times New Roman"/>
            </a:endParaRPr>
          </a:p>
        </p:txBody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47545"/>
            <a:ext cx="9068743" cy="452621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Ø"/>
              <a:defRPr/>
            </a:pPr>
            <a:r>
              <a:rPr lang="en-US" sz="2900" b="1" dirty="0" smtClean="0">
                <a:solidFill>
                  <a:srgbClr val="3333FF"/>
                </a:solidFill>
                <a:latin typeface="Times New Roman"/>
                <a:cs typeface="Times New Roman"/>
              </a:rPr>
              <a:t>The </a:t>
            </a:r>
            <a:r>
              <a:rPr lang="en-US" sz="2900" b="1" dirty="0">
                <a:solidFill>
                  <a:srgbClr val="3333FF"/>
                </a:solidFill>
                <a:latin typeface="Times New Roman"/>
                <a:cs typeface="Times New Roman"/>
              </a:rPr>
              <a:t>following </a:t>
            </a:r>
            <a:r>
              <a:rPr lang="en-US" sz="2900" b="1" dirty="0" smtClean="0">
                <a:solidFill>
                  <a:srgbClr val="3333FF"/>
                </a:solidFill>
                <a:latin typeface="Times New Roman"/>
                <a:cs typeface="Times New Roman"/>
              </a:rPr>
              <a:t>results were provided by the ITS</a:t>
            </a:r>
            <a:r>
              <a:rPr lang="en-US" sz="2900" b="1" dirty="0">
                <a:solidFill>
                  <a:srgbClr val="3333FF"/>
                </a:solidFill>
                <a:latin typeface="Times New Roman"/>
                <a:cs typeface="Times New Roman"/>
              </a:rPr>
              <a:t>/ALICE </a:t>
            </a:r>
            <a:r>
              <a:rPr lang="en-US" sz="2900" b="1" dirty="0" smtClean="0">
                <a:solidFill>
                  <a:srgbClr val="3333FF"/>
                </a:solidFill>
                <a:latin typeface="Times New Roman"/>
                <a:cs typeface="Times New Roman"/>
              </a:rPr>
              <a:t>collaboration for   the upgrade preparation during the LS1: </a:t>
            </a:r>
            <a:endParaRPr lang="en-US" sz="2900" b="1" dirty="0">
              <a:solidFill>
                <a:srgbClr val="3333FF"/>
              </a:solidFill>
              <a:latin typeface="Times New Roman"/>
              <a:cs typeface="Times New Roman"/>
            </a:endParaRPr>
          </a:p>
          <a:p>
            <a:pPr>
              <a:buFont typeface="Courier New"/>
              <a:buChar char="o"/>
              <a:defRPr/>
            </a:pPr>
            <a:r>
              <a:rPr lang="en-US" sz="29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the </a:t>
            </a:r>
            <a:r>
              <a:rPr lang="en-US" sz="29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Research and Design was </a:t>
            </a:r>
            <a:r>
              <a:rPr lang="en-US" sz="29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completed in </a:t>
            </a:r>
            <a:r>
              <a:rPr lang="en-US" sz="2900" dirty="0">
                <a:solidFill>
                  <a:srgbClr val="000090"/>
                </a:solidFill>
                <a:latin typeface="Times New Roman"/>
                <a:cs typeface="Times New Roman"/>
              </a:rPr>
              <a:t>2012–</a:t>
            </a:r>
            <a:r>
              <a:rPr lang="en-US" sz="29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2014;</a:t>
            </a:r>
          </a:p>
          <a:p>
            <a:pPr>
              <a:buFont typeface="Courier New"/>
              <a:buChar char="o"/>
              <a:defRPr/>
            </a:pPr>
            <a:r>
              <a:rPr lang="en-US" sz="29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9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 evaluation </a:t>
            </a:r>
            <a:r>
              <a:rPr lang="en-US" sz="2900" dirty="0">
                <a:solidFill>
                  <a:srgbClr val="000000"/>
                </a:solidFill>
                <a:latin typeface="Times New Roman"/>
                <a:cs typeface="Times New Roman"/>
              </a:rPr>
              <a:t>of </a:t>
            </a:r>
            <a:r>
              <a:rPr lang="en-US" sz="2900">
                <a:solidFill>
                  <a:srgbClr val="000000"/>
                </a:solidFill>
                <a:latin typeface="Times New Roman"/>
                <a:cs typeface="Times New Roman"/>
              </a:rPr>
              <a:t>technologies </a:t>
            </a:r>
            <a:r>
              <a:rPr lang="en-US" sz="2900" smtClean="0">
                <a:solidFill>
                  <a:srgbClr val="000000"/>
                </a:solidFill>
                <a:latin typeface="Times New Roman"/>
                <a:cs typeface="Times New Roman"/>
              </a:rPr>
              <a:t>and</a:t>
            </a:r>
            <a:r>
              <a:rPr lang="en-US" sz="2900" smtClean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US" sz="2900" dirty="0">
                <a:solidFill>
                  <a:srgbClr val="000000"/>
                </a:solidFill>
                <a:latin typeface="Times New Roman"/>
                <a:cs typeface="Times New Roman"/>
              </a:rPr>
              <a:t>prototypes,  selection of technologies,    engineering, design, TDR, final </a:t>
            </a:r>
            <a:r>
              <a:rPr lang="en-US" sz="29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design -  were finished  </a:t>
            </a:r>
            <a:r>
              <a:rPr lang="en-US" sz="29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in </a:t>
            </a:r>
            <a:r>
              <a:rPr lang="en-US" sz="2900" dirty="0">
                <a:solidFill>
                  <a:srgbClr val="000000"/>
                </a:solidFill>
                <a:latin typeface="Times New Roman"/>
                <a:cs typeface="Times New Roman"/>
              </a:rPr>
              <a:t>2014 -- 2016 . </a:t>
            </a:r>
            <a:endParaRPr lang="en-US" sz="29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1" hangingPunct="1">
              <a:buFont typeface="Wingdings" charset="2"/>
              <a:buChar char="Ø"/>
              <a:defRPr/>
            </a:pPr>
            <a:r>
              <a:rPr lang="en-US" sz="29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2017 – Production phase started to provide:</a:t>
            </a:r>
            <a:endParaRPr lang="en-US" sz="2900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eaLnBrk="1" hangingPunct="1">
              <a:buFont typeface="Courier New"/>
              <a:buChar char="o"/>
              <a:defRPr/>
            </a:pPr>
            <a:r>
              <a:rPr lang="en-US" sz="2900" dirty="0" smtClean="0">
                <a:latin typeface="Times New Roman"/>
                <a:cs typeface="Times New Roman"/>
              </a:rPr>
              <a:t>The extremely </a:t>
            </a:r>
            <a:r>
              <a:rPr lang="en-US" sz="2900" dirty="0">
                <a:latin typeface="Times New Roman"/>
                <a:cs typeface="Times New Roman"/>
              </a:rPr>
              <a:t>low material budget </a:t>
            </a:r>
            <a:r>
              <a:rPr lang="en-US" sz="2900" dirty="0" smtClean="0">
                <a:latin typeface="Times New Roman"/>
                <a:cs typeface="Times New Roman"/>
              </a:rPr>
              <a:t>for the ITS (~  </a:t>
            </a:r>
            <a:r>
              <a:rPr lang="en-US" sz="2900" dirty="0">
                <a:latin typeface="Times New Roman"/>
                <a:cs typeface="Times New Roman"/>
              </a:rPr>
              <a:t>0.3% </a:t>
            </a:r>
            <a:r>
              <a:rPr lang="en-US" sz="2900" dirty="0" smtClean="0">
                <a:latin typeface="Times New Roman"/>
                <a:cs typeface="Times New Roman"/>
              </a:rPr>
              <a:t>Xo </a:t>
            </a:r>
            <a:r>
              <a:rPr lang="en-US" sz="2900" dirty="0">
                <a:latin typeface="Times New Roman"/>
                <a:cs typeface="Times New Roman"/>
              </a:rPr>
              <a:t>for 3 innermost layers). </a:t>
            </a:r>
          </a:p>
          <a:p>
            <a:pPr eaLnBrk="1" hangingPunct="1">
              <a:buFont typeface="Courier New"/>
              <a:buChar char="o"/>
              <a:defRPr/>
            </a:pPr>
            <a:r>
              <a:rPr lang="en-US" sz="2900" dirty="0" smtClean="0">
                <a:latin typeface="Times New Roman"/>
                <a:cs typeface="Times New Roman"/>
              </a:rPr>
              <a:t>Improvement </a:t>
            </a:r>
            <a:r>
              <a:rPr lang="en-US" sz="2900" dirty="0">
                <a:latin typeface="Times New Roman"/>
                <a:cs typeface="Times New Roman"/>
              </a:rPr>
              <a:t>of the impact parameter resolution by a factor of </a:t>
            </a:r>
            <a:r>
              <a:rPr lang="en-US" sz="2900" dirty="0" smtClean="0">
                <a:latin typeface="Times New Roman"/>
                <a:cs typeface="Times New Roman"/>
              </a:rPr>
              <a:t>~3; </a:t>
            </a:r>
          </a:p>
          <a:p>
            <a:pPr eaLnBrk="1" hangingPunct="1">
              <a:buFont typeface="Courier New"/>
              <a:buChar char="o"/>
              <a:defRPr/>
            </a:pPr>
            <a:r>
              <a:rPr lang="en-US" sz="2900" dirty="0" smtClean="0">
                <a:latin typeface="Times New Roman"/>
                <a:cs typeface="Times New Roman"/>
              </a:rPr>
              <a:t>Reconstruction of </a:t>
            </a:r>
            <a:r>
              <a:rPr lang="en-US" sz="2900" dirty="0">
                <a:latin typeface="Times New Roman"/>
                <a:cs typeface="Times New Roman"/>
              </a:rPr>
              <a:t>c</a:t>
            </a:r>
            <a:r>
              <a:rPr lang="en-US" sz="2900" dirty="0" smtClean="0">
                <a:latin typeface="Times New Roman"/>
                <a:cs typeface="Times New Roman"/>
              </a:rPr>
              <a:t>harged </a:t>
            </a:r>
            <a:r>
              <a:rPr lang="en-US" sz="2900" dirty="0">
                <a:latin typeface="Times New Roman"/>
                <a:cs typeface="Times New Roman"/>
              </a:rPr>
              <a:t>particles </a:t>
            </a:r>
            <a:r>
              <a:rPr lang="en-US" sz="2900" dirty="0" smtClean="0">
                <a:latin typeface="Times New Roman"/>
                <a:cs typeface="Times New Roman"/>
              </a:rPr>
              <a:t>starting </a:t>
            </a:r>
            <a:r>
              <a:rPr lang="en-US" sz="2900" dirty="0">
                <a:latin typeface="Times New Roman"/>
                <a:cs typeface="Times New Roman"/>
              </a:rPr>
              <a:t>from a </a:t>
            </a:r>
            <a:r>
              <a:rPr lang="en-US" sz="2900" i="1" dirty="0">
                <a:latin typeface="Times New Roman"/>
                <a:cs typeface="Times New Roman"/>
              </a:rPr>
              <a:t>p</a:t>
            </a:r>
            <a:r>
              <a:rPr lang="en-US" sz="2900" baseline="-25000" dirty="0">
                <a:latin typeface="Times New Roman"/>
                <a:cs typeface="Times New Roman"/>
              </a:rPr>
              <a:t>T</a:t>
            </a:r>
            <a:r>
              <a:rPr lang="en-US" sz="2900" dirty="0">
                <a:latin typeface="Times New Roman"/>
                <a:cs typeface="Times New Roman"/>
              </a:rPr>
              <a:t> of </a:t>
            </a:r>
            <a:r>
              <a:rPr lang="en-US" sz="2900" dirty="0" smtClean="0">
                <a:latin typeface="Times New Roman"/>
                <a:cs typeface="Times New Roman"/>
              </a:rPr>
              <a:t>~50 </a:t>
            </a:r>
            <a:r>
              <a:rPr lang="en-US" sz="2900" dirty="0">
                <a:latin typeface="Times New Roman"/>
                <a:cs typeface="Times New Roman"/>
              </a:rPr>
              <a:t>MeV/</a:t>
            </a:r>
            <a:r>
              <a:rPr lang="en-US" sz="2900" dirty="0" smtClean="0">
                <a:latin typeface="Times New Roman"/>
                <a:cs typeface="Times New Roman"/>
              </a:rPr>
              <a:t>c, </a:t>
            </a:r>
            <a:r>
              <a:rPr lang="en-US" sz="2900" dirty="0">
                <a:latin typeface="Times New Roman"/>
                <a:cs typeface="Times New Roman"/>
              </a:rPr>
              <a:t>and </a:t>
            </a:r>
            <a:r>
              <a:rPr lang="en-US" sz="2900" dirty="0" smtClean="0">
                <a:latin typeface="Times New Roman"/>
                <a:cs typeface="Times New Roman"/>
              </a:rPr>
              <a:t> measurements of charm </a:t>
            </a:r>
            <a:r>
              <a:rPr lang="en-US" sz="2900" dirty="0">
                <a:latin typeface="Times New Roman"/>
                <a:cs typeface="Times New Roman"/>
              </a:rPr>
              <a:t>and beauty mesons </a:t>
            </a:r>
            <a:r>
              <a:rPr lang="en-US" sz="2900" dirty="0" smtClean="0">
                <a:latin typeface="Times New Roman"/>
                <a:cs typeface="Times New Roman"/>
              </a:rPr>
              <a:t>down </a:t>
            </a:r>
            <a:r>
              <a:rPr lang="en-US" sz="2900" dirty="0">
                <a:latin typeface="Times New Roman"/>
                <a:cs typeface="Times New Roman"/>
              </a:rPr>
              <a:t>to zero </a:t>
            </a:r>
            <a:r>
              <a:rPr lang="en-US" sz="2900" i="1" dirty="0">
                <a:latin typeface="Times New Roman"/>
                <a:cs typeface="Times New Roman"/>
              </a:rPr>
              <a:t>p</a:t>
            </a:r>
            <a:r>
              <a:rPr lang="en-US" sz="2900" baseline="-25000" dirty="0">
                <a:latin typeface="Times New Roman"/>
                <a:cs typeface="Times New Roman"/>
              </a:rPr>
              <a:t>T</a:t>
            </a:r>
            <a:r>
              <a:rPr lang="en-US" sz="2900" dirty="0">
                <a:latin typeface="Times New Roman"/>
                <a:cs typeface="Times New Roman"/>
              </a:rPr>
              <a:t> </a:t>
            </a:r>
            <a:r>
              <a:rPr lang="en-US" sz="2900" dirty="0" smtClean="0">
                <a:latin typeface="Times New Roman"/>
                <a:cs typeface="Times New Roman"/>
              </a:rPr>
              <a:t>; </a:t>
            </a:r>
            <a:endParaRPr lang="en-US" sz="2900" dirty="0">
              <a:latin typeface="Times New Roman"/>
              <a:cs typeface="Times New Roman"/>
            </a:endParaRPr>
          </a:p>
          <a:p>
            <a:pPr eaLnBrk="1" hangingPunct="1">
              <a:buFont typeface="Courier New"/>
              <a:buChar char="o"/>
              <a:defRPr/>
            </a:pPr>
            <a:r>
              <a:rPr lang="en-US" sz="2900" dirty="0" smtClean="0">
                <a:latin typeface="Times New Roman"/>
                <a:cs typeface="Times New Roman"/>
              </a:rPr>
              <a:t>Increase of the </a:t>
            </a:r>
            <a:r>
              <a:rPr lang="en-US" sz="2900" dirty="0">
                <a:latin typeface="Times New Roman"/>
                <a:cs typeface="Times New Roman"/>
              </a:rPr>
              <a:t>rate of </a:t>
            </a:r>
            <a:r>
              <a:rPr lang="en-US" sz="2900" dirty="0" smtClean="0">
                <a:latin typeface="Times New Roman"/>
                <a:cs typeface="Times New Roman"/>
              </a:rPr>
              <a:t>data </a:t>
            </a:r>
            <a:r>
              <a:rPr lang="en-US" sz="2900" dirty="0">
                <a:latin typeface="Times New Roman"/>
                <a:cs typeface="Times New Roman"/>
              </a:rPr>
              <a:t>taking in </a:t>
            </a:r>
            <a:r>
              <a:rPr lang="en-US" sz="2900" dirty="0" err="1">
                <a:latin typeface="Times New Roman"/>
                <a:cs typeface="Times New Roman"/>
              </a:rPr>
              <a:t>Pb</a:t>
            </a:r>
            <a:r>
              <a:rPr lang="en-US" sz="2900" dirty="0">
                <a:latin typeface="Times New Roman"/>
                <a:cs typeface="Times New Roman"/>
              </a:rPr>
              <a:t>–</a:t>
            </a:r>
            <a:r>
              <a:rPr lang="en-US" sz="2900" dirty="0" err="1">
                <a:latin typeface="Times New Roman"/>
                <a:cs typeface="Times New Roman"/>
              </a:rPr>
              <a:t>Pb</a:t>
            </a:r>
            <a:r>
              <a:rPr lang="en-US" sz="2900" dirty="0">
                <a:latin typeface="Times New Roman"/>
                <a:cs typeface="Times New Roman"/>
              </a:rPr>
              <a:t> collisions </a:t>
            </a:r>
            <a:r>
              <a:rPr lang="en-US" sz="2900" dirty="0" smtClean="0">
                <a:latin typeface="Times New Roman"/>
                <a:cs typeface="Times New Roman"/>
              </a:rPr>
              <a:t>from </a:t>
            </a:r>
            <a:r>
              <a:rPr lang="en-US" sz="2900" dirty="0">
                <a:latin typeface="Times New Roman"/>
                <a:cs typeface="Times New Roman"/>
              </a:rPr>
              <a:t>1 kHz to </a:t>
            </a:r>
            <a:r>
              <a:rPr lang="en-US" sz="2900" dirty="0" smtClean="0">
                <a:latin typeface="Times New Roman"/>
                <a:cs typeface="Times New Roman"/>
              </a:rPr>
              <a:t>~50 kHz.</a:t>
            </a:r>
            <a:endParaRPr lang="en-US" sz="2900" dirty="0">
              <a:latin typeface="Times New Roman"/>
              <a:cs typeface="Times New Roman"/>
            </a:endParaRPr>
          </a:p>
          <a:p>
            <a:pPr eaLnBrk="1" hangingPunct="1">
              <a:buFont typeface="Wingdings" charset="2"/>
              <a:buChar char="Ø"/>
              <a:defRPr/>
            </a:pPr>
            <a:r>
              <a:rPr lang="en-US" sz="2900" b="1" dirty="0">
                <a:solidFill>
                  <a:srgbClr val="0000FF"/>
                </a:solidFill>
                <a:latin typeface="Times New Roman"/>
                <a:cs typeface="Times New Roman"/>
              </a:rPr>
              <a:t>The project is well on track to meet the very challenging and ambitious schedule of </a:t>
            </a:r>
            <a:r>
              <a:rPr lang="en-US" sz="29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2018-</a:t>
            </a:r>
            <a:r>
              <a:rPr lang="en-US" sz="2900" b="1" dirty="0">
                <a:solidFill>
                  <a:srgbClr val="0000FF"/>
                </a:solidFill>
                <a:latin typeface="Times New Roman"/>
                <a:cs typeface="Times New Roman"/>
              </a:rPr>
              <a:t>2019</a:t>
            </a:r>
            <a:r>
              <a:rPr lang="en-US" sz="29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!</a:t>
            </a:r>
          </a:p>
          <a:p>
            <a:pPr>
              <a:buFont typeface="Wingdings" charset="2"/>
              <a:buChar char="Ø"/>
              <a:defRPr/>
            </a:pPr>
            <a:r>
              <a:rPr lang="en-US" sz="2900" b="1" dirty="0">
                <a:solidFill>
                  <a:srgbClr val="0000FF"/>
                </a:solidFill>
                <a:latin typeface="Times New Roman"/>
                <a:cs typeface="Times New Roman"/>
              </a:rPr>
              <a:t>New physics </a:t>
            </a:r>
            <a:r>
              <a:rPr lang="en-US" sz="29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studies in </a:t>
            </a:r>
            <a:r>
              <a:rPr lang="en-US" sz="29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Pb-</a:t>
            </a:r>
            <a:r>
              <a:rPr lang="en-US" sz="29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Pb</a:t>
            </a:r>
            <a:r>
              <a:rPr lang="en-US" sz="29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at the LHC </a:t>
            </a:r>
            <a:r>
              <a:rPr lang="en-US" sz="29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will be opened by ALICE after 2020!</a:t>
            </a:r>
          </a:p>
          <a:p>
            <a:pPr eaLnBrk="1" hangingPunct="1">
              <a:buFont typeface="Wingdings" charset="2"/>
              <a:buChar char="Ø"/>
              <a:defRPr/>
            </a:pPr>
            <a:endParaRPr lang="en-US" sz="2000" b="1" dirty="0">
              <a:solidFill>
                <a:srgbClr val="3333FF"/>
              </a:solidFill>
            </a:endParaRPr>
          </a:p>
          <a:p>
            <a:pPr eaLnBrk="1" hangingPunct="1">
              <a:buFont typeface="Wingdings" charset="2"/>
              <a:buChar char="Ø"/>
              <a:defRPr/>
            </a:pPr>
            <a:endParaRPr lang="en-US" sz="1400" b="1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  <a:spcBef>
                <a:spcPts val="299"/>
              </a:spcBef>
              <a:buClr>
                <a:srgbClr val="000000"/>
              </a:buClr>
              <a:buSzPct val="45000"/>
              <a:defRPr/>
            </a:pPr>
            <a:endParaRPr lang="en-US" sz="1400" b="1" dirty="0">
              <a:solidFill>
                <a:srgbClr val="3333FF"/>
              </a:solidFill>
            </a:endParaRPr>
          </a:p>
          <a:p>
            <a:pPr marL="0" indent="0">
              <a:lnSpc>
                <a:spcPct val="90000"/>
              </a:lnSpc>
              <a:spcBef>
                <a:spcPts val="299"/>
              </a:spcBef>
              <a:buClr>
                <a:srgbClr val="000000"/>
              </a:buClr>
              <a:buSzPct val="45000"/>
              <a:buNone/>
              <a:defRPr/>
            </a:pPr>
            <a:endParaRPr lang="en-US" b="1" dirty="0" smtClean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  <a:spcBef>
                <a:spcPts val="299"/>
              </a:spcBef>
              <a:buClr>
                <a:srgbClr val="000000"/>
              </a:buClr>
              <a:buSzPct val="45000"/>
              <a:buFont typeface="Wingdings" charset="2"/>
              <a:buChar char="Ø"/>
              <a:defRPr/>
            </a:pPr>
            <a:endParaRPr lang="en-US" sz="2000" dirty="0"/>
          </a:p>
        </p:txBody>
      </p:sp>
      <p:pic>
        <p:nvPicPr>
          <p:cNvPr id="4403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71" y="71289"/>
            <a:ext cx="858172" cy="83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0C713-7D78-7245-9AC4-E8BEBF1158D7}" type="datetime1">
              <a:rPr lang="ru-RU" smtClean="0"/>
              <a:t>24.09.17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cxnSp>
        <p:nvCxnSpPr>
          <p:cNvPr id="9" name="AutoShape 5"/>
          <p:cNvCxnSpPr>
            <a:cxnSpLocks noChangeShapeType="1"/>
          </p:cNvCxnSpPr>
          <p:nvPr/>
        </p:nvCxnSpPr>
        <p:spPr bwMode="auto">
          <a:xfrm>
            <a:off x="381000" y="889085"/>
            <a:ext cx="7730067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5744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8482B-A996-DF43-81C1-2B51C5D3059E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5242614" y="3429000"/>
            <a:ext cx="3619612" cy="182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393" tIns="12696" rIns="25393" bIns="12696">
            <a:spAutoFit/>
          </a:bodyPr>
          <a:lstStyle/>
          <a:p>
            <a:r>
              <a:rPr lang="en-US" sz="2000" b="1" dirty="0">
                <a:solidFill>
                  <a:srgbClr val="253AFF"/>
                </a:solidFill>
                <a:latin typeface="Times New Roman"/>
                <a:cs typeface="Times New Roman"/>
              </a:rPr>
              <a:t>Technical Design Report for the Upgrade of the ALICE Inner Tracking System </a:t>
            </a:r>
          </a:p>
          <a:p>
            <a:r>
              <a:rPr lang="en-US" sz="2000" b="1" dirty="0">
                <a:latin typeface="Times New Roman"/>
                <a:cs typeface="Times New Roman"/>
              </a:rPr>
              <a:t>J. Phys. G: </a:t>
            </a:r>
            <a:r>
              <a:rPr lang="en-US" sz="2000" b="1" dirty="0" err="1">
                <a:latin typeface="Times New Roman"/>
                <a:cs typeface="Times New Roman"/>
              </a:rPr>
              <a:t>Nucl</a:t>
            </a:r>
            <a:r>
              <a:rPr lang="en-US" sz="2000" b="1" dirty="0">
                <a:latin typeface="Times New Roman"/>
                <a:cs typeface="Times New Roman"/>
              </a:rPr>
              <a:t>. Part. Phys. 41 (2014) 087002 </a:t>
            </a:r>
          </a:p>
          <a:p>
            <a:endParaRPr lang="en-US" sz="1700" b="1" dirty="0">
              <a:solidFill>
                <a:srgbClr val="253A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7080" y="12099"/>
            <a:ext cx="9240269" cy="1010525"/>
          </a:xfrm>
          <a:prstGeom prst="rect">
            <a:avLst/>
          </a:prstGeom>
        </p:spPr>
        <p:txBody>
          <a:bodyPr wrap="square" lIns="25393" tIns="12696" rIns="25393" bIns="12696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3366FF"/>
                </a:solidFill>
                <a:latin typeface="Times New Roman"/>
                <a:cs typeface="Times New Roman"/>
              </a:rPr>
              <a:t>New physics  </a:t>
            </a:r>
            <a:r>
              <a:rPr lang="en-US" sz="32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by ALICE at the LHC </a:t>
            </a:r>
            <a:r>
              <a:rPr lang="en-US" sz="3200" b="1" baseline="-25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    </a:t>
            </a:r>
            <a:endParaRPr lang="en-US" sz="3200" b="1" baseline="-25000" dirty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With </a:t>
            </a:r>
            <a:r>
              <a:rPr lang="en-US" sz="3200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Pb</a:t>
            </a:r>
            <a:r>
              <a:rPr lang="en-US" sz="32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beams of </a:t>
            </a:r>
            <a:r>
              <a:rPr lang="en-US" sz="3200" b="1" dirty="0">
                <a:solidFill>
                  <a:srgbClr val="3366FF"/>
                </a:solidFill>
                <a:latin typeface="Times New Roman"/>
                <a:cs typeface="Times New Roman"/>
              </a:rPr>
              <a:t>high luminosity L=</a:t>
            </a:r>
            <a:r>
              <a:rPr lang="en-US" sz="3200" b="1" dirty="0">
                <a:solidFill>
                  <a:srgbClr val="253AFF"/>
                </a:solidFill>
                <a:latin typeface="Times New Roman"/>
                <a:cs typeface="Times New Roman"/>
              </a:rPr>
              <a:t>7x10</a:t>
            </a:r>
            <a:r>
              <a:rPr lang="en-US" sz="3200" b="1" baseline="30000" dirty="0">
                <a:solidFill>
                  <a:srgbClr val="253AFF"/>
                </a:solidFill>
                <a:latin typeface="Times New Roman"/>
                <a:cs typeface="Times New Roman"/>
              </a:rPr>
              <a:t>27</a:t>
            </a:r>
            <a:r>
              <a:rPr lang="en-US" sz="3200" b="1" dirty="0">
                <a:solidFill>
                  <a:srgbClr val="253AFF"/>
                </a:solidFill>
                <a:latin typeface="Times New Roman"/>
                <a:cs typeface="Times New Roman"/>
              </a:rPr>
              <a:t>cm</a:t>
            </a:r>
            <a:r>
              <a:rPr lang="en-US" sz="3200" b="1" baseline="30000" dirty="0">
                <a:solidFill>
                  <a:srgbClr val="253AFF"/>
                </a:solidFill>
                <a:latin typeface="Times New Roman"/>
                <a:cs typeface="Times New Roman"/>
              </a:rPr>
              <a:t>-2</a:t>
            </a:r>
            <a:r>
              <a:rPr lang="en-US" sz="3200" b="1" dirty="0">
                <a:solidFill>
                  <a:srgbClr val="253AFF"/>
                </a:solidFill>
                <a:latin typeface="Times New Roman"/>
                <a:cs typeface="Times New Roman"/>
              </a:rPr>
              <a:t>s</a:t>
            </a:r>
            <a:r>
              <a:rPr lang="en-US" sz="3200" b="1" baseline="30000" dirty="0">
                <a:solidFill>
                  <a:srgbClr val="253AFF"/>
                </a:solidFill>
                <a:latin typeface="Times New Roman"/>
                <a:cs typeface="Times New Roman"/>
              </a:rPr>
              <a:t>-1</a:t>
            </a:r>
            <a:r>
              <a:rPr lang="en-US" sz="3200" b="1" dirty="0">
                <a:solidFill>
                  <a:srgbClr val="253AFF"/>
                </a:solidFill>
                <a:latin typeface="Times New Roman"/>
                <a:cs typeface="Times New Roman"/>
              </a:rPr>
              <a:t> </a:t>
            </a:r>
            <a:endParaRPr lang="en-US" sz="3200" b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469" y="1460068"/>
            <a:ext cx="5070145" cy="6227339"/>
          </a:xfrm>
          <a:prstGeom prst="rect">
            <a:avLst/>
          </a:prstGeom>
        </p:spPr>
        <p:txBody>
          <a:bodyPr lIns="25393" tIns="12696" rIns="25393" bIns="12696">
            <a:spAutoFit/>
          </a:bodyPr>
          <a:lstStyle/>
          <a:p>
            <a:pPr marL="238058" indent="-238058">
              <a:buFont typeface="Wingdings" charset="2"/>
              <a:buChar char="Ø"/>
              <a:defRPr/>
            </a:pPr>
            <a:r>
              <a:rPr lang="en-US" sz="1600" dirty="0" err="1">
                <a:latin typeface="Times New Roman"/>
                <a:cs typeface="Times New Roman"/>
              </a:rPr>
              <a:t>Thermalization</a:t>
            </a:r>
            <a:r>
              <a:rPr lang="en-US" sz="1600" dirty="0">
                <a:latin typeface="Times New Roman"/>
                <a:cs typeface="Times New Roman"/>
              </a:rPr>
              <a:t> of </a:t>
            </a:r>
            <a:r>
              <a:rPr lang="en-US" sz="1600" dirty="0" err="1">
                <a:latin typeface="Times New Roman"/>
                <a:cs typeface="Times New Roman"/>
              </a:rPr>
              <a:t>partons</a:t>
            </a:r>
            <a:r>
              <a:rPr lang="en-US" sz="1600" dirty="0">
                <a:latin typeface="Times New Roman"/>
                <a:cs typeface="Times New Roman"/>
              </a:rPr>
              <a:t> in the QGP, with focus on </a:t>
            </a:r>
            <a:r>
              <a:rPr lang="en-US" sz="1600" dirty="0" smtClean="0">
                <a:latin typeface="Times New Roman"/>
                <a:cs typeface="Times New Roman"/>
              </a:rPr>
              <a:t>      the </a:t>
            </a:r>
            <a:r>
              <a:rPr lang="en-US" sz="1600" dirty="0">
                <a:latin typeface="Times New Roman"/>
                <a:cs typeface="Times New Roman"/>
              </a:rPr>
              <a:t>massive charm and beauty quarks.</a:t>
            </a:r>
          </a:p>
          <a:p>
            <a:pPr marL="158706" indent="-158706">
              <a:buFont typeface="Wingdings" charset="2"/>
              <a:buChar char="Ø"/>
              <a:defRPr/>
            </a:pPr>
            <a:r>
              <a:rPr lang="en-US" sz="1600" dirty="0">
                <a:latin typeface="Times New Roman"/>
                <a:cs typeface="Times New Roman"/>
              </a:rPr>
              <a:t> In-medium </a:t>
            </a:r>
            <a:r>
              <a:rPr lang="en-US" sz="1600" dirty="0" err="1">
                <a:latin typeface="Times New Roman"/>
                <a:cs typeface="Times New Roman"/>
              </a:rPr>
              <a:t>parton</a:t>
            </a:r>
            <a:r>
              <a:rPr lang="en-US" sz="1600" dirty="0">
                <a:latin typeface="Times New Roman"/>
                <a:cs typeface="Times New Roman"/>
              </a:rPr>
              <a:t> energy loss mechanism</a:t>
            </a:r>
          </a:p>
          <a:p>
            <a:pPr marL="158706" indent="-158706">
              <a:buFont typeface="Wingdings" charset="2"/>
              <a:buChar char="Ø"/>
              <a:defRPr/>
            </a:pP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err="1">
                <a:latin typeface="Times New Roman"/>
                <a:cs typeface="Times New Roman"/>
              </a:rPr>
              <a:t>Quarkonium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dissociation </a:t>
            </a:r>
            <a:r>
              <a:rPr lang="en-US" sz="1600" dirty="0">
                <a:latin typeface="Times New Roman"/>
                <a:cs typeface="Times New Roman"/>
              </a:rPr>
              <a:t>as a probe of </a:t>
            </a:r>
            <a:r>
              <a:rPr lang="en-US" sz="1600" dirty="0" err="1">
                <a:latin typeface="Times New Roman"/>
                <a:cs typeface="Times New Roman"/>
              </a:rPr>
              <a:t>deconfinement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</a:p>
          <a:p>
            <a:pPr marL="158706" indent="-158706">
              <a:buFont typeface="Wingdings" charset="2"/>
              <a:buChar char="Ø"/>
              <a:defRPr/>
            </a:pPr>
            <a:r>
              <a:rPr lang="en-US" sz="1600" dirty="0">
                <a:latin typeface="Times New Roman"/>
                <a:cs typeface="Times New Roman"/>
              </a:rPr>
              <a:t> Production of thermal photons and low-mass </a:t>
            </a:r>
            <a:r>
              <a:rPr lang="en-US" sz="1600" dirty="0" err="1" smtClean="0">
                <a:latin typeface="Times New Roman"/>
                <a:cs typeface="Times New Roman"/>
              </a:rPr>
              <a:t>dileptons</a:t>
            </a:r>
            <a:endParaRPr lang="en-US" sz="1600" dirty="0">
              <a:latin typeface="Times New Roman"/>
              <a:cs typeface="Times New Roman"/>
            </a:endParaRPr>
          </a:p>
          <a:p>
            <a:pPr marL="158706" indent="-158706">
              <a:buFont typeface="Wingdings" charset="2"/>
              <a:buChar char="Ø"/>
              <a:defRPr/>
            </a:pPr>
            <a:r>
              <a:rPr lang="en-US" sz="1600" dirty="0">
                <a:latin typeface="Times New Roman"/>
                <a:cs typeface="Times New Roman"/>
              </a:rPr>
              <a:t> Production of D mesons, including Ds</a:t>
            </a:r>
            <a:r>
              <a:rPr lang="en-US" sz="1600" dirty="0">
                <a:solidFill>
                  <a:srgbClr val="3333CC"/>
                </a:solidFill>
                <a:latin typeface="Times New Roman"/>
                <a:cs typeface="Times New Roman"/>
              </a:rPr>
              <a:t>, </a:t>
            </a:r>
            <a:r>
              <a:rPr lang="en-US" sz="1600" dirty="0">
                <a:solidFill>
                  <a:srgbClr val="3366FF"/>
                </a:solidFill>
                <a:latin typeface="Times New Roman"/>
                <a:cs typeface="Times New Roman"/>
              </a:rPr>
              <a:t>down to zero </a:t>
            </a:r>
            <a:r>
              <a:rPr lang="en-US" sz="1600" i="1" dirty="0">
                <a:solidFill>
                  <a:srgbClr val="3366FF"/>
                </a:solidFill>
                <a:latin typeface="Times New Roman"/>
                <a:cs typeface="Times New Roman"/>
              </a:rPr>
              <a:t>p</a:t>
            </a:r>
            <a:r>
              <a:rPr lang="en-US" sz="1600" i="1" baseline="-25000" dirty="0">
                <a:solidFill>
                  <a:srgbClr val="3366FF"/>
                </a:solidFill>
                <a:latin typeface="Times New Roman"/>
                <a:cs typeface="Times New Roman"/>
              </a:rPr>
              <a:t>T</a:t>
            </a:r>
            <a:r>
              <a:rPr lang="en-US" sz="1600" b="1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>
                <a:latin typeface="Times New Roman"/>
                <a:cs typeface="Times New Roman"/>
              </a:rPr>
              <a:t>will be accessible </a:t>
            </a:r>
            <a:r>
              <a:rPr lang="en-US" sz="1600" b="1" dirty="0">
                <a:solidFill>
                  <a:srgbClr val="3366FF"/>
                </a:solidFill>
                <a:latin typeface="Times New Roman"/>
                <a:cs typeface="Times New Roman"/>
              </a:rPr>
              <a:t>for the first time</a:t>
            </a:r>
            <a:r>
              <a:rPr lang="en-US" sz="1600" dirty="0">
                <a:latin typeface="Times New Roman"/>
                <a:cs typeface="Times New Roman"/>
              </a:rPr>
              <a:t>.</a:t>
            </a:r>
          </a:p>
          <a:p>
            <a:pPr marL="158706" lvl="2" indent="-158706">
              <a:buFont typeface="Wingdings" charset="2"/>
              <a:buChar char="Ø"/>
              <a:defRPr/>
            </a:pPr>
            <a:r>
              <a:rPr lang="en-US" sz="1600" dirty="0">
                <a:latin typeface="Times New Roman"/>
                <a:cs typeface="Times New Roman"/>
              </a:rPr>
              <a:t> Charm and beauty </a:t>
            </a:r>
            <a:r>
              <a:rPr lang="en-US" sz="1600" dirty="0" smtClean="0">
                <a:latin typeface="Times New Roman"/>
                <a:cs typeface="Times New Roman"/>
              </a:rPr>
              <a:t>baryons         and    . . </a:t>
            </a:r>
          </a:p>
          <a:p>
            <a:pPr marL="0" lvl="2">
              <a:defRPr/>
            </a:pPr>
            <a:r>
              <a:rPr lang="en-US" sz="1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  For the first time </a:t>
            </a:r>
            <a:r>
              <a:rPr lang="en-US" sz="1600" dirty="0" smtClean="0">
                <a:latin typeface="Times New Roman"/>
                <a:cs typeface="Times New Roman"/>
              </a:rPr>
              <a:t>via the decay         </a:t>
            </a:r>
            <a:r>
              <a:rPr lang="en-US" sz="1600" dirty="0" smtClean="0">
                <a:latin typeface="Times New Roman"/>
                <a:cs typeface="Times New Roman"/>
                <a:sym typeface="Wingdings"/>
              </a:rPr>
              <a:t>   </a:t>
            </a:r>
            <a:r>
              <a:rPr lang="el-GR" sz="1600" dirty="0" smtClean="0">
                <a:latin typeface="Times New Roman"/>
                <a:cs typeface="Times New Roman"/>
              </a:rPr>
              <a:t>Λ</a:t>
            </a:r>
            <a:r>
              <a:rPr lang="el-GR" sz="1600" i="1" baseline="-25000" dirty="0" smtClean="0">
                <a:latin typeface="Times New Roman"/>
                <a:cs typeface="Times New Roman"/>
              </a:rPr>
              <a:t>c</a:t>
            </a:r>
            <a:r>
              <a:rPr lang="en-US" sz="1600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 + X . </a:t>
            </a:r>
          </a:p>
          <a:p>
            <a:pPr marL="158706" lvl="2" indent="-158706">
              <a:buFont typeface="Wingdings" charset="2"/>
              <a:buChar char="Ø"/>
              <a:defRPr/>
            </a:pPr>
            <a:r>
              <a:rPr lang="en-US" sz="1600" dirty="0" smtClean="0">
                <a:latin typeface="Times New Roman"/>
                <a:cs typeface="Times New Roman"/>
              </a:rPr>
              <a:t> Baryon/meson ratios for charm (      /D) and for beauty      (</a:t>
            </a:r>
            <a:r>
              <a:rPr lang="el-GR" sz="1600" dirty="0" smtClean="0">
                <a:latin typeface="Times New Roman"/>
                <a:cs typeface="Times New Roman"/>
              </a:rPr>
              <a:t>Λ</a:t>
            </a:r>
            <a:r>
              <a:rPr lang="en-US" sz="1600" i="1" baseline="-25000" dirty="0" smtClean="0">
                <a:latin typeface="Times New Roman"/>
                <a:cs typeface="Times New Roman"/>
              </a:rPr>
              <a:t>b</a:t>
            </a:r>
            <a:r>
              <a:rPr lang="en-US" sz="1600" dirty="0" smtClean="0">
                <a:latin typeface="Times New Roman"/>
                <a:cs typeface="Times New Roman"/>
              </a:rPr>
              <a:t>/B), will be accessible </a:t>
            </a:r>
            <a:r>
              <a:rPr lang="en-US" sz="1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for the first time</a:t>
            </a:r>
            <a:r>
              <a:rPr lang="en-US" sz="1600" dirty="0" smtClean="0">
                <a:latin typeface="Times New Roman"/>
                <a:cs typeface="Times New Roman"/>
              </a:rPr>
              <a:t>.</a:t>
            </a:r>
          </a:p>
          <a:p>
            <a:pPr marL="158706" lvl="2" indent="-158706">
              <a:buFont typeface="Wingdings" charset="2"/>
              <a:buChar char="Ø"/>
              <a:defRPr/>
            </a:pPr>
            <a:r>
              <a:rPr lang="en-US" sz="1600" dirty="0" smtClean="0">
                <a:latin typeface="Times New Roman"/>
                <a:cs typeface="Times New Roman"/>
              </a:rPr>
              <a:t> The elliptic flow (v2) of charmed and beauty mesons and baryons </a:t>
            </a:r>
            <a:r>
              <a:rPr lang="en-US" sz="16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down to low </a:t>
            </a:r>
            <a:r>
              <a:rPr lang="en-US" sz="16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p</a:t>
            </a:r>
            <a:r>
              <a:rPr lang="en-US" sz="1600" baseline="-25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T</a:t>
            </a:r>
            <a:r>
              <a:rPr lang="en-US" sz="16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will also be accessible                 </a:t>
            </a:r>
            <a:r>
              <a:rPr lang="en-US" sz="1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for the first time. </a:t>
            </a:r>
          </a:p>
          <a:p>
            <a:pPr marL="158706" lvl="2" indent="-158706">
              <a:buFont typeface="Wingdings" charset="2"/>
              <a:buChar char="Ø"/>
              <a:defRPr/>
            </a:pPr>
            <a:r>
              <a:rPr lang="en-US" sz="16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>
                <a:latin typeface="Times New Roman"/>
                <a:cs typeface="Times New Roman"/>
              </a:rPr>
              <a:t>Measurement of beauty via displaced  D0 </a:t>
            </a:r>
            <a:r>
              <a:rPr lang="en-US" sz="1600" dirty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sz="1600" dirty="0" err="1">
                <a:latin typeface="Times New Roman"/>
                <a:cs typeface="Times New Roman"/>
              </a:rPr>
              <a:t>Kp</a:t>
            </a:r>
            <a:r>
              <a:rPr lang="en-US" sz="1600" dirty="0">
                <a:latin typeface="Times New Roman"/>
                <a:cs typeface="Times New Roman"/>
              </a:rPr>
              <a:t> which</a:t>
            </a:r>
            <a:r>
              <a:rPr lang="en-US" sz="1600" baseline="-25000" dirty="0">
                <a:latin typeface="Times New Roman"/>
                <a:cs typeface="Times New Roman"/>
              </a:rPr>
              <a:t> </a:t>
            </a:r>
            <a:r>
              <a:rPr lang="en-US" sz="1600" dirty="0">
                <a:latin typeface="Times New Roman"/>
                <a:cs typeface="Times New Roman"/>
              </a:rPr>
              <a:t>will be accessible </a:t>
            </a:r>
            <a:r>
              <a:rPr lang="en-US" sz="1600" b="1" dirty="0">
                <a:solidFill>
                  <a:srgbClr val="3366FF"/>
                </a:solidFill>
                <a:latin typeface="Times New Roman"/>
                <a:cs typeface="Times New Roman"/>
              </a:rPr>
              <a:t>for the first time</a:t>
            </a:r>
            <a:r>
              <a:rPr lang="en-US" sz="1600" dirty="0">
                <a:solidFill>
                  <a:srgbClr val="3366FF"/>
                </a:solidFill>
                <a:latin typeface="Times New Roman"/>
                <a:cs typeface="Times New Roman"/>
              </a:rPr>
              <a:t>.</a:t>
            </a:r>
          </a:p>
          <a:p>
            <a:pPr marL="158706" lvl="2" indent="-158706">
              <a:buFont typeface="Wingdings" charset="2"/>
              <a:buChar char="Ø"/>
              <a:defRPr/>
            </a:pPr>
            <a:r>
              <a:rPr lang="en-US" sz="1600" dirty="0">
                <a:latin typeface="Times New Roman"/>
                <a:cs typeface="Times New Roman"/>
              </a:rPr>
              <a:t> Measurement of beauty via displaced J/psi </a:t>
            </a:r>
            <a:r>
              <a:rPr lang="en-US" sz="1600" dirty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err="1">
                <a:latin typeface="Times New Roman"/>
                <a:cs typeface="Times New Roman"/>
              </a:rPr>
              <a:t>ee</a:t>
            </a:r>
            <a:r>
              <a:rPr lang="en-US" sz="1600" dirty="0">
                <a:latin typeface="Times New Roman"/>
                <a:cs typeface="Times New Roman"/>
              </a:rPr>
              <a:t>, which will also be accessible </a:t>
            </a:r>
            <a:r>
              <a:rPr lang="en-US" sz="1600" b="1" dirty="0">
                <a:solidFill>
                  <a:srgbClr val="3366FF"/>
                </a:solidFill>
                <a:latin typeface="Times New Roman"/>
                <a:cs typeface="Times New Roman"/>
              </a:rPr>
              <a:t>for the first time</a:t>
            </a:r>
            <a:r>
              <a:rPr lang="en-US" sz="1600" dirty="0">
                <a:solidFill>
                  <a:srgbClr val="3366FF"/>
                </a:solidFill>
                <a:latin typeface="Times New Roman"/>
                <a:cs typeface="Times New Roman"/>
              </a:rPr>
              <a:t>.</a:t>
            </a:r>
          </a:p>
          <a:p>
            <a:pPr lvl="2">
              <a:defRPr/>
            </a:pPr>
            <a:endParaRPr lang="en-US" sz="1600" dirty="0">
              <a:latin typeface="Times New Roman"/>
              <a:cs typeface="Times New Roman"/>
            </a:endParaRPr>
          </a:p>
          <a:p>
            <a:pPr lvl="2">
              <a:defRPr/>
            </a:pPr>
            <a:endParaRPr lang="en-US" sz="1600" dirty="0">
              <a:latin typeface="Times New Roman"/>
              <a:cs typeface="Times New Roman"/>
            </a:endParaRPr>
          </a:p>
          <a:p>
            <a:pPr marL="158706" lvl="2" indent="-158706">
              <a:buFont typeface="Wingdings" charset="2"/>
              <a:buChar char="Ø"/>
              <a:defRPr/>
            </a:pPr>
            <a:endParaRPr lang="en-US" sz="1100" dirty="0"/>
          </a:p>
          <a:p>
            <a:pPr marL="158706" lvl="2" indent="-158706">
              <a:buFont typeface="Wingdings" charset="2"/>
              <a:buChar char="Ø"/>
              <a:defRPr/>
            </a:pPr>
            <a:endParaRPr lang="en-US" sz="1100" dirty="0"/>
          </a:p>
          <a:p>
            <a:pPr marL="158706" indent="-158706">
              <a:buFont typeface="Wingdings" charset="2"/>
              <a:buChar char="Ø"/>
              <a:defRPr/>
            </a:pPr>
            <a:endParaRPr lang="en-US" sz="1100" dirty="0"/>
          </a:p>
          <a:p>
            <a:pPr marL="158706" indent="-158706">
              <a:buFont typeface="Wingdings" charset="2"/>
              <a:buChar char="Ø"/>
              <a:defRPr/>
            </a:pPr>
            <a:endParaRPr lang="en-US" sz="1100" dirty="0"/>
          </a:p>
          <a:p>
            <a:pPr marL="158706" indent="-158706">
              <a:buFont typeface="Wingdings" charset="2"/>
              <a:buChar char="Ø"/>
              <a:defRPr/>
            </a:pPr>
            <a:endParaRPr lang="en-US" sz="1100" dirty="0"/>
          </a:p>
          <a:p>
            <a:pPr>
              <a:defRPr/>
            </a:pPr>
            <a:endParaRPr lang="en-US" sz="1100" dirty="0"/>
          </a:p>
          <a:p>
            <a:pPr>
              <a:defRPr/>
            </a:pPr>
            <a:endParaRPr lang="en-US" sz="1700" dirty="0"/>
          </a:p>
        </p:txBody>
      </p:sp>
      <p:graphicFrame>
        <p:nvGraphicFramePr>
          <p:cNvPr id="41992" name="Object 9"/>
          <p:cNvGraphicFramePr>
            <a:graphicFrameLocks noChangeAspect="1"/>
          </p:cNvGraphicFramePr>
          <p:nvPr/>
        </p:nvGraphicFramePr>
        <p:xfrm>
          <a:off x="4550050" y="3406541"/>
          <a:ext cx="43005" cy="4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0" name="Equation" r:id="rId4" imgW="152400" imgH="165100" progId="Equation.3">
                  <p:embed/>
                </p:oleObj>
              </mc:Choice>
              <mc:Fallback>
                <p:oleObj name="Equation" r:id="rId4" imgW="1524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0050" y="3406541"/>
                        <a:ext cx="43005" cy="44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7" name="Rectangle 2"/>
          <p:cNvSpPr>
            <a:spLocks noChangeArrowheads="1"/>
          </p:cNvSpPr>
          <p:nvPr/>
        </p:nvSpPr>
        <p:spPr bwMode="auto">
          <a:xfrm>
            <a:off x="5811413" y="5499731"/>
            <a:ext cx="3109240" cy="8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393" tIns="12696" rIns="25393" bIns="12696">
            <a:spAutoFit/>
          </a:bodyPr>
          <a:lstStyle/>
          <a:p>
            <a:r>
              <a:rPr lang="en-US" sz="28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Gain a factor </a:t>
            </a:r>
            <a:r>
              <a:rPr lang="en-US" sz="28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of 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100 </a:t>
            </a:r>
            <a:r>
              <a:rPr lang="en-US" sz="28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in statistics </a:t>
            </a:r>
          </a:p>
          <a:p>
            <a:r>
              <a:rPr lang="en-US" sz="28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over </a:t>
            </a:r>
            <a:r>
              <a:rPr lang="en-US" sz="28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original </a:t>
            </a:r>
            <a:r>
              <a:rPr lang="en-US" sz="2800" baseline="30000" dirty="0" err="1">
                <a:solidFill>
                  <a:srgbClr val="FF0000"/>
                </a:solidFill>
                <a:latin typeface="Times New Roman"/>
                <a:cs typeface="Times New Roman"/>
              </a:rPr>
              <a:t>programme</a:t>
            </a:r>
            <a:endParaRPr lang="en-US" sz="2800" baseline="30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8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 (Run1 + Run2)</a:t>
            </a:r>
            <a:endParaRPr lang="en-US"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199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932" y="0"/>
            <a:ext cx="797390" cy="92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6CF1-9E39-FF4C-BB1F-4F2E6DF69F93}" type="datetime1">
              <a:rPr lang="ru-RU" smtClean="0"/>
              <a:t>24.09.17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cxnSp>
        <p:nvCxnSpPr>
          <p:cNvPr id="19" name="AutoShape 5"/>
          <p:cNvCxnSpPr>
            <a:cxnSpLocks noChangeShapeType="1"/>
          </p:cNvCxnSpPr>
          <p:nvPr/>
        </p:nvCxnSpPr>
        <p:spPr bwMode="auto">
          <a:xfrm flipV="1">
            <a:off x="67824" y="1022624"/>
            <a:ext cx="8102509" cy="22721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2667000" y="3082772"/>
            <a:ext cx="448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Λ</a:t>
            </a:r>
            <a:r>
              <a:rPr lang="el-GR" i="1" baseline="-25000" dirty="0"/>
              <a:t>c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972901" y="3321885"/>
            <a:ext cx="395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Λ</a:t>
            </a:r>
            <a:r>
              <a:rPr lang="en-US" i="1" baseline="-25000" dirty="0" smtClean="0"/>
              <a:t>b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68900" y="3082772"/>
            <a:ext cx="395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Λ</a:t>
            </a:r>
            <a:r>
              <a:rPr lang="en-US" i="1" baseline="-25000" dirty="0" smtClean="0"/>
              <a:t>b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979434" y="3576276"/>
            <a:ext cx="389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Λ</a:t>
            </a:r>
            <a:r>
              <a:rPr lang="en-US" i="1" baseline="-25000" dirty="0"/>
              <a:t>c</a:t>
            </a:r>
            <a:endParaRPr lang="en-US" dirty="0"/>
          </a:p>
        </p:txBody>
      </p:sp>
      <p:pic>
        <p:nvPicPr>
          <p:cNvPr id="11" name="Picture 10" descr="tdr-larg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614" y="1203172"/>
            <a:ext cx="33147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5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993" y="1959429"/>
            <a:ext cx="8229242" cy="114300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253AFF"/>
                </a:solidFill>
                <a:latin typeface="Times New Roman"/>
                <a:cs typeface="Times New Roman"/>
              </a:rPr>
              <a:t>Back-up slides</a:t>
            </a:r>
            <a:r>
              <a:rPr lang="en-US" dirty="0">
                <a:solidFill>
                  <a:srgbClr val="253AFF"/>
                </a:solidFill>
                <a:latin typeface="Times New Roman"/>
                <a:cs typeface="Times New Roman"/>
              </a:rPr>
              <a:t/>
            </a:r>
            <a:br>
              <a:rPr lang="en-US" dirty="0">
                <a:solidFill>
                  <a:srgbClr val="253AFF"/>
                </a:solidFill>
                <a:latin typeface="Times New Roman"/>
                <a:cs typeface="Times New Roman"/>
              </a:rPr>
            </a:b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F91BD0-D382-0B48-807D-56BC1A663F1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9AD13-5F7D-E64A-A99A-9A1EEDE7E65C}" type="datetime1">
              <a:rPr lang="ru-RU" smtClean="0"/>
              <a:t>24.09.17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6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18365" y="33907"/>
            <a:ext cx="4916731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Chip Production </a:t>
            </a:r>
            <a:r>
              <a:rPr lang="mr-IN" sz="3200" b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–</a:t>
            </a:r>
            <a:r>
              <a:rPr lang="en-US" sz="3200" b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Overview</a:t>
            </a:r>
            <a:endParaRPr lang="en-US" sz="3200" b="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26/07/17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Markus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Keil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CERN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38</a:t>
            </a:fld>
            <a:endParaRPr lang="en-US"/>
          </a:p>
        </p:txBody>
      </p:sp>
      <p:cxnSp>
        <p:nvCxnSpPr>
          <p:cNvPr id="6" name="AutoShape 5"/>
          <p:cNvCxnSpPr>
            <a:cxnSpLocks noChangeShapeType="1"/>
          </p:cNvCxnSpPr>
          <p:nvPr/>
        </p:nvCxnSpPr>
        <p:spPr bwMode="auto">
          <a:xfrm>
            <a:off x="314835" y="682625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"/>
            <a:ext cx="9144000" cy="630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2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6" y="44925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253AFF"/>
                </a:solidFill>
                <a:latin typeface="Times New Roman"/>
                <a:cs typeface="Times New Roman"/>
              </a:rPr>
              <a:t>ITS Collaboration</a:t>
            </a:r>
            <a:endParaRPr lang="en-US" sz="3600" dirty="0">
              <a:solidFill>
                <a:srgbClr val="253AFF"/>
              </a:solidFill>
              <a:latin typeface="Times New Roman"/>
              <a:cs typeface="Times New Roman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3504" r="3504"/>
          <a:stretch>
            <a:fillRect/>
          </a:stretch>
        </p:blipFill>
        <p:spPr>
          <a:xfrm>
            <a:off x="531922" y="2195282"/>
            <a:ext cx="8229242" cy="452621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22278-ED3D-4348-855D-B08C395D5BE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4710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755" y="258309"/>
            <a:ext cx="897287" cy="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2455-D46B-184D-9638-A966BFEDA2F3}" type="datetime1">
              <a:rPr lang="ru-RU" smtClean="0"/>
              <a:t>24.09.17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cxnSp>
        <p:nvCxnSpPr>
          <p:cNvPr id="8" name="AutoShape 5"/>
          <p:cNvCxnSpPr>
            <a:cxnSpLocks noChangeShapeType="1"/>
          </p:cNvCxnSpPr>
          <p:nvPr/>
        </p:nvCxnSpPr>
        <p:spPr bwMode="auto">
          <a:xfrm>
            <a:off x="52554" y="1177989"/>
            <a:ext cx="7730067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3970866" y="3213697"/>
            <a:ext cx="4445000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Czech Republic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(Prague)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, Slovakia </a:t>
            </a:r>
            <a:r>
              <a:rPr lang="en-US" dirty="0" smtClean="0">
                <a:latin typeface="Times New Roman"/>
                <a:cs typeface="Times New Roman"/>
              </a:rPr>
              <a:t>(Kosice),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05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408" y="0"/>
            <a:ext cx="8229242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253AFF"/>
                </a:solidFill>
                <a:latin typeface="Times New Roman"/>
                <a:cs typeface="Times New Roman"/>
              </a:rPr>
              <a:t>Current ITS performance</a:t>
            </a:r>
            <a:endParaRPr lang="en-US" sz="3600" dirty="0">
              <a:solidFill>
                <a:srgbClr val="253AFF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B78C6-B2CA-284A-AF2C-4C0BDC3EA2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945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221" y="94170"/>
            <a:ext cx="897287" cy="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155177" y="5776730"/>
            <a:ext cx="8531623" cy="5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393" tIns="12696" rIns="25393" bIns="12696">
            <a:spAutoFit/>
          </a:bodyPr>
          <a:lstStyle/>
          <a:p>
            <a:r>
              <a:rPr lang="en-US" sz="2700" baseline="30000" dirty="0"/>
              <a:t>Distribution of the energy-loss signal in the </a:t>
            </a:r>
            <a:r>
              <a:rPr lang="en-US" sz="2700" baseline="30000" dirty="0" smtClean="0"/>
              <a:t>ITS</a:t>
            </a:r>
          </a:p>
          <a:p>
            <a:r>
              <a:rPr lang="en-US" sz="2700" baseline="30000" dirty="0" smtClean="0"/>
              <a:t> </a:t>
            </a:r>
            <a:r>
              <a:rPr lang="en-US" sz="2700" baseline="30000" dirty="0"/>
              <a:t>as a function of momentum</a:t>
            </a:r>
            <a:r>
              <a:rPr lang="en-US" sz="1700" baseline="30000" dirty="0"/>
              <a:t>. </a:t>
            </a:r>
            <a:endParaRPr lang="en-US" sz="17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386" y="2115803"/>
            <a:ext cx="3894527" cy="543738"/>
          </a:xfrm>
        </p:spPr>
        <p:txBody>
          <a:bodyPr wrap="none">
            <a:spAutoFit/>
          </a:bodyPr>
          <a:lstStyle/>
          <a:p>
            <a:pPr marL="0" indent="0">
              <a:buNone/>
              <a:defRPr/>
            </a:pPr>
            <a:r>
              <a:rPr lang="en-US" sz="2000" b="1" baseline="30000" dirty="0">
                <a:solidFill>
                  <a:srgbClr val="3366FF"/>
                </a:solidFill>
                <a:latin typeface="Times New Roman"/>
                <a:cs typeface="Times New Roman"/>
              </a:rPr>
              <a:t>International Journal of Modern Physics A Vol. 29,</a:t>
            </a:r>
          </a:p>
          <a:p>
            <a:pPr marL="0" indent="0">
              <a:buNone/>
              <a:defRPr/>
            </a:pPr>
            <a:r>
              <a:rPr lang="en-US" sz="2000" b="1" baseline="30000" dirty="0">
                <a:solidFill>
                  <a:srgbClr val="3366FF"/>
                </a:solidFill>
                <a:latin typeface="Times New Roman"/>
                <a:cs typeface="Times New Roman"/>
              </a:rPr>
              <a:t> No. 24 (2014) 1430044</a:t>
            </a:r>
            <a:endParaRPr lang="en-US" sz="2000" b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3945-C7DC-344D-8204-B7AF350AA35C}" type="datetime1">
              <a:rPr lang="ru-RU" smtClean="0"/>
              <a:t>24.09.17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cxnSp>
        <p:nvCxnSpPr>
          <p:cNvPr id="12" name="AutoShape 5"/>
          <p:cNvCxnSpPr>
            <a:cxnSpLocks noChangeShapeType="1"/>
          </p:cNvCxnSpPr>
          <p:nvPr/>
        </p:nvCxnSpPr>
        <p:spPr bwMode="auto">
          <a:xfrm>
            <a:off x="467235" y="1009088"/>
            <a:ext cx="7315386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its-de-d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2146690"/>
            <a:ext cx="5207000" cy="3517900"/>
          </a:xfrm>
          <a:prstGeom prst="rect">
            <a:avLst/>
          </a:prstGeom>
        </p:spPr>
      </p:pic>
      <p:pic>
        <p:nvPicPr>
          <p:cNvPr id="7" name="Picture 6" descr="its-spb-f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08" y="1377087"/>
            <a:ext cx="3683000" cy="2679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18849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baseline="30000" dirty="0">
                <a:solidFill>
                  <a:srgbClr val="3366FF"/>
                </a:solidFill>
                <a:latin typeface="Times New Roman"/>
                <a:cs typeface="Times New Roman"/>
              </a:rPr>
              <a:t>International Journal of Modern Physics A Vol. 29,</a:t>
            </a:r>
          </a:p>
          <a:p>
            <a:pPr>
              <a:defRPr/>
            </a:pPr>
            <a:r>
              <a:rPr lang="en-US" b="1" baseline="30000" dirty="0">
                <a:solidFill>
                  <a:srgbClr val="3366FF"/>
                </a:solidFill>
                <a:latin typeface="Times New Roman"/>
                <a:cs typeface="Times New Roman"/>
              </a:rPr>
              <a:t> No. 24 (2014) 1430044</a:t>
            </a:r>
            <a:endParaRPr lang="en-US" b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9276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860" y="0"/>
            <a:ext cx="8229242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3600" dirty="0" smtClean="0">
                <a:solidFill>
                  <a:srgbClr val="253AFF"/>
                </a:solidFill>
                <a:latin typeface="Times New Roman"/>
                <a:cs typeface="Times New Roman"/>
              </a:rPr>
              <a:t>Some  physics results of Run-2: </a:t>
            </a:r>
            <a:br>
              <a:rPr lang="en-US" sz="3600" dirty="0" smtClean="0">
                <a:solidFill>
                  <a:srgbClr val="253AFF"/>
                </a:solidFill>
                <a:latin typeface="Times New Roman"/>
                <a:cs typeface="Times New Roman"/>
              </a:rPr>
            </a:br>
            <a:r>
              <a:rPr lang="en-US" sz="3600" dirty="0" smtClean="0">
                <a:solidFill>
                  <a:srgbClr val="253AFF"/>
                </a:solidFill>
                <a:latin typeface="Times New Roman"/>
                <a:cs typeface="Times New Roman"/>
              </a:rPr>
              <a:t>          D meson elliptic flow puzzle</a:t>
            </a:r>
            <a:endParaRPr lang="en-US" sz="3600" dirty="0">
              <a:solidFill>
                <a:srgbClr val="253AFF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860" y="1346865"/>
            <a:ext cx="7967134" cy="67666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700" dirty="0"/>
              <a:t>					</a:t>
            </a:r>
            <a:r>
              <a:rPr lang="en-US" sz="2000" dirty="0">
                <a:solidFill>
                  <a:srgbClr val="3366FF"/>
                </a:solidFill>
                <a:latin typeface="Times New Roman"/>
                <a:cs typeface="Times New Roman"/>
              </a:rPr>
              <a:t>PRL 111, 102301 (2013)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67E87-41CA-4B42-9F76-AE358131EF2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048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436" y="221689"/>
            <a:ext cx="897287" cy="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3515236" y="1187925"/>
            <a:ext cx="4572000" cy="5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393" tIns="12696" rIns="25393" bIns="12696"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8" name="Content Placeholder 8"/>
          <p:cNvPicPr>
            <a:picLocks noChangeAspect="1"/>
          </p:cNvPicPr>
          <p:nvPr/>
        </p:nvPicPr>
        <p:blipFill rotWithShape="1">
          <a:blip r:embed="rId3"/>
          <a:srcRect t="8416" b="5319"/>
          <a:stretch/>
        </p:blipFill>
        <p:spPr bwMode="auto">
          <a:xfrm>
            <a:off x="1173290" y="1765357"/>
            <a:ext cx="6040309" cy="401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65D08-A31B-1343-A70E-F5355282DE56}" type="datetime1">
              <a:rPr lang="ru-RU" smtClean="0"/>
              <a:t>24.09.17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cxnSp>
        <p:nvCxnSpPr>
          <p:cNvPr id="11" name="AutoShape 5"/>
          <p:cNvCxnSpPr>
            <a:cxnSpLocks noChangeShapeType="1"/>
          </p:cNvCxnSpPr>
          <p:nvPr/>
        </p:nvCxnSpPr>
        <p:spPr bwMode="auto">
          <a:xfrm>
            <a:off x="0" y="1191381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5319554" y="5708134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Elliptic 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flow for D-mesons?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3915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3818BE-1EC6-6646-BAB8-7149B26423E7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01242" y="477891"/>
            <a:ext cx="8778008" cy="127561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700" dirty="0">
                <a:solidFill>
                  <a:srgbClr val="3366FF"/>
                </a:solidFill>
              </a:rPr>
              <a:t/>
            </a:r>
            <a:br>
              <a:rPr lang="ru-RU" sz="2700" dirty="0">
                <a:solidFill>
                  <a:srgbClr val="3366FF"/>
                </a:solidFill>
              </a:rPr>
            </a:br>
            <a:r>
              <a:rPr lang="ru-RU" sz="4000" dirty="0">
                <a:solidFill>
                  <a:srgbClr val="3366FF"/>
                </a:solidFill>
                <a:latin typeface="Times New Roman"/>
                <a:cs typeface="Times New Roman"/>
              </a:rPr>
              <a:t/>
            </a:r>
            <a:br>
              <a:rPr lang="ru-RU" sz="4000" dirty="0">
                <a:solidFill>
                  <a:srgbClr val="3366FF"/>
                </a:solidFill>
                <a:latin typeface="Times New Roman"/>
                <a:cs typeface="Times New Roman"/>
              </a:rPr>
            </a:br>
            <a:r>
              <a:rPr lang="en-US" sz="4000" dirty="0">
                <a:solidFill>
                  <a:srgbClr val="3366FF"/>
                </a:solidFill>
                <a:latin typeface="Times New Roman"/>
                <a:cs typeface="Times New Roman"/>
              </a:rPr>
              <a:t>Why </a:t>
            </a:r>
            <a:r>
              <a:rPr lang="en-US" sz="4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heavy quarks as one of the main motivations?</a:t>
            </a:r>
            <a:r>
              <a:rPr lang="en-US" sz="4000" dirty="0">
                <a:solidFill>
                  <a:srgbClr val="3366FF"/>
                </a:solidFill>
                <a:latin typeface="Times New Roman"/>
                <a:cs typeface="Times New Roman"/>
              </a:rPr>
              <a:t/>
            </a:r>
            <a:br>
              <a:rPr lang="en-US" sz="4000" dirty="0">
                <a:solidFill>
                  <a:srgbClr val="3366FF"/>
                </a:solidFill>
                <a:latin typeface="Times New Roman"/>
                <a:cs typeface="Times New Roman"/>
              </a:rPr>
            </a:br>
            <a:r>
              <a:rPr lang="en-US" dirty="0">
                <a:solidFill>
                  <a:srgbClr val="3366FF"/>
                </a:solidFill>
                <a:latin typeface="Times New Roman"/>
                <a:cs typeface="Times New Roman"/>
              </a:rPr>
              <a:t/>
            </a:r>
            <a:br>
              <a:rPr lang="en-US" dirty="0">
                <a:solidFill>
                  <a:srgbClr val="3366FF"/>
                </a:solidFill>
                <a:latin typeface="Times New Roman"/>
                <a:cs typeface="Times New Roman"/>
              </a:rPr>
            </a:br>
            <a:r>
              <a:rPr lang="en-US" dirty="0">
                <a:solidFill>
                  <a:srgbClr val="3366FF"/>
                </a:solidFill>
                <a:latin typeface="Times New Roman"/>
                <a:cs typeface="Times New Roman"/>
              </a:rPr>
              <a:t/>
            </a:r>
            <a:br>
              <a:rPr lang="en-US" dirty="0">
                <a:solidFill>
                  <a:srgbClr val="3366FF"/>
                </a:solidFill>
                <a:latin typeface="Times New Roman"/>
                <a:cs typeface="Times New Roman"/>
              </a:rPr>
            </a:b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35443"/>
            <a:ext cx="8676766" cy="4526211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dirty="0">
                <a:solidFill>
                  <a:srgbClr val="33CC33"/>
                </a:solidFill>
              </a:rPr>
              <a:t> </a:t>
            </a:r>
            <a:endParaRPr lang="en-US" sz="2400" dirty="0">
              <a:solidFill>
                <a:srgbClr val="3366FF"/>
              </a:solidFill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à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Wingdings"/>
              </a:rPr>
              <a:t>Study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Wingdings"/>
              </a:rPr>
              <a:t>the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Wingdings"/>
              </a:rPr>
              <a:t>early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Wingdings"/>
              </a:rPr>
              <a:t>stages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Wingdings"/>
              </a:rPr>
              <a:t>    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Wingdings"/>
              </a:rPr>
              <a:t>in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Wingdings"/>
              </a:rPr>
              <a:t>heavy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Wingdings"/>
              </a:rPr>
              <a:t>-ion collisions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à"/>
              <a:defRPr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Wingdings"/>
              </a:rPr>
              <a:t>Probe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Wingdings"/>
              </a:rPr>
              <a:t>to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Wingdings"/>
              </a:rPr>
              <a:t>study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Wingdings"/>
              </a:rPr>
              <a:t>thermalization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Wingdings"/>
              </a:rPr>
              <a:t> 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  <a:sym typeface="Wingdings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Wingdings"/>
              </a:rPr>
              <a:t>of Quark Gluon Plasma (QGP)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  <a:sym typeface="Wingding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à"/>
              <a:defRPr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Microscopic insight into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transport properties of the medium 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marL="608371" indent="-608371">
              <a:lnSpc>
                <a:spcPct val="90000"/>
              </a:lnSpc>
              <a:buNone/>
              <a:defRPr/>
            </a:pP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27653" name="Rectangle 1"/>
          <p:cNvSpPr>
            <a:spLocks noChangeArrowheads="1"/>
          </p:cNvSpPr>
          <p:nvPr/>
        </p:nvSpPr>
        <p:spPr bwMode="auto">
          <a:xfrm>
            <a:off x="457200" y="4999308"/>
            <a:ext cx="7579234" cy="125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393" tIns="12696" rIns="25393" bIns="12696">
            <a:spAutoFit/>
          </a:bodyPr>
          <a:lstStyle/>
          <a:p>
            <a:pPr marL="608371" indent="-608371"/>
            <a:r>
              <a:rPr lang="en-US" sz="2000" dirty="0">
                <a:latin typeface="Times New Roman"/>
                <a:cs typeface="Times New Roman"/>
              </a:rPr>
              <a:t>1]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>
                <a:solidFill>
                  <a:srgbClr val="3366FF"/>
                </a:solidFill>
                <a:latin typeface="Times New Roman"/>
                <a:cs typeface="Times New Roman"/>
              </a:rPr>
              <a:t>T. Matsui and H. </a:t>
            </a:r>
            <a:r>
              <a:rPr lang="en-US" sz="2000" b="1" dirty="0" err="1">
                <a:solidFill>
                  <a:srgbClr val="3366FF"/>
                </a:solidFill>
                <a:latin typeface="Times New Roman"/>
                <a:cs typeface="Times New Roman"/>
              </a:rPr>
              <a:t>Satz</a:t>
            </a:r>
            <a:r>
              <a:rPr lang="en-US" sz="2000" dirty="0">
                <a:solidFill>
                  <a:srgbClr val="3366FF"/>
                </a:solidFill>
                <a:latin typeface="Times New Roman"/>
                <a:cs typeface="Times New Roman"/>
              </a:rPr>
              <a:t>, </a:t>
            </a:r>
            <a:r>
              <a:rPr lang="en-US" sz="2000" dirty="0">
                <a:latin typeface="Times New Roman"/>
                <a:cs typeface="Times New Roman"/>
              </a:rPr>
              <a:t>Phys. </a:t>
            </a:r>
            <a:r>
              <a:rPr lang="en-US" sz="2000" dirty="0" err="1">
                <a:latin typeface="Times New Roman"/>
                <a:cs typeface="Times New Roman"/>
              </a:rPr>
              <a:t>Lett</a:t>
            </a:r>
            <a:r>
              <a:rPr lang="en-US" sz="2000" dirty="0">
                <a:latin typeface="Times New Roman"/>
                <a:cs typeface="Times New Roman"/>
              </a:rPr>
              <a:t>. B 178 </a:t>
            </a:r>
            <a:r>
              <a:rPr lang="en-US" sz="2000" dirty="0">
                <a:solidFill>
                  <a:srgbClr val="000099"/>
                </a:solidFill>
                <a:latin typeface="Times New Roman"/>
                <a:cs typeface="Times New Roman"/>
              </a:rPr>
              <a:t>(1986)</a:t>
            </a:r>
            <a:r>
              <a:rPr lang="en-US" sz="2000" dirty="0">
                <a:latin typeface="Times New Roman"/>
                <a:cs typeface="Times New Roman"/>
              </a:rPr>
              <a:t> 416.</a:t>
            </a:r>
          </a:p>
          <a:p>
            <a:pPr marL="608371" indent="-608371"/>
            <a:r>
              <a:rPr lang="en-US" sz="2000" b="1" dirty="0">
                <a:solidFill>
                  <a:srgbClr val="000099"/>
                </a:solidFill>
                <a:latin typeface="Times New Roman"/>
                <a:cs typeface="Times New Roman"/>
              </a:rPr>
              <a:t>[2] Helmut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cs typeface="Times New Roman"/>
              </a:rPr>
              <a:t>Satz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cs typeface="Times New Roman"/>
              </a:rPr>
              <a:t>,</a:t>
            </a:r>
            <a:r>
              <a:rPr lang="en-US" sz="2000" dirty="0">
                <a:latin typeface="Times New Roman"/>
                <a:cs typeface="Times New Roman"/>
              </a:rPr>
              <a:t> Calibrating the In-Medium Behavior of </a:t>
            </a:r>
            <a:r>
              <a:rPr lang="en-US" sz="2000" dirty="0" err="1">
                <a:latin typeface="Times New Roman"/>
                <a:cs typeface="Times New Roman"/>
              </a:rPr>
              <a:t>Quarkonia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dirty="0" err="1">
                <a:latin typeface="Times New Roman"/>
                <a:cs typeface="Times New Roman"/>
              </a:rPr>
              <a:t>arXiv</a:t>
            </a:r>
            <a:r>
              <a:rPr lang="en-US" sz="2000" dirty="0">
                <a:latin typeface="Times New Roman"/>
                <a:cs typeface="Times New Roman"/>
              </a:rPr>
              <a:t>: 1303.3493, 12 April </a:t>
            </a:r>
            <a:r>
              <a:rPr lang="en-US" sz="2000" dirty="0">
                <a:solidFill>
                  <a:srgbClr val="000099"/>
                </a:solidFill>
                <a:latin typeface="Times New Roman"/>
                <a:cs typeface="Times New Roman"/>
              </a:rPr>
              <a:t>2013</a:t>
            </a:r>
          </a:p>
          <a:p>
            <a:pPr marL="608371" indent="-608371"/>
            <a:r>
              <a:rPr lang="en-US" sz="2000" dirty="0">
                <a:solidFill>
                  <a:srgbClr val="3366FF"/>
                </a:solidFill>
                <a:latin typeface="Times New Roman"/>
                <a:cs typeface="Times New Roman"/>
              </a:rPr>
              <a:t>[3] 2013 -- </a:t>
            </a:r>
            <a:r>
              <a:rPr lang="en-US" sz="2000" b="1" dirty="0">
                <a:solidFill>
                  <a:srgbClr val="3366FF"/>
                </a:solidFill>
                <a:latin typeface="Times New Roman"/>
                <a:cs typeface="Times New Roman"/>
              </a:rPr>
              <a:t>Berndt </a:t>
            </a:r>
            <a:r>
              <a:rPr lang="en-US" sz="20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Müller</a:t>
            </a:r>
            <a:r>
              <a:rPr lang="en-US" sz="2000" dirty="0">
                <a:solidFill>
                  <a:srgbClr val="3366FF"/>
                </a:solidFill>
                <a:latin typeface="Times New Roman"/>
                <a:cs typeface="Times New Roman"/>
              </a:rPr>
              <a:t>, arXiv:1309.7616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6" b="18806"/>
          <a:stretch>
            <a:fillRect/>
          </a:stretch>
        </p:blipFill>
        <p:spPr bwMode="auto">
          <a:xfrm>
            <a:off x="3646043" y="1645816"/>
            <a:ext cx="53505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5750621" y="3829871"/>
            <a:ext cx="402279" cy="986194"/>
          </a:xfrm>
          <a:prstGeom prst="straightConnector1">
            <a:avLst/>
          </a:prstGeom>
          <a:ln w="120650"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152892" y="3829885"/>
            <a:ext cx="288494" cy="1034143"/>
          </a:xfrm>
          <a:prstGeom prst="straightConnector1">
            <a:avLst/>
          </a:prstGeom>
          <a:ln w="120650"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7" name="Rectangle 18"/>
          <p:cNvSpPr>
            <a:spLocks noChangeArrowheads="1"/>
          </p:cNvSpPr>
          <p:nvPr/>
        </p:nvSpPr>
        <p:spPr bwMode="auto">
          <a:xfrm>
            <a:off x="5445545" y="3746068"/>
            <a:ext cx="437220" cy="44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393" tIns="12696" rIns="25393" bIns="12696">
            <a:spAutoFit/>
          </a:bodyPr>
          <a:lstStyle/>
          <a:p>
            <a:r>
              <a:rPr lang="en-US" sz="2700">
                <a:solidFill>
                  <a:srgbClr val="CCFFCC"/>
                </a:solidFill>
              </a:rPr>
              <a:t>C</a:t>
            </a:r>
          </a:p>
        </p:txBody>
      </p:sp>
      <p:sp>
        <p:nvSpPr>
          <p:cNvPr id="27658" name="Rectangle 19"/>
          <p:cNvSpPr>
            <a:spLocks noChangeArrowheads="1"/>
          </p:cNvSpPr>
          <p:nvPr/>
        </p:nvSpPr>
        <p:spPr bwMode="auto">
          <a:xfrm>
            <a:off x="6441386" y="3992739"/>
            <a:ext cx="284462" cy="4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393" tIns="12696" rIns="25393" bIns="12696">
            <a:spAutoFit/>
          </a:bodyPr>
          <a:lstStyle/>
          <a:p>
            <a:pPr>
              <a:lnSpc>
                <a:spcPct val="90000"/>
              </a:lnSpc>
            </a:pPr>
            <a:r>
              <a:rPr lang="en-US" sz="2700">
                <a:solidFill>
                  <a:srgbClr val="CCFFCC"/>
                </a:solidFill>
              </a:rPr>
              <a:t>C</a:t>
            </a:r>
          </a:p>
        </p:txBody>
      </p:sp>
      <p:sp>
        <p:nvSpPr>
          <p:cNvPr id="27659" name="Rectangle 20"/>
          <p:cNvSpPr>
            <a:spLocks noChangeArrowheads="1"/>
          </p:cNvSpPr>
          <p:nvPr/>
        </p:nvSpPr>
        <p:spPr bwMode="auto">
          <a:xfrm>
            <a:off x="6441393" y="3599202"/>
            <a:ext cx="555037" cy="4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393" tIns="12696" rIns="25393" bIns="12696">
            <a:spAutoFit/>
          </a:bodyPr>
          <a:lstStyle/>
          <a:p>
            <a:pPr>
              <a:lnSpc>
                <a:spcPct val="90000"/>
              </a:lnSpc>
            </a:pPr>
            <a:r>
              <a:rPr lang="en-US" sz="2700">
                <a:solidFill>
                  <a:srgbClr val="CCFFCC"/>
                </a:solidFill>
              </a:rPr>
              <a:t>__</a:t>
            </a:r>
          </a:p>
        </p:txBody>
      </p:sp>
      <p:pic>
        <p:nvPicPr>
          <p:cNvPr id="2766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932" y="0"/>
            <a:ext cx="797390" cy="92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9A3-5F6B-3E44-8C09-6EA85FC6DC34}" type="datetime1">
              <a:rPr lang="ru-RU" smtClean="0"/>
              <a:t>24.09.17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cxnSp>
        <p:nvCxnSpPr>
          <p:cNvPr id="16" name="AutoShape 5"/>
          <p:cNvCxnSpPr>
            <a:cxnSpLocks noChangeShapeType="1"/>
          </p:cNvCxnSpPr>
          <p:nvPr/>
        </p:nvCxnSpPr>
        <p:spPr bwMode="auto">
          <a:xfrm>
            <a:off x="457202" y="1220064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6740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ED16B9-5232-9541-A440-E6BA21EDBDB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45394" y="1358395"/>
            <a:ext cx="8163606" cy="2149298"/>
          </a:xfrm>
          <a:prstGeom prst="rect">
            <a:avLst/>
          </a:prstGeom>
        </p:spPr>
        <p:txBody>
          <a:bodyPr wrap="square" lIns="25393" tIns="12696" rIns="25393" bIns="12696">
            <a:spAutoFit/>
          </a:bodyPr>
          <a:lstStyle/>
          <a:p>
            <a:pPr>
              <a:defRPr/>
            </a:pPr>
            <a:endParaRPr lang="en-US" sz="2000" dirty="0">
              <a:latin typeface="Times New Roman"/>
              <a:cs typeface="Times New Roman"/>
            </a:endParaRPr>
          </a:p>
          <a:p>
            <a:pPr marL="317411" indent="-317411">
              <a:buFontTx/>
              <a:buAutoNum type="arabicPeriod"/>
              <a:defRPr/>
            </a:pPr>
            <a:r>
              <a:rPr lang="en-US" sz="20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Coverage </a:t>
            </a:r>
            <a:r>
              <a:rPr lang="en-US" sz="2000" b="1" dirty="0">
                <a:solidFill>
                  <a:srgbClr val="3366FF"/>
                </a:solidFill>
                <a:latin typeface="Times New Roman"/>
                <a:cs typeface="Times New Roman"/>
              </a:rPr>
              <a:t>in transverse momentum to be as complete as possible</a:t>
            </a:r>
            <a:r>
              <a:rPr lang="en-US" sz="20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,</a:t>
            </a:r>
          </a:p>
          <a:p>
            <a:pPr>
              <a:defRPr/>
            </a:pPr>
            <a:r>
              <a:rPr lang="en-US" sz="2000" b="1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                                                       </a:t>
            </a:r>
            <a:r>
              <a:rPr lang="en-US" sz="2000" b="1" dirty="0">
                <a:solidFill>
                  <a:srgbClr val="3366FF"/>
                </a:solidFill>
                <a:latin typeface="Times New Roman"/>
                <a:cs typeface="Times New Roman"/>
              </a:rPr>
              <a:t>in particular down to </a:t>
            </a:r>
            <a:r>
              <a:rPr lang="en-US" sz="20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zero momentum</a:t>
            </a:r>
            <a:endParaRPr lang="en-US" sz="2000" dirty="0" smtClean="0">
              <a:latin typeface="Times New Roman"/>
              <a:cs typeface="Times New Roman"/>
            </a:endParaRPr>
          </a:p>
          <a:p>
            <a:pPr>
              <a:defRPr/>
            </a:pPr>
            <a:endParaRPr lang="en-US" sz="2000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000" b="1" dirty="0">
                <a:solidFill>
                  <a:srgbClr val="3366FF"/>
                </a:solidFill>
                <a:latin typeface="Times New Roman"/>
                <a:cs typeface="Times New Roman"/>
              </a:rPr>
              <a:t>2. Very accurate identification of secondary vertices </a:t>
            </a:r>
            <a:endParaRPr lang="en-US" sz="2000" b="1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                                            from </a:t>
            </a:r>
            <a:r>
              <a:rPr lang="en-US" sz="2000" b="1" dirty="0">
                <a:solidFill>
                  <a:srgbClr val="3366FF"/>
                </a:solidFill>
                <a:latin typeface="Times New Roman"/>
                <a:cs typeface="Times New Roman"/>
              </a:rPr>
              <a:t>decaying charm or beauty (D, J/psi, </a:t>
            </a:r>
            <a:r>
              <a:rPr lang="en-US" sz="20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  ,     )</a:t>
            </a:r>
            <a:r>
              <a:rPr lang="en-US" sz="2000" b="1" dirty="0">
                <a:solidFill>
                  <a:srgbClr val="3366FF"/>
                </a:solidFill>
                <a:latin typeface="Times New Roman"/>
                <a:cs typeface="Times New Roman"/>
              </a:rPr>
              <a:t>. </a:t>
            </a:r>
            <a:endParaRPr lang="en-US" sz="1700" dirty="0"/>
          </a:p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2780" y="157943"/>
            <a:ext cx="7166962" cy="579638"/>
          </a:xfrm>
          <a:prstGeom prst="rect">
            <a:avLst/>
          </a:prstGeom>
        </p:spPr>
        <p:txBody>
          <a:bodyPr wrap="none" lIns="25393" tIns="12696" rIns="25393" bIns="12696">
            <a:spAutoFit/>
          </a:bodyPr>
          <a:lstStyle/>
          <a:p>
            <a:pPr lvl="1">
              <a:defRPr/>
            </a:pPr>
            <a:r>
              <a:rPr lang="en-US" sz="3600" dirty="0">
                <a:solidFill>
                  <a:srgbClr val="3366FF"/>
                </a:solidFill>
                <a:latin typeface="Times New Roman"/>
                <a:cs typeface="Times New Roman"/>
              </a:rPr>
              <a:t>Design goals to be </a:t>
            </a:r>
            <a:r>
              <a:rPr lang="en-US" sz="36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met in the upgrade:</a:t>
            </a:r>
            <a:endParaRPr lang="en-US" sz="36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2867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35" y="266095"/>
            <a:ext cx="746769" cy="76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19" b="-7398"/>
          <a:stretch/>
        </p:blipFill>
        <p:spPr bwMode="auto">
          <a:xfrm>
            <a:off x="-35172" y="4306815"/>
            <a:ext cx="9516921" cy="198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Rectangle 12"/>
          <p:cNvSpPr>
            <a:spLocks noChangeArrowheads="1"/>
          </p:cNvSpPr>
          <p:nvPr/>
        </p:nvSpPr>
        <p:spPr bwMode="auto">
          <a:xfrm>
            <a:off x="4914900" y="1155103"/>
            <a:ext cx="4229100" cy="33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r>
              <a:rPr lang="en-US" sz="1700" dirty="0"/>
              <a:t> </a:t>
            </a:r>
            <a:r>
              <a:rPr lang="en-US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CERN</a:t>
            </a:r>
            <a:r>
              <a:rPr lang="en-US" sz="2000" dirty="0">
                <a:solidFill>
                  <a:srgbClr val="3366FF"/>
                </a:solidFill>
                <a:latin typeface="Times New Roman"/>
                <a:cs typeface="Times New Roman"/>
              </a:rPr>
              <a:t>-LHCC-2012-013 (LHCC-P-005)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6120A-03CB-324D-A9F0-39EDDC64DFE0}" type="datetime1">
              <a:rPr lang="ru-RU" smtClean="0"/>
              <a:t>24.09.17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25770" y="4515764"/>
            <a:ext cx="1354665" cy="1320814"/>
          </a:xfrm>
          <a:prstGeom prst="rect">
            <a:avLst/>
          </a:prstGeom>
          <a:solidFill>
            <a:srgbClr val="3366FF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AutoShape 5"/>
          <p:cNvCxnSpPr>
            <a:cxnSpLocks noChangeShapeType="1"/>
          </p:cNvCxnSpPr>
          <p:nvPr/>
        </p:nvCxnSpPr>
        <p:spPr bwMode="auto">
          <a:xfrm>
            <a:off x="182780" y="910512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7"/>
          <p:cNvSpPr/>
          <p:nvPr/>
        </p:nvSpPr>
        <p:spPr>
          <a:xfrm>
            <a:off x="182780" y="3937966"/>
            <a:ext cx="517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Comparison of ALICE,ATLAS and  CMS upgrade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621350" y="2841520"/>
            <a:ext cx="431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Λ</a:t>
            </a:r>
            <a:r>
              <a:rPr lang="el-GR" i="1" baseline="-25000" dirty="0" smtClean="0"/>
              <a:t>c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946690" y="2838067"/>
            <a:ext cx="422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Λ</a:t>
            </a:r>
            <a:r>
              <a:rPr lang="en-US" baseline="-25000" dirty="0" smtClean="0"/>
              <a:t>b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75670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ED16B9-5232-9541-A440-E6BA21EDBDB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45394" y="1688595"/>
            <a:ext cx="6614303" cy="1179802"/>
          </a:xfrm>
          <a:prstGeom prst="rect">
            <a:avLst/>
          </a:prstGeom>
        </p:spPr>
        <p:txBody>
          <a:bodyPr lIns="25393" tIns="12696" rIns="25393" bIns="12696">
            <a:spAutoFit/>
          </a:bodyPr>
          <a:lstStyle/>
          <a:p>
            <a:pPr>
              <a:defRPr/>
            </a:pPr>
            <a:endParaRPr lang="en-US" sz="2000" dirty="0">
              <a:latin typeface="Times New Roman"/>
              <a:cs typeface="Times New Roman"/>
            </a:endParaRPr>
          </a:p>
          <a:p>
            <a:pPr>
              <a:defRPr/>
            </a:pPr>
            <a:endParaRPr lang="en-US" sz="2000" b="1" dirty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endParaRPr lang="en-US" sz="1700" dirty="0"/>
          </a:p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6375" y="115610"/>
            <a:ext cx="6962053" cy="1072080"/>
          </a:xfrm>
          <a:prstGeom prst="rect">
            <a:avLst/>
          </a:prstGeom>
        </p:spPr>
        <p:txBody>
          <a:bodyPr wrap="none" lIns="25393" tIns="12696" rIns="25393" bIns="12696">
            <a:spAutoFit/>
          </a:bodyPr>
          <a:lstStyle/>
          <a:p>
            <a:pPr lvl="1">
              <a:defRPr/>
            </a:pPr>
            <a:r>
              <a:rPr lang="en-US" sz="3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Identification </a:t>
            </a:r>
            <a:r>
              <a:rPr lang="en-US" sz="3600" b="1" dirty="0">
                <a:solidFill>
                  <a:srgbClr val="3366FF"/>
                </a:solidFill>
                <a:latin typeface="Times New Roman"/>
                <a:cs typeface="Times New Roman"/>
              </a:rPr>
              <a:t>of secondary vertices </a:t>
            </a:r>
            <a:endParaRPr lang="en-US" sz="3600" b="1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endParaRPr lang="en-US" sz="3200" dirty="0">
              <a:solidFill>
                <a:srgbClr val="253AFF"/>
              </a:solidFill>
              <a:latin typeface="Times New Roman"/>
              <a:cs typeface="Times New Roman"/>
            </a:endParaRPr>
          </a:p>
        </p:txBody>
      </p:sp>
      <p:pic>
        <p:nvPicPr>
          <p:cNvPr id="2867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35" y="170038"/>
            <a:ext cx="746769" cy="76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Rectangle 12"/>
          <p:cNvSpPr>
            <a:spLocks noChangeArrowheads="1"/>
          </p:cNvSpPr>
          <p:nvPr/>
        </p:nvSpPr>
        <p:spPr bwMode="auto">
          <a:xfrm>
            <a:off x="4572000" y="1046405"/>
            <a:ext cx="4597399" cy="33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r>
              <a:rPr lang="en-US" sz="1700" dirty="0"/>
              <a:t> </a:t>
            </a:r>
            <a:r>
              <a:rPr lang="en-US" sz="2000" b="1" dirty="0">
                <a:solidFill>
                  <a:srgbClr val="3366FF"/>
                </a:solidFill>
                <a:latin typeface="Times New Roman"/>
                <a:cs typeface="Times New Roman"/>
              </a:rPr>
              <a:t>CERN-PH-EP-2012-XXX March 6, 2012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6120A-03CB-324D-A9F0-39EDDC64DFE0}" type="datetime1">
              <a:rPr lang="ru-RU" smtClean="0"/>
              <a:t>24.09.17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Grigory Feofilov</a:t>
            </a:r>
            <a:endParaRPr lang="en-US"/>
          </a:p>
        </p:txBody>
      </p:sp>
      <p:cxnSp>
        <p:nvCxnSpPr>
          <p:cNvPr id="14" name="AutoShape 5"/>
          <p:cNvCxnSpPr>
            <a:cxnSpLocks noChangeShapeType="1"/>
          </p:cNvCxnSpPr>
          <p:nvPr/>
        </p:nvCxnSpPr>
        <p:spPr bwMode="auto">
          <a:xfrm>
            <a:off x="65994" y="848652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7"/>
          <p:cNvSpPr/>
          <p:nvPr/>
        </p:nvSpPr>
        <p:spPr>
          <a:xfrm>
            <a:off x="4927600" y="1931466"/>
            <a:ext cx="3545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r>
              <a:rPr lang="en-US" sz="2000" dirty="0">
                <a:latin typeface="Times New Roman"/>
                <a:cs typeface="Times New Roman"/>
              </a:rPr>
              <a:t>Schematic view of the D0 decay </a:t>
            </a:r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in </a:t>
            </a:r>
            <a:r>
              <a:rPr lang="en-US" sz="2000" dirty="0">
                <a:latin typeface="Times New Roman"/>
                <a:cs typeface="Times New Roman"/>
              </a:rPr>
              <a:t>the 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D0 → K−π+ </a:t>
            </a:r>
            <a:r>
              <a:rPr lang="en-US" sz="2000" dirty="0">
                <a:latin typeface="Times New Roman"/>
                <a:cs typeface="Times New Roman"/>
              </a:rPr>
              <a:t>channel</a:t>
            </a:r>
            <a:r>
              <a:rPr lang="en-US" baseline="30000" dirty="0"/>
              <a:t>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2780" y="3183236"/>
            <a:ext cx="25907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D0 → K−π+ </a:t>
            </a:r>
            <a:endParaRPr lang="en-US" sz="20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secondary 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vertex 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position </a:t>
            </a:r>
            <a:endParaRPr lang="en-US" sz="20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resolutions vs. 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for </a:t>
            </a:r>
            <a:r>
              <a:rPr lang="en-US" sz="2000" dirty="0">
                <a:latin typeface="Times New Roman"/>
                <a:cs typeface="Times New Roman"/>
              </a:rPr>
              <a:t>current </a:t>
            </a:r>
            <a:r>
              <a:rPr lang="en-US" sz="2000" dirty="0" smtClean="0">
                <a:latin typeface="Times New Roman"/>
                <a:cs typeface="Times New Roman"/>
              </a:rPr>
              <a:t>and 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upgrade </a:t>
            </a:r>
            <a:r>
              <a:rPr lang="en-US" sz="2000" dirty="0">
                <a:latin typeface="Times New Roman"/>
                <a:cs typeface="Times New Roman"/>
              </a:rPr>
              <a:t>scenarios</a:t>
            </a:r>
            <a:r>
              <a:rPr lang="en-US" sz="2000" dirty="0" smtClean="0">
                <a:latin typeface="Times New Roman"/>
                <a:cs typeface="Times New Roman"/>
              </a:rPr>
              <a:t>: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x (left) and </a:t>
            </a:r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z </a:t>
            </a:r>
            <a:r>
              <a:rPr lang="en-US" sz="2000" dirty="0">
                <a:latin typeface="Times New Roman"/>
                <a:cs typeface="Times New Roman"/>
              </a:rPr>
              <a:t>(right) </a:t>
            </a:r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coordinates</a:t>
            </a:r>
            <a:r>
              <a:rPr lang="en-US" sz="2000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-10052" b="10052"/>
          <a:stretch/>
        </p:blipFill>
        <p:spPr>
          <a:xfrm>
            <a:off x="-152400" y="603119"/>
            <a:ext cx="4724400" cy="1790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254" y="2985384"/>
            <a:ext cx="6933012" cy="36186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5982" y="2193764"/>
            <a:ext cx="3122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Impact parameter ~100μm   </a:t>
            </a:r>
            <a:endParaRPr lang="en-US" sz="2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306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B4550-EA4A-6C4C-8652-0A7ED5DF3C0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3254" y="94002"/>
            <a:ext cx="7578428" cy="579638"/>
          </a:xfrm>
          <a:prstGeom prst="rect">
            <a:avLst/>
          </a:prstGeom>
        </p:spPr>
        <p:txBody>
          <a:bodyPr wrap="square" lIns="25393" tIns="12696" rIns="25393" bIns="12696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Challenges and  </a:t>
            </a:r>
            <a:r>
              <a:rPr lang="en-US" sz="3600" dirty="0">
                <a:solidFill>
                  <a:srgbClr val="3366FF"/>
                </a:solidFill>
                <a:latin typeface="+mj-lt"/>
              </a:rPr>
              <a:t>r</a:t>
            </a:r>
            <a:r>
              <a:rPr lang="en-US" sz="3600" dirty="0" smtClean="0">
                <a:solidFill>
                  <a:srgbClr val="3366FF"/>
                </a:solidFill>
                <a:latin typeface="+mj-lt"/>
              </a:rPr>
              <a:t>equirements:</a:t>
            </a:r>
            <a:endParaRPr lang="en-US" sz="3600" dirty="0">
              <a:solidFill>
                <a:srgbClr val="3366FF"/>
              </a:solidFill>
              <a:latin typeface="+mj-lt"/>
            </a:endParaRPr>
          </a:p>
        </p:txBody>
      </p:sp>
      <p:pic>
        <p:nvPicPr>
          <p:cNvPr id="2560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932" y="0"/>
            <a:ext cx="797390" cy="92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2"/>
          <p:cNvSpPr>
            <a:spLocks noChangeArrowheads="1"/>
          </p:cNvSpPr>
          <p:nvPr/>
        </p:nvSpPr>
        <p:spPr bwMode="auto">
          <a:xfrm>
            <a:off x="114054" y="5630126"/>
            <a:ext cx="8909046" cy="86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393" tIns="12696" rIns="25393" bIns="12696">
            <a:spAutoFit/>
          </a:bodyPr>
          <a:lstStyle/>
          <a:p>
            <a:pPr marL="458483" lvl="1" defTabSz="457160">
              <a:lnSpc>
                <a:spcPct val="140000"/>
              </a:lnSpc>
              <a:spcBef>
                <a:spcPts val="562"/>
              </a:spcBef>
              <a:buClr>
                <a:srgbClr val="000000"/>
              </a:buClr>
              <a:buSzPct val="45000"/>
              <a:tabLst>
                <a:tab pos="723874" algn="l"/>
                <a:tab pos="1447307" algn="l"/>
                <a:tab pos="2171180" algn="l"/>
                <a:tab pos="2894613" algn="l"/>
                <a:tab pos="3618487" algn="l"/>
                <a:tab pos="4342360" algn="l"/>
                <a:tab pos="5065793" algn="l"/>
                <a:tab pos="5789667" algn="l"/>
                <a:tab pos="6513099" algn="l"/>
                <a:tab pos="7236973" algn="l"/>
                <a:tab pos="7960847" algn="l"/>
                <a:tab pos="8684280" algn="l"/>
              </a:tabLst>
            </a:pPr>
            <a:r>
              <a:rPr lang="en-US" sz="2000" b="1" dirty="0" smtClean="0">
                <a:solidFill>
                  <a:srgbClr val="3366FF"/>
                </a:solidFill>
                <a:latin typeface="Calibri" charset="0"/>
                <a:ea typeface="Microsoft YaHei" charset="0"/>
                <a:cs typeface="Microsoft YaHei" charset="0"/>
                <a:sym typeface="Wingdings"/>
              </a:rPr>
              <a:t> </a:t>
            </a:r>
            <a:r>
              <a:rPr lang="en-US" sz="2000" b="1" dirty="0" smtClean="0">
                <a:solidFill>
                  <a:srgbClr val="3366FF"/>
                </a:solidFill>
                <a:latin typeface="Calibri" charset="0"/>
                <a:ea typeface="Microsoft YaHei" charset="0"/>
                <a:cs typeface="Microsoft YaHei" charset="0"/>
              </a:rPr>
              <a:t>New</a:t>
            </a:r>
            <a:r>
              <a:rPr lang="en-US" sz="2000" b="1" dirty="0">
                <a:solidFill>
                  <a:srgbClr val="3366FF"/>
                </a:solidFill>
                <a:latin typeface="Calibri" charset="0"/>
                <a:ea typeface="Microsoft YaHei" charset="0"/>
                <a:cs typeface="Microsoft YaHei" charset="0"/>
              </a:rPr>
              <a:t>, high-resolution, low-material, </a:t>
            </a:r>
            <a:r>
              <a:rPr lang="en-US" sz="2000" b="1" dirty="0" smtClean="0">
                <a:solidFill>
                  <a:srgbClr val="3366FF"/>
                </a:solidFill>
              </a:rPr>
              <a:t>fully-monolithic </a:t>
            </a:r>
            <a:r>
              <a:rPr lang="en-US" sz="2000" b="1" dirty="0">
                <a:solidFill>
                  <a:srgbClr val="3366FF"/>
                </a:solidFill>
              </a:rPr>
              <a:t>inner </a:t>
            </a:r>
            <a:r>
              <a:rPr lang="en-US" sz="2000" b="1" dirty="0" smtClean="0">
                <a:solidFill>
                  <a:srgbClr val="3366FF"/>
                </a:solidFill>
              </a:rPr>
              <a:t>tracker           								based on CMOS sensors!</a:t>
            </a:r>
            <a:endParaRPr lang="en-US" sz="2000" b="1" dirty="0">
              <a:solidFill>
                <a:srgbClr val="3366FF"/>
              </a:solidFill>
              <a:latin typeface="Times New Roman"/>
              <a:ea typeface="Microsoft YaHei" charset="0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D032-2D8A-9C4E-90A9-1CB87FA86AE4}" type="datetime1">
              <a:rPr lang="ru-RU" smtClean="0"/>
              <a:t>24.09.17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36135" y="6344221"/>
            <a:ext cx="2895600" cy="365125"/>
          </a:xfrm>
        </p:spPr>
        <p:txBody>
          <a:bodyPr/>
          <a:lstStyle/>
          <a:p>
            <a:r>
              <a:rPr lang="en-US" dirty="0" smtClean="0"/>
              <a:t>Grigory </a:t>
            </a:r>
            <a:r>
              <a:rPr lang="en-US" dirty="0" err="1" smtClean="0"/>
              <a:t>Feofilov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1297830"/>
            <a:ext cx="6832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Improve </a:t>
            </a:r>
            <a:r>
              <a:rPr lang="en-US" sz="2000" dirty="0">
                <a:latin typeface="Times New Roman"/>
                <a:cs typeface="Times New Roman"/>
              </a:rPr>
              <a:t>impact parameter resolution 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factor of </a:t>
            </a:r>
            <a:r>
              <a:rPr lang="en-US" sz="2000" dirty="0" smtClean="0">
                <a:latin typeface="Times New Roman"/>
                <a:cs typeface="Times New Roman"/>
              </a:rPr>
              <a:t>~</a:t>
            </a:r>
            <a:r>
              <a:rPr lang="en-US" sz="2000" b="1" dirty="0" smtClean="0">
                <a:latin typeface="Times New Roman"/>
                <a:cs typeface="Times New Roman"/>
              </a:rPr>
              <a:t>3  </a:t>
            </a:r>
            <a:r>
              <a:rPr lang="en-US" sz="2000" dirty="0">
                <a:latin typeface="Times New Roman"/>
                <a:cs typeface="Times New Roman"/>
              </a:rPr>
              <a:t>in r-</a:t>
            </a:r>
            <a:r>
              <a:rPr lang="en-US" sz="2000" dirty="0" err="1">
                <a:latin typeface="Times New Roman"/>
                <a:cs typeface="Times New Roman"/>
              </a:rPr>
              <a:t>φ</a:t>
            </a:r>
            <a:r>
              <a:rPr lang="en-US" sz="2000" dirty="0">
                <a:latin typeface="Times New Roman"/>
                <a:cs typeface="Times New Roman"/>
              </a:rPr>
              <a:t> (z) </a:t>
            </a:r>
            <a:r>
              <a:rPr lang="en-US" sz="2000" dirty="0" smtClean="0">
                <a:latin typeface="Times New Roman"/>
                <a:cs typeface="Times New Roman"/>
              </a:rPr>
              <a:t>      at </a:t>
            </a:r>
            <a:r>
              <a:rPr lang="en-US" sz="2000" dirty="0">
                <a:latin typeface="Times New Roman"/>
                <a:cs typeface="Times New Roman"/>
              </a:rPr>
              <a:t>500 MeV/c</a:t>
            </a:r>
            <a:r>
              <a:rPr lang="en-US" sz="2000" dirty="0" smtClean="0">
                <a:latin typeface="Times New Roman"/>
                <a:cs typeface="Times New Roman"/>
              </a:rPr>
              <a:t>)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/>
              <a:t> First </a:t>
            </a:r>
            <a:r>
              <a:rPr lang="en-US" sz="2000" dirty="0"/>
              <a:t>layer closer to interaction point: r0 = </a:t>
            </a:r>
            <a:r>
              <a:rPr lang="en-US" sz="2000" b="1" dirty="0"/>
              <a:t>39 mm → </a:t>
            </a:r>
            <a:r>
              <a:rPr lang="en-US" sz="2000" b="1" dirty="0" smtClean="0"/>
              <a:t>22 mm </a:t>
            </a:r>
            <a:endParaRPr lang="en-US" sz="2000" dirty="0"/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/>
              <a:t> Smaller </a:t>
            </a:r>
            <a:r>
              <a:rPr lang="en-US" sz="2000" dirty="0"/>
              <a:t>beam pipe radius: </a:t>
            </a:r>
            <a:r>
              <a:rPr lang="en-US" sz="2000" b="1" dirty="0"/>
              <a:t>29 mm → 18.2 mm </a:t>
            </a:r>
            <a:endParaRPr lang="en-US" sz="2000" dirty="0"/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/>
              <a:t> </a:t>
            </a:r>
            <a:r>
              <a:rPr lang="el-GR" sz="2000" dirty="0" smtClean="0"/>
              <a:t>Smaller </a:t>
            </a:r>
            <a:r>
              <a:rPr lang="el-GR" sz="2000" dirty="0"/>
              <a:t>pixel size: </a:t>
            </a:r>
            <a:r>
              <a:rPr lang="el-GR" sz="2000" b="1" dirty="0"/>
              <a:t>50 μm x 425 μm → 28 μm x 28 </a:t>
            </a:r>
            <a:r>
              <a:rPr lang="el-GR" sz="2000" b="1" dirty="0" smtClean="0"/>
              <a:t>μm</a:t>
            </a:r>
            <a:endParaRPr lang="en-US" sz="2000" b="1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/>
              <a:t> Improve </a:t>
            </a:r>
            <a:r>
              <a:rPr lang="en-US" sz="2000" dirty="0"/>
              <a:t>tracking efficiency and </a:t>
            </a:r>
            <a:r>
              <a:rPr lang="en-US" sz="2000" i="1" dirty="0"/>
              <a:t>p</a:t>
            </a:r>
            <a:r>
              <a:rPr lang="en-US" sz="2000" baseline="-25000" dirty="0"/>
              <a:t>T</a:t>
            </a:r>
            <a:r>
              <a:rPr lang="en-US" sz="2000" dirty="0"/>
              <a:t> resolution at low </a:t>
            </a:r>
            <a:r>
              <a:rPr lang="en-US" sz="2000" i="1" dirty="0"/>
              <a:t>p</a:t>
            </a:r>
            <a:r>
              <a:rPr lang="en-US" sz="2000" baseline="-25000" dirty="0"/>
              <a:t>T</a:t>
            </a:r>
            <a:r>
              <a:rPr lang="en-US" sz="2000" dirty="0"/>
              <a:t>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/>
              <a:t>Increase the number of layers </a:t>
            </a:r>
            <a:r>
              <a:rPr lang="en-US" sz="2000" b="1" dirty="0"/>
              <a:t>6 →7 </a:t>
            </a:r>
            <a:endParaRPr lang="en-US" sz="2000" dirty="0"/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 Easier maintenance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 Fast </a:t>
            </a:r>
            <a:r>
              <a:rPr lang="en-US" sz="2000" dirty="0">
                <a:latin typeface="Times New Roman"/>
                <a:cs typeface="Times New Roman"/>
              </a:rPr>
              <a:t>readout : 1 kHz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l-GR" sz="2000" b="1" dirty="0"/>
              <a:t>→</a:t>
            </a:r>
            <a:r>
              <a:rPr lang="en-US" sz="2000" dirty="0" smtClean="0">
                <a:latin typeface="Times New Roman"/>
                <a:cs typeface="Times New Roman"/>
              </a:rPr>
              <a:t> 50 </a:t>
            </a:r>
            <a:r>
              <a:rPr lang="en-US" sz="2000" dirty="0">
                <a:latin typeface="Times New Roman"/>
                <a:cs typeface="Times New Roman"/>
              </a:rPr>
              <a:t>kHz in </a:t>
            </a:r>
            <a:r>
              <a:rPr lang="en-US" sz="2000" dirty="0" err="1">
                <a:latin typeface="Times New Roman"/>
                <a:cs typeface="Times New Roman"/>
              </a:rPr>
              <a:t>Pb-Pb</a:t>
            </a:r>
            <a:r>
              <a:rPr lang="en-US" sz="2000" dirty="0">
                <a:latin typeface="Times New Roman"/>
                <a:cs typeface="Times New Roman"/>
              </a:rPr>
              <a:t>, 200 kHz in </a:t>
            </a:r>
            <a:r>
              <a:rPr lang="en-US" sz="2000" dirty="0" err="1" smtClean="0">
                <a:latin typeface="Times New Roman"/>
                <a:cs typeface="Times New Roman"/>
              </a:rPr>
              <a:t>pp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 Low-material budget (&lt; 0.3% Xo for 3 inner layers)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183" y="1103272"/>
            <a:ext cx="2204917" cy="312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34100" y="4411135"/>
            <a:ext cx="27942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CDR: Endorsed </a:t>
            </a:r>
            <a:r>
              <a:rPr lang="en-US" sz="1600" b="1" dirty="0">
                <a:solidFill>
                  <a:srgbClr val="3366FF"/>
                </a:solidFill>
                <a:latin typeface="Times New Roman"/>
                <a:cs typeface="Times New Roman"/>
              </a:rPr>
              <a:t>by LHCC </a:t>
            </a:r>
            <a:endParaRPr lang="en-US" sz="1600" b="1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r>
              <a:rPr lang="en-US" sz="1600" b="1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1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                        in Sept. </a:t>
            </a:r>
            <a:r>
              <a:rPr lang="en-US" sz="1600" b="1" dirty="0">
                <a:solidFill>
                  <a:srgbClr val="3366FF"/>
                </a:solidFill>
                <a:latin typeface="Times New Roman"/>
                <a:cs typeface="Times New Roman"/>
              </a:rPr>
              <a:t>2012</a:t>
            </a:r>
            <a:br>
              <a:rPr lang="en-US" sz="1600" b="1" dirty="0">
                <a:solidFill>
                  <a:srgbClr val="3366FF"/>
                </a:solidFill>
                <a:latin typeface="Times New Roman"/>
                <a:cs typeface="Times New Roman"/>
              </a:rPr>
            </a:br>
            <a:r>
              <a:rPr lang="en-US" sz="1600" b="1" dirty="0">
                <a:solidFill>
                  <a:srgbClr val="3366FF"/>
                </a:solidFill>
                <a:latin typeface="Times New Roman"/>
                <a:cs typeface="Times New Roman"/>
              </a:rPr>
              <a:t>ITS Upgrade  </a:t>
            </a:r>
            <a:r>
              <a:rPr lang="en-US" sz="1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TDR: </a:t>
            </a:r>
          </a:p>
          <a:p>
            <a:r>
              <a:rPr lang="en-US" sz="1600" b="1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1600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                        in March </a:t>
            </a:r>
            <a:r>
              <a:rPr lang="en-US" sz="1600" b="1" dirty="0">
                <a:solidFill>
                  <a:srgbClr val="3366FF"/>
                </a:solidFill>
                <a:latin typeface="Times New Roman"/>
                <a:cs typeface="Times New Roman"/>
              </a:rPr>
              <a:t>2014 </a:t>
            </a:r>
            <a:endParaRPr lang="en-US" sz="16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cxnSp>
        <p:nvCxnSpPr>
          <p:cNvPr id="13" name="AutoShape 5"/>
          <p:cNvCxnSpPr>
            <a:cxnSpLocks noChangeShapeType="1"/>
          </p:cNvCxnSpPr>
          <p:nvPr/>
        </p:nvCxnSpPr>
        <p:spPr bwMode="auto">
          <a:xfrm>
            <a:off x="174174" y="839755"/>
            <a:ext cx="7975241" cy="9936"/>
          </a:xfrm>
          <a:prstGeom prst="straightConnector1">
            <a:avLst/>
          </a:prstGeom>
          <a:noFill/>
          <a:ln w="857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6595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6233</TotalTime>
  <Words>2545</Words>
  <Application>Microsoft Macintosh PowerPoint</Application>
  <PresentationFormat>On-screen Show (4:3)</PresentationFormat>
  <Paragraphs>582</Paragraphs>
  <Slides>39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Equation</vt:lpstr>
      <vt:lpstr>Upgraded Inner Tracking System for ALICE at the LHC: Status and Plans  </vt:lpstr>
      <vt:lpstr>Outline</vt:lpstr>
      <vt:lpstr>PowerPoint Presentation</vt:lpstr>
      <vt:lpstr>Current ITS performance</vt:lpstr>
      <vt:lpstr>Some  physics results of Run-2:            D meson elliptic flow puzzle</vt:lpstr>
      <vt:lpstr>  Why heavy quarks as one of the main motivations?   </vt:lpstr>
      <vt:lpstr>PowerPoint Presentation</vt:lpstr>
      <vt:lpstr>PowerPoint Presentation</vt:lpstr>
      <vt:lpstr>PowerPoint Presentation</vt:lpstr>
      <vt:lpstr>Upgraded ALICE ITS design </vt:lpstr>
      <vt:lpstr>CMOS Pixel  Sensor </vt:lpstr>
      <vt:lpstr>PIXEL Chip – General Requirements                                            and ALPIDE Specifications  </vt:lpstr>
      <vt:lpstr>PowerPoint Presentation</vt:lpstr>
      <vt:lpstr>PowerPoint Presentation</vt:lpstr>
      <vt:lpstr>ALICE technology for IB staves: </vt:lpstr>
      <vt:lpstr>Readout of ALPIDE chips </vt:lpstr>
      <vt:lpstr>PowerPoint Presentation</vt:lpstr>
      <vt:lpstr>New ITS design </vt:lpstr>
      <vt:lpstr>PowerPoint Presentation</vt:lpstr>
      <vt:lpstr>PowerPoint Presentation</vt:lpstr>
      <vt:lpstr>Stave prototypes </vt:lpstr>
      <vt:lpstr>3D view of the new ITS layout</vt:lpstr>
      <vt:lpstr>Services Layout in the ALICE Cavern</vt:lpstr>
      <vt:lpstr>Services: Interface  Cage of New ITS </vt:lpstr>
      <vt:lpstr>Services, Mechanics and Cooling Overview</vt:lpstr>
      <vt:lpstr>2017: Spaceframe production status: IB</vt:lpstr>
      <vt:lpstr>PowerPoint Presentation</vt:lpstr>
      <vt:lpstr>Inner Barrel (IB) mock-up and prototype</vt:lpstr>
      <vt:lpstr>DETECTOR BARREL Mechanics production status: IB </vt:lpstr>
      <vt:lpstr>DETECTOR  BARREL Mechanics production status: OB </vt:lpstr>
      <vt:lpstr>Service Barrel Mechanics production status: IB and OB</vt:lpstr>
      <vt:lpstr>Outer Barrel Mechanics at LBNL</vt:lpstr>
      <vt:lpstr>Service Barrel Patch Panels (PP)</vt:lpstr>
      <vt:lpstr>PowerPoint Presentation</vt:lpstr>
      <vt:lpstr>Summary</vt:lpstr>
      <vt:lpstr>PowerPoint Presentation</vt:lpstr>
      <vt:lpstr>Back-up slides </vt:lpstr>
      <vt:lpstr>PowerPoint Presentation</vt:lpstr>
      <vt:lpstr>ITS Collaboration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Upgraded Inner Tracking System for ALICE at the LHC: Status and Plans  Grigory Feofilov (for the ALICE Collaboration)  </dc:title>
  <dc:subject/>
  <dc:creator>Grigory</dc:creator>
  <cp:keywords/>
  <dc:description/>
  <cp:lastModifiedBy>Grigory</cp:lastModifiedBy>
  <cp:revision>111</cp:revision>
  <dcterms:created xsi:type="dcterms:W3CDTF">2017-09-11T14:17:43Z</dcterms:created>
  <dcterms:modified xsi:type="dcterms:W3CDTF">2017-09-24T22:12:17Z</dcterms:modified>
  <cp:category/>
</cp:coreProperties>
</file>