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0" r:id="rId9"/>
    <p:sldId id="258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or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21T01:41:50.515" idx="1">
    <p:pos x="5399" y="3140"/>
    <p:text>я не понял, что ты хотел здесь сказать.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ECDB0-DE53-44B6-B626-DAF3BF566546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F052B-F8A3-4578-94B2-1BDCCE084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0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8A08-55B2-4B7C-86ED-D22A475822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5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08A08-55B2-4B7C-86ED-D22A475822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8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Указать</a:t>
            </a:r>
            <a:r>
              <a:rPr lang="ru-RU" baseline="0" dirty="0" smtClean="0"/>
              <a:t> точность 0.3 мм и шаг проволочек камер 1 мм. Расшифровать обозначения словами.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052B-F8A3-4578-94B2-1BDCCE084A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0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Подписать профили.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E9D4-989D-4435-B731-0A33CDC095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Написать,</a:t>
            </a:r>
            <a:r>
              <a:rPr lang="ru-RU" baseline="0" dirty="0" smtClean="0"/>
              <a:t> что оно соответствует предсказанному зазору + гадолинию. Слишком надолго остановился.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DE9D4-989D-4435-B731-0A33CDC095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8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Подписать профили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052B-F8A3-4578-94B2-1BDCCE084A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2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Складываем для фотостатистики</a:t>
            </a:r>
            <a:r>
              <a:rPr lang="ru-RU" baseline="0" dirty="0" smtClean="0"/>
              <a:t> именно с равными весами.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052B-F8A3-4578-94B2-1BDCCE084A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9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C966-DB74-4810-A745-A0EC165C85FC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DEE4-AC9D-4A34-BDC4-7A8940F65C9D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EDF4-024B-432B-9344-33D2DDD92CA1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A32-39CC-4A05-AB9F-39F49F3B7C8A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9B0E-7E9C-41FA-AC47-F13078CE46E3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2B3A-146A-4A77-9178-3935C4305792}" type="datetime1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8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74EA-8709-4AF1-868B-B771D7A1B4B2}" type="datetime1">
              <a:rPr lang="ru-RU" smtClean="0"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6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3B84-BD03-4F73-9173-F1CABAF936C7}" type="datetime1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7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757F-5667-4EE1-86C0-A76C615B6183}" type="datetime1">
              <a:rPr lang="ru-RU" smtClean="0"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6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B781-C0F4-4B62-BFA0-730DE059938C}" type="datetime1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6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7D4D-78F8-45A6-A9C2-D081E9035D75}" type="datetime1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4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B352E-3559-4CD9-830D-5ECFF36CD90E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00E8-CB07-4966-9CB9-67B9F40F4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2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output distribution in scintillator strips with wave length shifting fibers of DANSS spectrometer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067" y="4293096"/>
            <a:ext cx="8928992" cy="14177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Pogorelov</a:t>
            </a:r>
            <a:r>
              <a:rPr lang="ru-RU" baseline="30000" dirty="0" smtClean="0"/>
              <a:t>1</a:t>
            </a:r>
            <a:r>
              <a:rPr lang="en-US" dirty="0" smtClean="0"/>
              <a:t> for the DANSS collaboration: </a:t>
            </a:r>
          </a:p>
          <a:p>
            <a:r>
              <a:rPr lang="en-US" dirty="0" smtClean="0"/>
              <a:t>ITEP (Moscow) + JINR (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baseline="30000" dirty="0" smtClean="0"/>
              <a:t>1</a:t>
            </a:r>
            <a:r>
              <a:rPr lang="ru-RU" dirty="0" smtClean="0"/>
              <a:t> </a:t>
            </a:r>
            <a:r>
              <a:rPr lang="en-US" dirty="0"/>
              <a:t>ITEP </a:t>
            </a:r>
            <a:r>
              <a:rPr lang="en-US" dirty="0" smtClean="0"/>
              <a:t>(</a:t>
            </a:r>
            <a:r>
              <a:rPr lang="en-US" dirty="0" err="1" smtClean="0"/>
              <a:t>Alikhanov</a:t>
            </a:r>
            <a:r>
              <a:rPr lang="en-US" dirty="0" smtClean="0"/>
              <a:t> </a:t>
            </a:r>
            <a:r>
              <a:rPr lang="en-US" dirty="0"/>
              <a:t>Institute for Theoretical and Experimental </a:t>
            </a:r>
            <a:r>
              <a:rPr lang="en-US" dirty="0" smtClean="0"/>
              <a:t>Physics)</a:t>
            </a:r>
            <a:endParaRPr lang="ru-RU" dirty="0"/>
          </a:p>
        </p:txBody>
      </p:sp>
      <p:pic>
        <p:nvPicPr>
          <p:cNvPr id="1026" name="Picture 2" descr="Картинки по запросу итэф эмбл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027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jin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8765"/>
          <a:stretch/>
        </p:blipFill>
        <p:spPr bwMode="auto">
          <a:xfrm>
            <a:off x="7383439" y="227341"/>
            <a:ext cx="1368000" cy="14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04664"/>
            <a:ext cx="561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</a:t>
            </a:r>
            <a:r>
              <a:rPr lang="en-US" sz="2000" dirty="0"/>
              <a:t>3rd international conference on particle physics and astrophysics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3562" y="5805264"/>
            <a:ext cx="1880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2-5 October 2017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7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Non-uniformity impact on </a:t>
            </a:r>
            <a:r>
              <a:rPr lang="en-US" dirty="0" smtClean="0"/>
              <a:t>the respond of one strip in DANSS-spectrometer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3233"/>
            <a:ext cx="4038600" cy="28998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6" y="1600200"/>
            <a:ext cx="3143688" cy="4525963"/>
          </a:xfrm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analysis of data from the DANSS we sum response of both types of the detectors.</a:t>
            </a:r>
            <a:r>
              <a:rPr lang="ru-RU" dirty="0" smtClean="0"/>
              <a:t> </a:t>
            </a:r>
            <a:r>
              <a:rPr lang="en-US" dirty="0" smtClean="0"/>
              <a:t>This procedure results in non-uniformity of about </a:t>
            </a:r>
            <a:r>
              <a:rPr lang="ru-RU" dirty="0" smtClean="0"/>
              <a:t>7.8</a:t>
            </a:r>
            <a:r>
              <a:rPr lang="en-US" dirty="0" smtClean="0"/>
              <a:t>%.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077072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PMT+SiPM</a:t>
            </a:r>
            <a:endParaRPr lang="ru-RU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unirotmity</a:t>
            </a:r>
            <a:r>
              <a:rPr lang="en-US" dirty="0" smtClean="0"/>
              <a:t> of light yield cause small </a:t>
            </a:r>
            <a:r>
              <a:rPr lang="en-US" dirty="0" smtClean="0"/>
              <a:t>(~8%) </a:t>
            </a:r>
            <a:r>
              <a:rPr lang="en-US" dirty="0"/>
              <a:t>but accountable contribution </a:t>
            </a:r>
            <a:r>
              <a:rPr lang="en-US" dirty="0" smtClean="0"/>
              <a:t>to </a:t>
            </a:r>
            <a:r>
              <a:rPr lang="en-US" dirty="0"/>
              <a:t>the energy resolution of the DANSS detector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result could be useful </a:t>
            </a:r>
            <a:r>
              <a:rPr lang="en-US" dirty="0"/>
              <a:t>in </a:t>
            </a:r>
            <a:r>
              <a:rPr lang="en-US" dirty="0" smtClean="0"/>
              <a:t>construction of similar detectors.</a:t>
            </a:r>
            <a:endParaRPr lang="en-US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7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info about DANSS</a:t>
            </a:r>
          </a:p>
          <a:p>
            <a:r>
              <a:rPr lang="en-US" dirty="0" smtClean="0"/>
              <a:t>Scintillator strips</a:t>
            </a:r>
            <a:endParaRPr lang="ru-RU" dirty="0" smtClean="0"/>
          </a:p>
          <a:p>
            <a:r>
              <a:rPr lang="en-US" dirty="0" smtClean="0"/>
              <a:t>Test bench</a:t>
            </a:r>
            <a:endParaRPr lang="ru-RU" dirty="0" smtClean="0"/>
          </a:p>
          <a:p>
            <a:r>
              <a:rPr lang="en-US" dirty="0" smtClean="0"/>
              <a:t>Non-uniformity of light output – profile</a:t>
            </a:r>
            <a:endParaRPr lang="ru-RU" dirty="0" smtClean="0"/>
          </a:p>
          <a:p>
            <a:r>
              <a:rPr lang="en-US" dirty="0" smtClean="0"/>
              <a:t>Impact of the non-uniformity on energy response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6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r="9151"/>
          <a:stretch/>
        </p:blipFill>
        <p:spPr bwMode="auto">
          <a:xfrm>
            <a:off x="5022376" y="3059738"/>
            <a:ext cx="3971499" cy="3655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dirty="0" smtClean="0"/>
              <a:t>General info about DANSS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155679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Spectrometer lies 10 m below the nuclear reactor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05064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Reactor antineutrino is detected by inverse beta-decay.</a:t>
            </a:r>
            <a:r>
              <a:rPr lang="ru-RU" dirty="0" smtClean="0"/>
              <a:t> </a:t>
            </a:r>
            <a:r>
              <a:rPr lang="en-US" dirty="0" smtClean="0"/>
              <a:t>Energy outputs of positron annihilation and neutron capture are registered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en-US" dirty="0" smtClean="0"/>
              <a:t>Search of sterile neutrino is the main task of the experiment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14082"/>
            <a:ext cx="6028548" cy="289098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strips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952328"/>
          </a:xfrm>
        </p:spPr>
        <p:txBody>
          <a:bodyPr>
            <a:normAutofit fontScale="62500" lnSpcReduction="20000"/>
          </a:bodyPr>
          <a:lstStyle/>
          <a:p>
            <a:r>
              <a:rPr lang="en-US" sz="3000" dirty="0" smtClean="0"/>
              <a:t>Spectrometer consists of </a:t>
            </a:r>
            <a:r>
              <a:rPr lang="ru-RU" sz="3000" dirty="0" smtClean="0"/>
              <a:t>2500 </a:t>
            </a:r>
            <a:r>
              <a:rPr lang="en-US" sz="3000" dirty="0" smtClean="0"/>
              <a:t>strips</a:t>
            </a:r>
            <a:r>
              <a:rPr lang="ru-RU" sz="3000" dirty="0" smtClean="0"/>
              <a:t>, </a:t>
            </a:r>
            <a:r>
              <a:rPr lang="en-US" sz="3000" dirty="0" smtClean="0"/>
              <a:t>arranged in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modules</a:t>
            </a:r>
            <a:endParaRPr lang="ru-RU" sz="3000" dirty="0" smtClean="0"/>
          </a:p>
          <a:p>
            <a:r>
              <a:rPr lang="en-US" sz="3000" dirty="0" smtClean="0"/>
              <a:t>Each strip has size </a:t>
            </a:r>
            <a:r>
              <a:rPr lang="ru-RU" sz="3000" dirty="0" smtClean="0"/>
              <a:t>1х4х100 </a:t>
            </a:r>
            <a:r>
              <a:rPr lang="en-US" sz="3000" dirty="0"/>
              <a:t>c</a:t>
            </a:r>
            <a:r>
              <a:rPr lang="en-US" sz="3000" dirty="0" smtClean="0"/>
              <a:t>m</a:t>
            </a:r>
            <a:r>
              <a:rPr lang="en-US" sz="3000" baseline="30000" dirty="0" smtClean="0"/>
              <a:t>3</a:t>
            </a:r>
            <a:endParaRPr lang="ru-RU" sz="3000" baseline="30000" dirty="0" smtClean="0"/>
          </a:p>
          <a:p>
            <a:r>
              <a:rPr lang="en-US" sz="3000" dirty="0" smtClean="0"/>
              <a:t>Each strip contains </a:t>
            </a:r>
            <a:r>
              <a:rPr lang="ru-RU" sz="3000" dirty="0" smtClean="0"/>
              <a:t>3 </a:t>
            </a:r>
            <a:r>
              <a:rPr lang="en-US" sz="3000" dirty="0" smtClean="0"/>
              <a:t>wavelength shifting fibers</a:t>
            </a:r>
            <a:r>
              <a:rPr lang="ru-RU" sz="3000" dirty="0" smtClean="0"/>
              <a:t>, 2 </a:t>
            </a:r>
            <a:r>
              <a:rPr lang="en-US" sz="3000" dirty="0" smtClean="0"/>
              <a:t>side fibers go to</a:t>
            </a:r>
            <a:r>
              <a:rPr lang="ru-RU" sz="3000" dirty="0" smtClean="0"/>
              <a:t> РМТ,</a:t>
            </a:r>
            <a:r>
              <a:rPr lang="en-US" sz="3000" dirty="0" smtClean="0"/>
              <a:t> the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central fiber goes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to</a:t>
            </a:r>
            <a:r>
              <a:rPr lang="ru-RU" sz="3000" dirty="0" smtClean="0"/>
              <a:t> </a:t>
            </a:r>
            <a:r>
              <a:rPr lang="en-US" sz="3000" dirty="0" err="1" smtClean="0"/>
              <a:t>SiPM</a:t>
            </a:r>
            <a:endParaRPr lang="ru-RU" sz="3000" dirty="0" smtClean="0"/>
          </a:p>
          <a:p>
            <a:r>
              <a:rPr lang="en-US" sz="3000" dirty="0" smtClean="0"/>
              <a:t>Relative dependence between counts in </a:t>
            </a:r>
            <a:r>
              <a:rPr lang="ru-RU" sz="3000" dirty="0" err="1" smtClean="0"/>
              <a:t>SiPM</a:t>
            </a:r>
            <a:r>
              <a:rPr lang="en-US" sz="3000" dirty="0" smtClean="0"/>
              <a:t>/</a:t>
            </a:r>
            <a:r>
              <a:rPr lang="ru-RU" sz="3000" dirty="0" smtClean="0"/>
              <a:t>РМТ </a:t>
            </a:r>
            <a:r>
              <a:rPr lang="en-US" sz="3000" dirty="0" smtClean="0"/>
              <a:t>and position of energy release is very important for Monte-Carlo model of detector and data analysis</a:t>
            </a:r>
            <a:r>
              <a:rPr lang="ru-RU" sz="3000" dirty="0" smtClean="0"/>
              <a:t>.</a:t>
            </a:r>
          </a:p>
          <a:p>
            <a:r>
              <a:rPr lang="en-US" sz="3000" dirty="0" smtClean="0"/>
              <a:t>Light in scintillator is divided between different fibers, so transverse profile of light</a:t>
            </a:r>
            <a:r>
              <a:rPr lang="ru-RU" sz="3000" dirty="0" smtClean="0"/>
              <a:t> </a:t>
            </a:r>
            <a:r>
              <a:rPr lang="en-US" sz="3000" dirty="0" smtClean="0"/>
              <a:t>collection must be taken into account</a:t>
            </a:r>
            <a:r>
              <a:rPr lang="ru-RU" sz="3000" dirty="0" smtClean="0"/>
              <a:t>. </a:t>
            </a:r>
            <a:r>
              <a:rPr lang="en-US" sz="3000" dirty="0" smtClean="0"/>
              <a:t>In order to address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this problem, we constructed a test bench consisting of proportional chambers and scintillator strips</a:t>
            </a:r>
            <a:endParaRPr lang="en-US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0"/>
          <a:stretch/>
        </p:blipFill>
        <p:spPr bwMode="auto">
          <a:xfrm>
            <a:off x="1177969" y="1484784"/>
            <a:ext cx="6753225" cy="203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" y="900436"/>
            <a:ext cx="6774576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outline of the test bench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1B14-A39E-43A7-8DC1-17BF244BDCC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1427" y="5442744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PC`s give us coordinate resolution 0.3 mm. Sensitive area of chambers is</a:t>
            </a:r>
            <a:r>
              <a:rPr lang="ru-RU" dirty="0" smtClean="0"/>
              <a:t> 20х20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ru-RU" dirty="0" smtClean="0"/>
              <a:t>, </a:t>
            </a:r>
            <a:r>
              <a:rPr lang="en-US" dirty="0" smtClean="0"/>
              <a:t>which cower only</a:t>
            </a:r>
            <a:r>
              <a:rPr lang="ru-RU" dirty="0" smtClean="0"/>
              <a:t> </a:t>
            </a:r>
            <a:r>
              <a:rPr lang="ru-RU" dirty="0"/>
              <a:t>20% </a:t>
            </a:r>
            <a:r>
              <a:rPr lang="en-US" dirty="0" smtClean="0"/>
              <a:t>of strip length</a:t>
            </a:r>
            <a:r>
              <a:rPr lang="ru-RU" dirty="0" smtClean="0"/>
              <a:t>. </a:t>
            </a:r>
            <a:r>
              <a:rPr lang="en-US" dirty="0" smtClean="0"/>
              <a:t>Measurements were done in three positions</a:t>
            </a:r>
            <a:r>
              <a:rPr lang="ru-RU" dirty="0" smtClean="0"/>
              <a:t>, </a:t>
            </a:r>
            <a:r>
              <a:rPr lang="en-US" dirty="0" smtClean="0"/>
              <a:t>so that center of the sensitive area</a:t>
            </a:r>
            <a:r>
              <a:rPr lang="ru-RU" dirty="0" smtClean="0"/>
              <a:t> </a:t>
            </a:r>
            <a:r>
              <a:rPr lang="en-US" dirty="0" smtClean="0"/>
              <a:t>lies in</a:t>
            </a:r>
            <a:r>
              <a:rPr lang="ru-RU" dirty="0" smtClean="0"/>
              <a:t> 20, 50 </a:t>
            </a:r>
            <a:r>
              <a:rPr lang="en-US" dirty="0" smtClean="0"/>
              <a:t>and </a:t>
            </a:r>
            <a:r>
              <a:rPr lang="ru-RU" dirty="0" smtClean="0"/>
              <a:t>80 </a:t>
            </a:r>
            <a:r>
              <a:rPr lang="en-US" dirty="0" smtClean="0"/>
              <a:t>cm</a:t>
            </a:r>
            <a:r>
              <a:rPr lang="ru-RU" dirty="0" smtClean="0"/>
              <a:t> </a:t>
            </a:r>
            <a:r>
              <a:rPr lang="en-US" dirty="0" smtClean="0"/>
              <a:t>from the end, containing </a:t>
            </a:r>
            <a:r>
              <a:rPr lang="en-US" dirty="0" err="1" smtClean="0"/>
              <a:t>SiPMs</a:t>
            </a:r>
            <a:r>
              <a:rPr lang="ru-RU" dirty="0" smtClean="0"/>
              <a:t>.</a:t>
            </a:r>
            <a:r>
              <a:rPr lang="en-US" dirty="0" smtClean="0"/>
              <a:t> We study strips similar to strips, used in</a:t>
            </a:r>
            <a:r>
              <a:rPr lang="ru-RU" dirty="0" smtClean="0"/>
              <a:t> </a:t>
            </a:r>
            <a:r>
              <a:rPr lang="en-US" dirty="0" smtClean="0"/>
              <a:t>DANSS</a:t>
            </a:r>
            <a:r>
              <a:rPr lang="ru-RU" dirty="0" smtClean="0"/>
              <a:t>, </a:t>
            </a:r>
            <a:r>
              <a:rPr lang="en-US" dirty="0" smtClean="0"/>
              <a:t>but with all wave length shifting fibers connected to</a:t>
            </a:r>
            <a:r>
              <a:rPr lang="ru-RU" dirty="0" smtClean="0"/>
              <a:t> </a:t>
            </a:r>
            <a:r>
              <a:rPr lang="en-US" dirty="0" err="1" smtClean="0"/>
              <a:t>SiPM</a:t>
            </a:r>
            <a:r>
              <a:rPr lang="en-US" dirty="0" err="1"/>
              <a:t>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1268760"/>
            <a:ext cx="255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 – Proportional chamber (wires with step 1mm)</a:t>
            </a:r>
          </a:p>
          <a:p>
            <a:r>
              <a:rPr lang="en-US" dirty="0" smtClean="0"/>
              <a:t>TS – Trigger strip</a:t>
            </a:r>
          </a:p>
          <a:p>
            <a:r>
              <a:rPr lang="en-US" dirty="0" smtClean="0"/>
              <a:t>IS – Inner strip (similar to strips, used in DANSS)</a:t>
            </a:r>
          </a:p>
        </p:txBody>
      </p:sp>
    </p:spTree>
    <p:extLst>
      <p:ext uri="{BB962C8B-B14F-4D97-AF65-F5344CB8AC3E}">
        <p14:creationId xmlns:p14="http://schemas.microsoft.com/office/powerpoint/2010/main" val="25143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6368" y="116632"/>
            <a:ext cx="7859216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Building profile of light output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11560" y="908720"/>
            <a:ext cx="8219256" cy="31592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Dividing sensitive area along transverse coordinate with step </a:t>
            </a:r>
            <a:r>
              <a:rPr lang="ru-RU" dirty="0" smtClean="0"/>
              <a:t>1 </a:t>
            </a:r>
            <a:r>
              <a:rPr lang="en-US" dirty="0" smtClean="0"/>
              <a:t>mm</a:t>
            </a:r>
            <a:endParaRPr lang="ru-RU" dirty="0" smtClean="0"/>
          </a:p>
          <a:p>
            <a:r>
              <a:rPr lang="en-US" dirty="0" smtClean="0"/>
              <a:t>Building spectrum in </a:t>
            </a:r>
            <a:r>
              <a:rPr lang="en-US" dirty="0" err="1" smtClean="0"/>
              <a:t>p.e.</a:t>
            </a:r>
            <a:r>
              <a:rPr lang="en-US" dirty="0" smtClean="0"/>
              <a:t>/cm (length-normalized) in every slice for every</a:t>
            </a:r>
            <a:r>
              <a:rPr lang="ru-RU" dirty="0" smtClean="0"/>
              <a:t> </a:t>
            </a:r>
            <a:r>
              <a:rPr lang="en-US" dirty="0" err="1" smtClean="0"/>
              <a:t>SiPM</a:t>
            </a:r>
            <a:endParaRPr lang="ru-RU" dirty="0" smtClean="0"/>
          </a:p>
          <a:p>
            <a:r>
              <a:rPr lang="en-US" dirty="0" smtClean="0"/>
              <a:t>Finding median – vertical line</a:t>
            </a:r>
            <a:r>
              <a:rPr lang="ru-RU" dirty="0" smtClean="0"/>
              <a:t>, </a:t>
            </a:r>
            <a:r>
              <a:rPr lang="en-US" dirty="0" smtClean="0"/>
              <a:t>which bisects square below histogram</a:t>
            </a:r>
            <a:endParaRPr lang="ru-RU" dirty="0" smtClean="0"/>
          </a:p>
          <a:p>
            <a:r>
              <a:rPr lang="en-US" dirty="0" smtClean="0"/>
              <a:t>The error is defined as the root-mean-square deviation divided by the root of the number of events</a:t>
            </a:r>
            <a:r>
              <a:rPr lang="ru-RU" dirty="0" smtClean="0"/>
              <a:t>.</a:t>
            </a:r>
          </a:p>
          <a:p>
            <a:r>
              <a:rPr lang="en-US" dirty="0" smtClean="0"/>
              <a:t>Dependence of the median on the coordinate is profile of the light output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661" y="4509120"/>
            <a:ext cx="8147248" cy="21931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… there are at least </a:t>
            </a:r>
            <a:r>
              <a:rPr lang="ru-RU" dirty="0" smtClean="0"/>
              <a:t>5 </a:t>
            </a:r>
            <a:r>
              <a:rPr lang="ru-RU" dirty="0" err="1"/>
              <a:t>р.е</a:t>
            </a:r>
            <a:r>
              <a:rPr lang="ru-RU" dirty="0"/>
              <a:t>.</a:t>
            </a:r>
          </a:p>
          <a:p>
            <a:r>
              <a:rPr lang="en-US" dirty="0" smtClean="0"/>
              <a:t>… slope of the track in the transverse plane is not more than </a:t>
            </a:r>
            <a:r>
              <a:rPr lang="ru-RU" dirty="0" smtClean="0"/>
              <a:t>0.1</a:t>
            </a:r>
            <a:endParaRPr lang="ru-RU" dirty="0"/>
          </a:p>
          <a:p>
            <a:r>
              <a:rPr lang="en-US" dirty="0" smtClean="0"/>
              <a:t>… the track is found in both projections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l-GR" dirty="0"/>
              <a:t>χ²≤</a:t>
            </a:r>
            <a:r>
              <a:rPr lang="ru-RU" dirty="0"/>
              <a:t>6)</a:t>
            </a:r>
          </a:p>
          <a:p>
            <a:r>
              <a:rPr lang="en-US" dirty="0" smtClean="0"/>
              <a:t>… the ratio median/error is at least </a:t>
            </a: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1B14-A39E-43A7-8DC1-17BF244BDCC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640460"/>
            <a:ext cx="748883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 hit is included in spectrum, if…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041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062904" cy="48965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93254" y="764704"/>
            <a:ext cx="3238652" cy="16561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profile and spectrum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1B14-A39E-43A7-8DC1-17BF244BDCC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58052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colors </a:t>
            </a:r>
            <a:r>
              <a:rPr lang="en-US" dirty="0" smtClean="0"/>
              <a:t>are </a:t>
            </a:r>
            <a:r>
              <a:rPr lang="en-US" dirty="0" smtClean="0"/>
              <a:t>correspondent </a:t>
            </a:r>
            <a:r>
              <a:rPr lang="en-US" dirty="0" smtClean="0"/>
              <a:t>to three fibers. Groves are in predictable places.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0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128792" cy="40222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Insensitive area at the borders of inner strips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1B14-A39E-43A7-8DC1-17BF244BDCC7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84937"/>
              </p:ext>
            </p:extLst>
          </p:nvPr>
        </p:nvGraphicFramePr>
        <p:xfrm>
          <a:off x="1691680" y="4734008"/>
          <a:ext cx="607377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/>
                <a:gridCol w="2235656"/>
                <a:gridCol w="2329359"/>
              </a:tblGrid>
              <a:tr h="346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Layer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Size of insensitive area at</a:t>
                      </a:r>
                      <a:r>
                        <a:rPr lang="en-US" sz="1400" baseline="0" dirty="0" smtClean="0">
                          <a:effectLst/>
                        </a:rPr>
                        <a:t> 50 cm – point,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Size of insensitive area at</a:t>
                      </a:r>
                      <a:r>
                        <a:rPr lang="en-US" sz="1400" baseline="0" dirty="0" smtClean="0">
                          <a:effectLst/>
                        </a:rPr>
                        <a:t> 20 cm – point, mm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Top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0.66±0.08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0.54±0.14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Middle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0.48±0.08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0.50±0.11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Bottom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0.62±0.08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0.52±0.17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248" y="594641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size of gap is correspondent to predictable (gap + cover) in all positions.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5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Non-uniformity impact on </a:t>
            </a:r>
            <a:r>
              <a:rPr lang="en-US" dirty="0" err="1" smtClean="0"/>
              <a:t>SiPM</a:t>
            </a:r>
            <a:r>
              <a:rPr lang="en-US" dirty="0" smtClean="0"/>
              <a:t> and PMT respond in DANSS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5276"/>
            <a:ext cx="4038600" cy="297581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2596"/>
            <a:ext cx="4038600" cy="3421170"/>
          </a:xfrm>
        </p:spPr>
      </p:pic>
      <p:sp>
        <p:nvSpPr>
          <p:cNvPr id="3" name="TextBox 2"/>
          <p:cNvSpPr txBox="1"/>
          <p:nvPr/>
        </p:nvSpPr>
        <p:spPr>
          <a:xfrm>
            <a:off x="755576" y="57332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mpact of the non-uniformity to energy resolution could be estimated by average dependence of the signal on coordinate in the strip in relative values. RMS is about 14.2% for </a:t>
            </a:r>
            <a:r>
              <a:rPr lang="en-US" dirty="0" err="1" smtClean="0"/>
              <a:t>SiPM</a:t>
            </a:r>
            <a:r>
              <a:rPr lang="en-US" dirty="0" smtClean="0"/>
              <a:t> and about 6.7% for PMT.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06896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PMT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36510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SiPM</a:t>
            </a:r>
            <a:endParaRPr lang="ru-RU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0E8-CB07-4966-9CB9-67B9F40F48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Экран (4:3)</PresentationFormat>
  <Paragraphs>90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Light output distribution in scintillator strips with wave length shifting fibers of DANSS spectrometer</vt:lpstr>
      <vt:lpstr>Plan</vt:lpstr>
      <vt:lpstr>General info about DANSS</vt:lpstr>
      <vt:lpstr>Scintillator strips</vt:lpstr>
      <vt:lpstr>General outline of the test bench</vt:lpstr>
      <vt:lpstr>Building profile of light output</vt:lpstr>
      <vt:lpstr>Examples of profile and spectrum</vt:lpstr>
      <vt:lpstr>Insensitive area at the borders of inner strips</vt:lpstr>
      <vt:lpstr>Non-uniformity impact on SiPM and PMT respond in DANSS</vt:lpstr>
      <vt:lpstr>Non-uniformity impact on the respond of one strip in DANSS-spectrometer</vt:lpstr>
      <vt:lpstr>Conclusion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2017-09-20T14:28:37Z</dcterms:created>
  <dcterms:modified xsi:type="dcterms:W3CDTF">2017-10-05T11:11:50Z</dcterms:modified>
</cp:coreProperties>
</file>