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8" r:id="rId11"/>
    <p:sldId id="270" r:id="rId12"/>
    <p:sldId id="269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TransportCR_results\Evolution_Smolcic_PDE_2017\Z-dep-BLLac%20Delta_z%20lt%205.5_graphics_for%20report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TransportCR_results\Evolution_Smolcic_PDE_2017\Smolcic%20m=alpha%20Delta%20all%20z_protons_graphi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 energy</a:t>
            </a:r>
            <a:r>
              <a:rPr lang="en-US" baseline="0"/>
              <a:t> spectra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PAO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Лист1!$N$196:$N$203</c:f>
              <c:numCache>
                <c:formatCode>General</c:formatCode>
                <c:ptCount val="8"/>
                <c:pt idx="0">
                  <c:v>17.399999999999999</c:v>
                </c:pt>
                <c:pt idx="1">
                  <c:v>18</c:v>
                </c:pt>
                <c:pt idx="2">
                  <c:v>18.5</c:v>
                </c:pt>
                <c:pt idx="3">
                  <c:v>19</c:v>
                </c:pt>
                <c:pt idx="4">
                  <c:v>19.3</c:v>
                </c:pt>
                <c:pt idx="5">
                  <c:v>19.5</c:v>
                </c:pt>
                <c:pt idx="6">
                  <c:v>20</c:v>
                </c:pt>
                <c:pt idx="7">
                  <c:v>20.3</c:v>
                </c:pt>
              </c:numCache>
            </c:numRef>
          </c:xVal>
          <c:yVal>
            <c:numRef>
              <c:f>Лист1!$O$196:$O$203</c:f>
              <c:numCache>
                <c:formatCode>General</c:formatCode>
                <c:ptCount val="8"/>
                <c:pt idx="0">
                  <c:v>24.43</c:v>
                </c:pt>
                <c:pt idx="1">
                  <c:v>24.3</c:v>
                </c:pt>
                <c:pt idx="2">
                  <c:v>24.29</c:v>
                </c:pt>
                <c:pt idx="3">
                  <c:v>24.2</c:v>
                </c:pt>
                <c:pt idx="4">
                  <c:v>24.3</c:v>
                </c:pt>
                <c:pt idx="5">
                  <c:v>24.28</c:v>
                </c:pt>
                <c:pt idx="6">
                  <c:v>23.4</c:v>
                </c:pt>
                <c:pt idx="7">
                  <c:v>22.6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B31-4B87-9788-B907D393EEF5}"/>
            </c:ext>
          </c:extLst>
        </c:ser>
        <c:ser>
          <c:idx val="1"/>
          <c:order val="1"/>
          <c:tx>
            <c:v>Model spectrum: z-dependence: as BL Lac, injection spectrum: monoenergetic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Лист1!$N$196:$N$203</c:f>
              <c:numCache>
                <c:formatCode>General</c:formatCode>
                <c:ptCount val="8"/>
                <c:pt idx="0">
                  <c:v>17.399999999999999</c:v>
                </c:pt>
                <c:pt idx="1">
                  <c:v>18</c:v>
                </c:pt>
                <c:pt idx="2">
                  <c:v>18.5</c:v>
                </c:pt>
                <c:pt idx="3">
                  <c:v>19</c:v>
                </c:pt>
                <c:pt idx="4">
                  <c:v>19.3</c:v>
                </c:pt>
                <c:pt idx="5">
                  <c:v>19.5</c:v>
                </c:pt>
                <c:pt idx="6">
                  <c:v>20</c:v>
                </c:pt>
                <c:pt idx="7">
                  <c:v>20.3</c:v>
                </c:pt>
              </c:numCache>
            </c:numRef>
          </c:xVal>
          <c:yVal>
            <c:numRef>
              <c:f>Лист1!$P$196:$P$203</c:f>
              <c:numCache>
                <c:formatCode>General</c:formatCode>
                <c:ptCount val="8"/>
                <c:pt idx="0">
                  <c:v>20.048000000000002</c:v>
                </c:pt>
                <c:pt idx="1">
                  <c:v>21.384</c:v>
                </c:pt>
                <c:pt idx="2">
                  <c:v>22.297000000000001</c:v>
                </c:pt>
                <c:pt idx="3">
                  <c:v>23.241</c:v>
                </c:pt>
                <c:pt idx="4">
                  <c:v>23.852</c:v>
                </c:pt>
                <c:pt idx="5">
                  <c:v>24.279999999999998</c:v>
                </c:pt>
                <c:pt idx="6">
                  <c:v>23.489000000000001</c:v>
                </c:pt>
                <c:pt idx="7">
                  <c:v>19.181000000000001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B31-4B87-9788-B907D393EE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5843487"/>
        <c:axId val="465847231"/>
      </c:scatterChart>
      <c:valAx>
        <c:axId val="4658434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Lg E, GeV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5847231"/>
        <c:crossesAt val="18"/>
        <c:crossBetween val="midCat"/>
      </c:valAx>
      <c:valAx>
        <c:axId val="465847231"/>
        <c:scaling>
          <c:orientation val="minMax"/>
          <c:max val="25.5"/>
          <c:min val="18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Lg (</a:t>
                </a:r>
                <a:r>
                  <a:rPr lang="en-US" baseline="0"/>
                  <a:t>E^3*J</a:t>
                </a:r>
                <a:r>
                  <a:rPr lang="en-US"/>
                  <a:t>) (m^2 s sr eV)^-1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584348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 energy</a:t>
            </a:r>
            <a:r>
              <a:rPr lang="en-US" baseline="0"/>
              <a:t> spectra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PAO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Лист1!$O$196:$O$203</c:f>
              <c:numCache>
                <c:formatCode>General</c:formatCode>
                <c:ptCount val="8"/>
                <c:pt idx="0">
                  <c:v>17.5</c:v>
                </c:pt>
                <c:pt idx="1">
                  <c:v>18</c:v>
                </c:pt>
                <c:pt idx="2">
                  <c:v>18.5</c:v>
                </c:pt>
                <c:pt idx="3">
                  <c:v>19</c:v>
                </c:pt>
                <c:pt idx="4">
                  <c:v>19.3</c:v>
                </c:pt>
                <c:pt idx="5">
                  <c:v>19.5</c:v>
                </c:pt>
                <c:pt idx="6">
                  <c:v>20</c:v>
                </c:pt>
                <c:pt idx="7">
                  <c:v>20.3</c:v>
                </c:pt>
              </c:numCache>
            </c:numRef>
          </c:xVal>
          <c:yVal>
            <c:numRef>
              <c:f>Лист1!$P$196:$P$203</c:f>
              <c:numCache>
                <c:formatCode>General</c:formatCode>
                <c:ptCount val="8"/>
                <c:pt idx="0">
                  <c:v>24.3</c:v>
                </c:pt>
                <c:pt idx="1">
                  <c:v>24.3</c:v>
                </c:pt>
                <c:pt idx="2">
                  <c:v>24.29</c:v>
                </c:pt>
                <c:pt idx="3">
                  <c:v>24.2</c:v>
                </c:pt>
                <c:pt idx="4">
                  <c:v>24.3</c:v>
                </c:pt>
                <c:pt idx="5">
                  <c:v>24.28</c:v>
                </c:pt>
                <c:pt idx="6">
                  <c:v>23.4</c:v>
                </c:pt>
                <c:pt idx="7">
                  <c:v>22.6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CA7-458C-96FB-779D16464FC3}"/>
            </c:ext>
          </c:extLst>
        </c:ser>
        <c:ser>
          <c:idx val="1"/>
          <c:order val="1"/>
          <c:tx>
            <c:v>Model: z-dependence (Smolcic et al, 2017), injection spectrum: monoenergetic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Лист1!$O$196:$O$203</c:f>
              <c:numCache>
                <c:formatCode>General</c:formatCode>
                <c:ptCount val="8"/>
                <c:pt idx="0">
                  <c:v>17.5</c:v>
                </c:pt>
                <c:pt idx="1">
                  <c:v>18</c:v>
                </c:pt>
                <c:pt idx="2">
                  <c:v>18.5</c:v>
                </c:pt>
                <c:pt idx="3">
                  <c:v>19</c:v>
                </c:pt>
                <c:pt idx="4">
                  <c:v>19.3</c:v>
                </c:pt>
                <c:pt idx="5">
                  <c:v>19.5</c:v>
                </c:pt>
                <c:pt idx="6">
                  <c:v>20</c:v>
                </c:pt>
                <c:pt idx="7">
                  <c:v>20.3</c:v>
                </c:pt>
              </c:numCache>
            </c:numRef>
          </c:xVal>
          <c:yVal>
            <c:numRef>
              <c:f>Лист1!$Q$196:$Q$203</c:f>
              <c:numCache>
                <c:formatCode>General</c:formatCode>
                <c:ptCount val="8"/>
                <c:pt idx="0">
                  <c:v>20.827999999999999</c:v>
                </c:pt>
                <c:pt idx="1">
                  <c:v>21.902000000000001</c:v>
                </c:pt>
                <c:pt idx="2">
                  <c:v>22.608000000000001</c:v>
                </c:pt>
                <c:pt idx="3">
                  <c:v>23.417999999999999</c:v>
                </c:pt>
                <c:pt idx="4">
                  <c:v>23.986999999999998</c:v>
                </c:pt>
                <c:pt idx="5">
                  <c:v>24.28</c:v>
                </c:pt>
                <c:pt idx="6">
                  <c:v>16.433</c:v>
                </c:pt>
                <c:pt idx="7">
                  <c:v>-3.5840000000000001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CA7-458C-96FB-779D16464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9293696"/>
        <c:axId val="1149288704"/>
      </c:scatterChart>
      <c:valAx>
        <c:axId val="11492936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Lg</a:t>
                </a:r>
                <a:r>
                  <a:rPr lang="en-US" baseline="0"/>
                  <a:t> E, GeV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0.50623140857392823"/>
              <c:y val="0.70622557596967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9288704"/>
        <c:crosses val="autoZero"/>
        <c:crossBetween val="midCat"/>
      </c:valAx>
      <c:valAx>
        <c:axId val="1149288704"/>
        <c:scaling>
          <c:orientation val="minMax"/>
          <c:max val="26"/>
          <c:min val="-9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Lg (E^2*J)</a:t>
                </a:r>
                <a:r>
                  <a:rPr lang="en-US" baseline="0"/>
                  <a:t> (m^2 s sr)^-1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92936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60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94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9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5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5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51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12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0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90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4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2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DBB81-0FA2-416A-84D7-2B1C5FC56D1B}" type="datetimeFigureOut">
              <a:rPr lang="ru-RU" smtClean="0"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8C7D2-2C96-44F9-AD95-D3B68442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12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3811" y="839448"/>
            <a:ext cx="8544392" cy="4655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50000"/>
              </a:lnSpc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OF COSMIC RAY SOURCES </a:t>
            </a:r>
          </a:p>
          <a:p>
            <a:pPr indent="449580" algn="ctr">
              <a:lnSpc>
                <a:spcPct val="20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 DATA ON EXTRAGALACTIC DIFFUSE 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GAMMA-RAY EMISSION</a:t>
            </a:r>
          </a:p>
          <a:p>
            <a:pPr indent="449580" algn="ctr">
              <a:lnSpc>
                <a:spcPct val="150000"/>
              </a:lnSpc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Uryson</a:t>
            </a: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Lebedev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Physical Institute RAS,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Moscow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6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264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433924" y="-433119"/>
            <a:ext cx="532415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FERMI LAT IGRB spectrum (Ackermann et al. 2014)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889" y="554636"/>
            <a:ext cx="9573239" cy="63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343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27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3831" y="749509"/>
            <a:ext cx="9009088" cy="348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DIFFUSE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GAMMA-RAY INTENSITY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CALCULATED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00075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(&gt;50 GeV, z-dependence: BL Lac’s) = 7.80x10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-10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(cm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sr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00075" algn="l"/>
              </a:tabLs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00075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(&gt;50 GeV, z-dependence: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Smolcic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2017) = 1.28x10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-9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(cm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sr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00075" algn="l"/>
              </a:tabLs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(Values are downshifted by 20% due to errors in UHECR flux.)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9351" y="404734"/>
            <a:ext cx="9683646" cy="5044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Fermi LAT IGRB (E&gt;50 GeV)</a:t>
            </a: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IGRB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unresolved sources + CR in the Galaxy + extragalactic diffuse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emission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Contribution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unresolved sources at </a:t>
            </a: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&gt;50 GeV: 86 (+16, -14) %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(Mauri 2016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Then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minimal Fermi LAT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IGRB (&gt;50 GeV)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0.28 Fermi LAT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IGRB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CR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Galaxy: foreground models (Ackermann et al. 2014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Accounting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uncertainties (including systematic ones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00075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r>
              <a:rPr lang="en-US" b="1" dirty="0"/>
              <a:t>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≤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FERMI LAT IGRB (without unresolved sources) ≤ 5.40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-9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(cm</a:t>
            </a:r>
            <a:r>
              <a:rPr lang="en-US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US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sr</a:t>
            </a:r>
            <a:r>
              <a:rPr lang="en-US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3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9253" y="2458387"/>
            <a:ext cx="9608696" cy="191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Contribution of subdominant UHECR sources to IGRB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lang="en-US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(&gt;50 GeV, z-dependence: BL Lac’s) / Fermi LAT IGRB = 0.14 </a:t>
            </a: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(&gt;50 GeV, z-dependence: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Smolcic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2017) / Fermi LAT IGRB = 0.24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11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4283" y="1266357"/>
            <a:ext cx="10178320" cy="4853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I consider AGNs with supermassive black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holes surrounded by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superstrong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magnetic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field 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 possible UHECR sources.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appears that these sources contribute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negligibly to the CR flux at 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Earth. 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contribution is irrespective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cosmic evolution model.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UHECRs from these objects contribute noticeably to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IGRB: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to 24 %.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Their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contribution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IGRB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taken into account 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while investigating UHECR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 composition and dark matter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decay with Fermi LAT data.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62925" y="2139177"/>
            <a:ext cx="4002373" cy="916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Thank you</a:t>
            </a:r>
            <a:endParaRPr lang="ru-RU" sz="4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8938" y="335846"/>
            <a:ext cx="8394492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UHECR data are obtained by Pierre Auger Observatory (PAO) and Telescope Array (TA):</a:t>
            </a:r>
          </a:p>
          <a:p>
            <a:pPr algn="ctr"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 energy spectrum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 mass composition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 arrival directions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It is supposed that UHECRs are only weakly deflected in extragalactic magnetic fields.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Thus direct identification of sources is possible, using particle arrival directions.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Anisotropies in the arrival directions observed by PAO and TA are also examined. 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	</a:t>
            </a:r>
            <a:r>
              <a:rPr lang="en-US" sz="1600" dirty="0" smtClean="0"/>
              <a:t>No successful correlations of UHECRs with potential astrophysical sources 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were found by these methods. 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/>
              <a:t>Data on CR mass composition obtained by PAO and TA are not in agreement. 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ultrahigh energy cosmic rays (UHECR) are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presumably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extragalactic objects – active galactic nuclei  (AGN).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 they are not established and their acceleration mechanism is not clear.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9213" y="-259958"/>
            <a:ext cx="9488774" cy="680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ANOTHER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 TO STUDY UHECRs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Berezinskii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2016;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Gavish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Eichler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2016;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Uryson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2016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space,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UHECRs interact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cosmic microwave background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extragalactic background light.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in electromagnetic cascades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initiating by UHECRs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extragalactic space.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Consequently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UHECRs contribute to isotropic gamma-ray background.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Isotropic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gamma-ray background 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IGRB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is measured by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Fermi 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Therefore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Fermi LAT data can be used for UHECR study: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different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classes of AGN which are possible UHECR sources are considered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and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UHECR spectra at the Earth are calculated;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gamma-ray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emission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generated by UHECRs in extragalactic space is calculated;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calculated gamma-ray intensity is compared with  Fermi LAT IGRB,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of UHECR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UHECR contribution in IGRB is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Fermi LAT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IGRB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0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3869" y="224852"/>
            <a:ext cx="8304551" cy="6422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Examined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models of UHECR sources are: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ru-RU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AGNs with different evolution of density with redshift 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AGNs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different values of index α in the generation spectrum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-α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 of AGNs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supermassive black hole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surrounded by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superstrong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magnetic field of 10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contrast to common value of 10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model an electric induction field can accelerate CRs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extremely high energies,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 protons escape the source at the energy of 10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Kardashev 1995-2001;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Shatskii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Kardashev 2002; Kardashev et al. 2003).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7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8879" y="419726"/>
            <a:ext cx="9009088" cy="492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Due to acceleration mechanism we suppose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monoenergetic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generation spectrum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AGNs.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AutoNum type="arabicParenR" startAt="2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Parameters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extragalactic background light: (Inoue et al. 2013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AutoNum type="arabicParenR" startAt="2"/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Evolution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density with redshift 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Two cases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3a) weak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similar to evolution of Blue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Lacertae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objects (BL Lacs)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Giachinti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2015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3b) similar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evolution of radio AGNs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Smolcic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2017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457200">
              <a:lnSpc>
                <a:spcPct val="150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Computing: the public available code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TransportCR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Kalashev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Kido 2015).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830" y="314793"/>
            <a:ext cx="8949127" cy="63558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66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398" y="749508"/>
            <a:ext cx="7435120" cy="49467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79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4380" y="584616"/>
            <a:ext cx="9863528" cy="3547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 SPECTRA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both cases of cosmic evolution CR energy spectra calculated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much lower than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PAO spectrum.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Thus the CR sources under consideration are only subdominant.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UHECR contribution to the diffuse gamma-ray emission?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88050703"/>
              </p:ext>
            </p:extLst>
          </p:nvPr>
        </p:nvGraphicFramePr>
        <p:xfrm>
          <a:off x="2128603" y="764498"/>
          <a:ext cx="7615004" cy="545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798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504</Words>
  <Application>Microsoft Office PowerPoint</Application>
  <PresentationFormat>Широкоэкранный</PresentationFormat>
  <Paragraphs>118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38</cp:revision>
  <dcterms:created xsi:type="dcterms:W3CDTF">2017-10-02T20:27:28Z</dcterms:created>
  <dcterms:modified xsi:type="dcterms:W3CDTF">2017-10-02T22:32:50Z</dcterms:modified>
</cp:coreProperties>
</file>