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8" r:id="rId11"/>
    <p:sldId id="270" r:id="rId12"/>
    <p:sldId id="269" r:id="rId13"/>
    <p:sldId id="271" r:id="rId14"/>
    <p:sldId id="272" r:id="rId15"/>
    <p:sldId id="273" r:id="rId16"/>
    <p:sldId id="274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TransportCR_results\Evolution_Smolcic_PDE_2017\Z-dep-BLLac%20Delta_z%20lt%205.5_graphics_for%20report%20cop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TransportCR_results\Evolution_Smolcic_PDE_2017\Smolcic%20m=alpha%20Delta%20all%20z_protons_graphic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CR energy</a:t>
            </a:r>
            <a:r>
              <a:rPr lang="en-US" baseline="0"/>
              <a:t> spectra</a:t>
            </a:r>
            <a:endParaRPr lang="ru-R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PAO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Лист1!$N$196:$N$203</c:f>
              <c:numCache>
                <c:formatCode>General</c:formatCode>
                <c:ptCount val="8"/>
                <c:pt idx="0">
                  <c:v>17.399999999999999</c:v>
                </c:pt>
                <c:pt idx="1">
                  <c:v>18</c:v>
                </c:pt>
                <c:pt idx="2">
                  <c:v>18.5</c:v>
                </c:pt>
                <c:pt idx="3">
                  <c:v>19</c:v>
                </c:pt>
                <c:pt idx="4">
                  <c:v>19.3</c:v>
                </c:pt>
                <c:pt idx="5">
                  <c:v>19.5</c:v>
                </c:pt>
                <c:pt idx="6">
                  <c:v>20</c:v>
                </c:pt>
                <c:pt idx="7">
                  <c:v>20.3</c:v>
                </c:pt>
              </c:numCache>
            </c:numRef>
          </c:xVal>
          <c:yVal>
            <c:numRef>
              <c:f>Лист1!$O$196:$O$203</c:f>
              <c:numCache>
                <c:formatCode>General</c:formatCode>
                <c:ptCount val="8"/>
                <c:pt idx="0">
                  <c:v>24.43</c:v>
                </c:pt>
                <c:pt idx="1">
                  <c:v>24.3</c:v>
                </c:pt>
                <c:pt idx="2">
                  <c:v>24.29</c:v>
                </c:pt>
                <c:pt idx="3">
                  <c:v>24.2</c:v>
                </c:pt>
                <c:pt idx="4">
                  <c:v>24.3</c:v>
                </c:pt>
                <c:pt idx="5">
                  <c:v>24.28</c:v>
                </c:pt>
                <c:pt idx="6">
                  <c:v>23.4</c:v>
                </c:pt>
                <c:pt idx="7">
                  <c:v>22.6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B31-4B87-9788-B907D393EEF5}"/>
            </c:ext>
          </c:extLst>
        </c:ser>
        <c:ser>
          <c:idx val="1"/>
          <c:order val="1"/>
          <c:tx>
            <c:v>Model spectrum: z-dependence: as BL Lac, injection spectrum: monoenergetic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Лист1!$N$196:$N$203</c:f>
              <c:numCache>
                <c:formatCode>General</c:formatCode>
                <c:ptCount val="8"/>
                <c:pt idx="0">
                  <c:v>17.399999999999999</c:v>
                </c:pt>
                <c:pt idx="1">
                  <c:v>18</c:v>
                </c:pt>
                <c:pt idx="2">
                  <c:v>18.5</c:v>
                </c:pt>
                <c:pt idx="3">
                  <c:v>19</c:v>
                </c:pt>
                <c:pt idx="4">
                  <c:v>19.3</c:v>
                </c:pt>
                <c:pt idx="5">
                  <c:v>19.5</c:v>
                </c:pt>
                <c:pt idx="6">
                  <c:v>20</c:v>
                </c:pt>
                <c:pt idx="7">
                  <c:v>20.3</c:v>
                </c:pt>
              </c:numCache>
            </c:numRef>
          </c:xVal>
          <c:yVal>
            <c:numRef>
              <c:f>Лист1!$P$196:$P$203</c:f>
              <c:numCache>
                <c:formatCode>General</c:formatCode>
                <c:ptCount val="8"/>
                <c:pt idx="0">
                  <c:v>20.048000000000002</c:v>
                </c:pt>
                <c:pt idx="1">
                  <c:v>21.384</c:v>
                </c:pt>
                <c:pt idx="2">
                  <c:v>22.297000000000001</c:v>
                </c:pt>
                <c:pt idx="3">
                  <c:v>23.241</c:v>
                </c:pt>
                <c:pt idx="4">
                  <c:v>23.852</c:v>
                </c:pt>
                <c:pt idx="5">
                  <c:v>24.279999999999998</c:v>
                </c:pt>
                <c:pt idx="6">
                  <c:v>23.489000000000001</c:v>
                </c:pt>
                <c:pt idx="7">
                  <c:v>19.181000000000001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B31-4B87-9788-B907D393EE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5843487"/>
        <c:axId val="465847231"/>
      </c:scatterChart>
      <c:valAx>
        <c:axId val="46584348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Lg E, GeV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5847231"/>
        <c:crossesAt val="18"/>
        <c:crossBetween val="midCat"/>
      </c:valAx>
      <c:valAx>
        <c:axId val="465847231"/>
        <c:scaling>
          <c:orientation val="minMax"/>
          <c:max val="25.5"/>
          <c:min val="18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Lg (</a:t>
                </a:r>
                <a:r>
                  <a:rPr lang="en-US" baseline="0"/>
                  <a:t>E^3*J</a:t>
                </a:r>
                <a:r>
                  <a:rPr lang="en-US"/>
                  <a:t>) (m^2 s sr eV)^-1</a:t>
                </a:r>
                <a:endParaRPr lang="ru-RU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5843487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CR energy</a:t>
            </a:r>
            <a:r>
              <a:rPr lang="en-US" baseline="0"/>
              <a:t> spectra</a:t>
            </a:r>
            <a:endParaRPr lang="ru-R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v>PAO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Лист1!$O$196:$O$203</c:f>
              <c:numCache>
                <c:formatCode>General</c:formatCode>
                <c:ptCount val="8"/>
                <c:pt idx="0">
                  <c:v>17.5</c:v>
                </c:pt>
                <c:pt idx="1">
                  <c:v>18</c:v>
                </c:pt>
                <c:pt idx="2">
                  <c:v>18.5</c:v>
                </c:pt>
                <c:pt idx="3">
                  <c:v>19</c:v>
                </c:pt>
                <c:pt idx="4">
                  <c:v>19.3</c:v>
                </c:pt>
                <c:pt idx="5">
                  <c:v>19.5</c:v>
                </c:pt>
                <c:pt idx="6">
                  <c:v>20</c:v>
                </c:pt>
                <c:pt idx="7">
                  <c:v>20.3</c:v>
                </c:pt>
              </c:numCache>
            </c:numRef>
          </c:xVal>
          <c:yVal>
            <c:numRef>
              <c:f>Лист1!$P$196:$P$203</c:f>
              <c:numCache>
                <c:formatCode>General</c:formatCode>
                <c:ptCount val="8"/>
                <c:pt idx="0">
                  <c:v>24.3</c:v>
                </c:pt>
                <c:pt idx="1">
                  <c:v>24.3</c:v>
                </c:pt>
                <c:pt idx="2">
                  <c:v>24.29</c:v>
                </c:pt>
                <c:pt idx="3">
                  <c:v>24.2</c:v>
                </c:pt>
                <c:pt idx="4">
                  <c:v>24.3</c:v>
                </c:pt>
                <c:pt idx="5">
                  <c:v>24.28</c:v>
                </c:pt>
                <c:pt idx="6">
                  <c:v>23.4</c:v>
                </c:pt>
                <c:pt idx="7">
                  <c:v>22.6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BCA7-458C-96FB-779D16464FC3}"/>
            </c:ext>
          </c:extLst>
        </c:ser>
        <c:ser>
          <c:idx val="1"/>
          <c:order val="1"/>
          <c:tx>
            <c:v>Model: z-dependence (Smolcic et al, 2017), injection spectrum: monoenergetic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Лист1!$O$196:$O$203</c:f>
              <c:numCache>
                <c:formatCode>General</c:formatCode>
                <c:ptCount val="8"/>
                <c:pt idx="0">
                  <c:v>17.5</c:v>
                </c:pt>
                <c:pt idx="1">
                  <c:v>18</c:v>
                </c:pt>
                <c:pt idx="2">
                  <c:v>18.5</c:v>
                </c:pt>
                <c:pt idx="3">
                  <c:v>19</c:v>
                </c:pt>
                <c:pt idx="4">
                  <c:v>19.3</c:v>
                </c:pt>
                <c:pt idx="5">
                  <c:v>19.5</c:v>
                </c:pt>
                <c:pt idx="6">
                  <c:v>20</c:v>
                </c:pt>
                <c:pt idx="7">
                  <c:v>20.3</c:v>
                </c:pt>
              </c:numCache>
            </c:numRef>
          </c:xVal>
          <c:yVal>
            <c:numRef>
              <c:f>Лист1!$Q$196:$Q$203</c:f>
              <c:numCache>
                <c:formatCode>General</c:formatCode>
                <c:ptCount val="8"/>
                <c:pt idx="0">
                  <c:v>20.827999999999999</c:v>
                </c:pt>
                <c:pt idx="1">
                  <c:v>21.902000000000001</c:v>
                </c:pt>
                <c:pt idx="2">
                  <c:v>22.608000000000001</c:v>
                </c:pt>
                <c:pt idx="3">
                  <c:v>23.417999999999999</c:v>
                </c:pt>
                <c:pt idx="4">
                  <c:v>23.986999999999998</c:v>
                </c:pt>
                <c:pt idx="5">
                  <c:v>24.28</c:v>
                </c:pt>
                <c:pt idx="6">
                  <c:v>16.433</c:v>
                </c:pt>
                <c:pt idx="7">
                  <c:v>-3.5840000000000001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BCA7-458C-96FB-779D16464F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49293696"/>
        <c:axId val="1149288704"/>
      </c:scatterChart>
      <c:valAx>
        <c:axId val="11492936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Lg</a:t>
                </a:r>
                <a:r>
                  <a:rPr lang="en-US" baseline="0"/>
                  <a:t> E, GeV</a:t>
                </a:r>
                <a:endParaRPr lang="ru-RU"/>
              </a:p>
            </c:rich>
          </c:tx>
          <c:layout>
            <c:manualLayout>
              <c:xMode val="edge"/>
              <c:yMode val="edge"/>
              <c:x val="0.50623140857392823"/>
              <c:y val="0.706225575969670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49288704"/>
        <c:crosses val="autoZero"/>
        <c:crossBetween val="midCat"/>
      </c:valAx>
      <c:valAx>
        <c:axId val="1149288704"/>
        <c:scaling>
          <c:orientation val="minMax"/>
          <c:max val="26"/>
          <c:min val="-9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Lg (E^2*J)</a:t>
                </a:r>
                <a:r>
                  <a:rPr lang="en-US" baseline="0"/>
                  <a:t> (m^2 s sr)^-1</a:t>
                </a:r>
                <a:endParaRPr lang="ru-RU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4929369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BB81-0FA2-416A-84D7-2B1C5FC56D1B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C7D2-2C96-44F9-AD95-D3B6844201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602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BB81-0FA2-416A-84D7-2B1C5FC56D1B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C7D2-2C96-44F9-AD95-D3B6844201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942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BB81-0FA2-416A-84D7-2B1C5FC56D1B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C7D2-2C96-44F9-AD95-D3B6844201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390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BB81-0FA2-416A-84D7-2B1C5FC56D1B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C7D2-2C96-44F9-AD95-D3B6844201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562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BB81-0FA2-416A-84D7-2B1C5FC56D1B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C7D2-2C96-44F9-AD95-D3B6844201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750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BB81-0FA2-416A-84D7-2B1C5FC56D1B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C7D2-2C96-44F9-AD95-D3B6844201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51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BB81-0FA2-416A-84D7-2B1C5FC56D1B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C7D2-2C96-44F9-AD95-D3B6844201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126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BB81-0FA2-416A-84D7-2B1C5FC56D1B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C7D2-2C96-44F9-AD95-D3B6844201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0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BB81-0FA2-416A-84D7-2B1C5FC56D1B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C7D2-2C96-44F9-AD95-D3B6844201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906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BB81-0FA2-416A-84D7-2B1C5FC56D1B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C7D2-2C96-44F9-AD95-D3B6844201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949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BB81-0FA2-416A-84D7-2B1C5FC56D1B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C7D2-2C96-44F9-AD95-D3B6844201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723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DBB81-0FA2-416A-84D7-2B1C5FC56D1B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8C7D2-2C96-44F9-AD95-D3B6844201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123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13811" y="839448"/>
            <a:ext cx="8544392" cy="4655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50000"/>
              </a:lnSpc>
              <a:spcAft>
                <a:spcPts val="0"/>
              </a:spcAft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50000"/>
              </a:lnSpc>
              <a:spcAft>
                <a:spcPts val="0"/>
              </a:spcAft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200000"/>
              </a:lnSpc>
              <a:spcAft>
                <a:spcPts val="0"/>
              </a:spcAft>
            </a:pP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STUDY OF COSMIC RAY SOURCES </a:t>
            </a:r>
          </a:p>
          <a:p>
            <a:pPr indent="449580" algn="ctr">
              <a:lnSpc>
                <a:spcPct val="200000"/>
              </a:lnSpc>
              <a:spcAft>
                <a:spcPts val="0"/>
              </a:spcAft>
            </a:pP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USING DATA ON EXTRAGALACTIC DIFFUSE 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GAMMA-RAY EMISSION</a:t>
            </a:r>
          </a:p>
          <a:p>
            <a:pPr indent="449580" algn="ctr">
              <a:lnSpc>
                <a:spcPct val="150000"/>
              </a:lnSpc>
              <a:spcAft>
                <a:spcPts val="0"/>
              </a:spcAf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Uryson</a:t>
            </a:r>
            <a:endParaRPr lang="en-US" dirty="0" smtClean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600" dirty="0" smtClean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Lebedev</a:t>
            </a:r>
            <a:r>
              <a:rPr lang="en-US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Physical Institute RAS, 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Moscow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63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3810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264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433924" y="-433119"/>
            <a:ext cx="532415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1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1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FERMI LAT IGRB spectrum (Ackermann et al. 2014)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889" y="554636"/>
            <a:ext cx="9573239" cy="6303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53435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27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83831" y="749509"/>
            <a:ext cx="9009088" cy="3481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DIFFUSE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GAMMA-RAY INTENSITY 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CALCULATED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600075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en-US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γ</a:t>
            </a:r>
            <a:r>
              <a:rPr lang="en-US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(&gt;50 GeV, z-dependence: BL Lac’s) = 7.80x10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-10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(cm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-2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sr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600075" algn="l"/>
              </a:tabLst>
            </a:pP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600075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en-US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γ</a:t>
            </a:r>
            <a:r>
              <a:rPr lang="en-US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(&gt;50 GeV, z-dependence: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Smolcic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2017) = 1.28x10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-9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(cm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-2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sr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600075" algn="l"/>
              </a:tabLst>
            </a:pP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(Values are downshifted by 20% due to errors in UHECR flux.)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13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9351" y="404734"/>
            <a:ext cx="9683646" cy="5044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Fermi LAT IGRB (E&gt;50 GeV)</a:t>
            </a:r>
          </a:p>
          <a:p>
            <a:pPr indent="449580" algn="ctr">
              <a:lnSpc>
                <a:spcPct val="107000"/>
              </a:lnSpc>
              <a:spcAft>
                <a:spcPts val="800"/>
              </a:spcAft>
            </a:pPr>
            <a:endParaRPr lang="en-US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IGRB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unresolved sources + CR in the Galaxy + extragalactic diffuse 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emission</a:t>
            </a: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Contribution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unresolved sources at </a:t>
            </a:r>
            <a:r>
              <a:rPr lang="en-US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&gt;50 GeV: 86 (+16, -14) %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(Mauri 2016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Then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minimal Fermi LAT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IGRB (&gt;50 GeV)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0.28 Fermi LAT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IGRB</a:t>
            </a: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CR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the Galaxy: foreground models (Ackermann et al. 2014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endParaRPr lang="en-US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Accounting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uncertainties (including systematic ones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600075" algn="l"/>
              </a:tabLst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-10</a:t>
            </a:r>
            <a:r>
              <a:rPr lang="en-US" b="1" dirty="0"/>
              <a:t> 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≤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FERMI LAT IGRB (without unresolved sources) ≤ 5.40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n-US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-9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(cm</a:t>
            </a:r>
            <a:r>
              <a:rPr lang="en-US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-2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</a:t>
            </a:r>
            <a:r>
              <a:rPr lang="en-US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sr</a:t>
            </a:r>
            <a:r>
              <a:rPr lang="en-US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31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9253" y="2458387"/>
            <a:ext cx="9608696" cy="1918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Contribution of subdominant UHECR sources to IGRB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en-US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</a:t>
            </a:r>
            <a:r>
              <a:rPr lang="en-US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γ</a:t>
            </a:r>
            <a:r>
              <a:rPr lang="en-US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(&gt;50 GeV, z-dependence: BL Lac’s) / Fermi LAT IGRB = 0.14 </a:t>
            </a:r>
            <a:endParaRPr lang="en-US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en-US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</a:t>
            </a:r>
            <a:r>
              <a:rPr lang="en-US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γ</a:t>
            </a:r>
            <a:r>
              <a:rPr lang="en-US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(&gt;50 GeV, z-dependence: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Smolcic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2017) / Fermi LAT IGRB = 0.24</a:t>
            </a:r>
            <a:endParaRPr lang="ru-R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11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4283" y="1266357"/>
            <a:ext cx="10178320" cy="4853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</a:p>
          <a:p>
            <a:pPr indent="449580" algn="ctr">
              <a:lnSpc>
                <a:spcPct val="107000"/>
              </a:lnSpc>
              <a:spcAft>
                <a:spcPts val="800"/>
              </a:spcAft>
            </a:pP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50000"/>
              </a:lnSpc>
              <a:spcAft>
                <a:spcPts val="80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I consider AGNs with supermassive black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holes surrounded by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superstrong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magnetic 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field </a:t>
            </a:r>
          </a:p>
          <a:p>
            <a:pPr indent="449580">
              <a:lnSpc>
                <a:spcPct val="150000"/>
              </a:lnSpc>
              <a:spcAft>
                <a:spcPts val="80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  possible UHECR sources.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50000"/>
              </a:lnSpc>
              <a:spcAft>
                <a:spcPts val="80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appears that these sources contribute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negligibly to the CR flux at the 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Earth. </a:t>
            </a:r>
          </a:p>
          <a:p>
            <a:pPr indent="449580">
              <a:lnSpc>
                <a:spcPct val="150000"/>
              </a:lnSpc>
              <a:spcAft>
                <a:spcPts val="80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contribution is irrespective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cosmic evolution model.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50000"/>
              </a:lnSpc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UHECRs from these objects contribute noticeably to 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IGRB: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 to 24 %.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50000"/>
              </a:lnSpc>
              <a:spcAft>
                <a:spcPts val="80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Their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contribution 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IGRB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should be taken into account </a:t>
            </a:r>
          </a:p>
          <a:p>
            <a:pPr indent="449580">
              <a:lnSpc>
                <a:spcPct val="150000"/>
              </a:lnSpc>
              <a:spcAft>
                <a:spcPts val="80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while investigating UHECR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mass composition and dark matter 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decay with Fermi LAT data.</a:t>
            </a:r>
          </a:p>
          <a:p>
            <a:pPr indent="449580">
              <a:lnSpc>
                <a:spcPct val="150000"/>
              </a:lnSpc>
              <a:spcAft>
                <a:spcPts val="800"/>
              </a:spcAft>
            </a:pP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95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62925" y="2139177"/>
            <a:ext cx="4002373" cy="916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50000"/>
              </a:lnSpc>
              <a:spcAft>
                <a:spcPts val="800"/>
              </a:spcAft>
            </a:pP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Thank you</a:t>
            </a:r>
            <a:endParaRPr lang="ru-RU" sz="40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5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8938" y="335846"/>
            <a:ext cx="8394492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>
              <a:lnSpc>
                <a:spcPct val="150000"/>
              </a:lnSpc>
            </a:pP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UHECR data are obtained by Pierre Auger Observatory (PAO) and Telescope Array (TA):</a:t>
            </a:r>
          </a:p>
          <a:p>
            <a:pPr algn="ctr"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 energy spectrum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 mass composition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 arrival directions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It is supposed that UHECRs are only weakly deflected in extragalactic magnetic fields.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Thus direct identification of sources is possible, using particle arrival directions. 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Anisotropies in the arrival directions observed by PAO and TA are also examined. </a:t>
            </a:r>
          </a:p>
          <a:p>
            <a:pPr>
              <a:lnSpc>
                <a:spcPct val="150000"/>
              </a:lnSpc>
            </a:pPr>
            <a:r>
              <a:rPr lang="en-US" sz="1600" dirty="0"/>
              <a:t>	</a:t>
            </a:r>
            <a:r>
              <a:rPr lang="en-US" sz="1600" dirty="0" smtClean="0"/>
              <a:t>No successful correlations of UHECRs with potential astrophysical sources </a:t>
            </a:r>
          </a:p>
          <a:p>
            <a:pPr>
              <a:lnSpc>
                <a:spcPct val="150000"/>
              </a:lnSpc>
            </a:pPr>
            <a:r>
              <a:rPr lang="en-US" sz="1600" dirty="0" smtClean="0"/>
              <a:t>were found by these methods. </a:t>
            </a:r>
          </a:p>
          <a:p>
            <a:pPr algn="ctr">
              <a:lnSpc>
                <a:spcPct val="150000"/>
              </a:lnSpc>
            </a:pPr>
            <a:r>
              <a:rPr lang="en-US" sz="1600" dirty="0" smtClean="0"/>
              <a:t>Data on CR mass composition obtained by PAO and TA are not in agreement.  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 of ultrahigh energy cosmic rays (UHECR) are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presumably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extragalactic objects – active galactic nuclei  (AGN).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However they are not established and their acceleration mechanism is not clear.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03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99213" y="-259958"/>
            <a:ext cx="9488774" cy="6800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ANOTHER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METHOD TO STUDY UHECRs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Berezinskii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et al. 2016;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Gavish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Eichler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2016;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Uryson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2016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space,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UHECRs interact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 cosmic microwave background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extragalactic background light.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results in electromagnetic cascades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initiating by UHECRs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extragalactic space.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Consequently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UHECRs contribute to isotropic gamma-ray background.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Isotropic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gamma-ray background (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IGRB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is measured by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Fermi LAT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Therefore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Fermi LAT data can be used for UHECR study: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different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classes of AGN which are possible UHECR sources are considered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and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UHECR spectra at the Earth are calculated;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gamma-ray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emission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generated by UHECRs in extragalactic space is calculated;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calculated gamma-ray intensity is compared with  Fermi LAT IGRB,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and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models of UHECR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sources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which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UHECR contribution in IGRB is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Fermi LAT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IGRB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excluded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07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23869" y="224852"/>
            <a:ext cx="8304551" cy="6422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Examined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models of UHECR sources are: 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endParaRPr lang="ru-RU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AGNs with different evolution of density with redshift </a:t>
            </a:r>
            <a:r>
              <a:rPr lang="en-US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AGNs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 different values of index α in the generation spectrum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-α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Here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analyze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class of AGNs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supermassive black hole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surrounded by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superstrong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magnetic field of 10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10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Gs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contrast to common value of 10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model an electric induction field can accelerate CRs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extremely high energies,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 protons escape the source at the energy of 10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Kardashev 1995-2001;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Shatskii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Kardashev 2002; Kardashev et al. 2003).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76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08879" y="419726"/>
            <a:ext cx="9009088" cy="492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Due to acceleration mechanism we suppose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monoenergetic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generation spectrum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in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these AGNs.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AutoNum type="arabicParenR" startAt="2"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Parameters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extragalactic background light: (Inoue et al. 2013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AutoNum type="arabicParenR" startAt="2"/>
            </a:pP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Evolution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density with redshift </a:t>
            </a:r>
            <a:r>
              <a:rPr lang="en-US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Two cases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3a) weak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similar to evolution of Blue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Lacertae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objects (BL Lacs)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Giachinti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et al. 2015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50000"/>
              </a:lnSpc>
              <a:spcAft>
                <a:spcPts val="80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3b) similar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evolution of radio AGNs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Smolcic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et al. 2017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457200">
              <a:lnSpc>
                <a:spcPct val="150000"/>
              </a:lnSpc>
              <a:spcAft>
                <a:spcPts val="800"/>
              </a:spcAft>
            </a:pP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Computing: the public available code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TransportCR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Kalashev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Kido 2015).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8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830" y="314793"/>
            <a:ext cx="8949127" cy="63558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669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398" y="749508"/>
            <a:ext cx="7435120" cy="49467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179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4380" y="584616"/>
            <a:ext cx="9863528" cy="3547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 SPECTRA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both cases of cosmic evolution CR energy spectra calculated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much lower than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PAO spectrum.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Thus the CR sources under consideration are only subdominant.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UHECR contribution to the diffuse gamma-ray emission?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35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788050703"/>
              </p:ext>
            </p:extLst>
          </p:nvPr>
        </p:nvGraphicFramePr>
        <p:xfrm>
          <a:off x="2128603" y="764498"/>
          <a:ext cx="7615004" cy="5456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79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504</Words>
  <Application>Microsoft Office PowerPoint</Application>
  <PresentationFormat>Широкоэкранный</PresentationFormat>
  <Paragraphs>118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38</cp:revision>
  <dcterms:created xsi:type="dcterms:W3CDTF">2017-10-02T20:27:28Z</dcterms:created>
  <dcterms:modified xsi:type="dcterms:W3CDTF">2017-10-02T22:32:50Z</dcterms:modified>
</cp:coreProperties>
</file>