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9" r:id="rId3"/>
    <p:sldId id="297" r:id="rId4"/>
    <p:sldId id="296" r:id="rId5"/>
    <p:sldId id="298" r:id="rId6"/>
    <p:sldId id="282" r:id="rId7"/>
    <p:sldId id="299" r:id="rId8"/>
    <p:sldId id="275" r:id="rId9"/>
    <p:sldId id="300" r:id="rId10"/>
    <p:sldId id="286" r:id="rId11"/>
    <p:sldId id="287" r:id="rId12"/>
    <p:sldId id="291" r:id="rId13"/>
    <p:sldId id="292" r:id="rId14"/>
    <p:sldId id="295" r:id="rId15"/>
    <p:sldId id="301" r:id="rId16"/>
    <p:sldId id="302" r:id="rId17"/>
    <p:sldId id="273" r:id="rId18"/>
    <p:sldId id="288" r:id="rId19"/>
    <p:sldId id="289" r:id="rId20"/>
    <p:sldId id="293" r:id="rId21"/>
    <p:sldId id="294" r:id="rId22"/>
    <p:sldId id="270" r:id="rId23"/>
    <p:sldId id="271" r:id="rId24"/>
    <p:sldId id="272" r:id="rId25"/>
    <p:sldId id="262" r:id="rId26"/>
    <p:sldId id="26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02862432923946"/>
          <c:y val="3.946966232523999E-2"/>
          <c:w val="0.72602323862812501"/>
          <c:h val="0.8111411349979704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'[fit_data-3.ods]Sheet1'!$B$1</c:f>
              <c:strCache>
                <c:ptCount val="1"/>
                <c:pt idx="0">
                  <c:v>Protons</c:v>
                </c:pt>
              </c:strCache>
            </c:strRef>
          </c:tx>
          <c:spPr>
            <a:ln w="28800">
              <a:solidFill>
                <a:srgbClr val="004586"/>
              </a:solidFill>
            </a:ln>
          </c:spPr>
          <c:marker>
            <c:symbol val="square"/>
            <c:size val="7"/>
          </c:marker>
          <c:xVal>
            <c:numRef>
              <c:f>'[fit_data-3.ods]Sheet1'!$A$3:$A$12</c:f>
              <c:numCache>
                <c:formatCode>General</c:formatCode>
                <c:ptCount val="10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</c:numCache>
            </c:numRef>
          </c:xVal>
          <c:yVal>
            <c:numRef>
              <c:f>'[fit_data-3.ods]Sheet1'!$D$3:$D$12</c:f>
              <c:numCache>
                <c:formatCode>General</c:formatCode>
                <c:ptCount val="10"/>
                <c:pt idx="0">
                  <c:v>0.149561994609164</c:v>
                </c:pt>
                <c:pt idx="1">
                  <c:v>0.17519269776876301</c:v>
                </c:pt>
                <c:pt idx="2">
                  <c:v>0.201721629485936</c:v>
                </c:pt>
                <c:pt idx="3">
                  <c:v>0.234494153533299</c:v>
                </c:pt>
                <c:pt idx="4">
                  <c:v>0.27418699186991902</c:v>
                </c:pt>
                <c:pt idx="5">
                  <c:v>0.31657541065206601</c:v>
                </c:pt>
                <c:pt idx="6">
                  <c:v>0.36246305418719199</c:v>
                </c:pt>
                <c:pt idx="7">
                  <c:v>0.402209253855773</c:v>
                </c:pt>
                <c:pt idx="8">
                  <c:v>0.45025510204081598</c:v>
                </c:pt>
                <c:pt idx="9">
                  <c:v>0.49126984126984102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F4D-46BE-ABC8-C5FC6753AD66}"/>
            </c:ext>
          </c:extLst>
        </c:ser>
        <c:ser>
          <c:idx val="1"/>
          <c:order val="1"/>
          <c:tx>
            <c:strRef>
              <c:f>'[fit_data-3.ods]Sheet1'!$E$1</c:f>
              <c:strCache>
                <c:ptCount val="1"/>
                <c:pt idx="0">
                  <c:v>Pions</c:v>
                </c:pt>
              </c:strCache>
            </c:strRef>
          </c:tx>
          <c:spPr>
            <a:ln w="28800">
              <a:solidFill>
                <a:srgbClr val="FF420E"/>
              </a:solidFill>
            </a:ln>
          </c:spPr>
          <c:marker>
            <c:symbol val="diamond"/>
            <c:size val="7"/>
          </c:marker>
          <c:xVal>
            <c:numRef>
              <c:f>'[fit_data-3.ods]Sheet1'!$A$3:$A$12</c:f>
              <c:numCache>
                <c:formatCode>General</c:formatCode>
                <c:ptCount val="10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</c:numCache>
            </c:numRef>
          </c:xVal>
          <c:yVal>
            <c:numRef>
              <c:f>'[fit_data-3.ods]Sheet1'!$M$3:$M$11</c:f>
              <c:numCache>
                <c:formatCode>General</c:formatCode>
                <c:ptCount val="9"/>
                <c:pt idx="0">
                  <c:v>0.68036511842910496</c:v>
                </c:pt>
                <c:pt idx="1">
                  <c:v>0.64205970196930295</c:v>
                </c:pt>
                <c:pt idx="2">
                  <c:v>0.62239880092336297</c:v>
                </c:pt>
                <c:pt idx="3">
                  <c:v>0.60812504620304897</c:v>
                </c:pt>
                <c:pt idx="4">
                  <c:v>0.582329181562805</c:v>
                </c:pt>
                <c:pt idx="5">
                  <c:v>0.56656309406306404</c:v>
                </c:pt>
                <c:pt idx="6">
                  <c:v>0.55001070893124904</c:v>
                </c:pt>
                <c:pt idx="7">
                  <c:v>0.52105043768236803</c:v>
                </c:pt>
                <c:pt idx="8">
                  <c:v>0.479269036261253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F4D-46BE-ABC8-C5FC6753AD66}"/>
            </c:ext>
          </c:extLst>
        </c:ser>
        <c:ser>
          <c:idx val="2"/>
          <c:order val="2"/>
          <c:tx>
            <c:strRef>
              <c:f>'[fit_data-3.ods]Sheet1'!$L$1</c:f>
              <c:strCache>
                <c:ptCount val="1"/>
                <c:pt idx="0">
                  <c:v>Muons</c:v>
                </c:pt>
              </c:strCache>
            </c:strRef>
          </c:tx>
          <c:spPr>
            <a:ln w="28800">
              <a:solidFill>
                <a:srgbClr val="579D1C"/>
              </a:solidFill>
            </a:ln>
          </c:spPr>
          <c:marker>
            <c:symbol val="triangle"/>
            <c:size val="7"/>
          </c:marker>
          <c:xVal>
            <c:numRef>
              <c:f>'[fit_data-3.ods]Sheet1'!$A$3:$A$12</c:f>
              <c:numCache>
                <c:formatCode>General</c:formatCode>
                <c:ptCount val="10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</c:numCache>
            </c:numRef>
          </c:xVal>
          <c:yVal>
            <c:numRef>
              <c:f>'[fit_data-3.ods]Sheet1'!$L$3:$L$11</c:f>
              <c:numCache>
                <c:formatCode>General</c:formatCode>
                <c:ptCount val="9"/>
                <c:pt idx="0">
                  <c:v>0.16464835865984301</c:v>
                </c:pt>
                <c:pt idx="1">
                  <c:v>0.17335611953171201</c:v>
                </c:pt>
                <c:pt idx="2">
                  <c:v>0.160578890638228</c:v>
                </c:pt>
                <c:pt idx="3">
                  <c:v>0.14047688567290401</c:v>
                </c:pt>
                <c:pt idx="4">
                  <c:v>0.118212823857249</c:v>
                </c:pt>
                <c:pt idx="5">
                  <c:v>9.7448852178847106E-2</c:v>
                </c:pt>
                <c:pt idx="6">
                  <c:v>8.2501606339687297E-2</c:v>
                </c:pt>
                <c:pt idx="7">
                  <c:v>7.2947061275531494E-2</c:v>
                </c:pt>
                <c:pt idx="8">
                  <c:v>6.6139127004053E-2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F4D-46BE-ABC8-C5FC6753AD66}"/>
            </c:ext>
          </c:extLst>
        </c:ser>
        <c:ser>
          <c:idx val="3"/>
          <c:order val="3"/>
          <c:tx>
            <c:strRef>
              <c:f>'[fit_data-3.ods]Sheet1'!$H$1</c:f>
              <c:strCache>
                <c:ptCount val="1"/>
                <c:pt idx="0">
                  <c:v>Kaons</c:v>
                </c:pt>
              </c:strCache>
            </c:strRef>
          </c:tx>
          <c:spPr>
            <a:ln w="28800">
              <a:solidFill>
                <a:srgbClr val="FFD320"/>
              </a:solidFill>
            </a:ln>
          </c:spPr>
          <c:marker>
            <c:symbol val="x"/>
            <c:size val="7"/>
          </c:marker>
          <c:xVal>
            <c:numRef>
              <c:f>'[fit_data-3.ods]Sheet1'!$A$3:$A$12</c:f>
              <c:numCache>
                <c:formatCode>General</c:formatCode>
                <c:ptCount val="10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</c:numCache>
            </c:numRef>
          </c:xVal>
          <c:yVal>
            <c:numRef>
              <c:f>'[fit_data-3.ods]Sheet1'!$J$3:$J$8</c:f>
              <c:numCache>
                <c:formatCode>General</c:formatCode>
                <c:ptCount val="6"/>
                <c:pt idx="0" formatCode="0.00E+00">
                  <c:v>3.9083557951482498E-3</c:v>
                </c:pt>
                <c:pt idx="1">
                  <c:v>8.3164300202839807E-3</c:v>
                </c:pt>
                <c:pt idx="2">
                  <c:v>1.34093113482056E-2</c:v>
                </c:pt>
                <c:pt idx="3">
                  <c:v>1.6446365022877499E-2</c:v>
                </c:pt>
                <c:pt idx="4">
                  <c:v>2.2289972899729001E-2</c:v>
                </c:pt>
                <c:pt idx="5">
                  <c:v>1.9512195121951199E-2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F4D-46BE-ABC8-C5FC6753A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3527232"/>
        <c:axId val="333526656"/>
      </c:scatterChart>
      <c:valAx>
        <c:axId val="333526656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333527232"/>
        <c:crosses val="autoZero"/>
        <c:crossBetween val="midCat"/>
      </c:valAx>
      <c:valAx>
        <c:axId val="333527232"/>
        <c:scaling>
          <c:orientation val="minMax"/>
          <c:max val="7"/>
          <c:min val="1.5"/>
        </c:scaling>
        <c:delete val="0"/>
        <c:axPos val="b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333526656"/>
        <c:crossesAt val="0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6136E-1D1E-49C8-8710-E96731F548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946D9-91CF-43FC-B24B-EC32AABC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8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DEF0-32B4-4E28-92F8-74076F7FD1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5B7B-7211-44D1-AA35-E2E1724C0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05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DEF0-32B4-4E28-92F8-74076F7FD1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5B7B-7211-44D1-AA35-E2E1724C0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7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DEF0-32B4-4E28-92F8-74076F7FD1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5B7B-7211-44D1-AA35-E2E1724C0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2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DEF0-32B4-4E28-92F8-74076F7FD1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5B7B-7211-44D1-AA35-E2E1724C0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7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DEF0-32B4-4E28-92F8-74076F7FD1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5B7B-7211-44D1-AA35-E2E1724C0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9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DEF0-32B4-4E28-92F8-74076F7FD1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5B7B-7211-44D1-AA35-E2E1724C0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5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DEF0-32B4-4E28-92F8-74076F7FD1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5B7B-7211-44D1-AA35-E2E1724C0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DEF0-32B4-4E28-92F8-74076F7FD1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5B7B-7211-44D1-AA35-E2E1724C0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0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DEF0-32B4-4E28-92F8-74076F7FD1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5B7B-7211-44D1-AA35-E2E1724C0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7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DEF0-32B4-4E28-92F8-74076F7FD1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5B7B-7211-44D1-AA35-E2E1724C0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18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DEF0-32B4-4E28-92F8-74076F7FD1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5B7B-7211-44D1-AA35-E2E1724C0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1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2DEF0-32B4-4E28-92F8-74076F7FD1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5B7B-7211-44D1-AA35-E2E1724C0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2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3500" y="1490543"/>
            <a:ext cx="6858000" cy="127781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PSD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supermodule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response study at proton beam energies 2-6 GeV at CERN test beams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3645" y="6350073"/>
            <a:ext cx="12426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Moscow</a:t>
            </a:r>
            <a:r>
              <a:rPr lang="ru-RU" sz="1350" dirty="0" smtClean="0"/>
              <a:t>, </a:t>
            </a:r>
            <a:r>
              <a:rPr lang="ru-RU" sz="135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0139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63688" y="188640"/>
            <a:ext cx="61382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800" b="1" dirty="0">
                <a:solidFill>
                  <a:srgbClr val="C00000"/>
                </a:solidFill>
              </a:rPr>
              <a:t>Beam particle </a:t>
            </a:r>
            <a:r>
              <a:rPr lang="en-US" altLang="ru-RU" sz="2800" b="1" dirty="0" smtClean="0">
                <a:solidFill>
                  <a:srgbClr val="C00000"/>
                </a:solidFill>
              </a:rPr>
              <a:t>identification on T10</a:t>
            </a:r>
            <a:endParaRPr lang="ru-RU" altLang="ru-RU" sz="28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19045" y="1818039"/>
            <a:ext cx="3431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Measured T10 beam composition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vs particle momentum</a:t>
            </a:r>
            <a:endParaRPr lang="ru-RU" b="1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4313104" y="2464370"/>
            <a:ext cx="4717886" cy="2388843"/>
            <a:chOff x="4246602" y="2455789"/>
            <a:chExt cx="4717886" cy="2388843"/>
          </a:xfrm>
        </p:grpSpPr>
        <p:graphicFrame>
          <p:nvGraphicFramePr>
            <p:cNvPr id="38" name="Диаграмма 3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88052524"/>
                </p:ext>
              </p:extLst>
            </p:nvPr>
          </p:nvGraphicFramePr>
          <p:xfrm>
            <a:off x="4427984" y="2455789"/>
            <a:ext cx="4536504" cy="21898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7629267" y="4536855"/>
              <a:ext cx="8403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P(GeV/c</a:t>
              </a:r>
              <a:r>
                <a:rPr lang="en-US" sz="1400" dirty="0" smtClean="0"/>
                <a:t>)</a:t>
              </a:r>
              <a:endParaRPr lang="ru-RU" sz="1400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 rot="16200000">
              <a:off x="3420991" y="3289981"/>
              <a:ext cx="20205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Beam composition </a:t>
              </a:r>
              <a:endParaRPr lang="ru-RU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8" y="1055715"/>
            <a:ext cx="3934483" cy="55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A76C84B-3FC4-4D9F-B2C8-EF76672D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09CC-8AC1-4F21-A3F0-2273EDECC83F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A956D3-B410-420C-9992-E5EF3B992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129" y="819789"/>
            <a:ext cx="5726006" cy="5894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B7D6F5-AA25-4297-A95C-B8FAD103EAEC}"/>
              </a:ext>
            </a:extLst>
          </p:cNvPr>
          <p:cNvSpPr txBox="1"/>
          <p:nvPr/>
        </p:nvSpPr>
        <p:spPr>
          <a:xfrm>
            <a:off x="3208012" y="2132856"/>
            <a:ext cx="30328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AC325-3E3A-409A-89B9-53FE325690ED}"/>
              </a:ext>
            </a:extLst>
          </p:cNvPr>
          <p:cNvSpPr txBox="1"/>
          <p:nvPr/>
        </p:nvSpPr>
        <p:spPr>
          <a:xfrm>
            <a:off x="3511300" y="3761374"/>
            <a:ext cx="312906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π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D08C2-4417-4CC4-B282-1E62C5323617}"/>
              </a:ext>
            </a:extLst>
          </p:cNvPr>
          <p:cNvSpPr txBox="1"/>
          <p:nvPr/>
        </p:nvSpPr>
        <p:spPr>
          <a:xfrm>
            <a:off x="2658400" y="4130706"/>
            <a:ext cx="311304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8146" y="648114"/>
            <a:ext cx="3336022" cy="332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2C6FE-3177-4597-AE54-0E7453988614}"/>
              </a:ext>
            </a:extLst>
          </p:cNvPr>
          <p:cNvSpPr txBox="1"/>
          <p:nvPr/>
        </p:nvSpPr>
        <p:spPr>
          <a:xfrm>
            <a:off x="611560" y="248304"/>
            <a:ext cx="797114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TOF vs Energy deposition in </a:t>
            </a:r>
            <a:r>
              <a:rPr lang="en-US" sz="2800" b="1" dirty="0" err="1" smtClean="0">
                <a:solidFill>
                  <a:srgbClr val="C00000"/>
                </a:solidFill>
              </a:rPr>
              <a:t>supermodule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for 6 </a:t>
            </a:r>
            <a:r>
              <a:rPr lang="en-US" sz="2800" b="1" dirty="0" err="1" smtClean="0">
                <a:solidFill>
                  <a:srgbClr val="C00000"/>
                </a:solidFill>
              </a:rPr>
              <a:t>Gev</a:t>
            </a:r>
            <a:r>
              <a:rPr lang="en-US" sz="2800" b="1" dirty="0" smtClean="0">
                <a:solidFill>
                  <a:srgbClr val="C00000"/>
                </a:solidFill>
              </a:rPr>
              <a:t>/c beam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6486829"/>
            <a:ext cx="914400" cy="227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1264165"/>
            <a:ext cx="914400" cy="2182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58400" y="6415744"/>
            <a:ext cx="407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Energy deposition  in </a:t>
            </a:r>
            <a:r>
              <a:rPr lang="en-US" b="1" dirty="0" err="1" smtClean="0"/>
              <a:t>supermodule</a:t>
            </a:r>
            <a:r>
              <a:rPr lang="en-US" b="1" dirty="0" smtClean="0"/>
              <a:t>, MeV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1227" y="3651092"/>
            <a:ext cx="340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TOF between beam </a:t>
            </a:r>
            <a:r>
              <a:rPr lang="en-US" b="1" dirty="0" err="1" smtClean="0"/>
              <a:t>counters,psec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906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E6A95D-9A3D-4E7B-A35A-4A8B99A25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9" y="872837"/>
            <a:ext cx="4202999" cy="52619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DC3482-204F-43F7-8A3E-A7222AAE1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685" y="932918"/>
            <a:ext cx="4214412" cy="51419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C683F7-D4AB-4999-97E3-6B1CA15ADADC}"/>
              </a:ext>
            </a:extLst>
          </p:cNvPr>
          <p:cNvSpPr txBox="1"/>
          <p:nvPr/>
        </p:nvSpPr>
        <p:spPr>
          <a:xfrm>
            <a:off x="2198257" y="1550512"/>
            <a:ext cx="294892" cy="35448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π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6AFBF5-4B7C-4189-92B9-D09F1B5425E8}"/>
              </a:ext>
            </a:extLst>
          </p:cNvPr>
          <p:cNvSpPr txBox="1"/>
          <p:nvPr/>
        </p:nvSpPr>
        <p:spPr>
          <a:xfrm>
            <a:off x="1169893" y="2320803"/>
            <a:ext cx="293382" cy="35448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μ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748BEC-75A0-4C64-AFD0-57D55E9C5332}"/>
              </a:ext>
            </a:extLst>
          </p:cNvPr>
          <p:cNvSpPr txBox="1"/>
          <p:nvPr/>
        </p:nvSpPr>
        <p:spPr>
          <a:xfrm>
            <a:off x="6186886" y="1532573"/>
            <a:ext cx="285827" cy="35448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6584" y="932918"/>
            <a:ext cx="6963736" cy="41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486853"/>
            <a:ext cx="888158" cy="392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C207996-8193-43A1-A104-A181BCD9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09CC-8AC1-4F21-A3F0-2273EDECC83F}" type="slidenum">
              <a:rPr lang="ru-RU" smtClean="0"/>
              <a:t>12</a:t>
            </a:fld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133A61-8BF7-4283-87BB-C006C7D3620F}"/>
              </a:ext>
            </a:extLst>
          </p:cNvPr>
          <p:cNvSpPr txBox="1"/>
          <p:nvPr/>
        </p:nvSpPr>
        <p:spPr>
          <a:xfrm>
            <a:off x="1077530" y="101711"/>
            <a:ext cx="7232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Reconstructed </a:t>
            </a:r>
            <a:r>
              <a:rPr lang="en-US" sz="2800" b="1" dirty="0" err="1" smtClean="0">
                <a:solidFill>
                  <a:srgbClr val="C00000"/>
                </a:solidFill>
              </a:rPr>
              <a:t>supermodule</a:t>
            </a:r>
            <a:r>
              <a:rPr lang="en-US" sz="2800" b="1" dirty="0" smtClean="0">
                <a:solidFill>
                  <a:srgbClr val="C00000"/>
                </a:solidFill>
              </a:rPr>
              <a:t> energy deposition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of </a:t>
            </a:r>
            <a:r>
              <a:rPr lang="en-US" sz="2800" b="1" dirty="0" err="1" smtClean="0">
                <a:solidFill>
                  <a:srgbClr val="C00000"/>
                </a:solidFill>
              </a:rPr>
              <a:t>pions</a:t>
            </a:r>
            <a:r>
              <a:rPr lang="en-US" sz="2800" b="1" dirty="0" smtClean="0">
                <a:solidFill>
                  <a:srgbClr val="C00000"/>
                </a:solidFill>
              </a:rPr>
              <a:t> and protons with momentum </a:t>
            </a:r>
            <a:r>
              <a:rPr lang="en-US" sz="2800" b="1" dirty="0">
                <a:solidFill>
                  <a:srgbClr val="C00000"/>
                </a:solidFill>
              </a:rPr>
              <a:t>6GeV/c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E9B10C-9FF4-41DB-B91C-D323EE18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3645" y="6773843"/>
            <a:ext cx="2133600" cy="365125"/>
          </a:xfrm>
        </p:spPr>
        <p:txBody>
          <a:bodyPr/>
          <a:lstStyle/>
          <a:p>
            <a:fld id="{642B09CC-8AC1-4F21-A3F0-2273EDECC83F}" type="slidenum">
              <a:rPr lang="ru-RU" smtClean="0"/>
              <a:t>13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08B19-E71F-4DFF-9648-675159DD5552}"/>
              </a:ext>
            </a:extLst>
          </p:cNvPr>
          <p:cNvSpPr txBox="1"/>
          <p:nvPr/>
        </p:nvSpPr>
        <p:spPr>
          <a:xfrm>
            <a:off x="1838953" y="31224"/>
            <a:ext cx="5315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     Energy deposition  profile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for protons and </a:t>
            </a:r>
            <a:r>
              <a:rPr lang="en-US" sz="2800" b="1" dirty="0" err="1" smtClean="0">
                <a:solidFill>
                  <a:srgbClr val="C00000"/>
                </a:solidFill>
              </a:rPr>
              <a:t>pions</a:t>
            </a:r>
            <a:r>
              <a:rPr lang="en-US" sz="2800" b="1" dirty="0" smtClean="0">
                <a:solidFill>
                  <a:srgbClr val="C00000"/>
                </a:solidFill>
              </a:rPr>
              <a:t> in module </a:t>
            </a:r>
            <a:r>
              <a:rPr lang="en-US" sz="2800" b="1" dirty="0">
                <a:solidFill>
                  <a:srgbClr val="C00000"/>
                </a:solidFill>
              </a:rPr>
              <a:t>5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33952" y="1120306"/>
            <a:ext cx="9010048" cy="5669242"/>
            <a:chOff x="133952" y="1120306"/>
            <a:chExt cx="9010048" cy="566924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F796B74-490E-46AA-990D-957EB63AD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967" y="1151178"/>
              <a:ext cx="4146857" cy="248197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D456C49-742C-4316-9345-185BADE5C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9362" y="1120306"/>
              <a:ext cx="4264638" cy="24819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9B4927-478D-4591-8A6B-E378A309125F}"/>
                </a:ext>
              </a:extLst>
            </p:cNvPr>
            <p:cNvSpPr txBox="1"/>
            <p:nvPr/>
          </p:nvSpPr>
          <p:spPr>
            <a:xfrm>
              <a:off x="1721157" y="1261320"/>
              <a:ext cx="2035253" cy="407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Protons 6 GeV/c</a:t>
              </a:r>
              <a:endParaRPr lang="ru-RU" sz="2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0142B0-7472-4E2B-B164-1A415CD2942B}"/>
                </a:ext>
              </a:extLst>
            </p:cNvPr>
            <p:cNvSpPr txBox="1"/>
            <p:nvPr/>
          </p:nvSpPr>
          <p:spPr>
            <a:xfrm>
              <a:off x="5903923" y="1267586"/>
              <a:ext cx="1763100" cy="407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Pions</a:t>
              </a:r>
              <a:r>
                <a:rPr lang="en-US" sz="2400" dirty="0"/>
                <a:t> 6 GeV/c</a:t>
              </a:r>
              <a:endParaRPr lang="ru-RU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-619922" y="2015194"/>
              <a:ext cx="18770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Mean E </a:t>
              </a:r>
              <a:r>
                <a:rPr lang="en-US" baseline="-25000" dirty="0" err="1" smtClean="0"/>
                <a:t>dep</a:t>
              </a:r>
              <a:r>
                <a:rPr lang="en-US" dirty="0" smtClean="0"/>
                <a:t>, MeV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3940824" y="2015193"/>
              <a:ext cx="18770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Mean E </a:t>
              </a:r>
              <a:r>
                <a:rPr lang="en-US" baseline="-25000" dirty="0" err="1" smtClean="0"/>
                <a:t>dep</a:t>
              </a:r>
              <a:r>
                <a:rPr lang="en-US" dirty="0" smtClean="0"/>
                <a:t>, MeV</a:t>
              </a:r>
              <a:endParaRPr lang="ru-RU" dirty="0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230375" y="3852774"/>
              <a:ext cx="4331521" cy="2658088"/>
              <a:chOff x="203302" y="3552562"/>
              <a:chExt cx="4331521" cy="2658088"/>
            </a:xfrm>
          </p:grpSpPr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1E5DEC10-AFE9-4DF1-9E52-C579BD0C2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931" y="3552562"/>
                <a:ext cx="4100892" cy="2658088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5F4151-1C16-4638-A00C-A39435280B11}"/>
                  </a:ext>
                </a:extLst>
              </p:cNvPr>
              <p:cNvSpPr txBox="1"/>
              <p:nvPr/>
            </p:nvSpPr>
            <p:spPr>
              <a:xfrm>
                <a:off x="1764027" y="3735985"/>
                <a:ext cx="2035253" cy="407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Protons 2 GeV/c</a:t>
                </a:r>
                <a:endParaRPr lang="ru-RU" sz="2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-550572" y="4489859"/>
                <a:ext cx="187707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Mean E </a:t>
                </a:r>
                <a:r>
                  <a:rPr lang="en-US" baseline="-25000" dirty="0" err="1" smtClean="0"/>
                  <a:t>dep</a:t>
                </a:r>
                <a:r>
                  <a:rPr lang="en-US" dirty="0" smtClean="0"/>
                  <a:t>, MeV</a:t>
                </a:r>
                <a:endParaRPr lang="ru-RU" dirty="0"/>
              </a:p>
            </p:txBody>
          </p:sp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B91C5BD-8CA7-4831-BD39-6EC8DC4D8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5405" y="3899784"/>
              <a:ext cx="4178595" cy="265808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3270C2-9AB8-43D9-8435-441FCCC09A36}"/>
                </a:ext>
              </a:extLst>
            </p:cNvPr>
            <p:cNvSpPr txBox="1"/>
            <p:nvPr/>
          </p:nvSpPr>
          <p:spPr>
            <a:xfrm>
              <a:off x="5939897" y="4033487"/>
              <a:ext cx="1763100" cy="407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Pions</a:t>
              </a:r>
              <a:r>
                <a:rPr lang="en-US" sz="2400" dirty="0"/>
                <a:t> 2 GeV/c</a:t>
              </a:r>
              <a:endParaRPr lang="ru-RU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039443" y="4787362"/>
              <a:ext cx="18770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Mean E </a:t>
              </a:r>
              <a:r>
                <a:rPr lang="en-US" baseline="-25000" dirty="0" err="1" smtClean="0"/>
                <a:t>dep</a:t>
              </a:r>
              <a:r>
                <a:rPr lang="en-US" dirty="0" smtClean="0"/>
                <a:t>, MeV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56257" y="3472438"/>
              <a:ext cx="15403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Cell  number</a:t>
              </a:r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03621" y="3483442"/>
              <a:ext cx="15403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Cell  number</a:t>
              </a:r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83662" y="6373206"/>
              <a:ext cx="15403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Cell  number</a:t>
              </a:r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03620" y="6420216"/>
              <a:ext cx="15403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Cell  number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8343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4095" y="40432"/>
            <a:ext cx="61790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   </a:t>
            </a:r>
            <a:r>
              <a:rPr lang="en-US" sz="3200" b="1" dirty="0" err="1" smtClean="0">
                <a:solidFill>
                  <a:srgbClr val="C00000"/>
                </a:solidFill>
              </a:rPr>
              <a:t>Supermodule</a:t>
            </a:r>
            <a:r>
              <a:rPr lang="en-US" sz="3200" b="1" dirty="0" smtClean="0">
                <a:solidFill>
                  <a:srgbClr val="C00000"/>
                </a:solidFill>
              </a:rPr>
              <a:t> energy resolution 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 and linearity for protons and </a:t>
            </a:r>
            <a:r>
              <a:rPr lang="en-US" sz="3200" b="1" dirty="0" err="1" smtClean="0">
                <a:solidFill>
                  <a:srgbClr val="C00000"/>
                </a:solidFill>
              </a:rPr>
              <a:t>pions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175368" y="1067536"/>
            <a:ext cx="5492657" cy="3157454"/>
            <a:chOff x="1348521" y="1148346"/>
            <a:chExt cx="5492657" cy="315745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8FF85C00-1587-4EAC-B25E-10B16FA4E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367" y="1148346"/>
              <a:ext cx="5002540" cy="284693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618385" y="2328278"/>
              <a:ext cx="1829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Energy resolution</a:t>
              </a:r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79678" y="1459939"/>
              <a:ext cx="141914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</a:rPr>
                <a:t>     ● </a:t>
              </a:r>
              <a:r>
                <a:rPr lang="en-US" sz="1600" b="1" dirty="0" smtClean="0"/>
                <a:t>protons</a:t>
              </a:r>
            </a:p>
            <a:p>
              <a:r>
                <a:rPr lang="en-US" sz="1600" b="1" dirty="0" smtClean="0"/>
                <a:t>    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●</a:t>
              </a:r>
              <a:r>
                <a:rPr lang="en-US" sz="1600" b="1" dirty="0" smtClean="0"/>
                <a:t>  </a:t>
              </a:r>
              <a:r>
                <a:rPr lang="en-US" sz="1600" b="1" dirty="0" err="1" smtClean="0"/>
                <a:t>pions</a:t>
              </a:r>
              <a:endParaRPr lang="ru-RU" sz="16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56476" y="3844135"/>
              <a:ext cx="148470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 </a:t>
              </a:r>
              <a:r>
                <a:rPr lang="en-US" sz="2000" baseline="-25000" dirty="0" smtClean="0"/>
                <a:t>kin</a:t>
              </a:r>
              <a:r>
                <a:rPr lang="en-US" sz="2000" dirty="0"/>
                <a:t> </a:t>
              </a:r>
              <a:r>
                <a:rPr lang="en-US" sz="2000" dirty="0" smtClean="0"/>
                <a:t>, GeV</a:t>
              </a:r>
              <a:r>
                <a:rPr lang="en-US" sz="2400" b="1" dirty="0" smtClean="0"/>
                <a:t>    </a:t>
              </a:r>
              <a:endParaRPr lang="ru-RU" sz="2400" b="1" baseline="-250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072558" y="4153715"/>
            <a:ext cx="3538678" cy="2618519"/>
            <a:chOff x="4691353" y="1304922"/>
            <a:chExt cx="4340118" cy="38056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7DAC11E-4BB9-4AFA-9C5C-E50BB4B1C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353" y="1304922"/>
              <a:ext cx="4340118" cy="348523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163042" y="4618522"/>
              <a:ext cx="2658733" cy="49203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Pion  beam energy, GeV</a:t>
              </a:r>
              <a:endParaRPr lang="ru-RU" sz="1600" dirty="0"/>
            </a:p>
          </p:txBody>
        </p:sp>
      </p:grpSp>
      <p:sp>
        <p:nvSpPr>
          <p:cNvPr id="37" name="TextBox 36"/>
          <p:cNvSpPr txBox="1"/>
          <p:nvPr/>
        </p:nvSpPr>
        <p:spPr>
          <a:xfrm rot="16200000">
            <a:off x="3984733" y="5156375"/>
            <a:ext cx="2216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 energy deposition</a:t>
            </a:r>
            <a:endParaRPr lang="ru-RU" sz="1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387260" y="4153715"/>
            <a:ext cx="5199054" cy="17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85B3495-AC11-4466-8E40-1F233376C7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68" y="4217623"/>
            <a:ext cx="3459002" cy="23927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6200000">
            <a:off x="296981" y="5163741"/>
            <a:ext cx="22160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 energy deposition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566424" y="6504954"/>
            <a:ext cx="23195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Proton beam energy, GeV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601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7450" y="233779"/>
            <a:ext cx="4434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Summary and outlook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1348740"/>
            <a:ext cx="79220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/>
              <a:t>R</a:t>
            </a:r>
            <a:r>
              <a:rPr lang="en-US" b="1" dirty="0" smtClean="0"/>
              <a:t>esponse </a:t>
            </a:r>
            <a:r>
              <a:rPr lang="en-US" b="1" dirty="0" smtClean="0"/>
              <a:t>of  the PSD CBM has been studied at very low hadron </a:t>
            </a:r>
            <a:r>
              <a:rPr lang="en-US" b="1" dirty="0" smtClean="0"/>
              <a:t>energies for the first time.</a:t>
            </a:r>
            <a:endParaRPr lang="en-US" b="1" dirty="0" smtClean="0"/>
          </a:p>
          <a:p>
            <a:pPr marL="285750" indent="-285750">
              <a:buFontTx/>
              <a:buChar char="-"/>
            </a:pPr>
            <a:endParaRPr lang="en-US" b="1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PSD modules have been calibrated by beam </a:t>
            </a:r>
            <a:r>
              <a:rPr lang="en-US" b="1" dirty="0" err="1" smtClean="0"/>
              <a:t>muons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 Energy resolution and linearity  of </a:t>
            </a:r>
            <a:r>
              <a:rPr lang="en-US" b="1" dirty="0" err="1" smtClean="0"/>
              <a:t>supermodule</a:t>
            </a:r>
            <a:r>
              <a:rPr lang="en-US" b="1" dirty="0" smtClean="0"/>
              <a:t> </a:t>
            </a:r>
            <a:r>
              <a:rPr lang="en-US" b="1" dirty="0" smtClean="0"/>
              <a:t>were measured for low </a:t>
            </a:r>
            <a:r>
              <a:rPr lang="en-US" b="1" dirty="0" smtClean="0"/>
              <a:t>beam </a:t>
            </a:r>
            <a:r>
              <a:rPr lang="en-US" b="1" dirty="0" smtClean="0"/>
              <a:t>energies</a:t>
            </a:r>
            <a:endParaRPr lang="en-US" b="1" dirty="0" smtClean="0"/>
          </a:p>
          <a:p>
            <a:endParaRPr lang="en-US" b="1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Next test of </a:t>
            </a:r>
            <a:r>
              <a:rPr lang="en-US" b="1" dirty="0" err="1" smtClean="0"/>
              <a:t>supermodule</a:t>
            </a:r>
            <a:r>
              <a:rPr lang="en-US" b="1" dirty="0" smtClean="0"/>
              <a:t> at proton beam </a:t>
            </a:r>
            <a:r>
              <a:rPr lang="en-US" b="1" dirty="0" smtClean="0"/>
              <a:t>energies </a:t>
            </a:r>
            <a:r>
              <a:rPr lang="en-US" b="1" dirty="0" err="1" smtClean="0"/>
              <a:t>upto</a:t>
            </a:r>
            <a:r>
              <a:rPr lang="en-US" b="1" dirty="0" smtClean="0"/>
              <a:t> 10 GeV </a:t>
            </a:r>
            <a:r>
              <a:rPr lang="en-US" b="1" dirty="0" smtClean="0"/>
              <a:t>is planned to perform in </a:t>
            </a:r>
            <a:r>
              <a:rPr lang="en-US" b="1" dirty="0" smtClean="0"/>
              <a:t>November-December </a:t>
            </a:r>
            <a:r>
              <a:rPr lang="en-US" b="1" dirty="0" smtClean="0"/>
              <a:t>2017.  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5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811C-AE92-46AA-8A67-DB5C12643DEA}" type="slidenum">
              <a:rPr lang="ru-RU" smtClean="0"/>
              <a:t>16</a:t>
            </a:fld>
            <a:endParaRPr lang="ru-RU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99592" y="1772816"/>
            <a:ext cx="7380288" cy="231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Thanks for </a:t>
            </a:r>
            <a:b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your attention</a:t>
            </a:r>
          </a:p>
        </p:txBody>
      </p:sp>
    </p:spTree>
    <p:extLst>
      <p:ext uri="{BB962C8B-B14F-4D97-AF65-F5344CB8AC3E}">
        <p14:creationId xmlns:p14="http://schemas.microsoft.com/office/powerpoint/2010/main" val="8430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Backup slides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D779B8-6154-434C-9230-56ADBBDC702B}"/>
              </a:ext>
            </a:extLst>
          </p:cNvPr>
          <p:cNvSpPr txBox="1"/>
          <p:nvPr/>
        </p:nvSpPr>
        <p:spPr>
          <a:xfrm>
            <a:off x="1885064" y="218986"/>
            <a:ext cx="514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Muons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selection by </a:t>
            </a:r>
            <a:r>
              <a:rPr lang="en-US" sz="2800" b="1" dirty="0" err="1" smtClean="0">
                <a:solidFill>
                  <a:srgbClr val="C00000"/>
                </a:solidFill>
              </a:rPr>
              <a:t>supermodule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466D9-4EA5-40F3-8862-9CFCDDD4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71286" cy="365125"/>
          </a:xfrm>
        </p:spPr>
        <p:txBody>
          <a:bodyPr/>
          <a:lstStyle/>
          <a:p>
            <a:fld id="{642B09CC-8AC1-4F21-A3F0-2273EDECC83F}" type="slidenum">
              <a:rPr lang="ru-RU" smtClean="0"/>
              <a:t>18</a:t>
            </a:fld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93894" y="1055177"/>
            <a:ext cx="9050106" cy="5280623"/>
            <a:chOff x="-75382" y="1055177"/>
            <a:chExt cx="9158708" cy="528062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77E37DA-DB62-4E1E-B950-0E0944719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895" y="1276299"/>
              <a:ext cx="4623297" cy="4939151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12DEF38-C8EE-46EF-8272-0DF91281C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1298325"/>
              <a:ext cx="4273674" cy="4917124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3635896" y="6000640"/>
              <a:ext cx="532859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35615" y="5997246"/>
              <a:ext cx="40477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E</a:t>
              </a:r>
              <a:r>
                <a:rPr lang="en-US" sz="1600" b="1" baseline="-25000" dirty="0" smtClean="0"/>
                <a:t> </a:t>
              </a:r>
              <a:r>
                <a:rPr lang="en-US" sz="1600" b="1" baseline="-25000" dirty="0" err="1" smtClean="0"/>
                <a:t>dep</a:t>
              </a:r>
              <a:r>
                <a:rPr lang="en-US" sz="1600" b="1" baseline="-25000" dirty="0" smtClean="0"/>
                <a:t> </a:t>
              </a:r>
              <a:r>
                <a:rPr lang="en-US" sz="1600" b="1" dirty="0" smtClean="0"/>
                <a:t>(chan.) for  first five sections of module 5</a:t>
              </a:r>
              <a:endParaRPr lang="ru-RU" sz="1600" b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3895" y="1556792"/>
              <a:ext cx="190678" cy="912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1888732" y="3587609"/>
              <a:ext cx="396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E</a:t>
              </a:r>
              <a:r>
                <a:rPr lang="en-US" sz="1600" b="1" baseline="-25000" dirty="0" smtClean="0"/>
                <a:t> </a:t>
              </a:r>
              <a:r>
                <a:rPr lang="en-US" sz="1600" b="1" baseline="-25000" dirty="0" err="1" smtClean="0"/>
                <a:t>dep</a:t>
              </a:r>
              <a:r>
                <a:rPr lang="en-US" sz="1600" b="1" baseline="-25000" dirty="0" smtClean="0"/>
                <a:t> </a:t>
              </a:r>
              <a:r>
                <a:rPr lang="en-US" sz="1600" b="1" dirty="0" smtClean="0"/>
                <a:t>(chan.) for last five sections of module 5</a:t>
              </a:r>
              <a:endParaRPr lang="ru-RU" sz="1600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717192" y="1436824"/>
              <a:ext cx="214848" cy="1032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2883712" y="3329264"/>
              <a:ext cx="396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E</a:t>
              </a:r>
              <a:r>
                <a:rPr lang="en-US" sz="1600" b="1" baseline="-25000" dirty="0" smtClean="0"/>
                <a:t> </a:t>
              </a:r>
              <a:r>
                <a:rPr lang="en-US" sz="1600" b="1" baseline="-25000" dirty="0" err="1" smtClean="0"/>
                <a:t>dep</a:t>
              </a:r>
              <a:r>
                <a:rPr lang="en-US" sz="1600" b="1" baseline="-25000" dirty="0" smtClean="0"/>
                <a:t> </a:t>
              </a:r>
              <a:r>
                <a:rPr lang="en-US" sz="1600" b="1" dirty="0" smtClean="0"/>
                <a:t>(chan.) for last five sections of module 5</a:t>
              </a:r>
              <a:endParaRPr lang="ru-RU" sz="16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F907B4-A687-4CD3-A4E1-910EA352419E}"/>
                </a:ext>
              </a:extLst>
            </p:cNvPr>
            <p:cNvSpPr txBox="1"/>
            <p:nvPr/>
          </p:nvSpPr>
          <p:spPr>
            <a:xfrm>
              <a:off x="450448" y="1055177"/>
              <a:ext cx="4033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Muons / </a:t>
              </a:r>
              <a:r>
                <a:rPr lang="en-US" b="1" dirty="0" err="1"/>
                <a:t>Pions</a:t>
              </a:r>
              <a:r>
                <a:rPr lang="en-US" b="1" dirty="0"/>
                <a:t> separation 6 GeV/c </a:t>
              </a:r>
              <a:r>
                <a:rPr lang="en-US" b="1" dirty="0" smtClean="0"/>
                <a:t>beam</a:t>
              </a:r>
              <a:endParaRPr lang="ru-RU" b="1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5157D87-C6B5-416C-A434-4F8AAB170C0D}"/>
              </a:ext>
            </a:extLst>
          </p:cNvPr>
          <p:cNvSpPr txBox="1"/>
          <p:nvPr/>
        </p:nvSpPr>
        <p:spPr>
          <a:xfrm>
            <a:off x="5268774" y="790493"/>
            <a:ext cx="335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Muons</a:t>
            </a:r>
            <a:r>
              <a:rPr lang="en-US" b="1" dirty="0"/>
              <a:t> </a:t>
            </a:r>
            <a:r>
              <a:rPr lang="en-US" b="1" dirty="0" smtClean="0"/>
              <a:t>6 </a:t>
            </a:r>
            <a:r>
              <a:rPr lang="en-US" b="1" dirty="0"/>
              <a:t>GeV/c with </a:t>
            </a:r>
            <a:r>
              <a:rPr lang="en-US" b="1" dirty="0" smtClean="0"/>
              <a:t>beam dump</a:t>
            </a:r>
          </a:p>
          <a:p>
            <a:pPr algn="ctr"/>
            <a:r>
              <a:rPr lang="en-US" b="1" dirty="0" smtClean="0"/>
              <a:t> in T0 beam line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0449" y="6030784"/>
            <a:ext cx="4075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</a:t>
            </a:r>
            <a:r>
              <a:rPr lang="en-US" sz="1600" b="1" baseline="-25000" dirty="0" smtClean="0"/>
              <a:t> </a:t>
            </a:r>
            <a:r>
              <a:rPr lang="en-US" sz="1600" b="1" baseline="-25000" dirty="0" err="1" smtClean="0"/>
              <a:t>dep</a:t>
            </a:r>
            <a:r>
              <a:rPr lang="en-US" sz="1600" b="1" baseline="-25000" dirty="0" smtClean="0"/>
              <a:t> </a:t>
            </a:r>
            <a:r>
              <a:rPr lang="en-US" sz="1600" b="1" dirty="0" smtClean="0"/>
              <a:t>(chan.) for  first five sections of module 5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19923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DDD9E58-F679-4084-9FF9-82A9A3FB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09CC-8AC1-4F21-A3F0-2273EDECC83F}" type="slidenum">
              <a:rPr lang="ru-RU" smtClean="0"/>
              <a:t>19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656596-C381-4AA6-BD33-4E3F257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419530"/>
            <a:ext cx="8915400" cy="5936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E4B27-68F5-4253-BE4C-ED3AF125E59B}"/>
              </a:ext>
            </a:extLst>
          </p:cNvPr>
          <p:cNvSpPr txBox="1"/>
          <p:nvPr/>
        </p:nvSpPr>
        <p:spPr>
          <a:xfrm>
            <a:off x="4489200" y="5369893"/>
            <a:ext cx="4654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Muons</a:t>
            </a:r>
            <a:r>
              <a:rPr lang="en-US" sz="2000" b="1" dirty="0" smtClean="0"/>
              <a:t> energy deposition in  10 sections </a:t>
            </a:r>
          </a:p>
          <a:p>
            <a:r>
              <a:rPr lang="en-US" sz="2000" b="1" dirty="0" smtClean="0"/>
              <a:t>of module 5 at  </a:t>
            </a:r>
            <a:r>
              <a:rPr lang="en-US" sz="2000" b="1" dirty="0"/>
              <a:t>beam </a:t>
            </a:r>
            <a:r>
              <a:rPr lang="en-US" sz="2000" b="1" dirty="0" smtClean="0"/>
              <a:t>momentum 6GeV/c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13F1F9-E928-4F34-AE16-BF7932E593E8}"/>
              </a:ext>
            </a:extLst>
          </p:cNvPr>
          <p:cNvSpPr txBox="1"/>
          <p:nvPr/>
        </p:nvSpPr>
        <p:spPr>
          <a:xfrm>
            <a:off x="1227952" y="959708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1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936A6-441D-4ADE-8EFD-BD076C814936}"/>
              </a:ext>
            </a:extLst>
          </p:cNvPr>
          <p:cNvSpPr txBox="1"/>
          <p:nvPr/>
        </p:nvSpPr>
        <p:spPr>
          <a:xfrm>
            <a:off x="3559672" y="959708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2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27B8C-6F29-43F6-9AFE-A05C96EA3E4B}"/>
              </a:ext>
            </a:extLst>
          </p:cNvPr>
          <p:cNvSpPr txBox="1"/>
          <p:nvPr/>
        </p:nvSpPr>
        <p:spPr>
          <a:xfrm>
            <a:off x="5887171" y="959708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3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4BB0EE-2EE2-405F-AC4C-585905016F89}"/>
              </a:ext>
            </a:extLst>
          </p:cNvPr>
          <p:cNvSpPr txBox="1"/>
          <p:nvPr/>
        </p:nvSpPr>
        <p:spPr>
          <a:xfrm>
            <a:off x="8214670" y="959708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4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99611-B646-4E4E-B151-B2A4C54E68DD}"/>
              </a:ext>
            </a:extLst>
          </p:cNvPr>
          <p:cNvSpPr txBox="1"/>
          <p:nvPr/>
        </p:nvSpPr>
        <p:spPr>
          <a:xfrm>
            <a:off x="1222598" y="3018607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5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73C88D-6CA6-4A50-A89D-3BCAC257338E}"/>
              </a:ext>
            </a:extLst>
          </p:cNvPr>
          <p:cNvSpPr txBox="1"/>
          <p:nvPr/>
        </p:nvSpPr>
        <p:spPr>
          <a:xfrm>
            <a:off x="3554318" y="3018607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6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1354B-E315-45E9-A9F6-5F674F421E11}"/>
              </a:ext>
            </a:extLst>
          </p:cNvPr>
          <p:cNvSpPr txBox="1"/>
          <p:nvPr/>
        </p:nvSpPr>
        <p:spPr>
          <a:xfrm>
            <a:off x="5881817" y="3018607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7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43B05C-C086-4589-8D18-4B0E8719AA59}"/>
              </a:ext>
            </a:extLst>
          </p:cNvPr>
          <p:cNvSpPr txBox="1"/>
          <p:nvPr/>
        </p:nvSpPr>
        <p:spPr>
          <a:xfrm>
            <a:off x="8209316" y="3018607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8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A742A-524A-46C0-9A15-8740616C0324}"/>
              </a:ext>
            </a:extLst>
          </p:cNvPr>
          <p:cNvSpPr txBox="1"/>
          <p:nvPr/>
        </p:nvSpPr>
        <p:spPr>
          <a:xfrm>
            <a:off x="1229807" y="5077506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9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14009-9E51-4B95-8E75-A416F80FDC0E}"/>
              </a:ext>
            </a:extLst>
          </p:cNvPr>
          <p:cNvSpPr txBox="1"/>
          <p:nvPr/>
        </p:nvSpPr>
        <p:spPr>
          <a:xfrm>
            <a:off x="3442653" y="5064107"/>
            <a:ext cx="79060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8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61809"/>
            <a:ext cx="7886700" cy="415636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200000"/>
              </a:lnSpc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CBM@FAIR and MPD@NICA </a:t>
            </a:r>
          </a:p>
          <a:p>
            <a:pPr>
              <a:lnSpc>
                <a:spcPct val="200000"/>
              </a:lnSpc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 hadron calorimeters at CBM and MPD</a:t>
            </a:r>
          </a:p>
          <a:p>
            <a:pPr>
              <a:lnSpc>
                <a:spcPct val="200000"/>
              </a:lnSpc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calorimeters module 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Supermodule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PSD CBM</a:t>
            </a:r>
          </a:p>
          <a:p>
            <a:pPr>
              <a:lnSpc>
                <a:spcPct val="200000"/>
              </a:lnSpc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Facility for module response study at CERN</a:t>
            </a:r>
          </a:p>
          <a:p>
            <a:pPr>
              <a:lnSpc>
                <a:spcPct val="200000"/>
              </a:lnSpc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test results</a:t>
            </a:r>
          </a:p>
          <a:p>
            <a:pPr>
              <a:lnSpc>
                <a:spcPct val="200000"/>
              </a:lnSpc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outlook</a:t>
            </a:r>
          </a:p>
          <a:p>
            <a:pPr>
              <a:lnSpc>
                <a:spcPct val="200000"/>
              </a:lnSpc>
            </a:pPr>
            <a:endParaRPr lang="ru-RU" sz="2700" dirty="0"/>
          </a:p>
          <a:p>
            <a:pPr marL="0" indent="0">
              <a:lnSpc>
                <a:spcPct val="200000"/>
              </a:lnSpc>
              <a:buNone/>
            </a:pPr>
            <a:endParaRPr lang="ru-RU" sz="2700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801155" y="399244"/>
            <a:ext cx="3541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Outline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022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DDD9E58-F679-4084-9FF9-82A9A3FB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09CC-8AC1-4F21-A3F0-2273EDECC83F}" type="slidenum">
              <a:rPr lang="ru-RU" smtClean="0"/>
              <a:t>20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0E4B27-68F5-4253-BE4C-ED3AF125E59B}"/>
              </a:ext>
            </a:extLst>
          </p:cNvPr>
          <p:cNvSpPr txBox="1"/>
          <p:nvPr/>
        </p:nvSpPr>
        <p:spPr>
          <a:xfrm>
            <a:off x="3454602" y="1"/>
            <a:ext cx="3866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Pions</a:t>
            </a:r>
            <a:r>
              <a:rPr lang="en-US" sz="2400" dirty="0"/>
              <a:t>, beam 6GeV/c module5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15BBE6-2315-4B81-9AB9-C2CCBF493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461664"/>
            <a:ext cx="8943975" cy="5894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287BD4-071A-43A2-BD0A-D42CBC35EB25}"/>
              </a:ext>
            </a:extLst>
          </p:cNvPr>
          <p:cNvSpPr txBox="1"/>
          <p:nvPr/>
        </p:nvSpPr>
        <p:spPr>
          <a:xfrm>
            <a:off x="1227952" y="959708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1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9F937-B289-4F00-B0D4-61E012B39DD2}"/>
              </a:ext>
            </a:extLst>
          </p:cNvPr>
          <p:cNvSpPr txBox="1"/>
          <p:nvPr/>
        </p:nvSpPr>
        <p:spPr>
          <a:xfrm>
            <a:off x="3559672" y="959708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2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B6F6D5-CE4B-46C4-BFD4-C0F0FDEDFC6E}"/>
              </a:ext>
            </a:extLst>
          </p:cNvPr>
          <p:cNvSpPr txBox="1"/>
          <p:nvPr/>
        </p:nvSpPr>
        <p:spPr>
          <a:xfrm>
            <a:off x="5887171" y="959708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3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6A21AE-CA10-453C-9408-D8F6A9E0E2D8}"/>
              </a:ext>
            </a:extLst>
          </p:cNvPr>
          <p:cNvSpPr txBox="1"/>
          <p:nvPr/>
        </p:nvSpPr>
        <p:spPr>
          <a:xfrm>
            <a:off x="8214670" y="959708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4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4F0943-4D28-4FB1-BDD0-CEFBE08F2E0B}"/>
              </a:ext>
            </a:extLst>
          </p:cNvPr>
          <p:cNvSpPr txBox="1"/>
          <p:nvPr/>
        </p:nvSpPr>
        <p:spPr>
          <a:xfrm>
            <a:off x="1222598" y="3018607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5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34B0CA-E98C-4F29-A9A0-BD96851A1CD5}"/>
              </a:ext>
            </a:extLst>
          </p:cNvPr>
          <p:cNvSpPr txBox="1"/>
          <p:nvPr/>
        </p:nvSpPr>
        <p:spPr>
          <a:xfrm>
            <a:off x="3554318" y="3018607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6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FB71D4-6F4E-4416-AFB3-B8C33CA59D3F}"/>
              </a:ext>
            </a:extLst>
          </p:cNvPr>
          <p:cNvSpPr txBox="1"/>
          <p:nvPr/>
        </p:nvSpPr>
        <p:spPr>
          <a:xfrm>
            <a:off x="5881817" y="3018607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7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AC6EAD-497D-4AE1-943E-FB32C8691CB0}"/>
              </a:ext>
            </a:extLst>
          </p:cNvPr>
          <p:cNvSpPr txBox="1"/>
          <p:nvPr/>
        </p:nvSpPr>
        <p:spPr>
          <a:xfrm>
            <a:off x="8209316" y="3018607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8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F621A-CE52-4568-8141-D4054A675632}"/>
              </a:ext>
            </a:extLst>
          </p:cNvPr>
          <p:cNvSpPr txBox="1"/>
          <p:nvPr/>
        </p:nvSpPr>
        <p:spPr>
          <a:xfrm>
            <a:off x="1229807" y="5077506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9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EF0661-DE81-4C45-A925-579312030F6D}"/>
              </a:ext>
            </a:extLst>
          </p:cNvPr>
          <p:cNvSpPr txBox="1"/>
          <p:nvPr/>
        </p:nvSpPr>
        <p:spPr>
          <a:xfrm>
            <a:off x="3561528" y="5077506"/>
            <a:ext cx="79060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5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DDD9E58-F679-4084-9FF9-82A9A3FB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09CC-8AC1-4F21-A3F0-2273EDECC83F}" type="slidenum">
              <a:rPr lang="ru-RU" smtClean="0"/>
              <a:t>21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0E4B27-68F5-4253-BE4C-ED3AF125E59B}"/>
              </a:ext>
            </a:extLst>
          </p:cNvPr>
          <p:cNvSpPr txBox="1"/>
          <p:nvPr/>
        </p:nvSpPr>
        <p:spPr>
          <a:xfrm>
            <a:off x="3454602" y="1"/>
            <a:ext cx="415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Protons, beam 6GeV/c module5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81FEC8-856E-46F6-B65D-2BCEF5638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1" y="461666"/>
            <a:ext cx="8951119" cy="58946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988DE8-C9DF-46F8-A4B0-54D1B28DB54A}"/>
              </a:ext>
            </a:extLst>
          </p:cNvPr>
          <p:cNvSpPr txBox="1"/>
          <p:nvPr/>
        </p:nvSpPr>
        <p:spPr>
          <a:xfrm>
            <a:off x="1227952" y="959708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1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21CD3B-B2D1-4BB7-A9F3-04995E94D8B6}"/>
              </a:ext>
            </a:extLst>
          </p:cNvPr>
          <p:cNvSpPr txBox="1"/>
          <p:nvPr/>
        </p:nvSpPr>
        <p:spPr>
          <a:xfrm>
            <a:off x="3559672" y="959708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2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97FA2-A73C-4971-9263-2C86C9E8DD00}"/>
              </a:ext>
            </a:extLst>
          </p:cNvPr>
          <p:cNvSpPr txBox="1"/>
          <p:nvPr/>
        </p:nvSpPr>
        <p:spPr>
          <a:xfrm>
            <a:off x="5887171" y="959708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3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85BBF-E94D-4487-8CEF-07CD76211D41}"/>
              </a:ext>
            </a:extLst>
          </p:cNvPr>
          <p:cNvSpPr txBox="1"/>
          <p:nvPr/>
        </p:nvSpPr>
        <p:spPr>
          <a:xfrm>
            <a:off x="8214670" y="959708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4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290619-AF09-4458-B97C-5FE27F98E93B}"/>
              </a:ext>
            </a:extLst>
          </p:cNvPr>
          <p:cNvSpPr txBox="1"/>
          <p:nvPr/>
        </p:nvSpPr>
        <p:spPr>
          <a:xfrm>
            <a:off x="1222598" y="3018607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5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847B0-0C42-4DEB-9035-133ED8A1085B}"/>
              </a:ext>
            </a:extLst>
          </p:cNvPr>
          <p:cNvSpPr txBox="1"/>
          <p:nvPr/>
        </p:nvSpPr>
        <p:spPr>
          <a:xfrm>
            <a:off x="3554318" y="3018607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6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6FBB0-664D-4502-8CBF-565E8F3DF1BB}"/>
              </a:ext>
            </a:extLst>
          </p:cNvPr>
          <p:cNvSpPr txBox="1"/>
          <p:nvPr/>
        </p:nvSpPr>
        <p:spPr>
          <a:xfrm>
            <a:off x="5881817" y="3018607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7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9A9C26-8DE7-4DB4-9038-EEDE005FEE48}"/>
              </a:ext>
            </a:extLst>
          </p:cNvPr>
          <p:cNvSpPr txBox="1"/>
          <p:nvPr/>
        </p:nvSpPr>
        <p:spPr>
          <a:xfrm>
            <a:off x="8209316" y="3018607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8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BEB0CC-D7D9-4CD1-9817-11BCE2525013}"/>
              </a:ext>
            </a:extLst>
          </p:cNvPr>
          <p:cNvSpPr txBox="1"/>
          <p:nvPr/>
        </p:nvSpPr>
        <p:spPr>
          <a:xfrm>
            <a:off x="1229807" y="5077506"/>
            <a:ext cx="6735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9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CD3C80-D360-40B7-B0A3-110FA3538D5E}"/>
              </a:ext>
            </a:extLst>
          </p:cNvPr>
          <p:cNvSpPr txBox="1"/>
          <p:nvPr/>
        </p:nvSpPr>
        <p:spPr>
          <a:xfrm>
            <a:off x="3561528" y="5077506"/>
            <a:ext cx="79060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cell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8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6429"/>
            <a:ext cx="7886700" cy="4661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Определение центральности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749300" y="1596175"/>
                <a:ext cx="1609646" cy="611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300" y="1596175"/>
                <a:ext cx="1609646" cy="6115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3"/>
          <p:cNvSpPr/>
          <p:nvPr/>
        </p:nvSpPr>
        <p:spPr>
          <a:xfrm>
            <a:off x="749300" y="2470150"/>
            <a:ext cx="5149850" cy="337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6902450" y="1563369"/>
            <a:ext cx="2020570" cy="1645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/>
        </p:nvSpPr>
        <p:spPr>
          <a:xfrm>
            <a:off x="7007859" y="4572000"/>
            <a:ext cx="1770379" cy="19062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/>
          <p:nvPr/>
        </p:nvSpPr>
        <p:spPr>
          <a:xfrm>
            <a:off x="5347970" y="3788409"/>
            <a:ext cx="1578610" cy="1303020"/>
          </a:xfrm>
          <a:custGeom>
            <a:avLst/>
            <a:gdLst/>
            <a:ahLst/>
            <a:cxnLst/>
            <a:rect l="l" t="t" r="r" b="b"/>
            <a:pathLst>
              <a:path w="1578609" h="1303020">
                <a:moveTo>
                  <a:pt x="252729" y="0"/>
                </a:moveTo>
                <a:lnTo>
                  <a:pt x="0" y="412750"/>
                </a:lnTo>
                <a:lnTo>
                  <a:pt x="1089659" y="1080770"/>
                </a:lnTo>
                <a:lnTo>
                  <a:pt x="952500" y="1303020"/>
                </a:lnTo>
                <a:lnTo>
                  <a:pt x="1578609" y="1096009"/>
                </a:lnTo>
                <a:lnTo>
                  <a:pt x="1512376" y="666750"/>
                </a:lnTo>
                <a:lnTo>
                  <a:pt x="1342389" y="666750"/>
                </a:lnTo>
                <a:lnTo>
                  <a:pt x="252729" y="0"/>
                </a:lnTo>
                <a:close/>
              </a:path>
              <a:path w="1578609" h="1303020">
                <a:moveTo>
                  <a:pt x="1478279" y="445769"/>
                </a:moveTo>
                <a:lnTo>
                  <a:pt x="1342389" y="666750"/>
                </a:lnTo>
                <a:lnTo>
                  <a:pt x="1512376" y="666750"/>
                </a:lnTo>
                <a:lnTo>
                  <a:pt x="1478279" y="445769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5347970" y="3788409"/>
            <a:ext cx="1578610" cy="1303020"/>
          </a:xfrm>
          <a:custGeom>
            <a:avLst/>
            <a:gdLst/>
            <a:ahLst/>
            <a:cxnLst/>
            <a:rect l="l" t="t" r="r" b="b"/>
            <a:pathLst>
              <a:path w="1578609" h="1303020">
                <a:moveTo>
                  <a:pt x="252729" y="0"/>
                </a:moveTo>
                <a:lnTo>
                  <a:pt x="1342389" y="666750"/>
                </a:lnTo>
                <a:lnTo>
                  <a:pt x="1478279" y="445769"/>
                </a:lnTo>
                <a:lnTo>
                  <a:pt x="1578609" y="1096009"/>
                </a:lnTo>
                <a:lnTo>
                  <a:pt x="952500" y="1303020"/>
                </a:lnTo>
                <a:lnTo>
                  <a:pt x="1089659" y="1080770"/>
                </a:lnTo>
                <a:lnTo>
                  <a:pt x="0" y="412750"/>
                </a:lnTo>
                <a:lnTo>
                  <a:pt x="252729" y="0"/>
                </a:lnTo>
                <a:close/>
              </a:path>
            </a:pathLst>
          </a:custGeom>
          <a:ln w="3175">
            <a:solidFill>
              <a:srgbClr val="1B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5116829" y="2142489"/>
            <a:ext cx="1529080" cy="1108710"/>
          </a:xfrm>
          <a:custGeom>
            <a:avLst/>
            <a:gdLst/>
            <a:ahLst/>
            <a:cxnLst/>
            <a:rect l="l" t="t" r="r" b="b"/>
            <a:pathLst>
              <a:path w="1529079" h="1108710">
                <a:moveTo>
                  <a:pt x="994410" y="0"/>
                </a:moveTo>
                <a:lnTo>
                  <a:pt x="1080770" y="236220"/>
                </a:lnTo>
                <a:lnTo>
                  <a:pt x="0" y="636270"/>
                </a:lnTo>
                <a:lnTo>
                  <a:pt x="173990" y="1108710"/>
                </a:lnTo>
                <a:lnTo>
                  <a:pt x="1256030" y="708660"/>
                </a:lnTo>
                <a:lnTo>
                  <a:pt x="1415724" y="708660"/>
                </a:lnTo>
                <a:lnTo>
                  <a:pt x="1529079" y="339089"/>
                </a:lnTo>
                <a:lnTo>
                  <a:pt x="994410" y="0"/>
                </a:lnTo>
                <a:close/>
              </a:path>
              <a:path w="1529079" h="1108710">
                <a:moveTo>
                  <a:pt x="1415724" y="708660"/>
                </a:moveTo>
                <a:lnTo>
                  <a:pt x="1256030" y="708660"/>
                </a:lnTo>
                <a:lnTo>
                  <a:pt x="1343660" y="943610"/>
                </a:lnTo>
                <a:lnTo>
                  <a:pt x="1415724" y="70866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5116829" y="2142489"/>
            <a:ext cx="1529080" cy="1108710"/>
          </a:xfrm>
          <a:custGeom>
            <a:avLst/>
            <a:gdLst/>
            <a:ahLst/>
            <a:cxnLst/>
            <a:rect l="l" t="t" r="r" b="b"/>
            <a:pathLst>
              <a:path w="1529079" h="1108710">
                <a:moveTo>
                  <a:pt x="0" y="636270"/>
                </a:moveTo>
                <a:lnTo>
                  <a:pt x="1080770" y="236220"/>
                </a:lnTo>
                <a:lnTo>
                  <a:pt x="994410" y="0"/>
                </a:lnTo>
                <a:lnTo>
                  <a:pt x="1529079" y="339089"/>
                </a:lnTo>
                <a:lnTo>
                  <a:pt x="1343660" y="943610"/>
                </a:lnTo>
                <a:lnTo>
                  <a:pt x="1256030" y="708660"/>
                </a:lnTo>
                <a:lnTo>
                  <a:pt x="173990" y="1108710"/>
                </a:lnTo>
                <a:lnTo>
                  <a:pt x="0" y="636270"/>
                </a:lnTo>
                <a:close/>
              </a:path>
            </a:pathLst>
          </a:custGeom>
          <a:ln w="19048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 txBox="1"/>
          <p:nvPr/>
        </p:nvSpPr>
        <p:spPr>
          <a:xfrm>
            <a:off x="7720330" y="1240790"/>
            <a:ext cx="4953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PSD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1814829" y="2493009"/>
            <a:ext cx="205232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latin typeface="Arial"/>
                <a:cs typeface="Arial"/>
              </a:rPr>
              <a:t>projectile</a:t>
            </a:r>
            <a:r>
              <a:rPr sz="1800" spc="-5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spectators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6321" y="4727206"/>
            <a:ext cx="4111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4930">
              <a:lnSpc>
                <a:spcPct val="100000"/>
              </a:lnSpc>
            </a:pPr>
            <a:r>
              <a:rPr lang="en-US" spc="-10" dirty="0">
                <a:latin typeface="Arial"/>
                <a:cs typeface="Arial"/>
              </a:rPr>
              <a:t>participants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26779" y="4100081"/>
            <a:ext cx="1282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20"/>
              </a:spcBef>
            </a:pPr>
            <a:r>
              <a:rPr lang="en-US" spc="-5" dirty="0">
                <a:latin typeface="Arial"/>
                <a:cs typeface="Arial"/>
              </a:rPr>
              <a:t>S</a:t>
            </a:r>
            <a:r>
              <a:rPr lang="en-US" spc="15" dirty="0">
                <a:latin typeface="Arial"/>
                <a:cs typeface="Arial"/>
              </a:rPr>
              <a:t>T</a:t>
            </a:r>
            <a:r>
              <a:rPr lang="en-US" spc="-15" dirty="0">
                <a:latin typeface="Arial"/>
                <a:cs typeface="Arial"/>
              </a:rPr>
              <a:t>S</a:t>
            </a:r>
            <a:r>
              <a:rPr lang="en-US" spc="5" dirty="0">
                <a:latin typeface="Arial"/>
                <a:cs typeface="Arial"/>
              </a:rPr>
              <a:t>+</a:t>
            </a:r>
            <a:r>
              <a:rPr lang="en-US" spc="-20" dirty="0">
                <a:latin typeface="Arial"/>
                <a:cs typeface="Arial"/>
              </a:rPr>
              <a:t>M</a:t>
            </a:r>
            <a:r>
              <a:rPr lang="en-US" spc="-5" dirty="0">
                <a:latin typeface="Arial"/>
                <a:cs typeface="Arial"/>
              </a:rPr>
              <a:t>VD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" name="object 12"/>
          <p:cNvSpPr/>
          <p:nvPr/>
        </p:nvSpPr>
        <p:spPr>
          <a:xfrm>
            <a:off x="750569" y="3768090"/>
            <a:ext cx="0" cy="327660"/>
          </a:xfrm>
          <a:custGeom>
            <a:avLst/>
            <a:gdLst/>
            <a:ahLst/>
            <a:cxnLst/>
            <a:rect l="l" t="t" r="r" b="b"/>
            <a:pathLst>
              <a:path h="327660">
                <a:moveTo>
                  <a:pt x="0" y="0"/>
                </a:moveTo>
                <a:lnTo>
                  <a:pt x="0" y="327660"/>
                </a:lnTo>
              </a:path>
            </a:pathLst>
          </a:custGeom>
          <a:ln w="29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/>
          <p:cNvSpPr/>
          <p:nvPr/>
        </p:nvSpPr>
        <p:spPr>
          <a:xfrm>
            <a:off x="674369" y="3566159"/>
            <a:ext cx="152400" cy="212090"/>
          </a:xfrm>
          <a:custGeom>
            <a:avLst/>
            <a:gdLst/>
            <a:ahLst/>
            <a:cxnLst/>
            <a:rect l="l" t="t" r="r" b="b"/>
            <a:pathLst>
              <a:path w="152400" h="212089">
                <a:moveTo>
                  <a:pt x="74929" y="0"/>
                </a:moveTo>
                <a:lnTo>
                  <a:pt x="0" y="212089"/>
                </a:lnTo>
                <a:lnTo>
                  <a:pt x="15239" y="200660"/>
                </a:lnTo>
                <a:lnTo>
                  <a:pt x="34289" y="191769"/>
                </a:lnTo>
                <a:lnTo>
                  <a:pt x="53339" y="185419"/>
                </a:lnTo>
                <a:lnTo>
                  <a:pt x="74929" y="182879"/>
                </a:lnTo>
                <a:lnTo>
                  <a:pt x="141730" y="182879"/>
                </a:lnTo>
                <a:lnTo>
                  <a:pt x="74929" y="0"/>
                </a:lnTo>
                <a:close/>
              </a:path>
              <a:path w="152400" h="212089">
                <a:moveTo>
                  <a:pt x="141730" y="182879"/>
                </a:moveTo>
                <a:lnTo>
                  <a:pt x="74929" y="182879"/>
                </a:lnTo>
                <a:lnTo>
                  <a:pt x="96520" y="184150"/>
                </a:lnTo>
                <a:lnTo>
                  <a:pt x="116839" y="190500"/>
                </a:lnTo>
                <a:lnTo>
                  <a:pt x="135889" y="199389"/>
                </a:lnTo>
                <a:lnTo>
                  <a:pt x="152399" y="212089"/>
                </a:lnTo>
                <a:lnTo>
                  <a:pt x="141730" y="182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/>
          <p:cNvSpPr/>
          <p:nvPr/>
        </p:nvSpPr>
        <p:spPr>
          <a:xfrm>
            <a:off x="674369" y="4085590"/>
            <a:ext cx="152400" cy="212090"/>
          </a:xfrm>
          <a:custGeom>
            <a:avLst/>
            <a:gdLst/>
            <a:ahLst/>
            <a:cxnLst/>
            <a:rect l="l" t="t" r="r" b="b"/>
            <a:pathLst>
              <a:path w="152400" h="212089">
                <a:moveTo>
                  <a:pt x="0" y="0"/>
                </a:moveTo>
                <a:lnTo>
                  <a:pt x="76200" y="212089"/>
                </a:lnTo>
                <a:lnTo>
                  <a:pt x="141905" y="29210"/>
                </a:lnTo>
                <a:lnTo>
                  <a:pt x="76200" y="29210"/>
                </a:lnTo>
                <a:lnTo>
                  <a:pt x="54609" y="27939"/>
                </a:lnTo>
                <a:lnTo>
                  <a:pt x="34289" y="21589"/>
                </a:lnTo>
                <a:lnTo>
                  <a:pt x="15239" y="12700"/>
                </a:lnTo>
                <a:lnTo>
                  <a:pt x="0" y="0"/>
                </a:lnTo>
                <a:close/>
              </a:path>
              <a:path w="152400" h="212089">
                <a:moveTo>
                  <a:pt x="152399" y="0"/>
                </a:moveTo>
                <a:lnTo>
                  <a:pt x="135889" y="11430"/>
                </a:lnTo>
                <a:lnTo>
                  <a:pt x="118109" y="20320"/>
                </a:lnTo>
                <a:lnTo>
                  <a:pt x="97789" y="26670"/>
                </a:lnTo>
                <a:lnTo>
                  <a:pt x="76200" y="29210"/>
                </a:lnTo>
                <a:lnTo>
                  <a:pt x="141905" y="29210"/>
                </a:lnTo>
                <a:lnTo>
                  <a:pt x="1523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04909" y="3740596"/>
            <a:ext cx="288584" cy="38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4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599440" y="193221"/>
            <a:ext cx="8163560" cy="941796"/>
          </a:xfrm>
          <a:prstGeom prst="rect">
            <a:avLst/>
          </a:prstGeom>
        </p:spPr>
        <p:txBody>
          <a:bodyPr vert="horz" wrap="square" lIns="0" tIns="79248" rIns="0" bIns="0" rtlCol="0">
            <a:spAutoFit/>
          </a:bodyPr>
          <a:lstStyle/>
          <a:p>
            <a:pPr marL="17780" algn="ctr">
              <a:lnSpc>
                <a:spcPct val="100000"/>
              </a:lnSpc>
            </a:pPr>
            <a:r>
              <a:rPr lang="ru-RU" sz="2800" b="1" spc="-5" dirty="0" smtClean="0"/>
              <a:t>Определение классов центральности по множественности треков</a:t>
            </a:r>
            <a:endParaRPr sz="2800" b="1" spc="-5" dirty="0"/>
          </a:p>
        </p:txBody>
      </p:sp>
      <p:sp>
        <p:nvSpPr>
          <p:cNvPr id="5" name="object 3"/>
          <p:cNvSpPr/>
          <p:nvPr/>
        </p:nvSpPr>
        <p:spPr>
          <a:xfrm>
            <a:off x="535018" y="1783737"/>
            <a:ext cx="3623593" cy="2422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 txBox="1"/>
          <p:nvPr/>
        </p:nvSpPr>
        <p:spPr>
          <a:xfrm>
            <a:off x="2690822" y="3174962"/>
            <a:ext cx="54800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70"/>
              </a:lnSpc>
            </a:pPr>
            <a:r>
              <a:rPr sz="1400" spc="-5" dirty="0">
                <a:latin typeface="Arial"/>
                <a:cs typeface="Arial"/>
              </a:rPr>
              <a:t>5% of  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ts</a:t>
            </a:r>
          </a:p>
        </p:txBody>
      </p:sp>
      <p:sp>
        <p:nvSpPr>
          <p:cNvPr id="10" name="object 8"/>
          <p:cNvSpPr txBox="1"/>
          <p:nvPr/>
        </p:nvSpPr>
        <p:spPr>
          <a:xfrm>
            <a:off x="365402" y="1401367"/>
            <a:ext cx="330997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1195" marR="281940" algn="ctr">
              <a:lnSpc>
                <a:spcPts val="1340"/>
              </a:lnSpc>
            </a:pPr>
            <a:r>
              <a:rPr sz="1200" spc="-5" dirty="0" smtClean="0">
                <a:latin typeface="Arial"/>
                <a:cs typeface="Arial"/>
              </a:rPr>
              <a:t>CB</a:t>
            </a:r>
            <a:r>
              <a:rPr lang="en-US" sz="1200" spc="-5" dirty="0" smtClean="0">
                <a:latin typeface="Arial"/>
                <a:cs typeface="Arial"/>
              </a:rPr>
              <a:t>M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sz="1200" spc="-5" dirty="0" smtClean="0">
                <a:latin typeface="Arial"/>
                <a:cs typeface="Arial"/>
              </a:rPr>
              <a:t>simulation</a:t>
            </a:r>
            <a:r>
              <a:rPr sz="1200" spc="-5" dirty="0">
                <a:latin typeface="Arial"/>
                <a:cs typeface="Arial"/>
              </a:rPr>
              <a:t>,  Au+Au,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10AGeV,</a:t>
            </a:r>
            <a:endParaRPr sz="1200" dirty="0">
              <a:latin typeface="Arial"/>
              <a:cs typeface="Arial"/>
            </a:endParaRPr>
          </a:p>
          <a:p>
            <a:pPr marL="12700" algn="ctr">
              <a:lnSpc>
                <a:spcPts val="1350"/>
              </a:lnSpc>
            </a:pPr>
            <a:r>
              <a:rPr sz="1800" baseline="2314" dirty="0" smtClean="0">
                <a:latin typeface="Arial"/>
                <a:cs typeface="Arial"/>
              </a:rPr>
              <a:t>1.5M </a:t>
            </a:r>
            <a:r>
              <a:rPr sz="1800" spc="-7" baseline="2314" dirty="0">
                <a:latin typeface="Arial"/>
                <a:cs typeface="Arial"/>
              </a:rPr>
              <a:t>events,</a:t>
            </a:r>
            <a:r>
              <a:rPr sz="1800" spc="37" baseline="2314" dirty="0">
                <a:latin typeface="Arial"/>
                <a:cs typeface="Arial"/>
              </a:rPr>
              <a:t> </a:t>
            </a:r>
            <a:r>
              <a:rPr sz="1800" spc="-7" baseline="2314" dirty="0" err="1" smtClean="0">
                <a:latin typeface="Arial"/>
                <a:cs typeface="Arial"/>
              </a:rPr>
              <a:t>UrQMD</a:t>
            </a:r>
            <a:endParaRPr sz="1800" baseline="2314" dirty="0">
              <a:latin typeface="Arial"/>
              <a:cs typeface="Arial"/>
            </a:endParaRPr>
          </a:p>
        </p:txBody>
      </p:sp>
      <p:sp>
        <p:nvSpPr>
          <p:cNvPr id="21" name="object 19"/>
          <p:cNvSpPr/>
          <p:nvPr/>
        </p:nvSpPr>
        <p:spPr>
          <a:xfrm>
            <a:off x="2964824" y="4304031"/>
            <a:ext cx="1097279" cy="7531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0"/>
          <p:cNvSpPr/>
          <p:nvPr/>
        </p:nvSpPr>
        <p:spPr>
          <a:xfrm>
            <a:off x="599440" y="4241592"/>
            <a:ext cx="1579870" cy="815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1"/>
          <p:cNvSpPr/>
          <p:nvPr/>
        </p:nvSpPr>
        <p:spPr>
          <a:xfrm>
            <a:off x="3594100" y="5163820"/>
            <a:ext cx="1005840" cy="231140"/>
          </a:xfrm>
          <a:custGeom>
            <a:avLst/>
            <a:gdLst/>
            <a:ahLst/>
            <a:cxnLst/>
            <a:rect l="l" t="t" r="r" b="b"/>
            <a:pathLst>
              <a:path w="1005839" h="231139">
                <a:moveTo>
                  <a:pt x="1005839" y="0"/>
                </a:moveTo>
                <a:lnTo>
                  <a:pt x="0" y="0"/>
                </a:lnTo>
                <a:lnTo>
                  <a:pt x="0" y="231139"/>
                </a:lnTo>
                <a:lnTo>
                  <a:pt x="1005839" y="231139"/>
                </a:lnTo>
                <a:lnTo>
                  <a:pt x="1005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2"/>
          <p:cNvSpPr/>
          <p:nvPr/>
        </p:nvSpPr>
        <p:spPr>
          <a:xfrm>
            <a:off x="3594100" y="5163820"/>
            <a:ext cx="1005840" cy="231140"/>
          </a:xfrm>
          <a:custGeom>
            <a:avLst/>
            <a:gdLst/>
            <a:ahLst/>
            <a:cxnLst/>
            <a:rect l="l" t="t" r="r" b="b"/>
            <a:pathLst>
              <a:path w="1005839" h="231139">
                <a:moveTo>
                  <a:pt x="502920" y="231139"/>
                </a:moveTo>
                <a:lnTo>
                  <a:pt x="0" y="231139"/>
                </a:lnTo>
                <a:lnTo>
                  <a:pt x="0" y="0"/>
                </a:lnTo>
                <a:lnTo>
                  <a:pt x="1005839" y="0"/>
                </a:lnTo>
                <a:lnTo>
                  <a:pt x="1005839" y="231139"/>
                </a:lnTo>
                <a:lnTo>
                  <a:pt x="502920" y="2311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"/>
          <p:cNvSpPr/>
          <p:nvPr/>
        </p:nvSpPr>
        <p:spPr>
          <a:xfrm>
            <a:off x="4599940" y="1717675"/>
            <a:ext cx="4163059" cy="36041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1"/>
          <p:cNvSpPr txBox="1"/>
          <p:nvPr/>
        </p:nvSpPr>
        <p:spPr>
          <a:xfrm>
            <a:off x="7414568" y="2942462"/>
            <a:ext cx="902495" cy="987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40"/>
              </a:lnSpc>
            </a:pPr>
            <a:r>
              <a:rPr sz="1000" spc="-5" dirty="0">
                <a:latin typeface="Arial"/>
                <a:cs typeface="Arial"/>
              </a:rPr>
              <a:t>CBM simulation  Au+Au,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10AGeV</a:t>
            </a:r>
          </a:p>
          <a:p>
            <a:pPr marL="12700" marR="299720">
              <a:lnSpc>
                <a:spcPts val="1340"/>
              </a:lnSpc>
              <a:spcBef>
                <a:spcPts val="10"/>
              </a:spcBef>
            </a:pPr>
            <a:r>
              <a:rPr sz="1000" dirty="0">
                <a:latin typeface="Arial"/>
                <a:cs typeface="Arial"/>
              </a:rPr>
              <a:t>1.5M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events  UrQMD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3" name="object 16"/>
          <p:cNvSpPr/>
          <p:nvPr/>
        </p:nvSpPr>
        <p:spPr>
          <a:xfrm>
            <a:off x="4802977" y="5358948"/>
            <a:ext cx="1041767" cy="5208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7"/>
          <p:cNvSpPr/>
          <p:nvPr/>
        </p:nvSpPr>
        <p:spPr>
          <a:xfrm>
            <a:off x="7850143" y="5365564"/>
            <a:ext cx="763962" cy="514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5"/>
          <p:cNvSpPr/>
          <p:nvPr/>
        </p:nvSpPr>
        <p:spPr>
          <a:xfrm>
            <a:off x="7485880" y="934768"/>
            <a:ext cx="930910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2"/>
          <p:cNvSpPr/>
          <p:nvPr/>
        </p:nvSpPr>
        <p:spPr>
          <a:xfrm flipH="1">
            <a:off x="7892613" y="1208726"/>
            <a:ext cx="117444" cy="82198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5720" y="0"/>
                </a:moveTo>
                <a:lnTo>
                  <a:pt x="27860" y="3393"/>
                </a:lnTo>
                <a:lnTo>
                  <a:pt x="13334" y="12858"/>
                </a:lnTo>
                <a:lnTo>
                  <a:pt x="3571" y="27324"/>
                </a:lnTo>
                <a:lnTo>
                  <a:pt x="0" y="45719"/>
                </a:lnTo>
                <a:lnTo>
                  <a:pt x="3571" y="63579"/>
                </a:lnTo>
                <a:lnTo>
                  <a:pt x="13335" y="78104"/>
                </a:lnTo>
                <a:lnTo>
                  <a:pt x="27860" y="87868"/>
                </a:lnTo>
                <a:lnTo>
                  <a:pt x="45720" y="91439"/>
                </a:lnTo>
                <a:lnTo>
                  <a:pt x="63579" y="87868"/>
                </a:lnTo>
                <a:lnTo>
                  <a:pt x="78104" y="78104"/>
                </a:lnTo>
                <a:lnTo>
                  <a:pt x="87868" y="63579"/>
                </a:lnTo>
                <a:lnTo>
                  <a:pt x="91439" y="45719"/>
                </a:lnTo>
                <a:lnTo>
                  <a:pt x="87868" y="27324"/>
                </a:lnTo>
                <a:lnTo>
                  <a:pt x="78104" y="12858"/>
                </a:lnTo>
                <a:lnTo>
                  <a:pt x="63579" y="3393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8408554" y="1047775"/>
            <a:ext cx="67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PSD1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8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64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Определение плоскости реакции</a:t>
            </a:r>
            <a:endParaRPr lang="ru-RU" sz="2800" b="1" dirty="0"/>
          </a:p>
        </p:txBody>
      </p:sp>
      <p:pic>
        <p:nvPicPr>
          <p:cNvPr id="4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93432" y="1203961"/>
            <a:ext cx="7603808" cy="515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53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Сцинтилляционные пластины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77557" y="155679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/>
              <a:t>съема света в обоих детекторах использовались переизлучающие оптоволокна фирмы </a:t>
            </a:r>
            <a:r>
              <a:rPr lang="ru-RU" dirty="0" err="1"/>
              <a:t>Kuraray</a:t>
            </a:r>
            <a:r>
              <a:rPr lang="ru-RU" dirty="0"/>
              <a:t> (Япония) типа Y11(200) S-</a:t>
            </a:r>
            <a:r>
              <a:rPr lang="ru-RU" dirty="0" err="1"/>
              <a:t>type</a:t>
            </a:r>
            <a:r>
              <a:rPr lang="ru-RU" dirty="0"/>
              <a:t> диаметром 1 </a:t>
            </a:r>
            <a:r>
              <a:rPr lang="ru-RU" dirty="0" smtClean="0"/>
              <a:t>мм.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5719" y="4150821"/>
            <a:ext cx="426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ластины для </a:t>
            </a:r>
            <a:r>
              <a:rPr lang="en-US" dirty="0" smtClean="0"/>
              <a:t>CBM</a:t>
            </a:r>
            <a:r>
              <a:rPr lang="ru-RU" dirty="0" smtClean="0"/>
              <a:t> </a:t>
            </a:r>
            <a:r>
              <a:rPr lang="ru-RU" dirty="0"/>
              <a:t>20х20х0.4 </a:t>
            </a:r>
            <a:r>
              <a:rPr lang="ru-RU" dirty="0" smtClean="0"/>
              <a:t>см</a:t>
            </a:r>
            <a:r>
              <a:rPr lang="ru-RU" baseline="30000" dirty="0" smtClean="0"/>
              <a:t>3</a:t>
            </a:r>
            <a:r>
              <a:rPr lang="ru-RU" dirty="0" smtClean="0"/>
              <a:t> (слева) и </a:t>
            </a:r>
            <a:r>
              <a:rPr lang="en-US" dirty="0" smtClean="0"/>
              <a:t>MPD</a:t>
            </a:r>
            <a:r>
              <a:rPr lang="ru-RU" dirty="0" smtClean="0"/>
              <a:t> </a:t>
            </a:r>
            <a:r>
              <a:rPr lang="ru-RU" dirty="0"/>
              <a:t>15х15х0.4 </a:t>
            </a:r>
            <a:r>
              <a:rPr lang="ru-RU" dirty="0" smtClean="0"/>
              <a:t>см</a:t>
            </a:r>
            <a:r>
              <a:rPr lang="ru-RU" baseline="30000" dirty="0" smtClean="0"/>
              <a:t>3</a:t>
            </a:r>
            <a:r>
              <a:rPr lang="en-US" dirty="0" smtClean="0"/>
              <a:t> </a:t>
            </a:r>
            <a:r>
              <a:rPr lang="ru-RU" dirty="0" smtClean="0"/>
              <a:t>(справа)</a:t>
            </a:r>
            <a:endParaRPr lang="ru-RU" dirty="0"/>
          </a:p>
        </p:txBody>
      </p:sp>
      <p:pic>
        <p:nvPicPr>
          <p:cNvPr id="7" name="Picture 3" descr="C:\Users\Администратор\Desktop\Доклад\Tiles_sc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064144" cy="2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дминистратор\Desktop\WLS_spect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27" y="3068960"/>
            <a:ext cx="4515053" cy="31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08262" y="6093296"/>
            <a:ext cx="4299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Спектры поглощения и излучения оптоволокна</a:t>
            </a:r>
            <a:r>
              <a:rPr lang="en-US" dirty="0" smtClean="0"/>
              <a:t> Y11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0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87571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Фотодетектор – </a:t>
            </a:r>
            <a:r>
              <a:rPr lang="ru-RU" sz="3200" dirty="0" err="1" smtClean="0"/>
              <a:t>микропиксельный</a:t>
            </a:r>
            <a:r>
              <a:rPr lang="ru-RU" sz="3200" dirty="0" smtClean="0"/>
              <a:t> лавинный фотодиод</a:t>
            </a:r>
            <a:endParaRPr lang="ru-RU" sz="3200" dirty="0"/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4139952" y="1340768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800" dirty="0" smtClean="0"/>
              <a:t>На конце оптоволокна установлен </a:t>
            </a:r>
            <a:r>
              <a:rPr lang="ru-RU" sz="1800" dirty="0"/>
              <a:t>оптический разъем, к которому присоединен </a:t>
            </a:r>
            <a:r>
              <a:rPr lang="ru-RU" sz="1800" dirty="0" err="1"/>
              <a:t>микропиксельный</a:t>
            </a:r>
            <a:r>
              <a:rPr lang="ru-RU" sz="1800" dirty="0"/>
              <a:t> лавинный фотодиод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6" name="Picture 2" descr="http://www.hamamatsu.com/blobs/1328779674467?blobheadername1=content-disposition&amp;blobheadervalue1=inline%3Bfilename%3D1328482676780.jpg&amp;ssbinary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1" y="1420022"/>
            <a:ext cx="3312368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1567" y="496782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HAMAMATSU </a:t>
            </a:r>
            <a:r>
              <a:rPr lang="en-US" dirty="0"/>
              <a:t>MPPC S</a:t>
            </a:r>
            <a:r>
              <a:rPr lang="ru-RU" dirty="0"/>
              <a:t>12572-010</a:t>
            </a:r>
            <a:r>
              <a:rPr lang="en-US" dirty="0"/>
              <a:t>P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723089"/>
              </p:ext>
            </p:extLst>
          </p:nvPr>
        </p:nvGraphicFramePr>
        <p:xfrm>
          <a:off x="4355976" y="2348880"/>
          <a:ext cx="4213736" cy="4048473"/>
        </p:xfrm>
        <a:graphic>
          <a:graphicData uri="http://schemas.openxmlformats.org/drawingml/2006/table">
            <a:tbl>
              <a:tblPr/>
              <a:tblGrid>
                <a:gridCol w="1733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466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</a:rPr>
                        <a:t>Светочувствительная зона</a:t>
                      </a:r>
                      <a:endParaRPr lang="en-US" sz="1300" b="0" dirty="0">
                        <a:effectLst/>
                      </a:endParaRPr>
                    </a:p>
                  </a:txBody>
                  <a:tcPr marL="47174" marR="47174" marT="47174" marB="4717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3 × 3 mm</a:t>
                      </a:r>
                    </a:p>
                  </a:txBody>
                  <a:tcPr marL="47174" marR="47174" marT="47174" marB="4717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5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</a:rPr>
                        <a:t>Шаг пикселя</a:t>
                      </a:r>
                      <a:endParaRPr lang="en-US" sz="1300" b="0" dirty="0">
                        <a:effectLst/>
                      </a:endParaRPr>
                    </a:p>
                  </a:txBody>
                  <a:tcPr marL="47174" marR="47174" marT="47174" marB="4717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300" dirty="0">
                          <a:effectLst/>
                        </a:rPr>
                        <a:t>10 μ</a:t>
                      </a:r>
                      <a:r>
                        <a:rPr lang="en-US" sz="1300" dirty="0">
                          <a:effectLst/>
                        </a:rPr>
                        <a:t>m</a:t>
                      </a:r>
                    </a:p>
                  </a:txBody>
                  <a:tcPr marL="47174" marR="47174" marT="47174" marB="4717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5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</a:rPr>
                        <a:t>Количество пикселей</a:t>
                      </a:r>
                      <a:endParaRPr lang="en-US" sz="1300" b="0" dirty="0">
                        <a:effectLst/>
                      </a:endParaRPr>
                    </a:p>
                  </a:txBody>
                  <a:tcPr marL="47174" marR="47174" marT="47174" marB="4717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</a:rPr>
                        <a:t>90000</a:t>
                      </a:r>
                    </a:p>
                  </a:txBody>
                  <a:tcPr marL="47174" marR="47174" marT="47174" marB="4717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246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</a:rPr>
                        <a:t>Спектральная чувствительность</a:t>
                      </a:r>
                      <a:endParaRPr lang="en-US" sz="1300" b="0" dirty="0">
                        <a:effectLst/>
                      </a:endParaRPr>
                    </a:p>
                  </a:txBody>
                  <a:tcPr marL="47174" marR="47174" marT="47174" marB="4717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effectLst/>
                        </a:rPr>
                        <a:t>от </a:t>
                      </a:r>
                      <a:r>
                        <a:rPr lang="en-US" sz="1300" dirty="0" smtClean="0">
                          <a:effectLst/>
                        </a:rPr>
                        <a:t>320 </a:t>
                      </a:r>
                      <a:r>
                        <a:rPr lang="ru-RU" sz="1300" dirty="0" smtClean="0">
                          <a:effectLst/>
                        </a:rPr>
                        <a:t>до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900 </a:t>
                      </a:r>
                      <a:r>
                        <a:rPr lang="en-US" sz="1300" dirty="0" smtClean="0">
                          <a:effectLst/>
                        </a:rPr>
                        <a:t>nm</a:t>
                      </a:r>
                      <a:endParaRPr lang="en-US" sz="1300" dirty="0">
                        <a:effectLst/>
                      </a:endParaRPr>
                    </a:p>
                  </a:txBody>
                  <a:tcPr marL="47174" marR="47174" marT="47174" marB="4717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961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</a:rPr>
                        <a:t>Пик чувствительности</a:t>
                      </a:r>
                      <a:endParaRPr lang="en-US" sz="1300" b="0" dirty="0">
                        <a:effectLst/>
                      </a:endParaRPr>
                    </a:p>
                  </a:txBody>
                  <a:tcPr marL="47174" marR="47174" marT="47174" marB="4717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470 nm</a:t>
                      </a:r>
                    </a:p>
                  </a:txBody>
                  <a:tcPr marL="47174" marR="47174" marT="47174" marB="4717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553">
                <a:tc>
                  <a:txBody>
                    <a:bodyPr/>
                    <a:lstStyle/>
                    <a:p>
                      <a:pPr algn="l"/>
                      <a:r>
                        <a:rPr lang="en-US" sz="1300" b="0">
                          <a:effectLst/>
                        </a:rPr>
                        <a:t>Dark count (typ.)</a:t>
                      </a:r>
                    </a:p>
                  </a:txBody>
                  <a:tcPr marL="47174" marR="47174" marT="47174" marB="4717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1000 </a:t>
                      </a:r>
                      <a:r>
                        <a:rPr lang="en-US" sz="1300" dirty="0" err="1">
                          <a:effectLst/>
                        </a:rPr>
                        <a:t>kcps</a:t>
                      </a:r>
                      <a:endParaRPr lang="en-US" sz="1300" dirty="0">
                        <a:effectLst/>
                      </a:endParaRPr>
                    </a:p>
                  </a:txBody>
                  <a:tcPr marL="47174" marR="47174" marT="47174" marB="4717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55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</a:rPr>
                        <a:t>Усиление</a:t>
                      </a:r>
                      <a:endParaRPr lang="en-US" sz="1300" b="0" dirty="0">
                        <a:effectLst/>
                      </a:endParaRPr>
                    </a:p>
                  </a:txBody>
                  <a:tcPr marL="47174" marR="47174" marT="47174" marB="4717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</a:rPr>
                        <a:t>1.35×10</a:t>
                      </a:r>
                      <a:r>
                        <a:rPr lang="ru-RU" sz="1300" baseline="30000" dirty="0">
                          <a:effectLst/>
                        </a:rPr>
                        <a:t>5</a:t>
                      </a:r>
                      <a:endParaRPr lang="ru-RU" sz="1300" dirty="0">
                        <a:effectLst/>
                      </a:endParaRPr>
                    </a:p>
                  </a:txBody>
                  <a:tcPr marL="47174" marR="47174" marT="47174" marB="4717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55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</a:rPr>
                        <a:t>Эффективность </a:t>
                      </a:r>
                      <a:br>
                        <a:rPr lang="ru-RU" sz="1300" b="0" dirty="0" smtClean="0">
                          <a:effectLst/>
                        </a:rPr>
                      </a:br>
                      <a:r>
                        <a:rPr lang="ru-RU" sz="1300" b="0" dirty="0" smtClean="0">
                          <a:effectLst/>
                        </a:rPr>
                        <a:t>регистрации фотонов</a:t>
                      </a:r>
                      <a:endParaRPr lang="en-US" sz="1300" b="0" dirty="0">
                        <a:effectLst/>
                      </a:endParaRPr>
                    </a:p>
                  </a:txBody>
                  <a:tcPr marL="47174" marR="47174" marT="47174" marB="4717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effectLst/>
                        </a:rPr>
                        <a:t>10 %</a:t>
                      </a:r>
                      <a:endParaRPr lang="ru-RU" sz="1300" dirty="0">
                        <a:effectLst/>
                      </a:endParaRPr>
                    </a:p>
                  </a:txBody>
                  <a:tcPr marL="47174" marR="47174" marT="47174" marB="47174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8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78420" y="884744"/>
            <a:ext cx="4427537" cy="3362325"/>
            <a:chOff x="3390900" y="2146300"/>
            <a:chExt cx="5729288" cy="4095750"/>
          </a:xfrm>
        </p:grpSpPr>
        <p:pic>
          <p:nvPicPr>
            <p:cNvPr id="5" name="Picture 7" descr="FAIR_MSV_APPA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2146300"/>
              <a:ext cx="5729288" cy="409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8"/>
            <p:cNvSpPr/>
            <p:nvPr/>
          </p:nvSpPr>
          <p:spPr>
            <a:xfrm>
              <a:off x="8296275" y="2565400"/>
              <a:ext cx="315913" cy="31432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5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4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7" name="Oval 9"/>
            <p:cNvSpPr/>
            <p:nvPr/>
          </p:nvSpPr>
          <p:spPr>
            <a:xfrm>
              <a:off x="6218238" y="4238625"/>
              <a:ext cx="314325" cy="31591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5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4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8" name="Oval 10"/>
            <p:cNvSpPr/>
            <p:nvPr/>
          </p:nvSpPr>
          <p:spPr>
            <a:xfrm>
              <a:off x="6875463" y="3571875"/>
              <a:ext cx="315912" cy="315913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9" name="Oval 11"/>
            <p:cNvSpPr/>
            <p:nvPr/>
          </p:nvSpPr>
          <p:spPr>
            <a:xfrm>
              <a:off x="6561138" y="4643438"/>
              <a:ext cx="314325" cy="315912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10" name="Oval 12"/>
            <p:cNvSpPr/>
            <p:nvPr/>
          </p:nvSpPr>
          <p:spPr>
            <a:xfrm>
              <a:off x="5857875" y="4959350"/>
              <a:ext cx="314325" cy="314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11" name="Oval 13"/>
            <p:cNvSpPr/>
            <p:nvPr/>
          </p:nvSpPr>
          <p:spPr>
            <a:xfrm>
              <a:off x="6011863" y="4194175"/>
              <a:ext cx="315912" cy="314325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2400">
                <a:solidFill>
                  <a:prstClr val="black"/>
                </a:solidFill>
              </a:endParaRPr>
            </a:p>
          </p:txBody>
        </p:sp>
        <p:sp>
          <p:nvSpPr>
            <p:cNvPr id="12" name="Rounded Rectangular Callout 14"/>
            <p:cNvSpPr/>
            <p:nvPr/>
          </p:nvSpPr>
          <p:spPr>
            <a:xfrm>
              <a:off x="7515225" y="4508500"/>
              <a:ext cx="606425" cy="306388"/>
            </a:xfrm>
            <a:prstGeom prst="wedgeRoundRectCallout">
              <a:avLst>
                <a:gd name="adj1" fmla="val -234979"/>
                <a:gd name="adj2" fmla="val -83127"/>
                <a:gd name="adj3" fmla="val 16667"/>
              </a:avLst>
            </a:prstGeom>
            <a:ln w="12700">
              <a:solidFill>
                <a:schemeClr val="accent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4E8542"/>
                  </a:solidFill>
                </a:rPr>
                <a:t>APPA</a:t>
              </a:r>
            </a:p>
          </p:txBody>
        </p:sp>
        <p:sp>
          <p:nvSpPr>
            <p:cNvPr id="13" name="Rounded Rectangular Callout 15"/>
            <p:cNvSpPr/>
            <p:nvPr/>
          </p:nvSpPr>
          <p:spPr>
            <a:xfrm>
              <a:off x="7272338" y="3644900"/>
              <a:ext cx="552450" cy="306388"/>
            </a:xfrm>
            <a:prstGeom prst="wedgeRoundRectCallout">
              <a:avLst>
                <a:gd name="adj1" fmla="val -94168"/>
                <a:gd name="adj2" fmla="val -18792"/>
                <a:gd name="adj3" fmla="val 16667"/>
              </a:avLst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9F2936"/>
                  </a:solidFill>
                </a:rPr>
                <a:t>CBM</a:t>
              </a:r>
            </a:p>
          </p:txBody>
        </p:sp>
        <p:sp>
          <p:nvSpPr>
            <p:cNvPr id="14" name="Rounded Rectangular Callout 16"/>
            <p:cNvSpPr/>
            <p:nvPr/>
          </p:nvSpPr>
          <p:spPr>
            <a:xfrm>
              <a:off x="7485063" y="5391150"/>
              <a:ext cx="841375" cy="306388"/>
            </a:xfrm>
            <a:prstGeom prst="wedgeRoundRectCallout">
              <a:avLst>
                <a:gd name="adj1" fmla="val -143288"/>
                <a:gd name="adj2" fmla="val -242147"/>
                <a:gd name="adj3" fmla="val 16667"/>
              </a:avLst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F07F09"/>
                  </a:solidFill>
                </a:rPr>
                <a:t>NUSTAR</a:t>
              </a:r>
            </a:p>
          </p:txBody>
        </p:sp>
        <p:sp>
          <p:nvSpPr>
            <p:cNvPr id="15" name="Rounded Rectangular Callout 17"/>
            <p:cNvSpPr/>
            <p:nvPr/>
          </p:nvSpPr>
          <p:spPr>
            <a:xfrm>
              <a:off x="4237038" y="5327650"/>
              <a:ext cx="747712" cy="306388"/>
            </a:xfrm>
            <a:prstGeom prst="wedgeRoundRectCallout">
              <a:avLst>
                <a:gd name="adj1" fmla="val 209446"/>
                <a:gd name="adj2" fmla="val -367675"/>
                <a:gd name="adj3" fmla="val 16667"/>
              </a:avLst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FF0000"/>
                  </a:solidFill>
                </a:rPr>
                <a:t>PANDA</a:t>
              </a:r>
            </a:p>
          </p:txBody>
        </p:sp>
        <p:sp>
          <p:nvSpPr>
            <p:cNvPr id="16" name="Rechteck 22"/>
            <p:cNvSpPr/>
            <p:nvPr/>
          </p:nvSpPr>
          <p:spPr>
            <a:xfrm>
              <a:off x="6281738" y="5273675"/>
              <a:ext cx="1081087" cy="900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>
                <a:solidFill>
                  <a:prstClr val="white"/>
                </a:solidFill>
              </a:endParaRPr>
            </a:p>
          </p:txBody>
        </p:sp>
        <p:sp>
          <p:nvSpPr>
            <p:cNvPr id="17" name="Rechteck 27"/>
            <p:cNvSpPr/>
            <p:nvPr/>
          </p:nvSpPr>
          <p:spPr>
            <a:xfrm>
              <a:off x="5381625" y="5116513"/>
              <a:ext cx="360363" cy="157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>
                <a:solidFill>
                  <a:prstClr val="white"/>
                </a:solidFill>
              </a:endParaRPr>
            </a:p>
          </p:txBody>
        </p:sp>
        <p:sp>
          <p:nvSpPr>
            <p:cNvPr id="18" name="Oval 8"/>
            <p:cNvSpPr/>
            <p:nvPr/>
          </p:nvSpPr>
          <p:spPr>
            <a:xfrm>
              <a:off x="5246688" y="4329113"/>
              <a:ext cx="315912" cy="31432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5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4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23965" y="225989"/>
            <a:ext cx="6134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FAIR</a:t>
            </a:r>
            <a:r>
              <a:rPr lang="ru-RU" sz="2800" b="1" dirty="0" smtClean="0"/>
              <a:t> </a:t>
            </a:r>
            <a:r>
              <a:rPr lang="en-US" sz="2800" b="1" dirty="0" smtClean="0"/>
              <a:t>accelerator complex in Darmstadt</a:t>
            </a:r>
            <a:endParaRPr lang="ru-RU" sz="2800" dirty="0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144474" y="2454614"/>
            <a:ext cx="176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СВМ</a:t>
            </a:r>
            <a:r>
              <a:rPr lang="en-US" dirty="0" smtClean="0"/>
              <a:t> experiment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78420" y="4247069"/>
            <a:ext cx="4427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CBM uses </a:t>
            </a:r>
            <a:r>
              <a:rPr lang="en-US" b="1" dirty="0"/>
              <a:t>f</a:t>
            </a:r>
            <a:r>
              <a:rPr lang="en-US" b="1" dirty="0" smtClean="0"/>
              <a:t>orward </a:t>
            </a:r>
            <a:r>
              <a:rPr lang="en-US" b="1" dirty="0"/>
              <a:t>hadron </a:t>
            </a:r>
            <a:r>
              <a:rPr lang="en-US" b="1" dirty="0" smtClean="0"/>
              <a:t>calorimeter  (Projectile Spectator Detector – PSD) to </a:t>
            </a:r>
            <a:r>
              <a:rPr lang="en-US" b="1" dirty="0"/>
              <a:t>measure centrality and the reaction plane </a:t>
            </a:r>
            <a:r>
              <a:rPr lang="en-US" b="1" dirty="0" smtClean="0"/>
              <a:t>orientation.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48008" y="5661248"/>
            <a:ext cx="6336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Hadron calorimeter consists of </a:t>
            </a:r>
            <a:r>
              <a:rPr lang="ru-RU" b="1" dirty="0" smtClean="0"/>
              <a:t>44 </a:t>
            </a:r>
            <a:r>
              <a:rPr lang="en-US" b="1" dirty="0" smtClean="0"/>
              <a:t>modules with transverse sizes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20х20см </a:t>
            </a:r>
            <a:r>
              <a:rPr lang="en-US" b="1" dirty="0" smtClean="0"/>
              <a:t>and </a:t>
            </a:r>
            <a:r>
              <a:rPr lang="ru-RU" b="1" dirty="0" smtClean="0"/>
              <a:t>160см</a:t>
            </a:r>
            <a:r>
              <a:rPr lang="en-US" b="1" dirty="0" smtClean="0"/>
              <a:t> length</a:t>
            </a:r>
            <a:r>
              <a:rPr lang="ru-RU" b="1" dirty="0" smtClean="0"/>
              <a:t>.</a:t>
            </a:r>
          </a:p>
          <a:p>
            <a:r>
              <a:rPr lang="en-US" b="1" dirty="0" smtClean="0"/>
              <a:t>Total weight - </a:t>
            </a:r>
            <a:r>
              <a:rPr lang="ru-RU" b="1" dirty="0" smtClean="0"/>
              <a:t>22 </a:t>
            </a:r>
            <a:r>
              <a:rPr lang="en-US" b="1" dirty="0" smtClean="0"/>
              <a:t>tons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82" y="5403327"/>
            <a:ext cx="1783157" cy="145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>
            <a:off x="4167452" y="2366513"/>
            <a:ext cx="1340652" cy="70895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73282" y="896150"/>
            <a:ext cx="3838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en-US" b="1" dirty="0" smtClean="0"/>
              <a:t>SIS100 is aimed </a:t>
            </a:r>
            <a:r>
              <a:rPr lang="en-US" b="1" dirty="0"/>
              <a:t>to </a:t>
            </a:r>
            <a:r>
              <a:rPr lang="en-US" b="1" dirty="0" smtClean="0"/>
              <a:t>accelerate Au nuclei </a:t>
            </a:r>
            <a:r>
              <a:rPr lang="en-US" b="1" dirty="0" err="1" smtClean="0"/>
              <a:t>upto</a:t>
            </a:r>
            <a:r>
              <a:rPr lang="en-US" b="1" dirty="0" smtClean="0"/>
              <a:t> 11GeV/nucleon</a:t>
            </a:r>
            <a:r>
              <a:rPr lang="ru-RU" b="1" dirty="0" smtClean="0"/>
              <a:t> </a:t>
            </a:r>
            <a:r>
              <a:rPr lang="en-US" b="1" dirty="0"/>
              <a:t>with </a:t>
            </a:r>
            <a:br>
              <a:rPr lang="en-US" b="1" dirty="0"/>
            </a:br>
            <a:r>
              <a:rPr lang="en-US" b="1" dirty="0" smtClean="0"/>
              <a:t>intensity </a:t>
            </a:r>
            <a:r>
              <a:rPr lang="en-US" b="1" dirty="0" err="1" smtClean="0"/>
              <a:t>upto</a:t>
            </a:r>
            <a:r>
              <a:rPr lang="en-US" b="1" dirty="0" smtClean="0"/>
              <a:t> </a:t>
            </a:r>
            <a:r>
              <a:rPr lang="ru-RU" b="1" dirty="0" smtClean="0"/>
              <a:t>10</a:t>
            </a:r>
            <a:r>
              <a:rPr lang="ru-RU" b="1" baseline="30000" dirty="0" smtClean="0"/>
              <a:t>9</a:t>
            </a:r>
            <a:r>
              <a:rPr lang="ru-RU" b="1" dirty="0" smtClean="0"/>
              <a:t> </a:t>
            </a:r>
            <a:r>
              <a:rPr lang="en-US" b="1" dirty="0" smtClean="0"/>
              <a:t>nuclei/sec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44" y="2304472"/>
            <a:ext cx="3242872" cy="24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5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2" y="1052736"/>
            <a:ext cx="4688031" cy="294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0564" y="258718"/>
            <a:ext cx="5617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NICA</a:t>
            </a:r>
            <a:r>
              <a:rPr lang="ru-RU" sz="2800" b="1" dirty="0" smtClean="0"/>
              <a:t> </a:t>
            </a:r>
            <a:r>
              <a:rPr lang="en-US" sz="2800" b="1" dirty="0" smtClean="0"/>
              <a:t>accelerator complex in </a:t>
            </a:r>
            <a:r>
              <a:rPr lang="en-US" sz="2800" b="1" dirty="0" err="1" smtClean="0"/>
              <a:t>Dubna</a:t>
            </a:r>
            <a:endParaRPr lang="ru-RU" sz="28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16468"/>
            <a:ext cx="2502024" cy="222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07" y="4873950"/>
            <a:ext cx="1406525" cy="113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502454" y="5727682"/>
            <a:ext cx="2012553" cy="13563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31215" y="5301208"/>
            <a:ext cx="1083791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5266" y="4217500"/>
            <a:ext cx="180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MPD experiment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1576" y="3800753"/>
            <a:ext cx="558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 forward hadron calorimeters (FHCAL) are used in MPD to measure centrality and the reaction plane orientation.</a:t>
            </a:r>
            <a:endParaRPr lang="ru-RU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996094" y="5089616"/>
            <a:ext cx="3631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Each of hadron calorimeters consists of 4</a:t>
            </a:r>
            <a:r>
              <a:rPr lang="ru-RU" b="1" dirty="0" smtClean="0"/>
              <a:t>4</a:t>
            </a:r>
            <a:r>
              <a:rPr lang="en-US" b="1" dirty="0" smtClean="0"/>
              <a:t> modules with transverse sizes</a:t>
            </a:r>
            <a:r>
              <a:rPr lang="ru-RU" b="1" dirty="0" smtClean="0"/>
              <a:t> 15х15</a:t>
            </a:r>
            <a:r>
              <a:rPr lang="en-US" b="1" dirty="0" smtClean="0"/>
              <a:t>cm and</a:t>
            </a:r>
            <a:r>
              <a:rPr lang="ru-RU" b="1" dirty="0" smtClean="0"/>
              <a:t> 110</a:t>
            </a:r>
            <a:r>
              <a:rPr lang="en-US" b="1" dirty="0" smtClean="0"/>
              <a:t>cm length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38588" y="1324466"/>
            <a:ext cx="383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Energies</a:t>
            </a:r>
            <a:r>
              <a:rPr lang="ru-RU" b="1" dirty="0" smtClean="0"/>
              <a:t> (</a:t>
            </a:r>
            <a:r>
              <a:rPr lang="en-US" b="1" dirty="0" err="1" smtClean="0"/>
              <a:t>c.m.s</a:t>
            </a:r>
            <a:r>
              <a:rPr lang="en-US" b="1" dirty="0" smtClean="0"/>
              <a:t>.</a:t>
            </a:r>
            <a:r>
              <a:rPr lang="ru-RU" b="1" dirty="0" smtClean="0"/>
              <a:t>) 4-10 </a:t>
            </a:r>
            <a:r>
              <a:rPr lang="en-US" b="1" dirty="0" err="1" smtClean="0"/>
              <a:t>GeV</a:t>
            </a:r>
            <a:r>
              <a:rPr lang="ru-RU" b="1" dirty="0" smtClean="0"/>
              <a:t>.</a:t>
            </a:r>
          </a:p>
          <a:p>
            <a:r>
              <a:rPr lang="en-US" b="1" dirty="0" smtClean="0"/>
              <a:t>Beams</a:t>
            </a:r>
            <a:r>
              <a:rPr lang="ru-RU" b="1" dirty="0" smtClean="0"/>
              <a:t> – </a:t>
            </a:r>
            <a:r>
              <a:rPr lang="en-US" b="1" dirty="0" smtClean="0"/>
              <a:t>from protons to Au nuclei</a:t>
            </a:r>
            <a:r>
              <a:rPr lang="ru-RU" b="1" dirty="0" smtClean="0"/>
              <a:t>.</a:t>
            </a:r>
          </a:p>
          <a:p>
            <a:r>
              <a:rPr lang="en-US" b="1" dirty="0" smtClean="0"/>
              <a:t>Luminosity</a:t>
            </a:r>
            <a:r>
              <a:rPr lang="ru-RU" b="1" dirty="0" smtClean="0"/>
              <a:t> –</a:t>
            </a:r>
            <a:r>
              <a:rPr lang="en-US" b="1" dirty="0" smtClean="0"/>
              <a:t> to</a:t>
            </a:r>
            <a:r>
              <a:rPr lang="ru-RU" b="1" dirty="0" smtClean="0"/>
              <a:t> 10</a:t>
            </a:r>
            <a:r>
              <a:rPr lang="ru-RU" b="1" baseline="30000" dirty="0" smtClean="0"/>
              <a:t>27</a:t>
            </a:r>
            <a:r>
              <a:rPr lang="ru-RU" b="1" dirty="0" smtClean="0"/>
              <a:t> </a:t>
            </a:r>
            <a:r>
              <a:rPr lang="en-US" b="1" dirty="0" smtClean="0"/>
              <a:t>Au nuclei</a:t>
            </a:r>
            <a:r>
              <a:rPr lang="ru-RU" b="1" dirty="0" smtClean="0"/>
              <a:t>.</a:t>
            </a:r>
            <a:endParaRPr lang="ru-RU" b="1" baseline="30000" dirty="0"/>
          </a:p>
        </p:txBody>
      </p:sp>
    </p:spTree>
    <p:extLst>
      <p:ext uri="{BB962C8B-B14F-4D97-AF65-F5344CB8AC3E}">
        <p14:creationId xmlns:p14="http://schemas.microsoft.com/office/powerpoint/2010/main" val="21042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Газетная бумага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altLang="ru-RU" sz="3200" b="1" dirty="0" smtClean="0">
                <a:solidFill>
                  <a:srgbClr val="CC0000"/>
                </a:solidFill>
              </a:rPr>
              <a:t>Hadron calorimeter module structure</a:t>
            </a:r>
            <a:endParaRPr lang="ru-RU" altLang="ru-RU" sz="3200" b="1" dirty="0">
              <a:solidFill>
                <a:srgbClr val="CC0000"/>
              </a:solidFill>
            </a:endParaRPr>
          </a:p>
        </p:txBody>
      </p:sp>
      <p:grpSp>
        <p:nvGrpSpPr>
          <p:cNvPr id="5" name="Group 309"/>
          <p:cNvGrpSpPr>
            <a:grpSpLocks/>
          </p:cNvGrpSpPr>
          <p:nvPr/>
        </p:nvGrpSpPr>
        <p:grpSpPr bwMode="auto">
          <a:xfrm>
            <a:off x="179388" y="1628775"/>
            <a:ext cx="6788150" cy="1300163"/>
            <a:chOff x="113" y="1026"/>
            <a:chExt cx="4276" cy="819"/>
          </a:xfrm>
        </p:grpSpPr>
        <p:sp>
          <p:nvSpPr>
            <p:cNvPr id="6" name="Rectangle 4"/>
            <p:cNvSpPr>
              <a:spLocks noChangeAspect="1" noChangeArrowheads="1"/>
            </p:cNvSpPr>
            <p:nvPr/>
          </p:nvSpPr>
          <p:spPr bwMode="auto">
            <a:xfrm>
              <a:off x="1780" y="1027"/>
              <a:ext cx="113" cy="81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5"/>
            <p:cNvSpPr>
              <a:spLocks noChangeAspect="1" noChangeArrowheads="1"/>
            </p:cNvSpPr>
            <p:nvPr/>
          </p:nvSpPr>
          <p:spPr bwMode="auto">
            <a:xfrm>
              <a:off x="1780" y="1068"/>
              <a:ext cx="113" cy="7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6"/>
            <p:cNvSpPr>
              <a:spLocks noChangeAspect="1" noChangeArrowheads="1"/>
            </p:cNvSpPr>
            <p:nvPr/>
          </p:nvSpPr>
          <p:spPr bwMode="auto">
            <a:xfrm>
              <a:off x="1746" y="1034"/>
              <a:ext cx="34" cy="8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7"/>
            <p:cNvSpPr>
              <a:spLocks noChangeAspect="1" noChangeArrowheads="1"/>
            </p:cNvSpPr>
            <p:nvPr/>
          </p:nvSpPr>
          <p:spPr bwMode="auto">
            <a:xfrm>
              <a:off x="1746" y="1027"/>
              <a:ext cx="34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8"/>
            <p:cNvSpPr>
              <a:spLocks noChangeAspect="1" noChangeArrowheads="1"/>
            </p:cNvSpPr>
            <p:nvPr/>
          </p:nvSpPr>
          <p:spPr bwMode="auto">
            <a:xfrm>
              <a:off x="1914" y="1027"/>
              <a:ext cx="114" cy="81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spect="1" noChangeArrowheads="1"/>
            </p:cNvSpPr>
            <p:nvPr/>
          </p:nvSpPr>
          <p:spPr bwMode="auto">
            <a:xfrm>
              <a:off x="1904" y="1068"/>
              <a:ext cx="114" cy="7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10"/>
            <p:cNvSpPr>
              <a:spLocks noChangeAspect="1" noChangeArrowheads="1"/>
            </p:cNvSpPr>
            <p:nvPr/>
          </p:nvSpPr>
          <p:spPr bwMode="auto">
            <a:xfrm>
              <a:off x="1881" y="1036"/>
              <a:ext cx="33" cy="8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11"/>
            <p:cNvSpPr>
              <a:spLocks noChangeAspect="1" noChangeArrowheads="1"/>
            </p:cNvSpPr>
            <p:nvPr/>
          </p:nvSpPr>
          <p:spPr bwMode="auto">
            <a:xfrm>
              <a:off x="1881" y="1027"/>
              <a:ext cx="33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spect="1" noChangeArrowheads="1"/>
            </p:cNvSpPr>
            <p:nvPr/>
          </p:nvSpPr>
          <p:spPr bwMode="auto">
            <a:xfrm>
              <a:off x="2049" y="1027"/>
              <a:ext cx="114" cy="81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spect="1" noChangeArrowheads="1"/>
            </p:cNvSpPr>
            <p:nvPr/>
          </p:nvSpPr>
          <p:spPr bwMode="auto">
            <a:xfrm>
              <a:off x="2047" y="1068"/>
              <a:ext cx="114" cy="7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spect="1" noChangeArrowheads="1"/>
            </p:cNvSpPr>
            <p:nvPr/>
          </p:nvSpPr>
          <p:spPr bwMode="auto">
            <a:xfrm>
              <a:off x="2015" y="1036"/>
              <a:ext cx="34" cy="8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5"/>
            <p:cNvSpPr>
              <a:spLocks noChangeAspect="1" noChangeArrowheads="1"/>
            </p:cNvSpPr>
            <p:nvPr/>
          </p:nvSpPr>
          <p:spPr bwMode="auto">
            <a:xfrm>
              <a:off x="2015" y="1026"/>
              <a:ext cx="34" cy="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16"/>
            <p:cNvSpPr>
              <a:spLocks noChangeAspect="1" noChangeArrowheads="1"/>
            </p:cNvSpPr>
            <p:nvPr/>
          </p:nvSpPr>
          <p:spPr bwMode="auto">
            <a:xfrm>
              <a:off x="2184" y="1028"/>
              <a:ext cx="113" cy="81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17"/>
            <p:cNvSpPr>
              <a:spLocks noChangeAspect="1" noChangeArrowheads="1"/>
            </p:cNvSpPr>
            <p:nvPr/>
          </p:nvSpPr>
          <p:spPr bwMode="auto">
            <a:xfrm>
              <a:off x="2184" y="1068"/>
              <a:ext cx="113" cy="7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18"/>
            <p:cNvSpPr>
              <a:spLocks noChangeAspect="1" noChangeArrowheads="1"/>
            </p:cNvSpPr>
            <p:nvPr/>
          </p:nvSpPr>
          <p:spPr bwMode="auto">
            <a:xfrm>
              <a:off x="2150" y="1036"/>
              <a:ext cx="34" cy="8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spect="1" noChangeArrowheads="1"/>
            </p:cNvSpPr>
            <p:nvPr/>
          </p:nvSpPr>
          <p:spPr bwMode="auto">
            <a:xfrm>
              <a:off x="2150" y="1027"/>
              <a:ext cx="34" cy="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20"/>
            <p:cNvSpPr>
              <a:spLocks noChangeAspect="1" noChangeArrowheads="1"/>
            </p:cNvSpPr>
            <p:nvPr/>
          </p:nvSpPr>
          <p:spPr bwMode="auto">
            <a:xfrm>
              <a:off x="2318" y="1026"/>
              <a:ext cx="114" cy="819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21"/>
            <p:cNvSpPr>
              <a:spLocks noChangeAspect="1" noChangeArrowheads="1"/>
            </p:cNvSpPr>
            <p:nvPr/>
          </p:nvSpPr>
          <p:spPr bwMode="auto">
            <a:xfrm>
              <a:off x="2318" y="1069"/>
              <a:ext cx="114" cy="7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22"/>
            <p:cNvSpPr>
              <a:spLocks noChangeAspect="1" noChangeArrowheads="1"/>
            </p:cNvSpPr>
            <p:nvPr/>
          </p:nvSpPr>
          <p:spPr bwMode="auto">
            <a:xfrm>
              <a:off x="2285" y="1036"/>
              <a:ext cx="33" cy="8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Rectangle 23"/>
            <p:cNvSpPr>
              <a:spLocks noChangeAspect="1" noChangeArrowheads="1"/>
            </p:cNvSpPr>
            <p:nvPr/>
          </p:nvSpPr>
          <p:spPr bwMode="auto">
            <a:xfrm>
              <a:off x="2285" y="1028"/>
              <a:ext cx="33" cy="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24"/>
            <p:cNvSpPr>
              <a:spLocks noChangeAspect="1" noChangeArrowheads="1"/>
            </p:cNvSpPr>
            <p:nvPr/>
          </p:nvSpPr>
          <p:spPr bwMode="auto">
            <a:xfrm>
              <a:off x="2453" y="1026"/>
              <a:ext cx="113" cy="816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25"/>
            <p:cNvSpPr>
              <a:spLocks noChangeAspect="1" noChangeArrowheads="1"/>
            </p:cNvSpPr>
            <p:nvPr/>
          </p:nvSpPr>
          <p:spPr bwMode="auto">
            <a:xfrm>
              <a:off x="2453" y="1069"/>
              <a:ext cx="113" cy="7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Rectangle 26"/>
            <p:cNvSpPr>
              <a:spLocks noChangeAspect="1" noChangeArrowheads="1"/>
            </p:cNvSpPr>
            <p:nvPr/>
          </p:nvSpPr>
          <p:spPr bwMode="auto">
            <a:xfrm>
              <a:off x="2419" y="1036"/>
              <a:ext cx="34" cy="8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Rectangle 27"/>
            <p:cNvSpPr>
              <a:spLocks noChangeAspect="1" noChangeArrowheads="1"/>
            </p:cNvSpPr>
            <p:nvPr/>
          </p:nvSpPr>
          <p:spPr bwMode="auto">
            <a:xfrm>
              <a:off x="2419" y="1026"/>
              <a:ext cx="34" cy="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rc 28"/>
            <p:cNvSpPr>
              <a:spLocks noChangeAspect="1"/>
            </p:cNvSpPr>
            <p:nvPr/>
          </p:nvSpPr>
          <p:spPr bwMode="auto">
            <a:xfrm flipH="1">
              <a:off x="1764" y="1165"/>
              <a:ext cx="481" cy="503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4 h 21559"/>
                <a:gd name="T2" fmla="*/ 1327 w 21600"/>
                <a:gd name="T3" fmla="*/ 21559 h 21559"/>
                <a:gd name="T4" fmla="*/ 0 w 21600"/>
                <a:gd name="T5" fmla="*/ 0 h 2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59" fill="none" extrusionOk="0">
                  <a:moveTo>
                    <a:pt x="21599" y="3"/>
                  </a:moveTo>
                  <a:cubicBezTo>
                    <a:pt x="21597" y="11416"/>
                    <a:pt x="12717" y="20858"/>
                    <a:pt x="1327" y="21559"/>
                  </a:cubicBezTo>
                </a:path>
                <a:path w="21600" h="21559" stroke="0" extrusionOk="0">
                  <a:moveTo>
                    <a:pt x="21599" y="3"/>
                  </a:moveTo>
                  <a:cubicBezTo>
                    <a:pt x="21597" y="11416"/>
                    <a:pt x="12717" y="20858"/>
                    <a:pt x="1327" y="215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rc 29"/>
            <p:cNvSpPr>
              <a:spLocks noChangeAspect="1"/>
            </p:cNvSpPr>
            <p:nvPr/>
          </p:nvSpPr>
          <p:spPr bwMode="auto">
            <a:xfrm flipH="1">
              <a:off x="1898" y="1166"/>
              <a:ext cx="480" cy="49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4 h 21559"/>
                <a:gd name="T2" fmla="*/ 1327 w 21600"/>
                <a:gd name="T3" fmla="*/ 21559 h 21559"/>
                <a:gd name="T4" fmla="*/ 0 w 21600"/>
                <a:gd name="T5" fmla="*/ 0 h 2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59" fill="none" extrusionOk="0">
                  <a:moveTo>
                    <a:pt x="21599" y="3"/>
                  </a:moveTo>
                  <a:cubicBezTo>
                    <a:pt x="21597" y="11416"/>
                    <a:pt x="12717" y="20858"/>
                    <a:pt x="1327" y="21559"/>
                  </a:cubicBezTo>
                </a:path>
                <a:path w="21600" h="21559" stroke="0" extrusionOk="0">
                  <a:moveTo>
                    <a:pt x="21599" y="3"/>
                  </a:moveTo>
                  <a:cubicBezTo>
                    <a:pt x="21597" y="11416"/>
                    <a:pt x="12717" y="20858"/>
                    <a:pt x="1327" y="215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rc 30"/>
            <p:cNvSpPr>
              <a:spLocks noChangeAspect="1"/>
            </p:cNvSpPr>
            <p:nvPr/>
          </p:nvSpPr>
          <p:spPr bwMode="auto">
            <a:xfrm flipH="1">
              <a:off x="2031" y="1166"/>
              <a:ext cx="481" cy="47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4 h 21559"/>
                <a:gd name="T2" fmla="*/ 1327 w 21600"/>
                <a:gd name="T3" fmla="*/ 21559 h 21559"/>
                <a:gd name="T4" fmla="*/ 0 w 21600"/>
                <a:gd name="T5" fmla="*/ 0 h 2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59" fill="none" extrusionOk="0">
                  <a:moveTo>
                    <a:pt x="21599" y="3"/>
                  </a:moveTo>
                  <a:cubicBezTo>
                    <a:pt x="21597" y="11416"/>
                    <a:pt x="12717" y="20858"/>
                    <a:pt x="1327" y="21559"/>
                  </a:cubicBezTo>
                </a:path>
                <a:path w="21600" h="21559" stroke="0" extrusionOk="0">
                  <a:moveTo>
                    <a:pt x="21599" y="3"/>
                  </a:moveTo>
                  <a:cubicBezTo>
                    <a:pt x="21597" y="11416"/>
                    <a:pt x="12717" y="20858"/>
                    <a:pt x="1327" y="215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Rectangle 31"/>
            <p:cNvSpPr>
              <a:spLocks noChangeAspect="1" noChangeArrowheads="1"/>
            </p:cNvSpPr>
            <p:nvPr/>
          </p:nvSpPr>
          <p:spPr bwMode="auto">
            <a:xfrm>
              <a:off x="1363" y="1028"/>
              <a:ext cx="114" cy="816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Rectangle 32"/>
            <p:cNvSpPr>
              <a:spLocks noChangeAspect="1" noChangeArrowheads="1"/>
            </p:cNvSpPr>
            <p:nvPr/>
          </p:nvSpPr>
          <p:spPr bwMode="auto">
            <a:xfrm>
              <a:off x="1363" y="1068"/>
              <a:ext cx="114" cy="7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Rectangle 33"/>
            <p:cNvSpPr>
              <a:spLocks noChangeAspect="1" noChangeArrowheads="1"/>
            </p:cNvSpPr>
            <p:nvPr/>
          </p:nvSpPr>
          <p:spPr bwMode="auto">
            <a:xfrm>
              <a:off x="1498" y="1028"/>
              <a:ext cx="114" cy="81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Rectangle 34"/>
            <p:cNvSpPr>
              <a:spLocks noChangeAspect="1" noChangeArrowheads="1"/>
            </p:cNvSpPr>
            <p:nvPr/>
          </p:nvSpPr>
          <p:spPr bwMode="auto">
            <a:xfrm>
              <a:off x="1498" y="1068"/>
              <a:ext cx="114" cy="7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Rectangle 35"/>
            <p:cNvSpPr>
              <a:spLocks noChangeAspect="1" noChangeArrowheads="1"/>
            </p:cNvSpPr>
            <p:nvPr/>
          </p:nvSpPr>
          <p:spPr bwMode="auto">
            <a:xfrm>
              <a:off x="1464" y="1034"/>
              <a:ext cx="34" cy="8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Rectangle 36"/>
            <p:cNvSpPr>
              <a:spLocks noChangeAspect="1" noChangeArrowheads="1"/>
            </p:cNvSpPr>
            <p:nvPr/>
          </p:nvSpPr>
          <p:spPr bwMode="auto">
            <a:xfrm>
              <a:off x="1464" y="1030"/>
              <a:ext cx="34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Rectangle 37"/>
            <p:cNvSpPr>
              <a:spLocks noChangeAspect="1" noChangeArrowheads="1"/>
            </p:cNvSpPr>
            <p:nvPr/>
          </p:nvSpPr>
          <p:spPr bwMode="auto">
            <a:xfrm>
              <a:off x="1633" y="1028"/>
              <a:ext cx="113" cy="81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Rectangle 38"/>
            <p:cNvSpPr>
              <a:spLocks noChangeAspect="1" noChangeArrowheads="1"/>
            </p:cNvSpPr>
            <p:nvPr/>
          </p:nvSpPr>
          <p:spPr bwMode="auto">
            <a:xfrm>
              <a:off x="1633" y="1068"/>
              <a:ext cx="113" cy="7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Rectangle 39"/>
            <p:cNvSpPr>
              <a:spLocks noChangeAspect="1" noChangeArrowheads="1"/>
            </p:cNvSpPr>
            <p:nvPr/>
          </p:nvSpPr>
          <p:spPr bwMode="auto">
            <a:xfrm>
              <a:off x="1599" y="1034"/>
              <a:ext cx="34" cy="8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Rectangle 40"/>
            <p:cNvSpPr>
              <a:spLocks noChangeAspect="1" noChangeArrowheads="1"/>
            </p:cNvSpPr>
            <p:nvPr/>
          </p:nvSpPr>
          <p:spPr bwMode="auto">
            <a:xfrm>
              <a:off x="1599" y="1028"/>
              <a:ext cx="34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rc 41"/>
            <p:cNvSpPr>
              <a:spLocks noChangeAspect="1"/>
            </p:cNvSpPr>
            <p:nvPr/>
          </p:nvSpPr>
          <p:spPr bwMode="auto">
            <a:xfrm flipH="1">
              <a:off x="1480" y="1160"/>
              <a:ext cx="478" cy="529"/>
            </a:xfrm>
            <a:custGeom>
              <a:avLst/>
              <a:gdLst>
                <a:gd name="G0" fmla="+- 0 0 0"/>
                <a:gd name="G1" fmla="+- 501 0 0"/>
                <a:gd name="G2" fmla="+- 21600 0 0"/>
                <a:gd name="T0" fmla="*/ 21594 w 21600"/>
                <a:gd name="T1" fmla="*/ 0 h 22060"/>
                <a:gd name="T2" fmla="*/ 1327 w 21600"/>
                <a:gd name="T3" fmla="*/ 22060 h 22060"/>
                <a:gd name="T4" fmla="*/ 0 w 21600"/>
                <a:gd name="T5" fmla="*/ 501 h 2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60" fill="none" extrusionOk="0">
                  <a:moveTo>
                    <a:pt x="21594" y="-1"/>
                  </a:moveTo>
                  <a:cubicBezTo>
                    <a:pt x="21598" y="166"/>
                    <a:pt x="21600" y="333"/>
                    <a:pt x="21600" y="501"/>
                  </a:cubicBezTo>
                  <a:cubicBezTo>
                    <a:pt x="21600" y="11915"/>
                    <a:pt x="12719" y="21358"/>
                    <a:pt x="1327" y="22060"/>
                  </a:cubicBezTo>
                </a:path>
                <a:path w="21600" h="22060" stroke="0" extrusionOk="0">
                  <a:moveTo>
                    <a:pt x="21594" y="-1"/>
                  </a:moveTo>
                  <a:cubicBezTo>
                    <a:pt x="21598" y="166"/>
                    <a:pt x="21600" y="333"/>
                    <a:pt x="21600" y="501"/>
                  </a:cubicBezTo>
                  <a:cubicBezTo>
                    <a:pt x="21600" y="11915"/>
                    <a:pt x="12719" y="21358"/>
                    <a:pt x="1327" y="22060"/>
                  </a:cubicBezTo>
                  <a:lnTo>
                    <a:pt x="0" y="501"/>
                  </a:lnTo>
                  <a:close/>
                </a:path>
              </a:pathLst>
            </a:custGeom>
            <a:noFill/>
            <a:ln w="1270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rc 42"/>
            <p:cNvSpPr>
              <a:spLocks noChangeAspect="1"/>
            </p:cNvSpPr>
            <p:nvPr/>
          </p:nvSpPr>
          <p:spPr bwMode="auto">
            <a:xfrm flipH="1">
              <a:off x="1616" y="1160"/>
              <a:ext cx="478" cy="51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4 h 21559"/>
                <a:gd name="T2" fmla="*/ 1327 w 21600"/>
                <a:gd name="T3" fmla="*/ 21559 h 21559"/>
                <a:gd name="T4" fmla="*/ 0 w 21600"/>
                <a:gd name="T5" fmla="*/ 0 h 2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59" fill="none" extrusionOk="0">
                  <a:moveTo>
                    <a:pt x="21599" y="3"/>
                  </a:moveTo>
                  <a:cubicBezTo>
                    <a:pt x="21597" y="11416"/>
                    <a:pt x="12717" y="20858"/>
                    <a:pt x="1327" y="21559"/>
                  </a:cubicBezTo>
                </a:path>
                <a:path w="21600" h="21559" stroke="0" extrusionOk="0">
                  <a:moveTo>
                    <a:pt x="21599" y="3"/>
                  </a:moveTo>
                  <a:cubicBezTo>
                    <a:pt x="21597" y="11416"/>
                    <a:pt x="12717" y="20858"/>
                    <a:pt x="1327" y="215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Rectangle 43"/>
            <p:cNvSpPr>
              <a:spLocks noChangeAspect="1" noChangeArrowheads="1"/>
            </p:cNvSpPr>
            <p:nvPr/>
          </p:nvSpPr>
          <p:spPr bwMode="auto">
            <a:xfrm>
              <a:off x="2574" y="1031"/>
              <a:ext cx="113" cy="81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Rectangle 44"/>
            <p:cNvSpPr>
              <a:spLocks noChangeAspect="1" noChangeArrowheads="1"/>
            </p:cNvSpPr>
            <p:nvPr/>
          </p:nvSpPr>
          <p:spPr bwMode="auto">
            <a:xfrm>
              <a:off x="2574" y="1068"/>
              <a:ext cx="113" cy="7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Rectangle 45"/>
            <p:cNvSpPr>
              <a:spLocks noChangeAspect="1" noChangeArrowheads="1"/>
            </p:cNvSpPr>
            <p:nvPr/>
          </p:nvSpPr>
          <p:spPr bwMode="auto">
            <a:xfrm>
              <a:off x="2540" y="1032"/>
              <a:ext cx="34" cy="8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Rectangle 46"/>
            <p:cNvSpPr>
              <a:spLocks noChangeAspect="1" noChangeArrowheads="1"/>
            </p:cNvSpPr>
            <p:nvPr/>
          </p:nvSpPr>
          <p:spPr bwMode="auto">
            <a:xfrm>
              <a:off x="2540" y="1027"/>
              <a:ext cx="34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Rectangle 47"/>
            <p:cNvSpPr>
              <a:spLocks noChangeAspect="1" noChangeArrowheads="1"/>
            </p:cNvSpPr>
            <p:nvPr/>
          </p:nvSpPr>
          <p:spPr bwMode="auto">
            <a:xfrm>
              <a:off x="2706" y="1031"/>
              <a:ext cx="114" cy="81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Rectangle 48"/>
            <p:cNvSpPr>
              <a:spLocks noChangeAspect="1" noChangeArrowheads="1"/>
            </p:cNvSpPr>
            <p:nvPr/>
          </p:nvSpPr>
          <p:spPr bwMode="auto">
            <a:xfrm>
              <a:off x="2706" y="1068"/>
              <a:ext cx="114" cy="739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Rectangle 49"/>
            <p:cNvSpPr>
              <a:spLocks noChangeAspect="1" noChangeArrowheads="1"/>
            </p:cNvSpPr>
            <p:nvPr/>
          </p:nvSpPr>
          <p:spPr bwMode="auto">
            <a:xfrm>
              <a:off x="2673" y="1034"/>
              <a:ext cx="33" cy="8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Rectangle 50"/>
            <p:cNvSpPr>
              <a:spLocks noChangeAspect="1" noChangeArrowheads="1"/>
            </p:cNvSpPr>
            <p:nvPr/>
          </p:nvSpPr>
          <p:spPr bwMode="auto">
            <a:xfrm>
              <a:off x="2673" y="1027"/>
              <a:ext cx="33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Rectangle 51"/>
            <p:cNvSpPr>
              <a:spLocks noChangeAspect="1" noChangeArrowheads="1"/>
            </p:cNvSpPr>
            <p:nvPr/>
          </p:nvSpPr>
          <p:spPr bwMode="auto">
            <a:xfrm>
              <a:off x="2841" y="1033"/>
              <a:ext cx="114" cy="81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Rectangle 52"/>
            <p:cNvSpPr>
              <a:spLocks noChangeAspect="1" noChangeArrowheads="1"/>
            </p:cNvSpPr>
            <p:nvPr/>
          </p:nvSpPr>
          <p:spPr bwMode="auto">
            <a:xfrm>
              <a:off x="2828" y="1068"/>
              <a:ext cx="114" cy="7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Rectangle 53"/>
            <p:cNvSpPr>
              <a:spLocks noChangeAspect="1" noChangeArrowheads="1"/>
            </p:cNvSpPr>
            <p:nvPr/>
          </p:nvSpPr>
          <p:spPr bwMode="auto">
            <a:xfrm>
              <a:off x="2807" y="1036"/>
              <a:ext cx="34" cy="8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Rectangle 54"/>
            <p:cNvSpPr>
              <a:spLocks noChangeAspect="1" noChangeArrowheads="1"/>
            </p:cNvSpPr>
            <p:nvPr/>
          </p:nvSpPr>
          <p:spPr bwMode="auto">
            <a:xfrm>
              <a:off x="2807" y="1026"/>
              <a:ext cx="34" cy="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Rectangle 55"/>
            <p:cNvSpPr>
              <a:spLocks noChangeAspect="1" noChangeArrowheads="1"/>
            </p:cNvSpPr>
            <p:nvPr/>
          </p:nvSpPr>
          <p:spPr bwMode="auto">
            <a:xfrm>
              <a:off x="2976" y="1031"/>
              <a:ext cx="113" cy="81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Rectangle 56"/>
            <p:cNvSpPr>
              <a:spLocks noChangeAspect="1" noChangeArrowheads="1"/>
            </p:cNvSpPr>
            <p:nvPr/>
          </p:nvSpPr>
          <p:spPr bwMode="auto">
            <a:xfrm>
              <a:off x="2976" y="1068"/>
              <a:ext cx="113" cy="7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Rectangle 57"/>
            <p:cNvSpPr>
              <a:spLocks noChangeAspect="1" noChangeArrowheads="1"/>
            </p:cNvSpPr>
            <p:nvPr/>
          </p:nvSpPr>
          <p:spPr bwMode="auto">
            <a:xfrm>
              <a:off x="2942" y="1034"/>
              <a:ext cx="34" cy="8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Rectangle 58"/>
            <p:cNvSpPr>
              <a:spLocks noChangeAspect="1" noChangeArrowheads="1"/>
            </p:cNvSpPr>
            <p:nvPr/>
          </p:nvSpPr>
          <p:spPr bwMode="auto">
            <a:xfrm>
              <a:off x="2942" y="1027"/>
              <a:ext cx="34" cy="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Rectangle 59"/>
            <p:cNvSpPr>
              <a:spLocks noChangeAspect="1" noChangeArrowheads="1"/>
            </p:cNvSpPr>
            <p:nvPr/>
          </p:nvSpPr>
          <p:spPr bwMode="auto">
            <a:xfrm>
              <a:off x="3110" y="1029"/>
              <a:ext cx="114" cy="81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Rectangle 60"/>
            <p:cNvSpPr>
              <a:spLocks noChangeAspect="1" noChangeArrowheads="1"/>
            </p:cNvSpPr>
            <p:nvPr/>
          </p:nvSpPr>
          <p:spPr bwMode="auto">
            <a:xfrm>
              <a:off x="3103" y="1068"/>
              <a:ext cx="114" cy="7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Rectangle 61"/>
            <p:cNvSpPr>
              <a:spLocks noChangeAspect="1" noChangeArrowheads="1"/>
            </p:cNvSpPr>
            <p:nvPr/>
          </p:nvSpPr>
          <p:spPr bwMode="auto">
            <a:xfrm>
              <a:off x="3077" y="1036"/>
              <a:ext cx="33" cy="8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Rectangle 62"/>
            <p:cNvSpPr>
              <a:spLocks noChangeAspect="1" noChangeArrowheads="1"/>
            </p:cNvSpPr>
            <p:nvPr/>
          </p:nvSpPr>
          <p:spPr bwMode="auto">
            <a:xfrm>
              <a:off x="3077" y="1027"/>
              <a:ext cx="33" cy="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Rectangle 63"/>
            <p:cNvSpPr>
              <a:spLocks noChangeAspect="1" noChangeArrowheads="1"/>
            </p:cNvSpPr>
            <p:nvPr/>
          </p:nvSpPr>
          <p:spPr bwMode="auto">
            <a:xfrm>
              <a:off x="3245" y="1029"/>
              <a:ext cx="113" cy="81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Rectangle 64"/>
            <p:cNvSpPr>
              <a:spLocks noChangeAspect="1" noChangeArrowheads="1"/>
            </p:cNvSpPr>
            <p:nvPr/>
          </p:nvSpPr>
          <p:spPr bwMode="auto">
            <a:xfrm>
              <a:off x="3226" y="1069"/>
              <a:ext cx="113" cy="737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Rectangle 65"/>
            <p:cNvSpPr>
              <a:spLocks noChangeAspect="1" noChangeArrowheads="1"/>
            </p:cNvSpPr>
            <p:nvPr/>
          </p:nvSpPr>
          <p:spPr bwMode="auto">
            <a:xfrm>
              <a:off x="3211" y="1034"/>
              <a:ext cx="34" cy="8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Rectangle 66"/>
            <p:cNvSpPr>
              <a:spLocks noChangeAspect="1" noChangeArrowheads="1"/>
            </p:cNvSpPr>
            <p:nvPr/>
          </p:nvSpPr>
          <p:spPr bwMode="auto">
            <a:xfrm>
              <a:off x="3211" y="1029"/>
              <a:ext cx="34" cy="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Rectangle 67"/>
            <p:cNvSpPr>
              <a:spLocks noChangeAspect="1" noChangeArrowheads="1"/>
            </p:cNvSpPr>
            <p:nvPr/>
          </p:nvSpPr>
          <p:spPr bwMode="auto">
            <a:xfrm>
              <a:off x="810" y="1028"/>
              <a:ext cx="116" cy="81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Rectangle 68"/>
            <p:cNvSpPr>
              <a:spLocks noChangeAspect="1" noChangeArrowheads="1"/>
            </p:cNvSpPr>
            <p:nvPr/>
          </p:nvSpPr>
          <p:spPr bwMode="auto">
            <a:xfrm>
              <a:off x="813" y="1068"/>
              <a:ext cx="113" cy="74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Rectangle 69"/>
            <p:cNvSpPr>
              <a:spLocks noChangeAspect="1" noChangeArrowheads="1"/>
            </p:cNvSpPr>
            <p:nvPr/>
          </p:nvSpPr>
          <p:spPr bwMode="auto">
            <a:xfrm>
              <a:off x="960" y="1026"/>
              <a:ext cx="113" cy="81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Rectangle 70"/>
            <p:cNvSpPr>
              <a:spLocks noChangeAspect="1" noChangeArrowheads="1"/>
            </p:cNvSpPr>
            <p:nvPr/>
          </p:nvSpPr>
          <p:spPr bwMode="auto">
            <a:xfrm>
              <a:off x="954" y="1068"/>
              <a:ext cx="113" cy="74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Rectangle 71"/>
            <p:cNvSpPr>
              <a:spLocks noChangeAspect="1" noChangeArrowheads="1"/>
            </p:cNvSpPr>
            <p:nvPr/>
          </p:nvSpPr>
          <p:spPr bwMode="auto">
            <a:xfrm>
              <a:off x="926" y="1033"/>
              <a:ext cx="34" cy="8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Rectangle 72"/>
            <p:cNvSpPr>
              <a:spLocks noChangeAspect="1" noChangeArrowheads="1"/>
            </p:cNvSpPr>
            <p:nvPr/>
          </p:nvSpPr>
          <p:spPr bwMode="auto">
            <a:xfrm>
              <a:off x="925" y="1026"/>
              <a:ext cx="34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Rectangle 73"/>
            <p:cNvSpPr>
              <a:spLocks noChangeAspect="1" noChangeArrowheads="1"/>
            </p:cNvSpPr>
            <p:nvPr/>
          </p:nvSpPr>
          <p:spPr bwMode="auto">
            <a:xfrm>
              <a:off x="1094" y="1028"/>
              <a:ext cx="114" cy="816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Rectangle 74"/>
            <p:cNvSpPr>
              <a:spLocks noChangeAspect="1" noChangeArrowheads="1"/>
            </p:cNvSpPr>
            <p:nvPr/>
          </p:nvSpPr>
          <p:spPr bwMode="auto">
            <a:xfrm>
              <a:off x="1094" y="1068"/>
              <a:ext cx="114" cy="7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Rectangle 75"/>
            <p:cNvSpPr>
              <a:spLocks noChangeAspect="1" noChangeArrowheads="1"/>
            </p:cNvSpPr>
            <p:nvPr/>
          </p:nvSpPr>
          <p:spPr bwMode="auto">
            <a:xfrm>
              <a:off x="1061" y="1034"/>
              <a:ext cx="33" cy="8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Rectangle 76"/>
            <p:cNvSpPr>
              <a:spLocks noChangeAspect="1" noChangeArrowheads="1"/>
            </p:cNvSpPr>
            <p:nvPr/>
          </p:nvSpPr>
          <p:spPr bwMode="auto">
            <a:xfrm>
              <a:off x="1061" y="1026"/>
              <a:ext cx="33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Rectangle 77"/>
            <p:cNvSpPr>
              <a:spLocks noChangeAspect="1" noChangeArrowheads="1"/>
            </p:cNvSpPr>
            <p:nvPr/>
          </p:nvSpPr>
          <p:spPr bwMode="auto">
            <a:xfrm>
              <a:off x="1229" y="1028"/>
              <a:ext cx="113" cy="816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78"/>
            <p:cNvSpPr>
              <a:spLocks noChangeAspect="1" noChangeArrowheads="1"/>
            </p:cNvSpPr>
            <p:nvPr/>
          </p:nvSpPr>
          <p:spPr bwMode="auto">
            <a:xfrm>
              <a:off x="1229" y="1068"/>
              <a:ext cx="113" cy="7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Rectangle 79"/>
            <p:cNvSpPr>
              <a:spLocks noChangeAspect="1" noChangeArrowheads="1"/>
            </p:cNvSpPr>
            <p:nvPr/>
          </p:nvSpPr>
          <p:spPr bwMode="auto">
            <a:xfrm>
              <a:off x="1195" y="1034"/>
              <a:ext cx="34" cy="8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Rectangle 80"/>
            <p:cNvSpPr>
              <a:spLocks noChangeAspect="1" noChangeArrowheads="1"/>
            </p:cNvSpPr>
            <p:nvPr/>
          </p:nvSpPr>
          <p:spPr bwMode="auto">
            <a:xfrm>
              <a:off x="1195" y="1026"/>
              <a:ext cx="34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Rectangle 81"/>
            <p:cNvSpPr>
              <a:spLocks noChangeAspect="1" noChangeArrowheads="1"/>
            </p:cNvSpPr>
            <p:nvPr/>
          </p:nvSpPr>
          <p:spPr bwMode="auto">
            <a:xfrm>
              <a:off x="1330" y="1034"/>
              <a:ext cx="33" cy="8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Rectangle 82"/>
            <p:cNvSpPr>
              <a:spLocks noChangeAspect="1" noChangeArrowheads="1"/>
            </p:cNvSpPr>
            <p:nvPr/>
          </p:nvSpPr>
          <p:spPr bwMode="auto">
            <a:xfrm>
              <a:off x="1330" y="1028"/>
              <a:ext cx="33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83"/>
            <p:cNvSpPr>
              <a:spLocks noChangeAspect="1" noChangeArrowheads="1"/>
            </p:cNvSpPr>
            <p:nvPr/>
          </p:nvSpPr>
          <p:spPr bwMode="auto">
            <a:xfrm>
              <a:off x="550" y="1028"/>
              <a:ext cx="114" cy="81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Rectangle 84"/>
            <p:cNvSpPr>
              <a:spLocks noChangeAspect="1" noChangeArrowheads="1"/>
            </p:cNvSpPr>
            <p:nvPr/>
          </p:nvSpPr>
          <p:spPr bwMode="auto">
            <a:xfrm>
              <a:off x="550" y="1069"/>
              <a:ext cx="114" cy="7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7" name="Group 85"/>
            <p:cNvGrpSpPr>
              <a:grpSpLocks/>
            </p:cNvGrpSpPr>
            <p:nvPr/>
          </p:nvGrpSpPr>
          <p:grpSpPr bwMode="auto">
            <a:xfrm>
              <a:off x="113" y="1026"/>
              <a:ext cx="437" cy="818"/>
              <a:chOff x="240" y="708"/>
              <a:chExt cx="437" cy="818"/>
            </a:xfrm>
          </p:grpSpPr>
          <p:sp>
            <p:nvSpPr>
              <p:cNvPr id="179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275" y="708"/>
                <a:ext cx="114" cy="818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0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274" y="750"/>
                <a:ext cx="113" cy="740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240" y="717"/>
                <a:ext cx="34" cy="8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2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241" y="709"/>
                <a:ext cx="35" cy="13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3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08" y="708"/>
                <a:ext cx="114" cy="816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08" y="751"/>
                <a:ext cx="114" cy="741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375" y="717"/>
                <a:ext cx="33" cy="8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6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375" y="708"/>
                <a:ext cx="33" cy="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7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543" y="709"/>
                <a:ext cx="113" cy="816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8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543" y="751"/>
                <a:ext cx="113" cy="741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509" y="717"/>
                <a:ext cx="34" cy="8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0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509" y="708"/>
                <a:ext cx="34" cy="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644" y="717"/>
                <a:ext cx="33" cy="8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2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644" y="708"/>
                <a:ext cx="33" cy="1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8" name="Rectangle 100"/>
            <p:cNvSpPr>
              <a:spLocks noChangeAspect="1" noChangeArrowheads="1"/>
            </p:cNvSpPr>
            <p:nvPr/>
          </p:nvSpPr>
          <p:spPr bwMode="auto">
            <a:xfrm>
              <a:off x="685" y="1028"/>
              <a:ext cx="113" cy="81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Rectangle 101"/>
            <p:cNvSpPr>
              <a:spLocks noChangeAspect="1" noChangeArrowheads="1"/>
            </p:cNvSpPr>
            <p:nvPr/>
          </p:nvSpPr>
          <p:spPr bwMode="auto">
            <a:xfrm>
              <a:off x="685" y="1069"/>
              <a:ext cx="113" cy="7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02"/>
            <p:cNvSpPr>
              <a:spLocks noChangeAspect="1" noChangeArrowheads="1"/>
            </p:cNvSpPr>
            <p:nvPr/>
          </p:nvSpPr>
          <p:spPr bwMode="auto">
            <a:xfrm>
              <a:off x="651" y="1035"/>
              <a:ext cx="34" cy="8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Rectangle 103"/>
            <p:cNvSpPr>
              <a:spLocks noChangeAspect="1" noChangeArrowheads="1"/>
            </p:cNvSpPr>
            <p:nvPr/>
          </p:nvSpPr>
          <p:spPr bwMode="auto">
            <a:xfrm>
              <a:off x="651" y="1026"/>
              <a:ext cx="34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Rectangle 104"/>
            <p:cNvSpPr>
              <a:spLocks noChangeAspect="1" noChangeArrowheads="1"/>
            </p:cNvSpPr>
            <p:nvPr/>
          </p:nvSpPr>
          <p:spPr bwMode="auto">
            <a:xfrm>
              <a:off x="786" y="1035"/>
              <a:ext cx="34" cy="8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Rectangle 105"/>
            <p:cNvSpPr>
              <a:spLocks noChangeAspect="1" noChangeArrowheads="1"/>
            </p:cNvSpPr>
            <p:nvPr/>
          </p:nvSpPr>
          <p:spPr bwMode="auto">
            <a:xfrm>
              <a:off x="786" y="1028"/>
              <a:ext cx="34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Arc 106"/>
            <p:cNvSpPr>
              <a:spLocks noChangeAspect="1"/>
            </p:cNvSpPr>
            <p:nvPr/>
          </p:nvSpPr>
          <p:spPr bwMode="auto">
            <a:xfrm flipH="1">
              <a:off x="132" y="1157"/>
              <a:ext cx="493" cy="641"/>
            </a:xfrm>
            <a:custGeom>
              <a:avLst/>
              <a:gdLst>
                <a:gd name="G0" fmla="+- 1037 0 0"/>
                <a:gd name="G1" fmla="+- 414 0 0"/>
                <a:gd name="G2" fmla="+- 21600 0 0"/>
                <a:gd name="T0" fmla="*/ 22633 w 22637"/>
                <a:gd name="T1" fmla="*/ 0 h 22014"/>
                <a:gd name="T2" fmla="*/ 0 w 22637"/>
                <a:gd name="T3" fmla="*/ 21989 h 22014"/>
                <a:gd name="T4" fmla="*/ 1037 w 22637"/>
                <a:gd name="T5" fmla="*/ 414 h 22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37" h="22014" fill="none" extrusionOk="0">
                  <a:moveTo>
                    <a:pt x="22633" y="-1"/>
                  </a:moveTo>
                  <a:cubicBezTo>
                    <a:pt x="22635" y="137"/>
                    <a:pt x="22637" y="275"/>
                    <a:pt x="22637" y="414"/>
                  </a:cubicBezTo>
                  <a:cubicBezTo>
                    <a:pt x="22637" y="12343"/>
                    <a:pt x="12966" y="22014"/>
                    <a:pt x="1037" y="22014"/>
                  </a:cubicBezTo>
                  <a:cubicBezTo>
                    <a:pt x="691" y="22014"/>
                    <a:pt x="345" y="22005"/>
                    <a:pt x="-1" y="21989"/>
                  </a:cubicBezTo>
                </a:path>
                <a:path w="22637" h="22014" stroke="0" extrusionOk="0">
                  <a:moveTo>
                    <a:pt x="22633" y="-1"/>
                  </a:moveTo>
                  <a:cubicBezTo>
                    <a:pt x="22635" y="137"/>
                    <a:pt x="22637" y="275"/>
                    <a:pt x="22637" y="414"/>
                  </a:cubicBezTo>
                  <a:cubicBezTo>
                    <a:pt x="22637" y="12343"/>
                    <a:pt x="12966" y="22014"/>
                    <a:pt x="1037" y="22014"/>
                  </a:cubicBezTo>
                  <a:cubicBezTo>
                    <a:pt x="691" y="22014"/>
                    <a:pt x="345" y="22005"/>
                    <a:pt x="-1" y="21989"/>
                  </a:cubicBezTo>
                  <a:lnTo>
                    <a:pt x="1037" y="414"/>
                  </a:lnTo>
                  <a:close/>
                </a:path>
              </a:pathLst>
            </a:cu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Arc 107"/>
            <p:cNvSpPr>
              <a:spLocks noChangeAspect="1"/>
            </p:cNvSpPr>
            <p:nvPr/>
          </p:nvSpPr>
          <p:spPr bwMode="auto">
            <a:xfrm flipH="1">
              <a:off x="262" y="1157"/>
              <a:ext cx="492" cy="631"/>
            </a:xfrm>
            <a:custGeom>
              <a:avLst/>
              <a:gdLst>
                <a:gd name="G0" fmla="+- 309 0 0"/>
                <a:gd name="G1" fmla="+- 487 0 0"/>
                <a:gd name="G2" fmla="+- 21600 0 0"/>
                <a:gd name="T0" fmla="*/ 21904 w 21909"/>
                <a:gd name="T1" fmla="*/ 0 h 22087"/>
                <a:gd name="T2" fmla="*/ 0 w 21909"/>
                <a:gd name="T3" fmla="*/ 22085 h 22087"/>
                <a:gd name="T4" fmla="*/ 309 w 21909"/>
                <a:gd name="T5" fmla="*/ 487 h 22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09" h="22087" fill="none" extrusionOk="0">
                  <a:moveTo>
                    <a:pt x="21903" y="0"/>
                  </a:moveTo>
                  <a:cubicBezTo>
                    <a:pt x="21907" y="162"/>
                    <a:pt x="21909" y="324"/>
                    <a:pt x="21909" y="487"/>
                  </a:cubicBezTo>
                  <a:cubicBezTo>
                    <a:pt x="21909" y="12416"/>
                    <a:pt x="12238" y="22087"/>
                    <a:pt x="309" y="22087"/>
                  </a:cubicBezTo>
                  <a:cubicBezTo>
                    <a:pt x="205" y="22087"/>
                    <a:pt x="102" y="22086"/>
                    <a:pt x="0" y="22084"/>
                  </a:cubicBezTo>
                </a:path>
                <a:path w="21909" h="22087" stroke="0" extrusionOk="0">
                  <a:moveTo>
                    <a:pt x="21903" y="0"/>
                  </a:moveTo>
                  <a:cubicBezTo>
                    <a:pt x="21907" y="162"/>
                    <a:pt x="21909" y="324"/>
                    <a:pt x="21909" y="487"/>
                  </a:cubicBezTo>
                  <a:cubicBezTo>
                    <a:pt x="21909" y="12416"/>
                    <a:pt x="12238" y="22087"/>
                    <a:pt x="309" y="22087"/>
                  </a:cubicBezTo>
                  <a:cubicBezTo>
                    <a:pt x="205" y="22087"/>
                    <a:pt x="102" y="22086"/>
                    <a:pt x="0" y="22084"/>
                  </a:cubicBezTo>
                  <a:lnTo>
                    <a:pt x="309" y="487"/>
                  </a:lnTo>
                  <a:close/>
                </a:path>
              </a:pathLst>
            </a:cu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Arc 108"/>
            <p:cNvSpPr>
              <a:spLocks noChangeAspect="1"/>
            </p:cNvSpPr>
            <p:nvPr/>
          </p:nvSpPr>
          <p:spPr bwMode="auto">
            <a:xfrm flipH="1">
              <a:off x="399" y="1157"/>
              <a:ext cx="485" cy="619"/>
            </a:xfrm>
            <a:custGeom>
              <a:avLst/>
              <a:gdLst>
                <a:gd name="G0" fmla="+- 0 0 0"/>
                <a:gd name="G1" fmla="+- 497 0 0"/>
                <a:gd name="G2" fmla="+- 21600 0 0"/>
                <a:gd name="T0" fmla="*/ 21594 w 21600"/>
                <a:gd name="T1" fmla="*/ 0 h 22095"/>
                <a:gd name="T2" fmla="*/ 272 w 21600"/>
                <a:gd name="T3" fmla="*/ 22095 h 22095"/>
                <a:gd name="T4" fmla="*/ 0 w 21600"/>
                <a:gd name="T5" fmla="*/ 497 h 2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95" fill="none" extrusionOk="0">
                  <a:moveTo>
                    <a:pt x="21594" y="-1"/>
                  </a:moveTo>
                  <a:cubicBezTo>
                    <a:pt x="21598" y="165"/>
                    <a:pt x="21600" y="331"/>
                    <a:pt x="21600" y="497"/>
                  </a:cubicBezTo>
                  <a:cubicBezTo>
                    <a:pt x="21600" y="12320"/>
                    <a:pt x="12094" y="21946"/>
                    <a:pt x="272" y="22095"/>
                  </a:cubicBezTo>
                </a:path>
                <a:path w="21600" h="22095" stroke="0" extrusionOk="0">
                  <a:moveTo>
                    <a:pt x="21594" y="-1"/>
                  </a:moveTo>
                  <a:cubicBezTo>
                    <a:pt x="21598" y="165"/>
                    <a:pt x="21600" y="331"/>
                    <a:pt x="21600" y="497"/>
                  </a:cubicBezTo>
                  <a:cubicBezTo>
                    <a:pt x="21600" y="12320"/>
                    <a:pt x="12094" y="21946"/>
                    <a:pt x="272" y="22095"/>
                  </a:cubicBezTo>
                  <a:lnTo>
                    <a:pt x="0" y="497"/>
                  </a:lnTo>
                  <a:close/>
                </a:path>
              </a:pathLst>
            </a:cu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Arc 109"/>
            <p:cNvSpPr>
              <a:spLocks noChangeAspect="1"/>
            </p:cNvSpPr>
            <p:nvPr/>
          </p:nvSpPr>
          <p:spPr bwMode="auto">
            <a:xfrm flipH="1">
              <a:off x="794" y="1171"/>
              <a:ext cx="481" cy="57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4 h 21499"/>
                <a:gd name="T2" fmla="*/ 2087 w 21600"/>
                <a:gd name="T3" fmla="*/ 21499 h 21499"/>
                <a:gd name="T4" fmla="*/ 0 w 21600"/>
                <a:gd name="T5" fmla="*/ 0 h 2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499" fill="none" extrusionOk="0">
                  <a:moveTo>
                    <a:pt x="21599" y="3"/>
                  </a:moveTo>
                  <a:cubicBezTo>
                    <a:pt x="21597" y="11123"/>
                    <a:pt x="13154" y="20424"/>
                    <a:pt x="2086" y="21498"/>
                  </a:cubicBezTo>
                </a:path>
                <a:path w="21600" h="21499" stroke="0" extrusionOk="0">
                  <a:moveTo>
                    <a:pt x="21599" y="3"/>
                  </a:moveTo>
                  <a:cubicBezTo>
                    <a:pt x="21597" y="11123"/>
                    <a:pt x="13154" y="20424"/>
                    <a:pt x="2086" y="2149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Arc 110"/>
            <p:cNvSpPr>
              <a:spLocks noChangeAspect="1"/>
            </p:cNvSpPr>
            <p:nvPr/>
          </p:nvSpPr>
          <p:spPr bwMode="auto">
            <a:xfrm flipH="1">
              <a:off x="660" y="1168"/>
              <a:ext cx="485" cy="58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4 h 21546"/>
                <a:gd name="T2" fmla="*/ 1533 w 21600"/>
                <a:gd name="T3" fmla="*/ 21546 h 21546"/>
                <a:gd name="T4" fmla="*/ 0 w 21600"/>
                <a:gd name="T5" fmla="*/ 0 h 2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46" fill="none" extrusionOk="0">
                  <a:moveTo>
                    <a:pt x="21599" y="3"/>
                  </a:moveTo>
                  <a:cubicBezTo>
                    <a:pt x="21597" y="11336"/>
                    <a:pt x="12837" y="20741"/>
                    <a:pt x="1532" y="21545"/>
                  </a:cubicBezTo>
                </a:path>
                <a:path w="21600" h="21546" stroke="0" extrusionOk="0">
                  <a:moveTo>
                    <a:pt x="21599" y="3"/>
                  </a:moveTo>
                  <a:cubicBezTo>
                    <a:pt x="21597" y="11336"/>
                    <a:pt x="12837" y="20741"/>
                    <a:pt x="1532" y="2154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Arc 111"/>
            <p:cNvSpPr>
              <a:spLocks noChangeAspect="1"/>
            </p:cNvSpPr>
            <p:nvPr/>
          </p:nvSpPr>
          <p:spPr bwMode="auto">
            <a:xfrm flipH="1">
              <a:off x="529" y="1160"/>
              <a:ext cx="485" cy="606"/>
            </a:xfrm>
            <a:custGeom>
              <a:avLst/>
              <a:gdLst>
                <a:gd name="G0" fmla="+- 0 0 0"/>
                <a:gd name="G1" fmla="+- 515 0 0"/>
                <a:gd name="G2" fmla="+- 21600 0 0"/>
                <a:gd name="T0" fmla="*/ 21594 w 21600"/>
                <a:gd name="T1" fmla="*/ 0 h 22061"/>
                <a:gd name="T2" fmla="*/ 1533 w 21600"/>
                <a:gd name="T3" fmla="*/ 22061 h 22061"/>
                <a:gd name="T4" fmla="*/ 0 w 21600"/>
                <a:gd name="T5" fmla="*/ 515 h 22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61" fill="none" extrusionOk="0">
                  <a:moveTo>
                    <a:pt x="21593" y="0"/>
                  </a:moveTo>
                  <a:cubicBezTo>
                    <a:pt x="21597" y="171"/>
                    <a:pt x="21600" y="343"/>
                    <a:pt x="21600" y="515"/>
                  </a:cubicBezTo>
                  <a:cubicBezTo>
                    <a:pt x="21600" y="11849"/>
                    <a:pt x="12838" y="21256"/>
                    <a:pt x="1532" y="22060"/>
                  </a:cubicBezTo>
                </a:path>
                <a:path w="21600" h="22061" stroke="0" extrusionOk="0">
                  <a:moveTo>
                    <a:pt x="21593" y="0"/>
                  </a:moveTo>
                  <a:cubicBezTo>
                    <a:pt x="21597" y="171"/>
                    <a:pt x="21600" y="343"/>
                    <a:pt x="21600" y="515"/>
                  </a:cubicBezTo>
                  <a:cubicBezTo>
                    <a:pt x="21600" y="11849"/>
                    <a:pt x="12838" y="21256"/>
                    <a:pt x="1532" y="22060"/>
                  </a:cubicBezTo>
                  <a:lnTo>
                    <a:pt x="0" y="515"/>
                  </a:lnTo>
                  <a:close/>
                </a:path>
              </a:pathLst>
            </a:cu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Line 112"/>
            <p:cNvSpPr>
              <a:spLocks noChangeAspect="1" noChangeShapeType="1"/>
            </p:cNvSpPr>
            <p:nvPr/>
          </p:nvSpPr>
          <p:spPr bwMode="auto">
            <a:xfrm>
              <a:off x="3406" y="1628"/>
              <a:ext cx="398" cy="0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Line 113"/>
            <p:cNvSpPr>
              <a:spLocks noChangeAspect="1" noChangeShapeType="1"/>
            </p:cNvSpPr>
            <p:nvPr/>
          </p:nvSpPr>
          <p:spPr bwMode="auto">
            <a:xfrm>
              <a:off x="3542" y="1614"/>
              <a:ext cx="265" cy="0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Arc 114"/>
            <p:cNvSpPr>
              <a:spLocks noChangeAspect="1"/>
            </p:cNvSpPr>
            <p:nvPr/>
          </p:nvSpPr>
          <p:spPr bwMode="auto">
            <a:xfrm flipH="1">
              <a:off x="2300" y="1160"/>
              <a:ext cx="478" cy="459"/>
            </a:xfrm>
            <a:custGeom>
              <a:avLst/>
              <a:gdLst>
                <a:gd name="G0" fmla="+- 0 0 0"/>
                <a:gd name="G1" fmla="+- 676 0 0"/>
                <a:gd name="G2" fmla="+- 21600 0 0"/>
                <a:gd name="T0" fmla="*/ 21589 w 21600"/>
                <a:gd name="T1" fmla="*/ 0 h 22235"/>
                <a:gd name="T2" fmla="*/ 1327 w 21600"/>
                <a:gd name="T3" fmla="*/ 22235 h 22235"/>
                <a:gd name="T4" fmla="*/ 0 w 21600"/>
                <a:gd name="T5" fmla="*/ 676 h 2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235" fill="none" extrusionOk="0">
                  <a:moveTo>
                    <a:pt x="21589" y="-1"/>
                  </a:moveTo>
                  <a:cubicBezTo>
                    <a:pt x="21596" y="225"/>
                    <a:pt x="21600" y="450"/>
                    <a:pt x="21600" y="676"/>
                  </a:cubicBezTo>
                  <a:cubicBezTo>
                    <a:pt x="21600" y="12090"/>
                    <a:pt x="12719" y="21533"/>
                    <a:pt x="1327" y="22235"/>
                  </a:cubicBezTo>
                </a:path>
                <a:path w="21600" h="22235" stroke="0" extrusionOk="0">
                  <a:moveTo>
                    <a:pt x="21589" y="-1"/>
                  </a:moveTo>
                  <a:cubicBezTo>
                    <a:pt x="21596" y="225"/>
                    <a:pt x="21600" y="450"/>
                    <a:pt x="21600" y="676"/>
                  </a:cubicBezTo>
                  <a:cubicBezTo>
                    <a:pt x="21600" y="12090"/>
                    <a:pt x="12719" y="21533"/>
                    <a:pt x="1327" y="22235"/>
                  </a:cubicBezTo>
                  <a:lnTo>
                    <a:pt x="0" y="676"/>
                  </a:lnTo>
                  <a:close/>
                </a:path>
              </a:pathLst>
            </a:custGeom>
            <a:noFill/>
            <a:ln w="127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Arc 115"/>
            <p:cNvSpPr>
              <a:spLocks noChangeAspect="1"/>
            </p:cNvSpPr>
            <p:nvPr/>
          </p:nvSpPr>
          <p:spPr bwMode="auto">
            <a:xfrm flipH="1">
              <a:off x="2435" y="1156"/>
              <a:ext cx="478" cy="451"/>
            </a:xfrm>
            <a:custGeom>
              <a:avLst/>
              <a:gdLst>
                <a:gd name="G0" fmla="+- 0 0 0"/>
                <a:gd name="G1" fmla="+- 704 0 0"/>
                <a:gd name="G2" fmla="+- 21600 0 0"/>
                <a:gd name="T0" fmla="*/ 21589 w 21600"/>
                <a:gd name="T1" fmla="*/ 0 h 22263"/>
                <a:gd name="T2" fmla="*/ 1327 w 21600"/>
                <a:gd name="T3" fmla="*/ 22263 h 22263"/>
                <a:gd name="T4" fmla="*/ 0 w 21600"/>
                <a:gd name="T5" fmla="*/ 704 h 2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263" fill="none" extrusionOk="0">
                  <a:moveTo>
                    <a:pt x="21588" y="0"/>
                  </a:moveTo>
                  <a:cubicBezTo>
                    <a:pt x="21596" y="234"/>
                    <a:pt x="21600" y="469"/>
                    <a:pt x="21600" y="704"/>
                  </a:cubicBezTo>
                  <a:cubicBezTo>
                    <a:pt x="21600" y="12118"/>
                    <a:pt x="12719" y="21561"/>
                    <a:pt x="1327" y="22263"/>
                  </a:cubicBezTo>
                </a:path>
                <a:path w="21600" h="22263" stroke="0" extrusionOk="0">
                  <a:moveTo>
                    <a:pt x="21588" y="0"/>
                  </a:moveTo>
                  <a:cubicBezTo>
                    <a:pt x="21596" y="234"/>
                    <a:pt x="21600" y="469"/>
                    <a:pt x="21600" y="704"/>
                  </a:cubicBezTo>
                  <a:cubicBezTo>
                    <a:pt x="21600" y="12118"/>
                    <a:pt x="12719" y="21561"/>
                    <a:pt x="1327" y="22263"/>
                  </a:cubicBezTo>
                  <a:lnTo>
                    <a:pt x="0" y="704"/>
                  </a:lnTo>
                  <a:close/>
                </a:path>
              </a:pathLst>
            </a:custGeom>
            <a:noFill/>
            <a:ln w="127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Arc 116"/>
            <p:cNvSpPr>
              <a:spLocks noChangeAspect="1"/>
            </p:cNvSpPr>
            <p:nvPr/>
          </p:nvSpPr>
          <p:spPr bwMode="auto">
            <a:xfrm flipH="1">
              <a:off x="2164" y="1165"/>
              <a:ext cx="481" cy="46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4 h 21559"/>
                <a:gd name="T2" fmla="*/ 1327 w 21600"/>
                <a:gd name="T3" fmla="*/ 21559 h 21559"/>
                <a:gd name="T4" fmla="*/ 0 w 21600"/>
                <a:gd name="T5" fmla="*/ 0 h 2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59" fill="none" extrusionOk="0">
                  <a:moveTo>
                    <a:pt x="21599" y="3"/>
                  </a:moveTo>
                  <a:cubicBezTo>
                    <a:pt x="21597" y="11416"/>
                    <a:pt x="12717" y="20858"/>
                    <a:pt x="1327" y="21559"/>
                  </a:cubicBezTo>
                </a:path>
                <a:path w="21600" h="21559" stroke="0" extrusionOk="0">
                  <a:moveTo>
                    <a:pt x="21599" y="3"/>
                  </a:moveTo>
                  <a:cubicBezTo>
                    <a:pt x="21597" y="11416"/>
                    <a:pt x="12717" y="20858"/>
                    <a:pt x="1327" y="215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Line 117"/>
            <p:cNvSpPr>
              <a:spLocks noChangeAspect="1" noChangeShapeType="1"/>
            </p:cNvSpPr>
            <p:nvPr/>
          </p:nvSpPr>
          <p:spPr bwMode="auto">
            <a:xfrm>
              <a:off x="3679" y="1769"/>
              <a:ext cx="224" cy="0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Rectangle 118"/>
            <p:cNvSpPr>
              <a:spLocks noChangeAspect="1" noChangeArrowheads="1"/>
            </p:cNvSpPr>
            <p:nvPr/>
          </p:nvSpPr>
          <p:spPr bwMode="auto">
            <a:xfrm>
              <a:off x="3373" y="1027"/>
              <a:ext cx="114" cy="81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Rectangle 119"/>
            <p:cNvSpPr>
              <a:spLocks noChangeAspect="1" noChangeArrowheads="1"/>
            </p:cNvSpPr>
            <p:nvPr/>
          </p:nvSpPr>
          <p:spPr bwMode="auto">
            <a:xfrm>
              <a:off x="3372" y="1064"/>
              <a:ext cx="113" cy="74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Rectangle 120"/>
            <p:cNvSpPr>
              <a:spLocks noChangeAspect="1" noChangeArrowheads="1"/>
            </p:cNvSpPr>
            <p:nvPr/>
          </p:nvSpPr>
          <p:spPr bwMode="auto">
            <a:xfrm>
              <a:off x="3339" y="1036"/>
              <a:ext cx="34" cy="8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Rectangle 121"/>
            <p:cNvSpPr>
              <a:spLocks noChangeAspect="1" noChangeArrowheads="1"/>
            </p:cNvSpPr>
            <p:nvPr/>
          </p:nvSpPr>
          <p:spPr bwMode="auto">
            <a:xfrm>
              <a:off x="3338" y="1027"/>
              <a:ext cx="35" cy="1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Rectangle 122"/>
            <p:cNvSpPr>
              <a:spLocks noChangeAspect="1" noChangeArrowheads="1"/>
            </p:cNvSpPr>
            <p:nvPr/>
          </p:nvSpPr>
          <p:spPr bwMode="auto">
            <a:xfrm>
              <a:off x="3506" y="1026"/>
              <a:ext cx="114" cy="816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123"/>
            <p:cNvSpPr>
              <a:spLocks noChangeAspect="1" noChangeArrowheads="1"/>
            </p:cNvSpPr>
            <p:nvPr/>
          </p:nvSpPr>
          <p:spPr bwMode="auto">
            <a:xfrm>
              <a:off x="3506" y="1064"/>
              <a:ext cx="114" cy="7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124"/>
            <p:cNvSpPr>
              <a:spLocks noChangeAspect="1" noChangeArrowheads="1"/>
            </p:cNvSpPr>
            <p:nvPr/>
          </p:nvSpPr>
          <p:spPr bwMode="auto">
            <a:xfrm>
              <a:off x="3473" y="1036"/>
              <a:ext cx="33" cy="8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Rectangle 125"/>
            <p:cNvSpPr>
              <a:spLocks noChangeAspect="1" noChangeArrowheads="1"/>
            </p:cNvSpPr>
            <p:nvPr/>
          </p:nvSpPr>
          <p:spPr bwMode="auto">
            <a:xfrm>
              <a:off x="3473" y="1027"/>
              <a:ext cx="33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" name="Rectangle 126"/>
            <p:cNvSpPr>
              <a:spLocks noChangeAspect="1" noChangeArrowheads="1"/>
            </p:cNvSpPr>
            <p:nvPr/>
          </p:nvSpPr>
          <p:spPr bwMode="auto">
            <a:xfrm>
              <a:off x="3641" y="1028"/>
              <a:ext cx="113" cy="81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" name="Rectangle 127"/>
            <p:cNvSpPr>
              <a:spLocks noChangeAspect="1" noChangeArrowheads="1"/>
            </p:cNvSpPr>
            <p:nvPr/>
          </p:nvSpPr>
          <p:spPr bwMode="auto">
            <a:xfrm>
              <a:off x="3637" y="1068"/>
              <a:ext cx="113" cy="7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Rectangle 128"/>
            <p:cNvSpPr>
              <a:spLocks noChangeAspect="1" noChangeArrowheads="1"/>
            </p:cNvSpPr>
            <p:nvPr/>
          </p:nvSpPr>
          <p:spPr bwMode="auto">
            <a:xfrm>
              <a:off x="3607" y="1034"/>
              <a:ext cx="34" cy="8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" name="Rectangle 129"/>
            <p:cNvSpPr>
              <a:spLocks noChangeAspect="1" noChangeArrowheads="1"/>
            </p:cNvSpPr>
            <p:nvPr/>
          </p:nvSpPr>
          <p:spPr bwMode="auto">
            <a:xfrm>
              <a:off x="3607" y="1027"/>
              <a:ext cx="34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" name="Rectangle 130"/>
            <p:cNvSpPr>
              <a:spLocks noChangeAspect="1" noChangeArrowheads="1"/>
            </p:cNvSpPr>
            <p:nvPr/>
          </p:nvSpPr>
          <p:spPr bwMode="auto">
            <a:xfrm>
              <a:off x="3775" y="1028"/>
              <a:ext cx="114" cy="816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Rectangle 131"/>
            <p:cNvSpPr>
              <a:spLocks noChangeAspect="1" noChangeArrowheads="1"/>
            </p:cNvSpPr>
            <p:nvPr/>
          </p:nvSpPr>
          <p:spPr bwMode="auto">
            <a:xfrm>
              <a:off x="3771" y="1068"/>
              <a:ext cx="114" cy="7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Rectangle 132"/>
            <p:cNvSpPr>
              <a:spLocks noChangeAspect="1" noChangeArrowheads="1"/>
            </p:cNvSpPr>
            <p:nvPr/>
          </p:nvSpPr>
          <p:spPr bwMode="auto">
            <a:xfrm>
              <a:off x="3742" y="1032"/>
              <a:ext cx="33" cy="8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" name="Rectangle 133"/>
            <p:cNvSpPr>
              <a:spLocks noChangeAspect="1" noChangeArrowheads="1"/>
            </p:cNvSpPr>
            <p:nvPr/>
          </p:nvSpPr>
          <p:spPr bwMode="auto">
            <a:xfrm>
              <a:off x="3742" y="1027"/>
              <a:ext cx="33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Rectangle 134"/>
            <p:cNvSpPr>
              <a:spLocks noChangeAspect="1" noChangeArrowheads="1"/>
            </p:cNvSpPr>
            <p:nvPr/>
          </p:nvSpPr>
          <p:spPr bwMode="auto">
            <a:xfrm>
              <a:off x="3910" y="1027"/>
              <a:ext cx="113" cy="816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" name="Rectangle 135"/>
            <p:cNvSpPr>
              <a:spLocks noChangeAspect="1" noChangeArrowheads="1"/>
            </p:cNvSpPr>
            <p:nvPr/>
          </p:nvSpPr>
          <p:spPr bwMode="auto">
            <a:xfrm>
              <a:off x="3908" y="1067"/>
              <a:ext cx="113" cy="74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" name="Rectangle 136"/>
            <p:cNvSpPr>
              <a:spLocks noChangeAspect="1" noChangeArrowheads="1"/>
            </p:cNvSpPr>
            <p:nvPr/>
          </p:nvSpPr>
          <p:spPr bwMode="auto">
            <a:xfrm>
              <a:off x="3876" y="1036"/>
              <a:ext cx="34" cy="8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Rectangle 137"/>
            <p:cNvSpPr>
              <a:spLocks noChangeAspect="1" noChangeArrowheads="1"/>
            </p:cNvSpPr>
            <p:nvPr/>
          </p:nvSpPr>
          <p:spPr bwMode="auto">
            <a:xfrm>
              <a:off x="3876" y="1027"/>
              <a:ext cx="34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6" name="Rectangle 138"/>
            <p:cNvSpPr>
              <a:spLocks noChangeAspect="1" noChangeArrowheads="1"/>
            </p:cNvSpPr>
            <p:nvPr/>
          </p:nvSpPr>
          <p:spPr bwMode="auto">
            <a:xfrm>
              <a:off x="4011" y="1034"/>
              <a:ext cx="34" cy="8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" name="Rectangle 139"/>
            <p:cNvSpPr>
              <a:spLocks noChangeAspect="1" noChangeArrowheads="1"/>
            </p:cNvSpPr>
            <p:nvPr/>
          </p:nvSpPr>
          <p:spPr bwMode="auto">
            <a:xfrm>
              <a:off x="4011" y="1027"/>
              <a:ext cx="34" cy="1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Arc 140"/>
            <p:cNvSpPr>
              <a:spLocks noChangeAspect="1"/>
            </p:cNvSpPr>
            <p:nvPr/>
          </p:nvSpPr>
          <p:spPr bwMode="auto">
            <a:xfrm flipH="1">
              <a:off x="1345" y="1166"/>
              <a:ext cx="481" cy="53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4 h 21559"/>
                <a:gd name="T2" fmla="*/ 1327 w 21600"/>
                <a:gd name="T3" fmla="*/ 21559 h 21559"/>
                <a:gd name="T4" fmla="*/ 0 w 21600"/>
                <a:gd name="T5" fmla="*/ 0 h 2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59" fill="none" extrusionOk="0">
                  <a:moveTo>
                    <a:pt x="21599" y="3"/>
                  </a:moveTo>
                  <a:cubicBezTo>
                    <a:pt x="21597" y="11416"/>
                    <a:pt x="12717" y="20858"/>
                    <a:pt x="1327" y="21559"/>
                  </a:cubicBezTo>
                </a:path>
                <a:path w="21600" h="21559" stroke="0" extrusionOk="0">
                  <a:moveTo>
                    <a:pt x="21599" y="3"/>
                  </a:moveTo>
                  <a:cubicBezTo>
                    <a:pt x="21597" y="11416"/>
                    <a:pt x="12717" y="20858"/>
                    <a:pt x="1327" y="215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Arc 141"/>
            <p:cNvSpPr>
              <a:spLocks noChangeAspect="1"/>
            </p:cNvSpPr>
            <p:nvPr/>
          </p:nvSpPr>
          <p:spPr bwMode="auto">
            <a:xfrm flipH="1">
              <a:off x="1211" y="1165"/>
              <a:ext cx="481" cy="54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4 h 21559"/>
                <a:gd name="T2" fmla="*/ 1327 w 21600"/>
                <a:gd name="T3" fmla="*/ 21559 h 21559"/>
                <a:gd name="T4" fmla="*/ 0 w 21600"/>
                <a:gd name="T5" fmla="*/ 0 h 2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59" fill="none" extrusionOk="0">
                  <a:moveTo>
                    <a:pt x="21599" y="3"/>
                  </a:moveTo>
                  <a:cubicBezTo>
                    <a:pt x="21597" y="11416"/>
                    <a:pt x="12717" y="20858"/>
                    <a:pt x="1327" y="21559"/>
                  </a:cubicBezTo>
                </a:path>
                <a:path w="21600" h="21559" stroke="0" extrusionOk="0">
                  <a:moveTo>
                    <a:pt x="21599" y="3"/>
                  </a:moveTo>
                  <a:cubicBezTo>
                    <a:pt x="21597" y="11416"/>
                    <a:pt x="12717" y="20858"/>
                    <a:pt x="1327" y="215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" name="Arc 142"/>
            <p:cNvSpPr>
              <a:spLocks noChangeAspect="1"/>
            </p:cNvSpPr>
            <p:nvPr/>
          </p:nvSpPr>
          <p:spPr bwMode="auto">
            <a:xfrm flipH="1">
              <a:off x="1077" y="1165"/>
              <a:ext cx="481" cy="559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4 h 21559"/>
                <a:gd name="T2" fmla="*/ 1327 w 21600"/>
                <a:gd name="T3" fmla="*/ 21559 h 21559"/>
                <a:gd name="T4" fmla="*/ 0 w 21600"/>
                <a:gd name="T5" fmla="*/ 0 h 2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59" fill="none" extrusionOk="0">
                  <a:moveTo>
                    <a:pt x="21599" y="3"/>
                  </a:moveTo>
                  <a:cubicBezTo>
                    <a:pt x="21597" y="11416"/>
                    <a:pt x="12717" y="20858"/>
                    <a:pt x="1327" y="21559"/>
                  </a:cubicBezTo>
                </a:path>
                <a:path w="21600" h="21559" stroke="0" extrusionOk="0">
                  <a:moveTo>
                    <a:pt x="21599" y="3"/>
                  </a:moveTo>
                  <a:cubicBezTo>
                    <a:pt x="21597" y="11416"/>
                    <a:pt x="12717" y="20858"/>
                    <a:pt x="1327" y="215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Arc 143"/>
            <p:cNvSpPr>
              <a:spLocks noChangeAspect="1"/>
            </p:cNvSpPr>
            <p:nvPr/>
          </p:nvSpPr>
          <p:spPr bwMode="auto">
            <a:xfrm flipH="1">
              <a:off x="944" y="1154"/>
              <a:ext cx="481" cy="58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4 h 21559"/>
                <a:gd name="T2" fmla="*/ 1327 w 21600"/>
                <a:gd name="T3" fmla="*/ 21559 h 21559"/>
                <a:gd name="T4" fmla="*/ 0 w 21600"/>
                <a:gd name="T5" fmla="*/ 0 h 2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59" fill="none" extrusionOk="0">
                  <a:moveTo>
                    <a:pt x="21599" y="3"/>
                  </a:moveTo>
                  <a:cubicBezTo>
                    <a:pt x="21597" y="11416"/>
                    <a:pt x="12717" y="20858"/>
                    <a:pt x="1327" y="21559"/>
                  </a:cubicBezTo>
                </a:path>
                <a:path w="21600" h="21559" stroke="0" extrusionOk="0">
                  <a:moveTo>
                    <a:pt x="21599" y="3"/>
                  </a:moveTo>
                  <a:cubicBezTo>
                    <a:pt x="21597" y="11416"/>
                    <a:pt x="12717" y="20858"/>
                    <a:pt x="1327" y="215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Line 144"/>
            <p:cNvSpPr>
              <a:spLocks noChangeAspect="1" noChangeShapeType="1"/>
            </p:cNvSpPr>
            <p:nvPr/>
          </p:nvSpPr>
          <p:spPr bwMode="auto">
            <a:xfrm flipV="1">
              <a:off x="608" y="1797"/>
              <a:ext cx="0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Line 145"/>
            <p:cNvSpPr>
              <a:spLocks noChangeAspect="1" noChangeShapeType="1"/>
            </p:cNvSpPr>
            <p:nvPr/>
          </p:nvSpPr>
          <p:spPr bwMode="auto">
            <a:xfrm flipV="1">
              <a:off x="738" y="1785"/>
              <a:ext cx="3644" cy="2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Line 146"/>
            <p:cNvSpPr>
              <a:spLocks noChangeAspect="1" noChangeShapeType="1"/>
            </p:cNvSpPr>
            <p:nvPr/>
          </p:nvSpPr>
          <p:spPr bwMode="auto">
            <a:xfrm flipV="1">
              <a:off x="862" y="1774"/>
              <a:ext cx="3514" cy="2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Line 147"/>
            <p:cNvSpPr>
              <a:spLocks noChangeAspect="1" noChangeShapeType="1"/>
            </p:cNvSpPr>
            <p:nvPr/>
          </p:nvSpPr>
          <p:spPr bwMode="auto">
            <a:xfrm flipV="1">
              <a:off x="967" y="1764"/>
              <a:ext cx="3402" cy="2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Line 148"/>
            <p:cNvSpPr>
              <a:spLocks noChangeAspect="1" noChangeShapeType="1"/>
            </p:cNvSpPr>
            <p:nvPr/>
          </p:nvSpPr>
          <p:spPr bwMode="auto">
            <a:xfrm flipV="1">
              <a:off x="1106" y="1755"/>
              <a:ext cx="3272" cy="2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Line 149"/>
            <p:cNvSpPr>
              <a:spLocks noChangeAspect="1" noChangeShapeType="1"/>
            </p:cNvSpPr>
            <p:nvPr/>
          </p:nvSpPr>
          <p:spPr bwMode="auto">
            <a:xfrm flipV="1">
              <a:off x="1222" y="1745"/>
              <a:ext cx="3142" cy="2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Line 150"/>
            <p:cNvSpPr>
              <a:spLocks noChangeAspect="1" noChangeShapeType="1"/>
            </p:cNvSpPr>
            <p:nvPr/>
          </p:nvSpPr>
          <p:spPr bwMode="auto">
            <a:xfrm flipV="1">
              <a:off x="605" y="1794"/>
              <a:ext cx="3762" cy="2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Rectangle 151"/>
            <p:cNvSpPr>
              <a:spLocks noChangeArrowheads="1"/>
            </p:cNvSpPr>
            <p:nvPr/>
          </p:nvSpPr>
          <p:spPr bwMode="auto">
            <a:xfrm>
              <a:off x="4151" y="1740"/>
              <a:ext cx="234" cy="6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" name="Line 152"/>
            <p:cNvSpPr>
              <a:spLocks noChangeAspect="1" noChangeShapeType="1"/>
            </p:cNvSpPr>
            <p:nvPr/>
          </p:nvSpPr>
          <p:spPr bwMode="auto">
            <a:xfrm flipV="1">
              <a:off x="1394" y="1735"/>
              <a:ext cx="2982" cy="2"/>
            </a:xfrm>
            <a:prstGeom prst="line">
              <a:avLst/>
            </a:prstGeom>
            <a:noFill/>
            <a:ln w="1270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Line 153"/>
            <p:cNvSpPr>
              <a:spLocks noChangeAspect="1" noChangeShapeType="1"/>
            </p:cNvSpPr>
            <p:nvPr/>
          </p:nvSpPr>
          <p:spPr bwMode="auto">
            <a:xfrm flipV="1">
              <a:off x="1528" y="1725"/>
              <a:ext cx="2848" cy="2"/>
            </a:xfrm>
            <a:prstGeom prst="line">
              <a:avLst/>
            </a:prstGeom>
            <a:noFill/>
            <a:ln w="1270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Line 154"/>
            <p:cNvSpPr>
              <a:spLocks noChangeAspect="1" noChangeShapeType="1"/>
            </p:cNvSpPr>
            <p:nvPr/>
          </p:nvSpPr>
          <p:spPr bwMode="auto">
            <a:xfrm flipV="1">
              <a:off x="1664" y="1713"/>
              <a:ext cx="2712" cy="2"/>
            </a:xfrm>
            <a:prstGeom prst="line">
              <a:avLst/>
            </a:prstGeom>
            <a:noFill/>
            <a:ln w="1270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Line 155"/>
            <p:cNvSpPr>
              <a:spLocks noChangeAspect="1" noChangeShapeType="1"/>
            </p:cNvSpPr>
            <p:nvPr/>
          </p:nvSpPr>
          <p:spPr bwMode="auto">
            <a:xfrm flipV="1">
              <a:off x="1798" y="1701"/>
              <a:ext cx="2582" cy="2"/>
            </a:xfrm>
            <a:prstGeom prst="line">
              <a:avLst/>
            </a:prstGeom>
            <a:noFill/>
            <a:ln w="1270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Line 156"/>
            <p:cNvSpPr>
              <a:spLocks noChangeAspect="1" noChangeShapeType="1"/>
            </p:cNvSpPr>
            <p:nvPr/>
          </p:nvSpPr>
          <p:spPr bwMode="auto">
            <a:xfrm flipV="1">
              <a:off x="1924" y="1689"/>
              <a:ext cx="2458" cy="2"/>
            </a:xfrm>
            <a:prstGeom prst="line">
              <a:avLst/>
            </a:prstGeom>
            <a:noFill/>
            <a:ln w="1270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Line 157"/>
            <p:cNvSpPr>
              <a:spLocks noChangeAspect="1" noChangeShapeType="1"/>
            </p:cNvSpPr>
            <p:nvPr/>
          </p:nvSpPr>
          <p:spPr bwMode="auto">
            <a:xfrm flipV="1">
              <a:off x="2058" y="1680"/>
              <a:ext cx="2320" cy="1"/>
            </a:xfrm>
            <a:prstGeom prst="line">
              <a:avLst/>
            </a:prstGeom>
            <a:noFill/>
            <a:ln w="12700">
              <a:solidFill>
                <a:srgbClr val="99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Rectangle 158"/>
            <p:cNvSpPr>
              <a:spLocks noChangeArrowheads="1"/>
            </p:cNvSpPr>
            <p:nvPr/>
          </p:nvSpPr>
          <p:spPr bwMode="auto">
            <a:xfrm>
              <a:off x="4151" y="1677"/>
              <a:ext cx="234" cy="60"/>
            </a:xfrm>
            <a:prstGeom prst="rect">
              <a:avLst/>
            </a:prstGeom>
            <a:solidFill>
              <a:srgbClr val="9966FF"/>
            </a:solidFill>
            <a:ln w="9525">
              <a:solidFill>
                <a:srgbClr val="99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" name="Line 159"/>
            <p:cNvSpPr>
              <a:spLocks noChangeAspect="1" noChangeShapeType="1"/>
            </p:cNvSpPr>
            <p:nvPr/>
          </p:nvSpPr>
          <p:spPr bwMode="auto">
            <a:xfrm flipV="1">
              <a:off x="2208" y="1668"/>
              <a:ext cx="2172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Line 160"/>
            <p:cNvSpPr>
              <a:spLocks noChangeAspect="1" noChangeShapeType="1"/>
            </p:cNvSpPr>
            <p:nvPr/>
          </p:nvSpPr>
          <p:spPr bwMode="auto">
            <a:xfrm flipV="1">
              <a:off x="2338" y="1656"/>
              <a:ext cx="2040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Line 161"/>
            <p:cNvSpPr>
              <a:spLocks noChangeAspect="1" noChangeShapeType="1"/>
            </p:cNvSpPr>
            <p:nvPr/>
          </p:nvSpPr>
          <p:spPr bwMode="auto">
            <a:xfrm flipV="1">
              <a:off x="2486" y="1644"/>
              <a:ext cx="1896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Line 162"/>
            <p:cNvSpPr>
              <a:spLocks noChangeAspect="1" noChangeShapeType="1"/>
            </p:cNvSpPr>
            <p:nvPr/>
          </p:nvSpPr>
          <p:spPr bwMode="auto">
            <a:xfrm flipV="1">
              <a:off x="2612" y="1632"/>
              <a:ext cx="1764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Line 163"/>
            <p:cNvSpPr>
              <a:spLocks noChangeAspect="1" noChangeShapeType="1"/>
            </p:cNvSpPr>
            <p:nvPr/>
          </p:nvSpPr>
          <p:spPr bwMode="auto">
            <a:xfrm flipV="1">
              <a:off x="2736" y="1620"/>
              <a:ext cx="1644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Line 164"/>
            <p:cNvSpPr>
              <a:spLocks noChangeAspect="1" noChangeShapeType="1"/>
            </p:cNvSpPr>
            <p:nvPr/>
          </p:nvSpPr>
          <p:spPr bwMode="auto">
            <a:xfrm flipV="1">
              <a:off x="2882" y="1608"/>
              <a:ext cx="1500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Rectangle 165"/>
            <p:cNvSpPr>
              <a:spLocks noChangeArrowheads="1"/>
            </p:cNvSpPr>
            <p:nvPr/>
          </p:nvSpPr>
          <p:spPr bwMode="auto">
            <a:xfrm>
              <a:off x="4151" y="1607"/>
              <a:ext cx="234" cy="60"/>
            </a:xfrm>
            <a:prstGeom prst="rect">
              <a:avLst/>
            </a:prstGeom>
            <a:solidFill>
              <a:srgbClr val="990099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" name="Arc 166"/>
            <p:cNvSpPr>
              <a:spLocks noChangeAspect="1"/>
            </p:cNvSpPr>
            <p:nvPr/>
          </p:nvSpPr>
          <p:spPr bwMode="auto">
            <a:xfrm flipH="1">
              <a:off x="2551" y="1162"/>
              <a:ext cx="478" cy="433"/>
            </a:xfrm>
            <a:custGeom>
              <a:avLst/>
              <a:gdLst>
                <a:gd name="G0" fmla="+- 0 0 0"/>
                <a:gd name="G1" fmla="+- 704 0 0"/>
                <a:gd name="G2" fmla="+- 21600 0 0"/>
                <a:gd name="T0" fmla="*/ 21589 w 21600"/>
                <a:gd name="T1" fmla="*/ 0 h 22263"/>
                <a:gd name="T2" fmla="*/ 1327 w 21600"/>
                <a:gd name="T3" fmla="*/ 22263 h 22263"/>
                <a:gd name="T4" fmla="*/ 0 w 21600"/>
                <a:gd name="T5" fmla="*/ 704 h 2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263" fill="none" extrusionOk="0">
                  <a:moveTo>
                    <a:pt x="21588" y="0"/>
                  </a:moveTo>
                  <a:cubicBezTo>
                    <a:pt x="21596" y="234"/>
                    <a:pt x="21600" y="469"/>
                    <a:pt x="21600" y="704"/>
                  </a:cubicBezTo>
                  <a:cubicBezTo>
                    <a:pt x="21600" y="12118"/>
                    <a:pt x="12719" y="21561"/>
                    <a:pt x="1327" y="22263"/>
                  </a:cubicBezTo>
                </a:path>
                <a:path w="21600" h="22263" stroke="0" extrusionOk="0">
                  <a:moveTo>
                    <a:pt x="21588" y="0"/>
                  </a:moveTo>
                  <a:cubicBezTo>
                    <a:pt x="21596" y="234"/>
                    <a:pt x="21600" y="469"/>
                    <a:pt x="21600" y="704"/>
                  </a:cubicBezTo>
                  <a:cubicBezTo>
                    <a:pt x="21600" y="12118"/>
                    <a:pt x="12719" y="21561"/>
                    <a:pt x="1327" y="22263"/>
                  </a:cubicBezTo>
                  <a:lnTo>
                    <a:pt x="0" y="704"/>
                  </a:lnTo>
                  <a:close/>
                </a:path>
              </a:pathLst>
            </a:cu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" name="Line 167"/>
            <p:cNvSpPr>
              <a:spLocks noChangeShapeType="1"/>
            </p:cNvSpPr>
            <p:nvPr/>
          </p:nvSpPr>
          <p:spPr bwMode="auto">
            <a:xfrm>
              <a:off x="2999" y="1592"/>
              <a:ext cx="1374" cy="4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Arc 168"/>
            <p:cNvSpPr>
              <a:spLocks noChangeAspect="1"/>
            </p:cNvSpPr>
            <p:nvPr/>
          </p:nvSpPr>
          <p:spPr bwMode="auto">
            <a:xfrm flipH="1">
              <a:off x="2685" y="1156"/>
              <a:ext cx="478" cy="429"/>
            </a:xfrm>
            <a:custGeom>
              <a:avLst/>
              <a:gdLst>
                <a:gd name="G0" fmla="+- 0 0 0"/>
                <a:gd name="G1" fmla="+- 704 0 0"/>
                <a:gd name="G2" fmla="+- 21600 0 0"/>
                <a:gd name="T0" fmla="*/ 21589 w 21600"/>
                <a:gd name="T1" fmla="*/ 0 h 22263"/>
                <a:gd name="T2" fmla="*/ 1327 w 21600"/>
                <a:gd name="T3" fmla="*/ 22263 h 22263"/>
                <a:gd name="T4" fmla="*/ 0 w 21600"/>
                <a:gd name="T5" fmla="*/ 704 h 2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263" fill="none" extrusionOk="0">
                  <a:moveTo>
                    <a:pt x="21588" y="0"/>
                  </a:moveTo>
                  <a:cubicBezTo>
                    <a:pt x="21596" y="234"/>
                    <a:pt x="21600" y="469"/>
                    <a:pt x="21600" y="704"/>
                  </a:cubicBezTo>
                  <a:cubicBezTo>
                    <a:pt x="21600" y="12118"/>
                    <a:pt x="12719" y="21561"/>
                    <a:pt x="1327" y="22263"/>
                  </a:cubicBezTo>
                </a:path>
                <a:path w="21600" h="22263" stroke="0" extrusionOk="0">
                  <a:moveTo>
                    <a:pt x="21588" y="0"/>
                  </a:moveTo>
                  <a:cubicBezTo>
                    <a:pt x="21596" y="234"/>
                    <a:pt x="21600" y="469"/>
                    <a:pt x="21600" y="704"/>
                  </a:cubicBezTo>
                  <a:cubicBezTo>
                    <a:pt x="21600" y="12118"/>
                    <a:pt x="12719" y="21561"/>
                    <a:pt x="1327" y="22263"/>
                  </a:cubicBezTo>
                  <a:lnTo>
                    <a:pt x="0" y="704"/>
                  </a:lnTo>
                  <a:close/>
                </a:path>
              </a:pathLst>
            </a:cu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7" name="Line 169"/>
            <p:cNvSpPr>
              <a:spLocks noChangeShapeType="1"/>
            </p:cNvSpPr>
            <p:nvPr/>
          </p:nvSpPr>
          <p:spPr bwMode="auto">
            <a:xfrm>
              <a:off x="3125" y="1582"/>
              <a:ext cx="1254" cy="2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Arc 170"/>
            <p:cNvSpPr>
              <a:spLocks noChangeAspect="1"/>
            </p:cNvSpPr>
            <p:nvPr/>
          </p:nvSpPr>
          <p:spPr bwMode="auto">
            <a:xfrm flipH="1">
              <a:off x="2821" y="1152"/>
              <a:ext cx="478" cy="417"/>
            </a:xfrm>
            <a:custGeom>
              <a:avLst/>
              <a:gdLst>
                <a:gd name="G0" fmla="+- 0 0 0"/>
                <a:gd name="G1" fmla="+- 704 0 0"/>
                <a:gd name="G2" fmla="+- 21600 0 0"/>
                <a:gd name="T0" fmla="*/ 21589 w 21600"/>
                <a:gd name="T1" fmla="*/ 0 h 21637"/>
                <a:gd name="T2" fmla="*/ 5326 w 21600"/>
                <a:gd name="T3" fmla="*/ 21637 h 21637"/>
                <a:gd name="T4" fmla="*/ 0 w 21600"/>
                <a:gd name="T5" fmla="*/ 704 h 2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37" fill="none" extrusionOk="0">
                  <a:moveTo>
                    <a:pt x="21588" y="0"/>
                  </a:moveTo>
                  <a:cubicBezTo>
                    <a:pt x="21596" y="234"/>
                    <a:pt x="21600" y="469"/>
                    <a:pt x="21600" y="704"/>
                  </a:cubicBezTo>
                  <a:cubicBezTo>
                    <a:pt x="21600" y="10582"/>
                    <a:pt x="14899" y="19201"/>
                    <a:pt x="5326" y="21637"/>
                  </a:cubicBezTo>
                </a:path>
                <a:path w="21600" h="21637" stroke="0" extrusionOk="0">
                  <a:moveTo>
                    <a:pt x="21588" y="0"/>
                  </a:moveTo>
                  <a:cubicBezTo>
                    <a:pt x="21596" y="234"/>
                    <a:pt x="21600" y="469"/>
                    <a:pt x="21600" y="704"/>
                  </a:cubicBezTo>
                  <a:cubicBezTo>
                    <a:pt x="21600" y="10582"/>
                    <a:pt x="14899" y="19201"/>
                    <a:pt x="5326" y="21637"/>
                  </a:cubicBezTo>
                  <a:lnTo>
                    <a:pt x="0" y="704"/>
                  </a:lnTo>
                  <a:close/>
                </a:path>
              </a:pathLst>
            </a:cu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9" name="Line 171"/>
            <p:cNvSpPr>
              <a:spLocks noChangeShapeType="1"/>
            </p:cNvSpPr>
            <p:nvPr/>
          </p:nvSpPr>
          <p:spPr bwMode="auto">
            <a:xfrm>
              <a:off x="3192" y="1570"/>
              <a:ext cx="1190" cy="2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Arc 172"/>
            <p:cNvSpPr>
              <a:spLocks noChangeAspect="1"/>
            </p:cNvSpPr>
            <p:nvPr/>
          </p:nvSpPr>
          <p:spPr bwMode="auto">
            <a:xfrm flipH="1">
              <a:off x="2957" y="1156"/>
              <a:ext cx="478" cy="404"/>
            </a:xfrm>
            <a:custGeom>
              <a:avLst/>
              <a:gdLst>
                <a:gd name="G0" fmla="+- 0 0 0"/>
                <a:gd name="G1" fmla="+- 704 0 0"/>
                <a:gd name="G2" fmla="+- 21600 0 0"/>
                <a:gd name="T0" fmla="*/ 21589 w 21600"/>
                <a:gd name="T1" fmla="*/ 0 h 20973"/>
                <a:gd name="T2" fmla="*/ 7466 w 21600"/>
                <a:gd name="T3" fmla="*/ 20973 h 20973"/>
                <a:gd name="T4" fmla="*/ 0 w 21600"/>
                <a:gd name="T5" fmla="*/ 704 h 20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73" fill="none" extrusionOk="0">
                  <a:moveTo>
                    <a:pt x="21588" y="0"/>
                  </a:moveTo>
                  <a:cubicBezTo>
                    <a:pt x="21596" y="234"/>
                    <a:pt x="21600" y="469"/>
                    <a:pt x="21600" y="704"/>
                  </a:cubicBezTo>
                  <a:cubicBezTo>
                    <a:pt x="21600" y="9754"/>
                    <a:pt x="15958" y="17844"/>
                    <a:pt x="7465" y="20972"/>
                  </a:cubicBezTo>
                </a:path>
                <a:path w="21600" h="20973" stroke="0" extrusionOk="0">
                  <a:moveTo>
                    <a:pt x="21588" y="0"/>
                  </a:moveTo>
                  <a:cubicBezTo>
                    <a:pt x="21596" y="234"/>
                    <a:pt x="21600" y="469"/>
                    <a:pt x="21600" y="704"/>
                  </a:cubicBezTo>
                  <a:cubicBezTo>
                    <a:pt x="21600" y="9754"/>
                    <a:pt x="15958" y="17844"/>
                    <a:pt x="7465" y="20972"/>
                  </a:cubicBezTo>
                  <a:lnTo>
                    <a:pt x="0" y="704"/>
                  </a:lnTo>
                  <a:close/>
                </a:path>
              </a:pathLst>
            </a:cu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1" name="Line 173"/>
            <p:cNvSpPr>
              <a:spLocks noChangeShapeType="1"/>
            </p:cNvSpPr>
            <p:nvPr/>
          </p:nvSpPr>
          <p:spPr bwMode="auto">
            <a:xfrm>
              <a:off x="3272" y="1558"/>
              <a:ext cx="1108" cy="2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Arc 174"/>
            <p:cNvSpPr>
              <a:spLocks noChangeAspect="1"/>
            </p:cNvSpPr>
            <p:nvPr/>
          </p:nvSpPr>
          <p:spPr bwMode="auto">
            <a:xfrm rot="21057805" flipH="1">
              <a:off x="3123" y="1131"/>
              <a:ext cx="346" cy="439"/>
            </a:xfrm>
            <a:custGeom>
              <a:avLst/>
              <a:gdLst>
                <a:gd name="G0" fmla="+- 0 0 0"/>
                <a:gd name="G1" fmla="+- 802 0 0"/>
                <a:gd name="G2" fmla="+- 21600 0 0"/>
                <a:gd name="T0" fmla="*/ 21585 w 21600"/>
                <a:gd name="T1" fmla="*/ 0 h 22368"/>
                <a:gd name="T2" fmla="*/ 1212 w 21600"/>
                <a:gd name="T3" fmla="*/ 22368 h 22368"/>
                <a:gd name="T4" fmla="*/ 0 w 21600"/>
                <a:gd name="T5" fmla="*/ 802 h 2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368" fill="none" extrusionOk="0">
                  <a:moveTo>
                    <a:pt x="21585" y="-1"/>
                  </a:moveTo>
                  <a:cubicBezTo>
                    <a:pt x="21595" y="267"/>
                    <a:pt x="21600" y="534"/>
                    <a:pt x="21600" y="802"/>
                  </a:cubicBezTo>
                  <a:cubicBezTo>
                    <a:pt x="21600" y="12260"/>
                    <a:pt x="12652" y="21725"/>
                    <a:pt x="1211" y="22367"/>
                  </a:cubicBezTo>
                </a:path>
                <a:path w="21600" h="22368" stroke="0" extrusionOk="0">
                  <a:moveTo>
                    <a:pt x="21585" y="-1"/>
                  </a:moveTo>
                  <a:cubicBezTo>
                    <a:pt x="21595" y="267"/>
                    <a:pt x="21600" y="534"/>
                    <a:pt x="21600" y="802"/>
                  </a:cubicBezTo>
                  <a:cubicBezTo>
                    <a:pt x="21600" y="12260"/>
                    <a:pt x="12652" y="21725"/>
                    <a:pt x="1211" y="22367"/>
                  </a:cubicBezTo>
                  <a:lnTo>
                    <a:pt x="0" y="802"/>
                  </a:lnTo>
                  <a:close/>
                </a:path>
              </a:pathLst>
            </a:cu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" name="Line 175"/>
            <p:cNvSpPr>
              <a:spLocks noChangeShapeType="1"/>
            </p:cNvSpPr>
            <p:nvPr/>
          </p:nvSpPr>
          <p:spPr bwMode="auto">
            <a:xfrm>
              <a:off x="3490" y="1547"/>
              <a:ext cx="898" cy="1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Arc 176"/>
            <p:cNvSpPr>
              <a:spLocks noChangeAspect="1"/>
            </p:cNvSpPr>
            <p:nvPr/>
          </p:nvSpPr>
          <p:spPr bwMode="auto">
            <a:xfrm rot="21057805" flipH="1">
              <a:off x="3255" y="1132"/>
              <a:ext cx="341" cy="420"/>
            </a:xfrm>
            <a:custGeom>
              <a:avLst/>
              <a:gdLst>
                <a:gd name="G0" fmla="+- 0 0 0"/>
                <a:gd name="G1" fmla="+- 802 0 0"/>
                <a:gd name="G2" fmla="+- 21600 0 0"/>
                <a:gd name="T0" fmla="*/ 21585 w 21600"/>
                <a:gd name="T1" fmla="*/ 0 h 21907"/>
                <a:gd name="T2" fmla="*/ 4597 w 21600"/>
                <a:gd name="T3" fmla="*/ 21907 h 21907"/>
                <a:gd name="T4" fmla="*/ 0 w 21600"/>
                <a:gd name="T5" fmla="*/ 802 h 2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07" fill="none" extrusionOk="0">
                  <a:moveTo>
                    <a:pt x="21585" y="-1"/>
                  </a:moveTo>
                  <a:cubicBezTo>
                    <a:pt x="21595" y="267"/>
                    <a:pt x="21600" y="534"/>
                    <a:pt x="21600" y="802"/>
                  </a:cubicBezTo>
                  <a:cubicBezTo>
                    <a:pt x="21600" y="10959"/>
                    <a:pt x="14522" y="19745"/>
                    <a:pt x="4597" y="21907"/>
                  </a:cubicBezTo>
                </a:path>
                <a:path w="21600" h="21907" stroke="0" extrusionOk="0">
                  <a:moveTo>
                    <a:pt x="21585" y="-1"/>
                  </a:moveTo>
                  <a:cubicBezTo>
                    <a:pt x="21595" y="267"/>
                    <a:pt x="21600" y="534"/>
                    <a:pt x="21600" y="802"/>
                  </a:cubicBezTo>
                  <a:cubicBezTo>
                    <a:pt x="21600" y="10959"/>
                    <a:pt x="14522" y="19745"/>
                    <a:pt x="4597" y="21907"/>
                  </a:cubicBezTo>
                  <a:lnTo>
                    <a:pt x="0" y="802"/>
                  </a:lnTo>
                  <a:close/>
                </a:path>
              </a:pathLst>
            </a:cu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" name="Line 177"/>
            <p:cNvSpPr>
              <a:spLocks noChangeShapeType="1"/>
            </p:cNvSpPr>
            <p:nvPr/>
          </p:nvSpPr>
          <p:spPr bwMode="auto">
            <a:xfrm>
              <a:off x="3569" y="1534"/>
              <a:ext cx="820" cy="2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Rectangle 178"/>
            <p:cNvSpPr>
              <a:spLocks noChangeArrowheads="1"/>
            </p:cNvSpPr>
            <p:nvPr/>
          </p:nvSpPr>
          <p:spPr bwMode="auto">
            <a:xfrm>
              <a:off x="4151" y="1540"/>
              <a:ext cx="234" cy="6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7" name="Line 179"/>
            <p:cNvSpPr>
              <a:spLocks noChangeShapeType="1"/>
            </p:cNvSpPr>
            <p:nvPr/>
          </p:nvSpPr>
          <p:spPr bwMode="auto">
            <a:xfrm>
              <a:off x="3609" y="1524"/>
              <a:ext cx="76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Arc 180"/>
            <p:cNvSpPr>
              <a:spLocks/>
            </p:cNvSpPr>
            <p:nvPr/>
          </p:nvSpPr>
          <p:spPr bwMode="auto">
            <a:xfrm rot="11006533">
              <a:off x="3342" y="1118"/>
              <a:ext cx="284" cy="3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435"/>
                <a:gd name="T1" fmla="*/ 0 h 21600"/>
                <a:gd name="T2" fmla="*/ 21435 w 21435"/>
                <a:gd name="T3" fmla="*/ 18933 h 21600"/>
                <a:gd name="T4" fmla="*/ 0 w 214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35" h="21600" fill="none" extrusionOk="0">
                  <a:moveTo>
                    <a:pt x="0" y="0"/>
                  </a:moveTo>
                  <a:cubicBezTo>
                    <a:pt x="10898" y="0"/>
                    <a:pt x="20089" y="8118"/>
                    <a:pt x="21434" y="18933"/>
                  </a:cubicBezTo>
                </a:path>
                <a:path w="21435" h="21600" stroke="0" extrusionOk="0">
                  <a:moveTo>
                    <a:pt x="0" y="0"/>
                  </a:moveTo>
                  <a:cubicBezTo>
                    <a:pt x="10898" y="0"/>
                    <a:pt x="20089" y="8118"/>
                    <a:pt x="21434" y="1893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9" name="Arc 181"/>
            <p:cNvSpPr>
              <a:spLocks/>
            </p:cNvSpPr>
            <p:nvPr/>
          </p:nvSpPr>
          <p:spPr bwMode="auto">
            <a:xfrm rot="11006533">
              <a:off x="3478" y="1120"/>
              <a:ext cx="284" cy="3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435"/>
                <a:gd name="T1" fmla="*/ 0 h 21600"/>
                <a:gd name="T2" fmla="*/ 21435 w 21435"/>
                <a:gd name="T3" fmla="*/ 18933 h 21600"/>
                <a:gd name="T4" fmla="*/ 0 w 214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35" h="21600" fill="none" extrusionOk="0">
                  <a:moveTo>
                    <a:pt x="0" y="0"/>
                  </a:moveTo>
                  <a:cubicBezTo>
                    <a:pt x="10898" y="0"/>
                    <a:pt x="20089" y="8118"/>
                    <a:pt x="21434" y="18933"/>
                  </a:cubicBezTo>
                </a:path>
                <a:path w="21435" h="21600" stroke="0" extrusionOk="0">
                  <a:moveTo>
                    <a:pt x="0" y="0"/>
                  </a:moveTo>
                  <a:cubicBezTo>
                    <a:pt x="10898" y="0"/>
                    <a:pt x="20089" y="8118"/>
                    <a:pt x="21434" y="1893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0" name="Line 182"/>
            <p:cNvSpPr>
              <a:spLocks noChangeShapeType="1"/>
            </p:cNvSpPr>
            <p:nvPr/>
          </p:nvSpPr>
          <p:spPr bwMode="auto">
            <a:xfrm>
              <a:off x="3745" y="1510"/>
              <a:ext cx="63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Arc 183"/>
            <p:cNvSpPr>
              <a:spLocks/>
            </p:cNvSpPr>
            <p:nvPr/>
          </p:nvSpPr>
          <p:spPr bwMode="auto">
            <a:xfrm rot="11006533">
              <a:off x="3614" y="1116"/>
              <a:ext cx="282" cy="3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272"/>
                <a:gd name="T1" fmla="*/ 0 h 21600"/>
                <a:gd name="T2" fmla="*/ 21272 w 21272"/>
                <a:gd name="T3" fmla="*/ 17852 h 21600"/>
                <a:gd name="T4" fmla="*/ 0 w 2127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72" h="21600" fill="none" extrusionOk="0">
                  <a:moveTo>
                    <a:pt x="0" y="0"/>
                  </a:moveTo>
                  <a:cubicBezTo>
                    <a:pt x="10483" y="0"/>
                    <a:pt x="19453" y="7527"/>
                    <a:pt x="21272" y="17851"/>
                  </a:cubicBezTo>
                </a:path>
                <a:path w="21272" h="21600" stroke="0" extrusionOk="0">
                  <a:moveTo>
                    <a:pt x="0" y="0"/>
                  </a:moveTo>
                  <a:cubicBezTo>
                    <a:pt x="10483" y="0"/>
                    <a:pt x="19453" y="7527"/>
                    <a:pt x="21272" y="178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" name="Line 184"/>
            <p:cNvSpPr>
              <a:spLocks noChangeShapeType="1"/>
            </p:cNvSpPr>
            <p:nvPr/>
          </p:nvSpPr>
          <p:spPr bwMode="auto">
            <a:xfrm>
              <a:off x="3881" y="1496"/>
              <a:ext cx="49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Arc 185"/>
            <p:cNvSpPr>
              <a:spLocks/>
            </p:cNvSpPr>
            <p:nvPr/>
          </p:nvSpPr>
          <p:spPr bwMode="auto">
            <a:xfrm rot="11006533">
              <a:off x="3748" y="1124"/>
              <a:ext cx="282" cy="349"/>
            </a:xfrm>
            <a:custGeom>
              <a:avLst/>
              <a:gdLst>
                <a:gd name="G0" fmla="+- 0 0 0"/>
                <a:gd name="G1" fmla="+- 21571 0 0"/>
                <a:gd name="G2" fmla="+- 21600 0 0"/>
                <a:gd name="T0" fmla="*/ 1111 w 21289"/>
                <a:gd name="T1" fmla="*/ 0 h 21571"/>
                <a:gd name="T2" fmla="*/ 21289 w 21289"/>
                <a:gd name="T3" fmla="*/ 17920 h 21571"/>
                <a:gd name="T4" fmla="*/ 0 w 21289"/>
                <a:gd name="T5" fmla="*/ 21571 h 2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89" h="21571" fill="none" extrusionOk="0">
                  <a:moveTo>
                    <a:pt x="1111" y="-1"/>
                  </a:moveTo>
                  <a:cubicBezTo>
                    <a:pt x="11200" y="519"/>
                    <a:pt x="19581" y="7962"/>
                    <a:pt x="21289" y="17919"/>
                  </a:cubicBezTo>
                </a:path>
                <a:path w="21289" h="21571" stroke="0" extrusionOk="0">
                  <a:moveTo>
                    <a:pt x="1111" y="-1"/>
                  </a:moveTo>
                  <a:cubicBezTo>
                    <a:pt x="11200" y="519"/>
                    <a:pt x="19581" y="7962"/>
                    <a:pt x="21289" y="17919"/>
                  </a:cubicBezTo>
                  <a:lnTo>
                    <a:pt x="0" y="21571"/>
                  </a:lnTo>
                  <a:close/>
                </a:path>
              </a:pathLst>
            </a:custGeom>
            <a:noFill/>
            <a:ln w="127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Line 186"/>
            <p:cNvSpPr>
              <a:spLocks noChangeShapeType="1"/>
            </p:cNvSpPr>
            <p:nvPr/>
          </p:nvSpPr>
          <p:spPr bwMode="auto">
            <a:xfrm flipV="1">
              <a:off x="4003" y="1480"/>
              <a:ext cx="374" cy="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Arc 187"/>
            <p:cNvSpPr>
              <a:spLocks/>
            </p:cNvSpPr>
            <p:nvPr/>
          </p:nvSpPr>
          <p:spPr bwMode="auto">
            <a:xfrm rot="11006533">
              <a:off x="3881" y="1086"/>
              <a:ext cx="278" cy="377"/>
            </a:xfrm>
            <a:custGeom>
              <a:avLst/>
              <a:gdLst>
                <a:gd name="G0" fmla="+- 0 0 0"/>
                <a:gd name="G1" fmla="+- 21571 0 0"/>
                <a:gd name="G2" fmla="+- 21600 0 0"/>
                <a:gd name="T0" fmla="*/ 1111 w 20958"/>
                <a:gd name="T1" fmla="*/ 0 h 21571"/>
                <a:gd name="T2" fmla="*/ 20958 w 20958"/>
                <a:gd name="T3" fmla="*/ 16345 h 21571"/>
                <a:gd name="T4" fmla="*/ 0 w 20958"/>
                <a:gd name="T5" fmla="*/ 21571 h 2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58" h="21571" fill="none" extrusionOk="0">
                  <a:moveTo>
                    <a:pt x="1111" y="-1"/>
                  </a:moveTo>
                  <a:cubicBezTo>
                    <a:pt x="10602" y="488"/>
                    <a:pt x="18658" y="7123"/>
                    <a:pt x="20958" y="16344"/>
                  </a:cubicBezTo>
                </a:path>
                <a:path w="20958" h="21571" stroke="0" extrusionOk="0">
                  <a:moveTo>
                    <a:pt x="1111" y="-1"/>
                  </a:moveTo>
                  <a:cubicBezTo>
                    <a:pt x="10602" y="488"/>
                    <a:pt x="18658" y="7123"/>
                    <a:pt x="20958" y="16344"/>
                  </a:cubicBezTo>
                  <a:lnTo>
                    <a:pt x="0" y="21571"/>
                  </a:lnTo>
                  <a:close/>
                </a:path>
              </a:pathLst>
            </a:custGeom>
            <a:noFill/>
            <a:ln w="127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" name="Line 188"/>
            <p:cNvSpPr>
              <a:spLocks noChangeShapeType="1"/>
            </p:cNvSpPr>
            <p:nvPr/>
          </p:nvSpPr>
          <p:spPr bwMode="auto">
            <a:xfrm>
              <a:off x="4125" y="1470"/>
              <a:ext cx="24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Arc 189"/>
            <p:cNvSpPr>
              <a:spLocks/>
            </p:cNvSpPr>
            <p:nvPr/>
          </p:nvSpPr>
          <p:spPr bwMode="auto">
            <a:xfrm rot="11006533">
              <a:off x="4019" y="1085"/>
              <a:ext cx="174" cy="387"/>
            </a:xfrm>
            <a:custGeom>
              <a:avLst/>
              <a:gdLst>
                <a:gd name="G0" fmla="+- 0 0 0"/>
                <a:gd name="G1" fmla="+- 21571 0 0"/>
                <a:gd name="G2" fmla="+- 21600 0 0"/>
                <a:gd name="T0" fmla="*/ 1111 w 20958"/>
                <a:gd name="T1" fmla="*/ 0 h 21571"/>
                <a:gd name="T2" fmla="*/ 20958 w 20958"/>
                <a:gd name="T3" fmla="*/ 16345 h 21571"/>
                <a:gd name="T4" fmla="*/ 0 w 20958"/>
                <a:gd name="T5" fmla="*/ 21571 h 2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58" h="21571" fill="none" extrusionOk="0">
                  <a:moveTo>
                    <a:pt x="1111" y="-1"/>
                  </a:moveTo>
                  <a:cubicBezTo>
                    <a:pt x="10602" y="488"/>
                    <a:pt x="18658" y="7123"/>
                    <a:pt x="20958" y="16344"/>
                  </a:cubicBezTo>
                </a:path>
                <a:path w="20958" h="21571" stroke="0" extrusionOk="0">
                  <a:moveTo>
                    <a:pt x="1111" y="-1"/>
                  </a:moveTo>
                  <a:cubicBezTo>
                    <a:pt x="10602" y="488"/>
                    <a:pt x="18658" y="7123"/>
                    <a:pt x="20958" y="16344"/>
                  </a:cubicBezTo>
                  <a:lnTo>
                    <a:pt x="0" y="21571"/>
                  </a:lnTo>
                  <a:close/>
                </a:path>
              </a:pathLst>
            </a:custGeom>
            <a:noFill/>
            <a:ln w="1270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" name="Rectangle 190"/>
            <p:cNvSpPr>
              <a:spLocks noChangeArrowheads="1"/>
            </p:cNvSpPr>
            <p:nvPr/>
          </p:nvSpPr>
          <p:spPr bwMode="auto">
            <a:xfrm>
              <a:off x="4151" y="1471"/>
              <a:ext cx="234" cy="6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3" name="Text Box 192"/>
          <p:cNvSpPr txBox="1">
            <a:spLocks noChangeArrowheads="1"/>
          </p:cNvSpPr>
          <p:nvPr/>
        </p:nvSpPr>
        <p:spPr bwMode="auto">
          <a:xfrm>
            <a:off x="3340100" y="3350341"/>
            <a:ext cx="5084762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ru-RU" sz="2400" b="1" dirty="0">
                <a:solidFill>
                  <a:srgbClr val="993300"/>
                </a:solidFill>
              </a:rPr>
              <a:t>  60 </a:t>
            </a:r>
            <a:r>
              <a:rPr lang="en-US" altLang="ru-RU" sz="2400" b="1" dirty="0" smtClean="0">
                <a:solidFill>
                  <a:srgbClr val="993300"/>
                </a:solidFill>
              </a:rPr>
              <a:t>lead-scintillator tiles</a:t>
            </a:r>
            <a:endParaRPr lang="ru-RU" altLang="ru-RU" sz="2400" b="1" dirty="0" smtClean="0">
              <a:solidFill>
                <a:srgbClr val="993300"/>
              </a:solidFill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ru-RU" altLang="ru-RU" sz="2400" b="1" dirty="0">
                <a:solidFill>
                  <a:srgbClr val="993300"/>
                </a:solidFill>
              </a:rPr>
              <a:t> </a:t>
            </a:r>
            <a:r>
              <a:rPr lang="en-US" altLang="ru-RU" sz="2400" b="1" dirty="0" smtClean="0">
                <a:solidFill>
                  <a:srgbClr val="993300"/>
                </a:solidFill>
              </a:rPr>
              <a:t>10 longitudinal sections</a:t>
            </a:r>
            <a:endParaRPr lang="ru-RU" altLang="ru-RU" sz="2400" b="1" dirty="0" smtClean="0">
              <a:solidFill>
                <a:srgbClr val="993300"/>
              </a:solidFill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ru-RU" sz="2400" b="1" dirty="0">
                <a:solidFill>
                  <a:srgbClr val="993300"/>
                </a:solidFill>
              </a:rPr>
              <a:t> 6 </a:t>
            </a:r>
            <a:r>
              <a:rPr lang="en-US" altLang="ru-RU" sz="2400" b="1" dirty="0" smtClean="0">
                <a:solidFill>
                  <a:srgbClr val="993300"/>
                </a:solidFill>
              </a:rPr>
              <a:t>WLS/MPPC       </a:t>
            </a:r>
            <a:endParaRPr lang="en-US" altLang="ru-RU" sz="2400" b="1" dirty="0">
              <a:solidFill>
                <a:srgbClr val="993300"/>
              </a:solidFill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ru-RU" sz="2400" b="1" dirty="0">
                <a:solidFill>
                  <a:srgbClr val="993300"/>
                </a:solidFill>
              </a:rPr>
              <a:t>  10 </a:t>
            </a:r>
            <a:r>
              <a:rPr lang="en-US" altLang="ru-RU" sz="2400" b="1" dirty="0" smtClean="0">
                <a:solidFill>
                  <a:srgbClr val="993300"/>
                </a:solidFill>
              </a:rPr>
              <a:t>MPPC/module</a:t>
            </a:r>
            <a:endParaRPr lang="en-US" altLang="ru-RU" sz="2400" b="1" dirty="0">
              <a:solidFill>
                <a:srgbClr val="993300"/>
              </a:solidFill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ru-RU" sz="2400" b="1" dirty="0">
                <a:solidFill>
                  <a:srgbClr val="993300"/>
                </a:solidFill>
              </a:rPr>
              <a:t>  </a:t>
            </a:r>
            <a:r>
              <a:rPr lang="en-US" altLang="ru-RU" sz="2400" b="1" dirty="0" smtClean="0">
                <a:solidFill>
                  <a:srgbClr val="993300"/>
                </a:solidFill>
              </a:rPr>
              <a:t>10</a:t>
            </a:r>
            <a:r>
              <a:rPr lang="ru-RU" altLang="ru-RU" sz="2400" b="1" dirty="0" smtClean="0">
                <a:solidFill>
                  <a:srgbClr val="993300"/>
                </a:solidFill>
              </a:rPr>
              <a:t> </a:t>
            </a:r>
            <a:r>
              <a:rPr lang="en-US" altLang="ru-RU" sz="2400" b="1" dirty="0" smtClean="0">
                <a:solidFill>
                  <a:srgbClr val="993300"/>
                </a:solidFill>
              </a:rPr>
              <a:t>readout channels</a:t>
            </a:r>
            <a:endParaRPr lang="ru-RU" altLang="ru-RU" sz="2400" b="1" dirty="0">
              <a:solidFill>
                <a:srgbClr val="993300"/>
              </a:solidFill>
            </a:endParaRPr>
          </a:p>
        </p:txBody>
      </p:sp>
      <p:sp>
        <p:nvSpPr>
          <p:cNvPr id="194" name="Text Box 193"/>
          <p:cNvSpPr txBox="1">
            <a:spLocks noChangeArrowheads="1"/>
          </p:cNvSpPr>
          <p:nvPr/>
        </p:nvSpPr>
        <p:spPr bwMode="auto">
          <a:xfrm>
            <a:off x="7046913" y="2259013"/>
            <a:ext cx="1800225" cy="707886"/>
          </a:xfrm>
          <a:prstGeom prst="rect">
            <a:avLst/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ru-RU" sz="2000" b="1" dirty="0" smtClean="0">
                <a:solidFill>
                  <a:srgbClr val="993300"/>
                </a:solidFill>
              </a:rPr>
              <a:t>MPPC&amp;</a:t>
            </a:r>
            <a:br>
              <a:rPr lang="en-US" altLang="ru-RU" sz="2000" b="1" dirty="0" smtClean="0">
                <a:solidFill>
                  <a:srgbClr val="993300"/>
                </a:solidFill>
              </a:rPr>
            </a:br>
            <a:r>
              <a:rPr lang="en-US" altLang="ru-RU" sz="2000" b="1" dirty="0" err="1" smtClean="0">
                <a:solidFill>
                  <a:srgbClr val="993300"/>
                </a:solidFill>
              </a:rPr>
              <a:t>Preamplifires</a:t>
            </a:r>
            <a:endParaRPr lang="ru-RU" altLang="ru-RU" sz="2000" b="1" dirty="0">
              <a:solidFill>
                <a:srgbClr val="993300"/>
              </a:solidFill>
            </a:endParaRPr>
          </a:p>
        </p:txBody>
      </p:sp>
      <p:grpSp>
        <p:nvGrpSpPr>
          <p:cNvPr id="195" name="Group 194"/>
          <p:cNvGrpSpPr>
            <a:grpSpLocks/>
          </p:cNvGrpSpPr>
          <p:nvPr/>
        </p:nvGrpSpPr>
        <p:grpSpPr bwMode="auto">
          <a:xfrm>
            <a:off x="395288" y="3429000"/>
            <a:ext cx="2478087" cy="2593975"/>
            <a:chOff x="3200" y="730"/>
            <a:chExt cx="1561" cy="1634"/>
          </a:xfrm>
        </p:grpSpPr>
        <p:grpSp>
          <p:nvGrpSpPr>
            <p:cNvPr id="196" name="Group 195"/>
            <p:cNvGrpSpPr>
              <a:grpSpLocks/>
            </p:cNvGrpSpPr>
            <p:nvPr/>
          </p:nvGrpSpPr>
          <p:grpSpPr bwMode="auto">
            <a:xfrm>
              <a:off x="3837" y="776"/>
              <a:ext cx="924" cy="989"/>
              <a:chOff x="3294" y="1351"/>
              <a:chExt cx="924" cy="989"/>
            </a:xfrm>
          </p:grpSpPr>
          <p:sp>
            <p:nvSpPr>
              <p:cNvPr id="306" name="AutoShape 196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" name="AutoShape 197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" name="AutoShape 198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" name="AutoShape 199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97" name="AutoShape 200"/>
            <p:cNvSpPr>
              <a:spLocks noChangeAspect="1" noChangeArrowheads="1"/>
            </p:cNvSpPr>
            <p:nvPr/>
          </p:nvSpPr>
          <p:spPr bwMode="auto">
            <a:xfrm>
              <a:off x="3817" y="919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8" name="Freeform 201"/>
            <p:cNvSpPr>
              <a:spLocks noChangeAspect="1"/>
            </p:cNvSpPr>
            <p:nvPr/>
          </p:nvSpPr>
          <p:spPr bwMode="auto">
            <a:xfrm>
              <a:off x="3817" y="894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AutoShape 202"/>
            <p:cNvSpPr>
              <a:spLocks noChangeAspect="1" noChangeArrowheads="1"/>
            </p:cNvSpPr>
            <p:nvPr/>
          </p:nvSpPr>
          <p:spPr bwMode="auto">
            <a:xfrm>
              <a:off x="3871" y="987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" name="AutoShape 203"/>
            <p:cNvSpPr>
              <a:spLocks noChangeAspect="1" noChangeArrowheads="1"/>
            </p:cNvSpPr>
            <p:nvPr/>
          </p:nvSpPr>
          <p:spPr bwMode="auto">
            <a:xfrm>
              <a:off x="3814" y="868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" name="Freeform 204"/>
            <p:cNvSpPr>
              <a:spLocks noChangeAspect="1"/>
            </p:cNvSpPr>
            <p:nvPr/>
          </p:nvSpPr>
          <p:spPr bwMode="auto">
            <a:xfrm>
              <a:off x="4061" y="869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Arc 205"/>
            <p:cNvSpPr>
              <a:spLocks noChangeAspect="1"/>
            </p:cNvSpPr>
            <p:nvPr/>
          </p:nvSpPr>
          <p:spPr bwMode="auto">
            <a:xfrm rot="21549114" flipV="1">
              <a:off x="3786" y="873"/>
              <a:ext cx="396" cy="46"/>
            </a:xfrm>
            <a:custGeom>
              <a:avLst/>
              <a:gdLst>
                <a:gd name="G0" fmla="+- 0 0 0"/>
                <a:gd name="G1" fmla="+- 18140 0 0"/>
                <a:gd name="G2" fmla="+- 21600 0 0"/>
                <a:gd name="T0" fmla="*/ 11726 w 16087"/>
                <a:gd name="T1" fmla="*/ 0 h 18140"/>
                <a:gd name="T2" fmla="*/ 16087 w 16087"/>
                <a:gd name="T3" fmla="*/ 3726 h 18140"/>
                <a:gd name="T4" fmla="*/ 0 w 16087"/>
                <a:gd name="T5" fmla="*/ 18140 h 18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87" h="18140" fill="none" extrusionOk="0">
                  <a:moveTo>
                    <a:pt x="11726" y="-1"/>
                  </a:moveTo>
                  <a:cubicBezTo>
                    <a:pt x="13338" y="1042"/>
                    <a:pt x="14805" y="2295"/>
                    <a:pt x="16087" y="3725"/>
                  </a:cubicBezTo>
                </a:path>
                <a:path w="16087" h="18140" stroke="0" extrusionOk="0">
                  <a:moveTo>
                    <a:pt x="11726" y="-1"/>
                  </a:moveTo>
                  <a:cubicBezTo>
                    <a:pt x="13338" y="1042"/>
                    <a:pt x="14805" y="2295"/>
                    <a:pt x="16087" y="3725"/>
                  </a:cubicBezTo>
                  <a:lnTo>
                    <a:pt x="0" y="1814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" name="Arc 206"/>
            <p:cNvSpPr>
              <a:spLocks noChangeAspect="1"/>
            </p:cNvSpPr>
            <p:nvPr/>
          </p:nvSpPr>
          <p:spPr bwMode="auto">
            <a:xfrm rot="11110049" flipV="1">
              <a:off x="3883" y="920"/>
              <a:ext cx="459" cy="209"/>
            </a:xfrm>
            <a:custGeom>
              <a:avLst/>
              <a:gdLst>
                <a:gd name="G0" fmla="+- 0 0 0"/>
                <a:gd name="G1" fmla="+- 17590 0 0"/>
                <a:gd name="G2" fmla="+- 21600 0 0"/>
                <a:gd name="T0" fmla="*/ 12536 w 21235"/>
                <a:gd name="T1" fmla="*/ 0 h 17590"/>
                <a:gd name="T2" fmla="*/ 21235 w 21235"/>
                <a:gd name="T3" fmla="*/ 13638 h 17590"/>
                <a:gd name="T4" fmla="*/ 0 w 21235"/>
                <a:gd name="T5" fmla="*/ 17590 h 17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" name="Arc 207"/>
            <p:cNvSpPr>
              <a:spLocks noChangeAspect="1"/>
            </p:cNvSpPr>
            <p:nvPr/>
          </p:nvSpPr>
          <p:spPr bwMode="auto">
            <a:xfrm rot="255756" flipH="1">
              <a:off x="3935" y="925"/>
              <a:ext cx="308" cy="191"/>
            </a:xfrm>
            <a:custGeom>
              <a:avLst/>
              <a:gdLst>
                <a:gd name="G0" fmla="+- 0 0 0"/>
                <a:gd name="G1" fmla="+- 18818 0 0"/>
                <a:gd name="G2" fmla="+- 21600 0 0"/>
                <a:gd name="T0" fmla="*/ 10603 w 18868"/>
                <a:gd name="T1" fmla="*/ 0 h 18818"/>
                <a:gd name="T2" fmla="*/ 18868 w 18868"/>
                <a:gd name="T3" fmla="*/ 8303 h 18818"/>
                <a:gd name="T4" fmla="*/ 0 w 18868"/>
                <a:gd name="T5" fmla="*/ 18818 h 18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" name="AutoShape 208"/>
            <p:cNvSpPr>
              <a:spLocks noChangeAspect="1" noChangeArrowheads="1"/>
            </p:cNvSpPr>
            <p:nvPr/>
          </p:nvSpPr>
          <p:spPr bwMode="auto">
            <a:xfrm>
              <a:off x="3865" y="983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" name="AutoShape 209"/>
            <p:cNvSpPr>
              <a:spLocks noChangeAspect="1" noChangeArrowheads="1"/>
            </p:cNvSpPr>
            <p:nvPr/>
          </p:nvSpPr>
          <p:spPr bwMode="auto">
            <a:xfrm>
              <a:off x="3878" y="995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" name="Arc 210"/>
            <p:cNvSpPr>
              <a:spLocks noChangeAspect="1"/>
            </p:cNvSpPr>
            <p:nvPr/>
          </p:nvSpPr>
          <p:spPr bwMode="auto">
            <a:xfrm rot="10507534" flipV="1">
              <a:off x="3873" y="912"/>
              <a:ext cx="326" cy="180"/>
            </a:xfrm>
            <a:custGeom>
              <a:avLst/>
              <a:gdLst>
                <a:gd name="G0" fmla="+- 0 0 0"/>
                <a:gd name="G1" fmla="+- 20476 0 0"/>
                <a:gd name="G2" fmla="+- 21600 0 0"/>
                <a:gd name="T0" fmla="*/ 6878 w 20465"/>
                <a:gd name="T1" fmla="*/ 0 h 20476"/>
                <a:gd name="T2" fmla="*/ 20465 w 20465"/>
                <a:gd name="T3" fmla="*/ 13565 h 20476"/>
                <a:gd name="T4" fmla="*/ 0 w 20465"/>
                <a:gd name="T5" fmla="*/ 20476 h 20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" name="Line 211"/>
            <p:cNvSpPr>
              <a:spLocks noChangeAspect="1" noChangeShapeType="1"/>
            </p:cNvSpPr>
            <p:nvPr/>
          </p:nvSpPr>
          <p:spPr bwMode="auto">
            <a:xfrm flipH="1">
              <a:off x="3895" y="1021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9" name="Group 212"/>
            <p:cNvGrpSpPr>
              <a:grpSpLocks/>
            </p:cNvGrpSpPr>
            <p:nvPr/>
          </p:nvGrpSpPr>
          <p:grpSpPr bwMode="auto">
            <a:xfrm>
              <a:off x="3722" y="887"/>
              <a:ext cx="924" cy="989"/>
              <a:chOff x="3294" y="1351"/>
              <a:chExt cx="924" cy="989"/>
            </a:xfrm>
          </p:grpSpPr>
          <p:sp>
            <p:nvSpPr>
              <p:cNvPr id="302" name="AutoShape 213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" name="AutoShape 214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4" name="AutoShape 215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5" name="AutoShape 216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0" name="AutoShape 217"/>
            <p:cNvSpPr>
              <a:spLocks noChangeAspect="1" noChangeArrowheads="1"/>
            </p:cNvSpPr>
            <p:nvPr/>
          </p:nvSpPr>
          <p:spPr bwMode="auto">
            <a:xfrm>
              <a:off x="3697" y="1032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" name="Freeform 218"/>
            <p:cNvSpPr>
              <a:spLocks noChangeAspect="1"/>
            </p:cNvSpPr>
            <p:nvPr/>
          </p:nvSpPr>
          <p:spPr bwMode="auto">
            <a:xfrm>
              <a:off x="3697" y="1007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AutoShape 219"/>
            <p:cNvSpPr>
              <a:spLocks noChangeAspect="1" noChangeArrowheads="1"/>
            </p:cNvSpPr>
            <p:nvPr/>
          </p:nvSpPr>
          <p:spPr bwMode="auto">
            <a:xfrm>
              <a:off x="3751" y="1100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" name="AutoShape 220"/>
            <p:cNvSpPr>
              <a:spLocks noChangeAspect="1" noChangeArrowheads="1"/>
            </p:cNvSpPr>
            <p:nvPr/>
          </p:nvSpPr>
          <p:spPr bwMode="auto">
            <a:xfrm>
              <a:off x="3694" y="981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" name="Freeform 221"/>
            <p:cNvSpPr>
              <a:spLocks noChangeAspect="1"/>
            </p:cNvSpPr>
            <p:nvPr/>
          </p:nvSpPr>
          <p:spPr bwMode="auto">
            <a:xfrm>
              <a:off x="3941" y="982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Arc 222"/>
            <p:cNvSpPr>
              <a:spLocks noChangeAspect="1"/>
            </p:cNvSpPr>
            <p:nvPr/>
          </p:nvSpPr>
          <p:spPr bwMode="auto">
            <a:xfrm rot="21549114" flipV="1">
              <a:off x="3666" y="985"/>
              <a:ext cx="429" cy="46"/>
            </a:xfrm>
            <a:custGeom>
              <a:avLst/>
              <a:gdLst>
                <a:gd name="G0" fmla="+- 0 0 0"/>
                <a:gd name="G1" fmla="+- 18140 0 0"/>
                <a:gd name="G2" fmla="+- 21600 0 0"/>
                <a:gd name="T0" fmla="*/ 11726 w 17459"/>
                <a:gd name="T1" fmla="*/ 0 h 18140"/>
                <a:gd name="T2" fmla="*/ 17459 w 17459"/>
                <a:gd name="T3" fmla="*/ 5422 h 18140"/>
                <a:gd name="T4" fmla="*/ 0 w 17459"/>
                <a:gd name="T5" fmla="*/ 18140 h 18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59" h="18140" fill="none" extrusionOk="0">
                  <a:moveTo>
                    <a:pt x="11726" y="-1"/>
                  </a:moveTo>
                  <a:cubicBezTo>
                    <a:pt x="13953" y="1439"/>
                    <a:pt x="15897" y="3278"/>
                    <a:pt x="17458" y="5422"/>
                  </a:cubicBezTo>
                </a:path>
                <a:path w="17459" h="18140" stroke="0" extrusionOk="0">
                  <a:moveTo>
                    <a:pt x="11726" y="-1"/>
                  </a:moveTo>
                  <a:cubicBezTo>
                    <a:pt x="13953" y="1439"/>
                    <a:pt x="15897" y="3278"/>
                    <a:pt x="17458" y="5422"/>
                  </a:cubicBezTo>
                  <a:lnTo>
                    <a:pt x="0" y="1814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" name="Arc 223"/>
            <p:cNvSpPr>
              <a:spLocks noChangeAspect="1"/>
            </p:cNvSpPr>
            <p:nvPr/>
          </p:nvSpPr>
          <p:spPr bwMode="auto">
            <a:xfrm rot="11110049" flipV="1">
              <a:off x="3763" y="1033"/>
              <a:ext cx="459" cy="209"/>
            </a:xfrm>
            <a:custGeom>
              <a:avLst/>
              <a:gdLst>
                <a:gd name="G0" fmla="+- 0 0 0"/>
                <a:gd name="G1" fmla="+- 17590 0 0"/>
                <a:gd name="G2" fmla="+- 21600 0 0"/>
                <a:gd name="T0" fmla="*/ 12536 w 21235"/>
                <a:gd name="T1" fmla="*/ 0 h 17590"/>
                <a:gd name="T2" fmla="*/ 21235 w 21235"/>
                <a:gd name="T3" fmla="*/ 13638 h 17590"/>
                <a:gd name="T4" fmla="*/ 0 w 21235"/>
                <a:gd name="T5" fmla="*/ 17590 h 17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" name="Arc 224"/>
            <p:cNvSpPr>
              <a:spLocks noChangeAspect="1"/>
            </p:cNvSpPr>
            <p:nvPr/>
          </p:nvSpPr>
          <p:spPr bwMode="auto">
            <a:xfrm rot="255756" flipH="1">
              <a:off x="3815" y="1038"/>
              <a:ext cx="308" cy="191"/>
            </a:xfrm>
            <a:custGeom>
              <a:avLst/>
              <a:gdLst>
                <a:gd name="G0" fmla="+- 0 0 0"/>
                <a:gd name="G1" fmla="+- 18818 0 0"/>
                <a:gd name="G2" fmla="+- 21600 0 0"/>
                <a:gd name="T0" fmla="*/ 10603 w 18868"/>
                <a:gd name="T1" fmla="*/ 0 h 18818"/>
                <a:gd name="T2" fmla="*/ 18868 w 18868"/>
                <a:gd name="T3" fmla="*/ 8303 h 18818"/>
                <a:gd name="T4" fmla="*/ 0 w 18868"/>
                <a:gd name="T5" fmla="*/ 18818 h 18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" name="AutoShape 225"/>
            <p:cNvSpPr>
              <a:spLocks noChangeAspect="1" noChangeArrowheads="1"/>
            </p:cNvSpPr>
            <p:nvPr/>
          </p:nvSpPr>
          <p:spPr bwMode="auto">
            <a:xfrm>
              <a:off x="3745" y="1096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" name="AutoShape 226"/>
            <p:cNvSpPr>
              <a:spLocks noChangeAspect="1" noChangeArrowheads="1"/>
            </p:cNvSpPr>
            <p:nvPr/>
          </p:nvSpPr>
          <p:spPr bwMode="auto">
            <a:xfrm>
              <a:off x="3758" y="1108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" name="Arc 227"/>
            <p:cNvSpPr>
              <a:spLocks noChangeAspect="1"/>
            </p:cNvSpPr>
            <p:nvPr/>
          </p:nvSpPr>
          <p:spPr bwMode="auto">
            <a:xfrm rot="10507534" flipV="1">
              <a:off x="3753" y="1025"/>
              <a:ext cx="326" cy="180"/>
            </a:xfrm>
            <a:custGeom>
              <a:avLst/>
              <a:gdLst>
                <a:gd name="G0" fmla="+- 0 0 0"/>
                <a:gd name="G1" fmla="+- 20476 0 0"/>
                <a:gd name="G2" fmla="+- 21600 0 0"/>
                <a:gd name="T0" fmla="*/ 6878 w 20465"/>
                <a:gd name="T1" fmla="*/ 0 h 20476"/>
                <a:gd name="T2" fmla="*/ 20465 w 20465"/>
                <a:gd name="T3" fmla="*/ 13565 h 20476"/>
                <a:gd name="T4" fmla="*/ 0 w 20465"/>
                <a:gd name="T5" fmla="*/ 20476 h 20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" name="Line 228"/>
            <p:cNvSpPr>
              <a:spLocks noChangeAspect="1" noChangeShapeType="1"/>
            </p:cNvSpPr>
            <p:nvPr/>
          </p:nvSpPr>
          <p:spPr bwMode="auto">
            <a:xfrm flipH="1">
              <a:off x="3775" y="1134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2" name="Group 229"/>
            <p:cNvGrpSpPr>
              <a:grpSpLocks/>
            </p:cNvGrpSpPr>
            <p:nvPr/>
          </p:nvGrpSpPr>
          <p:grpSpPr bwMode="auto">
            <a:xfrm>
              <a:off x="3602" y="1005"/>
              <a:ext cx="924" cy="989"/>
              <a:chOff x="3294" y="1351"/>
              <a:chExt cx="924" cy="989"/>
            </a:xfrm>
          </p:grpSpPr>
          <p:sp>
            <p:nvSpPr>
              <p:cNvPr id="298" name="AutoShape 230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9" name="AutoShape 231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0" name="AutoShape 232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1" name="AutoShape 233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3" name="AutoShape 234"/>
            <p:cNvSpPr>
              <a:spLocks noChangeAspect="1" noChangeArrowheads="1"/>
            </p:cNvSpPr>
            <p:nvPr/>
          </p:nvSpPr>
          <p:spPr bwMode="auto">
            <a:xfrm>
              <a:off x="3576" y="1153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" name="Freeform 235"/>
            <p:cNvSpPr>
              <a:spLocks noChangeAspect="1"/>
            </p:cNvSpPr>
            <p:nvPr/>
          </p:nvSpPr>
          <p:spPr bwMode="auto">
            <a:xfrm>
              <a:off x="3576" y="1128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AutoShape 236"/>
            <p:cNvSpPr>
              <a:spLocks noChangeAspect="1" noChangeArrowheads="1"/>
            </p:cNvSpPr>
            <p:nvPr/>
          </p:nvSpPr>
          <p:spPr bwMode="auto">
            <a:xfrm>
              <a:off x="3630" y="1221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" name="AutoShape 237"/>
            <p:cNvSpPr>
              <a:spLocks noChangeAspect="1" noChangeArrowheads="1"/>
            </p:cNvSpPr>
            <p:nvPr/>
          </p:nvSpPr>
          <p:spPr bwMode="auto">
            <a:xfrm>
              <a:off x="3573" y="1102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" name="Freeform 238"/>
            <p:cNvSpPr>
              <a:spLocks noChangeAspect="1"/>
            </p:cNvSpPr>
            <p:nvPr/>
          </p:nvSpPr>
          <p:spPr bwMode="auto">
            <a:xfrm>
              <a:off x="3820" y="1103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Arc 239"/>
            <p:cNvSpPr>
              <a:spLocks noChangeAspect="1"/>
            </p:cNvSpPr>
            <p:nvPr/>
          </p:nvSpPr>
          <p:spPr bwMode="auto">
            <a:xfrm rot="21549114" flipV="1">
              <a:off x="3545" y="1106"/>
              <a:ext cx="434" cy="46"/>
            </a:xfrm>
            <a:custGeom>
              <a:avLst/>
              <a:gdLst>
                <a:gd name="G0" fmla="+- 0 0 0"/>
                <a:gd name="G1" fmla="+- 18140 0 0"/>
                <a:gd name="G2" fmla="+- 21600 0 0"/>
                <a:gd name="T0" fmla="*/ 11726 w 17639"/>
                <a:gd name="T1" fmla="*/ 0 h 18140"/>
                <a:gd name="T2" fmla="*/ 17639 w 17639"/>
                <a:gd name="T3" fmla="*/ 5672 h 18140"/>
                <a:gd name="T4" fmla="*/ 0 w 17639"/>
                <a:gd name="T5" fmla="*/ 18140 h 18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39" h="18140" fill="none" extrusionOk="0">
                  <a:moveTo>
                    <a:pt x="11726" y="-1"/>
                  </a:moveTo>
                  <a:cubicBezTo>
                    <a:pt x="14040" y="1496"/>
                    <a:pt x="16047" y="3421"/>
                    <a:pt x="17638" y="5672"/>
                  </a:cubicBezTo>
                </a:path>
                <a:path w="17639" h="18140" stroke="0" extrusionOk="0">
                  <a:moveTo>
                    <a:pt x="11726" y="-1"/>
                  </a:moveTo>
                  <a:cubicBezTo>
                    <a:pt x="14040" y="1496"/>
                    <a:pt x="16047" y="3421"/>
                    <a:pt x="17638" y="5672"/>
                  </a:cubicBezTo>
                  <a:lnTo>
                    <a:pt x="0" y="1814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" name="Arc 240"/>
            <p:cNvSpPr>
              <a:spLocks noChangeAspect="1"/>
            </p:cNvSpPr>
            <p:nvPr/>
          </p:nvSpPr>
          <p:spPr bwMode="auto">
            <a:xfrm rot="11110049" flipV="1">
              <a:off x="3642" y="1154"/>
              <a:ext cx="459" cy="209"/>
            </a:xfrm>
            <a:custGeom>
              <a:avLst/>
              <a:gdLst>
                <a:gd name="G0" fmla="+- 0 0 0"/>
                <a:gd name="G1" fmla="+- 17590 0 0"/>
                <a:gd name="G2" fmla="+- 21600 0 0"/>
                <a:gd name="T0" fmla="*/ 12536 w 21235"/>
                <a:gd name="T1" fmla="*/ 0 h 17590"/>
                <a:gd name="T2" fmla="*/ 21235 w 21235"/>
                <a:gd name="T3" fmla="*/ 13638 h 17590"/>
                <a:gd name="T4" fmla="*/ 0 w 21235"/>
                <a:gd name="T5" fmla="*/ 17590 h 17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" name="Arc 241"/>
            <p:cNvSpPr>
              <a:spLocks noChangeAspect="1"/>
            </p:cNvSpPr>
            <p:nvPr/>
          </p:nvSpPr>
          <p:spPr bwMode="auto">
            <a:xfrm rot="255756" flipH="1">
              <a:off x="3694" y="1159"/>
              <a:ext cx="308" cy="191"/>
            </a:xfrm>
            <a:custGeom>
              <a:avLst/>
              <a:gdLst>
                <a:gd name="G0" fmla="+- 0 0 0"/>
                <a:gd name="G1" fmla="+- 18818 0 0"/>
                <a:gd name="G2" fmla="+- 21600 0 0"/>
                <a:gd name="T0" fmla="*/ 10603 w 18868"/>
                <a:gd name="T1" fmla="*/ 0 h 18818"/>
                <a:gd name="T2" fmla="*/ 18868 w 18868"/>
                <a:gd name="T3" fmla="*/ 8303 h 18818"/>
                <a:gd name="T4" fmla="*/ 0 w 18868"/>
                <a:gd name="T5" fmla="*/ 18818 h 18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1" name="AutoShape 242"/>
            <p:cNvSpPr>
              <a:spLocks noChangeAspect="1" noChangeArrowheads="1"/>
            </p:cNvSpPr>
            <p:nvPr/>
          </p:nvSpPr>
          <p:spPr bwMode="auto">
            <a:xfrm>
              <a:off x="3624" y="1217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2" name="AutoShape 243"/>
            <p:cNvSpPr>
              <a:spLocks noChangeAspect="1" noChangeArrowheads="1"/>
            </p:cNvSpPr>
            <p:nvPr/>
          </p:nvSpPr>
          <p:spPr bwMode="auto">
            <a:xfrm>
              <a:off x="3637" y="1229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3" name="Arc 244"/>
            <p:cNvSpPr>
              <a:spLocks noChangeAspect="1"/>
            </p:cNvSpPr>
            <p:nvPr/>
          </p:nvSpPr>
          <p:spPr bwMode="auto">
            <a:xfrm rot="10507534" flipV="1">
              <a:off x="3632" y="1146"/>
              <a:ext cx="326" cy="180"/>
            </a:xfrm>
            <a:custGeom>
              <a:avLst/>
              <a:gdLst>
                <a:gd name="G0" fmla="+- 0 0 0"/>
                <a:gd name="G1" fmla="+- 20476 0 0"/>
                <a:gd name="G2" fmla="+- 21600 0 0"/>
                <a:gd name="T0" fmla="*/ 6878 w 20465"/>
                <a:gd name="T1" fmla="*/ 0 h 20476"/>
                <a:gd name="T2" fmla="*/ 20465 w 20465"/>
                <a:gd name="T3" fmla="*/ 13565 h 20476"/>
                <a:gd name="T4" fmla="*/ 0 w 20465"/>
                <a:gd name="T5" fmla="*/ 20476 h 20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4" name="Line 245"/>
            <p:cNvSpPr>
              <a:spLocks noChangeAspect="1" noChangeShapeType="1"/>
            </p:cNvSpPr>
            <p:nvPr/>
          </p:nvSpPr>
          <p:spPr bwMode="auto">
            <a:xfrm flipH="1">
              <a:off x="3654" y="1255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" name="Group 246"/>
            <p:cNvGrpSpPr>
              <a:grpSpLocks/>
            </p:cNvGrpSpPr>
            <p:nvPr/>
          </p:nvGrpSpPr>
          <p:grpSpPr bwMode="auto">
            <a:xfrm>
              <a:off x="3480" y="1127"/>
              <a:ext cx="924" cy="989"/>
              <a:chOff x="3294" y="1351"/>
              <a:chExt cx="924" cy="989"/>
            </a:xfrm>
          </p:grpSpPr>
          <p:sp>
            <p:nvSpPr>
              <p:cNvPr id="294" name="AutoShape 247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5" name="AutoShape 248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6" name="AutoShape 249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" name="AutoShape 250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36" name="AutoShape 251"/>
            <p:cNvSpPr>
              <a:spLocks noChangeAspect="1" noChangeArrowheads="1"/>
            </p:cNvSpPr>
            <p:nvPr/>
          </p:nvSpPr>
          <p:spPr bwMode="auto">
            <a:xfrm>
              <a:off x="3464" y="1263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7" name="Freeform 252"/>
            <p:cNvSpPr>
              <a:spLocks noChangeAspect="1"/>
            </p:cNvSpPr>
            <p:nvPr/>
          </p:nvSpPr>
          <p:spPr bwMode="auto">
            <a:xfrm>
              <a:off x="3464" y="1238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AutoShape 253"/>
            <p:cNvSpPr>
              <a:spLocks noChangeAspect="1" noChangeArrowheads="1"/>
            </p:cNvSpPr>
            <p:nvPr/>
          </p:nvSpPr>
          <p:spPr bwMode="auto">
            <a:xfrm>
              <a:off x="3518" y="1331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" name="AutoShape 254"/>
            <p:cNvSpPr>
              <a:spLocks noChangeAspect="1" noChangeArrowheads="1"/>
            </p:cNvSpPr>
            <p:nvPr/>
          </p:nvSpPr>
          <p:spPr bwMode="auto">
            <a:xfrm>
              <a:off x="3461" y="1212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" name="Freeform 255"/>
            <p:cNvSpPr>
              <a:spLocks noChangeAspect="1"/>
            </p:cNvSpPr>
            <p:nvPr/>
          </p:nvSpPr>
          <p:spPr bwMode="auto">
            <a:xfrm>
              <a:off x="3708" y="1213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Arc 256"/>
            <p:cNvSpPr>
              <a:spLocks noChangeAspect="1"/>
            </p:cNvSpPr>
            <p:nvPr/>
          </p:nvSpPr>
          <p:spPr bwMode="auto">
            <a:xfrm rot="21549114" flipV="1">
              <a:off x="3433" y="1216"/>
              <a:ext cx="423" cy="46"/>
            </a:xfrm>
            <a:custGeom>
              <a:avLst/>
              <a:gdLst>
                <a:gd name="G0" fmla="+- 0 0 0"/>
                <a:gd name="G1" fmla="+- 18140 0 0"/>
                <a:gd name="G2" fmla="+- 21600 0 0"/>
                <a:gd name="T0" fmla="*/ 11726 w 17197"/>
                <a:gd name="T1" fmla="*/ 0 h 18140"/>
                <a:gd name="T2" fmla="*/ 17197 w 17197"/>
                <a:gd name="T3" fmla="*/ 5071 h 18140"/>
                <a:gd name="T4" fmla="*/ 0 w 17197"/>
                <a:gd name="T5" fmla="*/ 18140 h 18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97" h="18140" fill="none" extrusionOk="0">
                  <a:moveTo>
                    <a:pt x="11726" y="-1"/>
                  </a:moveTo>
                  <a:cubicBezTo>
                    <a:pt x="13830" y="1360"/>
                    <a:pt x="15681" y="3075"/>
                    <a:pt x="17197" y="5070"/>
                  </a:cubicBezTo>
                </a:path>
                <a:path w="17197" h="18140" stroke="0" extrusionOk="0">
                  <a:moveTo>
                    <a:pt x="11726" y="-1"/>
                  </a:moveTo>
                  <a:cubicBezTo>
                    <a:pt x="13830" y="1360"/>
                    <a:pt x="15681" y="3075"/>
                    <a:pt x="17197" y="5070"/>
                  </a:cubicBezTo>
                  <a:lnTo>
                    <a:pt x="0" y="1814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2" name="Arc 257"/>
            <p:cNvSpPr>
              <a:spLocks noChangeAspect="1"/>
            </p:cNvSpPr>
            <p:nvPr/>
          </p:nvSpPr>
          <p:spPr bwMode="auto">
            <a:xfrm rot="11110049" flipV="1">
              <a:off x="3530" y="1264"/>
              <a:ext cx="459" cy="209"/>
            </a:xfrm>
            <a:custGeom>
              <a:avLst/>
              <a:gdLst>
                <a:gd name="G0" fmla="+- 0 0 0"/>
                <a:gd name="G1" fmla="+- 17590 0 0"/>
                <a:gd name="G2" fmla="+- 21600 0 0"/>
                <a:gd name="T0" fmla="*/ 12536 w 21235"/>
                <a:gd name="T1" fmla="*/ 0 h 17590"/>
                <a:gd name="T2" fmla="*/ 21235 w 21235"/>
                <a:gd name="T3" fmla="*/ 13638 h 17590"/>
                <a:gd name="T4" fmla="*/ 0 w 21235"/>
                <a:gd name="T5" fmla="*/ 17590 h 17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3" name="Arc 258"/>
            <p:cNvSpPr>
              <a:spLocks noChangeAspect="1"/>
            </p:cNvSpPr>
            <p:nvPr/>
          </p:nvSpPr>
          <p:spPr bwMode="auto">
            <a:xfrm rot="255756" flipH="1">
              <a:off x="3582" y="1269"/>
              <a:ext cx="308" cy="191"/>
            </a:xfrm>
            <a:custGeom>
              <a:avLst/>
              <a:gdLst>
                <a:gd name="G0" fmla="+- 0 0 0"/>
                <a:gd name="G1" fmla="+- 18818 0 0"/>
                <a:gd name="G2" fmla="+- 21600 0 0"/>
                <a:gd name="T0" fmla="*/ 10603 w 18868"/>
                <a:gd name="T1" fmla="*/ 0 h 18818"/>
                <a:gd name="T2" fmla="*/ 18868 w 18868"/>
                <a:gd name="T3" fmla="*/ 8303 h 18818"/>
                <a:gd name="T4" fmla="*/ 0 w 18868"/>
                <a:gd name="T5" fmla="*/ 18818 h 18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4" name="AutoShape 259"/>
            <p:cNvSpPr>
              <a:spLocks noChangeAspect="1" noChangeArrowheads="1"/>
            </p:cNvSpPr>
            <p:nvPr/>
          </p:nvSpPr>
          <p:spPr bwMode="auto">
            <a:xfrm>
              <a:off x="3512" y="1327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" name="AutoShape 260"/>
            <p:cNvSpPr>
              <a:spLocks noChangeAspect="1" noChangeArrowheads="1"/>
            </p:cNvSpPr>
            <p:nvPr/>
          </p:nvSpPr>
          <p:spPr bwMode="auto">
            <a:xfrm>
              <a:off x="3525" y="1339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" name="Arc 261"/>
            <p:cNvSpPr>
              <a:spLocks noChangeAspect="1"/>
            </p:cNvSpPr>
            <p:nvPr/>
          </p:nvSpPr>
          <p:spPr bwMode="auto">
            <a:xfrm rot="10507534" flipV="1">
              <a:off x="3520" y="1256"/>
              <a:ext cx="326" cy="180"/>
            </a:xfrm>
            <a:custGeom>
              <a:avLst/>
              <a:gdLst>
                <a:gd name="G0" fmla="+- 0 0 0"/>
                <a:gd name="G1" fmla="+- 20476 0 0"/>
                <a:gd name="G2" fmla="+- 21600 0 0"/>
                <a:gd name="T0" fmla="*/ 6878 w 20465"/>
                <a:gd name="T1" fmla="*/ 0 h 20476"/>
                <a:gd name="T2" fmla="*/ 20465 w 20465"/>
                <a:gd name="T3" fmla="*/ 13565 h 20476"/>
                <a:gd name="T4" fmla="*/ 0 w 20465"/>
                <a:gd name="T5" fmla="*/ 20476 h 20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" name="Line 262"/>
            <p:cNvSpPr>
              <a:spLocks noChangeAspect="1" noChangeShapeType="1"/>
            </p:cNvSpPr>
            <p:nvPr/>
          </p:nvSpPr>
          <p:spPr bwMode="auto">
            <a:xfrm flipH="1">
              <a:off x="3542" y="1365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8" name="Group 263"/>
            <p:cNvGrpSpPr>
              <a:grpSpLocks/>
            </p:cNvGrpSpPr>
            <p:nvPr/>
          </p:nvGrpSpPr>
          <p:grpSpPr bwMode="auto">
            <a:xfrm>
              <a:off x="3366" y="1237"/>
              <a:ext cx="924" cy="989"/>
              <a:chOff x="3294" y="1351"/>
              <a:chExt cx="924" cy="989"/>
            </a:xfrm>
          </p:grpSpPr>
          <p:sp>
            <p:nvSpPr>
              <p:cNvPr id="290" name="AutoShape 264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1" name="AutoShape 265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2" name="AutoShape 266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3" name="AutoShape 267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49" name="AutoShape 268"/>
            <p:cNvSpPr>
              <a:spLocks noChangeAspect="1" noChangeArrowheads="1"/>
            </p:cNvSpPr>
            <p:nvPr/>
          </p:nvSpPr>
          <p:spPr bwMode="auto">
            <a:xfrm>
              <a:off x="3346" y="1378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" name="Freeform 269"/>
            <p:cNvSpPr>
              <a:spLocks noChangeAspect="1"/>
            </p:cNvSpPr>
            <p:nvPr/>
          </p:nvSpPr>
          <p:spPr bwMode="auto">
            <a:xfrm>
              <a:off x="3346" y="1353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AutoShape 270"/>
            <p:cNvSpPr>
              <a:spLocks noChangeAspect="1" noChangeArrowheads="1"/>
            </p:cNvSpPr>
            <p:nvPr/>
          </p:nvSpPr>
          <p:spPr bwMode="auto">
            <a:xfrm>
              <a:off x="3400" y="1446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2" name="AutoShape 271"/>
            <p:cNvSpPr>
              <a:spLocks noChangeAspect="1" noChangeArrowheads="1"/>
            </p:cNvSpPr>
            <p:nvPr/>
          </p:nvSpPr>
          <p:spPr bwMode="auto">
            <a:xfrm>
              <a:off x="3343" y="1327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3" name="Freeform 272"/>
            <p:cNvSpPr>
              <a:spLocks noChangeAspect="1"/>
            </p:cNvSpPr>
            <p:nvPr/>
          </p:nvSpPr>
          <p:spPr bwMode="auto">
            <a:xfrm>
              <a:off x="3590" y="1328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4" name="Arc 273"/>
            <p:cNvSpPr>
              <a:spLocks noChangeAspect="1"/>
            </p:cNvSpPr>
            <p:nvPr/>
          </p:nvSpPr>
          <p:spPr bwMode="auto">
            <a:xfrm rot="21549114" flipV="1">
              <a:off x="3315" y="1331"/>
              <a:ext cx="441" cy="46"/>
            </a:xfrm>
            <a:custGeom>
              <a:avLst/>
              <a:gdLst>
                <a:gd name="G0" fmla="+- 0 0 0"/>
                <a:gd name="G1" fmla="+- 18140 0 0"/>
                <a:gd name="G2" fmla="+- 21600 0 0"/>
                <a:gd name="T0" fmla="*/ 11726 w 17951"/>
                <a:gd name="T1" fmla="*/ 0 h 18140"/>
                <a:gd name="T2" fmla="*/ 17951 w 17951"/>
                <a:gd name="T3" fmla="*/ 6127 h 18140"/>
                <a:gd name="T4" fmla="*/ 0 w 17951"/>
                <a:gd name="T5" fmla="*/ 18140 h 18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51" h="18140" fill="none" extrusionOk="0">
                  <a:moveTo>
                    <a:pt x="11726" y="-1"/>
                  </a:moveTo>
                  <a:cubicBezTo>
                    <a:pt x="14196" y="1597"/>
                    <a:pt x="16315" y="3681"/>
                    <a:pt x="17951" y="6126"/>
                  </a:cubicBezTo>
                </a:path>
                <a:path w="17951" h="18140" stroke="0" extrusionOk="0">
                  <a:moveTo>
                    <a:pt x="11726" y="-1"/>
                  </a:moveTo>
                  <a:cubicBezTo>
                    <a:pt x="14196" y="1597"/>
                    <a:pt x="16315" y="3681"/>
                    <a:pt x="17951" y="6126"/>
                  </a:cubicBezTo>
                  <a:lnTo>
                    <a:pt x="0" y="1814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5" name="Arc 274"/>
            <p:cNvSpPr>
              <a:spLocks noChangeAspect="1"/>
            </p:cNvSpPr>
            <p:nvPr/>
          </p:nvSpPr>
          <p:spPr bwMode="auto">
            <a:xfrm rot="11110049" flipV="1">
              <a:off x="3412" y="1379"/>
              <a:ext cx="459" cy="209"/>
            </a:xfrm>
            <a:custGeom>
              <a:avLst/>
              <a:gdLst>
                <a:gd name="G0" fmla="+- 0 0 0"/>
                <a:gd name="G1" fmla="+- 17590 0 0"/>
                <a:gd name="G2" fmla="+- 21600 0 0"/>
                <a:gd name="T0" fmla="*/ 12536 w 21235"/>
                <a:gd name="T1" fmla="*/ 0 h 17590"/>
                <a:gd name="T2" fmla="*/ 21235 w 21235"/>
                <a:gd name="T3" fmla="*/ 13638 h 17590"/>
                <a:gd name="T4" fmla="*/ 0 w 21235"/>
                <a:gd name="T5" fmla="*/ 17590 h 17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" name="Arc 275"/>
            <p:cNvSpPr>
              <a:spLocks noChangeAspect="1"/>
            </p:cNvSpPr>
            <p:nvPr/>
          </p:nvSpPr>
          <p:spPr bwMode="auto">
            <a:xfrm rot="255756" flipH="1">
              <a:off x="3464" y="1384"/>
              <a:ext cx="308" cy="191"/>
            </a:xfrm>
            <a:custGeom>
              <a:avLst/>
              <a:gdLst>
                <a:gd name="G0" fmla="+- 0 0 0"/>
                <a:gd name="G1" fmla="+- 18818 0 0"/>
                <a:gd name="G2" fmla="+- 21600 0 0"/>
                <a:gd name="T0" fmla="*/ 10603 w 18868"/>
                <a:gd name="T1" fmla="*/ 0 h 18818"/>
                <a:gd name="T2" fmla="*/ 18868 w 18868"/>
                <a:gd name="T3" fmla="*/ 8303 h 18818"/>
                <a:gd name="T4" fmla="*/ 0 w 18868"/>
                <a:gd name="T5" fmla="*/ 18818 h 18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7" name="AutoShape 276"/>
            <p:cNvSpPr>
              <a:spLocks noChangeAspect="1" noChangeArrowheads="1"/>
            </p:cNvSpPr>
            <p:nvPr/>
          </p:nvSpPr>
          <p:spPr bwMode="auto">
            <a:xfrm>
              <a:off x="3394" y="1442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8" name="AutoShape 277"/>
            <p:cNvSpPr>
              <a:spLocks noChangeAspect="1" noChangeArrowheads="1"/>
            </p:cNvSpPr>
            <p:nvPr/>
          </p:nvSpPr>
          <p:spPr bwMode="auto">
            <a:xfrm>
              <a:off x="3407" y="1454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9" name="Arc 278"/>
            <p:cNvSpPr>
              <a:spLocks noChangeAspect="1"/>
            </p:cNvSpPr>
            <p:nvPr/>
          </p:nvSpPr>
          <p:spPr bwMode="auto">
            <a:xfrm rot="10507534" flipV="1">
              <a:off x="3402" y="1371"/>
              <a:ext cx="326" cy="180"/>
            </a:xfrm>
            <a:custGeom>
              <a:avLst/>
              <a:gdLst>
                <a:gd name="G0" fmla="+- 0 0 0"/>
                <a:gd name="G1" fmla="+- 20476 0 0"/>
                <a:gd name="G2" fmla="+- 21600 0 0"/>
                <a:gd name="T0" fmla="*/ 6878 w 20465"/>
                <a:gd name="T1" fmla="*/ 0 h 20476"/>
                <a:gd name="T2" fmla="*/ 20465 w 20465"/>
                <a:gd name="T3" fmla="*/ 13565 h 20476"/>
                <a:gd name="T4" fmla="*/ 0 w 20465"/>
                <a:gd name="T5" fmla="*/ 20476 h 20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" name="Line 279"/>
            <p:cNvSpPr>
              <a:spLocks noChangeAspect="1" noChangeShapeType="1"/>
            </p:cNvSpPr>
            <p:nvPr/>
          </p:nvSpPr>
          <p:spPr bwMode="auto">
            <a:xfrm flipH="1">
              <a:off x="3424" y="1480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1" name="Group 280"/>
            <p:cNvGrpSpPr>
              <a:grpSpLocks/>
            </p:cNvGrpSpPr>
            <p:nvPr/>
          </p:nvGrpSpPr>
          <p:grpSpPr bwMode="auto">
            <a:xfrm>
              <a:off x="3251" y="1348"/>
              <a:ext cx="924" cy="989"/>
              <a:chOff x="3294" y="1351"/>
              <a:chExt cx="924" cy="989"/>
            </a:xfrm>
          </p:grpSpPr>
          <p:sp>
            <p:nvSpPr>
              <p:cNvPr id="286" name="AutoShape 281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" name="AutoShape 282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8" name="AutoShape 283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9" name="AutoShape 284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62" name="AutoShape 285"/>
            <p:cNvSpPr>
              <a:spLocks noChangeAspect="1" noChangeArrowheads="1"/>
            </p:cNvSpPr>
            <p:nvPr/>
          </p:nvSpPr>
          <p:spPr bwMode="auto">
            <a:xfrm>
              <a:off x="3231" y="1492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3" name="Freeform 286"/>
            <p:cNvSpPr>
              <a:spLocks noChangeAspect="1"/>
            </p:cNvSpPr>
            <p:nvPr/>
          </p:nvSpPr>
          <p:spPr bwMode="auto">
            <a:xfrm>
              <a:off x="3231" y="1467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4" name="AutoShape 287"/>
            <p:cNvSpPr>
              <a:spLocks noChangeAspect="1" noChangeArrowheads="1"/>
            </p:cNvSpPr>
            <p:nvPr/>
          </p:nvSpPr>
          <p:spPr bwMode="auto">
            <a:xfrm>
              <a:off x="3285" y="1560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5" name="AutoShape 288"/>
            <p:cNvSpPr>
              <a:spLocks noChangeAspect="1" noChangeArrowheads="1"/>
            </p:cNvSpPr>
            <p:nvPr/>
          </p:nvSpPr>
          <p:spPr bwMode="auto">
            <a:xfrm>
              <a:off x="3228" y="1441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" name="Freeform 289"/>
            <p:cNvSpPr>
              <a:spLocks noChangeAspect="1"/>
            </p:cNvSpPr>
            <p:nvPr/>
          </p:nvSpPr>
          <p:spPr bwMode="auto">
            <a:xfrm>
              <a:off x="3475" y="1442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Arc 290"/>
            <p:cNvSpPr>
              <a:spLocks noChangeAspect="1"/>
            </p:cNvSpPr>
            <p:nvPr/>
          </p:nvSpPr>
          <p:spPr bwMode="auto">
            <a:xfrm rot="21549114" flipV="1">
              <a:off x="3200" y="1445"/>
              <a:ext cx="466" cy="46"/>
            </a:xfrm>
            <a:custGeom>
              <a:avLst/>
              <a:gdLst>
                <a:gd name="G0" fmla="+- 0 0 0"/>
                <a:gd name="G1" fmla="+- 18140 0 0"/>
                <a:gd name="G2" fmla="+- 21600 0 0"/>
                <a:gd name="T0" fmla="*/ 11726 w 18930"/>
                <a:gd name="T1" fmla="*/ 0 h 18140"/>
                <a:gd name="T2" fmla="*/ 18930 w 18930"/>
                <a:gd name="T3" fmla="*/ 7738 h 18140"/>
                <a:gd name="T4" fmla="*/ 0 w 18930"/>
                <a:gd name="T5" fmla="*/ 18140 h 18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30" h="18140" fill="none" extrusionOk="0">
                  <a:moveTo>
                    <a:pt x="11726" y="-1"/>
                  </a:moveTo>
                  <a:cubicBezTo>
                    <a:pt x="14731" y="1942"/>
                    <a:pt x="17206" y="4601"/>
                    <a:pt x="18930" y="7737"/>
                  </a:cubicBezTo>
                </a:path>
                <a:path w="18930" h="18140" stroke="0" extrusionOk="0">
                  <a:moveTo>
                    <a:pt x="11726" y="-1"/>
                  </a:moveTo>
                  <a:cubicBezTo>
                    <a:pt x="14731" y="1942"/>
                    <a:pt x="17206" y="4601"/>
                    <a:pt x="18930" y="7737"/>
                  </a:cubicBezTo>
                  <a:lnTo>
                    <a:pt x="0" y="1814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8" name="Arc 291"/>
            <p:cNvSpPr>
              <a:spLocks noChangeAspect="1"/>
            </p:cNvSpPr>
            <p:nvPr/>
          </p:nvSpPr>
          <p:spPr bwMode="auto">
            <a:xfrm rot="11110049" flipV="1">
              <a:off x="3297" y="1493"/>
              <a:ext cx="459" cy="209"/>
            </a:xfrm>
            <a:custGeom>
              <a:avLst/>
              <a:gdLst>
                <a:gd name="G0" fmla="+- 0 0 0"/>
                <a:gd name="G1" fmla="+- 17590 0 0"/>
                <a:gd name="G2" fmla="+- 21600 0 0"/>
                <a:gd name="T0" fmla="*/ 12536 w 21235"/>
                <a:gd name="T1" fmla="*/ 0 h 17590"/>
                <a:gd name="T2" fmla="*/ 21235 w 21235"/>
                <a:gd name="T3" fmla="*/ 13638 h 17590"/>
                <a:gd name="T4" fmla="*/ 0 w 21235"/>
                <a:gd name="T5" fmla="*/ 17590 h 17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9" name="Arc 292"/>
            <p:cNvSpPr>
              <a:spLocks noChangeAspect="1"/>
            </p:cNvSpPr>
            <p:nvPr/>
          </p:nvSpPr>
          <p:spPr bwMode="auto">
            <a:xfrm rot="255756" flipH="1">
              <a:off x="3349" y="1498"/>
              <a:ext cx="308" cy="191"/>
            </a:xfrm>
            <a:custGeom>
              <a:avLst/>
              <a:gdLst>
                <a:gd name="G0" fmla="+- 0 0 0"/>
                <a:gd name="G1" fmla="+- 18818 0 0"/>
                <a:gd name="G2" fmla="+- 21600 0 0"/>
                <a:gd name="T0" fmla="*/ 10603 w 18868"/>
                <a:gd name="T1" fmla="*/ 0 h 18818"/>
                <a:gd name="T2" fmla="*/ 18868 w 18868"/>
                <a:gd name="T3" fmla="*/ 8303 h 18818"/>
                <a:gd name="T4" fmla="*/ 0 w 18868"/>
                <a:gd name="T5" fmla="*/ 18818 h 18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0" name="AutoShape 293"/>
            <p:cNvSpPr>
              <a:spLocks noChangeAspect="1" noChangeArrowheads="1"/>
            </p:cNvSpPr>
            <p:nvPr/>
          </p:nvSpPr>
          <p:spPr bwMode="auto">
            <a:xfrm>
              <a:off x="3279" y="1556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1" name="AutoShape 294"/>
            <p:cNvSpPr>
              <a:spLocks noChangeAspect="1" noChangeArrowheads="1"/>
            </p:cNvSpPr>
            <p:nvPr/>
          </p:nvSpPr>
          <p:spPr bwMode="auto">
            <a:xfrm>
              <a:off x="3292" y="1568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2" name="Arc 295"/>
            <p:cNvSpPr>
              <a:spLocks noChangeAspect="1"/>
            </p:cNvSpPr>
            <p:nvPr/>
          </p:nvSpPr>
          <p:spPr bwMode="auto">
            <a:xfrm rot="10507534" flipV="1">
              <a:off x="3287" y="1485"/>
              <a:ext cx="326" cy="180"/>
            </a:xfrm>
            <a:custGeom>
              <a:avLst/>
              <a:gdLst>
                <a:gd name="G0" fmla="+- 0 0 0"/>
                <a:gd name="G1" fmla="+- 20476 0 0"/>
                <a:gd name="G2" fmla="+- 21600 0 0"/>
                <a:gd name="T0" fmla="*/ 6878 w 20465"/>
                <a:gd name="T1" fmla="*/ 0 h 20476"/>
                <a:gd name="T2" fmla="*/ 20465 w 20465"/>
                <a:gd name="T3" fmla="*/ 13565 h 20476"/>
                <a:gd name="T4" fmla="*/ 0 w 20465"/>
                <a:gd name="T5" fmla="*/ 20476 h 20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3" name="Line 296"/>
            <p:cNvSpPr>
              <a:spLocks noChangeAspect="1" noChangeShapeType="1"/>
            </p:cNvSpPr>
            <p:nvPr/>
          </p:nvSpPr>
          <p:spPr bwMode="auto">
            <a:xfrm flipH="1">
              <a:off x="3309" y="1594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4" name="Arc 297"/>
            <p:cNvSpPr>
              <a:spLocks/>
            </p:cNvSpPr>
            <p:nvPr/>
          </p:nvSpPr>
          <p:spPr bwMode="auto">
            <a:xfrm rot="327994" flipV="1">
              <a:off x="3539" y="855"/>
              <a:ext cx="585" cy="633"/>
            </a:xfrm>
            <a:custGeom>
              <a:avLst/>
              <a:gdLst>
                <a:gd name="G0" fmla="+- 0 0 0"/>
                <a:gd name="G1" fmla="+- 21250 0 0"/>
                <a:gd name="G2" fmla="+- 21600 0 0"/>
                <a:gd name="T0" fmla="*/ 3873 w 16534"/>
                <a:gd name="T1" fmla="*/ 0 h 21250"/>
                <a:gd name="T2" fmla="*/ 16534 w 16534"/>
                <a:gd name="T3" fmla="*/ 7350 h 21250"/>
                <a:gd name="T4" fmla="*/ 0 w 16534"/>
                <a:gd name="T5" fmla="*/ 21250 h 2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34" h="21250" fill="none" extrusionOk="0">
                  <a:moveTo>
                    <a:pt x="3872" y="0"/>
                  </a:moveTo>
                  <a:cubicBezTo>
                    <a:pt x="8820" y="901"/>
                    <a:pt x="13297" y="3501"/>
                    <a:pt x="16533" y="7350"/>
                  </a:cubicBezTo>
                </a:path>
                <a:path w="16534" h="21250" stroke="0" extrusionOk="0">
                  <a:moveTo>
                    <a:pt x="3872" y="0"/>
                  </a:moveTo>
                  <a:cubicBezTo>
                    <a:pt x="8820" y="901"/>
                    <a:pt x="13297" y="3501"/>
                    <a:pt x="16533" y="7350"/>
                  </a:cubicBezTo>
                  <a:lnTo>
                    <a:pt x="0" y="2125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5" name="Line 298"/>
            <p:cNvSpPr>
              <a:spLocks noChangeShapeType="1"/>
            </p:cNvSpPr>
            <p:nvPr/>
          </p:nvSpPr>
          <p:spPr bwMode="auto">
            <a:xfrm flipV="1">
              <a:off x="4098" y="730"/>
              <a:ext cx="606" cy="586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" name="Line 299"/>
            <p:cNvSpPr>
              <a:spLocks noChangeShapeType="1"/>
            </p:cNvSpPr>
            <p:nvPr/>
          </p:nvSpPr>
          <p:spPr bwMode="auto">
            <a:xfrm flipV="1">
              <a:off x="4107" y="734"/>
              <a:ext cx="560" cy="536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" name="Line 300"/>
            <p:cNvSpPr>
              <a:spLocks noChangeShapeType="1"/>
            </p:cNvSpPr>
            <p:nvPr/>
          </p:nvSpPr>
          <p:spPr bwMode="auto">
            <a:xfrm flipV="1">
              <a:off x="4149" y="746"/>
              <a:ext cx="465" cy="442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8" name="Arc 301"/>
            <p:cNvSpPr>
              <a:spLocks/>
            </p:cNvSpPr>
            <p:nvPr/>
          </p:nvSpPr>
          <p:spPr bwMode="auto">
            <a:xfrm rot="21559666" flipV="1">
              <a:off x="3753" y="1190"/>
              <a:ext cx="360" cy="169"/>
            </a:xfrm>
            <a:custGeom>
              <a:avLst/>
              <a:gdLst>
                <a:gd name="G0" fmla="+- 288 0 0"/>
                <a:gd name="G1" fmla="+- 21600 0 0"/>
                <a:gd name="G2" fmla="+- 21600 0 0"/>
                <a:gd name="T0" fmla="*/ 0 w 19366"/>
                <a:gd name="T1" fmla="*/ 2 h 21600"/>
                <a:gd name="T2" fmla="*/ 19366 w 19366"/>
                <a:gd name="T3" fmla="*/ 11471 h 21600"/>
                <a:gd name="T4" fmla="*/ 288 w 1936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366" h="21600" fill="none" extrusionOk="0">
                  <a:moveTo>
                    <a:pt x="-1" y="1"/>
                  </a:moveTo>
                  <a:cubicBezTo>
                    <a:pt x="95" y="0"/>
                    <a:pt x="191" y="-1"/>
                    <a:pt x="288" y="0"/>
                  </a:cubicBezTo>
                  <a:cubicBezTo>
                    <a:pt x="8279" y="0"/>
                    <a:pt x="15618" y="4412"/>
                    <a:pt x="19365" y="11471"/>
                  </a:cubicBezTo>
                </a:path>
                <a:path w="19366" h="21600" stroke="0" extrusionOk="0">
                  <a:moveTo>
                    <a:pt x="-1" y="1"/>
                  </a:moveTo>
                  <a:cubicBezTo>
                    <a:pt x="95" y="0"/>
                    <a:pt x="191" y="-1"/>
                    <a:pt x="288" y="0"/>
                  </a:cubicBezTo>
                  <a:cubicBezTo>
                    <a:pt x="8279" y="0"/>
                    <a:pt x="15618" y="4412"/>
                    <a:pt x="19365" y="11471"/>
                  </a:cubicBezTo>
                  <a:lnTo>
                    <a:pt x="288" y="2160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9" name="Arc 302"/>
            <p:cNvSpPr>
              <a:spLocks/>
            </p:cNvSpPr>
            <p:nvPr/>
          </p:nvSpPr>
          <p:spPr bwMode="auto">
            <a:xfrm rot="21335689" flipV="1">
              <a:off x="3953" y="1024"/>
              <a:ext cx="280" cy="1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959"/>
                <a:gd name="T1" fmla="*/ 0 h 21600"/>
                <a:gd name="T2" fmla="*/ 17959 w 17959"/>
                <a:gd name="T3" fmla="*/ 9598 h 21600"/>
                <a:gd name="T4" fmla="*/ 0 w 1795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59" h="21600" fill="none" extrusionOk="0">
                  <a:moveTo>
                    <a:pt x="0" y="0"/>
                  </a:moveTo>
                  <a:cubicBezTo>
                    <a:pt x="7213" y="0"/>
                    <a:pt x="13950" y="3600"/>
                    <a:pt x="17958" y="9598"/>
                  </a:cubicBezTo>
                </a:path>
                <a:path w="17959" h="21600" stroke="0" extrusionOk="0">
                  <a:moveTo>
                    <a:pt x="0" y="0"/>
                  </a:moveTo>
                  <a:cubicBezTo>
                    <a:pt x="7213" y="0"/>
                    <a:pt x="13950" y="3600"/>
                    <a:pt x="17958" y="95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0" name="Line 303"/>
            <p:cNvSpPr>
              <a:spLocks noChangeShapeType="1"/>
            </p:cNvSpPr>
            <p:nvPr/>
          </p:nvSpPr>
          <p:spPr bwMode="auto">
            <a:xfrm flipV="1">
              <a:off x="4225" y="748"/>
              <a:ext cx="342" cy="330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1" name="Arc 304"/>
            <p:cNvSpPr>
              <a:spLocks/>
            </p:cNvSpPr>
            <p:nvPr/>
          </p:nvSpPr>
          <p:spPr bwMode="auto">
            <a:xfrm flipV="1">
              <a:off x="4057" y="891"/>
              <a:ext cx="259" cy="125"/>
            </a:xfrm>
            <a:custGeom>
              <a:avLst/>
              <a:gdLst>
                <a:gd name="G0" fmla="+- 0 0 0"/>
                <a:gd name="G1" fmla="+- 21414 0 0"/>
                <a:gd name="G2" fmla="+- 21600 0 0"/>
                <a:gd name="T0" fmla="*/ 2829 w 19068"/>
                <a:gd name="T1" fmla="*/ 0 h 21414"/>
                <a:gd name="T2" fmla="*/ 19068 w 19068"/>
                <a:gd name="T3" fmla="*/ 11266 h 21414"/>
                <a:gd name="T4" fmla="*/ 0 w 19068"/>
                <a:gd name="T5" fmla="*/ 21414 h 2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068" h="21414" fill="none" extrusionOk="0">
                  <a:moveTo>
                    <a:pt x="2828" y="0"/>
                  </a:moveTo>
                  <a:cubicBezTo>
                    <a:pt x="9743" y="913"/>
                    <a:pt x="15791" y="5109"/>
                    <a:pt x="19067" y="11266"/>
                  </a:cubicBezTo>
                </a:path>
                <a:path w="19068" h="21414" stroke="0" extrusionOk="0">
                  <a:moveTo>
                    <a:pt x="2828" y="0"/>
                  </a:moveTo>
                  <a:cubicBezTo>
                    <a:pt x="9743" y="913"/>
                    <a:pt x="15791" y="5109"/>
                    <a:pt x="19067" y="11266"/>
                  </a:cubicBezTo>
                  <a:lnTo>
                    <a:pt x="0" y="21414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2" name="Line 305"/>
            <p:cNvSpPr>
              <a:spLocks noChangeShapeType="1"/>
            </p:cNvSpPr>
            <p:nvPr/>
          </p:nvSpPr>
          <p:spPr bwMode="auto">
            <a:xfrm flipV="1">
              <a:off x="4292" y="761"/>
              <a:ext cx="219" cy="208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3" name="Arc 306"/>
            <p:cNvSpPr>
              <a:spLocks/>
            </p:cNvSpPr>
            <p:nvPr/>
          </p:nvSpPr>
          <p:spPr bwMode="auto">
            <a:xfrm flipV="1">
              <a:off x="4174" y="781"/>
              <a:ext cx="195" cy="1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956"/>
                <a:gd name="T1" fmla="*/ 0 h 21600"/>
                <a:gd name="T2" fmla="*/ 17956 w 17956"/>
                <a:gd name="T3" fmla="*/ 9594 h 21600"/>
                <a:gd name="T4" fmla="*/ 0 w 1795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56" h="21600" fill="none" extrusionOk="0">
                  <a:moveTo>
                    <a:pt x="0" y="0"/>
                  </a:moveTo>
                  <a:cubicBezTo>
                    <a:pt x="7211" y="0"/>
                    <a:pt x="13947" y="3599"/>
                    <a:pt x="17955" y="9594"/>
                  </a:cubicBezTo>
                </a:path>
                <a:path w="17956" h="21600" stroke="0" extrusionOk="0">
                  <a:moveTo>
                    <a:pt x="0" y="0"/>
                  </a:moveTo>
                  <a:cubicBezTo>
                    <a:pt x="7211" y="0"/>
                    <a:pt x="13947" y="3599"/>
                    <a:pt x="17955" y="95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4" name="Line 307"/>
            <p:cNvSpPr>
              <a:spLocks noChangeShapeType="1"/>
            </p:cNvSpPr>
            <p:nvPr/>
          </p:nvSpPr>
          <p:spPr bwMode="auto">
            <a:xfrm flipV="1">
              <a:off x="4352" y="757"/>
              <a:ext cx="122" cy="112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5" name="Arc 308"/>
            <p:cNvSpPr>
              <a:spLocks/>
            </p:cNvSpPr>
            <p:nvPr/>
          </p:nvSpPr>
          <p:spPr bwMode="auto">
            <a:xfrm flipV="1">
              <a:off x="3852" y="1144"/>
              <a:ext cx="306" cy="10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38"/>
                <a:gd name="T1" fmla="*/ 0 h 21600"/>
                <a:gd name="T2" fmla="*/ 20338 w 20338"/>
                <a:gd name="T3" fmla="*/ 14325 h 21600"/>
                <a:gd name="T4" fmla="*/ 0 w 2033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38" h="21600" fill="none" extrusionOk="0">
                  <a:moveTo>
                    <a:pt x="0" y="0"/>
                  </a:moveTo>
                  <a:cubicBezTo>
                    <a:pt x="9124" y="0"/>
                    <a:pt x="17264" y="5733"/>
                    <a:pt x="20338" y="14324"/>
                  </a:cubicBezTo>
                </a:path>
                <a:path w="20338" h="21600" stroke="0" extrusionOk="0">
                  <a:moveTo>
                    <a:pt x="0" y="0"/>
                  </a:moveTo>
                  <a:cubicBezTo>
                    <a:pt x="9124" y="0"/>
                    <a:pt x="17264" y="5733"/>
                    <a:pt x="20338" y="1432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10" name="Picture 2" descr="C:\Users\Федор\Desktop\фото_модуля\DSC_008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8712" y="4630199"/>
            <a:ext cx="2561445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2322" y="6124694"/>
            <a:ext cx="548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 modules for the PSD and FHCAL are produced at INR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040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9717" y="142645"/>
            <a:ext cx="68780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PSD </a:t>
            </a:r>
            <a:r>
              <a:rPr lang="en-US" sz="3200" b="1" dirty="0" err="1" smtClean="0">
                <a:solidFill>
                  <a:srgbClr val="C00000"/>
                </a:solidFill>
              </a:rPr>
              <a:t>supermodule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test on T10 at CERN </a:t>
            </a:r>
            <a:r>
              <a:rPr lang="en-US" sz="3200" b="1" dirty="0" smtClean="0">
                <a:solidFill>
                  <a:srgbClr val="C00000"/>
                </a:solidFill>
              </a:rPr>
              <a:t>(September </a:t>
            </a:r>
            <a:r>
              <a:rPr lang="en-US" sz="3200" b="1" dirty="0" smtClean="0">
                <a:solidFill>
                  <a:srgbClr val="C00000"/>
                </a:solidFill>
              </a:rPr>
              <a:t>2017)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852" y="1271706"/>
            <a:ext cx="4165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Supermodule</a:t>
            </a:r>
            <a:r>
              <a:rPr lang="en-US" sz="2000" b="1" dirty="0" smtClean="0"/>
              <a:t> – array </a:t>
            </a:r>
            <a:r>
              <a:rPr lang="en-US" sz="2000" b="1" dirty="0" smtClean="0"/>
              <a:t>of</a:t>
            </a:r>
            <a:r>
              <a:rPr lang="en-US" sz="2000" b="1" dirty="0" smtClean="0"/>
              <a:t> 3x3 </a:t>
            </a:r>
            <a:r>
              <a:rPr lang="en-US" sz="2000" b="1" dirty="0" smtClean="0"/>
              <a:t>modules.</a:t>
            </a:r>
          </a:p>
          <a:p>
            <a:r>
              <a:rPr lang="en-US" sz="2000" b="1" dirty="0" smtClean="0"/>
              <a:t>Total size 600 x 600 x1650 mm</a:t>
            </a:r>
            <a:r>
              <a:rPr lang="en-US" sz="2000" b="1" baseline="30000" dirty="0" smtClean="0"/>
              <a:t>3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Total weight -5000 Kg.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88" y="2195929"/>
            <a:ext cx="3333404" cy="21033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86275" y="1456371"/>
            <a:ext cx="3188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PSD </a:t>
            </a:r>
            <a:r>
              <a:rPr lang="en-US" b="1" dirty="0" err="1" smtClean="0"/>
              <a:t>supermodule</a:t>
            </a:r>
            <a:r>
              <a:rPr lang="en-US" b="1" dirty="0" smtClean="0"/>
              <a:t> placed on</a:t>
            </a:r>
          </a:p>
          <a:p>
            <a:r>
              <a:rPr lang="en-US" b="1" dirty="0" smtClean="0"/>
              <a:t> movable platform at T10 beam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2" y="2621720"/>
            <a:ext cx="2527222" cy="18954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6" y="4689718"/>
            <a:ext cx="2642234" cy="19816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00072" y="4239501"/>
            <a:ext cx="47945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Tasks: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1" dirty="0"/>
              <a:t>PSD modules calibration with beam muons</a:t>
            </a:r>
            <a:r>
              <a:rPr lang="en-US" b="1" dirty="0" smtClean="0"/>
              <a:t>;</a:t>
            </a:r>
          </a:p>
          <a:p>
            <a:pPr marL="342900" indent="-34290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b="1" dirty="0"/>
              <a:t>Study of PSD </a:t>
            </a:r>
            <a:r>
              <a:rPr lang="en-US" b="1" dirty="0" err="1"/>
              <a:t>supermodule</a:t>
            </a:r>
            <a:r>
              <a:rPr lang="en-US" b="1" dirty="0"/>
              <a:t> response at 2- 6 GeV/c (proton and </a:t>
            </a:r>
            <a:r>
              <a:rPr lang="en-US" b="1" dirty="0" err="1"/>
              <a:t>pions</a:t>
            </a:r>
            <a:r>
              <a:rPr lang="en-US" b="1" dirty="0"/>
              <a:t>) with </a:t>
            </a:r>
            <a:r>
              <a:rPr lang="en-US" b="1" dirty="0" err="1" smtClean="0"/>
              <a:t>Dubna</a:t>
            </a:r>
            <a:r>
              <a:rPr lang="en-US" b="1" dirty="0" smtClean="0"/>
              <a:t> </a:t>
            </a:r>
            <a:r>
              <a:rPr lang="en-US" b="1" dirty="0"/>
              <a:t>FEE and readout electronics;</a:t>
            </a:r>
          </a:p>
        </p:txBody>
      </p:sp>
    </p:spTree>
    <p:extLst>
      <p:ext uri="{BB962C8B-B14F-4D97-AF65-F5344CB8AC3E}">
        <p14:creationId xmlns:p14="http://schemas.microsoft.com/office/powerpoint/2010/main" val="30210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" y="955511"/>
            <a:ext cx="6020824" cy="4515619"/>
          </a:xfrm>
          <a:prstGeom prst="rect">
            <a:avLst/>
          </a:prstGeom>
        </p:spPr>
      </p:pic>
      <p:pic>
        <p:nvPicPr>
          <p:cNvPr id="3" name="Picture 2" descr="C:\Users\Федор\Desktop\Photo_2017_test_supermodule\DSCN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38" y="836712"/>
            <a:ext cx="1680992" cy="126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54" y="3498957"/>
            <a:ext cx="2621360" cy="1966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094" y="1404"/>
            <a:ext cx="83850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Test of PSD </a:t>
            </a:r>
            <a:r>
              <a:rPr lang="en-US" sz="3200" b="1" dirty="0" err="1" smtClean="0">
                <a:solidFill>
                  <a:srgbClr val="C00000"/>
                </a:solidFill>
              </a:rPr>
              <a:t>Supermodule</a:t>
            </a:r>
            <a:r>
              <a:rPr lang="en-US" sz="3200" b="1" dirty="0" smtClean="0">
                <a:solidFill>
                  <a:srgbClr val="C00000"/>
                </a:solidFill>
              </a:rPr>
              <a:t>  on T10 beam at CERN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(6-20 September 2017)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2118808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b="1" dirty="0"/>
              <a:t>2 quartz </a:t>
            </a:r>
            <a:r>
              <a:rPr lang="en-US" altLang="ru-RU" b="1" dirty="0" err="1"/>
              <a:t>cherenkov</a:t>
            </a:r>
            <a:r>
              <a:rPr lang="en-US" altLang="ru-RU" b="1" dirty="0"/>
              <a:t>  </a:t>
            </a:r>
            <a:r>
              <a:rPr lang="en-US" altLang="ru-RU" b="1" dirty="0" smtClean="0"/>
              <a:t>detectors provided </a:t>
            </a:r>
            <a:r>
              <a:rPr lang="en-US" altLang="ru-RU" b="1" dirty="0"/>
              <a:t>trigger </a:t>
            </a:r>
            <a:r>
              <a:rPr lang="en-US" altLang="ru-RU" b="1" dirty="0" smtClean="0"/>
              <a:t>and used </a:t>
            </a:r>
          </a:p>
          <a:p>
            <a:r>
              <a:rPr lang="en-US" altLang="ru-RU" b="1" dirty="0" smtClean="0"/>
              <a:t>for beam </a:t>
            </a:r>
            <a:r>
              <a:rPr lang="en-US" altLang="ru-RU" b="1" dirty="0"/>
              <a:t>particle  </a:t>
            </a:r>
            <a:endParaRPr lang="en-US" altLang="ru-RU" b="1" dirty="0" smtClean="0"/>
          </a:p>
          <a:p>
            <a:r>
              <a:rPr lang="en-US" altLang="ru-RU" b="1" dirty="0" smtClean="0"/>
              <a:t>identification  </a:t>
            </a:r>
            <a:r>
              <a:rPr lang="en-US" b="1" dirty="0" smtClean="0"/>
              <a:t>(</a:t>
            </a:r>
            <a:r>
              <a:rPr lang="el-GR" b="1" dirty="0" smtClean="0"/>
              <a:t>σ</a:t>
            </a:r>
            <a:r>
              <a:rPr lang="en-US" b="1" baseline="-25000" dirty="0" smtClean="0"/>
              <a:t>t</a:t>
            </a:r>
            <a:r>
              <a:rPr lang="en-US" b="1" dirty="0" smtClean="0"/>
              <a:t> </a:t>
            </a:r>
            <a:r>
              <a:rPr lang="el-GR" b="1" baseline="-25000" dirty="0" smtClean="0"/>
              <a:t>~</a:t>
            </a:r>
            <a:r>
              <a:rPr lang="en-US" b="1" dirty="0" smtClean="0"/>
              <a:t> 60 </a:t>
            </a:r>
            <a:r>
              <a:rPr lang="en-US" b="1" dirty="0" err="1" smtClean="0"/>
              <a:t>psec</a:t>
            </a:r>
            <a:r>
              <a:rPr lang="en-US" b="1" dirty="0" smtClean="0"/>
              <a:t>)</a:t>
            </a:r>
          </a:p>
          <a:p>
            <a:pPr algn="ctr"/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E075-D64D-4DB1-AA17-1A15339F8845}" type="slidenum">
              <a:rPr lang="ru-RU" smtClean="0"/>
              <a:t>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08299" y="5474443"/>
            <a:ext cx="3644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dirty="0" err="1" smtClean="0"/>
              <a:t>ToF</a:t>
            </a:r>
            <a:r>
              <a:rPr lang="en-US" altLang="ru-RU" b="1" dirty="0" smtClean="0"/>
              <a:t> between 2  beam detectors has been measured  by </a:t>
            </a:r>
          </a:p>
          <a:p>
            <a:r>
              <a:rPr lang="en-US" b="1" dirty="0"/>
              <a:t>CAEN </a:t>
            </a:r>
            <a:r>
              <a:rPr lang="en-US" b="1" dirty="0" smtClean="0"/>
              <a:t>DT5742</a:t>
            </a:r>
            <a:r>
              <a:rPr lang="en-US" b="1" dirty="0"/>
              <a:t> </a:t>
            </a:r>
            <a:r>
              <a:rPr lang="en-US" altLang="ru-RU" b="1" dirty="0" smtClean="0"/>
              <a:t>12 </a:t>
            </a:r>
            <a:r>
              <a:rPr lang="en-US" altLang="ru-RU" b="1" dirty="0"/>
              <a:t>bit 5 GS/s </a:t>
            </a:r>
            <a:endParaRPr lang="en-US" altLang="ru-RU" b="1" dirty="0" smtClean="0"/>
          </a:p>
          <a:p>
            <a:r>
              <a:rPr lang="en-US" altLang="ru-RU" b="1" dirty="0" smtClean="0"/>
              <a:t>Switched </a:t>
            </a:r>
            <a:r>
              <a:rPr lang="en-US" altLang="ru-RU" b="1" dirty="0"/>
              <a:t>Capacitor ADC </a:t>
            </a:r>
            <a:endParaRPr lang="ru-RU" b="1" dirty="0"/>
          </a:p>
        </p:txBody>
      </p:sp>
      <p:pic>
        <p:nvPicPr>
          <p:cNvPr id="9" name="Picture 7" descr="DT5742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23" y="5464977"/>
            <a:ext cx="1888015" cy="141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3306"/>
            <a:ext cx="7886700" cy="858367"/>
          </a:xfrm>
        </p:spPr>
        <p:txBody>
          <a:bodyPr/>
          <a:lstStyle/>
          <a:p>
            <a:pPr algn="ctr"/>
            <a:r>
              <a:rPr lang="en-US" dirty="0" smtClean="0"/>
              <a:t>Scheme of measurements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4" y="991673"/>
            <a:ext cx="8902891" cy="5692462"/>
          </a:xfrm>
        </p:spPr>
      </p:pic>
    </p:spTree>
    <p:extLst>
      <p:ext uri="{BB962C8B-B14F-4D97-AF65-F5344CB8AC3E}">
        <p14:creationId xmlns:p14="http://schemas.microsoft.com/office/powerpoint/2010/main" val="16174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1"/>
          <p:cNvSpPr txBox="1">
            <a:spLocks noChangeArrowheads="1"/>
          </p:cNvSpPr>
          <p:nvPr/>
        </p:nvSpPr>
        <p:spPr bwMode="auto">
          <a:xfrm>
            <a:off x="951027" y="158090"/>
            <a:ext cx="7230390" cy="139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alt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GB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FEE </a:t>
            </a:r>
            <a:r>
              <a:rPr lang="en-GB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readout electronics </a:t>
            </a:r>
            <a:r>
              <a:rPr lang="en-GB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alt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supermodule</a:t>
            </a:r>
            <a:r>
              <a:rPr lang="en-GB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4" y="3186023"/>
            <a:ext cx="5133044" cy="353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5624904" y="3789040"/>
            <a:ext cx="6614349" cy="174574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lnSpc>
                <a:spcPct val="100000"/>
              </a:lnSpc>
            </a:pPr>
            <a:r>
              <a:rPr lang="en-GB" altLang="ru-RU" b="1" dirty="0" smtClean="0"/>
              <a:t>FEE – 9 boards with 10 MPPCs </a:t>
            </a:r>
          </a:p>
          <a:p>
            <a:pPr>
              <a:lnSpc>
                <a:spcPct val="100000"/>
              </a:lnSpc>
            </a:pPr>
            <a:r>
              <a:rPr lang="en-GB" altLang="ru-RU" b="1" dirty="0" smtClean="0"/>
              <a:t>and amplifiers (Gain – about 10)</a:t>
            </a:r>
          </a:p>
          <a:p>
            <a:pPr>
              <a:lnSpc>
                <a:spcPct val="100000"/>
              </a:lnSpc>
            </a:pPr>
            <a:endParaRPr lang="en-GB" altLang="ru-RU" b="1" dirty="0" smtClean="0"/>
          </a:p>
          <a:p>
            <a:pPr>
              <a:lnSpc>
                <a:spcPct val="100000"/>
              </a:lnSpc>
            </a:pPr>
            <a:r>
              <a:rPr lang="en-GB" altLang="ru-RU" b="1" dirty="0" smtClean="0"/>
              <a:t>Readout: 2 x 64 </a:t>
            </a:r>
            <a:r>
              <a:rPr lang="en-GB" altLang="ru-RU" b="1" dirty="0"/>
              <a:t>channel </a:t>
            </a:r>
            <a:endParaRPr lang="en-GB" altLang="ru-RU" b="1" dirty="0" smtClean="0"/>
          </a:p>
          <a:p>
            <a:pPr>
              <a:lnSpc>
                <a:spcPct val="100000"/>
              </a:lnSpc>
            </a:pPr>
            <a:r>
              <a:rPr lang="en-GB" altLang="ru-RU" b="1" dirty="0" smtClean="0"/>
              <a:t>fast </a:t>
            </a:r>
            <a:r>
              <a:rPr lang="en-GB" altLang="ru-RU" b="1" dirty="0"/>
              <a:t>12bit  ADC64s board, </a:t>
            </a:r>
            <a:r>
              <a:rPr lang="en-GB" altLang="ru-RU" b="1" dirty="0" smtClean="0"/>
              <a:t>62.5MS/s </a:t>
            </a:r>
          </a:p>
          <a:p>
            <a:pPr>
              <a:lnSpc>
                <a:spcPct val="100000"/>
              </a:lnSpc>
            </a:pPr>
            <a:r>
              <a:rPr lang="en-GB" altLang="ru-RU" b="1" dirty="0" smtClean="0"/>
              <a:t>(</a:t>
            </a:r>
            <a:r>
              <a:rPr lang="en-GB" altLang="ru-RU" b="1" dirty="0"/>
              <a:t>AFI, </a:t>
            </a:r>
            <a:r>
              <a:rPr lang="en-GB" altLang="ru-RU" b="1" dirty="0" smtClean="0"/>
              <a:t>JINR)</a:t>
            </a:r>
            <a:endParaRPr lang="en-GB" altLang="ru-RU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68816" y="1368446"/>
            <a:ext cx="8712475" cy="1569660"/>
            <a:chOff x="272732" y="1154372"/>
            <a:chExt cx="8712475" cy="1569660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1744925" y="1323172"/>
              <a:ext cx="7240282" cy="1215093"/>
              <a:chOff x="625777" y="738962"/>
              <a:chExt cx="8618678" cy="1704975"/>
            </a:xfrm>
          </p:grpSpPr>
          <p:sp>
            <p:nvSpPr>
              <p:cNvPr id="44" name="Rectangle 36"/>
              <p:cNvSpPr>
                <a:spLocks noChangeArrowheads="1"/>
              </p:cNvSpPr>
              <p:nvPr/>
            </p:nvSpPr>
            <p:spPr bwMode="auto">
              <a:xfrm>
                <a:off x="7979329" y="1903734"/>
                <a:ext cx="948845" cy="387046"/>
              </a:xfrm>
              <a:prstGeom prst="rect">
                <a:avLst/>
              </a:prstGeom>
              <a:solidFill>
                <a:srgbClr val="99CCFF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 anchorCtr="1"/>
              <a:lstStyle>
                <a:lvl1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GB" altLang="ru-RU" sz="1100" dirty="0"/>
                  <a:t>Ethernet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GB" altLang="ru-RU" sz="1100" dirty="0"/>
                  <a:t>1Gbit</a:t>
                </a:r>
              </a:p>
            </p:txBody>
          </p:sp>
          <p:sp>
            <p:nvSpPr>
              <p:cNvPr id="16" name="Rectangle 1"/>
              <p:cNvSpPr>
                <a:spLocks noChangeArrowheads="1"/>
              </p:cNvSpPr>
              <p:nvPr/>
            </p:nvSpPr>
            <p:spPr bwMode="auto">
              <a:xfrm>
                <a:off x="6222723" y="908325"/>
                <a:ext cx="3021732" cy="1506632"/>
              </a:xfrm>
              <a:prstGeom prst="rect">
                <a:avLst/>
              </a:prstGeom>
              <a:solidFill>
                <a:srgbClr val="FF8080">
                  <a:alpha val="9999"/>
                </a:srgbClr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100"/>
              </a:p>
            </p:txBody>
          </p:sp>
          <p:sp>
            <p:nvSpPr>
              <p:cNvPr id="12" name="Line 34"/>
              <p:cNvSpPr>
                <a:spLocks noChangeShapeType="1"/>
              </p:cNvSpPr>
              <p:nvPr/>
            </p:nvSpPr>
            <p:spPr bwMode="auto">
              <a:xfrm>
                <a:off x="3209878" y="738962"/>
                <a:ext cx="1551" cy="11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100"/>
              </a:p>
            </p:txBody>
          </p:sp>
          <p:sp>
            <p:nvSpPr>
              <p:cNvPr id="13" name="Line 35"/>
              <p:cNvSpPr>
                <a:spLocks noChangeShapeType="1"/>
              </p:cNvSpPr>
              <p:nvPr/>
            </p:nvSpPr>
            <p:spPr bwMode="auto">
              <a:xfrm>
                <a:off x="3209878" y="738962"/>
                <a:ext cx="1551" cy="11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100"/>
              </a:p>
            </p:txBody>
          </p:sp>
          <p:sp>
            <p:nvSpPr>
              <p:cNvPr id="14" name="Line 37"/>
              <p:cNvSpPr>
                <a:spLocks noChangeShapeType="1"/>
              </p:cNvSpPr>
              <p:nvPr/>
            </p:nvSpPr>
            <p:spPr bwMode="auto">
              <a:xfrm>
                <a:off x="3209878" y="738962"/>
                <a:ext cx="1551" cy="11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100"/>
              </a:p>
            </p:txBody>
          </p:sp>
          <p:sp>
            <p:nvSpPr>
              <p:cNvPr id="17" name="Rectangle 3"/>
              <p:cNvSpPr>
                <a:spLocks noChangeArrowheads="1"/>
              </p:cNvSpPr>
              <p:nvPr/>
            </p:nvSpPr>
            <p:spPr bwMode="auto">
              <a:xfrm>
                <a:off x="1920362" y="1058980"/>
                <a:ext cx="3241888" cy="1346352"/>
              </a:xfrm>
              <a:prstGeom prst="rect">
                <a:avLst/>
              </a:prstGeom>
              <a:solidFill>
                <a:srgbClr val="FF8080">
                  <a:alpha val="9999"/>
                </a:srgbClr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100"/>
              </a:p>
            </p:txBody>
          </p:sp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1205627" y="1599182"/>
                <a:ext cx="325584" cy="11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100"/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H="1">
                <a:off x="1233534" y="1600370"/>
                <a:ext cx="134885" cy="16384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100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>
                <a:off x="1359117" y="1606306"/>
                <a:ext cx="137985" cy="16384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100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>
                <a:off x="1235085" y="1770148"/>
                <a:ext cx="254266" cy="11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100"/>
              </a:p>
            </p:txBody>
          </p: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>
                <a:off x="1366869" y="1770148"/>
                <a:ext cx="1551" cy="19946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100"/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 flipV="1">
                <a:off x="1359117" y="1457899"/>
                <a:ext cx="1550" cy="14365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100"/>
              </a:p>
            </p:txBody>
          </p:sp>
          <p:sp>
            <p:nvSpPr>
              <p:cNvPr id="24" name="AutoShape 12"/>
              <p:cNvSpPr>
                <a:spLocks noChangeArrowheads="1"/>
              </p:cNvSpPr>
              <p:nvPr/>
            </p:nvSpPr>
            <p:spPr bwMode="auto">
              <a:xfrm>
                <a:off x="883144" y="1453150"/>
                <a:ext cx="285274" cy="239826"/>
              </a:xfrm>
              <a:custGeom>
                <a:avLst/>
                <a:gdLst>
                  <a:gd name="G0" fmla="+- 813 0 0"/>
                  <a:gd name="G1" fmla="+- 893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69" y="0"/>
                    </a:moveTo>
                    <a:cubicBezTo>
                      <a:pt x="190" y="151"/>
                      <a:pt x="474" y="162"/>
                      <a:pt x="497" y="364"/>
                    </a:cubicBezTo>
                    <a:cubicBezTo>
                      <a:pt x="526" y="613"/>
                      <a:pt x="0" y="272"/>
                      <a:pt x="235" y="560"/>
                    </a:cubicBezTo>
                    <a:cubicBezTo>
                      <a:pt x="338" y="686"/>
                      <a:pt x="539" y="686"/>
                      <a:pt x="663" y="797"/>
                    </a:cubicBezTo>
                    <a:lnTo>
                      <a:pt x="801" y="895"/>
                    </a:lnTo>
                    <a:lnTo>
                      <a:pt x="815" y="895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100"/>
              </a:p>
            </p:txBody>
          </p:sp>
          <p:sp>
            <p:nvSpPr>
              <p:cNvPr id="25" name="AutoShape 13"/>
              <p:cNvSpPr>
                <a:spLocks noChangeArrowheads="1"/>
              </p:cNvSpPr>
              <p:nvPr/>
            </p:nvSpPr>
            <p:spPr bwMode="auto">
              <a:xfrm>
                <a:off x="707949" y="1454337"/>
                <a:ext cx="285274" cy="239826"/>
              </a:xfrm>
              <a:custGeom>
                <a:avLst/>
                <a:gdLst>
                  <a:gd name="G0" fmla="+- 813 0 0"/>
                  <a:gd name="G1" fmla="+- 893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69" y="0"/>
                    </a:moveTo>
                    <a:cubicBezTo>
                      <a:pt x="190" y="150"/>
                      <a:pt x="473" y="161"/>
                      <a:pt x="497" y="364"/>
                    </a:cubicBezTo>
                    <a:cubicBezTo>
                      <a:pt x="526" y="612"/>
                      <a:pt x="0" y="272"/>
                      <a:pt x="235" y="559"/>
                    </a:cubicBezTo>
                    <a:cubicBezTo>
                      <a:pt x="337" y="685"/>
                      <a:pt x="538" y="685"/>
                      <a:pt x="663" y="797"/>
                    </a:cubicBezTo>
                    <a:lnTo>
                      <a:pt x="801" y="895"/>
                    </a:lnTo>
                    <a:lnTo>
                      <a:pt x="815" y="895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100"/>
              </a:p>
            </p:txBody>
          </p:sp>
          <p:sp>
            <p:nvSpPr>
              <p:cNvPr id="26" name="Line 14"/>
              <p:cNvSpPr>
                <a:spLocks noChangeShapeType="1"/>
              </p:cNvSpPr>
              <p:nvPr/>
            </p:nvSpPr>
            <p:spPr bwMode="auto">
              <a:xfrm flipH="1" flipV="1">
                <a:off x="915702" y="1625302"/>
                <a:ext cx="80621" cy="7361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100"/>
              </a:p>
            </p:txBody>
          </p:sp>
          <p:sp>
            <p:nvSpPr>
              <p:cNvPr id="27" name="Line 15"/>
              <p:cNvSpPr>
                <a:spLocks noChangeShapeType="1"/>
              </p:cNvSpPr>
              <p:nvPr/>
            </p:nvSpPr>
            <p:spPr bwMode="auto">
              <a:xfrm flipH="1" flipV="1">
                <a:off x="876942" y="1675167"/>
                <a:ext cx="119381" cy="2849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100"/>
              </a:p>
            </p:txBody>
          </p:sp>
          <p:sp>
            <p:nvSpPr>
              <p:cNvPr id="28" name="Line 16"/>
              <p:cNvSpPr>
                <a:spLocks noChangeShapeType="1"/>
              </p:cNvSpPr>
              <p:nvPr/>
            </p:nvSpPr>
            <p:spPr bwMode="auto">
              <a:xfrm flipH="1" flipV="1">
                <a:off x="1100200" y="1628864"/>
                <a:ext cx="75970" cy="66487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100"/>
              </a:p>
            </p:txBody>
          </p:sp>
          <p:sp>
            <p:nvSpPr>
              <p:cNvPr id="29" name="Line 17"/>
              <p:cNvSpPr>
                <a:spLocks noChangeShapeType="1"/>
              </p:cNvSpPr>
              <p:nvPr/>
            </p:nvSpPr>
            <p:spPr bwMode="auto">
              <a:xfrm flipH="1" flipV="1">
                <a:off x="1061440" y="1673980"/>
                <a:ext cx="105427" cy="2493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100"/>
              </a:p>
            </p:txBody>
          </p:sp>
          <p:sp>
            <p:nvSpPr>
              <p:cNvPr id="30" name="Rectangle 18"/>
              <p:cNvSpPr>
                <a:spLocks noChangeArrowheads="1"/>
              </p:cNvSpPr>
              <p:nvPr/>
            </p:nvSpPr>
            <p:spPr bwMode="auto">
              <a:xfrm>
                <a:off x="625777" y="1856818"/>
                <a:ext cx="747293" cy="239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GB" altLang="ru-RU" sz="1100"/>
                  <a:t>MPPC</a:t>
                </a:r>
              </a:p>
            </p:txBody>
          </p:sp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3659912" y="1359356"/>
                <a:ext cx="1213963" cy="639933"/>
              </a:xfrm>
              <a:prstGeom prst="rect">
                <a:avLst/>
              </a:prstGeom>
              <a:solidFill>
                <a:srgbClr val="99CCFF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 anchorCtr="1"/>
              <a:lstStyle>
                <a:lvl1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GB" altLang="ru-RU" sz="1100" dirty="0"/>
                  <a:t>Integrator</a:t>
                </a:r>
              </a:p>
            </p:txBody>
          </p:sp>
          <p:sp>
            <p:nvSpPr>
              <p:cNvPr id="32" name="Line 20"/>
              <p:cNvSpPr>
                <a:spLocks noChangeShapeType="1"/>
              </p:cNvSpPr>
              <p:nvPr/>
            </p:nvSpPr>
            <p:spPr bwMode="auto">
              <a:xfrm flipV="1">
                <a:off x="3008744" y="1666856"/>
                <a:ext cx="551943" cy="712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100"/>
              </a:p>
            </p:txBody>
          </p:sp>
          <p:sp>
            <p:nvSpPr>
              <p:cNvPr id="33" name="AutoShape 21"/>
              <p:cNvSpPr>
                <a:spLocks noChangeArrowheads="1"/>
              </p:cNvSpPr>
              <p:nvPr/>
            </p:nvSpPr>
            <p:spPr bwMode="auto">
              <a:xfrm>
                <a:off x="3075410" y="1789144"/>
                <a:ext cx="403104" cy="373987"/>
              </a:xfrm>
              <a:custGeom>
                <a:avLst/>
                <a:gdLst>
                  <a:gd name="G0" fmla="+- 1148 0 0"/>
                  <a:gd name="G1" fmla="+- 1392 0 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0" t="0" r="0" b="0"/>
                <a:pathLst>
                  <a:path>
                    <a:moveTo>
                      <a:pt x="0" y="88"/>
                    </a:moveTo>
                    <a:cubicBezTo>
                      <a:pt x="89" y="88"/>
                      <a:pt x="181" y="50"/>
                      <a:pt x="268" y="88"/>
                    </a:cubicBezTo>
                    <a:cubicBezTo>
                      <a:pt x="384" y="139"/>
                      <a:pt x="360" y="427"/>
                      <a:pt x="372" y="617"/>
                    </a:cubicBezTo>
                    <a:cubicBezTo>
                      <a:pt x="384" y="809"/>
                      <a:pt x="432" y="985"/>
                      <a:pt x="493" y="1146"/>
                    </a:cubicBezTo>
                    <a:cubicBezTo>
                      <a:pt x="587" y="1394"/>
                      <a:pt x="668" y="1074"/>
                      <a:pt x="657" y="882"/>
                    </a:cubicBezTo>
                    <a:cubicBezTo>
                      <a:pt x="648" y="695"/>
                      <a:pt x="687" y="509"/>
                      <a:pt x="726" y="335"/>
                    </a:cubicBezTo>
                    <a:cubicBezTo>
                      <a:pt x="768" y="156"/>
                      <a:pt x="860" y="9"/>
                      <a:pt x="960" y="35"/>
                    </a:cubicBezTo>
                    <a:lnTo>
                      <a:pt x="1047" y="18"/>
                    </a:lnTo>
                    <a:lnTo>
                      <a:pt x="1133" y="0"/>
                    </a:lnTo>
                    <a:lnTo>
                      <a:pt x="1150" y="18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100"/>
              </a:p>
            </p:txBody>
          </p:sp>
          <p:sp>
            <p:nvSpPr>
              <p:cNvPr id="34" name="Line 22"/>
              <p:cNvSpPr>
                <a:spLocks noChangeShapeType="1"/>
              </p:cNvSpPr>
              <p:nvPr/>
            </p:nvSpPr>
            <p:spPr bwMode="auto">
              <a:xfrm>
                <a:off x="5244422" y="1611668"/>
                <a:ext cx="638765" cy="2375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100"/>
              </a:p>
            </p:txBody>
          </p:sp>
          <p:sp>
            <p:nvSpPr>
              <p:cNvPr id="35" name="Rectangle 24"/>
              <p:cNvSpPr>
                <a:spLocks noChangeArrowheads="1"/>
              </p:cNvSpPr>
              <p:nvPr/>
            </p:nvSpPr>
            <p:spPr bwMode="auto">
              <a:xfrm>
                <a:off x="2900216" y="2137011"/>
                <a:ext cx="1013962" cy="281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GB" altLang="ru-RU" sz="1100" b="1" dirty="0"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en-GB" altLang="ru-RU" sz="1100" b="1" dirty="0">
                    <a:cs typeface="Times New Roman" pitchFamily="18" charset="0"/>
                  </a:rPr>
                  <a:t> ~ 50ns</a:t>
                </a:r>
              </a:p>
            </p:txBody>
          </p:sp>
          <p:sp>
            <p:nvSpPr>
              <p:cNvPr id="36" name="Rectangle 25"/>
              <p:cNvSpPr>
                <a:spLocks noChangeArrowheads="1"/>
              </p:cNvSpPr>
              <p:nvPr/>
            </p:nvSpPr>
            <p:spPr bwMode="auto">
              <a:xfrm>
                <a:off x="5143645" y="2162556"/>
                <a:ext cx="1013962" cy="281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GB" altLang="ru-RU" sz="1100" b="1" dirty="0"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en-GB" altLang="ru-RU" sz="1100" b="1" dirty="0">
                    <a:cs typeface="Times New Roman" pitchFamily="18" charset="0"/>
                  </a:rPr>
                  <a:t> ~ 1.2</a:t>
                </a:r>
                <a:r>
                  <a:rPr lang="en-GB" altLang="ru-RU" sz="1100" b="1" dirty="0">
                    <a:cs typeface="Arial" pitchFamily="34" charset="0"/>
                  </a:rPr>
                  <a:t>μ</a:t>
                </a:r>
                <a:r>
                  <a:rPr lang="en-GB" altLang="ru-RU" sz="1100" b="1" dirty="0">
                    <a:cs typeface="Times New Roman" pitchFamily="18" charset="0"/>
                  </a:rPr>
                  <a:t>s</a:t>
                </a:r>
              </a:p>
            </p:txBody>
          </p:sp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>
                <a:off x="2249047" y="1449588"/>
                <a:ext cx="662021" cy="474904"/>
              </a:xfrm>
              <a:prstGeom prst="rect">
                <a:avLst/>
              </a:prstGeom>
              <a:solidFill>
                <a:srgbClr val="99CCFF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 anchorCtr="1"/>
              <a:lstStyle>
                <a:lvl1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GB" altLang="ru-RU" sz="1100"/>
                  <a:t>Amp</a:t>
                </a:r>
              </a:p>
            </p:txBody>
          </p:sp>
          <p:sp>
            <p:nvSpPr>
              <p:cNvPr id="38" name="Line 27"/>
              <p:cNvSpPr>
                <a:spLocks noChangeShapeType="1"/>
              </p:cNvSpPr>
              <p:nvPr/>
            </p:nvSpPr>
            <p:spPr bwMode="auto">
              <a:xfrm>
                <a:off x="1794779" y="1694163"/>
                <a:ext cx="389151" cy="11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100"/>
              </a:p>
            </p:txBody>
          </p:sp>
          <p:sp>
            <p:nvSpPr>
              <p:cNvPr id="39" name="Rectangle 28"/>
              <p:cNvSpPr>
                <a:spLocks noChangeArrowheads="1"/>
              </p:cNvSpPr>
              <p:nvPr/>
            </p:nvSpPr>
            <p:spPr bwMode="auto">
              <a:xfrm>
                <a:off x="1920362" y="1029340"/>
                <a:ext cx="737991" cy="257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GB" altLang="ru-RU" sz="1100" b="1" dirty="0"/>
                  <a:t>FEE</a:t>
                </a:r>
              </a:p>
            </p:txBody>
          </p:sp>
          <p:sp>
            <p:nvSpPr>
              <p:cNvPr id="40" name="Rectangle 30"/>
              <p:cNvSpPr>
                <a:spLocks noChangeArrowheads="1"/>
              </p:cNvSpPr>
              <p:nvPr/>
            </p:nvSpPr>
            <p:spPr bwMode="auto">
              <a:xfrm>
                <a:off x="7873901" y="1193753"/>
                <a:ext cx="843418" cy="387046"/>
              </a:xfrm>
              <a:prstGeom prst="rect">
                <a:avLst/>
              </a:prstGeom>
              <a:solidFill>
                <a:srgbClr val="99CCFF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 anchorCtr="1"/>
              <a:lstStyle>
                <a:lvl1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GB" altLang="ru-RU" sz="1100"/>
                  <a:t>ADC64</a:t>
                </a:r>
              </a:p>
            </p:txBody>
          </p:sp>
          <p:sp>
            <p:nvSpPr>
              <p:cNvPr id="41" name="Rectangle 31"/>
              <p:cNvSpPr>
                <a:spLocks noChangeArrowheads="1"/>
              </p:cNvSpPr>
              <p:nvPr/>
            </p:nvSpPr>
            <p:spPr bwMode="auto">
              <a:xfrm>
                <a:off x="7382424" y="1257865"/>
                <a:ext cx="491478" cy="320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GB" altLang="ru-RU" sz="1100" dirty="0"/>
                  <a:t>...</a:t>
                </a:r>
              </a:p>
            </p:txBody>
          </p:sp>
          <p:sp>
            <p:nvSpPr>
              <p:cNvPr id="42" name="Rectangle 32"/>
              <p:cNvSpPr>
                <a:spLocks noChangeArrowheads="1"/>
              </p:cNvSpPr>
              <p:nvPr/>
            </p:nvSpPr>
            <p:spPr bwMode="auto">
              <a:xfrm>
                <a:off x="6539006" y="1193753"/>
                <a:ext cx="843418" cy="387046"/>
              </a:xfrm>
              <a:prstGeom prst="rect">
                <a:avLst/>
              </a:prstGeom>
              <a:solidFill>
                <a:srgbClr val="99CCFF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 anchorCtr="1"/>
              <a:lstStyle>
                <a:lvl1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GB" altLang="ru-RU" sz="1100"/>
                  <a:t>ADC1</a:t>
                </a:r>
              </a:p>
            </p:txBody>
          </p:sp>
          <p:sp>
            <p:nvSpPr>
              <p:cNvPr id="43" name="Rectangle 33"/>
              <p:cNvSpPr>
                <a:spLocks noChangeArrowheads="1"/>
              </p:cNvSpPr>
              <p:nvPr/>
            </p:nvSpPr>
            <p:spPr bwMode="auto">
              <a:xfrm>
                <a:off x="6749860" y="1903734"/>
                <a:ext cx="843418" cy="387046"/>
              </a:xfrm>
              <a:prstGeom prst="rect">
                <a:avLst/>
              </a:prstGeom>
              <a:solidFill>
                <a:srgbClr val="99CCFF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 anchorCtr="1"/>
              <a:lstStyle>
                <a:lvl1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GB" altLang="ru-RU" sz="1100"/>
                  <a:t>FPGA</a:t>
                </a:r>
              </a:p>
            </p:txBody>
          </p:sp>
          <p:sp>
            <p:nvSpPr>
              <p:cNvPr id="45" name="Rectangle 38"/>
              <p:cNvSpPr>
                <a:spLocks noChangeArrowheads="1"/>
              </p:cNvSpPr>
              <p:nvPr/>
            </p:nvSpPr>
            <p:spPr bwMode="auto">
              <a:xfrm>
                <a:off x="6157607" y="908325"/>
                <a:ext cx="913187" cy="2350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GB" altLang="ru-RU" sz="1100" b="1" dirty="0"/>
                  <a:t>ADC64s</a:t>
                </a:r>
              </a:p>
            </p:txBody>
          </p:sp>
          <p:sp>
            <p:nvSpPr>
              <p:cNvPr id="46" name="Freeform 43"/>
              <p:cNvSpPr>
                <a:spLocks noChangeArrowheads="1"/>
              </p:cNvSpPr>
              <p:nvPr/>
            </p:nvSpPr>
            <p:spPr bwMode="auto">
              <a:xfrm>
                <a:off x="5272329" y="1615230"/>
                <a:ext cx="880628" cy="629247"/>
              </a:xfrm>
              <a:custGeom>
                <a:avLst/>
                <a:gdLst>
                  <a:gd name="T0" fmla="*/ 0 w 2503"/>
                  <a:gd name="T1" fmla="*/ 2070 h 2337"/>
                  <a:gd name="T2" fmla="*/ 575 w 2503"/>
                  <a:gd name="T3" fmla="*/ 1712 h 2337"/>
                  <a:gd name="T4" fmla="*/ 754 w 2503"/>
                  <a:gd name="T5" fmla="*/ 568 h 2337"/>
                  <a:gd name="T6" fmla="*/ 1251 w 2503"/>
                  <a:gd name="T7" fmla="*/ 1212 h 2337"/>
                  <a:gd name="T8" fmla="*/ 1827 w 2503"/>
                  <a:gd name="T9" fmla="*/ 1891 h 2337"/>
                  <a:gd name="T10" fmla="*/ 2462 w 2503"/>
                  <a:gd name="T11" fmla="*/ 2034 h 2337"/>
                  <a:gd name="T12" fmla="*/ 2502 w 2503"/>
                  <a:gd name="T13" fmla="*/ 2034 h 2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3" h="2337">
                    <a:moveTo>
                      <a:pt x="0" y="2070"/>
                    </a:moveTo>
                    <a:cubicBezTo>
                      <a:pt x="197" y="1968"/>
                      <a:pt x="516" y="2336"/>
                      <a:pt x="575" y="1712"/>
                    </a:cubicBezTo>
                    <a:cubicBezTo>
                      <a:pt x="613" y="1321"/>
                      <a:pt x="625" y="887"/>
                      <a:pt x="754" y="568"/>
                    </a:cubicBezTo>
                    <a:cubicBezTo>
                      <a:pt x="984" y="0"/>
                      <a:pt x="1151" y="908"/>
                      <a:pt x="1251" y="1212"/>
                    </a:cubicBezTo>
                    <a:cubicBezTo>
                      <a:pt x="1401" y="1669"/>
                      <a:pt x="1619" y="1718"/>
                      <a:pt x="1827" y="1891"/>
                    </a:cubicBezTo>
                    <a:cubicBezTo>
                      <a:pt x="2023" y="2054"/>
                      <a:pt x="2248" y="2046"/>
                      <a:pt x="2462" y="2034"/>
                    </a:cubicBezTo>
                    <a:lnTo>
                      <a:pt x="2502" y="2034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100"/>
              </a:p>
            </p:txBody>
          </p:sp>
          <p:cxnSp>
            <p:nvCxnSpPr>
              <p:cNvPr id="47" name="AutoShape 44"/>
              <p:cNvCxnSpPr>
                <a:cxnSpLocks noChangeShapeType="1"/>
                <a:stCxn id="42" idx="2"/>
                <a:endCxn id="43" idx="0"/>
              </p:cNvCxnSpPr>
              <p:nvPr/>
            </p:nvCxnSpPr>
            <p:spPr bwMode="auto">
              <a:xfrm rot="16200000" flipH="1">
                <a:off x="6902531" y="1636246"/>
                <a:ext cx="324121" cy="210855"/>
              </a:xfrm>
              <a:prstGeom prst="bentConnector3">
                <a:avLst>
                  <a:gd name="adj1" fmla="val 50037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5"/>
              <p:cNvCxnSpPr>
                <a:cxnSpLocks noChangeShapeType="1"/>
                <a:stCxn id="40" idx="2"/>
                <a:endCxn id="43" idx="0"/>
              </p:cNvCxnSpPr>
              <p:nvPr/>
            </p:nvCxnSpPr>
            <p:spPr bwMode="auto">
              <a:xfrm rot="5400000">
                <a:off x="7571529" y="1178103"/>
                <a:ext cx="324121" cy="1127141"/>
              </a:xfrm>
              <a:prstGeom prst="bentConnector3">
                <a:avLst>
                  <a:gd name="adj1" fmla="val 50037"/>
                </a:avLst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6"/>
              <p:cNvCxnSpPr>
                <a:cxnSpLocks noChangeShapeType="1"/>
                <a:stCxn id="43" idx="3"/>
                <a:endCxn id="44" idx="1"/>
              </p:cNvCxnSpPr>
              <p:nvPr/>
            </p:nvCxnSpPr>
            <p:spPr bwMode="auto">
              <a:xfrm>
                <a:off x="7591728" y="2097257"/>
                <a:ext cx="387600" cy="1187"/>
              </a:xfrm>
              <a:prstGeom prst="bentConnector2">
                <a:avLst/>
              </a:prstGeom>
              <a:noFill/>
              <a:ln w="9525" cap="flat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3" name="TextBox 52"/>
            <p:cNvSpPr txBox="1"/>
            <p:nvPr/>
          </p:nvSpPr>
          <p:spPr>
            <a:xfrm>
              <a:off x="272732" y="1154372"/>
              <a:ext cx="22454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Hamamatsu MPPC</a:t>
              </a:r>
              <a:r>
                <a:rPr lang="en-US" sz="1600" b="1" dirty="0" smtClean="0"/>
                <a:t>: </a:t>
              </a:r>
            </a:p>
            <a:p>
              <a:r>
                <a:rPr lang="en-US" sz="1600" b="1" dirty="0" smtClean="0"/>
                <a:t>size – 3x3 mm</a:t>
              </a:r>
              <a:r>
                <a:rPr lang="en-US" sz="1600" b="1" baseline="30000" dirty="0" smtClean="0"/>
                <a:t>2</a:t>
              </a:r>
              <a:r>
                <a:rPr lang="en-US" sz="1600" b="1" dirty="0" smtClean="0"/>
                <a:t>; </a:t>
              </a:r>
            </a:p>
            <a:p>
              <a:r>
                <a:rPr lang="en-US" sz="1600" b="1" dirty="0" smtClean="0"/>
                <a:t>pixel -10x10 µm</a:t>
              </a:r>
              <a:r>
                <a:rPr lang="en-US" sz="1600" b="1" baseline="30000" dirty="0" smtClean="0"/>
                <a:t>2</a:t>
              </a:r>
              <a:r>
                <a:rPr lang="en-US" sz="1600" b="1" dirty="0" smtClean="0"/>
                <a:t>;</a:t>
              </a:r>
            </a:p>
            <a:p>
              <a:r>
                <a:rPr lang="en-US" sz="1600" b="1" dirty="0" smtClean="0"/>
                <a:t> PDE~10%.</a:t>
              </a:r>
            </a:p>
            <a:p>
              <a:r>
                <a:rPr lang="en-US" sz="1600" b="1" dirty="0" smtClean="0"/>
                <a:t>Gain 10</a:t>
              </a:r>
              <a:r>
                <a:rPr lang="en-US" sz="1600" b="1" baseline="30000" dirty="0" smtClean="0"/>
                <a:t>5</a:t>
              </a:r>
              <a:r>
                <a:rPr lang="en-US" sz="1600" b="1" dirty="0" smtClean="0"/>
                <a:t> </a:t>
              </a:r>
            </a:p>
            <a:p>
              <a:r>
                <a:rPr lang="en-US" sz="1600" b="1" dirty="0" err="1" smtClean="0"/>
                <a:t>Recov</a:t>
              </a:r>
              <a:r>
                <a:rPr lang="en-US" sz="1600" b="1" dirty="0" smtClean="0"/>
                <a:t>. </a:t>
              </a:r>
              <a:r>
                <a:rPr lang="en-US" sz="1600" b="1" dirty="0"/>
                <a:t>t</a:t>
              </a:r>
              <a:r>
                <a:rPr lang="en-US" sz="1600" b="1" dirty="0" smtClean="0"/>
                <a:t>ime – 10 </a:t>
              </a:r>
              <a:r>
                <a:rPr lang="en-US" sz="1600" b="1" dirty="0" err="1" smtClean="0"/>
                <a:t>nsec</a:t>
              </a:r>
              <a:r>
                <a:rPr lang="en-US" sz="1600" b="1" dirty="0" smtClean="0"/>
                <a:t> 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E075-D64D-4DB1-AA17-1A15339F88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</TotalTime>
  <Words>927</Words>
  <Application>Microsoft Office PowerPoint</Application>
  <PresentationFormat>Экран (4:3)</PresentationFormat>
  <Paragraphs>229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 Unicode MS</vt:lpstr>
      <vt:lpstr>Arial</vt:lpstr>
      <vt:lpstr>Calibri</vt:lpstr>
      <vt:lpstr>Calibri Light</vt:lpstr>
      <vt:lpstr>Cambria Math</vt:lpstr>
      <vt:lpstr>Comic Sans MS</vt:lpstr>
      <vt:lpstr>Times New Roman</vt:lpstr>
      <vt:lpstr>Тема Office</vt:lpstr>
      <vt:lpstr> The PSD supermodule response study at proton beam energies 2-6 GeV at CERN test beams</vt:lpstr>
      <vt:lpstr>Презентация PowerPoint</vt:lpstr>
      <vt:lpstr>Презентация PowerPoint</vt:lpstr>
      <vt:lpstr>Презентация PowerPoint</vt:lpstr>
      <vt:lpstr>Hadron calorimeter module structure</vt:lpstr>
      <vt:lpstr>Презентация PowerPoint</vt:lpstr>
      <vt:lpstr>Презентация PowerPoint</vt:lpstr>
      <vt:lpstr>Scheme of measurements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Backup slides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центральности</vt:lpstr>
      <vt:lpstr>Определение классов центральности по множественности треков</vt:lpstr>
      <vt:lpstr>Определение плоскости реакции</vt:lpstr>
      <vt:lpstr>Сцинтилляционные пластины</vt:lpstr>
      <vt:lpstr>Фотодетектор – микропиксельный лавинный фотодиод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54</cp:revision>
  <dcterms:created xsi:type="dcterms:W3CDTF">2017-06-25T13:43:09Z</dcterms:created>
  <dcterms:modified xsi:type="dcterms:W3CDTF">2017-10-04T10:49:53Z</dcterms:modified>
</cp:coreProperties>
</file>