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3" r:id="rId6"/>
    <p:sldId id="262" r:id="rId7"/>
    <p:sldId id="27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79AD-EB0B-4602-9B07-78F7E947222C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D650-DB71-490B-BCF8-8FD0095D2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8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D650-DB71-490B-BCF8-8FD0095D23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9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C42-49DC-4307-B555-454E816606BD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4929-FBBA-4B79-A5CD-833B76924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5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C42-49DC-4307-B555-454E816606BD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4929-FBBA-4B79-A5CD-833B76924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1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C42-49DC-4307-B555-454E816606BD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4929-FBBA-4B79-A5CD-833B76924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1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C42-49DC-4307-B555-454E816606BD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4929-FBBA-4B79-A5CD-833B76924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3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C42-49DC-4307-B555-454E816606BD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4929-FBBA-4B79-A5CD-833B76924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9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C42-49DC-4307-B555-454E816606BD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4929-FBBA-4B79-A5CD-833B76924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1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C42-49DC-4307-B555-454E816606BD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4929-FBBA-4B79-A5CD-833B76924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0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C42-49DC-4307-B555-454E816606BD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4929-FBBA-4B79-A5CD-833B76924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3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C42-49DC-4307-B555-454E816606BD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4929-FBBA-4B79-A5CD-833B76924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1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C42-49DC-4307-B555-454E816606BD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4929-FBBA-4B79-A5CD-833B76924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7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C42-49DC-4307-B555-454E816606BD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4929-FBBA-4B79-A5CD-833B76924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7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8C42-49DC-4307-B555-454E816606BD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C4929-FBBA-4B79-A5CD-833B76924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3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0.png"/><Relationship Id="rId7" Type="http://schemas.openxmlformats.org/officeDocument/2006/relationships/image" Target="../media/image47.png"/><Relationship Id="rId12" Type="http://schemas.openxmlformats.org/officeDocument/2006/relationships/image" Target="../media/image48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15" Type="http://schemas.openxmlformats.org/officeDocument/2006/relationships/image" Target="../media/image42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9.png"/><Relationship Id="rId7" Type="http://schemas.openxmlformats.org/officeDocument/2006/relationships/image" Target="../media/image47.png"/><Relationship Id="rId12" Type="http://schemas.openxmlformats.org/officeDocument/2006/relationships/image" Target="../media/image48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Relationship Id="rId1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6.wdp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microsoft.com/office/2007/relationships/hdphoto" Target="../media/hdphoto5.wdp"/><Relationship Id="rId5" Type="http://schemas.openxmlformats.org/officeDocument/2006/relationships/image" Target="../media/image44.png"/><Relationship Id="rId10" Type="http://schemas.openxmlformats.org/officeDocument/2006/relationships/image" Target="../media/image51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441"/>
            <a:ext cx="9144000" cy="45931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9036496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The impact of the tensor interaction on the β-delayed neutron emission of the neutron-rich Ni isotopes</a:t>
            </a:r>
            <a:endParaRPr lang="ru-RU" sz="2800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9036496" cy="792088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E. O.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Sushenok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A. P.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Severyukhin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N. N.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Arsenyev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I. N.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Borzov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6179710"/>
            <a:ext cx="73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Bogoliubov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Laboratory of Theoretical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Physics, JINR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0" y="881492"/>
            <a:ext cx="7025228" cy="5936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1361" y="210412"/>
                <a:ext cx="6467063" cy="67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Georgia" panose="02040502050405020303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-values of </a:t>
                </a:r>
                <a:r>
                  <a:rPr lang="en-US" baseline="30000" dirty="0" smtClean="0">
                    <a:latin typeface="Georgia" panose="02040502050405020303" pitchFamily="18" charset="0"/>
                  </a:rPr>
                  <a:t>74,76,78,80</a:t>
                </a:r>
                <a:r>
                  <a:rPr lang="en-US" dirty="0" smtClean="0">
                    <a:latin typeface="Georgia" panose="02040502050405020303" pitchFamily="18" charset="0"/>
                  </a:rPr>
                  <a:t>Ni,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 of </a:t>
                </a:r>
                <a:r>
                  <a:rPr lang="en-US" baseline="30000" dirty="0" smtClean="0">
                    <a:latin typeface="Georgia" panose="02040502050405020303" pitchFamily="18" charset="0"/>
                  </a:rPr>
                  <a:t>74,76,78,80</a:t>
                </a:r>
                <a:r>
                  <a:rPr lang="en-US" dirty="0" smtClean="0">
                    <a:latin typeface="Georgia" panose="02040502050405020303" pitchFamily="18" charset="0"/>
                  </a:rPr>
                  <a:t>Cu in cases of T43 and T45 </a:t>
                </a:r>
                <a:r>
                  <a:rPr lang="en-US" dirty="0" err="1" smtClean="0">
                    <a:latin typeface="Georgia" panose="02040502050405020303" pitchFamily="18" charset="0"/>
                  </a:rPr>
                  <a:t>Skyrme</a:t>
                </a:r>
                <a:r>
                  <a:rPr lang="en-US" dirty="0" smtClean="0">
                    <a:latin typeface="Georgia" panose="02040502050405020303" pitchFamily="18" charset="0"/>
                  </a:rPr>
                  <a:t> forces</a:t>
                </a:r>
                <a:endParaRPr lang="ru-RU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361" y="210412"/>
                <a:ext cx="6467063" cy="671081"/>
              </a:xfrm>
              <a:prstGeom prst="rect">
                <a:avLst/>
              </a:prstGeom>
              <a:blipFill rotWithShape="1">
                <a:blip r:embed="rId3"/>
                <a:stretch>
                  <a:fillRect l="-754" t="-4545" r="-189"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2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5502689"/>
                  </p:ext>
                </p:extLst>
              </p:nvPr>
            </p:nvGraphicFramePr>
            <p:xfrm>
              <a:off x="5138145" y="3453435"/>
              <a:ext cx="3786585" cy="115881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262195"/>
                    <a:gridCol w="1262195"/>
                    <a:gridCol w="1262195"/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Tensor force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T45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2.0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0.7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5502689"/>
                  </p:ext>
                </p:extLst>
              </p:nvPr>
            </p:nvGraphicFramePr>
            <p:xfrm>
              <a:off x="5138145" y="3453435"/>
              <a:ext cx="3786585" cy="115881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262195"/>
                    <a:gridCol w="1262195"/>
                    <a:gridCol w="1262195"/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Tensor force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T45</a:t>
                          </a:r>
                        </a:p>
                      </a:txBody>
                      <a:tcPr/>
                    </a:tc>
                  </a:tr>
                  <a:tr h="4171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483" t="-183824" r="-200483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2.0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0.7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5262189" y="18864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The </a:t>
            </a:r>
            <a:r>
              <a:rPr lang="el-GR" dirty="0" smtClean="0">
                <a:latin typeface="Georgia" panose="02040502050405020303" pitchFamily="18" charset="0"/>
              </a:rPr>
              <a:t>β</a:t>
            </a:r>
            <a:r>
              <a:rPr lang="en-US" dirty="0" smtClean="0">
                <a:latin typeface="Georgia" panose="02040502050405020303" pitchFamily="18" charset="0"/>
              </a:rPr>
              <a:t>-decay of </a:t>
            </a:r>
            <a:r>
              <a:rPr lang="en-US" baseline="30000" dirty="0" smtClean="0">
                <a:latin typeface="Georgia" panose="02040502050405020303" pitchFamily="18" charset="0"/>
              </a:rPr>
              <a:t>76</a:t>
            </a:r>
            <a:r>
              <a:rPr lang="en-US" dirty="0" smtClean="0">
                <a:latin typeface="Georgia" panose="02040502050405020303" pitchFamily="18" charset="0"/>
              </a:rPr>
              <a:t>Ni</a:t>
            </a:r>
            <a:endParaRPr lang="ru-RU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053836" y="629980"/>
                <a:ext cx="3911904" cy="3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836" y="629980"/>
                <a:ext cx="3911904" cy="360483"/>
              </a:xfrm>
              <a:prstGeom prst="rect">
                <a:avLst/>
              </a:prstGeom>
              <a:blipFill rotWithShape="1">
                <a:blip r:embed="rId8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052583" y="1011644"/>
                <a:ext cx="41974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−1−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83" y="1011644"/>
                <a:ext cx="4197431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052583" y="1350198"/>
                <a:ext cx="1722266" cy="3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83" y="1350198"/>
                <a:ext cx="1722266" cy="360483"/>
              </a:xfrm>
              <a:prstGeom prst="rect">
                <a:avLst/>
              </a:prstGeom>
              <a:blipFill rotWithShape="1"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52583" y="1793578"/>
                <a:ext cx="37261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Georgia" panose="02040502050405020303" pitchFamily="18" charset="0"/>
                  </a:rPr>
                  <a:t>In case of T45 </a:t>
                </a:r>
                <a:r>
                  <a:rPr lang="en-US" dirty="0" err="1" smtClean="0">
                    <a:latin typeface="Georgia" panose="02040502050405020303" pitchFamily="18" charset="0"/>
                  </a:rPr>
                  <a:t>Skyrme</a:t>
                </a:r>
                <a:r>
                  <a:rPr lang="en-US" dirty="0" smtClean="0">
                    <a:latin typeface="Georgia" panose="02040502050405020303" pitchFamily="18" charset="0"/>
                  </a:rPr>
                  <a:t> force, there is an increase of the GT excitations with the </a:t>
                </a:r>
                <a:r>
                  <a:rPr lang="el-GR" dirty="0" smtClean="0">
                    <a:latin typeface="Georgia" panose="02040502050405020303" pitchFamily="18" charset="0"/>
                  </a:rPr>
                  <a:t>β</a:t>
                </a:r>
                <a:r>
                  <a:rPr lang="en-US" dirty="0" smtClean="0">
                    <a:latin typeface="Georgia" panose="02040502050405020303" pitchFamily="18" charset="0"/>
                  </a:rPr>
                  <a:t>-decay 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 s</a:t>
                </a:r>
                <a:r>
                  <a:rPr lang="en-US" baseline="30000" dirty="0" smtClean="0">
                    <a:latin typeface="Georgia" panose="02040502050405020303" pitchFamily="18" charset="0"/>
                  </a:rPr>
                  <a:t>-1</a:t>
                </a:r>
                <a:r>
                  <a:rPr lang="en-US" dirty="0" smtClean="0">
                    <a:latin typeface="Georgia" panose="02040502050405020303" pitchFamily="18" charset="0"/>
                  </a:rPr>
                  <a:t>.</a:t>
                </a:r>
                <a:endParaRPr lang="ru-RU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83" y="1793578"/>
                <a:ext cx="3726148" cy="923330"/>
              </a:xfrm>
              <a:prstGeom prst="rect">
                <a:avLst/>
              </a:prstGeom>
              <a:blipFill rotWithShape="1">
                <a:blip r:embed="rId11"/>
                <a:stretch>
                  <a:fillRect l="-1473" t="-3289" r="-1964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196600" y="4807707"/>
            <a:ext cx="391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Tensor part of the </a:t>
            </a:r>
            <a:r>
              <a:rPr lang="en-US" dirty="0">
                <a:latin typeface="Georgia" panose="02040502050405020303" pitchFamily="18" charset="0"/>
              </a:rPr>
              <a:t>energy </a:t>
            </a:r>
            <a:r>
              <a:rPr lang="en-US" dirty="0" smtClean="0">
                <a:latin typeface="Georgia" panose="02040502050405020303" pitchFamily="18" charset="0"/>
              </a:rPr>
              <a:t>density functional</a:t>
            </a:r>
            <a:endParaRPr lang="ru-RU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96599" y="5454038"/>
                <a:ext cx="292451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9" y="5454038"/>
                <a:ext cx="2924519" cy="61093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3" y="188640"/>
            <a:ext cx="4608585" cy="308199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3" y="3429000"/>
            <a:ext cx="4608585" cy="308336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8784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808558"/>
                  </p:ext>
                </p:extLst>
              </p:nvPr>
            </p:nvGraphicFramePr>
            <p:xfrm>
              <a:off x="5138145" y="3453435"/>
              <a:ext cx="3786585" cy="115881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262195"/>
                    <a:gridCol w="1262195"/>
                    <a:gridCol w="1262195"/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Tensor force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T45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2.0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0.7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808558"/>
                  </p:ext>
                </p:extLst>
              </p:nvPr>
            </p:nvGraphicFramePr>
            <p:xfrm>
              <a:off x="5138145" y="3453435"/>
              <a:ext cx="3786585" cy="115881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262195"/>
                    <a:gridCol w="1262195"/>
                    <a:gridCol w="1262195"/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Tensor force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T45</a:t>
                          </a:r>
                        </a:p>
                      </a:txBody>
                      <a:tcPr/>
                    </a:tc>
                  </a:tr>
                  <a:tr h="4171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483" t="-183824" r="-200483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2.0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0.7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5262188" y="260648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The </a:t>
            </a:r>
            <a:r>
              <a:rPr lang="el-GR" dirty="0" smtClean="0">
                <a:latin typeface="Georgia" panose="02040502050405020303" pitchFamily="18" charset="0"/>
              </a:rPr>
              <a:t>β</a:t>
            </a:r>
            <a:r>
              <a:rPr lang="en-US" dirty="0" smtClean="0">
                <a:latin typeface="Georgia" panose="02040502050405020303" pitchFamily="18" charset="0"/>
              </a:rPr>
              <a:t>-decay of </a:t>
            </a:r>
            <a:r>
              <a:rPr lang="en-US" baseline="30000" dirty="0" smtClean="0">
                <a:latin typeface="Georgia" panose="02040502050405020303" pitchFamily="18" charset="0"/>
              </a:rPr>
              <a:t>78</a:t>
            </a:r>
            <a:r>
              <a:rPr lang="en-US" dirty="0" smtClean="0">
                <a:latin typeface="Georgia" panose="02040502050405020303" pitchFamily="18" charset="0"/>
              </a:rPr>
              <a:t>Ni</a:t>
            </a:r>
            <a:endParaRPr lang="ru-RU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053836" y="629980"/>
                <a:ext cx="3911904" cy="3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836" y="629980"/>
                <a:ext cx="3911904" cy="360483"/>
              </a:xfrm>
              <a:prstGeom prst="rect">
                <a:avLst/>
              </a:prstGeom>
              <a:blipFill rotWithShape="1">
                <a:blip r:embed="rId8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052583" y="1011644"/>
                <a:ext cx="41974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−1−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83" y="1011644"/>
                <a:ext cx="4197431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052583" y="1350198"/>
                <a:ext cx="1722266" cy="3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83" y="1350198"/>
                <a:ext cx="1722266" cy="360483"/>
              </a:xfrm>
              <a:prstGeom prst="rect">
                <a:avLst/>
              </a:prstGeom>
              <a:blipFill rotWithShape="1"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52583" y="1793578"/>
                <a:ext cx="37261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Georgia" panose="02040502050405020303" pitchFamily="18" charset="0"/>
                  </a:rPr>
                  <a:t>In case of T45 </a:t>
                </a:r>
                <a:r>
                  <a:rPr lang="en-US" dirty="0" err="1" smtClean="0">
                    <a:latin typeface="Georgia" panose="02040502050405020303" pitchFamily="18" charset="0"/>
                  </a:rPr>
                  <a:t>Skyrme</a:t>
                </a:r>
                <a:r>
                  <a:rPr lang="en-US" dirty="0" smtClean="0">
                    <a:latin typeface="Georgia" panose="02040502050405020303" pitchFamily="18" charset="0"/>
                  </a:rPr>
                  <a:t> force, there is an increase of the GT excitations with the </a:t>
                </a:r>
                <a:r>
                  <a:rPr lang="el-GR" dirty="0" smtClean="0">
                    <a:latin typeface="Georgia" panose="02040502050405020303" pitchFamily="18" charset="0"/>
                  </a:rPr>
                  <a:t>β</a:t>
                </a:r>
                <a:r>
                  <a:rPr lang="en-US" dirty="0" smtClean="0">
                    <a:latin typeface="Georgia" panose="02040502050405020303" pitchFamily="18" charset="0"/>
                  </a:rPr>
                  <a:t>-decay 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 s</a:t>
                </a:r>
                <a:r>
                  <a:rPr lang="en-US" baseline="30000" dirty="0" smtClean="0">
                    <a:latin typeface="Georgia" panose="02040502050405020303" pitchFamily="18" charset="0"/>
                  </a:rPr>
                  <a:t>-1</a:t>
                </a:r>
                <a:r>
                  <a:rPr lang="en-US" dirty="0" smtClean="0">
                    <a:latin typeface="Georgia" panose="02040502050405020303" pitchFamily="18" charset="0"/>
                  </a:rPr>
                  <a:t>.</a:t>
                </a:r>
                <a:endParaRPr lang="ru-RU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83" y="1793578"/>
                <a:ext cx="3726148" cy="923330"/>
              </a:xfrm>
              <a:prstGeom prst="rect">
                <a:avLst/>
              </a:prstGeom>
              <a:blipFill rotWithShape="1">
                <a:blip r:embed="rId11"/>
                <a:stretch>
                  <a:fillRect l="-1473" t="-3289" r="-1964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196600" y="4807707"/>
            <a:ext cx="391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Tensor part of the </a:t>
            </a:r>
            <a:r>
              <a:rPr lang="en-US" dirty="0">
                <a:latin typeface="Georgia" panose="02040502050405020303" pitchFamily="18" charset="0"/>
              </a:rPr>
              <a:t>energy </a:t>
            </a:r>
            <a:r>
              <a:rPr lang="en-US" dirty="0" smtClean="0">
                <a:latin typeface="Georgia" panose="02040502050405020303" pitchFamily="18" charset="0"/>
              </a:rPr>
              <a:t>density functional</a:t>
            </a:r>
            <a:endParaRPr lang="ru-RU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96599" y="5454038"/>
                <a:ext cx="292451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9" y="5454038"/>
                <a:ext cx="2924519" cy="61093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4608585" cy="305730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45684"/>
            <a:ext cx="4608585" cy="306004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797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53836" y="629980"/>
                <a:ext cx="3911904" cy="3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836" y="629980"/>
                <a:ext cx="3911904" cy="360483"/>
              </a:xfrm>
              <a:prstGeom prst="rect">
                <a:avLst/>
              </a:prstGeom>
              <a:blipFill rotWithShape="1">
                <a:blip r:embed="rId4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052583" y="1011644"/>
                <a:ext cx="41974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−1−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83" y="1011644"/>
                <a:ext cx="4197431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052583" y="1350198"/>
                <a:ext cx="1722266" cy="3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83" y="1350198"/>
                <a:ext cx="1722266" cy="360483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8723076"/>
                  </p:ext>
                </p:extLst>
              </p:nvPr>
            </p:nvGraphicFramePr>
            <p:xfrm>
              <a:off x="5138145" y="3453435"/>
              <a:ext cx="3786585" cy="115881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262195"/>
                    <a:gridCol w="1262195"/>
                    <a:gridCol w="1262195"/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Tensor force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T45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2.0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0.7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8723076"/>
                  </p:ext>
                </p:extLst>
              </p:nvPr>
            </p:nvGraphicFramePr>
            <p:xfrm>
              <a:off x="5138145" y="3453435"/>
              <a:ext cx="3786585" cy="115881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262195"/>
                    <a:gridCol w="1262195"/>
                    <a:gridCol w="1262195"/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Tensor force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T45</a:t>
                          </a:r>
                        </a:p>
                      </a:txBody>
                      <a:tcPr/>
                    </a:tc>
                  </a:tr>
                  <a:tr h="4171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483" t="-183824" r="-200483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2.0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0.7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5261517" y="260648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The </a:t>
            </a:r>
            <a:r>
              <a:rPr lang="el-GR" dirty="0" smtClean="0">
                <a:latin typeface="Georgia" panose="02040502050405020303" pitchFamily="18" charset="0"/>
              </a:rPr>
              <a:t>β</a:t>
            </a:r>
            <a:r>
              <a:rPr lang="en-US" dirty="0" smtClean="0">
                <a:latin typeface="Georgia" panose="02040502050405020303" pitchFamily="18" charset="0"/>
              </a:rPr>
              <a:t>-decay of </a:t>
            </a:r>
            <a:r>
              <a:rPr lang="en-US" baseline="30000" dirty="0" smtClean="0">
                <a:latin typeface="Georgia" panose="02040502050405020303" pitchFamily="18" charset="0"/>
              </a:rPr>
              <a:t>80</a:t>
            </a:r>
            <a:r>
              <a:rPr lang="en-US" dirty="0" smtClean="0">
                <a:latin typeface="Georgia" panose="02040502050405020303" pitchFamily="18" charset="0"/>
              </a:rPr>
              <a:t>Ni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6600" y="4807707"/>
            <a:ext cx="391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Tensor part of the </a:t>
            </a:r>
            <a:r>
              <a:rPr lang="en-US" dirty="0">
                <a:latin typeface="Georgia" panose="02040502050405020303" pitchFamily="18" charset="0"/>
              </a:rPr>
              <a:t>energy </a:t>
            </a:r>
            <a:r>
              <a:rPr lang="en-US" dirty="0" smtClean="0">
                <a:latin typeface="Georgia" panose="02040502050405020303" pitchFamily="18" charset="0"/>
              </a:rPr>
              <a:t>density functional</a:t>
            </a:r>
            <a:endParaRPr lang="ru-RU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96599" y="5454038"/>
                <a:ext cx="292451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9" y="5454038"/>
                <a:ext cx="2924519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52583" y="1793578"/>
                <a:ext cx="37261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Georgia" panose="02040502050405020303" pitchFamily="18" charset="0"/>
                  </a:rPr>
                  <a:t>In case of T45 </a:t>
                </a:r>
                <a:r>
                  <a:rPr lang="en-US" dirty="0" err="1" smtClean="0">
                    <a:latin typeface="Georgia" panose="02040502050405020303" pitchFamily="18" charset="0"/>
                  </a:rPr>
                  <a:t>Skyrme</a:t>
                </a:r>
                <a:r>
                  <a:rPr lang="en-US" dirty="0" smtClean="0">
                    <a:latin typeface="Georgia" panose="02040502050405020303" pitchFamily="18" charset="0"/>
                  </a:rPr>
                  <a:t> force, there is an increase of the GT excitations with the </a:t>
                </a:r>
                <a:r>
                  <a:rPr lang="el-GR" dirty="0" smtClean="0">
                    <a:latin typeface="Georgia" panose="02040502050405020303" pitchFamily="18" charset="0"/>
                  </a:rPr>
                  <a:t>β</a:t>
                </a:r>
                <a:r>
                  <a:rPr lang="en-US" dirty="0" smtClean="0">
                    <a:latin typeface="Georgia" panose="02040502050405020303" pitchFamily="18" charset="0"/>
                  </a:rPr>
                  <a:t>-decay 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 s</a:t>
                </a:r>
                <a:r>
                  <a:rPr lang="en-US" baseline="30000" dirty="0" smtClean="0">
                    <a:latin typeface="Georgia" panose="02040502050405020303" pitchFamily="18" charset="0"/>
                  </a:rPr>
                  <a:t>-1</a:t>
                </a:r>
                <a:r>
                  <a:rPr lang="en-US" dirty="0" smtClean="0">
                    <a:latin typeface="Georgia" panose="02040502050405020303" pitchFamily="18" charset="0"/>
                  </a:rPr>
                  <a:t>.</a:t>
                </a:r>
                <a:endParaRPr lang="ru-RU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83" y="1793578"/>
                <a:ext cx="3726148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1473" t="-3289" r="-1964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4608585" cy="305730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453272"/>
            <a:ext cx="4608585" cy="305730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066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Georgia" panose="02040502050405020303" pitchFamily="18" charset="0"/>
              </a:rPr>
              <a:t>RESULTS</a:t>
            </a:r>
            <a:endParaRPr lang="ru-RU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1148239"/>
                  </p:ext>
                </p:extLst>
              </p:nvPr>
            </p:nvGraphicFramePr>
            <p:xfrm>
              <a:off x="0" y="1340768"/>
              <a:ext cx="9144000" cy="388843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914400"/>
                    <a:gridCol w="993304"/>
                    <a:gridCol w="835496"/>
                    <a:gridCol w="820688"/>
                    <a:gridCol w="936104"/>
                    <a:gridCol w="986408"/>
                    <a:gridCol w="741784"/>
                    <a:gridCol w="1080120"/>
                    <a:gridCol w="936104"/>
                    <a:gridCol w="899592"/>
                  </a:tblGrid>
                  <a:tr h="648072">
                    <a:tc>
                      <a:txBody>
                        <a:bodyPr/>
                        <a:lstStyle/>
                        <a:p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T43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T45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Expt.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A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,ms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,%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,%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,ms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,%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,%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  <a:p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,ms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,%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,%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  <a:p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74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40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281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507.7±46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76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19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9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162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11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234.6±27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14±3.6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78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12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115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100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122.2±51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80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4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80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19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40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94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24±21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1148239"/>
                  </p:ext>
                </p:extLst>
              </p:nvPr>
            </p:nvGraphicFramePr>
            <p:xfrm>
              <a:off x="0" y="1340768"/>
              <a:ext cx="9144000" cy="388843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914400"/>
                    <a:gridCol w="993304"/>
                    <a:gridCol w="835496"/>
                    <a:gridCol w="820688"/>
                    <a:gridCol w="936104"/>
                    <a:gridCol w="986408"/>
                    <a:gridCol w="741784"/>
                    <a:gridCol w="1080120"/>
                    <a:gridCol w="936104"/>
                    <a:gridCol w="899592"/>
                  </a:tblGrid>
                  <a:tr h="648072">
                    <a:tc>
                      <a:txBody>
                        <a:bodyPr/>
                        <a:lstStyle/>
                        <a:p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T43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T45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Expt.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A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2025" t="-101869" r="-728221" b="-3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28467" t="-101869" r="-766423" b="-3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3333" t="-101869" r="-677778" b="-3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2353" t="-101869" r="-498039" b="-3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55556" t="-101869" r="-370370" b="-3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37705" t="-101869" r="-391803" b="-3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77401" t="-101869" r="-170056" b="-3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83660" t="-101869" r="-96732" b="-3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13514" t="-101869" b="-397196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74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40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281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507.7±46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76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19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9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162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11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234.6±27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14±3.6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78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12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115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100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122.2±51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80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4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80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19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40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0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94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24±21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Georgia" panose="02040502050405020303" pitchFamily="18" charset="0"/>
                            </a:rPr>
                            <a:t>--</a:t>
                          </a:r>
                          <a:endParaRPr lang="ru-RU" sz="1600" dirty="0">
                            <a:latin typeface="Georgia" panose="02040502050405020303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23208" y="6320033"/>
            <a:ext cx="790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E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Sushenok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A.P.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Severyukhin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N.N.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Arenyev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I.N.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Borzov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in preparation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Georgia" panose="02040502050405020303" pitchFamily="18" charset="0"/>
              </a:rPr>
              <a:t>SUMMARY</a:t>
            </a:r>
            <a:endParaRPr lang="ru-RU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The neutron emission of the β-decay of  </a:t>
            </a:r>
            <a:r>
              <a:rPr lang="en-US" sz="2000" baseline="30000" dirty="0" smtClean="0">
                <a:latin typeface="Georgia" panose="02040502050405020303" pitchFamily="18" charset="0"/>
              </a:rPr>
              <a:t>74,76,78,80</a:t>
            </a:r>
            <a:r>
              <a:rPr lang="en-US" sz="2000" dirty="0" smtClean="0">
                <a:latin typeface="Georgia" panose="02040502050405020303" pitchFamily="18" charset="0"/>
              </a:rPr>
              <a:t>Ni </a:t>
            </a:r>
            <a:r>
              <a:rPr lang="en-US" sz="2000" dirty="0">
                <a:latin typeface="Georgia" panose="02040502050405020303" pitchFamily="18" charset="0"/>
              </a:rPr>
              <a:t>are studied with the </a:t>
            </a:r>
            <a:r>
              <a:rPr lang="en-US" sz="2000" dirty="0" err="1" smtClean="0">
                <a:latin typeface="Georgia" panose="02040502050405020303" pitchFamily="18" charset="0"/>
              </a:rPr>
              <a:t>Skyrme</a:t>
            </a:r>
            <a:r>
              <a:rPr lang="en-US" sz="2000" dirty="0" smtClean="0">
                <a:latin typeface="Georgia" panose="02040502050405020303" pitchFamily="18" charset="0"/>
              </a:rPr>
              <a:t> interaction </a:t>
            </a:r>
            <a:r>
              <a:rPr lang="en-US" sz="2000" dirty="0">
                <a:latin typeface="Georgia" panose="02040502050405020303" pitchFamily="18" charset="0"/>
              </a:rPr>
              <a:t>taking into account the tensor terms. Calculations are performed within </a:t>
            </a:r>
            <a:r>
              <a:rPr lang="en-US" sz="2000" dirty="0" smtClean="0">
                <a:latin typeface="Georgia" panose="02040502050405020303" pitchFamily="18" charset="0"/>
              </a:rPr>
              <a:t>the </a:t>
            </a:r>
            <a:r>
              <a:rPr lang="en-US" sz="2000" dirty="0" err="1" smtClean="0">
                <a:latin typeface="Georgia" panose="02040502050405020303" pitchFamily="18" charset="0"/>
              </a:rPr>
              <a:t>quasiparticle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random phase </a:t>
            </a:r>
            <a:r>
              <a:rPr lang="en-US" sz="2000" dirty="0" smtClean="0">
                <a:latin typeface="Georgia" panose="02040502050405020303" pitchFamily="18" charset="0"/>
              </a:rPr>
              <a:t>approximation. </a:t>
            </a:r>
            <a:r>
              <a:rPr lang="en-US" sz="2000" dirty="0">
                <a:latin typeface="Georgia" panose="02040502050405020303" pitchFamily="18" charset="0"/>
              </a:rPr>
              <a:t>The coupling between one- and </a:t>
            </a:r>
            <a:r>
              <a:rPr lang="en-US" sz="2000" dirty="0" smtClean="0">
                <a:latin typeface="Georgia" panose="02040502050405020303" pitchFamily="18" charset="0"/>
              </a:rPr>
              <a:t>two-phonon </a:t>
            </a:r>
            <a:r>
              <a:rPr lang="en-US" sz="2000" dirty="0">
                <a:latin typeface="Georgia" panose="02040502050405020303" pitchFamily="18" charset="0"/>
              </a:rPr>
              <a:t>terms in the wave functions of the low-energy </a:t>
            </a:r>
            <a:r>
              <a:rPr lang="en-US" sz="2000" dirty="0" smtClean="0">
                <a:latin typeface="Georgia" panose="02040502050405020303" pitchFamily="18" charset="0"/>
              </a:rPr>
              <a:t>1</a:t>
            </a:r>
            <a:r>
              <a:rPr lang="en-US" sz="2000" baseline="30000" dirty="0" smtClean="0">
                <a:latin typeface="Georgia" panose="02040502050405020303" pitchFamily="18" charset="0"/>
              </a:rPr>
              <a:t>+</a:t>
            </a:r>
            <a:r>
              <a:rPr lang="en-US" sz="2000" dirty="0" smtClean="0">
                <a:latin typeface="Georgia" panose="02040502050405020303" pitchFamily="18" charset="0"/>
              </a:rPr>
              <a:t> states </a:t>
            </a:r>
            <a:r>
              <a:rPr lang="en-US" sz="2000" dirty="0">
                <a:latin typeface="Georgia" panose="02040502050405020303" pitchFamily="18" charset="0"/>
              </a:rPr>
              <a:t>of the daughter nuclei </a:t>
            </a:r>
            <a:r>
              <a:rPr lang="en-US" sz="2000" dirty="0" smtClean="0">
                <a:latin typeface="Georgia" panose="02040502050405020303" pitchFamily="18" charset="0"/>
              </a:rPr>
              <a:t>is taken </a:t>
            </a:r>
            <a:r>
              <a:rPr lang="en-US" sz="2000" dirty="0">
                <a:latin typeface="Georgia" panose="02040502050405020303" pitchFamily="18" charset="0"/>
              </a:rPr>
              <a:t>into </a:t>
            </a:r>
            <a:r>
              <a:rPr lang="en-US" sz="2000" dirty="0" smtClean="0">
                <a:latin typeface="Georgia" panose="02040502050405020303" pitchFamily="18" charset="0"/>
              </a:rPr>
              <a:t>account.</a:t>
            </a:r>
          </a:p>
          <a:p>
            <a:r>
              <a:rPr lang="en-US" sz="2000" dirty="0">
                <a:latin typeface="Georgia" panose="02040502050405020303" pitchFamily="18" charset="0"/>
              </a:rPr>
              <a:t>It is shown that the reduction of the neutron-proton tensor interaction leads </a:t>
            </a:r>
            <a:r>
              <a:rPr lang="en-US" sz="2000" dirty="0" smtClean="0">
                <a:latin typeface="Georgia" panose="02040502050405020303" pitchFamily="18" charset="0"/>
              </a:rPr>
              <a:t>to the </a:t>
            </a:r>
            <a:r>
              <a:rPr lang="en-US" sz="2000" dirty="0">
                <a:latin typeface="Georgia" panose="02040502050405020303" pitchFamily="18" charset="0"/>
              </a:rPr>
              <a:t>substantial increase of the half-life and the neutron-emission probability. </a:t>
            </a:r>
            <a:r>
              <a:rPr lang="en-US" sz="2000" dirty="0" smtClean="0">
                <a:latin typeface="Georgia" panose="02040502050405020303" pitchFamily="18" charset="0"/>
              </a:rPr>
              <a:t>The results </a:t>
            </a:r>
            <a:r>
              <a:rPr lang="en-US" sz="2000" dirty="0">
                <a:latin typeface="Georgia" panose="02040502050405020303" pitchFamily="18" charset="0"/>
              </a:rPr>
              <a:t>of calculations with the </a:t>
            </a:r>
            <a:r>
              <a:rPr lang="en-US" sz="2000" dirty="0" err="1">
                <a:latin typeface="Georgia" panose="02040502050405020303" pitchFamily="18" charset="0"/>
              </a:rPr>
              <a:t>Skyrme</a:t>
            </a:r>
            <a:r>
              <a:rPr lang="en-US" sz="2000" dirty="0">
                <a:latin typeface="Georgia" panose="02040502050405020303" pitchFamily="18" charset="0"/>
              </a:rPr>
              <a:t> interaction T45 are in a </a:t>
            </a:r>
            <a:r>
              <a:rPr lang="en-US" sz="2000" dirty="0" smtClean="0">
                <a:latin typeface="Georgia" panose="02040502050405020303" pitchFamily="18" charset="0"/>
              </a:rPr>
              <a:t>reasonable agreement </a:t>
            </a:r>
            <a:r>
              <a:rPr lang="en-US" sz="2000" dirty="0">
                <a:latin typeface="Georgia" panose="02040502050405020303" pitchFamily="18" charset="0"/>
              </a:rPr>
              <a:t>with available experimental </a:t>
            </a:r>
            <a:r>
              <a:rPr lang="en-US" sz="2000" dirty="0" smtClean="0">
                <a:latin typeface="Georgia" panose="02040502050405020303" pitchFamily="18" charset="0"/>
              </a:rPr>
              <a:t>data.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8" y="6320033"/>
            <a:ext cx="790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E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Sushenok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A.P.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Severyukhin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N.N.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Arenyev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I.N.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Borzov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in preparation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76672"/>
            <a:ext cx="8928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The </a:t>
            </a:r>
            <a:r>
              <a:rPr lang="el-GR" sz="2000" dirty="0">
                <a:latin typeface="Georgia" panose="02040502050405020303" pitchFamily="18" charset="0"/>
              </a:rPr>
              <a:t>β</a:t>
            </a:r>
            <a:r>
              <a:rPr lang="en-US" sz="2000" dirty="0">
                <a:latin typeface="Georgia" panose="02040502050405020303" pitchFamily="18" charset="0"/>
              </a:rPr>
              <a:t>-decay </a:t>
            </a:r>
            <a:r>
              <a:rPr lang="en-US" sz="2000" dirty="0" smtClean="0">
                <a:latin typeface="Georgia" panose="02040502050405020303" pitchFamily="18" charset="0"/>
              </a:rPr>
              <a:t>properties of r-process “waiting-point nucleus” </a:t>
            </a:r>
            <a:r>
              <a:rPr lang="en-US" sz="2000" baseline="30000" dirty="0" smtClean="0">
                <a:latin typeface="Georgia" panose="02040502050405020303" pitchFamily="18" charset="0"/>
              </a:rPr>
              <a:t>78</a:t>
            </a:r>
            <a:r>
              <a:rPr lang="en-US" sz="2000" dirty="0" smtClean="0">
                <a:latin typeface="Georgia" panose="02040502050405020303" pitchFamily="18" charset="0"/>
              </a:rPr>
              <a:t>Ni have attracted a lot of experimental efforts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The probabilities of the </a:t>
            </a:r>
            <a:r>
              <a:rPr lang="el-GR" sz="2000" dirty="0" smtClean="0">
                <a:latin typeface="Georgia" panose="02040502050405020303" pitchFamily="18" charset="0"/>
              </a:rPr>
              <a:t>β</a:t>
            </a:r>
            <a:r>
              <a:rPr lang="en-US" sz="2000" dirty="0" smtClean="0">
                <a:latin typeface="Georgia" panose="02040502050405020303" pitchFamily="18" charset="0"/>
              </a:rPr>
              <a:t>-delayed neutron emission is a crucial quantity, that can provide insight into the microscopic structure of the nuclei involved in the </a:t>
            </a:r>
            <a:r>
              <a:rPr lang="el-GR" sz="2000" dirty="0" smtClean="0">
                <a:latin typeface="Georgia" panose="02040502050405020303" pitchFamily="18" charset="0"/>
              </a:rPr>
              <a:t>β</a:t>
            </a:r>
            <a:r>
              <a:rPr lang="en-US" sz="2000" dirty="0" smtClean="0">
                <a:latin typeface="Georgia" panose="02040502050405020303" pitchFamily="18" charset="0"/>
              </a:rPr>
              <a:t>-decay process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6" y="2424813"/>
            <a:ext cx="7048108" cy="3452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6237312"/>
            <a:ext cx="588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Madurga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et al., Phys. Rev.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Lett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117, 092502 (2016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0" y="1219375"/>
            <a:ext cx="8317399" cy="5305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32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The </a:t>
            </a:r>
            <a:r>
              <a:rPr lang="el-GR" sz="2000" dirty="0" smtClean="0">
                <a:latin typeface="Georgia" panose="02040502050405020303" pitchFamily="18" charset="0"/>
              </a:rPr>
              <a:t>β</a:t>
            </a:r>
            <a:r>
              <a:rPr lang="en-US" sz="2000" dirty="0" smtClean="0">
                <a:latin typeface="Georgia" panose="02040502050405020303" pitchFamily="18" charset="0"/>
              </a:rPr>
              <a:t>-decay of </a:t>
            </a:r>
            <a:r>
              <a:rPr lang="en-US" sz="2000" baseline="30000" dirty="0" smtClean="0">
                <a:latin typeface="Georgia" panose="02040502050405020303" pitchFamily="18" charset="0"/>
              </a:rPr>
              <a:t>78</a:t>
            </a:r>
            <a:r>
              <a:rPr lang="en-US" sz="2000" dirty="0" smtClean="0">
                <a:latin typeface="Georgia" panose="02040502050405020303" pitchFamily="18" charset="0"/>
              </a:rPr>
              <a:t>Ni followed by the </a:t>
            </a:r>
            <a:r>
              <a:rPr lang="el-GR" sz="2000" dirty="0" smtClean="0">
                <a:latin typeface="Georgia" panose="02040502050405020303" pitchFamily="18" charset="0"/>
              </a:rPr>
              <a:t>β</a:t>
            </a:r>
            <a:r>
              <a:rPr lang="en-US" sz="2000" dirty="0" smtClean="0">
                <a:latin typeface="Georgia" panose="02040502050405020303" pitchFamily="18" charset="0"/>
              </a:rPr>
              <a:t>n emission to the ground state of the product nucleus</a:t>
            </a:r>
            <a:endParaRPr lang="ru-RU" sz="20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26980" y="5301208"/>
                <a:ext cx="3701013" cy="990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29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78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𝐶𝑢</m:t>
                              </m:r>
                            </m:e>
                          </m:sPre>
                        </m:e>
                      </m:d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78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𝑁𝑖</m:t>
                              </m:r>
                            </m:e>
                          </m:sPre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29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78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𝐶𝑢</m:t>
                              </m:r>
                            </m:e>
                          </m:sPre>
                        </m:e>
                      </m:d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29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7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𝐶𝑢</m:t>
                              </m:r>
                            </m:e>
                          </m:sPre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accent3">
                      <a:lumMod val="75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980" y="5301208"/>
                <a:ext cx="3701013" cy="990656"/>
              </a:xfrm>
              <a:prstGeom prst="rect">
                <a:avLst/>
              </a:prstGeom>
              <a:blipFill rotWithShape="1"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3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916832"/>
                <a:ext cx="8953439" cy="1202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  <m:d>
                        <m:dPr>
                          <m:ctrlP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𝑹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d>
                      <m:r>
                        <a:rPr lang="en-US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𝒌</m:t>
                      </m:r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endParaRPr lang="ru-RU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16832"/>
                <a:ext cx="8953439" cy="12023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119211"/>
                <a:ext cx="9361040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9211"/>
                <a:ext cx="9361040" cy="8879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0650" y="4437113"/>
                <a:ext cx="8823838" cy="770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𝒓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;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𝑹</m:t>
                    </m:r>
                    <m:r>
                      <a:rPr lang="en-US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𝒌</m:t>
                    </m:r>
                    <m:r>
                      <a:rPr lang="en-US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𝛁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𝛁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latin typeface="Georgia" panose="02040502050405020303" pitchFamily="18" charset="0"/>
                  </a:rPr>
                  <a:t>acts on the </a:t>
                </a:r>
                <a:r>
                  <a:rPr lang="en-US" dirty="0" smtClean="0">
                    <a:latin typeface="Georgia" panose="02040502050405020303" pitchFamily="18" charset="0"/>
                  </a:rPr>
                  <a:t>right</a:t>
                </a:r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  <m:r>
                      <a:rPr lang="en-US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𝛁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𝛁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latin typeface="Georgia" panose="02040502050405020303" pitchFamily="18" charset="0"/>
                  </a:rPr>
                  <a:t>acts on the left</a:t>
                </a:r>
                <a:endParaRPr lang="ru-RU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0" y="4437113"/>
                <a:ext cx="8823838" cy="770788"/>
              </a:xfrm>
              <a:prstGeom prst="rect">
                <a:avLst/>
              </a:prstGeom>
              <a:blipFill rotWithShape="1">
                <a:blip r:embed="rId4"/>
                <a:stretch>
                  <a:fillRect l="-552" b="-12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140650" y="4149081"/>
            <a:ext cx="8823838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0650" y="1368372"/>
            <a:ext cx="899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We use the </a:t>
            </a:r>
            <a:r>
              <a:rPr lang="en-US" dirty="0" err="1">
                <a:latin typeface="Georgia" panose="02040502050405020303" pitchFamily="18" charset="0"/>
              </a:rPr>
              <a:t>Skyrme</a:t>
            </a:r>
            <a:r>
              <a:rPr lang="en-US" dirty="0">
                <a:latin typeface="Georgia" panose="02040502050405020303" pitchFamily="18" charset="0"/>
              </a:rPr>
              <a:t> interaction, that consists of central, </a:t>
            </a:r>
            <a:r>
              <a:rPr lang="en-US" dirty="0" smtClean="0">
                <a:latin typeface="Georgia" panose="02040502050405020303" pitchFamily="18" charset="0"/>
              </a:rPr>
              <a:t>spin-orbit and tensor </a:t>
            </a:r>
            <a:r>
              <a:rPr lang="en-US" dirty="0">
                <a:latin typeface="Georgia" panose="02040502050405020303" pitchFamily="18" charset="0"/>
              </a:rPr>
              <a:t>parts: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TIJ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parametrizations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6158" y="634430"/>
                <a:ext cx="5782545" cy="726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𝛁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b="1" i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𝛁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158" y="634430"/>
                <a:ext cx="5782545" cy="726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7568" y="812812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HF equations: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1" y="1360526"/>
            <a:ext cx="3914369" cy="3594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1130" y="1360526"/>
            <a:ext cx="508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The inclusion of tensor terms </a:t>
            </a:r>
            <a:r>
              <a:rPr lang="en-US" sz="1600" dirty="0" err="1">
                <a:latin typeface="Georgia" panose="02040502050405020303" pitchFamily="18" charset="0"/>
              </a:rPr>
              <a:t>modificates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en-US" sz="1600" dirty="0" smtClean="0">
                <a:latin typeface="Georgia" panose="02040502050405020303" pitchFamily="18" charset="0"/>
              </a:rPr>
              <a:t>the spin-orbit </a:t>
            </a:r>
            <a:r>
              <a:rPr lang="en-US" sz="1600" dirty="0">
                <a:latin typeface="Georgia" panose="02040502050405020303" pitchFamily="18" charset="0"/>
              </a:rPr>
              <a:t>potential in coordinate space:</a:t>
            </a:r>
            <a:endParaRPr lang="ru-RU" sz="16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061130" y="1945301"/>
                <a:ext cx="438459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𝑑𝑟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130" y="1945301"/>
                <a:ext cx="4384598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8534" y="5673428"/>
                <a:ext cx="154696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𝐽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34" y="5673428"/>
                <a:ext cx="1546962" cy="553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8534" y="5120071"/>
                <a:ext cx="154696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𝐽</m:t>
                          </m:r>
                        </m:sup>
                      </m:sSubSup>
                      <m:r>
                        <a:rPr lang="en-US" sz="16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34" y="5120071"/>
                <a:ext cx="1546962" cy="5533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061129" y="2659984"/>
                <a:ext cx="5082870" cy="357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latin typeface="Georgia" panose="02040502050405020303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𝑞</m:t>
                    </m:r>
                    <m:r>
                      <a:rPr lang="en-US" sz="16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16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16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16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600" dirty="0" smtClean="0">
                    <a:latin typeface="Georgia" panose="02040502050405020303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Georgia" panose="020405020504050203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>
                    <a:latin typeface="Georgia" panose="02040502050405020303" pitchFamily="18" charset="0"/>
                  </a:rPr>
                  <a:t> – </a:t>
                </a:r>
                <a:r>
                  <a:rPr lang="en-US" sz="1600" dirty="0" smtClean="0">
                    <a:latin typeface="Georgia" panose="02040502050405020303" pitchFamily="18" charset="0"/>
                  </a:rPr>
                  <a:t>nucleon and spin </a:t>
                </a:r>
                <a:r>
                  <a:rPr lang="en-US" sz="1600" dirty="0">
                    <a:latin typeface="Georgia" panose="02040502050405020303" pitchFamily="18" charset="0"/>
                  </a:rPr>
                  <a:t>densities.</a:t>
                </a:r>
                <a:endParaRPr lang="ru-RU" sz="16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129" y="2659984"/>
                <a:ext cx="5082870" cy="357534"/>
              </a:xfrm>
              <a:prstGeom prst="rect">
                <a:avLst/>
              </a:prstGeom>
              <a:blipFill rotWithShape="1">
                <a:blip r:embed="rId7"/>
                <a:stretch>
                  <a:fillRect l="-600" t="-5085" r="-360" b="-15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061129" y="3017518"/>
            <a:ext cx="508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The indexes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en-US" sz="1600" dirty="0">
                <a:latin typeface="Georgia" panose="02040502050405020303" pitchFamily="18" charset="0"/>
              </a:rPr>
              <a:t> and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J</a:t>
            </a:r>
            <a:r>
              <a:rPr lang="en-US" sz="1600" dirty="0">
                <a:latin typeface="Georgia" panose="02040502050405020303" pitchFamily="18" charset="0"/>
              </a:rPr>
              <a:t> denotes the contribution </a:t>
            </a:r>
            <a:r>
              <a:rPr lang="en-US" sz="1600" dirty="0" smtClean="0">
                <a:latin typeface="Georgia" panose="02040502050405020303" pitchFamily="18" charset="0"/>
              </a:rPr>
              <a:t>of the </a:t>
            </a:r>
            <a:r>
              <a:rPr lang="en-US" sz="1600" dirty="0">
                <a:latin typeface="Georgia" panose="02040502050405020303" pitchFamily="18" charset="0"/>
              </a:rPr>
              <a:t>tensor terms:</a:t>
            </a:r>
            <a:endParaRPr lang="ru-RU" sz="16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4785" y="3582889"/>
                <a:ext cx="2497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=60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dirty="0" smtClean="0"/>
                  <a:t> MeV·fm</a:t>
                </a:r>
                <a:r>
                  <a:rPr lang="en-US" baseline="30000" dirty="0" smtClean="0"/>
                  <a:t>5</a:t>
                </a:r>
                <a:endParaRPr lang="ru-RU" baseline="30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785" y="3582889"/>
                <a:ext cx="249728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00362" y="3952221"/>
                <a:ext cx="2501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=60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dirty="0" smtClean="0"/>
                  <a:t> MeV·fm</a:t>
                </a:r>
                <a:r>
                  <a:rPr lang="en-US" baseline="30000" dirty="0" smtClean="0"/>
                  <a:t>5</a:t>
                </a:r>
                <a:endParaRPr lang="ru-RU" baseline="30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62" y="3952221"/>
                <a:ext cx="250171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48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6761" y="6405422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T.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Lesinski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Bender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K.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Bennaceur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Duguet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and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J.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Meyer, Phys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Rev. C 76, 014312 (2007)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1130" y="4321553"/>
            <a:ext cx="5082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 panose="02040502050405020303" pitchFamily="18" charset="0"/>
              </a:rPr>
              <a:t>The parameter sets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T43</a:t>
            </a:r>
            <a:r>
              <a:rPr lang="en-US" sz="1600" dirty="0" smtClean="0">
                <a:latin typeface="Georgia" panose="02040502050405020303" pitchFamily="18" charset="0"/>
              </a:rPr>
              <a:t> and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T45</a:t>
            </a:r>
            <a:r>
              <a:rPr lang="en-US" sz="1600" dirty="0" smtClean="0">
                <a:latin typeface="Georgia" panose="02040502050405020303" pitchFamily="18" charset="0"/>
              </a:rPr>
              <a:t> contain strong and weak neutron-proton tensor terms (with respect to like-particle tensor interaction).</a:t>
            </a:r>
            <a:endParaRPr lang="ru-RU" sz="16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4350534"/>
                  </p:ext>
                </p:extLst>
              </p:nvPr>
            </p:nvGraphicFramePr>
            <p:xfrm>
              <a:off x="4061129" y="5221628"/>
              <a:ext cx="4995375" cy="108769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662999"/>
                    <a:gridCol w="1667251"/>
                    <a:gridCol w="1665125"/>
                  </a:tblGrid>
                  <a:tr h="259156"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Tensor force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289438">
                    <a:tc>
                      <a:txBody>
                        <a:bodyPr/>
                        <a:lstStyle/>
                        <a:p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T45</a:t>
                          </a:r>
                        </a:p>
                      </a:txBody>
                      <a:tcPr/>
                    </a:tc>
                  </a:tr>
                  <a:tr h="314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2.0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0.7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4350534"/>
                  </p:ext>
                </p:extLst>
              </p:nvPr>
            </p:nvGraphicFramePr>
            <p:xfrm>
              <a:off x="4061129" y="5221628"/>
              <a:ext cx="4995375" cy="108769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662999"/>
                    <a:gridCol w="1667251"/>
                    <a:gridCol w="1665125"/>
                  </a:tblGrid>
                  <a:tr h="335280">
                    <a:tc gridSpan="3"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Tensor force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T45</a:t>
                          </a:r>
                        </a:p>
                      </a:txBody>
                      <a:tcPr/>
                    </a:tc>
                  </a:tr>
                  <a:tr h="4171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t="-166176" r="-200366" b="-1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2.0</a:t>
                          </a: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0.7</a:t>
                          </a:r>
                          <a:endParaRPr lang="ru-RU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190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918" y="5923466"/>
            <a:ext cx="674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V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G.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Soloviev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Kgl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Dan. Vid.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Selsk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Mat.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Fys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Skr. 1,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238 (1961)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V.G.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Soloviev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Theory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of Complex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Nuclei 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Nauka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Moskow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1971)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7141" y="1832775"/>
                <a:ext cx="4164153" cy="1337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ctrlPr>
                                <a:rPr lang="ru-RU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𝑝𝑝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𝑝𝑝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ru-RU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141" y="1832775"/>
                <a:ext cx="4164153" cy="13370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01" y="3169808"/>
                <a:ext cx="89364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Georgia" panose="02040502050405020303" pitchFamily="18" charset="0"/>
                  </a:rPr>
                  <a:t>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/>
                      </a:rPr>
                      <m:t>=−270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  <a:latin typeface="Georgia" panose="02040502050405020303" pitchFamily="18" charset="0"/>
                  </a:rPr>
                  <a:t> MeV·fm</a:t>
                </a:r>
                <a:r>
                  <a:rPr lang="en-US" baseline="30000" dirty="0" smtClean="0">
                    <a:solidFill>
                      <a:schemeClr val="accent5"/>
                    </a:solidFill>
                    <a:latin typeface="Georgia" panose="02040502050405020303" pitchFamily="18" charset="0"/>
                  </a:rPr>
                  <a:t>3</a:t>
                </a:r>
                <a:r>
                  <a:rPr lang="en-US" dirty="0" smtClean="0">
                    <a:latin typeface="Georgia" panose="02040502050405020303" pitchFamily="18" charset="0"/>
                  </a:rPr>
                  <a:t> is </a:t>
                </a:r>
                <a:r>
                  <a:rPr lang="en-US" dirty="0">
                    <a:latin typeface="Georgia" panose="02040502050405020303" pitchFamily="18" charset="0"/>
                  </a:rPr>
                  <a:t>fixed to reproduce the odd-even </a:t>
                </a:r>
                <a:r>
                  <a:rPr lang="en-US" dirty="0" smtClean="0">
                    <a:latin typeface="Georgia" panose="02040502050405020303" pitchFamily="18" charset="0"/>
                  </a:rPr>
                  <a:t>mass difference </a:t>
                </a:r>
                <a:r>
                  <a:rPr lang="en-US" dirty="0">
                    <a:latin typeface="Georgia" panose="02040502050405020303" pitchFamily="18" charset="0"/>
                  </a:rPr>
                  <a:t>of the studied </a:t>
                </a:r>
                <a:r>
                  <a:rPr lang="en-US" dirty="0" smtClean="0">
                    <a:latin typeface="Georgia" panose="02040502050405020303" pitchFamily="18" charset="0"/>
                  </a:rPr>
                  <a:t>nuclei. The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 determines the ratio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 interactions in the </a:t>
                </a:r>
                <a:r>
                  <a:rPr lang="en-US" dirty="0" err="1" smtClean="0">
                    <a:latin typeface="Georgia" panose="02040502050405020303" pitchFamily="18" charset="0"/>
                  </a:rPr>
                  <a:t>pp</a:t>
                </a:r>
                <a:r>
                  <a:rPr lang="en-US" dirty="0" smtClean="0">
                    <a:latin typeface="Georgia" panose="02040502050405020303" pitchFamily="18" charset="0"/>
                  </a:rPr>
                  <a:t>-channel</a:t>
                </a:r>
                <a:r>
                  <a:rPr lang="en-US" dirty="0">
                    <a:latin typeface="Georgia" panose="02040502050405020303" pitchFamily="18" charset="0"/>
                  </a:rPr>
                  <a:t>. </a:t>
                </a:r>
                <a:endParaRPr lang="ru-RU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" y="3169808"/>
                <a:ext cx="893640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14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7501" y="640717"/>
            <a:ext cx="913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The </a:t>
            </a:r>
            <a:r>
              <a:rPr lang="en-US" dirty="0" err="1" smtClean="0">
                <a:latin typeface="Georgia" panose="02040502050405020303" pitchFamily="18" charset="0"/>
              </a:rPr>
              <a:t>quasiparticle</a:t>
            </a:r>
            <a:r>
              <a:rPr lang="en-US" dirty="0">
                <a:latin typeface="Georgia" panose="02040502050405020303" pitchFamily="18" charset="0"/>
              </a:rPr>
              <a:t> representation defined by the canonical </a:t>
            </a:r>
            <a:r>
              <a:rPr lang="en-US" dirty="0" err="1" smtClean="0">
                <a:latin typeface="Georgia" panose="02040502050405020303" pitchFamily="18" charset="0"/>
              </a:rPr>
              <a:t>Bogoliubov’s</a:t>
            </a:r>
            <a:r>
              <a:rPr lang="en-US" dirty="0" smtClean="0">
                <a:latin typeface="Georgia" panose="02040502050405020303" pitchFamily="18" charset="0"/>
              </a:rPr>
              <a:t> transformation</a:t>
            </a:r>
            <a:r>
              <a:rPr lang="en-US" dirty="0">
                <a:latin typeface="Georgia" panose="02040502050405020303" pitchFamily="18" charset="0"/>
              </a:rPr>
              <a:t>: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HF-BCS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53959" y="1010049"/>
                <a:ext cx="3177152" cy="453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𝑗𝑚</m:t>
                          </m:r>
                        </m:sub>
                        <m:sup>
                          <m: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𝑗𝑚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59" y="1010049"/>
                <a:ext cx="3177152" cy="453394"/>
              </a:xfrm>
              <a:prstGeom prst="rect">
                <a:avLst/>
              </a:prstGeom>
              <a:blipFill rotWithShape="1">
                <a:blip r:embed="rId4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07502" y="1463443"/>
            <a:ext cx="8928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The pairing correlations are generated by the zero-range force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501" y="4093138"/>
                <a:ext cx="8928992" cy="180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eorgia" panose="02040502050405020303" pitchFamily="18" charset="0"/>
                  </a:rPr>
                  <a:t>The pairing is taken into account in the BCS approximation. To calculate binding energies of the daughter nucleus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−1,</m:t>
                        </m:r>
                        <m:r>
                          <a:rPr lang="en-US" i="1">
                            <a:latin typeface="Cambria Math"/>
                          </a:rPr>
                          <m:t>𝑍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latin typeface="Georgia" panose="02040502050405020303" pitchFamily="18" charset="0"/>
                  </a:rPr>
                  <a:t> and the final nucleus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−1−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𝑍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latin typeface="Georgia" panose="02040502050405020303" pitchFamily="18" charset="0"/>
                  </a:rPr>
                  <a:t>, the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blocking</a:t>
                </a:r>
                <a:r>
                  <a:rPr lang="en-US" dirty="0">
                    <a:latin typeface="Georgia" panose="02040502050405020303" pitchFamily="18" charset="0"/>
                  </a:rPr>
                  <a:t> of the BCS ground states is taken into account. For </a:t>
                </a:r>
                <a:r>
                  <a:rPr lang="en-US" baseline="30000" dirty="0">
                    <a:latin typeface="Georgia" panose="02040502050405020303" pitchFamily="18" charset="0"/>
                  </a:rPr>
                  <a:t>74,76,78</a:t>
                </a:r>
                <a:r>
                  <a:rPr lang="en-US" dirty="0">
                    <a:latin typeface="Georgia" panose="02040502050405020303" pitchFamily="18" charset="0"/>
                  </a:rPr>
                  <a:t>Cu the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neutron </a:t>
                </a:r>
                <a:r>
                  <a:rPr lang="en-US" dirty="0" err="1">
                    <a:latin typeface="Georgia" panose="02040502050405020303" pitchFamily="18" charset="0"/>
                  </a:rPr>
                  <a:t>quasiparticle</a:t>
                </a:r>
                <a:r>
                  <a:rPr lang="en-US" dirty="0">
                    <a:latin typeface="Georgia" panose="02040502050405020303" pitchFamily="18" charset="0"/>
                  </a:rPr>
                  <a:t> blocking is based on filling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9/2</m:t>
                        </m:r>
                      </m:sub>
                    </m:sSub>
                  </m:oMath>
                </a14:m>
                <a:r>
                  <a:rPr lang="en-US" dirty="0">
                    <a:latin typeface="Georgia" panose="02040502050405020303" pitchFamily="18" charset="0"/>
                  </a:rPr>
                  <a:t> subshell and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5/2</m:t>
                        </m:r>
                      </m:sub>
                    </m:sSub>
                  </m:oMath>
                </a14:m>
                <a:r>
                  <a:rPr lang="en-US" dirty="0">
                    <a:latin typeface="Georgia" panose="02040502050405020303" pitchFamily="18" charset="0"/>
                  </a:rPr>
                  <a:t> subshell should be blocked for </a:t>
                </a:r>
                <a:r>
                  <a:rPr lang="en-US" baseline="30000" dirty="0">
                    <a:latin typeface="Georgia" panose="02040502050405020303" pitchFamily="18" charset="0"/>
                  </a:rPr>
                  <a:t>80</a:t>
                </a:r>
                <a:r>
                  <a:rPr lang="en-US" dirty="0">
                    <a:latin typeface="Georgia" panose="02040502050405020303" pitchFamily="18" charset="0"/>
                  </a:rPr>
                  <a:t>Cu. The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proton</a:t>
                </a:r>
                <a:r>
                  <a:rPr lang="en-US" dirty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3/2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dirty="0">
                    <a:latin typeface="Georgia" panose="02040502050405020303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5/2</m:t>
                        </m:r>
                      </m:sub>
                    </m:sSub>
                  </m:oMath>
                </a14:m>
                <a:r>
                  <a:rPr lang="en-US" dirty="0">
                    <a:latin typeface="Georgia" panose="02040502050405020303" pitchFamily="18" charset="0"/>
                  </a:rPr>
                  <a:t> subshells are chosen to be blocked in the cases of </a:t>
                </a:r>
                <a:r>
                  <a:rPr lang="en-US" baseline="30000" dirty="0">
                    <a:latin typeface="Georgia" panose="02040502050405020303" pitchFamily="18" charset="0"/>
                  </a:rPr>
                  <a:t>74,76</a:t>
                </a:r>
                <a:r>
                  <a:rPr lang="en-US" dirty="0">
                    <a:latin typeface="Georgia" panose="02040502050405020303" pitchFamily="18" charset="0"/>
                  </a:rPr>
                  <a:t>Cu and </a:t>
                </a:r>
                <a:r>
                  <a:rPr lang="en-US" baseline="30000" dirty="0">
                    <a:latin typeface="Georgia" panose="02040502050405020303" pitchFamily="18" charset="0"/>
                  </a:rPr>
                  <a:t>78,80</a:t>
                </a:r>
                <a:r>
                  <a:rPr lang="en-US" dirty="0">
                    <a:latin typeface="Georgia" panose="02040502050405020303" pitchFamily="18" charset="0"/>
                  </a:rPr>
                  <a:t>Cu, respectively</a:t>
                </a:r>
                <a:r>
                  <a:rPr lang="en-US" dirty="0" smtClean="0">
                    <a:latin typeface="Georgia" panose="02040502050405020303" pitchFamily="18" charset="0"/>
                  </a:rPr>
                  <a:t>.</a:t>
                </a:r>
                <a:endParaRPr lang="ru-RU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" y="4093138"/>
                <a:ext cx="8928992" cy="1804084"/>
              </a:xfrm>
              <a:prstGeom prst="rect">
                <a:avLst/>
              </a:prstGeom>
              <a:blipFill rotWithShape="1">
                <a:blip r:embed="rId5"/>
                <a:stretch>
                  <a:fillRect l="-615" t="-1689" r="-1093" b="-4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QRPA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344" y="940110"/>
            <a:ext cx="2969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The phonon creation operator:</a:t>
            </a:r>
            <a:endParaRPr lang="ru-RU" sz="16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96427" y="535869"/>
                <a:ext cx="4041811" cy="689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  <m:sup>
                          <m:r>
                            <a:rPr lang="ru-RU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𝐽𝑀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p>
                          </m:sSubSup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427" y="535869"/>
                <a:ext cx="4041811" cy="689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6427" y="1052491"/>
                <a:ext cx="3533340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𝐽𝑀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𝐽𝑀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427" y="1052491"/>
                <a:ext cx="3533340" cy="720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127344" y="1772816"/>
            <a:ext cx="8909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Making use of the linearized equation-of-motion approach one can get the QRPA equations</a:t>
            </a:r>
            <a:endParaRPr lang="ru-RU" sz="16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5141" y="2111370"/>
                <a:ext cx="2453557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ru-RU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ru-RU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141" y="2111370"/>
                <a:ext cx="2453557" cy="501356"/>
              </a:xfrm>
              <a:prstGeom prst="rect">
                <a:avLst/>
              </a:prstGeom>
              <a:blipFill rotWithShape="1"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7423" y="2699154"/>
                <a:ext cx="8928992" cy="43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𝑝h</m:t>
                              </m:r>
                            </m:e>
                          </m:d>
                        </m:sup>
                      </m:sSubSup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3" y="2699154"/>
                <a:ext cx="8928992" cy="436851"/>
              </a:xfrm>
              <a:prstGeom prst="rect">
                <a:avLst/>
              </a:prstGeom>
              <a:blipFill rotWithShape="1"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7423" y="3136005"/>
                <a:ext cx="8928993" cy="43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𝑝h</m:t>
                              </m:r>
                            </m:e>
                          </m:d>
                        </m:sup>
                      </m:sSubSup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ru-RU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3" y="3136005"/>
                <a:ext cx="8928993" cy="436851"/>
              </a:xfrm>
              <a:prstGeom prst="rect">
                <a:avLst/>
              </a:prstGeom>
              <a:blipFill rotWithShape="1">
                <a:blip r:embed="rId6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7344" y="3572856"/>
                <a:ext cx="9016656" cy="1914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Georgia" panose="02040502050405020303" pitchFamily="18" charset="0"/>
                  </a:rPr>
                  <a:t>where </a:t>
                </a:r>
                <a:r>
                  <a:rPr lang="en-US" sz="1600" dirty="0">
                    <a:latin typeface="Georgia" panose="02040502050405020303" pitchFamily="18" charset="0"/>
                  </a:rPr>
                  <a:t>the p-h matrix elements</a:t>
                </a:r>
                <a:r>
                  <a:rPr lang="en-US" sz="1600" dirty="0" smtClean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𝛽</m:t>
                        </m:r>
                      </m:sub>
                      <m:sup>
                        <m:d>
                          <m:dPr>
                            <m:ctrlPr>
                              <a:rPr lang="en-US" sz="16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𝑝h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1600" dirty="0" smtClean="0">
                    <a:latin typeface="Georgia" panose="02040502050405020303" pitchFamily="18" charset="0"/>
                  </a:rPr>
                  <a:t> and </a:t>
                </a:r>
                <a:r>
                  <a:rPr lang="en-US" sz="1600" dirty="0">
                    <a:latin typeface="Georgia" panose="02040502050405020303" pitchFamily="18" charset="0"/>
                  </a:rPr>
                  <a:t>the </a:t>
                </a:r>
                <a:r>
                  <a:rPr lang="en-US" sz="1600" dirty="0" smtClean="0">
                    <a:latin typeface="Georgia" panose="02040502050405020303" pitchFamily="18" charset="0"/>
                  </a:rPr>
                  <a:t>p-p </a:t>
                </a:r>
                <a:r>
                  <a:rPr lang="en-US" sz="1600" dirty="0">
                    <a:latin typeface="Georgia" panose="02040502050405020303" pitchFamily="18" charset="0"/>
                  </a:rPr>
                  <a:t>matrix elements</a:t>
                </a:r>
                <a:r>
                  <a:rPr lang="en-US" sz="1600" dirty="0" smtClean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𝛽</m:t>
                        </m:r>
                      </m:sub>
                      <m:sup>
                        <m:d>
                          <m:dPr>
                            <m:ctrlPr>
                              <a:rPr lang="en-US" sz="16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16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1600" dirty="0" smtClean="0">
                    <a:latin typeface="Georgia" panose="02040502050405020303" pitchFamily="18" charset="0"/>
                  </a:rPr>
                  <a:t> written in the separable form as a sum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600" dirty="0" smtClean="0">
                    <a:latin typeface="Georgia" panose="02040502050405020303" pitchFamily="18" charset="0"/>
                  </a:rPr>
                  <a:t> terms</a:t>
                </a:r>
                <a:r>
                  <a:rPr lang="en-US" sz="1600" dirty="0">
                    <a:latin typeface="Georgia" panose="02040502050405020303" pitchFamily="18" charset="0"/>
                  </a:rPr>
                  <a:t>. Making use of the finite rank separable approximation for the residual</a:t>
                </a:r>
              </a:p>
              <a:p>
                <a:r>
                  <a:rPr lang="en-US" sz="1600" dirty="0">
                    <a:latin typeface="Georgia" panose="02040502050405020303" pitchFamily="18" charset="0"/>
                  </a:rPr>
                  <a:t>interaction enables one to perform the calculations in very </a:t>
                </a:r>
                <a:r>
                  <a:rPr lang="en-US" sz="1600" dirty="0" smtClean="0">
                    <a:latin typeface="Georgia" panose="02040502050405020303" pitchFamily="18" charset="0"/>
                  </a:rPr>
                  <a:t>large configuration </a:t>
                </a:r>
                <a:r>
                  <a:rPr lang="en-US" sz="1600" dirty="0">
                    <a:latin typeface="Georgia" panose="02040502050405020303" pitchFamily="18" charset="0"/>
                  </a:rPr>
                  <a:t>spaces. The </a:t>
                </a:r>
                <a:r>
                  <a:rPr lang="en-US" sz="1600" dirty="0" smtClean="0">
                    <a:latin typeface="Georgia" panose="02040502050405020303" pitchFamily="18" charset="0"/>
                  </a:rPr>
                  <a:t> eigenvalues </a:t>
                </a:r>
                <a:r>
                  <a:rPr lang="en-US" sz="1600" dirty="0">
                    <a:latin typeface="Georgia" panose="02040502050405020303" pitchFamily="18" charset="0"/>
                  </a:rPr>
                  <a:t>of the </a:t>
                </a:r>
                <a:r>
                  <a:rPr lang="en-US" sz="1600" dirty="0" smtClean="0">
                    <a:latin typeface="Georgia" panose="02040502050405020303" pitchFamily="18" charset="0"/>
                  </a:rPr>
                  <a:t>QRPA equations </a:t>
                </a:r>
                <a:r>
                  <a:rPr lang="en-US" sz="1600" dirty="0">
                    <a:latin typeface="Georgia" panose="02040502050405020303" pitchFamily="18" charset="0"/>
                  </a:rPr>
                  <a:t>are found numerically as the roots of the </a:t>
                </a:r>
                <a:r>
                  <a:rPr lang="en-US" sz="1600" dirty="0" smtClean="0">
                    <a:latin typeface="Georgia" panose="02040502050405020303" pitchFamily="18" charset="0"/>
                  </a:rPr>
                  <a:t>FRSA secular equation.</a:t>
                </a:r>
                <a:r>
                  <a:rPr lang="ru-RU" sz="1600" dirty="0" smtClean="0">
                    <a:latin typeface="Georgia" panose="02040502050405020303" pitchFamily="18" charset="0"/>
                  </a:rPr>
                  <a:t> </a:t>
                </a:r>
                <a:r>
                  <a:rPr lang="en-US" sz="1600" dirty="0">
                    <a:latin typeface="Georgia" panose="02040502050405020303" pitchFamily="18" charset="0"/>
                  </a:rPr>
                  <a:t>The cutoff of the discretized continuous part of the single-particle spectra is performed at the energy of </a:t>
                </a: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100 MeV</a:t>
                </a:r>
                <a:r>
                  <a:rPr lang="en-US" sz="1600" dirty="0">
                    <a:latin typeface="Georgia" panose="02040502050405020303" pitchFamily="18" charset="0"/>
                  </a:rPr>
                  <a:t>. This is sufficient for exhausting the Ikeda sum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𝑁</m:t>
                        </m:r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1600" dirty="0">
                    <a:latin typeface="Georgia" panose="02040502050405020303" pitchFamily="18" charset="0"/>
                  </a:rPr>
                  <a:t>.</a:t>
                </a:r>
                <a:endParaRPr lang="ru-RU" sz="1600" dirty="0">
                  <a:latin typeface="Georgia" panose="02040502050405020303" pitchFamily="18" charset="0"/>
                </a:endParaRPr>
              </a:p>
              <a:p>
                <a:endParaRPr lang="ru-RU" sz="16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4" y="3572856"/>
                <a:ext cx="9016656" cy="1914178"/>
              </a:xfrm>
              <a:prstGeom prst="rect">
                <a:avLst/>
              </a:prstGeom>
              <a:blipFill rotWithShape="1">
                <a:blip r:embed="rId7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7344" y="5560256"/>
            <a:ext cx="9125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Nguyen Van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Giai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Ch.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Stoyanov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and V. V.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Voronov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Phys.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Rev. C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57, 1204 (1998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A.P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Severyukhin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V.V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Voronov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and Nguyen Van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Giai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Prog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Theor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Phys. 128, 489 (2012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A.P.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Severyukhin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and H.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Sagawa,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Prog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Theor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Exp. Phys. 2013, 103D03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(2013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E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Sushenok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A.P.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Severyukhin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N.N.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Arenyev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I.N.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Borzov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preprint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JINR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Р4-2016-77 (2016)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 panose="02040502050405020303" pitchFamily="18" charset="0"/>
              </a:rPr>
              <a:t>We </a:t>
            </a:r>
            <a:r>
              <a:rPr lang="en-US" sz="1600" dirty="0">
                <a:latin typeface="Georgia" panose="02040502050405020303" pitchFamily="18" charset="0"/>
              </a:rPr>
              <a:t>construct the wave functions from </a:t>
            </a:r>
            <a:r>
              <a:rPr lang="en-US" sz="1600" dirty="0" smtClean="0">
                <a:latin typeface="Georgia" panose="02040502050405020303" pitchFamily="18" charset="0"/>
              </a:rPr>
              <a:t>a linear </a:t>
            </a:r>
            <a:r>
              <a:rPr lang="en-US" sz="1600" dirty="0">
                <a:latin typeface="Georgia" panose="02040502050405020303" pitchFamily="18" charset="0"/>
              </a:rPr>
              <a:t>combination of </a:t>
            </a:r>
            <a:r>
              <a:rPr lang="en-US" sz="1600" dirty="0" smtClean="0">
                <a:latin typeface="Georgia" panose="02040502050405020303" pitchFamily="18" charset="0"/>
              </a:rPr>
              <a:t>one-phonon </a:t>
            </a:r>
            <a:r>
              <a:rPr lang="en-US" sz="1600" dirty="0">
                <a:latin typeface="Georgia" panose="02040502050405020303" pitchFamily="18" charset="0"/>
              </a:rPr>
              <a:t>and two-phonon </a:t>
            </a:r>
            <a:r>
              <a:rPr lang="en-US" sz="1600" dirty="0" smtClean="0">
                <a:latin typeface="Georgia" panose="02040502050405020303" pitchFamily="18" charset="0"/>
              </a:rPr>
              <a:t>configurations</a:t>
            </a:r>
            <a:endParaRPr lang="ru-RU" sz="16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6272" y="701407"/>
                <a:ext cx="6251455" cy="728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ru-RU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𝐽𝑀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𝐽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𝐽𝑀𝑖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†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𝐽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†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1600" i="1" smtClean="0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𝑄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accent3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†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𝐽𝑀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72" y="701407"/>
                <a:ext cx="6251455" cy="7287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1" y="2493052"/>
                <a:ext cx="8784976" cy="1184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Georgia" panose="02040502050405020303" pitchFamily="18" charset="0"/>
                  </a:rPr>
                  <a:t>The wave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𝜆𝜇</m:t>
                        </m:r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d>
                      <m:dPr>
                        <m:begChr m:val="|"/>
                        <m:endChr m:val=""/>
                        <m:ctrlPr>
                          <a:rPr lang="ru-RU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ru-RU" sz="16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1600" dirty="0">
                    <a:latin typeface="Georgia" panose="02040502050405020303" pitchFamily="18" charset="0"/>
                  </a:rPr>
                  <a:t>of the one-phonon </a:t>
                </a:r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Gamow-Teller</a:t>
                </a:r>
                <a:r>
                  <a:rPr lang="en-US" sz="1600" dirty="0">
                    <a:latin typeface="Georgia" panose="02040502050405020303" pitchFamily="18" charset="0"/>
                  </a:rPr>
                  <a:t> states of the daughter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−1,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𝑍</m:t>
                        </m:r>
                        <m:r>
                          <a:rPr lang="en-US" sz="1600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600" dirty="0">
                    <a:latin typeface="Georgia" panose="02040502050405020303" pitchFamily="18" charset="0"/>
                  </a:rPr>
                  <a:t> nucleus are described as a linear combinations of 2QP configurations;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ru-RU" sz="16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𝜆𝜇</m:t>
                        </m:r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d>
                      <m:dPr>
                        <m:begChr m:val="|"/>
                        <m:endChr m:val=""/>
                        <m:ctrlPr>
                          <a:rPr lang="ru-RU" sz="1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ru-RU" sz="16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1600" dirty="0">
                    <a:latin typeface="Georgia" panose="02040502050405020303" pitchFamily="18" charset="0"/>
                  </a:rPr>
                  <a:t>is a one-phonon </a:t>
                </a:r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en-US" sz="1600" baseline="30000" dirty="0">
                    <a:solidFill>
                      <a:schemeClr val="accent3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+</a:t>
                </a:r>
                <a:r>
                  <a:rPr lang="en-US" sz="1600" dirty="0">
                    <a:latin typeface="Georgia" panose="02040502050405020303" pitchFamily="18" charset="0"/>
                  </a:rPr>
                  <a:t> </a:t>
                </a:r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excitation</a:t>
                </a:r>
                <a:r>
                  <a:rPr lang="en-US" sz="1600" dirty="0">
                    <a:latin typeface="Georgia" panose="02040502050405020303" pitchFamily="18" charset="0"/>
                  </a:rPr>
                  <a:t> of the parent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1600" dirty="0">
                    <a:latin typeface="Georgia" panose="02040502050405020303" pitchFamily="18" charset="0"/>
                  </a:rPr>
                  <a:t> nucleus.</a:t>
                </a:r>
              </a:p>
              <a:p>
                <a:endParaRPr lang="ru-RU" sz="16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2493052"/>
                <a:ext cx="8784976" cy="1184427"/>
              </a:xfrm>
              <a:prstGeom prst="rect">
                <a:avLst/>
              </a:prstGeom>
              <a:blipFill rotWithShape="1">
                <a:blip r:embed="rId4"/>
                <a:stretch>
                  <a:fillRect l="-347" t="-30412" r="-555" b="-2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730" y="3501008"/>
                <a:ext cx="3422009" cy="11344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dirty="0" smtClean="0">
                    <a:latin typeface="Georgia" panose="02040502050405020303" pitchFamily="18" charset="0"/>
                  </a:rPr>
                  <a:t>All one- and two-phonon configurations with the excitation </a:t>
                </a:r>
                <a:r>
                  <a:rPr lang="en-US" sz="1600" dirty="0">
                    <a:latin typeface="Georgia" panose="02040502050405020303" pitchFamily="18" charset="0"/>
                  </a:rPr>
                  <a:t>energy of the daughter </a:t>
                </a:r>
                <a:r>
                  <a:rPr lang="en-US" sz="1600" dirty="0" smtClean="0">
                    <a:latin typeface="Georgia" panose="02040502050405020303" pitchFamily="18" charset="0"/>
                  </a:rPr>
                  <a:t>nucleus</a:t>
                </a:r>
                <a:r>
                  <a:rPr lang="en-US" sz="1600" dirty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sSubSup>
                          <m:sSubSupPr>
                            <m:ctrlPr>
                              <a:rPr lang="en-US" sz="160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accent3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1600" dirty="0" smtClean="0">
                    <a:latin typeface="Georgia" panose="02040502050405020303" pitchFamily="18" charset="0"/>
                  </a:rPr>
                  <a:t>up </a:t>
                </a:r>
                <a:r>
                  <a:rPr lang="en-US" sz="1600" dirty="0">
                    <a:latin typeface="Georgia" panose="02040502050405020303" pitchFamily="18" charset="0"/>
                  </a:rPr>
                  <a:t>to </a:t>
                </a: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16 </a:t>
                </a: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MeV </a:t>
                </a:r>
                <a:r>
                  <a:rPr lang="en-US" sz="1600" dirty="0">
                    <a:latin typeface="Georgia" panose="02040502050405020303" pitchFamily="18" charset="0"/>
                  </a:rPr>
                  <a:t>are included. </a:t>
                </a:r>
                <a:endParaRPr lang="ru-RU" sz="16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30" y="3501008"/>
                <a:ext cx="3422009" cy="1134478"/>
              </a:xfrm>
              <a:prstGeom prst="rect">
                <a:avLst/>
              </a:prstGeom>
              <a:blipFill rotWithShape="1">
                <a:blip r:embed="rId5"/>
                <a:stretch>
                  <a:fillRect l="-888" t="-1064" r="-710" b="-585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9512" y="1430133"/>
            <a:ext cx="5038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The normalization condition for the wave </a:t>
            </a:r>
            <a:r>
              <a:rPr lang="en-US" sz="1600" dirty="0" smtClean="0">
                <a:latin typeface="Georgia" panose="02040502050405020303" pitchFamily="18" charset="0"/>
              </a:rPr>
              <a:t>functions </a:t>
            </a:r>
            <a:r>
              <a:rPr lang="en-US" sz="1600" dirty="0">
                <a:latin typeface="Georgia" panose="02040502050405020303" pitchFamily="18" charset="0"/>
              </a:rPr>
              <a:t>is</a:t>
            </a:r>
            <a:endParaRPr lang="ru-RU" sz="16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27067" y="1768687"/>
                <a:ext cx="3489866" cy="724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ru-RU" sz="16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ru-RU" sz="160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sz="160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accent3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𝐽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067" y="1768687"/>
                <a:ext cx="3489866" cy="7243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67730" y="614820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A. 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Severyukhin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V. V.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Voronov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I. N.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Borzov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N. N.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Arsenyev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and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Nguyen Van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Giai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Phys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Rev. C 90, 044320 (2014)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39" y="3501007"/>
            <a:ext cx="5362967" cy="21595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79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116632"/>
                <a:ext cx="8712968" cy="981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Georgia" panose="02040502050405020303" pitchFamily="18" charset="0"/>
                  </a:rPr>
                  <a:t>In the allowed GT approximation, the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β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-decay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rate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is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dirty="0" smtClean="0">
                    <a:latin typeface="Georgia" panose="02040502050405020303" pitchFamily="18" charset="0"/>
                  </a:rPr>
                  <a:t>expressed by summing up the probabilities (in units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) of </a:t>
                </a:r>
                <a:r>
                  <a:rPr lang="en-US" dirty="0">
                    <a:latin typeface="Georgia" panose="02040502050405020303" pitchFamily="18" charset="0"/>
                  </a:rPr>
                  <a:t>the energetically allowed transitions </a:t>
                </a:r>
                <a:r>
                  <a:rPr lang="en-US" dirty="0" smtClean="0">
                    <a:latin typeface="Georgia" panose="02040502050405020303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𝐺𝑇</m:t>
                        </m:r>
                      </m:sup>
                    </m:sSubSup>
                    <m:r>
                      <a:rPr lang="en-US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)  weighted with </a:t>
                </a:r>
                <a:r>
                  <a:rPr lang="en-US" dirty="0">
                    <a:latin typeface="Georgia" panose="02040502050405020303" pitchFamily="18" charset="0"/>
                  </a:rPr>
                  <a:t>the integrated Fermi function</a:t>
                </a:r>
                <a:endParaRPr lang="ru-RU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8712968" cy="981294"/>
              </a:xfrm>
              <a:prstGeom prst="rect">
                <a:avLst/>
              </a:prstGeom>
              <a:blipFill rotWithShape="1">
                <a:blip r:embed="rId2"/>
                <a:stretch>
                  <a:fillRect l="-559" t="-32298" b="-55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5818" y="1097926"/>
                <a:ext cx="4800353" cy="836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1/2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+1,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𝐺𝑇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𝐺𝑇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818" y="1097926"/>
                <a:ext cx="4800353" cy="8367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5819" y="1934630"/>
                <a:ext cx="1885966" cy="449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819" y="1934630"/>
                <a:ext cx="1885966" cy="449162"/>
              </a:xfrm>
              <a:prstGeom prst="rect">
                <a:avLst/>
              </a:prstGeom>
              <a:blipFill rotWithShape="1"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2" y="2383792"/>
                <a:ext cx="8712968" cy="1348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Georgia" panose="02040502050405020303" pitchFamily="18" charset="0"/>
                  </a:rPr>
                  <a:t>where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=1.25</m:t>
                    </m:r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=6147</m:t>
                    </m:r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 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dirty="0">
                    <a:latin typeface="Georgia" panose="02040502050405020303" pitchFamily="18" charset="0"/>
                  </a:rPr>
                  <a:t> denotes the </a:t>
                </a:r>
                <a:r>
                  <a:rPr lang="en-US" dirty="0" smtClean="0">
                    <a:latin typeface="Georgia" panose="02040502050405020303" pitchFamily="18" charset="0"/>
                  </a:rPr>
                  <a:t>excitation energy </a:t>
                </a:r>
                <a:r>
                  <a:rPr lang="en-US" dirty="0">
                    <a:latin typeface="Georgia" panose="02040502050405020303" pitchFamily="18" charset="0"/>
                  </a:rPr>
                  <a:t>of the daughter </a:t>
                </a:r>
                <a:r>
                  <a:rPr lang="en-US" dirty="0" smtClean="0">
                    <a:latin typeface="Georgia" panose="02040502050405020303" pitchFamily="18" charset="0"/>
                  </a:rPr>
                  <a:t>nucleus,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sSubSup>
                          <m:sSubSupPr>
                            <m:ctrlPr>
                              <a:rPr lang="en-US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sub>
                    </m:sSub>
                    <m:r>
                      <a:rPr lang="en-US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𝑄𝑃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𝑙𝑜𝑤𝑒𝑠𝑡</m:t>
                        </m:r>
                      </m:sub>
                    </m:sSub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Georgia" panose="02040502050405020303" pitchFamily="18" charset="0"/>
                  </a:rPr>
                  <a:t> are </a:t>
                </a:r>
                <a:r>
                  <a:rPr lang="en-US" dirty="0" smtClean="0">
                    <a:latin typeface="Georgia" panose="02040502050405020303" pitchFamily="18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 </a:t>
                </a:r>
                <a:r>
                  <a:rPr lang="en-US" dirty="0">
                    <a:latin typeface="Georgia" panose="02040502050405020303" pitchFamily="18" charset="0"/>
                  </a:rPr>
                  <a:t>eigenvalues of the QRPA </a:t>
                </a:r>
                <a:r>
                  <a:rPr lang="en-US" dirty="0" smtClean="0">
                    <a:latin typeface="Georgia" panose="02040502050405020303" pitchFamily="18" charset="0"/>
                  </a:rPr>
                  <a:t>equations with taking </a:t>
                </a:r>
                <a:r>
                  <a:rPr lang="en-US" dirty="0">
                    <a:latin typeface="Georgia" panose="02040502050405020303" pitchFamily="18" charset="0"/>
                  </a:rPr>
                  <a:t>into account the </a:t>
                </a:r>
                <a:r>
                  <a:rPr lang="en-US" dirty="0" smtClean="0">
                    <a:latin typeface="Georgia" panose="02040502050405020303" pitchFamily="18" charset="0"/>
                  </a:rPr>
                  <a:t>two-phonon configurations,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𝑄𝑃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𝑙𝑜𝑤𝑒𝑠𝑡</m:t>
                        </m:r>
                      </m:sub>
                    </m:sSub>
                  </m:oMath>
                </a14:m>
                <a:r>
                  <a:rPr lang="en-US" dirty="0">
                    <a:latin typeface="Georgia" panose="02040502050405020303" pitchFamily="18" charset="0"/>
                  </a:rPr>
                  <a:t> corresponds the lowest </a:t>
                </a:r>
                <a:r>
                  <a:rPr lang="en-US" dirty="0" smtClean="0">
                    <a:latin typeface="Georgia" panose="02040502050405020303" pitchFamily="18" charset="0"/>
                  </a:rPr>
                  <a:t>2QP energy.</a:t>
                </a:r>
                <a:endParaRPr lang="ru-RU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83792"/>
                <a:ext cx="8712968" cy="1348767"/>
              </a:xfrm>
              <a:prstGeom prst="rect">
                <a:avLst/>
              </a:prstGeom>
              <a:blipFill rotWithShape="1">
                <a:blip r:embed="rId5"/>
                <a:stretch>
                  <a:fillRect l="-559" t="-31674" b="-63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3732559"/>
                <a:ext cx="87129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Georgia" panose="02040502050405020303" pitchFamily="18" charset="0"/>
                  </a:rPr>
                  <a:t>The difference in the characteristic time scales of the β-decay </a:t>
                </a:r>
                <a:r>
                  <a:rPr lang="en-US" dirty="0">
                    <a:latin typeface="Georgia" panose="02040502050405020303" pitchFamily="18" charset="0"/>
                  </a:rPr>
                  <a:t>and subsequent neutron </a:t>
                </a:r>
                <a:r>
                  <a:rPr lang="en-US" dirty="0" smtClean="0">
                    <a:latin typeface="Georgia" panose="02040502050405020303" pitchFamily="18" charset="0"/>
                  </a:rPr>
                  <a:t>emission </a:t>
                </a:r>
                <a:r>
                  <a:rPr lang="en-US" dirty="0">
                    <a:latin typeface="Georgia" panose="02040502050405020303" pitchFamily="18" charset="0"/>
                  </a:rPr>
                  <a:t>processes justifies </a:t>
                </a:r>
                <a:r>
                  <a:rPr lang="en-US" dirty="0" smtClean="0">
                    <a:latin typeface="Georgia" panose="02040502050405020303" pitchFamily="18" charset="0"/>
                  </a:rPr>
                  <a:t>an assumption </a:t>
                </a:r>
                <a:r>
                  <a:rPr lang="en-US" dirty="0">
                    <a:latin typeface="Georgia" panose="02040502050405020303" pitchFamily="18" charset="0"/>
                  </a:rPr>
                  <a:t>of their statistical independence.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dirty="0">
                    <a:latin typeface="Georgia" panose="02040502050405020303" pitchFamily="18" charset="0"/>
                  </a:rPr>
                  <a:t>probability of the β</a:t>
                </a:r>
                <a:r>
                  <a:rPr lang="en-US" dirty="0" err="1">
                    <a:latin typeface="Georgia" panose="02040502050405020303" pitchFamily="18" charset="0"/>
                  </a:rPr>
                  <a:t>xn</a:t>
                </a:r>
                <a:r>
                  <a:rPr lang="en-US" dirty="0">
                    <a:latin typeface="Georgia" panose="02040502050405020303" pitchFamily="18" charset="0"/>
                  </a:rPr>
                  <a:t> emission </a:t>
                </a:r>
                <a:r>
                  <a:rPr lang="en-US" dirty="0" smtClean="0">
                    <a:latin typeface="Georgia" panose="02040502050405020303" pitchFamily="18" charset="0"/>
                  </a:rPr>
                  <a:t>accompanying </a:t>
                </a:r>
                <a:r>
                  <a:rPr lang="en-US" dirty="0">
                    <a:latin typeface="Georgia" panose="02040502050405020303" pitchFamily="18" charset="0"/>
                  </a:rPr>
                  <a:t>the β-decay </a:t>
                </a:r>
                <a:r>
                  <a:rPr lang="en-US" dirty="0" smtClean="0">
                    <a:latin typeface="Georgia" panose="02040502050405020303" pitchFamily="18" charset="0"/>
                  </a:rPr>
                  <a:t>to </a:t>
                </a:r>
                <a:r>
                  <a:rPr lang="en-US" dirty="0">
                    <a:latin typeface="Georgia" panose="02040502050405020303" pitchFamily="18" charset="0"/>
                  </a:rPr>
                  <a:t>the excited states in the daughter </a:t>
                </a:r>
                <a:r>
                  <a:rPr lang="en-US" dirty="0" smtClean="0">
                    <a:latin typeface="Georgia" panose="02040502050405020303" pitchFamily="18" charset="0"/>
                  </a:rPr>
                  <a:t>nucleus can </a:t>
                </a:r>
                <a:r>
                  <a:rPr lang="en-US" dirty="0">
                    <a:latin typeface="Georgia" panose="02040502050405020303" pitchFamily="18" charset="0"/>
                  </a:rPr>
                  <a:t>be expressed as</a:t>
                </a:r>
                <a:endParaRPr lang="ru-RU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32559"/>
                <a:ext cx="8712968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559" t="-253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475656" y="4932888"/>
                <a:ext cx="6552728" cy="845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ru-RU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1/2</m:t>
                          </m:r>
                        </m:sub>
                        <m:sup/>
                      </m:sSubSup>
                      <m:sSup>
                        <m:sSup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+1,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𝐺𝑇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𝐺𝑇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932888"/>
                <a:ext cx="6552728" cy="8459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512" y="5676775"/>
                <a:ext cx="8712968" cy="718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Georgia" panose="02040502050405020303" pitchFamily="18" charset="0"/>
                  </a:rPr>
                  <a:t>where the GT transition energy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latin typeface="Cambria Math"/>
                          </a:rPr>
                          <m:t>𝐺𝑇</m:t>
                        </m:r>
                      </m:sup>
                    </m:sSubSup>
                  </m:oMath>
                </a14:m>
                <a:r>
                  <a:rPr lang="en-US" dirty="0" smtClean="0">
                    <a:latin typeface="Georgia" panose="02040502050405020303" pitchFamily="18" charset="0"/>
                  </a:rPr>
                  <a:t>) </a:t>
                </a:r>
                <a:r>
                  <a:rPr lang="en-US" dirty="0">
                    <a:latin typeface="Georgia" panose="02040502050405020303" pitchFamily="18" charset="0"/>
                  </a:rPr>
                  <a:t>is located </a:t>
                </a:r>
                <a:r>
                  <a:rPr lang="en-US" dirty="0" smtClean="0">
                    <a:latin typeface="Georgia" panose="02040502050405020303" pitchFamily="18" charset="0"/>
                  </a:rPr>
                  <a:t>within the </a:t>
                </a:r>
                <a:r>
                  <a:rPr lang="en-US" dirty="0">
                    <a:latin typeface="Georgia" panose="02040502050405020303" pitchFamily="18" charset="0"/>
                  </a:rPr>
                  <a:t>neutron emission </a:t>
                </a:r>
                <a:r>
                  <a:rPr lang="en-US" dirty="0" smtClean="0">
                    <a:latin typeface="Georgia" panose="02040502050405020303" pitchFamily="18" charset="0"/>
                  </a:rPr>
                  <a:t>window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𝑥𝑛</m:t>
                        </m:r>
                      </m:sub>
                    </m:sSub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𝑥𝑛</m:t>
                        </m:r>
                      </m:sub>
                    </m:sSub>
                  </m:oMath>
                </a14:m>
                <a:endParaRPr lang="ru-RU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676775"/>
                <a:ext cx="8712968" cy="718402"/>
              </a:xfrm>
              <a:prstGeom prst="rect">
                <a:avLst/>
              </a:prstGeom>
              <a:blipFill rotWithShape="1">
                <a:blip r:embed="rId8"/>
                <a:stretch>
                  <a:fillRect l="-559" t="-847" r="-979" b="-42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65267" y="6110814"/>
            <a:ext cx="662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A. P.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Severyukhin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N. N.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Arsenyev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I. N.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Borzov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and E. O.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Sushenok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Phys. Rev. C 95,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034314 (2017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3139</Words>
  <Application>Microsoft Office PowerPoint</Application>
  <PresentationFormat>Экран (4:3)</PresentationFormat>
  <Paragraphs>173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The impact of the tensor interaction on the β-delayed neutron emission of the neutron-rich Ni isotopes</vt:lpstr>
      <vt:lpstr>Презентация PowerPoint</vt:lpstr>
      <vt:lpstr>Презентация PowerPoint</vt:lpstr>
      <vt:lpstr>Презентация PowerPoint</vt:lpstr>
      <vt:lpstr>TIJ parametrizations</vt:lpstr>
      <vt:lpstr>HF-BCS</vt:lpstr>
      <vt:lpstr>QRPA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RESULTS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the tensor interaction on the β-delayed neutron emission of the neutron-rich Ni isotopes</dc:title>
  <dc:creator>Stiv</dc:creator>
  <cp:lastModifiedBy>Stiv</cp:lastModifiedBy>
  <cp:revision>97</cp:revision>
  <dcterms:created xsi:type="dcterms:W3CDTF">2017-07-03T05:51:08Z</dcterms:created>
  <dcterms:modified xsi:type="dcterms:W3CDTF">2017-07-19T13:26:05Z</dcterms:modified>
</cp:coreProperties>
</file>