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0" r:id="rId1"/>
  </p:sldMasterIdLst>
  <p:sldIdLst>
    <p:sldId id="256" r:id="rId2"/>
    <p:sldId id="259" r:id="rId3"/>
    <p:sldId id="272" r:id="rId4"/>
    <p:sldId id="283" r:id="rId5"/>
    <p:sldId id="261" r:id="rId6"/>
    <p:sldId id="264" r:id="rId7"/>
    <p:sldId id="276" r:id="rId8"/>
    <p:sldId id="270" r:id="rId9"/>
    <p:sldId id="304" r:id="rId10"/>
    <p:sldId id="306" r:id="rId11"/>
    <p:sldId id="305" r:id="rId12"/>
    <p:sldId id="287" r:id="rId13"/>
    <p:sldId id="289" r:id="rId14"/>
    <p:sldId id="292" r:id="rId15"/>
    <p:sldId id="293" r:id="rId16"/>
    <p:sldId id="295" r:id="rId17"/>
    <p:sldId id="296" r:id="rId18"/>
    <p:sldId id="297" r:id="rId19"/>
    <p:sldId id="298" r:id="rId20"/>
    <p:sldId id="299" r:id="rId21"/>
    <p:sldId id="271" r:id="rId22"/>
    <p:sldId id="300" r:id="rId23"/>
    <p:sldId id="301" r:id="rId24"/>
    <p:sldId id="302" r:id="rId25"/>
    <p:sldId id="303" r:id="rId26"/>
    <p:sldId id="279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7DB68-AEA9-4FAF-B880-AA2C1B036823}" type="datetimeFigureOut">
              <a:rPr lang="ru-RU" smtClean="0"/>
              <a:t>30.05.2021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49B74-602B-4988-8F81-5E576582EB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1827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7DB68-AEA9-4FAF-B880-AA2C1B036823}" type="datetimeFigureOut">
              <a:rPr lang="ru-RU" smtClean="0"/>
              <a:t>30.05.2021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49B74-602B-4988-8F81-5E576582EB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8439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7DB68-AEA9-4FAF-B880-AA2C1B036823}" type="datetimeFigureOut">
              <a:rPr lang="ru-RU" smtClean="0"/>
              <a:t>30.05.2021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49B74-602B-4988-8F81-5E576582EB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6580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7DB68-AEA9-4FAF-B880-AA2C1B036823}" type="datetimeFigureOut">
              <a:rPr lang="ru-RU" smtClean="0"/>
              <a:t>30.05.2021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49B74-602B-4988-8F81-5E576582EB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47333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7DB68-AEA9-4FAF-B880-AA2C1B036823}" type="datetimeFigureOut">
              <a:rPr lang="ru-RU" smtClean="0"/>
              <a:t>30.05.2021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49B74-602B-4988-8F81-5E576582EB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59610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7DB68-AEA9-4FAF-B880-AA2C1B036823}" type="datetimeFigureOut">
              <a:rPr lang="ru-RU" smtClean="0"/>
              <a:t>30.05.2021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49B74-602B-4988-8F81-5E576582EB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4869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7DB68-AEA9-4FAF-B880-AA2C1B036823}" type="datetimeFigureOut">
              <a:rPr lang="ru-RU" smtClean="0"/>
              <a:t>30.05.2021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49B74-602B-4988-8F81-5E576582EB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9610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7DB68-AEA9-4FAF-B880-AA2C1B036823}" type="datetimeFigureOut">
              <a:rPr lang="ru-RU" smtClean="0"/>
              <a:t>30.05.2021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49B74-602B-4988-8F81-5E576582EB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87700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7DB68-AEA9-4FAF-B880-AA2C1B036823}" type="datetimeFigureOut">
              <a:rPr lang="ru-RU" smtClean="0"/>
              <a:t>30.05.2021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49B74-602B-4988-8F81-5E576582EB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446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7DB68-AEA9-4FAF-B880-AA2C1B036823}" type="datetimeFigureOut">
              <a:rPr lang="ru-RU" smtClean="0"/>
              <a:t>30.05.2021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7A349B74-602B-4988-8F81-5E576582EB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74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7DB68-AEA9-4FAF-B880-AA2C1B036823}" type="datetimeFigureOut">
              <a:rPr lang="ru-RU" smtClean="0"/>
              <a:t>30.05.2021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49B74-602B-4988-8F81-5E576582EB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580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7DB68-AEA9-4FAF-B880-AA2C1B036823}" type="datetimeFigureOut">
              <a:rPr lang="ru-RU" smtClean="0"/>
              <a:t>30.05.2021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49B74-602B-4988-8F81-5E576582EB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838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7DB68-AEA9-4FAF-B880-AA2C1B036823}" type="datetimeFigureOut">
              <a:rPr lang="ru-RU" smtClean="0"/>
              <a:t>30.05.2021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49B74-602B-4988-8F81-5E576582EB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765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7DB68-AEA9-4FAF-B880-AA2C1B036823}" type="datetimeFigureOut">
              <a:rPr lang="ru-RU" smtClean="0"/>
              <a:t>30.05.2021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49B74-602B-4988-8F81-5E576582EB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9075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7DB68-AEA9-4FAF-B880-AA2C1B036823}" type="datetimeFigureOut">
              <a:rPr lang="ru-RU" smtClean="0"/>
              <a:t>30.05.2021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49B74-602B-4988-8F81-5E576582EB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0675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7DB68-AEA9-4FAF-B880-AA2C1B036823}" type="datetimeFigureOut">
              <a:rPr lang="ru-RU" smtClean="0"/>
              <a:t>30.05.2021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49B74-602B-4988-8F81-5E576582EB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685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7DB68-AEA9-4FAF-B880-AA2C1B036823}" type="datetimeFigureOut">
              <a:rPr lang="ru-RU" smtClean="0"/>
              <a:t>30.05.2021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49B74-602B-4988-8F81-5E576582EB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559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737DB68-AEA9-4FAF-B880-AA2C1B036823}" type="datetimeFigureOut">
              <a:rPr lang="ru-RU" smtClean="0"/>
              <a:t>30.05.2021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A349B74-602B-4988-8F81-5E576582EB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3773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11" r:id="rId1"/>
    <p:sldLayoutId id="2147483912" r:id="rId2"/>
    <p:sldLayoutId id="2147483913" r:id="rId3"/>
    <p:sldLayoutId id="2147483914" r:id="rId4"/>
    <p:sldLayoutId id="2147483915" r:id="rId5"/>
    <p:sldLayoutId id="2147483916" r:id="rId6"/>
    <p:sldLayoutId id="2147483917" r:id="rId7"/>
    <p:sldLayoutId id="2147483918" r:id="rId8"/>
    <p:sldLayoutId id="2147483919" r:id="rId9"/>
    <p:sldLayoutId id="2147483920" r:id="rId10"/>
    <p:sldLayoutId id="2147483921" r:id="rId11"/>
    <p:sldLayoutId id="2147483922" r:id="rId12"/>
    <p:sldLayoutId id="2147483923" r:id="rId13"/>
    <p:sldLayoutId id="2147483924" r:id="rId14"/>
    <p:sldLayoutId id="2147483925" r:id="rId15"/>
    <p:sldLayoutId id="2147483926" r:id="rId16"/>
    <p:sldLayoutId id="214748392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357" y="286603"/>
            <a:ext cx="11441672" cy="1386336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Моделирование </a:t>
            </a:r>
            <a:r>
              <a:rPr lang="ru-RU" sz="4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взаимодействия </a:t>
            </a:r>
            <a:r>
              <a:rPr lang="ru-RU" sz="4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«тёмных» </a:t>
            </a:r>
            <a:r>
              <a:rPr lang="ru-RU" sz="4000" b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атомов </a:t>
            </a:r>
            <a:r>
              <a:rPr lang="en-US" sz="4000" b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O</a:t>
            </a:r>
            <a:r>
              <a:rPr lang="ru-RU" sz="4000" b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-гелия</a:t>
            </a:r>
            <a:r>
              <a:rPr lang="ru-RU" sz="4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с ядрами вещества.</a:t>
            </a:r>
            <a:endParaRPr lang="ru-RU" sz="40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72223" y="1821282"/>
            <a:ext cx="8471939" cy="4715996"/>
          </a:xfrm>
        </p:spPr>
        <p:txBody>
          <a:bodyPr>
            <a:noAutofit/>
          </a:bodyPr>
          <a:lstStyle/>
          <a:p>
            <a:pPr lvl="0" algn="l">
              <a:buClr>
                <a:srgbClr val="BC1C1C">
                  <a:lumMod val="75000"/>
                </a:srgbClr>
              </a:buClr>
            </a:pPr>
            <a:r>
              <a:rPr lang="ru-RU" sz="3600" dirty="0" smtClean="0">
                <a:solidFill>
                  <a:prstClr val="black"/>
                </a:solidFill>
              </a:rPr>
              <a:t>Студент группы М20-115:</a:t>
            </a:r>
            <a:endParaRPr lang="ru-RU" sz="3600" dirty="0">
              <a:solidFill>
                <a:prstClr val="black"/>
              </a:solidFill>
            </a:endParaRPr>
          </a:p>
          <a:p>
            <a:pPr lvl="0" algn="l">
              <a:buClr>
                <a:srgbClr val="BC1C1C">
                  <a:lumMod val="75000"/>
                </a:srgbClr>
              </a:buClr>
            </a:pPr>
            <a:r>
              <a:rPr lang="ru-RU" sz="3600" dirty="0">
                <a:solidFill>
                  <a:prstClr val="black"/>
                </a:solidFill>
              </a:rPr>
              <a:t>Бикбаев Т.Э.</a:t>
            </a:r>
          </a:p>
          <a:p>
            <a:pPr lvl="0" algn="l">
              <a:buClr>
                <a:srgbClr val="BC1C1C">
                  <a:lumMod val="75000"/>
                </a:srgbClr>
              </a:buClr>
            </a:pPr>
            <a:r>
              <a:rPr lang="ru-RU" sz="3600" dirty="0">
                <a:solidFill>
                  <a:prstClr val="black"/>
                </a:solidFill>
              </a:rPr>
              <a:t>Научный руководитель, д.ф.-м.н., проф.:</a:t>
            </a:r>
          </a:p>
          <a:p>
            <a:pPr lvl="0" algn="l">
              <a:buClr>
                <a:srgbClr val="BC1C1C">
                  <a:lumMod val="75000"/>
                </a:srgbClr>
              </a:buClr>
            </a:pPr>
            <a:r>
              <a:rPr lang="ru-RU" sz="3600" dirty="0">
                <a:solidFill>
                  <a:prstClr val="black"/>
                </a:solidFill>
              </a:rPr>
              <a:t>Хлопов М.Ю</a:t>
            </a:r>
            <a:r>
              <a:rPr lang="ru-RU" sz="3600" dirty="0" smtClean="0">
                <a:solidFill>
                  <a:prstClr val="black"/>
                </a:solidFill>
              </a:rPr>
              <a:t>.</a:t>
            </a:r>
            <a:r>
              <a:rPr lang="ru-RU" sz="3600" dirty="0">
                <a:solidFill>
                  <a:prstClr val="black"/>
                </a:solidFill>
              </a:rPr>
              <a:t/>
            </a:r>
            <a:br>
              <a:rPr lang="ru-RU" sz="3600" dirty="0">
                <a:solidFill>
                  <a:prstClr val="black"/>
                </a:solidFill>
              </a:rPr>
            </a:br>
            <a:r>
              <a:rPr lang="ru-RU" sz="3600" dirty="0">
                <a:solidFill>
                  <a:prstClr val="black"/>
                </a:solidFill>
              </a:rPr>
              <a:t>Научный консультант, к.ф.-м.н., доц.:</a:t>
            </a:r>
          </a:p>
          <a:p>
            <a:pPr lvl="0" algn="l">
              <a:buClr>
                <a:srgbClr val="BC1C1C">
                  <a:lumMod val="75000"/>
                </a:srgbClr>
              </a:buClr>
            </a:pPr>
            <a:r>
              <a:rPr lang="ru-RU" sz="3600" dirty="0">
                <a:solidFill>
                  <a:prstClr val="black"/>
                </a:solidFill>
              </a:rPr>
              <a:t>Майоров А.Г.</a:t>
            </a:r>
          </a:p>
          <a:p>
            <a:pPr lvl="0" algn="l">
              <a:buClr>
                <a:srgbClr val="BC1C1C">
                  <a:lumMod val="75000"/>
                </a:srgbClr>
              </a:buClr>
            </a:pPr>
            <a:endParaRPr lang="ru-RU" sz="3600" dirty="0">
              <a:solidFill>
                <a:prstClr val="black"/>
              </a:solidFill>
            </a:endParaRPr>
          </a:p>
          <a:p>
            <a:pPr lvl="0" algn="ctr">
              <a:buClr>
                <a:srgbClr val="BC1C1C">
                  <a:lumMod val="75000"/>
                </a:srgbClr>
              </a:buClr>
            </a:pPr>
            <a:r>
              <a:rPr lang="en-US" sz="3600" dirty="0">
                <a:solidFill>
                  <a:prstClr val="black"/>
                </a:solidFill>
              </a:rPr>
              <a:t/>
            </a:r>
            <a:br>
              <a:rPr lang="en-US" sz="3600" dirty="0">
                <a:solidFill>
                  <a:prstClr val="black"/>
                </a:solidFill>
              </a:rPr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32477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0572" y="360527"/>
            <a:ext cx="10158134" cy="545114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80639" y="5906111"/>
            <a:ext cx="98900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srgbClr val="FFFF00"/>
                </a:solidFill>
              </a:rPr>
              <a:t>Суммарный потенциал взаимодействия между </a:t>
            </a:r>
            <a:r>
              <a:rPr lang="ru-RU" sz="2400" dirty="0" err="1">
                <a:solidFill>
                  <a:srgbClr val="FFFF00"/>
                </a:solidFill>
              </a:rPr>
              <a:t>He</a:t>
            </a:r>
            <a:r>
              <a:rPr lang="ru-RU" sz="2400" dirty="0">
                <a:solidFill>
                  <a:srgbClr val="FFFF00"/>
                </a:solidFill>
              </a:rPr>
              <a:t> и ядром-мишенью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670717" y="6136943"/>
            <a:ext cx="5806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dirty="0" smtClean="0">
                <a:solidFill>
                  <a:srgbClr val="FF0000"/>
                </a:solidFill>
              </a:rPr>
              <a:t>1</a:t>
            </a:r>
            <a:r>
              <a:rPr lang="en-US" sz="3200" dirty="0">
                <a:solidFill>
                  <a:srgbClr val="FF0000"/>
                </a:solidFill>
              </a:rPr>
              <a:t>0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97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8330" y="358253"/>
            <a:ext cx="10220795" cy="542839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648712" y="5883365"/>
            <a:ext cx="96899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Суммарный </a:t>
            </a:r>
            <a:r>
              <a:rPr lang="ru-RU" sz="2400" dirty="0">
                <a:solidFill>
                  <a:srgbClr val="FFFF00"/>
                </a:solidFill>
              </a:rPr>
              <a:t>потенциал взаимодействия </a:t>
            </a:r>
            <a:r>
              <a:rPr lang="ru-RU" sz="2400" dirty="0" smtClean="0">
                <a:solidFill>
                  <a:srgbClr val="FFFF00"/>
                </a:solidFill>
              </a:rPr>
              <a:t>между </a:t>
            </a:r>
            <a:r>
              <a:rPr lang="ru-RU" sz="2400" dirty="0" err="1" smtClean="0">
                <a:solidFill>
                  <a:srgbClr val="FFFF00"/>
                </a:solidFill>
              </a:rPr>
              <a:t>He</a:t>
            </a:r>
            <a:r>
              <a:rPr lang="ru-RU" sz="2400" dirty="0" smtClean="0">
                <a:solidFill>
                  <a:srgbClr val="FFFF00"/>
                </a:solidFill>
              </a:rPr>
              <a:t> и </a:t>
            </a:r>
            <a:r>
              <a:rPr lang="ru-RU" sz="2400" dirty="0">
                <a:solidFill>
                  <a:srgbClr val="FFFF00"/>
                </a:solidFill>
              </a:rPr>
              <a:t>ядром-мишенью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1503024" y="6052642"/>
            <a:ext cx="5533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dirty="0" smtClean="0">
                <a:solidFill>
                  <a:srgbClr val="FF0000"/>
                </a:solidFill>
              </a:rPr>
              <a:t>1</a:t>
            </a:r>
            <a:r>
              <a:rPr lang="en-US" sz="3200" dirty="0">
                <a:solidFill>
                  <a:srgbClr val="FF0000"/>
                </a:solidFill>
              </a:rPr>
              <a:t>1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78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2" y="208130"/>
            <a:ext cx="10018713" cy="1088410"/>
          </a:xfrm>
        </p:spPr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chemeClr val="bg1"/>
                </a:solidFill>
              </a:rPr>
              <a:t>Модель атома Томсона.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rgbClr val="FFFF00"/>
                </a:solidFill>
              </a:rPr>
              <a:t>МОДЕЛИРОВАНИЕ </a:t>
            </a:r>
            <a:r>
              <a:rPr lang="en-US" sz="3600" dirty="0" smtClean="0">
                <a:solidFill>
                  <a:srgbClr val="FFFF00"/>
                </a:solidFill>
              </a:rPr>
              <a:t>X-</a:t>
            </a:r>
            <a:r>
              <a:rPr lang="ru-RU" sz="3600" dirty="0" smtClean="0">
                <a:solidFill>
                  <a:srgbClr val="FFFF00"/>
                </a:solidFill>
              </a:rPr>
              <a:t>ГЕЛИЯ.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19811" y="6043585"/>
            <a:ext cx="9347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FF00"/>
                </a:solidFill>
              </a:rPr>
              <a:t>Потенциал кулоновского взаимодействия и соответствующая ему </a:t>
            </a:r>
            <a:r>
              <a:rPr lang="ru-RU" dirty="0" smtClean="0">
                <a:solidFill>
                  <a:srgbClr val="FFFF00"/>
                </a:solidFill>
              </a:rPr>
              <a:t>сила между n-гелием и X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503025" y="6043586"/>
            <a:ext cx="5790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</a:rPr>
              <a:t>1</a:t>
            </a:r>
            <a:r>
              <a:rPr lang="en-US" sz="3200" dirty="0" smtClean="0">
                <a:solidFill>
                  <a:srgbClr val="FF0000"/>
                </a:solidFill>
              </a:rPr>
              <a:t>2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5314" y="1445644"/>
            <a:ext cx="8676707" cy="4448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66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0" y="194482"/>
            <a:ext cx="10018713" cy="556146"/>
          </a:xfrm>
        </p:spPr>
        <p:txBody>
          <a:bodyPr>
            <a:normAutofit fontScale="90000"/>
          </a:bodyPr>
          <a:lstStyle/>
          <a:p>
            <a:r>
              <a:rPr lang="tt-RU" dirty="0" smtClean="0">
                <a:solidFill>
                  <a:schemeClr val="bg1"/>
                </a:solidFill>
              </a:rPr>
              <a:t>Система </a:t>
            </a:r>
            <a:r>
              <a:rPr lang="en-US" dirty="0" smtClean="0">
                <a:solidFill>
                  <a:schemeClr val="bg1"/>
                </a:solidFill>
              </a:rPr>
              <a:t>X</a:t>
            </a:r>
            <a:r>
              <a:rPr lang="ru-RU" dirty="0" smtClean="0">
                <a:solidFill>
                  <a:schemeClr val="bg1"/>
                </a:solidFill>
              </a:rPr>
              <a:t>Не</a:t>
            </a:r>
            <a:r>
              <a:rPr lang="en-US" dirty="0" smtClean="0">
                <a:solidFill>
                  <a:schemeClr val="bg1"/>
                </a:solidFill>
              </a:rPr>
              <a:t>(</a:t>
            </a:r>
            <a:r>
              <a:rPr lang="ru-RU" dirty="0" smtClean="0">
                <a:solidFill>
                  <a:schemeClr val="bg1"/>
                </a:solidFill>
              </a:rPr>
              <a:t>начало координат в центре </a:t>
            </a:r>
            <a:r>
              <a:rPr lang="en-US" dirty="0" smtClean="0">
                <a:solidFill>
                  <a:schemeClr val="bg1"/>
                </a:solidFill>
              </a:rPr>
              <a:t>n</a:t>
            </a:r>
            <a:r>
              <a:rPr lang="ru-RU" dirty="0" smtClean="0">
                <a:solidFill>
                  <a:schemeClr val="bg1"/>
                </a:solidFill>
              </a:rPr>
              <a:t>Не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63315" y="1029579"/>
            <a:ext cx="8231615" cy="49841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042" y="1029579"/>
            <a:ext cx="3380181" cy="216999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503023" y="6013772"/>
            <a:ext cx="5449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dirty="0" smtClean="0">
                <a:solidFill>
                  <a:srgbClr val="FF0000"/>
                </a:solidFill>
              </a:rPr>
              <a:t>13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61926" y="6136882"/>
            <a:ext cx="38343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FF00"/>
                </a:solidFill>
                <a:latin typeface="Arial" panose="020B0604020202020204" pitchFamily="34" charset="0"/>
              </a:rPr>
              <a:t>Траектория </a:t>
            </a:r>
            <a:r>
              <a:rPr lang="ru-RU" sz="2400" dirty="0" smtClean="0">
                <a:solidFill>
                  <a:srgbClr val="FFFF00"/>
                </a:solidFill>
                <a:latin typeface="Arial" panose="020B0604020202020204" pitchFamily="34" charset="0"/>
              </a:rPr>
              <a:t>частицы </a:t>
            </a:r>
            <a:r>
              <a:rPr lang="en-US" sz="2400" dirty="0" smtClean="0">
                <a:solidFill>
                  <a:srgbClr val="FFFF00"/>
                </a:solidFill>
                <a:latin typeface="Arial" panose="020B0604020202020204" pitchFamily="34" charset="0"/>
              </a:rPr>
              <a:t>X</a:t>
            </a:r>
            <a:endParaRPr lang="ru-RU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36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2102" y="133487"/>
            <a:ext cx="10018713" cy="54249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Система </a:t>
            </a:r>
            <a:r>
              <a:rPr lang="en-US" dirty="0" smtClean="0">
                <a:solidFill>
                  <a:schemeClr val="bg1"/>
                </a:solidFill>
              </a:rPr>
              <a:t>XH</a:t>
            </a:r>
            <a:r>
              <a:rPr lang="ru-RU" dirty="0" smtClean="0">
                <a:solidFill>
                  <a:schemeClr val="bg1"/>
                </a:solidFill>
              </a:rPr>
              <a:t>е-ядро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3951" y="675986"/>
            <a:ext cx="9411983" cy="50981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798" y="29231"/>
            <a:ext cx="3111690" cy="177227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592959" y="6096380"/>
            <a:ext cx="5806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dirty="0" smtClean="0">
                <a:solidFill>
                  <a:srgbClr val="FF0000"/>
                </a:solidFill>
              </a:rPr>
              <a:t>1</a:t>
            </a:r>
            <a:r>
              <a:rPr lang="en-US" sz="3200" dirty="0">
                <a:solidFill>
                  <a:srgbClr val="FF0000"/>
                </a:solidFill>
              </a:rPr>
              <a:t>4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798" y="1801505"/>
            <a:ext cx="2879675" cy="82433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798" y="2597497"/>
            <a:ext cx="2688608" cy="108703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880178" y="5865547"/>
            <a:ext cx="51395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FFFF00"/>
                </a:solidFill>
              </a:rPr>
              <a:t>График </a:t>
            </a:r>
            <a:r>
              <a:rPr lang="ru-RU" sz="2800" dirty="0" smtClean="0">
                <a:solidFill>
                  <a:srgbClr val="FFFF00"/>
                </a:solidFill>
              </a:rPr>
              <a:t>зависимости</a:t>
            </a:r>
            <a:r>
              <a:rPr lang="en-US" sz="2800" dirty="0" smtClean="0">
                <a:solidFill>
                  <a:srgbClr val="FFFF00"/>
                </a:solidFill>
              </a:rPr>
              <a:t> r </a:t>
            </a:r>
            <a:r>
              <a:rPr lang="ru-RU" sz="2800" dirty="0" smtClean="0">
                <a:solidFill>
                  <a:srgbClr val="FFFF00"/>
                </a:solidFill>
              </a:rPr>
              <a:t>от</a:t>
            </a:r>
            <a:r>
              <a:rPr lang="en-US" sz="2800" dirty="0" smtClean="0">
                <a:solidFill>
                  <a:srgbClr val="FFFF00"/>
                </a:solidFill>
              </a:rPr>
              <a:t> r</a:t>
            </a:r>
            <a:r>
              <a:rPr lang="el-GR" sz="2000" dirty="0">
                <a:solidFill>
                  <a:srgbClr val="FFFF00"/>
                </a:solidFill>
              </a:rPr>
              <a:t>α</a:t>
            </a:r>
            <a:endParaRPr lang="ru-RU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51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1503024" y="6176750"/>
            <a:ext cx="5661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dirty="0" smtClean="0">
                <a:solidFill>
                  <a:srgbClr val="FF0000"/>
                </a:solidFill>
              </a:rPr>
              <a:t>1</a:t>
            </a:r>
            <a:r>
              <a:rPr lang="en-US" sz="3200" dirty="0">
                <a:solidFill>
                  <a:srgbClr val="FF0000"/>
                </a:solidFill>
              </a:rPr>
              <a:t>5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47508" y="6207527"/>
            <a:ext cx="43153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dirty="0">
                <a:solidFill>
                  <a:srgbClr val="FFFF00"/>
                </a:solidFill>
              </a:rPr>
              <a:t>График зависимости</a:t>
            </a:r>
            <a:r>
              <a:rPr lang="en-US" sz="2800" dirty="0">
                <a:solidFill>
                  <a:srgbClr val="FFFF00"/>
                </a:solidFill>
              </a:rPr>
              <a:t> r </a:t>
            </a:r>
            <a:r>
              <a:rPr lang="ru-RU" sz="2800" dirty="0">
                <a:solidFill>
                  <a:srgbClr val="FFFF00"/>
                </a:solidFill>
              </a:rPr>
              <a:t>от</a:t>
            </a:r>
            <a:r>
              <a:rPr lang="en-US" sz="2800" dirty="0">
                <a:solidFill>
                  <a:srgbClr val="FFFF00"/>
                </a:solidFill>
              </a:rPr>
              <a:t> r</a:t>
            </a:r>
            <a:r>
              <a:rPr lang="el-GR" sz="2000" dirty="0">
                <a:solidFill>
                  <a:srgbClr val="FFFF00"/>
                </a:solidFill>
              </a:rPr>
              <a:t>α</a:t>
            </a:r>
            <a:endParaRPr lang="ru-RU" sz="2000" dirty="0">
              <a:solidFill>
                <a:srgbClr val="FFFF00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6437" y="346880"/>
            <a:ext cx="10374459" cy="5655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91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665027" y="5867156"/>
            <a:ext cx="10295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dirty="0">
                <a:solidFill>
                  <a:srgbClr val="FFFF00"/>
                </a:solidFill>
              </a:rPr>
              <a:t>Суммарный потенциал взаимодействия </a:t>
            </a:r>
            <a:r>
              <a:rPr lang="en-US" dirty="0" smtClean="0">
                <a:solidFill>
                  <a:srgbClr val="FFFF00"/>
                </a:solidFill>
              </a:rPr>
              <a:t>n</a:t>
            </a:r>
            <a:r>
              <a:rPr lang="ru-RU" dirty="0" smtClean="0">
                <a:solidFill>
                  <a:srgbClr val="FFFF00"/>
                </a:solidFill>
              </a:rPr>
              <a:t>Не </a:t>
            </a:r>
            <a:r>
              <a:rPr lang="ru-RU" dirty="0">
                <a:solidFill>
                  <a:srgbClr val="FFFF00"/>
                </a:solidFill>
              </a:rPr>
              <a:t>с ядром в зависимости от расстояния между ядром и </a:t>
            </a:r>
            <a:r>
              <a:rPr lang="en-US" dirty="0" smtClean="0">
                <a:solidFill>
                  <a:srgbClr val="FFFF00"/>
                </a:solidFill>
              </a:rPr>
              <a:t>n</a:t>
            </a:r>
            <a:r>
              <a:rPr lang="ru-RU" dirty="0" smtClean="0">
                <a:solidFill>
                  <a:srgbClr val="FFFF00"/>
                </a:solidFill>
              </a:rPr>
              <a:t>Не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503024" y="6051822"/>
            <a:ext cx="5838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dirty="0" smtClean="0">
                <a:solidFill>
                  <a:srgbClr val="FF0000"/>
                </a:solidFill>
              </a:rPr>
              <a:t>16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8817" y="374176"/>
            <a:ext cx="9809699" cy="529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69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3645" y="40943"/>
            <a:ext cx="10018713" cy="82910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Изменение кулоновского потенциала взаимодействия </a:t>
            </a:r>
            <a:r>
              <a:rPr lang="en-US" dirty="0" smtClean="0">
                <a:solidFill>
                  <a:schemeClr val="bg1"/>
                </a:solidFill>
              </a:rPr>
              <a:t>n</a:t>
            </a:r>
            <a:r>
              <a:rPr lang="ru-RU" dirty="0" smtClean="0">
                <a:solidFill>
                  <a:schemeClr val="bg1"/>
                </a:solidFill>
              </a:rPr>
              <a:t>Не и</a:t>
            </a:r>
            <a:r>
              <a:rPr lang="en-US" dirty="0" smtClean="0">
                <a:solidFill>
                  <a:schemeClr val="bg1"/>
                </a:solidFill>
              </a:rPr>
              <a:t> X</a:t>
            </a:r>
            <a:r>
              <a:rPr lang="ru-RU" dirty="0" smtClean="0">
                <a:solidFill>
                  <a:schemeClr val="bg1"/>
                </a:solidFill>
              </a:rPr>
              <a:t> с ядром мишенью</a:t>
            </a:r>
            <a:r>
              <a:rPr lang="en-US" dirty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6293" y="928670"/>
            <a:ext cx="9553415" cy="550283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532358" y="6139120"/>
            <a:ext cx="5373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dirty="0" smtClean="0">
                <a:solidFill>
                  <a:srgbClr val="FF0000"/>
                </a:solidFill>
              </a:rPr>
              <a:t>17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10747" y="6431507"/>
            <a:ext cx="6099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Arial" panose="020B0604020202020204" pitchFamily="34" charset="0"/>
              </a:rPr>
              <a:t>Траектории движения</a:t>
            </a:r>
            <a:r>
              <a:rPr lang="en-US" dirty="0" smtClean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nHe</a:t>
            </a:r>
            <a:r>
              <a:rPr lang="en-US" dirty="0" smtClean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ru-RU" dirty="0" smtClean="0">
                <a:solidFill>
                  <a:srgbClr val="FFFF00"/>
                </a:solidFill>
                <a:latin typeface="Arial" panose="020B0604020202020204" pitchFamily="34" charset="0"/>
              </a:rPr>
              <a:t>и частицы</a:t>
            </a:r>
            <a:r>
              <a:rPr lang="en-US" dirty="0" smtClean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ru-RU" dirty="0" smtClean="0">
                <a:solidFill>
                  <a:srgbClr val="FFFF00"/>
                </a:solidFill>
                <a:latin typeface="Arial" panose="020B0604020202020204" pitchFamily="34" charset="0"/>
              </a:rPr>
              <a:t>X</a:t>
            </a:r>
            <a:r>
              <a:rPr lang="en-US" dirty="0" smtClean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ru-RU" dirty="0" smtClean="0">
                <a:solidFill>
                  <a:srgbClr val="FFFF00"/>
                </a:solidFill>
                <a:latin typeface="Arial" panose="020B0604020202020204" pitchFamily="34" charset="0"/>
              </a:rPr>
              <a:t>в </a:t>
            </a:r>
            <a:r>
              <a:rPr lang="ru-RU" dirty="0">
                <a:solidFill>
                  <a:srgbClr val="FFFF00"/>
                </a:solidFill>
                <a:latin typeface="Arial" panose="020B0604020202020204" pitchFamily="34" charset="0"/>
              </a:rPr>
              <a:t>плоскости XY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02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2" y="112594"/>
            <a:ext cx="10018713" cy="5117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303593" y="5864957"/>
            <a:ext cx="103801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dirty="0">
                <a:solidFill>
                  <a:srgbClr val="FFFF00"/>
                </a:solidFill>
              </a:rPr>
              <a:t>Суммарный потенциал взаимодействия </a:t>
            </a:r>
            <a:r>
              <a:rPr lang="en-US" dirty="0" smtClean="0">
                <a:solidFill>
                  <a:srgbClr val="FFFF00"/>
                </a:solidFill>
              </a:rPr>
              <a:t>n</a:t>
            </a:r>
            <a:r>
              <a:rPr lang="ru-RU" dirty="0" smtClean="0">
                <a:solidFill>
                  <a:srgbClr val="FFFF00"/>
                </a:solidFill>
              </a:rPr>
              <a:t>Не </a:t>
            </a:r>
            <a:r>
              <a:rPr lang="ru-RU" dirty="0">
                <a:solidFill>
                  <a:srgbClr val="FFFF00"/>
                </a:solidFill>
              </a:rPr>
              <a:t>с ядром в зависимости от расстояния между ядром и </a:t>
            </a:r>
            <a:r>
              <a:rPr lang="en-US" dirty="0" smtClean="0">
                <a:solidFill>
                  <a:srgbClr val="FFFF00"/>
                </a:solidFill>
              </a:rPr>
              <a:t>n</a:t>
            </a:r>
            <a:r>
              <a:rPr lang="ru-RU" dirty="0" smtClean="0">
                <a:solidFill>
                  <a:srgbClr val="FFFF00"/>
                </a:solidFill>
              </a:rPr>
              <a:t>Не</a:t>
            </a:r>
            <a:endParaRPr lang="ru-RU" dirty="0">
              <a:solidFill>
                <a:srgbClr val="FFFF00"/>
              </a:solidFill>
            </a:endParaRP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605509" y="6188123"/>
            <a:ext cx="5806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dirty="0" smtClean="0">
                <a:solidFill>
                  <a:srgbClr val="FF0000"/>
                </a:solidFill>
              </a:rPr>
              <a:t>18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7931" y="552876"/>
            <a:ext cx="10155094" cy="524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67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09" y="208130"/>
            <a:ext cx="10018713" cy="46061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Ненулевой </a:t>
            </a:r>
            <a:r>
              <a:rPr lang="ru-RU" dirty="0">
                <a:solidFill>
                  <a:schemeClr val="bg1"/>
                </a:solidFill>
              </a:rPr>
              <a:t>прицельный </a:t>
            </a:r>
            <a:r>
              <a:rPr lang="ru-RU" dirty="0" smtClean="0">
                <a:solidFill>
                  <a:schemeClr val="bg1"/>
                </a:solidFill>
              </a:rPr>
              <a:t>параметр.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6811" y="684524"/>
            <a:ext cx="10613707" cy="548895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635437" y="6173476"/>
            <a:ext cx="5838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dirty="0" smtClean="0">
                <a:solidFill>
                  <a:srgbClr val="FF0000"/>
                </a:solidFill>
              </a:rPr>
              <a:t>19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96717" y="6173476"/>
            <a:ext cx="57938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FFFF00"/>
                </a:solidFill>
                <a:latin typeface="Arial" panose="020B0604020202020204" pitchFamily="34" charset="0"/>
              </a:rPr>
              <a:t>Траектории </a:t>
            </a:r>
            <a:r>
              <a:rPr lang="ru-RU" sz="2400" dirty="0" smtClean="0">
                <a:solidFill>
                  <a:srgbClr val="FFFF00"/>
                </a:solidFill>
                <a:latin typeface="Arial" panose="020B0604020202020204" pitchFamily="34" charset="0"/>
              </a:rPr>
              <a:t>движения </a:t>
            </a:r>
            <a:r>
              <a:rPr lang="en-US" sz="2400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nHe</a:t>
            </a:r>
            <a:r>
              <a:rPr lang="ru-RU" sz="2400" dirty="0" smtClean="0">
                <a:solidFill>
                  <a:srgbClr val="FFFF00"/>
                </a:solidFill>
                <a:latin typeface="Arial" panose="020B0604020202020204" pitchFamily="34" charset="0"/>
              </a:rPr>
              <a:t> и частицы </a:t>
            </a:r>
            <a:r>
              <a:rPr lang="en-US" sz="2400" dirty="0" smtClean="0">
                <a:solidFill>
                  <a:srgbClr val="FFFF00"/>
                </a:solidFill>
                <a:latin typeface="Arial" panose="020B0604020202020204" pitchFamily="34" charset="0"/>
              </a:rPr>
              <a:t>X</a:t>
            </a:r>
            <a:endParaRPr lang="ru-RU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02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7016" y="330959"/>
            <a:ext cx="10018713" cy="103381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Проблема скрытой массы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1634753" y="6122504"/>
            <a:ext cx="4644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2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8484" y="1201004"/>
            <a:ext cx="10395775" cy="4408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16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126241"/>
            <a:ext cx="10018713" cy="146713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425420" y="6028898"/>
            <a:ext cx="103801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dirty="0" smtClean="0">
                <a:solidFill>
                  <a:srgbClr val="FFFF00"/>
                </a:solidFill>
              </a:rPr>
              <a:t>Суммарный потенциал взаимодействия </a:t>
            </a:r>
            <a:r>
              <a:rPr lang="en-US" dirty="0" smtClean="0">
                <a:solidFill>
                  <a:srgbClr val="FFFF00"/>
                </a:solidFill>
              </a:rPr>
              <a:t>n</a:t>
            </a:r>
            <a:r>
              <a:rPr lang="ru-RU" dirty="0" smtClean="0">
                <a:solidFill>
                  <a:srgbClr val="FFFF00"/>
                </a:solidFill>
              </a:rPr>
              <a:t>Не с ядром в зависимости от расстояния между ядром и </a:t>
            </a:r>
            <a:r>
              <a:rPr lang="en-US" dirty="0" smtClean="0">
                <a:solidFill>
                  <a:srgbClr val="FFFF00"/>
                </a:solidFill>
              </a:rPr>
              <a:t>n</a:t>
            </a:r>
            <a:r>
              <a:rPr lang="ru-RU" dirty="0" smtClean="0">
                <a:solidFill>
                  <a:srgbClr val="FFFF00"/>
                </a:solidFill>
              </a:rPr>
              <a:t>Не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561913" y="6090454"/>
            <a:ext cx="5982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dirty="0" smtClean="0">
                <a:solidFill>
                  <a:srgbClr val="FF0000"/>
                </a:solidFill>
              </a:rPr>
              <a:t>20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6137" y="470480"/>
            <a:ext cx="10018713" cy="5360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43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7805" y="113781"/>
            <a:ext cx="10018713" cy="1015966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bg1"/>
                </a:solidFill>
                <a:latin typeface="+mn-lt"/>
              </a:rPr>
              <a:t>Итоги Модели атома Бора</a:t>
            </a:r>
            <a:endParaRPr lang="ru-RU" sz="4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57804" y="983973"/>
            <a:ext cx="10552226" cy="528034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3000" smtClean="0">
                <a:solidFill>
                  <a:srgbClr val="FFFF00"/>
                </a:solidFill>
              </a:rPr>
              <a:t>При моделировании в приближении атома Бора наблюдались следующие эффекты: </a:t>
            </a:r>
            <a:r>
              <a:rPr lang="en-US" sz="3000" smtClean="0">
                <a:solidFill>
                  <a:srgbClr val="FFFF00"/>
                </a:solidFill>
              </a:rPr>
              <a:t/>
            </a:r>
            <a:br>
              <a:rPr lang="en-US" sz="3000" smtClean="0">
                <a:solidFill>
                  <a:srgbClr val="FFFF00"/>
                </a:solidFill>
              </a:rPr>
            </a:br>
            <a:r>
              <a:rPr lang="en-US" sz="3000" smtClean="0">
                <a:solidFill>
                  <a:srgbClr val="FFFF00"/>
                </a:solidFill>
              </a:rPr>
              <a:t/>
            </a:r>
            <a:br>
              <a:rPr lang="en-US" sz="3000" smtClean="0">
                <a:solidFill>
                  <a:srgbClr val="FFFF00"/>
                </a:solidFill>
              </a:rPr>
            </a:br>
            <a:r>
              <a:rPr lang="ru-RU" sz="3000" smtClean="0">
                <a:solidFill>
                  <a:srgbClr val="FFFF00"/>
                </a:solidFill>
              </a:rPr>
              <a:t>Траектория частицы</a:t>
            </a:r>
            <a:r>
              <a:rPr lang="en-US" sz="3000" smtClean="0">
                <a:solidFill>
                  <a:srgbClr val="FFFF00"/>
                </a:solidFill>
              </a:rPr>
              <a:t> </a:t>
            </a:r>
            <a:r>
              <a:rPr lang="ru-RU" sz="3000" smtClean="0">
                <a:solidFill>
                  <a:srgbClr val="FFFF00"/>
                </a:solidFill>
              </a:rPr>
              <a:t>О-- отклоняется от первоначального</a:t>
            </a:r>
            <a:r>
              <a:rPr lang="en-US" sz="3000" smtClean="0">
                <a:solidFill>
                  <a:srgbClr val="FFFF00"/>
                </a:solidFill>
              </a:rPr>
              <a:t> </a:t>
            </a:r>
            <a:r>
              <a:rPr lang="ru-RU" sz="3000" smtClean="0">
                <a:solidFill>
                  <a:srgbClr val="FFFF00"/>
                </a:solidFill>
              </a:rPr>
              <a:t>направления из-за действия кулоновской силы между</a:t>
            </a:r>
            <a:r>
              <a:rPr lang="en-US" sz="3000" smtClean="0">
                <a:solidFill>
                  <a:srgbClr val="FFFF00"/>
                </a:solidFill>
              </a:rPr>
              <a:t> </a:t>
            </a:r>
            <a:r>
              <a:rPr lang="ru-RU" sz="3000" smtClean="0">
                <a:solidFill>
                  <a:srgbClr val="FFFF00"/>
                </a:solidFill>
              </a:rPr>
              <a:t>α-частицей и ядром-мишенью и траектория</a:t>
            </a:r>
            <a:r>
              <a:rPr lang="en-US" sz="3000" smtClean="0">
                <a:solidFill>
                  <a:srgbClr val="FFFF00"/>
                </a:solidFill>
              </a:rPr>
              <a:t> </a:t>
            </a:r>
            <a:r>
              <a:rPr lang="ru-RU" sz="3000" smtClean="0">
                <a:solidFill>
                  <a:srgbClr val="FFFF00"/>
                </a:solidFill>
              </a:rPr>
              <a:t>О-- </a:t>
            </a:r>
            <a:r>
              <a:rPr lang="en-US" sz="3000" smtClean="0">
                <a:solidFill>
                  <a:srgbClr val="FFFF00"/>
                </a:solidFill>
              </a:rPr>
              <a:t> </a:t>
            </a:r>
            <a:r>
              <a:rPr lang="ru-RU" sz="3000" smtClean="0">
                <a:solidFill>
                  <a:srgbClr val="FFFF00"/>
                </a:solidFill>
              </a:rPr>
              <a:t>испытывает биения в окрестности ядра из-за</a:t>
            </a:r>
            <a:r>
              <a:rPr lang="en-US" sz="3000" smtClean="0">
                <a:solidFill>
                  <a:srgbClr val="FFFF00"/>
                </a:solidFill>
              </a:rPr>
              <a:t> </a:t>
            </a:r>
            <a:r>
              <a:rPr lang="ru-RU" sz="3000" smtClean="0">
                <a:solidFill>
                  <a:srgbClr val="FFFF00"/>
                </a:solidFill>
              </a:rPr>
              <a:t>действия ядерного взаимодействия между</a:t>
            </a:r>
            <a:r>
              <a:rPr lang="en-US" sz="3000" smtClean="0">
                <a:solidFill>
                  <a:srgbClr val="FFFF00"/>
                </a:solidFill>
              </a:rPr>
              <a:t> </a:t>
            </a:r>
            <a:r>
              <a:rPr lang="ru-RU" sz="3000" smtClean="0">
                <a:solidFill>
                  <a:srgbClr val="FFFF00"/>
                </a:solidFill>
              </a:rPr>
              <a:t>α-частицей и ядром-мишенью.</a:t>
            </a:r>
            <a:r>
              <a:rPr lang="en-US" sz="3000" smtClean="0">
                <a:solidFill>
                  <a:srgbClr val="FFFF00"/>
                </a:solidFill>
              </a:rPr>
              <a:t> </a:t>
            </a:r>
            <a:r>
              <a:rPr lang="ru-RU" sz="3000" smtClean="0">
                <a:solidFill>
                  <a:srgbClr val="FFFF00"/>
                </a:solidFill>
              </a:rPr>
              <a:t>При этом преобладает упругое взаимодействие. </a:t>
            </a:r>
            <a:r>
              <a:rPr lang="en-US" sz="3000" smtClean="0">
                <a:solidFill>
                  <a:srgbClr val="FFFF00"/>
                </a:solidFill>
              </a:rPr>
              <a:t/>
            </a:r>
            <a:br>
              <a:rPr lang="en-US" sz="3000" smtClean="0">
                <a:solidFill>
                  <a:srgbClr val="FFFF00"/>
                </a:solidFill>
              </a:rPr>
            </a:br>
            <a:r>
              <a:rPr lang="en-US" sz="3000" smtClean="0">
                <a:solidFill>
                  <a:srgbClr val="FFFF00"/>
                </a:solidFill>
              </a:rPr>
              <a:t/>
            </a:r>
            <a:br>
              <a:rPr lang="en-US" sz="3000" smtClean="0">
                <a:solidFill>
                  <a:srgbClr val="FFFF00"/>
                </a:solidFill>
              </a:rPr>
            </a:br>
            <a:r>
              <a:rPr lang="ru-RU" sz="3000" smtClean="0">
                <a:solidFill>
                  <a:srgbClr val="FFFF00"/>
                </a:solidFill>
              </a:rPr>
              <a:t>Введённый искусственно</a:t>
            </a:r>
            <a:r>
              <a:rPr lang="en-US" sz="3000" smtClean="0">
                <a:solidFill>
                  <a:srgbClr val="FFFF00"/>
                </a:solidFill>
              </a:rPr>
              <a:t> </a:t>
            </a:r>
            <a:r>
              <a:rPr lang="ru-RU" sz="3000" smtClean="0">
                <a:solidFill>
                  <a:srgbClr val="FFFF00"/>
                </a:solidFill>
              </a:rPr>
              <a:t>эффект Штарка оказывает сильное влияние на траектории движения частиц, что отражается в виде довольно разнообразных результатов взаимодействия между частицами, что видно из построения суммарных потенциалов взаимодействия. И требует подробного изучения в виде анализа</a:t>
            </a:r>
            <a:r>
              <a:rPr lang="en-US" sz="3000" smtClean="0">
                <a:solidFill>
                  <a:srgbClr val="FFFF00"/>
                </a:solidFill>
              </a:rPr>
              <a:t> </a:t>
            </a:r>
            <a:r>
              <a:rPr lang="ru-RU" sz="3000" smtClean="0">
                <a:solidFill>
                  <a:srgbClr val="FFFF00"/>
                </a:solidFill>
              </a:rPr>
              <a:t>траекторий движения при вариации начальных значений координат и скоростей и параметров ядра-мишени.</a:t>
            </a:r>
          </a:p>
          <a:p>
            <a:pPr marL="0" indent="0">
              <a:buNone/>
            </a:pPr>
            <a:r>
              <a:rPr lang="ru-RU" smtClean="0">
                <a:solidFill>
                  <a:srgbClr val="FFFF00"/>
                </a:solidFill>
              </a:rPr>
              <a:t/>
            </a:r>
            <a:br>
              <a:rPr lang="ru-RU" smtClean="0">
                <a:solidFill>
                  <a:srgbClr val="FFFF00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585744" y="6264322"/>
            <a:ext cx="5790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dirty="0" smtClean="0">
                <a:solidFill>
                  <a:srgbClr val="FF0000"/>
                </a:solidFill>
              </a:rPr>
              <a:t>21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22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8908" y="0"/>
            <a:ext cx="10018713" cy="556146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solidFill>
                  <a:prstClr val="black"/>
                </a:solidFill>
              </a:rPr>
              <a:t>Итоги Модели атома </a:t>
            </a:r>
            <a:r>
              <a:rPr lang="ru-RU" sz="3200" dirty="0" smtClean="0">
                <a:solidFill>
                  <a:prstClr val="black"/>
                </a:solidFill>
              </a:rPr>
              <a:t>Томсона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6812" y="387255"/>
            <a:ext cx="9373973" cy="63646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dirty="0">
                <a:solidFill>
                  <a:srgbClr val="FFFF00"/>
                </a:solidFill>
              </a:rPr>
              <a:t>При моделировании в приближении атома Томсона наблюдались </a:t>
            </a:r>
            <a:r>
              <a:rPr lang="ru-RU" sz="2200" dirty="0" smtClean="0">
                <a:solidFill>
                  <a:srgbClr val="FFFF00"/>
                </a:solidFill>
              </a:rPr>
              <a:t>следующие </a:t>
            </a:r>
            <a:r>
              <a:rPr lang="ru-RU" sz="2200" dirty="0">
                <a:solidFill>
                  <a:srgbClr val="FFFF00"/>
                </a:solidFill>
              </a:rPr>
              <a:t>эффекты: </a:t>
            </a:r>
            <a:r>
              <a:rPr lang="ru-RU" sz="2200" dirty="0" smtClean="0">
                <a:solidFill>
                  <a:srgbClr val="FFFF00"/>
                </a:solidFill>
              </a:rPr>
              <a:t/>
            </a:r>
            <a:br>
              <a:rPr lang="ru-RU" sz="2200" dirty="0" smtClean="0">
                <a:solidFill>
                  <a:srgbClr val="FFFF00"/>
                </a:solidFill>
              </a:rPr>
            </a:br>
            <a:r>
              <a:rPr lang="ru-RU" sz="2200" dirty="0" smtClean="0">
                <a:solidFill>
                  <a:srgbClr val="FFFF00"/>
                </a:solidFill>
              </a:rPr>
              <a:t>При </a:t>
            </a:r>
            <a:r>
              <a:rPr lang="ru-RU" sz="2200" dirty="0">
                <a:solidFill>
                  <a:srgbClr val="FFFF00"/>
                </a:solidFill>
              </a:rPr>
              <a:t>нулевом прицельном параметре </a:t>
            </a:r>
            <a:r>
              <a:rPr lang="ru-RU" sz="2200" dirty="0" smtClean="0">
                <a:solidFill>
                  <a:srgbClr val="FFFF00"/>
                </a:solidFill>
              </a:rPr>
              <a:t>атом X</a:t>
            </a:r>
            <a:r>
              <a:rPr lang="en-US" sz="2200" dirty="0">
                <a:solidFill>
                  <a:srgbClr val="FFFF00"/>
                </a:solidFill>
              </a:rPr>
              <a:t>H</a:t>
            </a:r>
            <a:r>
              <a:rPr lang="ru-RU" sz="2200" dirty="0" smtClean="0">
                <a:solidFill>
                  <a:srgbClr val="FFFF00"/>
                </a:solidFill>
              </a:rPr>
              <a:t>e пролетает </a:t>
            </a:r>
            <a:r>
              <a:rPr lang="ru-RU" sz="2200" dirty="0">
                <a:solidFill>
                  <a:srgbClr val="FFFF00"/>
                </a:solidFill>
              </a:rPr>
              <a:t>сквозь ядро-мишень, после возвращается обратно и летит в </a:t>
            </a:r>
            <a:r>
              <a:rPr lang="ru-RU" sz="2200" dirty="0" smtClean="0">
                <a:solidFill>
                  <a:srgbClr val="FFFF00"/>
                </a:solidFill>
              </a:rPr>
              <a:t>противоположенную </a:t>
            </a:r>
            <a:r>
              <a:rPr lang="ru-RU" sz="2200" dirty="0">
                <a:solidFill>
                  <a:srgbClr val="FFFF00"/>
                </a:solidFill>
              </a:rPr>
              <a:t>сторону, при ненулевом прицельном параметре </a:t>
            </a:r>
            <a:r>
              <a:rPr lang="ru-RU" sz="2200" dirty="0" smtClean="0">
                <a:solidFill>
                  <a:srgbClr val="FFFF00"/>
                </a:solidFill>
              </a:rPr>
              <a:t>атом X</a:t>
            </a:r>
            <a:r>
              <a:rPr lang="en-US" sz="2200" dirty="0">
                <a:solidFill>
                  <a:srgbClr val="FFFF00"/>
                </a:solidFill>
              </a:rPr>
              <a:t>H</a:t>
            </a:r>
            <a:r>
              <a:rPr lang="ru-RU" sz="2200" dirty="0" smtClean="0">
                <a:solidFill>
                  <a:srgbClr val="FFFF00"/>
                </a:solidFill>
              </a:rPr>
              <a:t>e попадает </a:t>
            </a:r>
            <a:r>
              <a:rPr lang="ru-RU" sz="2200" dirty="0">
                <a:solidFill>
                  <a:srgbClr val="FFFF00"/>
                </a:solidFill>
              </a:rPr>
              <a:t>в ядро-мишень, при этом образуется некая колебательная </a:t>
            </a:r>
            <a:r>
              <a:rPr lang="ru-RU" sz="2200" dirty="0" smtClean="0">
                <a:solidFill>
                  <a:srgbClr val="FFFF00"/>
                </a:solidFill>
              </a:rPr>
              <a:t>система трёх </a:t>
            </a:r>
            <a:r>
              <a:rPr lang="ru-RU" sz="2200" dirty="0">
                <a:solidFill>
                  <a:srgbClr val="FFFF00"/>
                </a:solidFill>
              </a:rPr>
              <a:t>тел, это является тем, что ожидается видеть при образовании </a:t>
            </a:r>
            <a:r>
              <a:rPr lang="ru-RU" sz="2200" dirty="0" smtClean="0">
                <a:solidFill>
                  <a:srgbClr val="FFFF00"/>
                </a:solidFill>
              </a:rPr>
              <a:t>низкоэнергетического </a:t>
            </a:r>
            <a:r>
              <a:rPr lang="ru-RU" sz="2200" dirty="0">
                <a:solidFill>
                  <a:srgbClr val="FFFF00"/>
                </a:solidFill>
              </a:rPr>
              <a:t>связанного состояния при взаимодействии медленных </a:t>
            </a:r>
            <a:r>
              <a:rPr lang="ru-RU" sz="2200" dirty="0" smtClean="0">
                <a:solidFill>
                  <a:srgbClr val="FFFF00"/>
                </a:solidFill>
              </a:rPr>
              <a:t>атомов X-гелия </a:t>
            </a:r>
            <a:r>
              <a:rPr lang="ru-RU" sz="2200" dirty="0">
                <a:solidFill>
                  <a:srgbClr val="FFFF00"/>
                </a:solidFill>
              </a:rPr>
              <a:t>с ядрами вещества. Однако, недостатком этого является </a:t>
            </a:r>
            <a:r>
              <a:rPr lang="ru-RU" sz="2200" dirty="0" smtClean="0">
                <a:solidFill>
                  <a:srgbClr val="FFFF00"/>
                </a:solidFill>
              </a:rPr>
              <a:t>то, что </a:t>
            </a:r>
            <a:r>
              <a:rPr lang="ru-RU" sz="2200" dirty="0">
                <a:solidFill>
                  <a:srgbClr val="FFFF00"/>
                </a:solidFill>
              </a:rPr>
              <a:t>осцилляции частиц происходят внутри ядра-мишени. Таким </a:t>
            </a:r>
            <a:r>
              <a:rPr lang="ru-RU" sz="2200" dirty="0" smtClean="0">
                <a:solidFill>
                  <a:srgbClr val="FFFF00"/>
                </a:solidFill>
              </a:rPr>
              <a:t>образом, в </a:t>
            </a:r>
            <a:r>
              <a:rPr lang="ru-RU" sz="2200" dirty="0">
                <a:solidFill>
                  <a:srgbClr val="FFFF00"/>
                </a:solidFill>
              </a:rPr>
              <a:t>текущей версии численной </a:t>
            </a:r>
            <a:r>
              <a:rPr lang="ru-RU" sz="2200" dirty="0" smtClean="0">
                <a:solidFill>
                  <a:srgbClr val="FFFF00"/>
                </a:solidFill>
              </a:rPr>
              <a:t>модели </a:t>
            </a:r>
            <a:r>
              <a:rPr lang="ru-RU" sz="2200" dirty="0" err="1" smtClean="0">
                <a:solidFill>
                  <a:srgbClr val="FFFF00"/>
                </a:solidFill>
              </a:rPr>
              <a:t>nHe</a:t>
            </a:r>
            <a:r>
              <a:rPr lang="ru-RU" sz="2200" dirty="0" smtClean="0">
                <a:solidFill>
                  <a:srgbClr val="FFFF00"/>
                </a:solidFill>
              </a:rPr>
              <a:t> может </a:t>
            </a:r>
            <a:r>
              <a:rPr lang="ru-RU" sz="2200" dirty="0">
                <a:solidFill>
                  <a:srgbClr val="FFFF00"/>
                </a:solidFill>
              </a:rPr>
              <a:t>легко проникнуть в ядро-мишень и не учитывается упругое столкновение ядер. </a:t>
            </a:r>
            <a:r>
              <a:rPr lang="en-US" sz="2200" dirty="0" smtClean="0">
                <a:solidFill>
                  <a:srgbClr val="FFFF00"/>
                </a:solidFill>
              </a:rPr>
              <a:t/>
            </a:r>
            <a:br>
              <a:rPr lang="en-US" sz="2200" dirty="0" smtClean="0">
                <a:solidFill>
                  <a:srgbClr val="FFFF00"/>
                </a:solidFill>
              </a:rPr>
            </a:br>
            <a:r>
              <a:rPr lang="ru-RU" sz="2200" dirty="0" smtClean="0">
                <a:solidFill>
                  <a:srgbClr val="FFFF00"/>
                </a:solidFill>
              </a:rPr>
              <a:t/>
            </a:r>
            <a:br>
              <a:rPr lang="ru-RU" sz="2200" dirty="0" smtClean="0">
                <a:solidFill>
                  <a:srgbClr val="FFFF00"/>
                </a:solidFill>
              </a:rPr>
            </a:br>
            <a:r>
              <a:rPr lang="ru-RU" sz="2200" dirty="0" smtClean="0">
                <a:solidFill>
                  <a:srgbClr val="FFFF00"/>
                </a:solidFill>
              </a:rPr>
              <a:t>В </a:t>
            </a:r>
            <a:r>
              <a:rPr lang="ru-RU" sz="2200" dirty="0" err="1" smtClean="0">
                <a:solidFill>
                  <a:srgbClr val="FFFF00"/>
                </a:solidFill>
              </a:rPr>
              <a:t>Томсоновском</a:t>
            </a:r>
            <a:r>
              <a:rPr lang="ru-RU" sz="2200" dirty="0" smtClean="0">
                <a:solidFill>
                  <a:srgbClr val="FFFF00"/>
                </a:solidFill>
              </a:rPr>
              <a:t> приближении </a:t>
            </a:r>
            <a:r>
              <a:rPr lang="ru-RU" sz="2200" dirty="0">
                <a:solidFill>
                  <a:srgbClr val="FFFF00"/>
                </a:solidFill>
              </a:rPr>
              <a:t>гелий всегда оказывается внутри ядра, упругое </a:t>
            </a:r>
            <a:r>
              <a:rPr lang="ru-RU" sz="2200" dirty="0" smtClean="0">
                <a:solidFill>
                  <a:srgbClr val="FFFF00"/>
                </a:solidFill>
              </a:rPr>
              <a:t>рассеяние</a:t>
            </a:r>
            <a:r>
              <a:rPr lang="en-US" sz="2200" dirty="0" smtClean="0">
                <a:solidFill>
                  <a:srgbClr val="FFFF00"/>
                </a:solidFill>
              </a:rPr>
              <a:t> </a:t>
            </a:r>
            <a:r>
              <a:rPr lang="ru-RU" sz="2200" dirty="0" smtClean="0">
                <a:solidFill>
                  <a:srgbClr val="FFFF00"/>
                </a:solidFill>
              </a:rPr>
              <a:t>не </a:t>
            </a:r>
            <a:r>
              <a:rPr lang="ru-RU" sz="2200" dirty="0">
                <a:solidFill>
                  <a:srgbClr val="FFFF00"/>
                </a:solidFill>
              </a:rPr>
              <a:t>наблюдается. В Боровском приближении было наоборот. </a:t>
            </a:r>
            <a:r>
              <a:rPr lang="ru-RU" sz="2200" dirty="0" smtClean="0">
                <a:solidFill>
                  <a:srgbClr val="FFFF00"/>
                </a:solidFill>
              </a:rPr>
              <a:t>Следовательно</a:t>
            </a:r>
            <a:r>
              <a:rPr lang="en-US" sz="2200" dirty="0" smtClean="0">
                <a:solidFill>
                  <a:srgbClr val="FFFF00"/>
                </a:solidFill>
              </a:rPr>
              <a:t> </a:t>
            </a:r>
            <a:r>
              <a:rPr lang="ru-RU" sz="2200" dirty="0" smtClean="0">
                <a:solidFill>
                  <a:srgbClr val="FFFF00"/>
                </a:solidFill>
              </a:rPr>
              <a:t>в </a:t>
            </a:r>
            <a:r>
              <a:rPr lang="ru-RU" sz="2200" dirty="0">
                <a:solidFill>
                  <a:srgbClr val="FFFF00"/>
                </a:solidFill>
              </a:rPr>
              <a:t>будущем следует учесть, что ядерная материя несжимаема, </a:t>
            </a:r>
            <a:r>
              <a:rPr lang="ru-RU" sz="2200" dirty="0" smtClean="0">
                <a:solidFill>
                  <a:srgbClr val="FFFF00"/>
                </a:solidFill>
              </a:rPr>
              <a:t>непрозрачна</a:t>
            </a:r>
            <a:r>
              <a:rPr lang="en-US" sz="2200" dirty="0" smtClean="0">
                <a:solidFill>
                  <a:srgbClr val="FFFF00"/>
                </a:solidFill>
              </a:rPr>
              <a:t> </a:t>
            </a:r>
            <a:r>
              <a:rPr lang="ru-RU" sz="2200" dirty="0" smtClean="0">
                <a:solidFill>
                  <a:srgbClr val="FFFF00"/>
                </a:solidFill>
              </a:rPr>
              <a:t>и </a:t>
            </a:r>
            <a:r>
              <a:rPr lang="ru-RU" sz="2200" dirty="0">
                <a:solidFill>
                  <a:srgbClr val="FFFF00"/>
                </a:solidFill>
              </a:rPr>
              <a:t>взаимное </a:t>
            </a:r>
            <a:r>
              <a:rPr lang="ru-RU" sz="2200" dirty="0" smtClean="0">
                <a:solidFill>
                  <a:srgbClr val="FFFF00"/>
                </a:solidFill>
              </a:rPr>
              <a:t>проникновение</a:t>
            </a:r>
            <a:r>
              <a:rPr lang="en-US" sz="2200" dirty="0" smtClean="0">
                <a:solidFill>
                  <a:srgbClr val="FFFF00"/>
                </a:solidFill>
              </a:rPr>
              <a:t> </a:t>
            </a:r>
            <a:r>
              <a:rPr lang="ru-RU" sz="2200" dirty="0" err="1" smtClean="0">
                <a:solidFill>
                  <a:srgbClr val="FFFF00"/>
                </a:solidFill>
              </a:rPr>
              <a:t>nHe</a:t>
            </a:r>
            <a:r>
              <a:rPr lang="en-US" sz="2200" dirty="0" smtClean="0">
                <a:solidFill>
                  <a:srgbClr val="FFFF00"/>
                </a:solidFill>
              </a:rPr>
              <a:t> </a:t>
            </a:r>
            <a:r>
              <a:rPr lang="ru-RU" sz="2200" dirty="0" smtClean="0">
                <a:solidFill>
                  <a:srgbClr val="FFFF00"/>
                </a:solidFill>
              </a:rPr>
              <a:t>и </a:t>
            </a:r>
            <a:r>
              <a:rPr lang="ru-RU" sz="2200" dirty="0">
                <a:solidFill>
                  <a:srgbClr val="FFFF00"/>
                </a:solidFill>
              </a:rPr>
              <a:t>ядра невозможно. Иными словами, </a:t>
            </a:r>
            <a:r>
              <a:rPr lang="ru-RU" sz="2200" dirty="0" smtClean="0">
                <a:solidFill>
                  <a:srgbClr val="FFFF00"/>
                </a:solidFill>
              </a:rPr>
              <a:t>нам</a:t>
            </a:r>
            <a:r>
              <a:rPr lang="en-US" sz="2200" dirty="0" smtClean="0">
                <a:solidFill>
                  <a:srgbClr val="FFFF00"/>
                </a:solidFill>
              </a:rPr>
              <a:t> </a:t>
            </a:r>
            <a:r>
              <a:rPr lang="ru-RU" sz="2200" dirty="0" smtClean="0">
                <a:solidFill>
                  <a:srgbClr val="FFFF00"/>
                </a:solidFill>
              </a:rPr>
              <a:t>нужно </a:t>
            </a:r>
            <a:r>
              <a:rPr lang="ru-RU" sz="2200" dirty="0">
                <a:solidFill>
                  <a:srgbClr val="FFFF00"/>
                </a:solidFill>
              </a:rPr>
              <a:t>придумать, как учесть реальные свойства ядерной материи.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587621" y="6002643"/>
            <a:ext cx="5866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dirty="0" smtClean="0">
                <a:solidFill>
                  <a:srgbClr val="FF0000"/>
                </a:solidFill>
              </a:rPr>
              <a:t>2</a:t>
            </a:r>
            <a:r>
              <a:rPr lang="en-US" sz="3200" dirty="0">
                <a:solidFill>
                  <a:srgbClr val="FF0000"/>
                </a:solidFill>
              </a:rPr>
              <a:t>2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99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88109" y="224135"/>
            <a:ext cx="8818648" cy="58378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1854058" y="6061967"/>
                <a:ext cx="964896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ru-RU" sz="2400" dirty="0">
                    <a:solidFill>
                      <a:srgbClr val="FFFF00"/>
                    </a:solidFill>
                  </a:rPr>
                  <a:t>Траектория движения альфа-частицы и частицы</a:t>
                </a:r>
                <a:r>
                  <a:rPr lang="en-US" sz="2400" dirty="0">
                    <a:solidFill>
                      <a:srgbClr val="FFFF00"/>
                    </a:solidFill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p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−−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FFFF00"/>
                    </a:solidFill>
                  </a:rPr>
                  <a:t> </a:t>
                </a:r>
                <a:r>
                  <a:rPr lang="ru-RU" sz="2400" dirty="0">
                    <a:solidFill>
                      <a:srgbClr val="FFFF00"/>
                    </a:solidFill>
                  </a:rPr>
                  <a:t>в</a:t>
                </a:r>
                <a:r>
                  <a:rPr lang="en-US" sz="2400" dirty="0">
                    <a:solidFill>
                      <a:srgbClr val="FFFF00"/>
                    </a:solidFill>
                  </a:rPr>
                  <a:t> </a:t>
                </a:r>
                <a:r>
                  <a:rPr lang="ru-RU" sz="2400" dirty="0">
                    <a:solidFill>
                      <a:srgbClr val="FFFF00"/>
                    </a:solidFill>
                  </a:rPr>
                  <a:t>плоскости XY</a:t>
                </a: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4058" y="6061967"/>
                <a:ext cx="9648966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948" t="-10526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997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3966" y="1268275"/>
            <a:ext cx="9769571" cy="507007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947675" y="6338345"/>
            <a:ext cx="92105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B0F0"/>
                </a:solidFill>
                <a:latin typeface="Arial" panose="020B0604020202020204" pitchFamily="34" charset="0"/>
              </a:rPr>
              <a:t>Суммарный потенциал взаимодействия </a:t>
            </a:r>
            <a:r>
              <a:rPr lang="ru-RU" sz="2000" dirty="0" smtClean="0">
                <a:solidFill>
                  <a:srgbClr val="00B0F0"/>
                </a:solidFill>
                <a:latin typeface="Arial" panose="020B0604020202020204" pitchFamily="34" charset="0"/>
              </a:rPr>
              <a:t>между </a:t>
            </a:r>
            <a:r>
              <a:rPr lang="ru-RU" sz="2000" dirty="0" err="1" smtClean="0">
                <a:solidFill>
                  <a:srgbClr val="00B0F0"/>
                </a:solidFill>
                <a:latin typeface="Arial" panose="020B0604020202020204" pitchFamily="34" charset="0"/>
              </a:rPr>
              <a:t>OHe</a:t>
            </a:r>
            <a:r>
              <a:rPr lang="ru-RU" sz="2000" dirty="0" smtClean="0">
                <a:solidFill>
                  <a:srgbClr val="00B0F0"/>
                </a:solidFill>
                <a:latin typeface="Arial" panose="020B0604020202020204" pitchFamily="34" charset="0"/>
              </a:rPr>
              <a:t> и ядром-мишенью </a:t>
            </a:r>
            <a:r>
              <a:rPr lang="ru-RU" sz="2000" dirty="0" err="1" smtClean="0">
                <a:solidFill>
                  <a:srgbClr val="00B0F0"/>
                </a:solidFill>
                <a:latin typeface="Arial" panose="020B0604020202020204" pitchFamily="34" charset="0"/>
              </a:rPr>
              <a:t>Na</a:t>
            </a:r>
            <a:endParaRPr lang="ru-RU" sz="2000" dirty="0">
              <a:solidFill>
                <a:srgbClr val="00B0F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12621" y="85635"/>
            <a:ext cx="104807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В пределах неопределенности </a:t>
            </a:r>
            <a:r>
              <a:rPr lang="ru-RU" sz="2400" dirty="0">
                <a:solidFill>
                  <a:srgbClr val="FFFF00"/>
                </a:solidFill>
              </a:rPr>
              <a:t>параметров ядерной физики существует </a:t>
            </a:r>
            <a:r>
              <a:rPr lang="ru-RU" sz="2400" dirty="0" smtClean="0">
                <a:solidFill>
                  <a:srgbClr val="FFFF00"/>
                </a:solidFill>
              </a:rPr>
              <a:t>диапазон, в </a:t>
            </a:r>
            <a:r>
              <a:rPr lang="ru-RU" sz="2400" dirty="0">
                <a:solidFill>
                  <a:srgbClr val="FFFF00"/>
                </a:solidFill>
              </a:rPr>
              <a:t>котором энергия связи в </a:t>
            </a:r>
            <a:r>
              <a:rPr lang="ru-RU" sz="2400" dirty="0" smtClean="0">
                <a:solidFill>
                  <a:srgbClr val="FFFF00"/>
                </a:solidFill>
              </a:rPr>
              <a:t>системе </a:t>
            </a:r>
            <a:r>
              <a:rPr lang="ru-RU" sz="2400" dirty="0" err="1" smtClean="0">
                <a:solidFill>
                  <a:srgbClr val="FFFF00"/>
                </a:solidFill>
              </a:rPr>
              <a:t>OHe</a:t>
            </a:r>
            <a:r>
              <a:rPr lang="ru-RU" sz="2400" dirty="0" err="1">
                <a:solidFill>
                  <a:srgbClr val="FFFF00"/>
                </a:solidFill>
              </a:rPr>
              <a:t>−</a:t>
            </a:r>
            <a:r>
              <a:rPr lang="ru-RU" sz="2400" dirty="0" err="1" smtClean="0">
                <a:solidFill>
                  <a:srgbClr val="FFFF00"/>
                </a:solidFill>
              </a:rPr>
              <a:t>Na</a:t>
            </a:r>
            <a:r>
              <a:rPr lang="ru-RU" sz="2400" dirty="0" smtClean="0">
                <a:solidFill>
                  <a:srgbClr val="FFFF00"/>
                </a:solidFill>
              </a:rPr>
              <a:t> находится </a:t>
            </a:r>
            <a:r>
              <a:rPr lang="ru-RU" sz="2400" dirty="0">
                <a:solidFill>
                  <a:srgbClr val="FFFF00"/>
                </a:solidFill>
              </a:rPr>
              <a:t>в интервале </a:t>
            </a:r>
            <a:r>
              <a:rPr lang="ru-RU" sz="2400" dirty="0" smtClean="0">
                <a:solidFill>
                  <a:srgbClr val="FFFF00"/>
                </a:solidFill>
              </a:rPr>
              <a:t>2-4 КэВ</a:t>
            </a:r>
            <a:endParaRPr lang="ru-RU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45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0576" y="537949"/>
            <a:ext cx="9591263" cy="513216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36854" y="6145803"/>
            <a:ext cx="88664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solidFill>
                  <a:srgbClr val="00B0F0"/>
                </a:solidFill>
                <a:latin typeface="Arial" panose="020B0604020202020204" pitchFamily="34" charset="0"/>
              </a:rPr>
              <a:t>Суммарный потенциал взаимодействия между </a:t>
            </a:r>
            <a:r>
              <a:rPr lang="ru-RU" sz="2000" dirty="0" err="1">
                <a:solidFill>
                  <a:srgbClr val="00B0F0"/>
                </a:solidFill>
                <a:latin typeface="Arial" panose="020B0604020202020204" pitchFamily="34" charset="0"/>
              </a:rPr>
              <a:t>OHe</a:t>
            </a:r>
            <a:r>
              <a:rPr lang="ru-RU" sz="2000" dirty="0">
                <a:solidFill>
                  <a:srgbClr val="00B0F0"/>
                </a:solidFill>
                <a:latin typeface="Arial" panose="020B0604020202020204" pitchFamily="34" charset="0"/>
              </a:rPr>
              <a:t> и ядром-мишенью </a:t>
            </a:r>
            <a:r>
              <a:rPr lang="en-US" sz="2000" dirty="0">
                <a:solidFill>
                  <a:srgbClr val="00B0F0"/>
                </a:solidFill>
                <a:latin typeface="Arial" panose="020B0604020202020204" pitchFamily="34" charset="0"/>
              </a:rPr>
              <a:t>I</a:t>
            </a:r>
            <a:endParaRPr lang="ru-RU" sz="2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64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318" y="797579"/>
            <a:ext cx="6020297" cy="50060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3666" y="4449101"/>
            <a:ext cx="4785012" cy="135448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3666" y="749891"/>
            <a:ext cx="4738577" cy="130419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3666" y="2570784"/>
            <a:ext cx="5002098" cy="1086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57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0" y="182218"/>
            <a:ext cx="10018713" cy="110324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</a:rPr>
              <a:t>Сценарии гипотетических, стабильных, электрически заряженных частиц.</a:t>
            </a:r>
            <a:endParaRPr lang="ru-RU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192696" y="1049147"/>
                <a:ext cx="10999304" cy="2253611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ru-RU" u="sng" dirty="0" smtClean="0">
                    <a:solidFill>
                      <a:schemeClr val="bg1"/>
                    </a:solidFill>
                    <a:latin typeface="Arial" panose="020B0604020202020204" pitchFamily="34" charset="0"/>
                  </a:rPr>
                  <a:t/>
                </a:r>
                <a:br>
                  <a:rPr lang="ru-RU" u="sng" dirty="0" smtClean="0">
                    <a:solidFill>
                      <a:schemeClr val="bg1"/>
                    </a:solidFill>
                    <a:latin typeface="Arial" panose="020B0604020202020204" pitchFamily="34" charset="0"/>
                  </a:rPr>
                </a:br>
                <a:r>
                  <a:rPr lang="ru-RU" sz="2800" u="sng" dirty="0" smtClean="0">
                    <a:solidFill>
                      <a:srgbClr val="FFFF00"/>
                    </a:solidFill>
                    <a:latin typeface="Arial" panose="020B0604020202020204" pitchFamily="34" charset="0"/>
                  </a:rPr>
                  <a:t>В данной работе мы рассматриваем сценарий составной скрытой массы</a:t>
                </a:r>
                <a:r>
                  <a:rPr lang="ru-RU" sz="2800" u="sng" dirty="0">
                    <a:solidFill>
                      <a:srgbClr val="FFFF00"/>
                    </a:solidFill>
                    <a:latin typeface="Arial" panose="020B0604020202020204" pitchFamily="34" charset="0"/>
                  </a:rPr>
                  <a:t>, в которой гипотетические стабильные </a:t>
                </a:r>
                <a:r>
                  <a:rPr lang="ru-RU" sz="2800" u="sng" dirty="0" smtClean="0">
                    <a:solidFill>
                      <a:srgbClr val="FFFF00"/>
                    </a:solidFill>
                    <a:latin typeface="Arial" panose="020B0604020202020204" pitchFamily="34" charset="0"/>
                  </a:rPr>
                  <a:t>частицы</a:t>
                </a:r>
                <a:r>
                  <a:rPr lang="en-US" sz="2800" u="sng" dirty="0" smtClean="0">
                    <a:solidFill>
                      <a:srgbClr val="FFFF00"/>
                    </a:solidFill>
                    <a:latin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О</m:t>
                        </m:r>
                      </m:e>
                      <m:sup>
                        <m:r>
                          <a:rPr lang="ru-RU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−−</m:t>
                        </m:r>
                      </m:sup>
                    </m:sSup>
                  </m:oMath>
                </a14:m>
                <a:r>
                  <a:rPr lang="en-US" sz="2800" u="sng" dirty="0" smtClean="0">
                    <a:solidFill>
                      <a:srgbClr val="FFFF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ru-RU" sz="2800" u="sng" dirty="0" smtClean="0">
                    <a:solidFill>
                      <a:srgbClr val="FFFF00"/>
                    </a:solidFill>
                    <a:latin typeface="Arial" panose="020B0604020202020204" pitchFamily="34" charset="0"/>
                  </a:rPr>
                  <a:t>(</a:t>
                </a:r>
                <a:r>
                  <a:rPr lang="ru-RU" sz="2800" u="sng" dirty="0">
                    <a:solidFill>
                      <a:srgbClr val="FFFF00"/>
                    </a:solidFill>
                    <a:latin typeface="Arial" panose="020B0604020202020204" pitchFamily="34" charset="0"/>
                  </a:rPr>
                  <a:t>X) избегают </a:t>
                </a:r>
                <a:r>
                  <a:rPr lang="ru-RU" sz="2800" u="sng" dirty="0" smtClean="0">
                    <a:solidFill>
                      <a:srgbClr val="FFFF00"/>
                    </a:solidFill>
                    <a:latin typeface="Arial" panose="020B0604020202020204" pitchFamily="34" charset="0"/>
                  </a:rPr>
                  <a:t>экспериментального </a:t>
                </a:r>
                <a:r>
                  <a:rPr lang="ru-RU" sz="2800" u="sng" dirty="0">
                    <a:solidFill>
                      <a:srgbClr val="FFFF00"/>
                    </a:solidFill>
                    <a:latin typeface="Arial" panose="020B0604020202020204" pitchFamily="34" charset="0"/>
                  </a:rPr>
                  <a:t>открытия, потому что они формируют с первичным </a:t>
                </a:r>
                <a:r>
                  <a:rPr lang="ru-RU" sz="2800" u="sng" dirty="0" smtClean="0">
                    <a:solidFill>
                      <a:srgbClr val="FFFF00"/>
                    </a:solidFill>
                    <a:latin typeface="Arial" panose="020B0604020202020204" pitchFamily="34" charset="0"/>
                  </a:rPr>
                  <a:t>гелием </a:t>
                </a:r>
                <a:r>
                  <a:rPr lang="ru-RU" sz="2800" u="sng" dirty="0">
                    <a:solidFill>
                      <a:srgbClr val="FFFF00"/>
                    </a:solidFill>
                    <a:latin typeface="Arial" panose="020B0604020202020204" pitchFamily="34" charset="0"/>
                  </a:rPr>
                  <a:t>нейтральные </a:t>
                </a:r>
                <a:r>
                  <a:rPr lang="ru-RU" sz="2800" u="sng" dirty="0" err="1">
                    <a:solidFill>
                      <a:srgbClr val="FFFF00"/>
                    </a:solidFill>
                    <a:latin typeface="Arial" panose="020B0604020202020204" pitchFamily="34" charset="0"/>
                  </a:rPr>
                  <a:t>атомоподобные</a:t>
                </a:r>
                <a:r>
                  <a:rPr lang="ru-RU" sz="2800" u="sng" dirty="0">
                    <a:solidFill>
                      <a:srgbClr val="FFFF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ru-RU" sz="2800" u="sng" dirty="0" smtClean="0">
                    <a:solidFill>
                      <a:srgbClr val="FFFF00"/>
                    </a:solidFill>
                    <a:latin typeface="Arial" panose="020B0604020202020204" pitchFamily="34" charset="0"/>
                  </a:rPr>
                  <a:t>состояния</a:t>
                </a:r>
                <a:r>
                  <a:rPr lang="en-US" sz="2800" u="sng" dirty="0" smtClean="0">
                    <a:solidFill>
                      <a:srgbClr val="FFFF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ru-RU" sz="2800" u="sng" dirty="0" err="1" smtClean="0">
                    <a:solidFill>
                      <a:srgbClr val="FFFF00"/>
                    </a:solidFill>
                    <a:latin typeface="Arial" panose="020B0604020202020204" pitchFamily="34" charset="0"/>
                  </a:rPr>
                  <a:t>OHe</a:t>
                </a:r>
                <a:r>
                  <a:rPr lang="en-US" sz="2800" u="sng" dirty="0" smtClean="0">
                    <a:solidFill>
                      <a:srgbClr val="FFFF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ru-RU" sz="2800" u="sng" dirty="0" smtClean="0">
                    <a:solidFill>
                      <a:srgbClr val="FFFF00"/>
                    </a:solidFill>
                    <a:latin typeface="Arial" panose="020B0604020202020204" pitchFamily="34" charset="0"/>
                  </a:rPr>
                  <a:t>(X–гелия</a:t>
                </a:r>
                <a:r>
                  <a:rPr lang="ru-RU" sz="2800" u="sng" dirty="0">
                    <a:solidFill>
                      <a:srgbClr val="FFFF00"/>
                    </a:solidFill>
                    <a:latin typeface="Arial" panose="020B0604020202020204" pitchFamily="34" charset="0"/>
                  </a:rPr>
                  <a:t>), </a:t>
                </a:r>
                <a:r>
                  <a:rPr lang="ru-RU" sz="2800" u="sng" dirty="0" smtClean="0">
                    <a:solidFill>
                      <a:srgbClr val="FFFF00"/>
                    </a:solidFill>
                    <a:latin typeface="Arial" panose="020B0604020202020204" pitchFamily="34" charset="0"/>
                  </a:rPr>
                  <a:t>называемые</a:t>
                </a:r>
                <a:r>
                  <a:rPr lang="en-US" sz="2800" u="sng" dirty="0" smtClean="0">
                    <a:solidFill>
                      <a:srgbClr val="FFFF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ru-RU" sz="2800" u="sng" dirty="0" smtClean="0">
                    <a:solidFill>
                      <a:srgbClr val="FFFF00"/>
                    </a:solidFill>
                    <a:latin typeface="Arial" panose="020B0604020202020204" pitchFamily="34" charset="0"/>
                  </a:rPr>
                  <a:t>"</a:t>
                </a:r>
                <a:r>
                  <a:rPr lang="ru-RU" sz="2800" u="sng" dirty="0">
                    <a:solidFill>
                      <a:srgbClr val="FFFF00"/>
                    </a:solidFill>
                    <a:latin typeface="Arial" panose="020B0604020202020204" pitchFamily="34" charset="0"/>
                  </a:rPr>
                  <a:t>тёмными" </a:t>
                </a:r>
                <a:r>
                  <a:rPr lang="ru-RU" sz="2800" u="sng" dirty="0" smtClean="0">
                    <a:solidFill>
                      <a:srgbClr val="FFFF00"/>
                    </a:solidFill>
                    <a:latin typeface="Arial" panose="020B0604020202020204" pitchFamily="34" charset="0"/>
                  </a:rPr>
                  <a:t>атомами</a:t>
                </a:r>
                <a:r>
                  <a:rPr lang="en-US" sz="2800" u="sng" dirty="0">
                    <a:solidFill>
                      <a:srgbClr val="FFFF00"/>
                    </a:solidFill>
                    <a:latin typeface="Arial" panose="020B0604020202020204" pitchFamily="34" charset="0"/>
                  </a:rPr>
                  <a:t>.</a:t>
                </a:r>
                <a:r>
                  <a:rPr lang="ru-RU" sz="2800" dirty="0" smtClean="0">
                    <a:solidFill>
                      <a:srgbClr val="FFFF00"/>
                    </a:solidFill>
                    <a:latin typeface="Arial" panose="020B0604020202020204" pitchFamily="34" charset="0"/>
                  </a:rPr>
                  <a:t/>
                </a:r>
                <a:br>
                  <a:rPr lang="ru-RU" sz="2800" dirty="0" smtClean="0">
                    <a:solidFill>
                      <a:srgbClr val="FFFF00"/>
                    </a:solidFill>
                    <a:latin typeface="Arial" panose="020B0604020202020204" pitchFamily="34" charset="0"/>
                  </a:rPr>
                </a:br>
                <a:r>
                  <a:rPr lang="ru-RU" dirty="0" smtClean="0">
                    <a:latin typeface="Arial" panose="020B0604020202020204" pitchFamily="34" charset="0"/>
                  </a:rPr>
                  <a:t/>
                </a:r>
                <a:br>
                  <a:rPr lang="ru-RU" dirty="0" smtClean="0">
                    <a:latin typeface="Arial" panose="020B0604020202020204" pitchFamily="34" charset="0"/>
                  </a:rPr>
                </a:b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92696" y="1049147"/>
                <a:ext cx="10999304" cy="2253611"/>
              </a:xfrm>
              <a:blipFill rotWithShape="0">
                <a:blip r:embed="rId2"/>
                <a:stretch>
                  <a:fillRect l="-7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1648797" y="5910470"/>
            <a:ext cx="278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</a:rPr>
              <a:t>3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0861" y="2830181"/>
            <a:ext cx="7436595" cy="322271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987170" y="6310579"/>
            <a:ext cx="66512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srgbClr val="FFFF00"/>
                </a:solidFill>
              </a:rPr>
              <a:t>Иллюстрация ”тёмного“ атома O</a:t>
            </a:r>
            <a:r>
              <a:rPr lang="en-US" dirty="0">
                <a:solidFill>
                  <a:srgbClr val="FFFF00"/>
                </a:solidFill>
              </a:rPr>
              <a:t>H</a:t>
            </a:r>
            <a:r>
              <a:rPr lang="ru-RU" dirty="0">
                <a:solidFill>
                  <a:srgbClr val="FFFF00"/>
                </a:solidFill>
              </a:rPr>
              <a:t>e и внешнего ядра вещества A</a:t>
            </a:r>
          </a:p>
        </p:txBody>
      </p:sp>
    </p:spTree>
    <p:extLst>
      <p:ext uri="{BB962C8B-B14F-4D97-AF65-F5344CB8AC3E}">
        <p14:creationId xmlns:p14="http://schemas.microsoft.com/office/powerpoint/2010/main" val="240586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5454" y="0"/>
            <a:ext cx="10018713" cy="1752599"/>
          </a:xfrm>
        </p:spPr>
        <p:txBody>
          <a:bodyPr/>
          <a:lstStyle/>
          <a:p>
            <a:r>
              <a:rPr lang="az-Cyrl-AZ" dirty="0">
                <a:solidFill>
                  <a:prstClr val="black"/>
                </a:solidFill>
              </a:rPr>
              <a:t>Модель </a:t>
            </a:r>
            <a:r>
              <a:rPr lang="en-US" dirty="0" err="1">
                <a:solidFill>
                  <a:prstClr val="black"/>
                </a:solidFill>
              </a:rPr>
              <a:t>X</a:t>
            </a:r>
            <a:r>
              <a:rPr lang="en-US" dirty="0" err="1" smtClean="0">
                <a:solidFill>
                  <a:prstClr val="black"/>
                </a:solidFill>
              </a:rPr>
              <a:t>He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ru-RU" dirty="0">
                <a:solidFill>
                  <a:prstClr val="black"/>
                </a:solidFill>
              </a:rPr>
              <a:t>и решение проблемы прямых поисков частиц скрытой массы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25000" y="916621"/>
            <a:ext cx="10839619" cy="3460846"/>
          </a:xfrm>
        </p:spPr>
        <p:txBody>
          <a:bodyPr>
            <a:normAutofit/>
          </a:bodyPr>
          <a:lstStyle/>
          <a:p>
            <a:pPr lvl="0">
              <a:buClr>
                <a:srgbClr val="BC1C1C">
                  <a:lumMod val="75000"/>
                </a:srgbClr>
              </a:buClr>
            </a:pPr>
            <a:r>
              <a:rPr lang="ru-RU" sz="2000" dirty="0">
                <a:solidFill>
                  <a:srgbClr val="FFFF00"/>
                </a:solidFill>
              </a:rPr>
              <a:t>Модель </a:t>
            </a:r>
            <a:r>
              <a:rPr lang="en-US" sz="2000" dirty="0" err="1">
                <a:solidFill>
                  <a:srgbClr val="FFFF00"/>
                </a:solidFill>
              </a:rPr>
              <a:t>X</a:t>
            </a:r>
            <a:r>
              <a:rPr lang="en-US" sz="2000" dirty="0" err="1" smtClean="0">
                <a:solidFill>
                  <a:srgbClr val="FFFF00"/>
                </a:solidFill>
              </a:rPr>
              <a:t>He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>
                <a:solidFill>
                  <a:srgbClr val="FFFF00"/>
                </a:solidFill>
              </a:rPr>
              <a:t>предполагает существование реликтовых стабильных </a:t>
            </a:r>
            <a:r>
              <a:rPr lang="ru-RU" sz="2000" dirty="0" err="1">
                <a:solidFill>
                  <a:srgbClr val="FFFF00"/>
                </a:solidFill>
              </a:rPr>
              <a:t>лептоноподобных</a:t>
            </a:r>
            <a:r>
              <a:rPr lang="ru-RU" sz="2000" dirty="0">
                <a:solidFill>
                  <a:srgbClr val="FFFF00"/>
                </a:solidFill>
              </a:rPr>
              <a:t> массивных частиц с зарядом -</a:t>
            </a:r>
            <a:r>
              <a:rPr lang="ru-RU" sz="2000" dirty="0" smtClean="0">
                <a:solidFill>
                  <a:srgbClr val="FFFF00"/>
                </a:solidFill>
              </a:rPr>
              <a:t>2</a:t>
            </a:r>
            <a:r>
              <a:rPr lang="en-US" sz="2000" dirty="0" smtClean="0">
                <a:solidFill>
                  <a:srgbClr val="FFFF00"/>
                </a:solidFill>
              </a:rPr>
              <a:t>n</a:t>
            </a:r>
            <a:r>
              <a:rPr lang="ru-RU" sz="2000" dirty="0" smtClean="0">
                <a:solidFill>
                  <a:srgbClr val="FFFF00"/>
                </a:solidFill>
              </a:rPr>
              <a:t>, </a:t>
            </a:r>
            <a:r>
              <a:rPr lang="ru-RU" sz="2000" dirty="0">
                <a:solidFill>
                  <a:srgbClr val="FFFF00"/>
                </a:solidFill>
              </a:rPr>
              <a:t>связанных кулоновским взаимодействием с ядрами первичного гелия в </a:t>
            </a:r>
            <a:r>
              <a:rPr lang="en-US" sz="2000" dirty="0" smtClean="0">
                <a:solidFill>
                  <a:srgbClr val="FFFF00"/>
                </a:solidFill>
              </a:rPr>
              <a:t>“</a:t>
            </a:r>
            <a:r>
              <a:rPr lang="ru-RU" sz="2000" dirty="0" smtClean="0">
                <a:solidFill>
                  <a:srgbClr val="FFFF00"/>
                </a:solidFill>
              </a:rPr>
              <a:t>темные</a:t>
            </a:r>
            <a:r>
              <a:rPr lang="en-US" sz="2000" dirty="0" smtClean="0">
                <a:solidFill>
                  <a:srgbClr val="FFFF00"/>
                </a:solidFill>
              </a:rPr>
              <a:t>”</a:t>
            </a:r>
            <a:r>
              <a:rPr lang="ru-RU" sz="2000" dirty="0" smtClean="0">
                <a:solidFill>
                  <a:srgbClr val="FFFF00"/>
                </a:solidFill>
              </a:rPr>
              <a:t> атомы </a:t>
            </a:r>
            <a:r>
              <a:rPr lang="ru-RU" sz="2000" dirty="0">
                <a:solidFill>
                  <a:srgbClr val="FFFF00"/>
                </a:solidFill>
              </a:rPr>
              <a:t>скрытой массы.</a:t>
            </a:r>
          </a:p>
          <a:p>
            <a:pPr lvl="0">
              <a:buClr>
                <a:srgbClr val="BC1C1C">
                  <a:lumMod val="75000"/>
                </a:srgbClr>
              </a:buClr>
            </a:pPr>
            <a:r>
              <a:rPr lang="ru-RU" sz="2000" dirty="0">
                <a:solidFill>
                  <a:srgbClr val="FFFF00"/>
                </a:solidFill>
              </a:rPr>
              <a:t>Результаты экспериментов</a:t>
            </a:r>
            <a:r>
              <a:rPr lang="en-US" sz="2000" dirty="0">
                <a:solidFill>
                  <a:srgbClr val="FFFF00"/>
                </a:solidFill>
              </a:rPr>
              <a:t> DAMA/</a:t>
            </a:r>
            <a:r>
              <a:rPr lang="en-US" sz="2000" dirty="0" err="1">
                <a:solidFill>
                  <a:srgbClr val="FFFF00"/>
                </a:solidFill>
              </a:rPr>
              <a:t>NaI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az-Cyrl-AZ" sz="2000" dirty="0">
                <a:solidFill>
                  <a:srgbClr val="FFFF00"/>
                </a:solidFill>
              </a:rPr>
              <a:t>и</a:t>
            </a:r>
            <a:r>
              <a:rPr lang="en-US" sz="2000" dirty="0">
                <a:solidFill>
                  <a:srgbClr val="FFFF00"/>
                </a:solidFill>
              </a:rPr>
              <a:t> DAMA/LIBRA</a:t>
            </a:r>
            <a:r>
              <a:rPr lang="ru-RU" sz="2000" dirty="0">
                <a:solidFill>
                  <a:srgbClr val="FFFF00"/>
                </a:solidFill>
              </a:rPr>
              <a:t> можно объяснить годичными модуляциями </a:t>
            </a:r>
            <a:r>
              <a:rPr lang="ru-RU" sz="2000" dirty="0" err="1">
                <a:solidFill>
                  <a:srgbClr val="FFFF00"/>
                </a:solidFill>
              </a:rPr>
              <a:t>энерговыделения</a:t>
            </a:r>
            <a:r>
              <a:rPr lang="ru-RU" sz="2000" dirty="0">
                <a:solidFill>
                  <a:srgbClr val="FFFF00"/>
                </a:solidFill>
              </a:rPr>
              <a:t> при формировании низкоэнергетического связанного состояния  </a:t>
            </a:r>
            <a:r>
              <a:rPr lang="en-US" sz="2000" dirty="0" err="1">
                <a:solidFill>
                  <a:srgbClr val="FFFF00"/>
                </a:solidFill>
              </a:rPr>
              <a:t>X</a:t>
            </a:r>
            <a:r>
              <a:rPr lang="en-US" sz="2000" dirty="0" err="1" smtClean="0">
                <a:solidFill>
                  <a:srgbClr val="FFFF00"/>
                </a:solidFill>
              </a:rPr>
              <a:t>He</a:t>
            </a:r>
            <a:r>
              <a:rPr lang="ru-RU" sz="2000" dirty="0" smtClean="0">
                <a:solidFill>
                  <a:srgbClr val="FFFF00"/>
                </a:solidFill>
              </a:rPr>
              <a:t>  </a:t>
            </a:r>
            <a:r>
              <a:rPr lang="ru-RU" sz="2000" dirty="0">
                <a:solidFill>
                  <a:srgbClr val="FFFF00"/>
                </a:solidFill>
              </a:rPr>
              <a:t>с ядрами.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5000" y="3391364"/>
            <a:ext cx="10400677" cy="331651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668357" y="6123100"/>
            <a:ext cx="3962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3200" dirty="0" smtClean="0">
                <a:solidFill>
                  <a:srgbClr val="FF0000"/>
                </a:solidFill>
              </a:rPr>
              <a:t>4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55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1820" y="150126"/>
            <a:ext cx="11192855" cy="1970964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ln>
                  <a:noFill/>
                </a:ln>
                <a:solidFill>
                  <a:prstClr val="black"/>
                </a:solidFill>
                <a:ea typeface="+mn-ea"/>
                <a:cs typeface="+mn-cs"/>
              </a:rPr>
              <a:t>Существование </a:t>
            </a:r>
            <a:r>
              <a:rPr lang="ru-RU" sz="2400" b="1" dirty="0">
                <a:ln>
                  <a:noFill/>
                </a:ln>
                <a:solidFill>
                  <a:prstClr val="black"/>
                </a:solidFill>
                <a:ea typeface="+mn-ea"/>
                <a:cs typeface="+mn-cs"/>
              </a:rPr>
              <a:t>низкоэнергетического связанного состояния  </a:t>
            </a:r>
            <a:r>
              <a:rPr lang="en-US" sz="2400" b="1" dirty="0" err="1">
                <a:ln>
                  <a:noFill/>
                </a:ln>
                <a:solidFill>
                  <a:prstClr val="black"/>
                </a:solidFill>
                <a:ea typeface="+mn-ea"/>
                <a:cs typeface="+mn-cs"/>
              </a:rPr>
              <a:t>OHe</a:t>
            </a:r>
            <a:r>
              <a:rPr lang="ru-RU" sz="2400" b="1" dirty="0">
                <a:ln>
                  <a:noFill/>
                </a:ln>
                <a:solidFill>
                  <a:prstClr val="black"/>
                </a:solidFill>
                <a:ea typeface="+mn-ea"/>
                <a:cs typeface="+mn-cs"/>
              </a:rPr>
              <a:t>  с ядрами</a:t>
            </a:r>
            <a:r>
              <a:rPr lang="ru-RU" sz="2400" b="1" dirty="0" smtClean="0">
                <a:ln>
                  <a:noFill/>
                </a:ln>
                <a:solidFill>
                  <a:prstClr val="black"/>
                </a:solidFill>
                <a:ea typeface="+mn-ea"/>
                <a:cs typeface="+mn-cs"/>
              </a:rPr>
              <a:t> </a:t>
            </a:r>
            <a:r>
              <a:rPr lang="ru-RU" sz="2400" b="1" dirty="0">
                <a:ln>
                  <a:noFill/>
                </a:ln>
                <a:solidFill>
                  <a:prstClr val="black"/>
                </a:solidFill>
                <a:ea typeface="+mn-ea"/>
                <a:cs typeface="+mn-cs"/>
              </a:rPr>
              <a:t>и </a:t>
            </a:r>
            <a:r>
              <a:rPr lang="ru-RU" sz="2400" b="1" dirty="0" err="1">
                <a:ln>
                  <a:noFill/>
                </a:ln>
                <a:solidFill>
                  <a:prstClr val="black"/>
                </a:solidFill>
                <a:ea typeface="+mn-ea"/>
                <a:cs typeface="+mn-cs"/>
              </a:rPr>
              <a:t>доминантность</a:t>
            </a:r>
            <a:r>
              <a:rPr lang="ru-RU" sz="2400" b="1" dirty="0">
                <a:ln>
                  <a:noFill/>
                </a:ln>
                <a:solidFill>
                  <a:prstClr val="black"/>
                </a:solidFill>
                <a:ea typeface="+mn-ea"/>
                <a:cs typeface="+mn-cs"/>
              </a:rPr>
              <a:t> упругих процессов в сценарии </a:t>
            </a:r>
            <a:r>
              <a:rPr lang="en-US" sz="2400" b="1" dirty="0" err="1">
                <a:ln>
                  <a:noFill/>
                </a:ln>
                <a:solidFill>
                  <a:prstClr val="black"/>
                </a:solidFill>
                <a:ea typeface="+mn-ea"/>
                <a:cs typeface="+mn-cs"/>
              </a:rPr>
              <a:t>OHe</a:t>
            </a:r>
            <a:r>
              <a:rPr lang="en-US" sz="2400" b="1" dirty="0">
                <a:ln>
                  <a:noFill/>
                </a:ln>
                <a:solidFill>
                  <a:prstClr val="black"/>
                </a:solidFill>
                <a:ea typeface="+mn-ea"/>
                <a:cs typeface="+mn-cs"/>
              </a:rPr>
              <a:t> </a:t>
            </a:r>
            <a:r>
              <a:rPr lang="ru-RU" sz="2400" b="1" dirty="0">
                <a:ln>
                  <a:noFill/>
                </a:ln>
                <a:solidFill>
                  <a:prstClr val="black"/>
                </a:solidFill>
                <a:ea typeface="+mn-ea"/>
                <a:cs typeface="+mn-cs"/>
              </a:rPr>
              <a:t>основывается на гипотезе о </a:t>
            </a:r>
            <a:r>
              <a:rPr lang="ru-RU" sz="2400" b="1" dirty="0" smtClean="0">
                <a:ln>
                  <a:noFill/>
                </a:ln>
                <a:solidFill>
                  <a:prstClr val="black"/>
                </a:solidFill>
                <a:ea typeface="+mn-ea"/>
                <a:cs typeface="+mn-cs"/>
              </a:rPr>
              <a:t>наличии </a:t>
            </a:r>
            <a:r>
              <a:rPr lang="ru-RU" sz="2400" b="1" dirty="0">
                <a:ln>
                  <a:noFill/>
                </a:ln>
                <a:solidFill>
                  <a:prstClr val="black"/>
                </a:solidFill>
                <a:ea typeface="+mn-ea"/>
                <a:cs typeface="+mn-cs"/>
              </a:rPr>
              <a:t>потенциального барьера в процессах взаимодействия </a:t>
            </a:r>
            <a:r>
              <a:rPr lang="en-US" sz="2400" b="1" dirty="0" err="1">
                <a:ln>
                  <a:noFill/>
                </a:ln>
                <a:solidFill>
                  <a:prstClr val="black"/>
                </a:solidFill>
                <a:ea typeface="+mn-ea"/>
                <a:cs typeface="+mn-cs"/>
              </a:rPr>
              <a:t>OHe</a:t>
            </a:r>
            <a:r>
              <a:rPr lang="ru-RU" sz="2400" b="1" dirty="0">
                <a:ln>
                  <a:noFill/>
                </a:ln>
                <a:solidFill>
                  <a:prstClr val="black"/>
                </a:solidFill>
                <a:ea typeface="+mn-ea"/>
                <a:cs typeface="+mn-cs"/>
              </a:rPr>
              <a:t>  с ядрами, требующей корректного </a:t>
            </a:r>
            <a:r>
              <a:rPr lang="ru-RU" sz="2400" b="1" dirty="0" err="1" smtClean="0">
                <a:ln>
                  <a:noFill/>
                </a:ln>
                <a:solidFill>
                  <a:prstClr val="black"/>
                </a:solidFill>
                <a:ea typeface="+mn-ea"/>
                <a:cs typeface="+mn-cs"/>
              </a:rPr>
              <a:t>квантово</a:t>
            </a:r>
            <a:r>
              <a:rPr lang="en-US" sz="2400" b="1" dirty="0" smtClean="0">
                <a:ln>
                  <a:noFill/>
                </a:ln>
                <a:solidFill>
                  <a:prstClr val="black"/>
                </a:solidFill>
                <a:ea typeface="+mn-ea"/>
                <a:cs typeface="+mn-cs"/>
              </a:rPr>
              <a:t>-</a:t>
            </a:r>
            <a:r>
              <a:rPr lang="ru-RU" sz="2400" b="1" dirty="0" smtClean="0">
                <a:ln>
                  <a:noFill/>
                </a:ln>
                <a:solidFill>
                  <a:prstClr val="black"/>
                </a:solidFill>
                <a:ea typeface="+mn-ea"/>
                <a:cs typeface="+mn-cs"/>
              </a:rPr>
              <a:t>механического обоснования</a:t>
            </a:r>
            <a:r>
              <a:rPr lang="en-US" sz="2400" b="1" dirty="0" smtClean="0">
                <a:ln>
                  <a:noFill/>
                </a:ln>
                <a:solidFill>
                  <a:prstClr val="black"/>
                </a:solidFill>
                <a:ea typeface="+mn-ea"/>
                <a:cs typeface="+mn-cs"/>
              </a:rPr>
              <a:t>.</a:t>
            </a:r>
            <a:r>
              <a:rPr lang="en-US" sz="2400" b="1" dirty="0">
                <a:ln>
                  <a:noFill/>
                </a:ln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en-US" sz="2400" b="1" dirty="0">
                <a:ln>
                  <a:noFill/>
                </a:ln>
                <a:solidFill>
                  <a:prstClr val="black"/>
                </a:solidFill>
                <a:ea typeface="+mn-ea"/>
                <a:cs typeface="+mn-cs"/>
              </a:rPr>
            </a:br>
            <a:endParaRPr lang="ru-RU" sz="24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2938" y="1899923"/>
            <a:ext cx="6656843" cy="45361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571262" y="6143662"/>
            <a:ext cx="3818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3200" dirty="0">
                <a:solidFill>
                  <a:srgbClr val="FF0000"/>
                </a:solidFill>
              </a:rPr>
              <a:t>5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22938" y="6408002"/>
            <a:ext cx="6961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FF00"/>
                </a:solidFill>
              </a:rPr>
              <a:t>Эффективный </a:t>
            </a:r>
            <a:r>
              <a:rPr lang="ru-RU" dirty="0" smtClean="0">
                <a:solidFill>
                  <a:srgbClr val="FFFF00"/>
                </a:solidFill>
              </a:rPr>
              <a:t>потенциал взаимодействия </a:t>
            </a:r>
            <a:r>
              <a:rPr lang="en-US" dirty="0">
                <a:solidFill>
                  <a:srgbClr val="FFFF00"/>
                </a:solidFill>
              </a:rPr>
              <a:t>X</a:t>
            </a:r>
            <a:r>
              <a:rPr lang="en-US" dirty="0" smtClean="0">
                <a:solidFill>
                  <a:srgbClr val="FFFF00"/>
                </a:solidFill>
              </a:rPr>
              <a:t>H</a:t>
            </a:r>
            <a:r>
              <a:rPr lang="ru-RU" dirty="0" smtClean="0">
                <a:solidFill>
                  <a:srgbClr val="FFFF00"/>
                </a:solidFill>
              </a:rPr>
              <a:t>e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c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>
                <a:solidFill>
                  <a:srgbClr val="FFFF00"/>
                </a:solidFill>
              </a:rPr>
              <a:t>ядром 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>
                <a:solidFill>
                  <a:srgbClr val="FFFF00"/>
                </a:solidFill>
              </a:rPr>
              <a:t>вещества</a:t>
            </a:r>
          </a:p>
        </p:txBody>
      </p:sp>
    </p:spTree>
    <p:extLst>
      <p:ext uri="{BB962C8B-B14F-4D97-AF65-F5344CB8AC3E}">
        <p14:creationId xmlns:p14="http://schemas.microsoft.com/office/powerpoint/2010/main" val="394731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6197" y="276368"/>
            <a:ext cx="10102638" cy="77451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МОДЕЛЬ АТОМА БОРА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98475" y="5608263"/>
            <a:ext cx="1065901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/>
          </a:p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Плотность </a:t>
            </a:r>
            <a:r>
              <a:rPr lang="ru-RU" sz="2400" dirty="0">
                <a:solidFill>
                  <a:srgbClr val="FFFF00"/>
                </a:solidFill>
              </a:rPr>
              <a:t>распределения </a:t>
            </a:r>
            <a:r>
              <a:rPr lang="ru-RU" sz="2400" dirty="0" smtClean="0">
                <a:solidFill>
                  <a:srgbClr val="FFFF00"/>
                </a:solidFill>
              </a:rPr>
              <a:t>координат α-частицы </a:t>
            </a:r>
            <a:r>
              <a:rPr lang="ru-RU" sz="2400" dirty="0">
                <a:solidFill>
                  <a:srgbClr val="FFFF00"/>
                </a:solidFill>
              </a:rPr>
              <a:t>на орбите</a:t>
            </a:r>
            <a:r>
              <a:rPr lang="ru-RU" sz="2400" dirty="0" smtClean="0">
                <a:solidFill>
                  <a:srgbClr val="FFFF00"/>
                </a:solidFill>
              </a:rPr>
              <a:t>, соответствующей </a:t>
            </a:r>
            <a:r>
              <a:rPr lang="ru-RU" sz="2400" dirty="0">
                <a:solidFill>
                  <a:srgbClr val="FFFF00"/>
                </a:solidFill>
              </a:rPr>
              <a:t>основному состоянию системы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489635" y="6162261"/>
            <a:ext cx="3994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3200" dirty="0">
                <a:solidFill>
                  <a:srgbClr val="FF0000"/>
                </a:solidFill>
              </a:rPr>
              <a:t>6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3792" y="1292339"/>
            <a:ext cx="9488379" cy="4315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63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8568" y="182217"/>
            <a:ext cx="10018713" cy="480391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1"/>
                </a:solidFill>
              </a:rPr>
              <a:t>Система </a:t>
            </a:r>
            <a:r>
              <a:rPr lang="ru-RU" dirty="0" smtClean="0">
                <a:solidFill>
                  <a:schemeClr val="bg1"/>
                </a:solidFill>
              </a:rPr>
              <a:t>координат </a:t>
            </a:r>
            <a:r>
              <a:rPr lang="en-US" dirty="0" err="1" smtClean="0">
                <a:solidFill>
                  <a:schemeClr val="bg1"/>
                </a:solidFill>
              </a:rPr>
              <a:t>OHe</a:t>
            </a:r>
            <a:r>
              <a:rPr lang="en-US" dirty="0" smtClean="0">
                <a:solidFill>
                  <a:schemeClr val="bg1"/>
                </a:solidFill>
              </a:rPr>
              <a:t>–</a:t>
            </a:r>
            <a:r>
              <a:rPr lang="ru-RU" dirty="0" smtClean="0">
                <a:solidFill>
                  <a:schemeClr val="bg1"/>
                </a:solidFill>
              </a:rPr>
              <a:t>ядро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269" y="662608"/>
            <a:ext cx="5978655" cy="58508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573066" y="6021484"/>
            <a:ext cx="3609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3200" dirty="0">
                <a:solidFill>
                  <a:srgbClr val="FF0000"/>
                </a:solidFill>
              </a:rPr>
              <a:t>7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1065" y="662608"/>
            <a:ext cx="5076216" cy="27356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9210" y="673798"/>
            <a:ext cx="2574431" cy="101947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7871" y="3334655"/>
            <a:ext cx="5059410" cy="2686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54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2" y="262720"/>
            <a:ext cx="10018713" cy="20130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719618" y="529615"/>
                <a:ext cx="93187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b="0" i="0" dirty="0" smtClean="0">
                    <a:solidFill>
                      <a:srgbClr val="FFFF00"/>
                    </a:solidFill>
                    <a:effectLst/>
                  </a:rPr>
                  <a:t>Траектория движения альфа-частицы и частицы</a:t>
                </a:r>
                <a:r>
                  <a:rPr lang="en-US" sz="2400" b="0" i="0" dirty="0" smtClean="0">
                    <a:solidFill>
                      <a:srgbClr val="FFFF00"/>
                    </a:solidFill>
                    <a:effectLst/>
                  </a:rPr>
                  <a:t> </a:t>
                </a:r>
                <a:r>
                  <a:rPr lang="en-US" sz="2400" dirty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p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−−</m:t>
                        </m:r>
                      </m:sup>
                    </m:sSup>
                  </m:oMath>
                </a14:m>
                <a:r>
                  <a:rPr lang="en-US" sz="2400" b="0" i="0" dirty="0" smtClean="0">
                    <a:solidFill>
                      <a:srgbClr val="FFFF00"/>
                    </a:solidFill>
                    <a:effectLst/>
                  </a:rPr>
                  <a:t> </a:t>
                </a:r>
                <a:r>
                  <a:rPr lang="ru-RU" sz="2400" b="0" i="0" dirty="0" smtClean="0">
                    <a:solidFill>
                      <a:srgbClr val="FFFF00"/>
                    </a:solidFill>
                    <a:effectLst/>
                  </a:rPr>
                  <a:t>в</a:t>
                </a:r>
                <a:r>
                  <a:rPr lang="en-US" sz="2400" dirty="0">
                    <a:solidFill>
                      <a:srgbClr val="FFFF00"/>
                    </a:solidFill>
                  </a:rPr>
                  <a:t> </a:t>
                </a:r>
                <a:r>
                  <a:rPr lang="ru-RU" sz="2400" b="0" i="0" dirty="0" smtClean="0">
                    <a:solidFill>
                      <a:srgbClr val="FFFF00"/>
                    </a:solidFill>
                    <a:effectLst/>
                  </a:rPr>
                  <a:t>плоскости XY</a:t>
                </a:r>
                <a:endParaRPr lang="ru-RU" sz="24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9618" y="529615"/>
                <a:ext cx="9318755" cy="461665"/>
              </a:xfrm>
              <a:prstGeom prst="rect">
                <a:avLst/>
              </a:prstGeom>
              <a:blipFill rotWithShape="0">
                <a:blip r:embed="rId2"/>
                <a:stretch>
                  <a:fillRect l="-981" t="-10526" r="-392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1653151" y="6177139"/>
            <a:ext cx="3962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3200" dirty="0">
                <a:solidFill>
                  <a:srgbClr val="FF0000"/>
                </a:solidFill>
              </a:rPr>
              <a:t>8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24347" y="1056871"/>
            <a:ext cx="9909296" cy="4995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54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0" y="167185"/>
            <a:ext cx="10018713" cy="856397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Эффект Штарка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290259"/>
            <a:ext cx="6229985" cy="389051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612995" y="6139120"/>
            <a:ext cx="3994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dirty="0" smtClean="0">
                <a:solidFill>
                  <a:srgbClr val="FF0000"/>
                </a:solidFill>
              </a:rPr>
              <a:t>9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281" y="939220"/>
            <a:ext cx="1616238" cy="13237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2135" y="793227"/>
            <a:ext cx="1791972" cy="85003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3173" y="1612742"/>
            <a:ext cx="2640934" cy="67751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5454" y="939220"/>
            <a:ext cx="3489827" cy="132372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32902" y="2290259"/>
            <a:ext cx="6059098" cy="38905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1580472" y="6200674"/>
                <a:ext cx="982638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ru-RU" sz="2400" dirty="0" smtClean="0">
                    <a:solidFill>
                      <a:srgbClr val="FFFF00"/>
                    </a:solidFill>
                  </a:rPr>
                  <a:t>Траектории </a:t>
                </a:r>
                <a:r>
                  <a:rPr lang="ru-RU" sz="2400" dirty="0">
                    <a:solidFill>
                      <a:srgbClr val="FFFF00"/>
                    </a:solidFill>
                  </a:rPr>
                  <a:t>движения альфа-частицы и частицы</a:t>
                </a:r>
                <a:r>
                  <a:rPr lang="en-US" sz="2400" dirty="0">
                    <a:solidFill>
                      <a:srgbClr val="FFFF00"/>
                    </a:solidFill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p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−−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FFFF00"/>
                    </a:solidFill>
                  </a:rPr>
                  <a:t> </a:t>
                </a:r>
                <a:r>
                  <a:rPr lang="ru-RU" sz="2400" dirty="0">
                    <a:solidFill>
                      <a:srgbClr val="FFFF00"/>
                    </a:solidFill>
                  </a:rPr>
                  <a:t>в</a:t>
                </a:r>
                <a:r>
                  <a:rPr lang="en-US" sz="2400" dirty="0">
                    <a:solidFill>
                      <a:srgbClr val="FFFF00"/>
                    </a:solidFill>
                  </a:rPr>
                  <a:t> </a:t>
                </a:r>
                <a:r>
                  <a:rPr lang="ru-RU" sz="2400" dirty="0">
                    <a:solidFill>
                      <a:srgbClr val="FFFF00"/>
                    </a:solidFill>
                  </a:rPr>
                  <a:t>плоскости XY</a:t>
                </a: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0472" y="6200674"/>
                <a:ext cx="9826388" cy="461665"/>
              </a:xfrm>
              <a:prstGeom prst="rect">
                <a:avLst/>
              </a:prstGeom>
              <a:blipFill rotWithShape="0">
                <a:blip r:embed="rId8"/>
                <a:stretch>
                  <a:fillRect l="-931" t="-10526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394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Параллакс</Template>
  <TotalTime>2272</TotalTime>
  <Words>419</Words>
  <Application>Microsoft Office PowerPoint</Application>
  <PresentationFormat>Широкоэкранный</PresentationFormat>
  <Paragraphs>70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0" baseType="lpstr">
      <vt:lpstr>Arial</vt:lpstr>
      <vt:lpstr>Cambria Math</vt:lpstr>
      <vt:lpstr>Corbel</vt:lpstr>
      <vt:lpstr>Параллакс</vt:lpstr>
      <vt:lpstr>Моделирование взаимодействия «тёмных» атомов O-гелия с ядрами вещества.</vt:lpstr>
      <vt:lpstr>Проблема скрытой массы </vt:lpstr>
      <vt:lpstr>Сценарии гипотетических, стабильных, электрически заряженных частиц.</vt:lpstr>
      <vt:lpstr>Модель XHe и решение проблемы прямых поисков частиц скрытой массы</vt:lpstr>
      <vt:lpstr>Существование низкоэнергетического связанного состояния  OHe  с ядрами и доминантность упругих процессов в сценарии OHe основывается на гипотезе о наличии потенциального барьера в процессах взаимодействия OHe  с ядрами, требующей корректного квантово-механического обоснования. </vt:lpstr>
      <vt:lpstr>МОДЕЛЬ АТОМА БОРА</vt:lpstr>
      <vt:lpstr>Система координат OHe–ядро</vt:lpstr>
      <vt:lpstr>Презентация PowerPoint</vt:lpstr>
      <vt:lpstr>Эффект Штарка</vt:lpstr>
      <vt:lpstr>Презентация PowerPoint</vt:lpstr>
      <vt:lpstr>Презентация PowerPoint</vt:lpstr>
      <vt:lpstr>Модель атома Томсона. МОДЕЛИРОВАНИЕ X-ГЕЛИЯ.</vt:lpstr>
      <vt:lpstr>Система XНе(начало координат в центре nНе)</vt:lpstr>
      <vt:lpstr>Система XHе-ядро</vt:lpstr>
      <vt:lpstr>Презентация PowerPoint</vt:lpstr>
      <vt:lpstr>Презентация PowerPoint</vt:lpstr>
      <vt:lpstr>Изменение кулоновского потенциала взаимодействия nНе и X с ядром мишенью.</vt:lpstr>
      <vt:lpstr>Презентация PowerPoint</vt:lpstr>
      <vt:lpstr>Ненулевой прицельный параметр.</vt:lpstr>
      <vt:lpstr>Презентация PowerPoint</vt:lpstr>
      <vt:lpstr>Итоги Модели атома Бора</vt:lpstr>
      <vt:lpstr>Итоги Модели атома Томсона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Тимур Бикбаев</dc:creator>
  <cp:lastModifiedBy>Тимур Бикбаев</cp:lastModifiedBy>
  <cp:revision>128</cp:revision>
  <dcterms:created xsi:type="dcterms:W3CDTF">2020-05-11T15:59:53Z</dcterms:created>
  <dcterms:modified xsi:type="dcterms:W3CDTF">2021-05-30T17:20:05Z</dcterms:modified>
</cp:coreProperties>
</file>