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schemas.openxmlformats.org/officeDocument/2006/relationships/slide" Target="slides/slide19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8922d69223_0_0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g8922d69223_0_0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dd53f443c9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dd53f443c9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dd53f443c9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dd53f443c9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8922d69223_3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8922d69223_3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8922d69223_3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8922d69223_3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8922d69223_3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8922d69223_3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dd53f443c9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dd53f443c9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b2daee5fb5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b2daee5fb5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b2daee5fb5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b2daee5fb5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8922d69223_3_84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g8922d69223_3_84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82245eb202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82245eb202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8922d69223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8922d69223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8922d69223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8922d69223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8922d69223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8922d69223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922d69223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8922d69223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8922d69223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8922d6922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8922d69223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8922d69223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b2daee5fb5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b2daee5fb5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dd53f443c9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dd53f443c9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AND_BODY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560" y="273780"/>
            <a:ext cx="78864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subTitle"/>
          </p:nvPr>
        </p:nvSpPr>
        <p:spPr>
          <a:xfrm>
            <a:off x="628560" y="1369170"/>
            <a:ext cx="78864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Relationship Id="rId5" Type="http://schemas.openxmlformats.org/officeDocument/2006/relationships/image" Target="../media/image2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2.png"/><Relationship Id="rId6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png"/><Relationship Id="rId4" Type="http://schemas.openxmlformats.org/officeDocument/2006/relationships/image" Target="../media/image2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png"/><Relationship Id="rId4" Type="http://schemas.openxmlformats.org/officeDocument/2006/relationships/image" Target="../media/image29.png"/><Relationship Id="rId5" Type="http://schemas.openxmlformats.org/officeDocument/2006/relationships/image" Target="../media/image26.png"/><Relationship Id="rId6" Type="http://schemas.openxmlformats.org/officeDocument/2006/relationships/image" Target="../media/image3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6.png"/><Relationship Id="rId4" Type="http://schemas.openxmlformats.org/officeDocument/2006/relationships/image" Target="../media/image35.png"/><Relationship Id="rId5" Type="http://schemas.openxmlformats.org/officeDocument/2006/relationships/image" Target="../media/image32.png"/><Relationship Id="rId6" Type="http://schemas.openxmlformats.org/officeDocument/2006/relationships/image" Target="../media/image34.png"/><Relationship Id="rId7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13.png"/><Relationship Id="rId6" Type="http://schemas.openxmlformats.org/officeDocument/2006/relationships/image" Target="../media/image10.png"/><Relationship Id="rId7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/>
        </p:nvSpPr>
        <p:spPr>
          <a:xfrm>
            <a:off x="1142910" y="-423585"/>
            <a:ext cx="6857700" cy="2870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ru" sz="1400" u="none" cap="none" strike="noStrike"/>
            </a:br>
            <a:br>
              <a:rPr b="0" i="0" lang="ru" sz="1400" u="none" cap="none" strike="noStrike"/>
            </a:br>
            <a:br>
              <a:rPr b="0" i="0" lang="ru" sz="1400" u="none" cap="none" strike="noStrike"/>
            </a:br>
            <a:r>
              <a:rPr b="0" i="0" lang="ru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МИНИСТЕРСТВО НАУКИ И ВЫСШЕГО ОБРАЗОВАНИЯ</a:t>
            </a:r>
            <a:br>
              <a:rPr b="0" i="0" lang="ru" sz="1400" u="none" cap="none" strike="noStrike"/>
            </a:br>
            <a:r>
              <a:rPr b="0" i="0" lang="ru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РОССИЙСКОЙ ФЕДЕРАЦИИ</a:t>
            </a:r>
            <a:br>
              <a:rPr b="0" i="0" lang="ru" sz="1400" u="none" cap="none" strike="noStrike"/>
            </a:br>
            <a:r>
              <a:rPr b="0" i="0" lang="ru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ФЕДЕРАЛЬНОЕ ГОСУДАРСТВЕННОЕ АВТОНОМНОЕ</a:t>
            </a:r>
            <a:br>
              <a:rPr b="0" i="0" lang="ru" sz="1400" u="none" cap="none" strike="noStrike"/>
            </a:br>
            <a:r>
              <a:rPr b="0" i="0" lang="ru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ОБРАЗОВАТЕЛЬНОЕ УЧРЕЖДЕНИЕ</a:t>
            </a:r>
            <a:br>
              <a:rPr b="0" i="0" lang="ru" sz="1400" u="none" cap="none" strike="noStrike"/>
            </a:br>
            <a:r>
              <a:rPr b="0" i="0" lang="ru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ВЫСШЕГО ОБРАЗОВАНИЯ</a:t>
            </a:r>
            <a:br>
              <a:rPr b="0" i="0" lang="ru" sz="1400" u="none" cap="none" strike="noStrike"/>
            </a:br>
            <a:r>
              <a:rPr b="0" i="0" lang="ru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«НАЦИОНАЛЬНЫЙ ИССЛЕДОВАТЕЛЬСКИЙ ЯДЕРНЫЙ</a:t>
            </a:r>
            <a:br>
              <a:rPr b="0" i="0" lang="ru" sz="1400" u="none" cap="none" strike="noStrike"/>
            </a:br>
            <a:r>
              <a:rPr b="0" i="0" lang="ru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УНИВЕРСИТЕТ «МИФИ»</a:t>
            </a:r>
            <a:br>
              <a:rPr b="0" i="0" lang="ru" sz="1400" u="none" cap="none" strike="noStrike"/>
            </a:br>
            <a:br>
              <a:rPr b="0" i="0" lang="ru" sz="1400" u="none" cap="none" strike="noStrike"/>
            </a:br>
            <a:br>
              <a:rPr b="0" i="0" lang="ru" sz="1400" u="none" cap="none" strike="noStrike"/>
            </a:br>
            <a:br>
              <a:rPr b="0" i="0" lang="ru" sz="1400" u="none" cap="none" strike="noStrike"/>
            </a:br>
            <a:r>
              <a:rPr lang="ru" sz="1100">
                <a:latin typeface="Times New Roman"/>
                <a:ea typeface="Times New Roman"/>
                <a:cs typeface="Times New Roman"/>
                <a:sym typeface="Times New Roman"/>
              </a:rPr>
              <a:t>Научно-исследовательская работа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4"/>
          <p:cNvSpPr txBox="1"/>
          <p:nvPr/>
        </p:nvSpPr>
        <p:spPr>
          <a:xfrm>
            <a:off x="1142910" y="2819610"/>
            <a:ext cx="6857700" cy="12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028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 sz="1100"/>
              <a:t> Разработка программ реконструкции нейтральных пи-мезонов для электромагнитного калориметра эксперимента MPD/NICA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4"/>
          <p:cNvSpPr/>
          <p:nvPr/>
        </p:nvSpPr>
        <p:spPr>
          <a:xfrm>
            <a:off x="7464310" y="3557260"/>
            <a:ext cx="1679700" cy="10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Руководитель НИР: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к.ф.-м.н.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нач. лаборатории</a:t>
            </a:r>
            <a:r>
              <a:rPr b="0" i="0" lang="ru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НИЦ Курчатовский институт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Блау Д.С.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Выполнил: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Студент группы </a:t>
            </a:r>
            <a:r>
              <a:rPr lang="ru" sz="1100">
                <a:latin typeface="Times New Roman"/>
                <a:ea typeface="Times New Roman"/>
                <a:cs typeface="Times New Roman"/>
                <a:sym typeface="Times New Roman"/>
              </a:rPr>
              <a:t>М20-115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Каюков А.А.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4"/>
          <p:cNvSpPr/>
          <p:nvPr/>
        </p:nvSpPr>
        <p:spPr>
          <a:xfrm>
            <a:off x="4018950" y="4767390"/>
            <a:ext cx="1105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Москва 20</a:t>
            </a:r>
            <a:r>
              <a:rPr lang="ru" sz="1100">
                <a:latin typeface="Times New Roman"/>
                <a:ea typeface="Times New Roman"/>
                <a:cs typeface="Times New Roman"/>
                <a:sym typeface="Times New Roman"/>
              </a:rPr>
              <a:t>21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Дисперсия кластеров</a:t>
            </a:r>
            <a:endParaRPr/>
          </a:p>
        </p:txBody>
      </p:sp>
      <p:pic>
        <p:nvPicPr>
          <p:cNvPr id="161" name="Google Shape;16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475" y="936000"/>
            <a:ext cx="4555136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1111" y="1468100"/>
            <a:ext cx="2771775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3"/>
          <p:cNvSpPr txBox="1"/>
          <p:nvPr/>
        </p:nvSpPr>
        <p:spPr>
          <a:xfrm>
            <a:off x="7086910" y="4869690"/>
            <a:ext cx="20571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9</a:t>
            </a:r>
            <a:endParaRPr b="0" sz="18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/>
          <p:nvPr/>
        </p:nvSpPr>
        <p:spPr>
          <a:xfrm>
            <a:off x="7086910" y="4869890"/>
            <a:ext cx="20571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10</a:t>
            </a:r>
            <a:endParaRPr b="0" sz="18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9" name="Google Shape;169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Дисперсия кластеров</a:t>
            </a:r>
            <a:endParaRPr/>
          </a:p>
        </p:txBody>
      </p:sp>
      <p:pic>
        <p:nvPicPr>
          <p:cNvPr id="170" name="Google Shape;17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36000"/>
            <a:ext cx="6600871" cy="3547164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4"/>
          <p:cNvSpPr txBox="1"/>
          <p:nvPr/>
        </p:nvSpPr>
        <p:spPr>
          <a:xfrm>
            <a:off x="411475" y="4625600"/>
            <a:ext cx="5824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Рисунок 14: распределения по дисперсиям кластера для всех кластеров и кластеров от фотонов, а также их отношение.</a:t>
            </a:r>
            <a:endParaRPr/>
          </a:p>
        </p:txBody>
      </p:sp>
      <p:pic>
        <p:nvPicPr>
          <p:cNvPr id="172" name="Google Shape;172;p24"/>
          <p:cNvPicPr preferRelativeResize="0"/>
          <p:nvPr/>
        </p:nvPicPr>
        <p:blipFill rotWithShape="1">
          <a:blip r:embed="rId4">
            <a:alphaModFix/>
          </a:blip>
          <a:srcRect b="249739" l="68366" r="13828" t="-167543"/>
          <a:stretch/>
        </p:blipFill>
        <p:spPr>
          <a:xfrm>
            <a:off x="2746374" y="3231025"/>
            <a:ext cx="7051100" cy="115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54225" y="3231033"/>
            <a:ext cx="3115200" cy="5095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5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Учет</a:t>
            </a:r>
            <a:r>
              <a:rPr lang="ru"/>
              <a:t> временного разрешения калориметра</a:t>
            </a:r>
            <a:endParaRPr/>
          </a:p>
        </p:txBody>
      </p:sp>
      <p:sp>
        <p:nvSpPr>
          <p:cNvPr id="179" name="Google Shape;179;p25"/>
          <p:cNvSpPr txBox="1"/>
          <p:nvPr/>
        </p:nvSpPr>
        <p:spPr>
          <a:xfrm>
            <a:off x="4480075" y="708150"/>
            <a:ext cx="4693800" cy="20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Информация о времени образования кластера размывалась временным разрешением с помощью функции Гаусса: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t = t + F(0,res),  где res = TimeResolution(E) - функция, зависящая от энергии кластера.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0" name="Google Shape;180;p25"/>
          <p:cNvSpPr txBox="1"/>
          <p:nvPr/>
        </p:nvSpPr>
        <p:spPr>
          <a:xfrm>
            <a:off x="253450" y="3190475"/>
            <a:ext cx="4152000" cy="8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Рисунок 15: Зависимость временного разрешения от энергии кластера</a:t>
            </a:r>
            <a:endParaRPr/>
          </a:p>
        </p:txBody>
      </p:sp>
      <p:pic>
        <p:nvPicPr>
          <p:cNvPr id="181" name="Google Shape;18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72700"/>
            <a:ext cx="4046559" cy="2617776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5"/>
          <p:cNvSpPr txBox="1"/>
          <p:nvPr/>
        </p:nvSpPr>
        <p:spPr>
          <a:xfrm>
            <a:off x="2867575" y="1266775"/>
            <a:ext cx="18165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/>
              <a:t>-</a:t>
            </a:r>
            <a:endParaRPr sz="700"/>
          </a:p>
        </p:txBody>
      </p:sp>
      <p:sp>
        <p:nvSpPr>
          <p:cNvPr id="183" name="Google Shape;183;p25"/>
          <p:cNvSpPr txBox="1"/>
          <p:nvPr/>
        </p:nvSpPr>
        <p:spPr>
          <a:xfrm>
            <a:off x="7086910" y="4869890"/>
            <a:ext cx="20571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11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6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Учет временного разрешения калориметра</a:t>
            </a:r>
            <a:endParaRPr/>
          </a:p>
        </p:txBody>
      </p:sp>
      <p:sp>
        <p:nvSpPr>
          <p:cNvPr id="189" name="Google Shape;189;p26"/>
          <p:cNvSpPr txBox="1"/>
          <p:nvPr/>
        </p:nvSpPr>
        <p:spPr>
          <a:xfrm>
            <a:off x="-31400" y="4006700"/>
            <a:ext cx="6254100" cy="5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Рисунок 16: Распределение по времени пролета частиц до калориметра.</a:t>
            </a:r>
            <a:endParaRPr/>
          </a:p>
        </p:txBody>
      </p:sp>
      <p:sp>
        <p:nvSpPr>
          <p:cNvPr id="190" name="Google Shape;190;p26"/>
          <p:cNvSpPr txBox="1"/>
          <p:nvPr/>
        </p:nvSpPr>
        <p:spPr>
          <a:xfrm>
            <a:off x="7086910" y="4869890"/>
            <a:ext cx="20571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12</a:t>
            </a:r>
            <a:endParaRPr b="0" sz="18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1" name="Google Shape;19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632500"/>
            <a:ext cx="5901974" cy="33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7925" y="689112"/>
            <a:ext cx="1187975" cy="4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37700" y="1403438"/>
            <a:ext cx="391750" cy="29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01975" y="2546261"/>
            <a:ext cx="391065" cy="312852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6"/>
          <p:cNvSpPr txBox="1"/>
          <p:nvPr/>
        </p:nvSpPr>
        <p:spPr>
          <a:xfrm>
            <a:off x="6215900" y="1288725"/>
            <a:ext cx="3058800" cy="11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экспериментально измеренное время появления кластера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6" name="Google Shape;196;p26"/>
          <p:cNvSpPr txBox="1"/>
          <p:nvPr/>
        </p:nvSpPr>
        <p:spPr>
          <a:xfrm>
            <a:off x="6329450" y="2442525"/>
            <a:ext cx="2389500" cy="12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расстояние от кластера до первичной вершины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7"/>
          <p:cNvSpPr txBox="1"/>
          <p:nvPr>
            <p:ph type="title"/>
          </p:nvPr>
        </p:nvSpPr>
        <p:spPr>
          <a:xfrm>
            <a:off x="0" y="-417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Критерий на время пролета</a:t>
            </a:r>
            <a:endParaRPr/>
          </a:p>
        </p:txBody>
      </p:sp>
      <p:sp>
        <p:nvSpPr>
          <p:cNvPr id="202" name="Google Shape;202;p27"/>
          <p:cNvSpPr txBox="1"/>
          <p:nvPr/>
        </p:nvSpPr>
        <p:spPr>
          <a:xfrm>
            <a:off x="6946035" y="4818615"/>
            <a:ext cx="20571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13</a:t>
            </a:r>
            <a:endParaRPr b="0" sz="18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3" name="Google Shape;20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025" y="554675"/>
            <a:ext cx="7507077" cy="4034139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7"/>
          <p:cNvSpPr txBox="1"/>
          <p:nvPr/>
        </p:nvSpPr>
        <p:spPr>
          <a:xfrm>
            <a:off x="1284100" y="4476625"/>
            <a:ext cx="5505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Рисунок 17: </a:t>
            </a:r>
            <a:r>
              <a:rPr lang="ru"/>
              <a:t>Зависимость среднеквадратичного отклонения dt от энергии кластера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8"/>
          <p:cNvSpPr txBox="1"/>
          <p:nvPr>
            <p:ph type="title"/>
          </p:nvPr>
        </p:nvSpPr>
        <p:spPr>
          <a:xfrm>
            <a:off x="0" y="-417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Критерий на время пролета</a:t>
            </a:r>
            <a:endParaRPr/>
          </a:p>
        </p:txBody>
      </p:sp>
      <p:sp>
        <p:nvSpPr>
          <p:cNvPr id="210" name="Google Shape;210;p28"/>
          <p:cNvSpPr txBox="1"/>
          <p:nvPr/>
        </p:nvSpPr>
        <p:spPr>
          <a:xfrm>
            <a:off x="6946035" y="4818615"/>
            <a:ext cx="20571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14</a:t>
            </a:r>
            <a:endParaRPr b="0" sz="18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1" name="Google Shape;211;p28"/>
          <p:cNvSpPr txBox="1"/>
          <p:nvPr/>
        </p:nvSpPr>
        <p:spPr>
          <a:xfrm>
            <a:off x="0" y="4008400"/>
            <a:ext cx="550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Рисунок 18: Зависимость среднего dt от энергии кластера</a:t>
            </a:r>
            <a:endParaRPr/>
          </a:p>
        </p:txBody>
      </p:sp>
      <p:pic>
        <p:nvPicPr>
          <p:cNvPr id="212" name="Google Shape;21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0525"/>
            <a:ext cx="6775258" cy="3640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31394" y="4354894"/>
            <a:ext cx="4489199" cy="78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9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Инвариантные массы</a:t>
            </a:r>
            <a:endParaRPr/>
          </a:p>
        </p:txBody>
      </p:sp>
      <p:sp>
        <p:nvSpPr>
          <p:cNvPr id="219" name="Google Shape;219;p29"/>
          <p:cNvSpPr txBox="1"/>
          <p:nvPr/>
        </p:nvSpPr>
        <p:spPr>
          <a:xfrm>
            <a:off x="7095010" y="4869890"/>
            <a:ext cx="20571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15</a:t>
            </a:r>
            <a:endParaRPr b="0" sz="18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0" name="Google Shape;220;p29"/>
          <p:cNvSpPr txBox="1"/>
          <p:nvPr/>
        </p:nvSpPr>
        <p:spPr>
          <a:xfrm>
            <a:off x="32200" y="3970950"/>
            <a:ext cx="886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Рисунок 19: Распределение по двухфотонным инвариантным массам пар кластеров от фотонов, рожденных нейтральными пи-мезонами</a:t>
            </a:r>
            <a:endParaRPr/>
          </a:p>
        </p:txBody>
      </p:sp>
      <p:pic>
        <p:nvPicPr>
          <p:cNvPr id="221" name="Google Shape;22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3050" y="725100"/>
            <a:ext cx="5053001" cy="309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Эффективности</a:t>
            </a:r>
            <a:endParaRPr/>
          </a:p>
        </p:txBody>
      </p:sp>
      <p:sp>
        <p:nvSpPr>
          <p:cNvPr id="227" name="Google Shape;227;p30"/>
          <p:cNvSpPr txBox="1"/>
          <p:nvPr/>
        </p:nvSpPr>
        <p:spPr>
          <a:xfrm>
            <a:off x="0" y="4446275"/>
            <a:ext cx="89832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Рисунок 20: </a:t>
            </a:r>
            <a:r>
              <a:rPr lang="ru"/>
              <a:t>Зависимость эффективностей критериев от поперечного импульса.</a:t>
            </a:r>
            <a:endParaRPr/>
          </a:p>
        </p:txBody>
      </p:sp>
      <p:sp>
        <p:nvSpPr>
          <p:cNvPr id="228" name="Google Shape;228;p30"/>
          <p:cNvSpPr txBox="1"/>
          <p:nvPr/>
        </p:nvSpPr>
        <p:spPr>
          <a:xfrm>
            <a:off x="7086910" y="4841490"/>
            <a:ext cx="20571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16</a:t>
            </a:r>
            <a:endParaRPr b="0" sz="18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9" name="Google Shape;22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72700"/>
            <a:ext cx="3494297" cy="1948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44125" y="411475"/>
            <a:ext cx="3877748" cy="2109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6925" y="2585175"/>
            <a:ext cx="3435777" cy="1919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20799" y="2487575"/>
            <a:ext cx="3646115" cy="201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1"/>
          <p:cNvSpPr txBox="1"/>
          <p:nvPr/>
        </p:nvSpPr>
        <p:spPr>
          <a:xfrm>
            <a:off x="0" y="0"/>
            <a:ext cx="7598700" cy="72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2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Заключение</a:t>
            </a:r>
            <a:endParaRPr b="0" sz="2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1"/>
          <p:cNvSpPr txBox="1"/>
          <p:nvPr/>
        </p:nvSpPr>
        <p:spPr>
          <a:xfrm>
            <a:off x="703050" y="1406277"/>
            <a:ext cx="7853400" cy="18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032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Разработаны</a:t>
            </a: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 критерии для отбора нейтральных кластеров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032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Times New Roman"/>
              <a:buChar char="•"/>
            </a:pP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По полученным критериям построены распределения инвариантных масс пар кластеров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032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Times New Roman"/>
              <a:buChar char="•"/>
            </a:pP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Вычислены эффективности регистрации нейтральных мезонов для каждого по отдельности или для комбинаций критериев при различных центральностях и поперечных импульсах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9" name="Google Shape;239;p31"/>
          <p:cNvSpPr txBox="1"/>
          <p:nvPr/>
        </p:nvSpPr>
        <p:spPr>
          <a:xfrm>
            <a:off x="7086910" y="4869890"/>
            <a:ext cx="20571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17</a:t>
            </a:r>
            <a:endParaRPr b="0" sz="18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0" name="Google Shape;240;p31"/>
          <p:cNvSpPr txBox="1"/>
          <p:nvPr/>
        </p:nvSpPr>
        <p:spPr>
          <a:xfrm>
            <a:off x="0" y="672075"/>
            <a:ext cx="4636500" cy="54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Выполнено:</a:t>
            </a:r>
            <a:endParaRPr sz="1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2"/>
          <p:cNvSpPr txBox="1"/>
          <p:nvPr>
            <p:ph type="title"/>
          </p:nvPr>
        </p:nvSpPr>
        <p:spPr>
          <a:xfrm>
            <a:off x="2274450" y="22366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Спасибо за внимание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311700" y="41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Цель и задачи работы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</a:t>
            </a:r>
            <a:endParaRPr/>
          </a:p>
        </p:txBody>
      </p:sp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311700" y="986725"/>
            <a:ext cx="8520600" cy="15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Целью работы является разработка и оптимизация программ реконструкции  нейтральных мезонов для калориметра ECal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" name="Google Shape;67;p15"/>
          <p:cNvSpPr txBox="1"/>
          <p:nvPr/>
        </p:nvSpPr>
        <p:spPr>
          <a:xfrm>
            <a:off x="311700" y="1800825"/>
            <a:ext cx="8174400" cy="5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latin typeface="Times New Roman"/>
                <a:ea typeface="Times New Roman"/>
                <a:cs typeface="Times New Roman"/>
                <a:sym typeface="Times New Roman"/>
              </a:rPr>
              <a:t>Задачи</a:t>
            </a:r>
            <a:r>
              <a:rPr lang="ru" sz="2800"/>
              <a:t>:</a:t>
            </a:r>
            <a:endParaRPr sz="2800"/>
          </a:p>
        </p:txBody>
      </p:sp>
      <p:sp>
        <p:nvSpPr>
          <p:cNvPr id="68" name="Google Shape;68;p15"/>
          <p:cNvSpPr txBox="1"/>
          <p:nvPr/>
        </p:nvSpPr>
        <p:spPr>
          <a:xfrm>
            <a:off x="311700" y="2382825"/>
            <a:ext cx="8757300" cy="22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Рассмотрение теоретических аспектов разработки программ реконструкции нейтральных кластеров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Разработка критериев идентификации фотонов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Применение критериев к парам кластеров для вычисления числа пи0-мезонов под пиком в спектре инвариантных масс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7086910" y="4869890"/>
            <a:ext cx="20571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b="0" sz="18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Комплекс NICA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572700"/>
            <a:ext cx="8256300" cy="159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Исследования: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ru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Встречные пучки ионов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ru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Встречные пучки поляризованных протонов и дейтронов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ru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Выведенные пучки тяжелых ионов и поляризованных частиц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4726" y="2211725"/>
            <a:ext cx="5237894" cy="259637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1913250" y="4610400"/>
            <a:ext cx="5317500" cy="5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Рисунок 1: Схема комплекса NICA</a:t>
            </a:r>
            <a:endParaRPr/>
          </a:p>
        </p:txBody>
      </p:sp>
      <p:sp>
        <p:nvSpPr>
          <p:cNvPr id="78" name="Google Shape;78;p16"/>
          <p:cNvSpPr txBox="1"/>
          <p:nvPr/>
        </p:nvSpPr>
        <p:spPr>
          <a:xfrm>
            <a:off x="7086910" y="4869890"/>
            <a:ext cx="20571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b="0" sz="18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Эксперимент MPD</a:t>
            </a:r>
            <a:endParaRPr/>
          </a:p>
        </p:txBody>
      </p:sp>
      <p:sp>
        <p:nvSpPr>
          <p:cNvPr id="84" name="Google Shape;84;p17"/>
          <p:cNvSpPr txBox="1"/>
          <p:nvPr/>
        </p:nvSpPr>
        <p:spPr>
          <a:xfrm>
            <a:off x="0" y="572700"/>
            <a:ext cx="9144000" cy="8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Эксперимент будет проводиться на встречных пучках тяжелых ионов. Предназначен для исследования фазовой диаграммы КХД в области высоких плотностей и температур, включая поиск основных состояний адронной материи и фазовые переходы.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08850"/>
            <a:ext cx="3180750" cy="315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8375" y="1508850"/>
            <a:ext cx="4715625" cy="285407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/>
          <p:nvPr/>
        </p:nvSpPr>
        <p:spPr>
          <a:xfrm>
            <a:off x="92200" y="4794825"/>
            <a:ext cx="3396300" cy="3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Рисунок 2: Схема установки MPD</a:t>
            </a:r>
            <a:endParaRPr/>
          </a:p>
        </p:txBody>
      </p:sp>
      <p:sp>
        <p:nvSpPr>
          <p:cNvPr id="88" name="Google Shape;88;p17"/>
          <p:cNvSpPr txBox="1"/>
          <p:nvPr/>
        </p:nvSpPr>
        <p:spPr>
          <a:xfrm>
            <a:off x="4917775" y="4733375"/>
            <a:ext cx="3602700" cy="4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Рисунок 3: Фазовая диаграмма КХД</a:t>
            </a:r>
            <a:endParaRPr/>
          </a:p>
        </p:txBody>
      </p:sp>
      <p:sp>
        <p:nvSpPr>
          <p:cNvPr id="89" name="Google Shape;89;p17"/>
          <p:cNvSpPr txBox="1"/>
          <p:nvPr/>
        </p:nvSpPr>
        <p:spPr>
          <a:xfrm>
            <a:off x="7086910" y="4869865"/>
            <a:ext cx="20571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b="0" sz="18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0" y="67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Электромагнитный калориметр ECaL</a:t>
            </a:r>
            <a:endParaRPr/>
          </a:p>
        </p:txBody>
      </p:sp>
      <p:cxnSp>
        <p:nvCxnSpPr>
          <p:cNvPr id="95" name="Google Shape;95;p18"/>
          <p:cNvCxnSpPr/>
          <p:nvPr/>
        </p:nvCxnSpPr>
        <p:spPr>
          <a:xfrm flipH="1" rot="10800000">
            <a:off x="5121152" y="2141668"/>
            <a:ext cx="1877400" cy="9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4267" y="1409303"/>
            <a:ext cx="1914008" cy="565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1152" y="1409275"/>
            <a:ext cx="1913983" cy="565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5121149" y="2337423"/>
            <a:ext cx="1914008" cy="565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7028741" y="2337458"/>
            <a:ext cx="1913983" cy="56541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" name="Google Shape;100;p18"/>
          <p:cNvCxnSpPr/>
          <p:nvPr/>
        </p:nvCxnSpPr>
        <p:spPr>
          <a:xfrm rot="10800000">
            <a:off x="7055125" y="2140841"/>
            <a:ext cx="1887600" cy="30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1" name="Google Shape;101;p18"/>
          <p:cNvSpPr/>
          <p:nvPr/>
        </p:nvSpPr>
        <p:spPr>
          <a:xfrm>
            <a:off x="6998129" y="2104093"/>
            <a:ext cx="70848" cy="104004"/>
          </a:xfrm>
          <a:prstGeom prst="irregularSeal2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2" name="Google Shape;102;p18"/>
          <p:cNvPicPr preferRelativeResize="0"/>
          <p:nvPr/>
        </p:nvPicPr>
        <p:blipFill rotWithShape="1">
          <a:blip r:embed="rId5">
            <a:alphaModFix/>
          </a:blip>
          <a:srcRect b="-38217" l="0" r="-38217" t="0"/>
          <a:stretch/>
        </p:blipFill>
        <p:spPr>
          <a:xfrm>
            <a:off x="0" y="1409300"/>
            <a:ext cx="3384274" cy="207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61200" y="1409300"/>
            <a:ext cx="2015175" cy="1600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8"/>
          <p:cNvSpPr txBox="1"/>
          <p:nvPr/>
        </p:nvSpPr>
        <p:spPr>
          <a:xfrm>
            <a:off x="160500" y="579475"/>
            <a:ext cx="8360100" cy="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Измерение пространственного положения и энергии фотонов и электронов, рожденных в столкновениях тяжелых ионов.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5" name="Google Shape;105;p18"/>
          <p:cNvSpPr txBox="1"/>
          <p:nvPr/>
        </p:nvSpPr>
        <p:spPr>
          <a:xfrm>
            <a:off x="0" y="3153000"/>
            <a:ext cx="3227400" cy="19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Рисунок 4: Принципиальная схема башни калориметра ECaL, где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1 - сцинтилляционная пластина,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2 - свинцовая пластина,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3 и 4 - сдавливающие пластины,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5 - натягивающая струна.</a:t>
            </a:r>
            <a:endParaRPr/>
          </a:p>
        </p:txBody>
      </p:sp>
      <p:sp>
        <p:nvSpPr>
          <p:cNvPr id="106" name="Google Shape;106;p18"/>
          <p:cNvSpPr txBox="1"/>
          <p:nvPr/>
        </p:nvSpPr>
        <p:spPr>
          <a:xfrm>
            <a:off x="2984725" y="3089288"/>
            <a:ext cx="22131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Рисунок 5: Один модуль калориметра</a:t>
            </a:r>
            <a:endParaRPr/>
          </a:p>
        </p:txBody>
      </p:sp>
      <p:sp>
        <p:nvSpPr>
          <p:cNvPr id="107" name="Google Shape;107;p18"/>
          <p:cNvSpPr txBox="1"/>
          <p:nvPr/>
        </p:nvSpPr>
        <p:spPr>
          <a:xfrm>
            <a:off x="5197825" y="3168850"/>
            <a:ext cx="3516000" cy="6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Рисунок 6: Калориметр в разрезе</a:t>
            </a:r>
            <a:endParaRPr/>
          </a:p>
        </p:txBody>
      </p:sp>
      <p:sp>
        <p:nvSpPr>
          <p:cNvPr id="108" name="Google Shape;108;p18"/>
          <p:cNvSpPr txBox="1"/>
          <p:nvPr/>
        </p:nvSpPr>
        <p:spPr>
          <a:xfrm>
            <a:off x="7086910" y="4869890"/>
            <a:ext cx="20571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b="0" sz="18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3134450" y="3771725"/>
            <a:ext cx="1185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L = 40 cm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0" name="Google Shape;110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69225" y="4162375"/>
            <a:ext cx="1325250" cy="224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8"/>
          <p:cNvSpPr txBox="1"/>
          <p:nvPr/>
        </p:nvSpPr>
        <p:spPr>
          <a:xfrm>
            <a:off x="3134450" y="4434050"/>
            <a:ext cx="175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S = 40x40 mm^2</a:t>
            </a:r>
            <a:endParaRPr/>
          </a:p>
        </p:txBody>
      </p:sp>
      <p:sp>
        <p:nvSpPr>
          <p:cNvPr id="112" name="Google Shape;112;p18"/>
          <p:cNvSpPr txBox="1"/>
          <p:nvPr/>
        </p:nvSpPr>
        <p:spPr>
          <a:xfrm>
            <a:off x="5228625" y="3596900"/>
            <a:ext cx="224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38400 башен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Разбиение на классы центральности</a:t>
            </a:r>
            <a:endParaRPr/>
          </a:p>
        </p:txBody>
      </p:sp>
      <p:sp>
        <p:nvSpPr>
          <p:cNvPr id="118" name="Google Shape;118;p19"/>
          <p:cNvSpPr txBox="1"/>
          <p:nvPr/>
        </p:nvSpPr>
        <p:spPr>
          <a:xfrm>
            <a:off x="7086910" y="4869890"/>
            <a:ext cx="20571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b="0" sz="18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9" name="Google Shape;119;p19"/>
          <p:cNvSpPr txBox="1"/>
          <p:nvPr/>
        </p:nvSpPr>
        <p:spPr>
          <a:xfrm>
            <a:off x="5980650" y="915200"/>
            <a:ext cx="40863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9"/>
          <p:cNvSpPr txBox="1"/>
          <p:nvPr/>
        </p:nvSpPr>
        <p:spPr>
          <a:xfrm>
            <a:off x="266850" y="4591350"/>
            <a:ext cx="1314300" cy="3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b = 0 - 14 фм</a:t>
            </a:r>
            <a:endParaRPr/>
          </a:p>
        </p:txBody>
      </p:sp>
      <p:sp>
        <p:nvSpPr>
          <p:cNvPr id="121" name="Google Shape;121;p19"/>
          <p:cNvSpPr txBox="1"/>
          <p:nvPr/>
        </p:nvSpPr>
        <p:spPr>
          <a:xfrm>
            <a:off x="0" y="3460925"/>
            <a:ext cx="5425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Рисунок 7: </a:t>
            </a:r>
            <a:r>
              <a:rPr lang="ru"/>
              <a:t>Зависимость числа событий от числа заряженных частиц. Разбиение на классы центральностей.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2" name="Google Shape;12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25100"/>
            <a:ext cx="4807464" cy="2583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097875"/>
            <a:ext cx="167640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16875" y="4112162"/>
            <a:ext cx="1647825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31050" y="4642050"/>
            <a:ext cx="1602514" cy="27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72000" y="754725"/>
            <a:ext cx="4501749" cy="2524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9"/>
          <p:cNvSpPr txBox="1"/>
          <p:nvPr/>
        </p:nvSpPr>
        <p:spPr>
          <a:xfrm>
            <a:off x="5235725" y="3496550"/>
            <a:ext cx="4086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Рисунок 8: Распределение по прицельному параметру.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Поиск заряженных кластеров</a:t>
            </a:r>
            <a:endParaRPr/>
          </a:p>
        </p:txBody>
      </p:sp>
      <p:sp>
        <p:nvSpPr>
          <p:cNvPr id="133" name="Google Shape;133;p20"/>
          <p:cNvSpPr txBox="1"/>
          <p:nvPr/>
        </p:nvSpPr>
        <p:spPr>
          <a:xfrm>
            <a:off x="20100" y="4513300"/>
            <a:ext cx="91038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Рисунок 9: </a:t>
            </a:r>
            <a:r>
              <a:rPr lang="ru"/>
              <a:t>Распределения расстояний между центром кластера и ближайшим к нему треком для всех центральностей для фотонов (а и в) и электронов (б и г) при энергии 0.4-0.5 ГэВ</a:t>
            </a:r>
            <a:endParaRPr/>
          </a:p>
        </p:txBody>
      </p:sp>
      <p:sp>
        <p:nvSpPr>
          <p:cNvPr id="134" name="Google Shape;134;p20"/>
          <p:cNvSpPr txBox="1"/>
          <p:nvPr/>
        </p:nvSpPr>
        <p:spPr>
          <a:xfrm>
            <a:off x="7086910" y="4869890"/>
            <a:ext cx="20571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 b="0" sz="18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5" name="Google Shape;13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7675" y="476050"/>
            <a:ext cx="5909225" cy="408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Поиск заряженных кластеров</a:t>
            </a:r>
            <a:endParaRPr/>
          </a:p>
        </p:txBody>
      </p:sp>
      <p:sp>
        <p:nvSpPr>
          <p:cNvPr id="141" name="Google Shape;141;p21"/>
          <p:cNvSpPr txBox="1"/>
          <p:nvPr/>
        </p:nvSpPr>
        <p:spPr>
          <a:xfrm>
            <a:off x="49675" y="3268572"/>
            <a:ext cx="4056900" cy="18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Рисунок 10: </a:t>
            </a:r>
            <a:r>
              <a:rPr lang="ru"/>
              <a:t>Зависимость среднеквадратичного отклонения расстояния по оси Z между заряженным кластером и ближайшим к нему треком от энергии кластера.</a:t>
            </a:r>
            <a:endParaRPr/>
          </a:p>
        </p:txBody>
      </p:sp>
      <p:sp>
        <p:nvSpPr>
          <p:cNvPr id="142" name="Google Shape;142;p21"/>
          <p:cNvSpPr txBox="1"/>
          <p:nvPr/>
        </p:nvSpPr>
        <p:spPr>
          <a:xfrm>
            <a:off x="7086910" y="4869690"/>
            <a:ext cx="20571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endParaRPr b="0" sz="18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3" name="Google Shape;143;p21"/>
          <p:cNvSpPr txBox="1"/>
          <p:nvPr/>
        </p:nvSpPr>
        <p:spPr>
          <a:xfrm>
            <a:off x="4627800" y="3268572"/>
            <a:ext cx="4056900" cy="18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Рисунок 11: </a:t>
            </a:r>
            <a:r>
              <a:rPr lang="ru"/>
              <a:t>Зависимость среднеквадратичного отклонения расстояния по оси ϕ между заряженным кластером и ближайшим к нему треком от энергии кластера.</a:t>
            </a:r>
            <a:endParaRPr/>
          </a:p>
        </p:txBody>
      </p:sp>
      <p:pic>
        <p:nvPicPr>
          <p:cNvPr id="144" name="Google Shape;14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25100"/>
            <a:ext cx="4449515" cy="2391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990" y="741175"/>
            <a:ext cx="4389686" cy="23589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Поиск заряженных кластеров</a:t>
            </a:r>
            <a:endParaRPr/>
          </a:p>
        </p:txBody>
      </p:sp>
      <p:sp>
        <p:nvSpPr>
          <p:cNvPr id="151" name="Google Shape;151;p22"/>
          <p:cNvSpPr txBox="1"/>
          <p:nvPr/>
        </p:nvSpPr>
        <p:spPr>
          <a:xfrm>
            <a:off x="49675" y="3268572"/>
            <a:ext cx="4056900" cy="18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Рисунок 12:  Зависимость среднего расстояния по оси Z между заряженным кластером и ближайшим к нему треком от энергии кластера.</a:t>
            </a:r>
            <a:endParaRPr/>
          </a:p>
        </p:txBody>
      </p:sp>
      <p:sp>
        <p:nvSpPr>
          <p:cNvPr id="152" name="Google Shape;152;p22"/>
          <p:cNvSpPr txBox="1"/>
          <p:nvPr/>
        </p:nvSpPr>
        <p:spPr>
          <a:xfrm>
            <a:off x="7086910" y="4869690"/>
            <a:ext cx="20571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endParaRPr b="0" sz="18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3" name="Google Shape;153;p22"/>
          <p:cNvSpPr txBox="1"/>
          <p:nvPr/>
        </p:nvSpPr>
        <p:spPr>
          <a:xfrm>
            <a:off x="4627800" y="3268572"/>
            <a:ext cx="4056900" cy="18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Рисунок 13:  Зависимость среднего расстояния по оси ϕ между заряженным кластером и ближайшим к нему треком от энергии кластера.</a:t>
            </a:r>
            <a:endParaRPr/>
          </a:p>
        </p:txBody>
      </p:sp>
      <p:pic>
        <p:nvPicPr>
          <p:cNvPr id="154" name="Google Shape;15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25100"/>
            <a:ext cx="4449515" cy="2391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990" y="741175"/>
            <a:ext cx="4389686" cy="23589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