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01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2" r:id="rId6"/>
    <p:sldId id="278" r:id="rId7"/>
    <p:sldId id="279" r:id="rId8"/>
    <p:sldId id="280" r:id="rId9"/>
    <p:sldId id="266" r:id="rId10"/>
    <p:sldId id="263" r:id="rId11"/>
    <p:sldId id="264" r:id="rId12"/>
    <p:sldId id="271" r:id="rId13"/>
    <p:sldId id="27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27272"/>
    <a:srgbClr val="747474"/>
    <a:srgbClr val="F7F7F7"/>
    <a:srgbClr val="6A6A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90" d="100"/>
          <a:sy n="90" d="100"/>
        </p:scale>
        <p:origin x="36" y="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99A468-8469-48B8-B1E2-09A633D49716}" type="datetimeFigureOut">
              <a:rPr lang="ru-RU" smtClean="0"/>
              <a:t>30.05.2021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35F0AB-8230-4C8B-A33D-DF0266394F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4731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35F0AB-8230-4C8B-A33D-DF0266394F1D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9932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35F0AB-8230-4C8B-A33D-DF0266394F1D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53823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05ACA-AA5D-4332-801B-33D101B05ED5}" type="datetime1">
              <a:rPr lang="ru-RU" smtClean="0"/>
              <a:t>30.05.2021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6B133-7781-4EBA-99D2-43F3F3959C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53659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4830F-AA83-4DB5-BA49-CAF53EC8FB2F}" type="datetime1">
              <a:rPr lang="ru-RU" smtClean="0"/>
              <a:t>30.05.2021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6B133-7781-4EBA-99D2-43F3F3959C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20510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F229D-D198-48FF-914F-C38108BD542F}" type="datetime1">
              <a:rPr lang="ru-RU" smtClean="0"/>
              <a:t>30.05.2021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6B133-7781-4EBA-99D2-43F3F3959C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1258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B1650-EE52-40DD-BA45-8EBC5EF81E15}" type="datetime1">
              <a:rPr lang="ru-RU" smtClean="0"/>
              <a:t>30.05.2021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6B133-7781-4EBA-99D2-43F3F3959C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11282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0DCFA-CC73-4897-BFA9-E2CBA6EA3570}" type="datetime1">
              <a:rPr lang="ru-RU" smtClean="0"/>
              <a:t>30.05.2021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6B133-7781-4EBA-99D2-43F3F3959C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28791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55B3B-348E-46E0-B4C5-A34994C32166}" type="datetime1">
              <a:rPr lang="ru-RU" smtClean="0"/>
              <a:t>30.05.2021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6B133-7781-4EBA-99D2-43F3F3959C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28685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6CE5A-B322-46A8-B6F3-56BD8CE74F6E}" type="datetime1">
              <a:rPr lang="ru-RU" smtClean="0"/>
              <a:t>30.05.2021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6B133-7781-4EBA-99D2-43F3F3959C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43993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0957A-A77D-4D6D-8AB0-9879BE594AEB}" type="datetime1">
              <a:rPr lang="ru-RU" smtClean="0"/>
              <a:t>30.05.2021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6B133-7781-4EBA-99D2-43F3F3959C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18862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FDFCE-BA97-4656-9F0E-39DCB0204D4C}" type="datetime1">
              <a:rPr lang="ru-RU" smtClean="0"/>
              <a:t>30.05.2021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6B133-7781-4EBA-99D2-43F3F3959C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5487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1DCD2-6476-44FE-9DF0-99469185E94E}" type="datetime1">
              <a:rPr lang="ru-RU" smtClean="0"/>
              <a:t>30.05.2021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6B133-7781-4EBA-99D2-43F3F3959C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95755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C1FB4-E645-4532-A5FD-EDC1E77FEBF8}" type="datetime1">
              <a:rPr lang="ru-RU" smtClean="0"/>
              <a:t>30.05.2021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6B133-7781-4EBA-99D2-43F3F3959C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64686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F44AC6-8FB8-4C6F-9AA7-E25FEDED762D}" type="datetime1">
              <a:rPr lang="ru-RU" smtClean="0"/>
              <a:t>30.05.2021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C6B133-7781-4EBA-99D2-43F3F3959C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9977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  <p:sldLayoutId id="2147483803" r:id="rId2"/>
    <p:sldLayoutId id="2147483804" r:id="rId3"/>
    <p:sldLayoutId id="2147483805" r:id="rId4"/>
    <p:sldLayoutId id="2147483806" r:id="rId5"/>
    <p:sldLayoutId id="2147483807" r:id="rId6"/>
    <p:sldLayoutId id="2147483808" r:id="rId7"/>
    <p:sldLayoutId id="2147483809" r:id="rId8"/>
    <p:sldLayoutId id="2147483810" r:id="rId9"/>
    <p:sldLayoutId id="2147483811" r:id="rId10"/>
    <p:sldLayoutId id="2147483812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90000" y="502276"/>
            <a:ext cx="8086725" cy="2514600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Скопление антизвезд как источник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антигелия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потоке галактических космических лучей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3799267"/>
            <a:ext cx="8744755" cy="2807595"/>
          </a:xfrm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Докладчик, студент М20-115:                       Кириченко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А.О.</a:t>
            </a:r>
          </a:p>
          <a:p>
            <a:pPr algn="l">
              <a:lnSpc>
                <a:spcPct val="100000"/>
              </a:lnSpc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Научный руководитель: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 Хлопов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М.Ю.</a:t>
            </a:r>
          </a:p>
          <a:p>
            <a:pPr algn="l">
              <a:lnSpc>
                <a:spcPct val="100000"/>
              </a:lnSpc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Консультант:					 Майоров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А.Г.</a:t>
            </a:r>
          </a:p>
          <a:p>
            <a:pPr algn="ctr"/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900" dirty="0"/>
          </a:p>
        </p:txBody>
      </p:sp>
    </p:spTree>
    <p:extLst>
      <p:ext uri="{BB962C8B-B14F-4D97-AF65-F5344CB8AC3E}">
        <p14:creationId xmlns:p14="http://schemas.microsoft.com/office/powerpoint/2010/main" val="3811405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5769" y="174669"/>
            <a:ext cx="8079581" cy="639562"/>
          </a:xfrm>
        </p:spPr>
        <p:txBody>
          <a:bodyPr>
            <a:normAutofit/>
          </a:bodyPr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спышки сверхновых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15" y="1440532"/>
            <a:ext cx="4895121" cy="4310347"/>
          </a:xfrm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15528" y="5740781"/>
            <a:ext cx="2057400" cy="365125"/>
          </a:xfrm>
        </p:spPr>
        <p:txBody>
          <a:bodyPr/>
          <a:lstStyle/>
          <a:p>
            <a:fld id="{52C6B133-7781-4EBA-99D2-43F3F3959CCD}" type="slidenum">
              <a:rPr lang="ru-RU" sz="3600" b="1">
                <a:solidFill>
                  <a:schemeClr val="tx1">
                    <a:alpha val="25000"/>
                  </a:schemeClr>
                </a:solidFill>
              </a:rPr>
              <a:t>10</a:t>
            </a:fld>
            <a:endParaRPr lang="ru-RU" sz="3600" b="1" dirty="0">
              <a:solidFill>
                <a:schemeClr val="tx1">
                  <a:alpha val="2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56596" y="1107956"/>
            <a:ext cx="36189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Зависимость звездного населения скопления М4 от времени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78062" y="814231"/>
            <a:ext cx="410038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Число нейтронных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звезд  не изменилось за 12 млрд. лет. Это значит, что примерно 12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млрд.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лет назад они могли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образоваться как результат взрыва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сверхновых.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1706" y="5967406"/>
            <a:ext cx="82877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[</a:t>
            </a:r>
            <a:r>
              <a:rPr lang="ru-RU" sz="1200" dirty="0" smtClean="0"/>
              <a:t>2</a:t>
            </a:r>
            <a:r>
              <a:rPr lang="en-US" sz="1200" dirty="0" smtClean="0"/>
              <a:t>] D</a:t>
            </a:r>
            <a:r>
              <a:rPr lang="en-US" sz="1200" dirty="0"/>
              <a:t>. C. </a:t>
            </a:r>
            <a:r>
              <a:rPr lang="en-US" sz="1200" dirty="0" err="1"/>
              <a:t>Heggie</a:t>
            </a:r>
            <a:r>
              <a:rPr lang="en-US" sz="1200" dirty="0"/>
              <a:t>, M. </a:t>
            </a:r>
            <a:r>
              <a:rPr lang="en-US" sz="1200" dirty="0" err="1"/>
              <a:t>Giersz</a:t>
            </a:r>
            <a:r>
              <a:rPr lang="en-US" sz="1200" dirty="0"/>
              <a:t>:  Monte Carlo simulations of star clusters – V</a:t>
            </a:r>
            <a:r>
              <a:rPr lang="en-US" sz="1200" dirty="0" smtClean="0"/>
              <a:t>. The </a:t>
            </a:r>
            <a:r>
              <a:rPr lang="en-US" sz="1200" dirty="0"/>
              <a:t>globular cluster </a:t>
            </a:r>
            <a:r>
              <a:rPr lang="en-US" sz="1200" dirty="0" smtClean="0"/>
              <a:t>M4 </a:t>
            </a:r>
            <a:r>
              <a:rPr lang="en-US" sz="1200" dirty="0"/>
              <a:t>(2008).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4051660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6299" y="275765"/>
            <a:ext cx="8079581" cy="478518"/>
          </a:xfrm>
        </p:spPr>
        <p:txBody>
          <a:bodyPr>
            <a:normAutofit/>
          </a:bodyPr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спышки сверхновых(2)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741285" y="5811838"/>
            <a:ext cx="2057400" cy="365125"/>
          </a:xfrm>
        </p:spPr>
        <p:txBody>
          <a:bodyPr/>
          <a:lstStyle/>
          <a:p>
            <a:fld id="{52C6B133-7781-4EBA-99D2-43F3F3959CCD}" type="slidenum">
              <a:rPr lang="ru-RU" sz="3600" b="1">
                <a:solidFill>
                  <a:schemeClr val="tx1">
                    <a:alpha val="25000"/>
                  </a:schemeClr>
                </a:solidFill>
              </a:rPr>
              <a:t>11</a:t>
            </a:fld>
            <a:endParaRPr lang="ru-RU" sz="3600" b="1" dirty="0">
              <a:solidFill>
                <a:schemeClr val="tx1">
                  <a:alpha val="2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2285" y="983263"/>
            <a:ext cx="8682775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21142" y="1809767"/>
                <a:ext cx="8925060" cy="272472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𝐶𝑅</m:t>
                        </m:r>
                      </m:sub>
                    </m:sSub>
                  </m:oMath>
                </a14:m>
                <a:r>
                  <a:rPr lang="en-US" sz="2400" dirty="0" smtClean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𝑠𝑛</m:t>
                            </m:r>
                          </m:sub>
                        </m:sSub>
                        <m:sSub>
                          <m:sSubPr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̇"/>
                                <m:ctrlP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e>
                            </m:acc>
                          </m:e>
                          <m:sub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𝑠𝑛</m:t>
                            </m:r>
                          </m:sub>
                        </m:sSub>
                        <m:sSub>
                          <m:sSubPr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𝑟𝑒𝑡</m:t>
                            </m:r>
                          </m:sub>
                        </m:sSub>
                      </m:num>
                      <m:den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𝑉</m:t>
                        </m:r>
                      </m:den>
                    </m:f>
                  </m:oMath>
                </a14:m>
                <a:r>
                  <a:rPr lang="ru-RU" sz="2400" dirty="0" smtClean="0"/>
                  <a:t> (1)</a:t>
                </a:r>
              </a:p>
              <a:p>
                <a:pPr algn="ctr"/>
                <a:endParaRPr lang="ru-RU" sz="2000" dirty="0"/>
              </a:p>
              <a:p>
                <a:r>
                  <a:rPr lang="ru-RU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Nsn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число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нейтронных звезд в М4, </a:t>
                </a:r>
                <a:endParaRPr lang="ru-RU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Nsn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-средняя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частота взрыва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сверхновых</a:t>
                </a:r>
              </a:p>
              <a:p>
                <a:r>
                  <a:rPr lang="ru-RU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Esn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энергия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от одной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сверхновой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𝑟𝑒𝑡</m:t>
                        </m:r>
                      </m:sub>
                    </m:sSub>
                  </m:oMath>
                </a14:m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время удержания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КЛ</a:t>
                </a:r>
                <a:endPara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V- объем области распространения</a:t>
                </a:r>
                <a:endParaRPr lang="ru-RU" sz="24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142" y="1809767"/>
                <a:ext cx="8925060" cy="2724720"/>
              </a:xfrm>
              <a:prstGeom prst="rect">
                <a:avLst/>
              </a:prstGeom>
              <a:blipFill rotWithShape="0">
                <a:blip r:embed="rId2"/>
                <a:stretch>
                  <a:fillRect l="-2117" b="-559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40369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060" y="775984"/>
            <a:ext cx="8819614" cy="54174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Получены топологии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z=0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	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RZ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6B133-7781-4EBA-99D2-43F3F3959CCD}" type="slidenum">
              <a:rPr lang="ru-RU" sz="4000" smtClean="0"/>
              <a:t>12</a:t>
            </a:fld>
            <a:endParaRPr lang="ru-RU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1848633" y="0"/>
            <a:ext cx="72636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Магнитные поля Галактики (2)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0"/>
          <a:stretch/>
        </p:blipFill>
        <p:spPr>
          <a:xfrm>
            <a:off x="68703" y="1909678"/>
            <a:ext cx="4523867" cy="386366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/>
          <a:srcRect t="2462" b="10063"/>
          <a:stretch/>
        </p:blipFill>
        <p:spPr>
          <a:xfrm>
            <a:off x="4660286" y="1909677"/>
            <a:ext cx="4620132" cy="386366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73" t="9213" r="11197" b="13656"/>
          <a:stretch/>
        </p:blipFill>
        <p:spPr>
          <a:xfrm>
            <a:off x="292704" y="2300681"/>
            <a:ext cx="3965812" cy="308165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72" t="10484" r="9258" b="14701"/>
          <a:stretch/>
        </p:blipFill>
        <p:spPr>
          <a:xfrm>
            <a:off x="4983900" y="2184267"/>
            <a:ext cx="4128418" cy="3198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964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41668"/>
            <a:ext cx="7886700" cy="930835"/>
          </a:xfrm>
        </p:spPr>
        <p:txBody>
          <a:bodyPr>
            <a:normAutofit/>
          </a:bodyPr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спышки сверхновых(3)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932277"/>
                <a:ext cx="7886700" cy="4993446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Используя данные таблицы </a:t>
                </a:r>
              </a:p>
              <a:p>
                <a:pPr marL="0" indent="0">
                  <a:buNone/>
                </a:pPr>
                <a:endParaRPr lang="ru-RU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ru-RU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Получаем значение плотности</a:t>
                </a:r>
              </a:p>
              <a:p>
                <a:pPr marL="0" indent="0">
                  <a:buNone/>
                </a:pPr>
                <a:endParaRPr lang="ru-RU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Плотность энергии для вторичных антипротонов:</a:t>
                </a:r>
              </a:p>
              <a:p>
                <a:pPr marL="0" indent="0">
                  <a:buNone/>
                </a:pPr>
                <a:r>
                  <a:rPr lang="ru-RU" sz="2400" dirty="0" smtClean="0">
                    <a:cs typeface="Times New Roman" panose="02020603050405020304" pitchFamily="18" charset="0"/>
                  </a:rPr>
                  <a:t>	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𝜌</m:t>
                        </m:r>
                      </m:e>
                      <m:sub>
                        <m:acc>
                          <m:accPr>
                            <m:chr m:val="̅"/>
                            <m:ctrlPr>
                              <a:rPr lang="ru-RU" sz="24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𝑝</m:t>
                            </m:r>
                          </m:e>
                        </m:acc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ru-RU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  <m:sup>
                        <m:r>
                          <a:rPr lang="ru-RU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−5</m:t>
                        </m:r>
                      </m:sup>
                    </m:sSup>
                  </m:oMath>
                </a14:m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эВ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/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ru-RU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см</m:t>
                        </m:r>
                      </m:e>
                      <m:sup>
                        <m:r>
                          <a:rPr lang="ru-RU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ru-RU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932277"/>
                <a:ext cx="7886700" cy="4993446"/>
              </a:xfrm>
              <a:blipFill rotWithShape="0">
                <a:blip r:embed="rId2"/>
                <a:stretch>
                  <a:fillRect l="-1159" t="-170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6B133-7781-4EBA-99D2-43F3F3959CCD}" type="slidenum">
              <a:rPr lang="ru-RU" sz="3600" smtClean="0"/>
              <a:t>13</a:t>
            </a:fld>
            <a:endParaRPr lang="ru-RU" sz="36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611" y="1528254"/>
            <a:ext cx="7572777" cy="109123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477697" y="3237376"/>
                <a:ext cx="2523857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𝐶𝑅</m:t>
                        </m:r>
                      </m:sub>
                    </m:sSub>
                  </m:oMath>
                </a14:m>
                <a:r>
                  <a:rPr lang="en-US" sz="2400" dirty="0" smtClean="0"/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−4</m:t>
                        </m:r>
                      </m:sup>
                    </m:sSup>
                  </m:oMath>
                </a14:m>
                <a:r>
                  <a:rPr lang="en-US" sz="2400" dirty="0" smtClean="0"/>
                  <a:t> </a:t>
                </a:r>
                <a:r>
                  <a:rPr lang="ru-RU" sz="2400" dirty="0" smtClean="0"/>
                  <a:t>эВ</a:t>
                </a:r>
                <a:r>
                  <a:rPr lang="en-US" sz="2400" dirty="0" smtClean="0"/>
                  <a:t>/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400" b="0" i="1" smtClean="0">
                            <a:latin typeface="Cambria Math" panose="02040503050406030204" pitchFamily="18" charset="0"/>
                          </a:rPr>
                          <m:t>см</m:t>
                        </m:r>
                      </m:e>
                      <m:sup>
                        <m:r>
                          <a:rPr lang="ru-RU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ru-RU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7697" y="3237376"/>
                <a:ext cx="2523857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4337" t="-24590" b="-4918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28307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1598" y="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Введение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4546" y="1325563"/>
            <a:ext cx="8360804" cy="4351338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Возможная природа антиматерии во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селенной: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0000"/>
              </a:lnSpc>
              <a:buAutoNum type="arabicPeriod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Первичное антивещество, сохранившееся с момента зарождения Вселенной, сейчас может существовать в виде шаровых скоплений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антизвезд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или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антигалактик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0000"/>
              </a:lnSpc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Вторичное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антивещество, как результат столкновения ядерной компоненты космических лучей с межзвездным газом или с остатком оболочки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сверхновой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0000"/>
              </a:lnSpc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Антивещество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экзотических источников (испарение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первичных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черных дыр или распад/аннигиляция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гипотетических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частиц скрытой массы)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5801127" y="5577844"/>
            <a:ext cx="2739176" cy="408384"/>
          </a:xfrm>
        </p:spPr>
        <p:txBody>
          <a:bodyPr/>
          <a:lstStyle/>
          <a:p>
            <a:r>
              <a:rPr lang="ru-RU" sz="3600" b="1" dirty="0">
                <a:solidFill>
                  <a:schemeClr val="tx1">
                    <a:lumMod val="95000"/>
                    <a:lumOff val="5000"/>
                    <a:alpha val="25000"/>
                  </a:schemeClr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96135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4699" y="274538"/>
            <a:ext cx="8337460" cy="435133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Первичная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антиматерия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Барионная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асимметрия Вселенной — наблюдаемое преобладание в видимой части Вселенной вещества над антивеществом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А. Д.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Сахаров (1967) и В.А. Кузьмин (1970)  сформулировали необходимые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бариосинтеза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механизма генерации барионной асимметрии во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Вселенной: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Асимметрия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между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частицами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античастицами как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нарушение зарядовой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С-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комбинированной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СР-симметрии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Нарушение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закона сохранения барионного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заряда.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Нарушение локального термодинамического равновесия.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24759" y="5665274"/>
            <a:ext cx="2057400" cy="365125"/>
          </a:xfrm>
        </p:spPr>
        <p:txBody>
          <a:bodyPr/>
          <a:lstStyle/>
          <a:p>
            <a:fld id="{52C6B133-7781-4EBA-99D2-43F3F3959CCD}" type="slidenum">
              <a:rPr lang="ru-RU" sz="3600" b="1">
                <a:solidFill>
                  <a:schemeClr val="tx1">
                    <a:alpha val="25000"/>
                  </a:schemeClr>
                </a:solidFill>
              </a:rPr>
              <a:t>3</a:t>
            </a:fld>
            <a:endParaRPr lang="ru-RU" sz="3600" b="1" dirty="0">
              <a:solidFill>
                <a:schemeClr val="tx1">
                  <a:alpha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4190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206" y="193183"/>
            <a:ext cx="8079581" cy="600326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Первичная антиматерия(2)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3183" y="1203002"/>
            <a:ext cx="8379604" cy="4045765"/>
          </a:xfrm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ru-RU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конечном результате </a:t>
            </a:r>
            <a:r>
              <a:rPr lang="ru-RU" sz="3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бариосинтеза</a:t>
            </a:r>
            <a:r>
              <a:rPr lang="ru-RU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во Вселенной могут образовываться не только области с избытом вещества, но и области с избытком антивещества.</a:t>
            </a:r>
          </a:p>
          <a:p>
            <a:pPr marL="0" indent="0">
              <a:lnSpc>
                <a:spcPct val="120000"/>
              </a:lnSpc>
              <a:buNone/>
            </a:pPr>
            <a:endParaRPr lang="ru-RU" sz="3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ru-RU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Шаровые </a:t>
            </a: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скопления антизвезд могли </a:t>
            </a:r>
            <a:r>
              <a:rPr lang="ru-RU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бы образоваться </a:t>
            </a: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период </a:t>
            </a:r>
            <a:r>
              <a:rPr lang="ru-RU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формирования </a:t>
            </a: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Галактики и сохраниться в ее гало к </a:t>
            </a:r>
            <a:r>
              <a:rPr lang="ru-RU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настоящему</a:t>
            </a:r>
            <a:r>
              <a:rPr lang="en-US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времени.</a:t>
            </a:r>
            <a:endParaRPr lang="ru-RU" sz="3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ru-RU" sz="3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Антиядра</a:t>
            </a:r>
            <a:r>
              <a:rPr lang="ru-RU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космических лучах могут являться доказательством существования таких шаровых скоплений.</a:t>
            </a:r>
            <a:endParaRPr lang="ru-RU" sz="3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15387" y="5776802"/>
            <a:ext cx="2057400" cy="365125"/>
          </a:xfrm>
        </p:spPr>
        <p:txBody>
          <a:bodyPr/>
          <a:lstStyle/>
          <a:p>
            <a:fld id="{52C6B133-7781-4EBA-99D2-43F3F3959CCD}" type="slidenum">
              <a:rPr lang="ru-RU" sz="3600" b="1">
                <a:solidFill>
                  <a:schemeClr val="tx1">
                    <a:alpha val="25000"/>
                  </a:schemeClr>
                </a:solidFill>
              </a:rPr>
              <a:t>4</a:t>
            </a:fld>
            <a:endParaRPr lang="ru-RU" sz="3600" b="1" dirty="0">
              <a:solidFill>
                <a:schemeClr val="tx1">
                  <a:alpha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0041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3045" y="0"/>
            <a:ext cx="6725187" cy="926318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9963" y="743756"/>
            <a:ext cx="8954037" cy="395381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ассматривается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М4  как прототип шарового скопления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антизвезд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 algn="ctr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Три возможных механизма инжекции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антигелия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космические лучи от шарового скопления М4: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1.Стационарное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истечение вещества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поверхности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антизвезд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Вспышки на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антизвездах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Взрывы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антисверхновых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шаровом скоплении.</a:t>
            </a:r>
          </a:p>
          <a:p>
            <a:pPr marL="0" indent="0">
              <a:buNone/>
            </a:pPr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]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Douglas C.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Heggie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Monte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Carlo simulations of star clusters – V. 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globular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cluster 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M4  (2008).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642490" y="5779659"/>
            <a:ext cx="2057400" cy="365125"/>
          </a:xfrm>
        </p:spPr>
        <p:txBody>
          <a:bodyPr/>
          <a:lstStyle/>
          <a:p>
            <a:fld id="{52C6B133-7781-4EBA-99D2-43F3F3959CCD}" type="slidenum">
              <a:rPr lang="ru-RU" sz="3600" b="1">
                <a:solidFill>
                  <a:schemeClr val="tx1">
                    <a:alpha val="25000"/>
                  </a:schemeClr>
                </a:solidFill>
              </a:rPr>
              <a:t>5</a:t>
            </a:fld>
            <a:endParaRPr lang="ru-RU" sz="3600" b="1" dirty="0">
              <a:solidFill>
                <a:schemeClr val="tx1">
                  <a:alpha val="2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Таблица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87659743"/>
                  </p:ext>
                </p:extLst>
              </p:nvPr>
            </p:nvGraphicFramePr>
            <p:xfrm>
              <a:off x="1030310" y="1667846"/>
              <a:ext cx="6838065" cy="9144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867218"/>
                    <a:gridCol w="3111500"/>
                    <a:gridCol w="1859347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ru-RU" sz="2400" b="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Возраст</a:t>
                          </a:r>
                          <a:endParaRPr lang="ru-RU" sz="24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ru-RU" sz="2400" b="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Расстояние от Солнца</a:t>
                          </a:r>
                          <a:endParaRPr lang="ru-RU" sz="24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ru-RU" sz="2400" b="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Число звезд</a:t>
                          </a:r>
                          <a:endParaRPr lang="ru-RU" sz="24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2"/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ru-RU" sz="24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12 млрд. лет</a:t>
                          </a:r>
                          <a:endParaRPr lang="ru-RU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ru-RU" sz="24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1.72 </a:t>
                          </a:r>
                          <a:r>
                            <a:rPr lang="ru-RU" sz="2400" dirty="0" err="1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кпк</a:t>
                          </a:r>
                          <a:endParaRPr lang="ru-RU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ru-RU" sz="24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</a:t>
                          </a:r>
                          <a14:m>
                            <m:oMath xmlns:m="http://schemas.openxmlformats.org/officeDocument/2006/math">
                              <m:r>
                                <a:rPr lang="ru-RU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sSup>
                                <m:sSupPr>
                                  <m:ctrlPr>
                                    <a:rPr lang="ru-RU" sz="24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ru-RU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p>
                            </m:oMath>
                          </a14:m>
                          <a:endParaRPr lang="ru-RU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2"/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Таблица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87659743"/>
                  </p:ext>
                </p:extLst>
              </p:nvPr>
            </p:nvGraphicFramePr>
            <p:xfrm>
              <a:off x="1030310" y="1667846"/>
              <a:ext cx="6838065" cy="9144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867218"/>
                    <a:gridCol w="3111500"/>
                    <a:gridCol w="1859347"/>
                  </a:tblGrid>
                  <a:tr h="457200">
                    <a:tc>
                      <a:txBody>
                        <a:bodyPr/>
                        <a:lstStyle/>
                        <a:p>
                          <a:r>
                            <a:rPr lang="ru-RU" sz="2400" b="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Возраст</a:t>
                          </a:r>
                          <a:endParaRPr lang="ru-RU" sz="24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ru-RU" sz="2400" b="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Расстояние от Солнца</a:t>
                          </a:r>
                          <a:endParaRPr lang="ru-RU" sz="24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ru-RU" sz="2400" b="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Число звезд</a:t>
                          </a:r>
                          <a:endParaRPr lang="ru-RU" sz="24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2"/>
                        </a:solidFill>
                      </a:tcPr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ru-RU" sz="24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12 </a:t>
                          </a:r>
                          <a:r>
                            <a:rPr lang="ru-RU" sz="24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млрд. </a:t>
                          </a:r>
                          <a:r>
                            <a:rPr lang="ru-RU" sz="24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лет</a:t>
                          </a:r>
                          <a:endParaRPr lang="ru-RU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ru-RU" sz="24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1.72 </a:t>
                          </a:r>
                          <a:r>
                            <a:rPr lang="ru-RU" sz="2400" dirty="0" err="1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кпк</a:t>
                          </a:r>
                          <a:endParaRPr lang="ru-RU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268525" t="-110667" r="-1311" b="-30667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741208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3044" y="90152"/>
            <a:ext cx="7886700" cy="905078"/>
          </a:xfrm>
        </p:spPr>
        <p:txBody>
          <a:bodyPr>
            <a:normAutofit/>
          </a:bodyPr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агнитные поля Галактики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0456" y="1733894"/>
            <a:ext cx="7467424" cy="2879703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614361" y="5852726"/>
            <a:ext cx="2057400" cy="365125"/>
          </a:xfrm>
        </p:spPr>
        <p:txBody>
          <a:bodyPr/>
          <a:lstStyle/>
          <a:p>
            <a:fld id="{52C6B133-7781-4EBA-99D2-43F3F3959CCD}" type="slidenum">
              <a:rPr lang="ru-RU" sz="3600" smtClean="0"/>
              <a:t>6</a:t>
            </a:fld>
            <a:endParaRPr lang="ru-RU" sz="3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70456" y="995230"/>
            <a:ext cx="870611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Используя данные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313119" y="6217851"/>
            <a:ext cx="71735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[</a:t>
            </a:r>
            <a:r>
              <a:rPr lang="ru-RU" sz="1200" dirty="0"/>
              <a:t>3</a:t>
            </a:r>
            <a:r>
              <a:rPr lang="en-US" sz="1200" dirty="0" smtClean="0"/>
              <a:t>]  </a:t>
            </a:r>
            <a:r>
              <a:rPr lang="en-US" sz="1200" dirty="0"/>
              <a:t>C. J. Nixon, T. O. Hands:  The origin of the structure of </a:t>
            </a:r>
            <a:r>
              <a:rPr lang="en-US" sz="1200" dirty="0" smtClean="0"/>
              <a:t>large–scale</a:t>
            </a:r>
            <a:r>
              <a:rPr lang="ru-RU" sz="1200" dirty="0" smtClean="0"/>
              <a:t> </a:t>
            </a:r>
            <a:r>
              <a:rPr lang="en-US" sz="1200" dirty="0" smtClean="0"/>
              <a:t>magnetic </a:t>
            </a:r>
            <a:r>
              <a:rPr lang="en-US" sz="1200" dirty="0"/>
              <a:t>fields in disc galaxies </a:t>
            </a:r>
            <a:r>
              <a:rPr lang="en-US" sz="1200" dirty="0" smtClean="0"/>
              <a:t>(</a:t>
            </a:r>
            <a:r>
              <a:rPr lang="en-US" sz="1200" dirty="0"/>
              <a:t>2018)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2172341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6994" y="-130422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Магнитные поля Галактики(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614361" y="5849956"/>
            <a:ext cx="2057400" cy="365125"/>
          </a:xfrm>
        </p:spPr>
        <p:txBody>
          <a:bodyPr/>
          <a:lstStyle/>
          <a:p>
            <a:fld id="{52C6B133-7781-4EBA-99D2-43F3F3959CCD}" type="slidenum">
              <a:rPr lang="ru-RU" sz="3600" smtClean="0"/>
              <a:t>7</a:t>
            </a:fld>
            <a:endParaRPr lang="ru-RU" sz="3600" dirty="0"/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5" t="9301" r="4771" b="4307"/>
          <a:stretch/>
        </p:blipFill>
        <p:spPr>
          <a:xfrm>
            <a:off x="108352" y="819340"/>
            <a:ext cx="8903943" cy="4160427"/>
          </a:xfr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3467" y="2653683"/>
            <a:ext cx="2058828" cy="1574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994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729748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Магнитные поля Галактики(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734676" y="6019100"/>
            <a:ext cx="2057400" cy="365125"/>
          </a:xfrm>
        </p:spPr>
        <p:txBody>
          <a:bodyPr/>
          <a:lstStyle/>
          <a:p>
            <a:fld id="{52C6B133-7781-4EBA-99D2-43F3F3959CCD}" type="slidenum">
              <a:rPr lang="ru-RU" sz="3600" smtClean="0"/>
              <a:t>8</a:t>
            </a:fld>
            <a:endParaRPr lang="ru-RU" sz="3600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5" t="20811" r="5687"/>
          <a:stretch/>
        </p:blipFill>
        <p:spPr>
          <a:xfrm>
            <a:off x="628650" y="547186"/>
            <a:ext cx="7186661" cy="5654477"/>
          </a:xfrm>
        </p:spPr>
      </p:pic>
      <p:sp>
        <p:nvSpPr>
          <p:cNvPr id="8" name="TextBox 7"/>
          <p:cNvSpPr txBox="1"/>
          <p:nvPr/>
        </p:nvSpPr>
        <p:spPr>
          <a:xfrm rot="16200000">
            <a:off x="-1034514" y="2943775"/>
            <a:ext cx="36722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7474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Доля проникающий в диск частиц</a:t>
            </a:r>
            <a:endParaRPr lang="ru-RU" sz="1600" dirty="0">
              <a:solidFill>
                <a:srgbClr val="74747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64731" y="5785113"/>
            <a:ext cx="4800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72727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Энергия частиц, ГэВ</a:t>
            </a:r>
            <a:endParaRPr lang="ru-RU" sz="1600" dirty="0">
              <a:solidFill>
                <a:srgbClr val="72727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92116" y="6295046"/>
            <a:ext cx="50732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Грубая оценка пороговой энергии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~ 0.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ТэВ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48019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1224" y="77273"/>
            <a:ext cx="7886700" cy="570227"/>
          </a:xfrm>
        </p:spPr>
        <p:txBody>
          <a:bodyPr>
            <a:normAutofit/>
          </a:bodyPr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0152" y="608862"/>
            <a:ext cx="9053848" cy="6010878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Была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оценена плотность энергии высокоэнергетических античастиц, выброшенных ШС в космических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лучах. Полученное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значение противоречит экспериментальным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данным. 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 же в части моделирования траектории потока частиц оценена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порогая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энергия проникновения частиц в диск, 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крупномасшабном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магнитном поле.	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Таким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образом, дальнейшая работа направлена на моделирование движения частиц в магнитном поле Галактики в малых масштабах, которые внесут дополнительные модификации в поток частиц.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нашей программы поможет получить прогнозы ожидаемого потока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антиядер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от доменов антивещества в нашей Галактике.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779922" y="5712408"/>
            <a:ext cx="2057400" cy="365125"/>
          </a:xfrm>
        </p:spPr>
        <p:txBody>
          <a:bodyPr/>
          <a:lstStyle/>
          <a:p>
            <a:fld id="{52C6B133-7781-4EBA-99D2-43F3F3959CCD}" type="slidenum">
              <a:rPr lang="ru-RU" sz="3600" b="1">
                <a:solidFill>
                  <a:schemeClr val="tx1">
                    <a:alpha val="25000"/>
                  </a:schemeClr>
                </a:solidFill>
              </a:rPr>
              <a:t>9</a:t>
            </a:fld>
            <a:endParaRPr lang="ru-RU" sz="3600" b="1" dirty="0">
              <a:solidFill>
                <a:schemeClr val="tx1">
                  <a:alpha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2073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9000</TotalTime>
  <Words>519</Words>
  <Application>Microsoft Office PowerPoint</Application>
  <PresentationFormat>Экран (4:3)</PresentationFormat>
  <Paragraphs>94</Paragraphs>
  <Slides>13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Cambria Math</vt:lpstr>
      <vt:lpstr>Times New Roman</vt:lpstr>
      <vt:lpstr>Тема Office</vt:lpstr>
      <vt:lpstr>Скопление антизвезд как источник антигелия в потоке галактических космических лучей</vt:lpstr>
      <vt:lpstr>Введение </vt:lpstr>
      <vt:lpstr>Презентация PowerPoint</vt:lpstr>
      <vt:lpstr>Первичная антиматерия(2)</vt:lpstr>
      <vt:lpstr> </vt:lpstr>
      <vt:lpstr>Магнитные поля Галактики</vt:lpstr>
      <vt:lpstr>Магнитные поля Галактики(2)</vt:lpstr>
      <vt:lpstr>Магнитные поля Галактики(3) </vt:lpstr>
      <vt:lpstr>Заключение</vt:lpstr>
      <vt:lpstr>Вспышки сверхновых</vt:lpstr>
      <vt:lpstr>Вспышки сверхновых(2)</vt:lpstr>
      <vt:lpstr>Презентация PowerPoint</vt:lpstr>
      <vt:lpstr>Вспышки сверхновых(3)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Вклад антигелия в поток галактических космических лучей от шаровых скоплений антизвезд</dc:title>
  <dc:creator>а</dc:creator>
  <cp:lastModifiedBy>а</cp:lastModifiedBy>
  <cp:revision>171</cp:revision>
  <dcterms:created xsi:type="dcterms:W3CDTF">2019-12-26T07:29:39Z</dcterms:created>
  <dcterms:modified xsi:type="dcterms:W3CDTF">2021-05-31T07:40:46Z</dcterms:modified>
</cp:coreProperties>
</file>