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6" r:id="rId6"/>
    <p:sldId id="267" r:id="rId7"/>
    <p:sldId id="275" r:id="rId8"/>
    <p:sldId id="279" r:id="rId9"/>
    <p:sldId id="261" r:id="rId10"/>
    <p:sldId id="262" r:id="rId11"/>
    <p:sldId id="264" r:id="rId12"/>
    <p:sldId id="265" r:id="rId13"/>
    <p:sldId id="271" r:id="rId14"/>
    <p:sldId id="272" r:id="rId15"/>
    <p:sldId id="273" r:id="rId16"/>
    <p:sldId id="269" r:id="rId17"/>
    <p:sldId id="277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BC549-7688-4FE7-855D-678A87E1AD33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1DE86-F8EC-461C-BF95-99452A20A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138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94F59C-CB0F-4B13-A1A0-2D81EA30D7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4B02647-9C07-47EC-8A43-F81ACC6F8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5D4442-4708-463C-9B6E-8183DB2F1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1434-C169-4A87-8368-86A4237A34F3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D34E90-B25B-40C5-9AD6-3F5B5DA9B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C84EDD-B7D4-47EC-AE5D-D8E763DA2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DA654-722B-4A20-98EC-0E1718C11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974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B2540-DF8D-409B-BB0C-A84BA7F9A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C2D9C07-1792-4F8B-A61F-3F430C8898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2CB5A2-8FD2-4C4A-BDD7-332C8FD29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1434-C169-4A87-8368-86A4237A34F3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5507C4-94DB-45D4-A2E6-98A09FACE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86F606-121A-4319-B927-3A2C62163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DA654-722B-4A20-98EC-0E1718C11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116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46081F6-0FD1-4DFF-9755-08A50CB09B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D7520BE-1F51-43D6-8D5D-EE4E0EF723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28AC7A-DD86-49A6-8DDD-C2560DFAE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1434-C169-4A87-8368-86A4237A34F3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436018-A162-433E-A3FC-8B5F2A064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2DCA84-EB5D-4633-986C-3EA5F691E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DA654-722B-4A20-98EC-0E1718C11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45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559082-FCC6-47F0-93EF-1B37FD761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225D4E-7C4C-44EA-961E-DCAF4B66D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E7CE58-4BC6-49D2-A0AB-654C9D4D8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1434-C169-4A87-8368-86A4237A34F3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904A7C-32FE-479F-AF11-23E2FCAF6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059BD9-30D1-4998-BAA2-D275F8715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DA654-722B-4A20-98EC-0E1718C11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392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13195F-FEFA-43D1-B1B7-EC58548EC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F0CEBB-61F5-4CBF-AC37-41F62776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F2D6C4-1DDB-4C92-8548-1E8F64133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1434-C169-4A87-8368-86A4237A34F3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2B3A2F-8BC7-4CA6-83FB-476333CE2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2599CA-43C3-4900-85CA-D4EDFC30D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DA654-722B-4A20-98EC-0E1718C11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51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712391-83C3-46EA-92EB-CFC5BEB6D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B5C997-FC82-4A68-B92A-D662F21478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7BAAC89-5989-432B-9DF3-FFC144DF89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A4F419-EA73-4006-91DC-01A5F0991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1434-C169-4A87-8368-86A4237A34F3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00954A-8678-4966-BEED-6B85D64BB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5E29433-2513-4DC3-BB9D-0D23C6FDB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DA654-722B-4A20-98EC-0E1718C11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447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D959F5-5582-46C9-B423-22BC84A5D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23CC3C-0C38-4659-92CF-3B3938447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3052525-EB0D-4BB5-BBDA-524F0E4D34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FD7C94-8F4B-42A5-8170-C08E7CF526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C8B2236-D696-4041-9F84-286D6EE302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1804CB-9D10-4A62-8F0A-DB07FCAEF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1434-C169-4A87-8368-86A4237A34F3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7021705-80F4-4C6B-A0AC-6658078D1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D01805-05B3-4E65-BF20-1B2D50D1A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DA654-722B-4A20-98EC-0E1718C11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856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784F72-E660-4007-B39B-A4564A4DE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6D98B67-D9AB-49AE-95B8-35F7BA520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1434-C169-4A87-8368-86A4237A34F3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E7F891F-A87B-4411-9FAD-6B0E499B6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B7C62BB-FC55-4107-A9BF-FE2F82A68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DA654-722B-4A20-98EC-0E1718C11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085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EAB652F-E105-4369-87C7-1A41357BA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1434-C169-4A87-8368-86A4237A34F3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2AF5A7F-6144-4E3D-980F-314C0F2CB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AFC6C0-1179-48B1-8B78-5B0690406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DA654-722B-4A20-98EC-0E1718C11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042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4E7D7B-88A4-4A7A-8C72-DC6AD47A9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AB6311-F397-4FB8-89CE-DAB48AEC1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03C1914-A9ED-4685-ABD6-DC4633D191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521ACB-919D-4DB4-81B9-9038D143B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1434-C169-4A87-8368-86A4237A34F3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6B3F8EE-9478-4BA2-BEC4-BF984443A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855866F-C1EB-429B-B185-40166FEC1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DA654-722B-4A20-98EC-0E1718C11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679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C0B421-429F-4741-B491-2A599D983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E6EDBE7-5F6F-4576-801F-61C9A36005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16B5BC-DB79-4D4C-80D6-C9461AE0D1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1EC9A3-4639-4DB2-9B37-8BD099373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1434-C169-4A87-8368-86A4237A34F3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F4423F-8BFB-477C-AED4-FC15AE2D8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D877F8-D216-4F9B-B82C-039430ED6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DA654-722B-4A20-98EC-0E1718C11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934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9E2CEA-A18C-4476-83E2-A9DF6854F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19BFEB-286D-406D-80B3-8527413F1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60167C-F469-4365-B085-0EF1E6C466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B1434-C169-4A87-8368-86A4237A34F3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31D241-7C3B-406C-84C0-D3F6BA4EED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578DFE-5E9A-48CA-8A23-C7F99D66F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DA654-722B-4A20-98EC-0E1718C11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407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84906239-F2DE-4D17-9915-91D67E904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12" y="364752"/>
            <a:ext cx="2573001" cy="257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DA8D2449-3B66-49CD-A66C-E6A385258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82" y="3429000"/>
            <a:ext cx="3007860" cy="295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601A953-DD25-4FB6-8AEE-ADBFD6993505}"/>
              </a:ext>
            </a:extLst>
          </p:cNvPr>
          <p:cNvSpPr txBox="1"/>
          <p:nvPr/>
        </p:nvSpPr>
        <p:spPr>
          <a:xfrm>
            <a:off x="3582187" y="847299"/>
            <a:ext cx="860981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3600" b="1" i="0" u="none" strike="noStrike" dirty="0">
                <a:solidFill>
                  <a:srgbClr val="000000"/>
                </a:solidFill>
                <a:effectLst/>
              </a:rPr>
              <a:t>«Разработка программног</a:t>
            </a:r>
            <a:r>
              <a:rPr lang="ru-RU" sz="3600" b="1" dirty="0">
                <a:solidFill>
                  <a:srgbClr val="000000"/>
                </a:solidFill>
              </a:rPr>
              <a:t>о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3600" b="1" dirty="0">
                <a:solidFill>
                  <a:srgbClr val="000000"/>
                </a:solidFill>
              </a:rPr>
              <a:t>обеспечения для расчета спектров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3600" b="1" dirty="0">
                <a:solidFill>
                  <a:srgbClr val="000000"/>
                </a:solidFill>
              </a:rPr>
              <a:t>реакторных </a:t>
            </a:r>
            <a:r>
              <a:rPr lang="ru-RU" sz="3600" b="1" dirty="0">
                <a:solidFill>
                  <a:srgbClr val="000000"/>
                </a:solidFill>
                <a:effectLst/>
              </a:rPr>
              <a:t>антинейтрино»</a:t>
            </a:r>
            <a:endParaRPr lang="ru-RU" sz="3600" b="0" dirty="0">
              <a:effectLst/>
            </a:endParaRPr>
          </a:p>
          <a:p>
            <a:br>
              <a:rPr lang="ru-RU" dirty="0"/>
            </a:b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9AB57A-2D16-4C96-B2A1-C9427723498E}"/>
              </a:ext>
            </a:extLst>
          </p:cNvPr>
          <p:cNvSpPr txBox="1"/>
          <p:nvPr/>
        </p:nvSpPr>
        <p:spPr>
          <a:xfrm>
            <a:off x="501282" y="3901923"/>
            <a:ext cx="11497749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41500" algn="r" rtl="0">
              <a:spcBef>
                <a:spcPts val="0"/>
              </a:spcBef>
              <a:spcAft>
                <a:spcPts val="0"/>
              </a:spcAft>
            </a:pPr>
            <a:r>
              <a:rPr lang="ru-RU" sz="24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          </a:t>
            </a:r>
            <a:r>
              <a:rPr lang="ru-RU" sz="2400" b="0" i="0" u="none" strike="noStrike" dirty="0">
                <a:effectLst/>
                <a:latin typeface="Arial" panose="020B0604020202020204" pitchFamily="34" charset="0"/>
              </a:rPr>
              <a:t>Научный руководитель: </a:t>
            </a:r>
            <a:r>
              <a:rPr lang="ru-RU" sz="2400" b="1" i="1" u="none" strike="noStrike" dirty="0">
                <a:effectLst/>
                <a:latin typeface="Arial" panose="020B0604020202020204" pitchFamily="34" charset="0"/>
              </a:rPr>
              <a:t>Олег Титов </a:t>
            </a:r>
          </a:p>
          <a:p>
            <a:pPr marL="3200400" indent="457200" algn="r" rtl="0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Arial" panose="020B0604020202020204" pitchFamily="34" charset="0"/>
              </a:rPr>
              <a:t>Лаборатория теоретической физики ОФН НИЦ КИ</a:t>
            </a:r>
            <a:endParaRPr lang="ru-RU" sz="2400" b="0" i="0" u="none" strike="noStrike" dirty="0">
              <a:effectLst/>
              <a:latin typeface="Arial" panose="020B0604020202020204" pitchFamily="34" charset="0"/>
            </a:endParaRPr>
          </a:p>
          <a:p>
            <a:pPr marL="3200400" indent="457200" algn="r" rtl="0">
              <a:spcBef>
                <a:spcPts val="0"/>
              </a:spcBef>
              <a:spcAft>
                <a:spcPts val="0"/>
              </a:spcAft>
            </a:pPr>
            <a:r>
              <a:rPr lang="ru-RU" sz="2400" b="0" i="0" u="none" strike="noStrike" dirty="0">
                <a:effectLst/>
                <a:latin typeface="Arial" panose="020B0604020202020204" pitchFamily="34" charset="0"/>
              </a:rPr>
              <a:t>  </a:t>
            </a:r>
          </a:p>
          <a:p>
            <a:pPr marL="3200400" indent="457200" algn="r" rtl="0">
              <a:spcBef>
                <a:spcPts val="0"/>
              </a:spcBef>
              <a:spcAft>
                <a:spcPts val="0"/>
              </a:spcAft>
            </a:pPr>
            <a:r>
              <a:rPr lang="ru-RU" sz="2400" b="0" i="0" u="none" strike="noStrike" dirty="0">
                <a:effectLst/>
                <a:latin typeface="Arial" panose="020B0604020202020204" pitchFamily="34" charset="0"/>
              </a:rPr>
              <a:t>Студент: </a:t>
            </a:r>
            <a:r>
              <a:rPr lang="ru-RU" sz="2400" b="1" i="1" u="none" strike="noStrike" dirty="0">
                <a:effectLst/>
                <a:latin typeface="Arial" panose="020B0604020202020204" pitchFamily="34" charset="0"/>
              </a:rPr>
              <a:t>Даниэль Попов</a:t>
            </a:r>
            <a:endParaRPr lang="ru-RU" sz="2400" b="0" dirty="0">
              <a:effectLst/>
            </a:endParaRPr>
          </a:p>
          <a:p>
            <a:pPr algn="r" rtl="0">
              <a:spcBef>
                <a:spcPts val="0"/>
              </a:spcBef>
              <a:spcAft>
                <a:spcPts val="0"/>
              </a:spcAft>
            </a:pPr>
            <a:r>
              <a:rPr lang="ru-RU" sz="2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Студент гр. М20-115</a:t>
            </a:r>
            <a:br>
              <a:rPr lang="ru-RU" b="0" dirty="0">
                <a:effectLst/>
              </a:rPr>
            </a:br>
            <a:br>
              <a:rPr lang="ru-RU" b="0" dirty="0">
                <a:effectLst/>
              </a:rPr>
            </a:br>
            <a:endParaRPr lang="ru-RU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Москва 2021</a:t>
            </a:r>
            <a:endParaRPr lang="ru-RU" b="0" dirty="0">
              <a:effectLst/>
            </a:endParaRPr>
          </a:p>
          <a:p>
            <a:br>
              <a:rPr lang="ru-RU" b="0" dirty="0">
                <a:effectLst/>
              </a:rPr>
            </a:br>
            <a:br>
              <a:rPr lang="ru-RU" b="0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1083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2EB75-66B4-4623-8B60-36FD5ED84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426"/>
            <a:ext cx="11945566" cy="904672"/>
          </a:xfrm>
        </p:spPr>
        <p:txBody>
          <a:bodyPr/>
          <a:lstStyle/>
          <a:p>
            <a:r>
              <a:rPr lang="ru-RU" b="1" dirty="0"/>
              <a:t>Обратный бета-распад : взвешенное сечение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23E6D58-5D64-4748-992B-F58C9A110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45" y="944152"/>
            <a:ext cx="7558391" cy="118713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5B97D9A-37B4-4929-9B77-87B4D9F02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4354" y="1656327"/>
            <a:ext cx="2990850" cy="136207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6AB5B62-DA0B-494C-9C4B-A555452ED6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5706" y="3839598"/>
            <a:ext cx="4823603" cy="160226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EF501FD-A3A2-4BB7-862C-488F3F33EB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5706" y="5593306"/>
            <a:ext cx="4989498" cy="64126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D1BE2A9-F2F0-41D5-9DAF-C1BB951BB2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145" y="3839598"/>
            <a:ext cx="5948363" cy="230028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530F6BF-5333-4F5A-AB99-D6AC1BF0F7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7145" y="2325486"/>
            <a:ext cx="4266625" cy="57517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3070B1D-5890-4536-A1A0-5DD658BC30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7145" y="2957416"/>
            <a:ext cx="8745166" cy="65111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B00E2C6-B042-460E-AA9F-EC003B2342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03093" y="1063403"/>
            <a:ext cx="2666291" cy="38675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07CFF45-6894-47D2-9CCE-2128BFD6CC45}"/>
              </a:ext>
            </a:extLst>
          </p:cNvPr>
          <p:cNvSpPr txBox="1"/>
          <p:nvPr/>
        </p:nvSpPr>
        <p:spPr>
          <a:xfrm>
            <a:off x="11469384" y="2925"/>
            <a:ext cx="722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9/9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757417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BD4E2B-9C92-48D1-A23C-60BF99BF1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112363"/>
          </a:xfrm>
        </p:spPr>
        <p:txBody>
          <a:bodyPr/>
          <a:lstStyle/>
          <a:p>
            <a:r>
              <a:rPr lang="ru-RU" b="1" dirty="0"/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87BDA1-8C5B-49A6-8A5D-680B9199A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1728"/>
            <a:ext cx="10515600" cy="4583833"/>
          </a:xfrm>
        </p:spPr>
        <p:txBody>
          <a:bodyPr>
            <a:normAutofit/>
          </a:bodyPr>
          <a:lstStyle/>
          <a:p>
            <a:r>
              <a:rPr lang="ru-RU" dirty="0"/>
              <a:t>Создано и запатентовано программное обеспечение для расчетов спектров реакторных антинейтрино методом конверсии</a:t>
            </a:r>
            <a:r>
              <a:rPr lang="en-US" dirty="0"/>
              <a:t>;</a:t>
            </a:r>
            <a:endParaRPr lang="ru-RU" dirty="0"/>
          </a:p>
          <a:p>
            <a:r>
              <a:rPr lang="ru-RU" dirty="0"/>
              <a:t>Рассчитаны спектры </a:t>
            </a:r>
            <a:r>
              <a:rPr lang="ru-RU" baseline="30000" dirty="0"/>
              <a:t>235</a:t>
            </a:r>
            <a:r>
              <a:rPr lang="en-US" dirty="0"/>
              <a:t>U </a:t>
            </a:r>
            <a:r>
              <a:rPr lang="ru-RU" dirty="0"/>
              <a:t>и </a:t>
            </a:r>
            <a:r>
              <a:rPr lang="en-US" baseline="30000" dirty="0"/>
              <a:t>238</a:t>
            </a:r>
            <a:r>
              <a:rPr lang="en-US" dirty="0"/>
              <a:t>U</a:t>
            </a:r>
            <a:r>
              <a:rPr lang="ru-RU" dirty="0"/>
              <a:t> с учетом поправки НИЦ КИ</a:t>
            </a:r>
            <a:r>
              <a:rPr lang="en-US" dirty="0"/>
              <a:t>;</a:t>
            </a:r>
            <a:endParaRPr lang="ru-RU" dirty="0"/>
          </a:p>
          <a:p>
            <a:r>
              <a:rPr lang="ru-RU" dirty="0"/>
              <a:t>Рассчитано взвешенное сечение  ОБР с учетом поправки НИЦ КИ, которое согласуется с экспериментальными данными в пределах погрешностей</a:t>
            </a:r>
            <a:r>
              <a:rPr lang="en-US" dirty="0"/>
              <a:t>;</a:t>
            </a:r>
            <a:endParaRPr lang="ru-RU" dirty="0"/>
          </a:p>
          <a:p>
            <a:r>
              <a:rPr lang="ru-RU" dirty="0"/>
              <a:t>Вероятно, подтверждена гипотеза о неправильной нормировке кумулятивного бета-спектра </a:t>
            </a:r>
            <a:r>
              <a:rPr lang="en-US" baseline="30000" dirty="0"/>
              <a:t>235</a:t>
            </a:r>
            <a:r>
              <a:rPr lang="en-US" dirty="0"/>
              <a:t>U </a:t>
            </a:r>
            <a:r>
              <a:rPr lang="ru-RU" dirty="0"/>
              <a:t>группы </a:t>
            </a:r>
            <a:r>
              <a:rPr lang="en-US" dirty="0"/>
              <a:t>ILL, </a:t>
            </a:r>
            <a:r>
              <a:rPr lang="ru-RU" dirty="0"/>
              <a:t>что закрывает вопрос реакторной антинейтринной аномалии</a:t>
            </a:r>
            <a:r>
              <a:rPr lang="en-US" dirty="0"/>
              <a:t>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425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BABAFF-3B82-40EC-AA9D-6C9BEAE50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4816"/>
            <a:ext cx="10515600" cy="1325563"/>
          </a:xfrm>
        </p:spPr>
        <p:txBody>
          <a:bodyPr>
            <a:normAutofit/>
          </a:bodyPr>
          <a:lstStyle/>
          <a:p>
            <a:r>
              <a:rPr lang="ru-RU" sz="8800" b="1" dirty="0"/>
              <a:t>Спасибо за внимание! </a:t>
            </a:r>
          </a:p>
        </p:txBody>
      </p:sp>
    </p:spTree>
    <p:extLst>
      <p:ext uri="{BB962C8B-B14F-4D97-AF65-F5344CB8AC3E}">
        <p14:creationId xmlns:p14="http://schemas.microsoft.com/office/powerpoint/2010/main" val="1157115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4044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79E425-3CC6-49C2-9928-326910C33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393" y="2766218"/>
            <a:ext cx="8381214" cy="1325563"/>
          </a:xfrm>
        </p:spPr>
        <p:txBody>
          <a:bodyPr>
            <a:normAutofit/>
          </a:bodyPr>
          <a:lstStyle/>
          <a:p>
            <a:r>
              <a:rPr lang="ru-RU" sz="6000" b="1" dirty="0"/>
              <a:t>Дополнительные слайды</a:t>
            </a:r>
          </a:p>
        </p:txBody>
      </p:sp>
    </p:spTree>
    <p:extLst>
      <p:ext uri="{BB962C8B-B14F-4D97-AF65-F5344CB8AC3E}">
        <p14:creationId xmlns:p14="http://schemas.microsoft.com/office/powerpoint/2010/main" val="2001455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8B6001-5F23-44E8-B654-E3EB5E025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935056"/>
          </a:xfrm>
        </p:spPr>
        <p:txBody>
          <a:bodyPr/>
          <a:lstStyle/>
          <a:p>
            <a:r>
              <a:rPr lang="ru-RU" b="1" dirty="0"/>
              <a:t>Устойчивость конверсии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C44A16-F224-4624-B699-D5A10B4AF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81" y="854449"/>
            <a:ext cx="11478638" cy="43630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1CF861-703D-4B97-8B4A-12ACBD7BC3F1}"/>
              </a:ext>
            </a:extLst>
          </p:cNvPr>
          <p:cNvSpPr txBox="1"/>
          <p:nvPr/>
        </p:nvSpPr>
        <p:spPr>
          <a:xfrm>
            <a:off x="181583" y="5217503"/>
            <a:ext cx="8437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Huber P. </a:t>
            </a:r>
            <a:r>
              <a:rPr lang="en-US" sz="2000" dirty="0"/>
              <a:t>«Determination of antineutrino spectra from nuclear reactors» </a:t>
            </a:r>
          </a:p>
          <a:p>
            <a:r>
              <a:rPr lang="en-US" sz="2000" dirty="0"/>
              <a:t>Phys. Rev. — 2011. — </a:t>
            </a:r>
            <a:r>
              <a:rPr lang="en-US" sz="2000" dirty="0" err="1"/>
              <a:t>авг</a:t>
            </a:r>
            <a:r>
              <a:rPr lang="en-US" sz="2000" dirty="0"/>
              <a:t>. — т. 84, №2— arXiv:1106.0687 [hep-</a:t>
            </a:r>
            <a:r>
              <a:rPr lang="en-US" sz="2000" dirty="0" err="1"/>
              <a:t>ph</a:t>
            </a:r>
            <a:r>
              <a:rPr lang="en-US" sz="2000" dirty="0"/>
              <a:t>]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29770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0C57D47-DF60-47FD-A786-96BDAF83F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8385" y="778641"/>
            <a:ext cx="3808076" cy="42715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0EAA46-E87F-47DD-AFE6-F816A31AF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992221"/>
          </a:xfrm>
        </p:spPr>
        <p:txBody>
          <a:bodyPr/>
          <a:lstStyle/>
          <a:p>
            <a:r>
              <a:rPr lang="ru-RU" b="1" dirty="0"/>
              <a:t>Корреляционная функция пересчета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F6FF2FD-87DE-4680-A165-B9F51D0D66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05" y="1281306"/>
            <a:ext cx="10411839" cy="534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904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D10F9D-4EFA-4F38-A8D5-48ABBDE78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943279"/>
          </a:xfrm>
        </p:spPr>
        <p:txBody>
          <a:bodyPr/>
          <a:lstStyle/>
          <a:p>
            <a:r>
              <a:rPr lang="ru-RU" b="1" dirty="0"/>
              <a:t>Взвешенные сечения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BDAC43-F7D4-4188-8380-2F1DD1B39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857839"/>
            <a:ext cx="8690076" cy="48556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8BEE88-6510-4B04-8731-0F97ED7978EE}"/>
              </a:ext>
            </a:extLst>
          </p:cNvPr>
          <p:cNvSpPr txBox="1"/>
          <p:nvPr/>
        </p:nvSpPr>
        <p:spPr>
          <a:xfrm>
            <a:off x="429943" y="5817140"/>
            <a:ext cx="11457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dirty="0">
                <a:effectLst/>
                <a:latin typeface="Arial" panose="020B0604020202020204" pitchFamily="34" charset="0"/>
              </a:rPr>
              <a:t>Копейкин В.И., Панин Ю.Н., Сабельников А.А. </a:t>
            </a:r>
            <a:r>
              <a:rPr lang="ru-RU" sz="1600" b="1" i="1" dirty="0">
                <a:effectLst/>
                <a:latin typeface="Arial" panose="020B0604020202020204" pitchFamily="34" charset="0"/>
              </a:rPr>
              <a:t>«</a:t>
            </a:r>
            <a:r>
              <a:rPr lang="ru-RU" sz="1600" b="0" i="1" dirty="0">
                <a:effectLst/>
                <a:latin typeface="Arial" panose="020B0604020202020204" pitchFamily="34" charset="0"/>
              </a:rPr>
              <a:t>Измерение отношения кумулятивных спектров бета-частиц от продуктов деления</a:t>
            </a:r>
            <a:r>
              <a:rPr lang="en-US" sz="1600" b="0" i="1" dirty="0">
                <a:effectLst/>
                <a:latin typeface="Arial" panose="020B0604020202020204" pitchFamily="34" charset="0"/>
              </a:rPr>
              <a:t> </a:t>
            </a:r>
            <a:r>
              <a:rPr lang="ru-RU" sz="1600" b="0" i="1" baseline="30000" dirty="0">
                <a:effectLst/>
                <a:latin typeface="Arial" panose="020B0604020202020204" pitchFamily="34" charset="0"/>
              </a:rPr>
              <a:t>235</a:t>
            </a:r>
            <a:r>
              <a:rPr lang="ru-RU" sz="1600" b="0" i="1" dirty="0">
                <a:effectLst/>
                <a:latin typeface="Arial" panose="020B0604020202020204" pitchFamily="34" charset="0"/>
              </a:rPr>
              <a:t>U и</a:t>
            </a:r>
            <a:r>
              <a:rPr lang="en-US" sz="1600" b="0" i="1" dirty="0">
                <a:effectLst/>
                <a:latin typeface="Arial" panose="020B0604020202020204" pitchFamily="34" charset="0"/>
              </a:rPr>
              <a:t> </a:t>
            </a:r>
            <a:r>
              <a:rPr lang="ru-RU" sz="1600" b="0" i="1" baseline="30000" dirty="0">
                <a:effectLst/>
                <a:latin typeface="Arial" panose="020B0604020202020204" pitchFamily="34" charset="0"/>
              </a:rPr>
              <a:t>239</a:t>
            </a:r>
            <a:r>
              <a:rPr lang="ru-RU" sz="1600" b="0" i="1" dirty="0">
                <a:effectLst/>
                <a:latin typeface="Arial" panose="020B0604020202020204" pitchFamily="34" charset="0"/>
              </a:rPr>
              <a:t>Pu</a:t>
            </a:r>
            <a:r>
              <a:rPr lang="en-US" sz="1600" b="0" i="1" dirty="0">
                <a:effectLst/>
                <a:latin typeface="Arial" panose="020B0604020202020204" pitchFamily="34" charset="0"/>
              </a:rPr>
              <a:t> </a:t>
            </a:r>
            <a:r>
              <a:rPr lang="ru-RU" sz="1600" b="0" i="1" dirty="0">
                <a:effectLst/>
                <a:latin typeface="Arial" panose="020B0604020202020204" pitchFamily="34" charset="0"/>
              </a:rPr>
              <a:t>для решения задач физики реакторных антинейтрино» </a:t>
            </a:r>
            <a:endParaRPr lang="en-US" sz="1600" b="0" i="1" dirty="0">
              <a:effectLst/>
              <a:latin typeface="Arial" panose="020B0604020202020204" pitchFamily="34" charset="0"/>
            </a:endParaRPr>
          </a:p>
          <a:p>
            <a:r>
              <a:rPr lang="ru-RU" sz="1600" b="0" i="0" dirty="0">
                <a:effectLst/>
                <a:latin typeface="Arial" panose="020B0604020202020204" pitchFamily="34" charset="0"/>
              </a:rPr>
              <a:t>Ядерная физика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>
                <a:effectLst/>
                <a:latin typeface="Arial" panose="020B0604020202020204" pitchFamily="34" charset="0"/>
              </a:rPr>
              <a:t>– 2021. – том 84 №1. – с. 3 – 11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671917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351E2A-66CC-41D3-BF1D-622BEC2CA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829"/>
            <a:ext cx="10515600" cy="1127600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+mn-lt"/>
              </a:rPr>
              <a:t>Мотивация</a:t>
            </a:r>
            <a:r>
              <a:rPr lang="ru-RU" sz="4000" b="1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FE90D9-E717-4F49-81F1-D99130D5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95026"/>
            <a:ext cx="12192000" cy="5514182"/>
          </a:xfrm>
        </p:spPr>
        <p:txBody>
          <a:bodyPr>
            <a:normAutofit fontScale="92500"/>
          </a:bodyPr>
          <a:lstStyle/>
          <a:p>
            <a:r>
              <a:rPr lang="ru-RU" dirty="0"/>
              <a:t>Знание спектров реакторных антинейтрино представляет большой интерес как для фундаментальной науки (осцилляционные реакторные эксперименты), так и для прикладных задач (нейтринный метод мониторинга работы ядерного реактора)</a:t>
            </a:r>
            <a:r>
              <a:rPr lang="en-US" dirty="0"/>
              <a:t>;</a:t>
            </a:r>
            <a:endParaRPr lang="ru-RU" dirty="0"/>
          </a:p>
          <a:p>
            <a:r>
              <a:rPr lang="ru-RU" dirty="0"/>
              <a:t>Проблема реакторной антинейтринной аномалии: последние экспериментальные данные НИЦ КИ свидетельствуют о том, что существующие на данный момент конверсионные спектры рассчитаны неточно – простое решение </a:t>
            </a:r>
            <a:r>
              <a:rPr lang="en-US" dirty="0"/>
              <a:t>RAA;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4000" b="1" dirty="0"/>
              <a:t>Цель работы</a:t>
            </a:r>
          </a:p>
          <a:p>
            <a:r>
              <a:rPr lang="ru-RU" dirty="0"/>
              <a:t>Разработать программное обеспечение для конверсии кумулятивных бета-спектров в спектры антинейтрино, провести «калибровку» на основе имеющихся моделей</a:t>
            </a:r>
            <a:r>
              <a:rPr lang="en-US" dirty="0"/>
              <a:t>;</a:t>
            </a:r>
          </a:p>
          <a:p>
            <a:r>
              <a:rPr lang="ru-RU" dirty="0"/>
              <a:t>Пересчитать спектры </a:t>
            </a:r>
            <a:r>
              <a:rPr lang="en-US" baseline="30000" dirty="0"/>
              <a:t>235</a:t>
            </a:r>
            <a:r>
              <a:rPr lang="en-US" dirty="0"/>
              <a:t>U </a:t>
            </a:r>
            <a:r>
              <a:rPr lang="ru-RU" dirty="0"/>
              <a:t>и </a:t>
            </a:r>
            <a:r>
              <a:rPr lang="en-US" baseline="30000" dirty="0"/>
              <a:t>238</a:t>
            </a:r>
            <a:r>
              <a:rPr lang="en-US" dirty="0"/>
              <a:t>U </a:t>
            </a:r>
            <a:r>
              <a:rPr lang="ru-RU" dirty="0"/>
              <a:t>с учетом поправки НИЦ КИ</a:t>
            </a:r>
            <a:r>
              <a:rPr lang="en-US" dirty="0"/>
              <a:t>;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DEA58-D62B-4F46-9101-74E3080D1E92}"/>
              </a:ext>
            </a:extLst>
          </p:cNvPr>
          <p:cNvSpPr txBox="1"/>
          <p:nvPr/>
        </p:nvSpPr>
        <p:spPr>
          <a:xfrm>
            <a:off x="11481847" y="-9427"/>
            <a:ext cx="710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1/9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50542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B603FDEB-B620-4E7B-AFDB-58609B0D6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2108" y="880102"/>
            <a:ext cx="3697012" cy="496451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600" dirty="0"/>
              <a:t>Методы расчета:</a:t>
            </a:r>
          </a:p>
          <a:p>
            <a:pPr marL="514350" indent="-514350">
              <a:buAutoNum type="arabicParenR"/>
            </a:pPr>
            <a:r>
              <a:rPr lang="ru-RU" sz="2600" dirty="0"/>
              <a:t>Прямое суммирование (</a:t>
            </a:r>
            <a:r>
              <a:rPr lang="en-US" sz="2600" i="1" dirty="0"/>
              <a:t>ab initio</a:t>
            </a:r>
            <a:r>
              <a:rPr lang="en-US" sz="2600" dirty="0"/>
              <a:t>);</a:t>
            </a:r>
            <a:endParaRPr lang="ru-RU" sz="2600" dirty="0"/>
          </a:p>
          <a:p>
            <a:pPr marL="514350" indent="-514350">
              <a:buAutoNum type="arabicParenR"/>
            </a:pPr>
            <a:r>
              <a:rPr lang="ru-RU" sz="2600" dirty="0"/>
              <a:t>Конверсия кумулятивных бета-спектров </a:t>
            </a:r>
            <a:r>
              <a:rPr lang="en-US" sz="2600" dirty="0"/>
              <a:t>[</a:t>
            </a:r>
            <a:r>
              <a:rPr lang="ru-RU" sz="2600" dirty="0"/>
              <a:t>получены группой </a:t>
            </a:r>
            <a:r>
              <a:rPr lang="en-US" sz="2600" dirty="0"/>
              <a:t>ILL </a:t>
            </a:r>
            <a:r>
              <a:rPr lang="ru-RU" sz="2600" dirty="0"/>
              <a:t>в 80-ых годах</a:t>
            </a:r>
            <a:r>
              <a:rPr lang="en-US" sz="2600" dirty="0"/>
              <a:t>];</a:t>
            </a:r>
          </a:p>
          <a:p>
            <a:pPr marL="0" indent="0">
              <a:buNone/>
            </a:pPr>
            <a:endParaRPr lang="ru-RU" sz="2600" dirty="0"/>
          </a:p>
          <a:p>
            <a:pPr marL="0" indent="0">
              <a:buNone/>
            </a:pPr>
            <a:endParaRPr lang="ru-RU" sz="2600" dirty="0"/>
          </a:p>
          <a:p>
            <a:pPr marL="0" indent="0">
              <a:buNone/>
            </a:pPr>
            <a:r>
              <a:rPr lang="ru-RU" sz="2600" dirty="0"/>
              <a:t>Модели конверсионных спектров:</a:t>
            </a:r>
          </a:p>
          <a:p>
            <a:pPr marL="342900" indent="-342900">
              <a:buAutoNum type="arabicParenR"/>
            </a:pPr>
            <a:r>
              <a:rPr lang="en-US" sz="2600" b="1" dirty="0"/>
              <a:t>ILL-Vogel </a:t>
            </a:r>
            <a:r>
              <a:rPr lang="en-US" sz="2600" dirty="0"/>
              <a:t>(80-</a:t>
            </a:r>
            <a:r>
              <a:rPr lang="ru-RU" sz="2600" dirty="0" err="1"/>
              <a:t>ые</a:t>
            </a:r>
            <a:r>
              <a:rPr lang="ru-RU" sz="2600" dirty="0"/>
              <a:t> годы) – «грубая» конверсия</a:t>
            </a:r>
            <a:endParaRPr lang="en-US" sz="2600" dirty="0"/>
          </a:p>
          <a:p>
            <a:pPr marL="342900" indent="-342900">
              <a:buFont typeface="Arial" panose="020B0604020202020204" pitchFamily="34" charset="0"/>
              <a:buAutoNum type="arabicParenR"/>
            </a:pPr>
            <a:r>
              <a:rPr lang="en-US" sz="2600" b="1" dirty="0"/>
              <a:t>Mueller</a:t>
            </a:r>
            <a:r>
              <a:rPr lang="en-US" sz="2600" dirty="0"/>
              <a:t> (2011)</a:t>
            </a:r>
            <a:r>
              <a:rPr lang="ru-RU" sz="2600" dirty="0"/>
              <a:t> – «грубая» конверсия + </a:t>
            </a:r>
            <a:r>
              <a:rPr lang="en-US" sz="2600" i="1" dirty="0"/>
              <a:t>ab initio</a:t>
            </a:r>
            <a:endParaRPr lang="ru-RU" sz="2600" i="1" dirty="0"/>
          </a:p>
          <a:p>
            <a:pPr marL="342900" indent="-342900">
              <a:buAutoNum type="arabicParenR"/>
            </a:pPr>
            <a:r>
              <a:rPr lang="en-US" sz="2600" b="1" dirty="0"/>
              <a:t>Huber-Mueller </a:t>
            </a:r>
            <a:r>
              <a:rPr lang="en-US" sz="2600" dirty="0"/>
              <a:t>(2011) – </a:t>
            </a:r>
            <a:r>
              <a:rPr lang="ru-RU" sz="2600" dirty="0"/>
              <a:t>«аккуратная» конверсия</a:t>
            </a:r>
            <a:endParaRPr lang="en-US" sz="2600" dirty="0"/>
          </a:p>
          <a:p>
            <a:pPr marL="342900" indent="-342900">
              <a:buAutoNum type="arabicParenR"/>
            </a:pPr>
            <a:endParaRPr lang="en-US" sz="1800" dirty="0"/>
          </a:p>
          <a:p>
            <a:pPr marL="514350" indent="-514350">
              <a:buAutoNum type="arabicParenR"/>
            </a:pPr>
            <a:endParaRPr lang="en-US" sz="1800" dirty="0"/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A77731-486E-4ABE-8ABD-83038521B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68" y="20656"/>
            <a:ext cx="5294855" cy="796467"/>
          </a:xfrm>
        </p:spPr>
        <p:txBody>
          <a:bodyPr>
            <a:normAutofit/>
          </a:bodyPr>
          <a:lstStyle/>
          <a:p>
            <a:r>
              <a:rPr lang="ru-RU" b="1" dirty="0">
                <a:latin typeface="+mn-lt"/>
              </a:rPr>
              <a:t>Реакторные спектры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E975F63-A15F-4C21-93E6-E0A29BCC1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" y="824798"/>
            <a:ext cx="7999145" cy="409606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9831EEA-65B6-4789-9113-0C356821B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72" y="4936208"/>
            <a:ext cx="7210425" cy="78105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D79EA60-4A04-4204-A8D2-AA6E0ADE07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272" y="5913256"/>
            <a:ext cx="3152775" cy="40957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8CA928E-343A-4FDD-875B-38C1D6354D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5147" y="5656080"/>
            <a:ext cx="2876550" cy="92392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9552D4B-2375-4889-973D-82C6DAF1C173}"/>
              </a:ext>
            </a:extLst>
          </p:cNvPr>
          <p:cNvSpPr txBox="1"/>
          <p:nvPr/>
        </p:nvSpPr>
        <p:spPr>
          <a:xfrm>
            <a:off x="11481847" y="0"/>
            <a:ext cx="710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2/9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394911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ED1C1C8-5D2E-43C6-96FC-F518B3039C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725" y="3758700"/>
            <a:ext cx="4093447" cy="3070085"/>
          </a:xfrm>
          <a:prstGeom prst="rect">
            <a:avLst/>
          </a:prstGeom>
        </p:spPr>
      </p:pic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3C144629-7661-4011-97CF-408418C07FAE}"/>
              </a:ext>
            </a:extLst>
          </p:cNvPr>
          <p:cNvSpPr/>
          <p:nvPr/>
        </p:nvSpPr>
        <p:spPr>
          <a:xfrm>
            <a:off x="333246" y="2423387"/>
            <a:ext cx="10911927" cy="1459149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4D51DC0E-4EA1-4DAE-BBFC-FD72CFB8D30A}"/>
              </a:ext>
            </a:extLst>
          </p:cNvPr>
          <p:cNvSpPr/>
          <p:nvPr/>
        </p:nvSpPr>
        <p:spPr>
          <a:xfrm>
            <a:off x="333247" y="856034"/>
            <a:ext cx="10911927" cy="1459149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E75873-EFE8-4061-9C52-2D9DE4113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729575"/>
          </a:xfrm>
        </p:spPr>
        <p:txBody>
          <a:bodyPr/>
          <a:lstStyle/>
          <a:p>
            <a:r>
              <a:rPr lang="ru-RU" b="1" dirty="0"/>
              <a:t>Спектры бета-распада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3573E07-D40F-40E7-91C3-4E39C032A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246" y="3990740"/>
            <a:ext cx="6818480" cy="277770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DB75271-D3D5-4456-B17D-4305D4480C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229" y="978735"/>
            <a:ext cx="9375141" cy="121374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6BE4D19-4D72-43B8-ABFA-8C81182485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701" y="2633568"/>
            <a:ext cx="10328268" cy="104732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5E5E1B9-FA3F-4A4C-8ED3-DE51695168F5}"/>
              </a:ext>
            </a:extLst>
          </p:cNvPr>
          <p:cNvSpPr txBox="1"/>
          <p:nvPr/>
        </p:nvSpPr>
        <p:spPr>
          <a:xfrm>
            <a:off x="11482157" y="0"/>
            <a:ext cx="709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3/9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633860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1151B22-144B-445B-9A31-50DEAB889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73" y="752512"/>
            <a:ext cx="10788454" cy="5975143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E97AB4D0-B155-4842-B5C2-859200591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1924908" cy="734257"/>
          </a:xfrm>
        </p:spPr>
        <p:txBody>
          <a:bodyPr>
            <a:normAutofit/>
          </a:bodyPr>
          <a:lstStyle/>
          <a:p>
            <a:r>
              <a:rPr lang="ru-RU" sz="3600" b="1" dirty="0"/>
              <a:t>Вклад поправок в форму одиночного бета-спектра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07A57-925F-4208-9B15-450036EEB079}"/>
              </a:ext>
            </a:extLst>
          </p:cNvPr>
          <p:cNvSpPr txBox="1"/>
          <p:nvPr/>
        </p:nvSpPr>
        <p:spPr>
          <a:xfrm>
            <a:off x="11490227" y="0"/>
            <a:ext cx="701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4/9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437236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DEDDC95-2670-45C5-9F35-1D96A26C0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4" y="512503"/>
            <a:ext cx="11040144" cy="6114540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19364C5B-59A5-402B-B7D4-2E3BF6EFE153}"/>
              </a:ext>
            </a:extLst>
          </p:cNvPr>
          <p:cNvSpPr txBox="1">
            <a:spLocks/>
          </p:cNvSpPr>
          <p:nvPr/>
        </p:nvSpPr>
        <p:spPr>
          <a:xfrm>
            <a:off x="0" y="18255"/>
            <a:ext cx="11924908" cy="734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b="1" dirty="0"/>
              <a:t>Вклад поправок в форму одиночного спектра антинейтрино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30AE10-B014-45CF-81FC-5481335335B2}"/>
              </a:ext>
            </a:extLst>
          </p:cNvPr>
          <p:cNvSpPr txBox="1"/>
          <p:nvPr/>
        </p:nvSpPr>
        <p:spPr>
          <a:xfrm>
            <a:off x="11482262" y="-10717"/>
            <a:ext cx="709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5/9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02295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11F1AC-F4FF-419B-A89F-3C1332008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933254"/>
          </a:xfrm>
        </p:spPr>
        <p:txBody>
          <a:bodyPr/>
          <a:lstStyle/>
          <a:p>
            <a:r>
              <a:rPr lang="ru-RU" b="1" dirty="0"/>
              <a:t>Процедура конверсии: наивный</a:t>
            </a:r>
            <a:r>
              <a:rPr lang="en-US" b="1" dirty="0"/>
              <a:t> </a:t>
            </a:r>
            <a:r>
              <a:rPr lang="ru-RU" b="1" dirty="0"/>
              <a:t>пример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801FE86-BBC6-4F33-8A14-A9DF04ED6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4" y="1143000"/>
            <a:ext cx="6096000" cy="45720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F579C4D-BD1A-482C-9A27-4DD80F501E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906" y="1133573"/>
            <a:ext cx="6096000" cy="45720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FB913F3-05DC-449D-883F-51D2124F16BE}"/>
              </a:ext>
            </a:extLst>
          </p:cNvPr>
          <p:cNvSpPr txBox="1"/>
          <p:nvPr/>
        </p:nvSpPr>
        <p:spPr>
          <a:xfrm>
            <a:off x="11491275" y="0"/>
            <a:ext cx="700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6/9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831733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BE7A61E-3B16-4963-82E3-FDA3C3FE3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73" y="3464489"/>
            <a:ext cx="4266331" cy="319974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F258FF8-660B-46C1-913E-5D22765823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72" y="398234"/>
            <a:ext cx="4266332" cy="3199749"/>
          </a:xfrm>
          <a:prstGeom prst="rect">
            <a:avLst/>
          </a:prstGeom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id="{106D0974-D65B-4B54-A481-06A6AF2A27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843" y="1287273"/>
            <a:ext cx="7169285" cy="5376964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701124-4EE8-43D8-8CC0-10FB346E5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7074" y="18256"/>
            <a:ext cx="8224926" cy="759957"/>
          </a:xfrm>
        </p:spPr>
        <p:txBody>
          <a:bodyPr>
            <a:normAutofit/>
          </a:bodyPr>
          <a:lstStyle/>
          <a:p>
            <a:r>
              <a:rPr lang="ru-RU" sz="3200" b="1" dirty="0"/>
              <a:t>Процедура конверсии: реальные данные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42B0367-F71D-47A7-A63C-F7962593C5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1701" y="850066"/>
            <a:ext cx="4165971" cy="101427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97B6230-61C8-4725-B252-D79DAE44361D}"/>
              </a:ext>
            </a:extLst>
          </p:cNvPr>
          <p:cNvSpPr txBox="1"/>
          <p:nvPr/>
        </p:nvSpPr>
        <p:spPr>
          <a:xfrm>
            <a:off x="11491274" y="0"/>
            <a:ext cx="700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7/9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329397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F0F7F3-A059-42F2-89ED-655B3D941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81" y="1088293"/>
            <a:ext cx="9972238" cy="5255210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435ADD42-31C2-450D-BD41-97C651566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943583"/>
          </a:xfrm>
        </p:spPr>
        <p:txBody>
          <a:bodyPr/>
          <a:lstStyle/>
          <a:p>
            <a:r>
              <a:rPr lang="ru-RU" b="1" dirty="0"/>
              <a:t>Поправка НИЦ КИ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894246-E5FD-43DD-BA24-2A29154582CA}"/>
              </a:ext>
            </a:extLst>
          </p:cNvPr>
          <p:cNvSpPr txBox="1"/>
          <p:nvPr/>
        </p:nvSpPr>
        <p:spPr>
          <a:xfrm>
            <a:off x="11491275" y="0"/>
            <a:ext cx="700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8/9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7659948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396</Words>
  <Application>Microsoft Office PowerPoint</Application>
  <PresentationFormat>Широкоэкранный</PresentationFormat>
  <Paragraphs>59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Презентация PowerPoint</vt:lpstr>
      <vt:lpstr>Мотивация </vt:lpstr>
      <vt:lpstr>Реакторные спектры</vt:lpstr>
      <vt:lpstr>Спектры бета-распада </vt:lpstr>
      <vt:lpstr>Вклад поправок в форму одиночного бета-спектра</vt:lpstr>
      <vt:lpstr>Презентация PowerPoint</vt:lpstr>
      <vt:lpstr>Процедура конверсии: наивный пример</vt:lpstr>
      <vt:lpstr>Процедура конверсии: реальные данные</vt:lpstr>
      <vt:lpstr>Поправка НИЦ КИ</vt:lpstr>
      <vt:lpstr>Обратный бета-распад : взвешенное сечение</vt:lpstr>
      <vt:lpstr>Заключение</vt:lpstr>
      <vt:lpstr>Спасибо за внимание! </vt:lpstr>
      <vt:lpstr>Презентация PowerPoint</vt:lpstr>
      <vt:lpstr>Дополнительные слайды</vt:lpstr>
      <vt:lpstr>Устойчивость конверсии</vt:lpstr>
      <vt:lpstr>Корреляционная функция пересчета</vt:lpstr>
      <vt:lpstr>Взвешенные сечения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Попов Даниэль pdv007</dc:creator>
  <cp:lastModifiedBy>Попов Даниэль pdv007</cp:lastModifiedBy>
  <cp:revision>38</cp:revision>
  <dcterms:created xsi:type="dcterms:W3CDTF">2021-05-30T17:07:43Z</dcterms:created>
  <dcterms:modified xsi:type="dcterms:W3CDTF">2021-05-31T03:19:40Z</dcterms:modified>
</cp:coreProperties>
</file>