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67" r:id="rId3"/>
    <p:sldId id="264" r:id="rId4"/>
    <p:sldId id="258" r:id="rId5"/>
    <p:sldId id="259" r:id="rId6"/>
    <p:sldId id="268" r:id="rId7"/>
    <p:sldId id="269" r:id="rId8"/>
    <p:sldId id="270" r:id="rId9"/>
    <p:sldId id="271" r:id="rId10"/>
    <p:sldId id="263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83D19187-A104-425D-A95D-B33975065C6A}">
          <p14:sldIdLst>
            <p14:sldId id="256"/>
            <p14:sldId id="267"/>
            <p14:sldId id="264"/>
            <p14:sldId id="258"/>
            <p14:sldId id="259"/>
            <p14:sldId id="268"/>
            <p14:sldId id="269"/>
            <p14:sldId id="270"/>
            <p14:sldId id="271"/>
            <p14:sldId id="263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25" d="100"/>
          <a:sy n="125" d="100"/>
        </p:scale>
        <p:origin x="302" y="-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0D55D1A9-D8F0-4BF0-B322-5CE0B087C5F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019B053-DF23-4D82-B2E2-005BF56538C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DCC21D-E18E-4554-815B-DA30AF004232}" type="datetimeFigureOut">
              <a:rPr lang="ru-RU" smtClean="0"/>
              <a:t>31.05.2021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DC91ABA-4E8F-4DCC-9D1D-78F5E2282FA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ru-RU"/>
              <a:t>Здесь и далее под временем жизни нейтрона подразумевается время до захвата ней-трона ядром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A3EF21D-3255-4F04-90C8-C7FF1081C04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A2A718-076E-4DAA-AF73-391F712B82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5656790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26830B-2FFD-4CCE-B847-0D03075A4EF7}" type="datetimeFigureOut">
              <a:rPr lang="ru-RU" smtClean="0"/>
              <a:t>31.05.2021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ru-RU"/>
              <a:t>Здесь и далее под временем жизни нейтрона подразумевается время до захвата ней-трона ядром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6D633F-25B5-4A6F-926E-1D1A904147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7432255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ru-RU"/>
              <a:t>Здесь и далее под временем жизни нейтрона подразумевается время до захвата ней-трона ядром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6D633F-25B5-4A6F-926E-1D1A90414796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41371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2F1FAF-AAE1-4320-A746-F1B3040FA1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52F8AEA-214A-4B8B-8597-D64751A05C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FD63204-9230-4E07-A9CC-CEFA2BF853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D882B-13FC-42EB-9620-03564FB55594}" type="datetime1">
              <a:rPr lang="ru-RU" smtClean="0"/>
              <a:t>31.05.2021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03E4462-2C34-4F7F-9B20-57B64A0D14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0AFD0CB-DDD7-45B8-ABD4-2C62156BDA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A75F7-745D-4C22-8143-2432C68A6D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45120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689692-A23A-43EE-9BB3-F1C775B3A4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7D401AA-65B1-41B0-A4ED-4D5E2B1FE2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E3F84F7-73CB-4649-AC1A-A4D07D24FF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B2E10-8641-4D50-B911-F4BEEFBBFA34}" type="datetime1">
              <a:rPr lang="ru-RU" smtClean="0"/>
              <a:t>31.05.2021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0F2F622-4473-49D9-84B6-D77EF730DD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FE1E367-4349-43AE-8D31-6D54F7D40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A75F7-745D-4C22-8143-2432C68A6D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1596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ABA5CD0-10EE-4086-AC58-8C65E12FF5F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2F4A4E3-B603-4A5D-BE6C-D854A7A5AD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26A40D0-4B1F-4C31-9200-234DC3D6B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AB819-733D-4753-B9D8-92B722528CD3}" type="datetime1">
              <a:rPr lang="ru-RU" smtClean="0"/>
              <a:t>31.05.2021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D4786BD-7B79-48A8-9619-35D29AD95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7DA410-BD0A-4BDB-A9FF-8187357538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A75F7-745D-4C22-8143-2432C68A6D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2383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C605C0-B422-4194-8E92-E112634B65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8098F9-4ACA-4DC8-B372-781E0A8344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AF4AC2A-ACDA-49CC-A142-EABDBD5AD3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31D7F-CF1B-499E-A007-20806B5B3224}" type="datetime1">
              <a:rPr lang="ru-RU" smtClean="0"/>
              <a:t>31.05.2021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A7C9C9E-D5C0-46CF-B9FA-7FD0E9AE5C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322F72A-3797-4E01-9445-8421F79FF7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A75F7-745D-4C22-8143-2432C68A6D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82443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E6DF8B-64DA-443A-BFCA-34C2EFA711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4D80401-F5DA-43CC-8A3A-500602734A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E6B00E7-4675-4ABA-9420-71440C01A9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6F843-7A42-401C-A6A6-67BCDDC0D722}" type="datetime1">
              <a:rPr lang="ru-RU" smtClean="0"/>
              <a:t>31.05.2021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C2B8812-4CC3-403A-8EDB-A7CE0D8D19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CE066FF-D081-4755-A9B4-F9FE86B6C2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A75F7-745D-4C22-8143-2432C68A6D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90640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9600FB-002E-4859-BC3B-A6186C152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50D6609-A5AC-474E-9FCA-0A600E75B4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4FF15BA-C85E-4D24-8A2F-5CA49946C7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38FFF88-ED1B-40C5-B6AA-708B4E575E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70DF3-A285-488F-8B56-248B2972136E}" type="datetime1">
              <a:rPr lang="ru-RU" smtClean="0"/>
              <a:t>31.05.2021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06E14D6-A053-4264-AC9F-60908F9755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6313D96-695D-4965-B43D-7C2B53215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A75F7-745D-4C22-8143-2432C68A6D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27229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05A939-ACAB-4801-8CDF-335C14A04B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D09E368-DE9F-4637-8392-8F6F69377C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B9B56F4-A3FE-4AE0-BA43-10A2B545D2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755BA5D-2ADB-4DBE-9277-75A87DA2856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734B290-5445-4997-A962-EDB9FD49134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38476F0-08B4-4783-8472-89D01E01E5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E9E93-971D-4EC6-987B-5EA0F66FC048}" type="datetime1">
              <a:rPr lang="ru-RU" smtClean="0"/>
              <a:t>31.05.2021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17C1C57-9DE4-4844-BFEE-C30ABECA4C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B548571-D855-4FC4-94FD-153753C82F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A75F7-745D-4C22-8143-2432C68A6D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5809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E87920-28CD-4FDE-A8E4-451FEDA4D5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29EB086-3E5C-442A-85D5-263568B70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9F113-D8F0-4945-A935-EC7C26DB5ECC}" type="datetime1">
              <a:rPr lang="ru-RU" smtClean="0"/>
              <a:t>31.05.2021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B612A13-1112-4AC7-8E58-69137FA79B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367C7B6-BB6C-4F5A-B0A5-23B203E96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A75F7-745D-4C22-8143-2432C68A6D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44223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0985B41-4238-455A-B6C3-D75465B59D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FA2E7-D18B-451E-86B9-E1B6C59E000B}" type="datetime1">
              <a:rPr lang="ru-RU" smtClean="0"/>
              <a:t>31.05.2021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266561D-1B16-4AB6-8739-6C31B52BED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4A03585-0DFF-48E9-AD92-BC84C977F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A75F7-745D-4C22-8143-2432C68A6D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0558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A4F6D1-B94F-44FD-91A2-421097259A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D084DA0-C9A9-4242-BF3F-726FBA6CCD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EB8C339-8EFC-4513-B933-5A146D4565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71B49A0-DDC3-4BBF-A128-99E81D8DFD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7DCE3-012B-4C97-BC9E-09DE3FEF5B80}" type="datetime1">
              <a:rPr lang="ru-RU" smtClean="0"/>
              <a:t>31.05.2021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096865F-EFE7-4430-B1D2-0B6C397769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6F2C7A6-5E3E-4419-9E50-78D720E14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A75F7-745D-4C22-8143-2432C68A6D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51516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2F6480-CCFA-4F4F-8620-F7485C6829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7D114B9-B9C9-4441-A05C-86F7D89B5CA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41FD5D1-2BD1-45E2-B249-9D6BC334DD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493003E-0460-4716-922A-FDD3215C4F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0A429-4923-450A-A48A-E62FDCD07B2F}" type="datetime1">
              <a:rPr lang="ru-RU" smtClean="0"/>
              <a:t>31.05.2021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DA52757-B3DB-48C4-8551-84E53D3581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A7F076F-2284-434F-93A1-A5C6D4BAB4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A75F7-745D-4C22-8143-2432C68A6D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54496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746FB9-FC6E-4FF4-B4E4-35C233C861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59A7867-0168-498A-828E-FC716FD576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8821923-1FD0-428F-A05B-DDDE1FBC40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AE5639-B3BD-4388-A884-CFBB5337D4E1}" type="datetime1">
              <a:rPr lang="ru-RU" smtClean="0"/>
              <a:t>31.05.2021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5476960-1DB0-46CC-80BC-60E5A2218B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9E28562-87AC-4A2C-B5E7-D1607DAEB6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EA75F7-745D-4C22-8143-2432C68A6D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2261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CAD58D-1A50-47F2-8E76-0A6E0C3723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09163" y="2485449"/>
            <a:ext cx="8173674" cy="1018605"/>
          </a:xfrm>
        </p:spPr>
        <p:txBody>
          <a:bodyPr>
            <a:noAutofit/>
          </a:bodyPr>
          <a:lstStyle/>
          <a:p>
            <a:r>
              <a:rPr lang="ru-RU" sz="2000" b="0" i="0" dirty="0">
                <a:effectLst/>
              </a:rPr>
              <a:t>ИЗУЧЕНИЕ ФОНОВЫХ ХАРАКТЕРИСТИК ДЕТЕКТОРА</a:t>
            </a:r>
            <a:r>
              <a:rPr lang="en-US" sz="2000" b="0" i="0" dirty="0">
                <a:effectLst/>
              </a:rPr>
              <a:t> </a:t>
            </a:r>
            <a:r>
              <a:rPr lang="ru-RU" sz="2000" b="0" i="0" dirty="0">
                <a:effectLst/>
              </a:rPr>
              <a:t>РЕАКТОРНЫХ АНТИНЕЙТРИНО IDREAM В УСЛОВИЯХ</a:t>
            </a:r>
            <a:r>
              <a:rPr lang="en-US" sz="2000" b="0" i="0" dirty="0">
                <a:effectLst/>
              </a:rPr>
              <a:t> </a:t>
            </a:r>
            <a:br>
              <a:rPr lang="en-US" sz="2000" b="0" i="0" dirty="0">
                <a:effectLst/>
              </a:rPr>
            </a:br>
            <a:r>
              <a:rPr lang="ru-RU" sz="2000" b="0" i="0" dirty="0">
                <a:effectLst/>
              </a:rPr>
              <a:t>3-ГО ЭНЕРГОБЛОКА КАЛИНИНСКОЙ АЭС</a:t>
            </a:r>
            <a:endParaRPr lang="ru-RU" sz="2000" b="1" dirty="0"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61993A8-E56D-4C3E-AD94-0372E1574E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798342" y="4519162"/>
            <a:ext cx="2323750" cy="1837188"/>
          </a:xfrm>
        </p:spPr>
        <p:txBody>
          <a:bodyPr>
            <a:noAutofit/>
          </a:bodyPr>
          <a:lstStyle/>
          <a:p>
            <a:pPr algn="l"/>
            <a:r>
              <a:rPr lang="ru-RU" sz="1400" b="1" dirty="0">
                <a:latin typeface="+mj-lt"/>
                <a:cs typeface="Times New Roman" panose="02020603050405020304" pitchFamily="18" charset="0"/>
              </a:rPr>
              <a:t>Подготовил</a:t>
            </a:r>
          </a:p>
          <a:p>
            <a:pPr algn="l"/>
            <a:r>
              <a:rPr lang="ru-RU" sz="1400" b="1" dirty="0">
                <a:latin typeface="+mj-lt"/>
                <a:cs typeface="Times New Roman" panose="02020603050405020304" pitchFamily="18" charset="0"/>
              </a:rPr>
              <a:t>Студент группы  М20-115</a:t>
            </a:r>
          </a:p>
          <a:p>
            <a:pPr algn="l"/>
            <a:r>
              <a:rPr lang="ru-RU" sz="1400" b="1" dirty="0" err="1">
                <a:latin typeface="+mj-lt"/>
                <a:cs typeface="Times New Roman" panose="02020603050405020304" pitchFamily="18" charset="0"/>
              </a:rPr>
              <a:t>Растимешин</a:t>
            </a:r>
            <a:r>
              <a:rPr lang="ru-RU" sz="1400" b="1" dirty="0">
                <a:latin typeface="+mj-lt"/>
                <a:cs typeface="Times New Roman" panose="02020603050405020304" pitchFamily="18" charset="0"/>
              </a:rPr>
              <a:t> А.А.</a:t>
            </a:r>
          </a:p>
          <a:p>
            <a:pPr algn="l"/>
            <a:endParaRPr lang="ru-RU" sz="1400" b="1" dirty="0">
              <a:latin typeface="+mj-lt"/>
              <a:cs typeface="Times New Roman" panose="02020603050405020304" pitchFamily="18" charset="0"/>
            </a:endParaRPr>
          </a:p>
          <a:p>
            <a:pPr algn="l"/>
            <a:r>
              <a:rPr lang="ru-RU" sz="1400" b="1" dirty="0">
                <a:latin typeface="+mj-lt"/>
                <a:cs typeface="Times New Roman" panose="02020603050405020304" pitchFamily="18" charset="0"/>
              </a:rPr>
              <a:t>Руководитель НИРС</a:t>
            </a:r>
            <a:r>
              <a:rPr lang="en-US" sz="1400" b="1" dirty="0">
                <a:latin typeface="+mj-lt"/>
                <a:cs typeface="Times New Roman" panose="02020603050405020304" pitchFamily="18" charset="0"/>
              </a:rPr>
              <a:t>:</a:t>
            </a:r>
            <a:endParaRPr lang="ru-RU" sz="1400" b="1" dirty="0">
              <a:latin typeface="+mj-lt"/>
              <a:cs typeface="Times New Roman" panose="02020603050405020304" pitchFamily="18" charset="0"/>
            </a:endParaRPr>
          </a:p>
          <a:p>
            <a:pPr algn="l"/>
            <a:r>
              <a:rPr lang="ru-RU" sz="1400" b="1" dirty="0" err="1">
                <a:latin typeface="+mj-lt"/>
                <a:cs typeface="Times New Roman" panose="02020603050405020304" pitchFamily="18" charset="0"/>
              </a:rPr>
              <a:t>к.ф</a:t>
            </a:r>
            <a:r>
              <a:rPr lang="ru-RU" sz="1400" b="1" dirty="0">
                <a:latin typeface="+mj-lt"/>
                <a:cs typeface="Times New Roman" panose="02020603050405020304" pitchFamily="18" charset="0"/>
              </a:rPr>
              <a:t>.- </a:t>
            </a:r>
            <a:r>
              <a:rPr lang="ru-RU" sz="1400" b="1" dirty="0" err="1">
                <a:latin typeface="+mj-lt"/>
                <a:cs typeface="Times New Roman" panose="02020603050405020304" pitchFamily="18" charset="0"/>
              </a:rPr>
              <a:t>м.н</a:t>
            </a:r>
            <a:r>
              <a:rPr lang="ru-RU" sz="1400" b="1" dirty="0">
                <a:latin typeface="+mj-lt"/>
                <a:cs typeface="Times New Roman" panose="02020603050405020304" pitchFamily="18" charset="0"/>
              </a:rPr>
              <a:t>. Е.А. Литвинович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D955000-099E-4AED-B4CC-363C104A25E6}"/>
              </a:ext>
            </a:extLst>
          </p:cNvPr>
          <p:cNvSpPr txBox="1"/>
          <p:nvPr/>
        </p:nvSpPr>
        <p:spPr>
          <a:xfrm>
            <a:off x="5429074" y="6284899"/>
            <a:ext cx="20385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+mj-lt"/>
                <a:cs typeface="Times New Roman" panose="02020603050405020304" pitchFamily="18" charset="0"/>
              </a:rPr>
              <a:t>Москва 202</a:t>
            </a:r>
            <a:r>
              <a:rPr lang="en-US" dirty="0">
                <a:latin typeface="+mj-lt"/>
                <a:cs typeface="Times New Roman" panose="02020603050405020304" pitchFamily="18" charset="0"/>
              </a:rPr>
              <a:t>1</a:t>
            </a:r>
            <a:endParaRPr lang="ru-RU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6962D24-FD13-4C88-AA4C-AD13834AF4C9}"/>
              </a:ext>
            </a:extLst>
          </p:cNvPr>
          <p:cNvSpPr txBox="1"/>
          <p:nvPr/>
        </p:nvSpPr>
        <p:spPr>
          <a:xfrm>
            <a:off x="630573" y="323802"/>
            <a:ext cx="1093085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+mj-lt"/>
                <a:cs typeface="Times New Roman" panose="02020603050405020304" pitchFamily="18" charset="0"/>
              </a:rPr>
              <a:t>МИНИСТЕРСТВО НАУКИ И ВЫСШЕГО ОБРАЗОВАНИЯ РОССИЙСКОЙ ФЕДЕРАЦИИ</a:t>
            </a:r>
            <a:br>
              <a:rPr lang="ru-RU" sz="1400" dirty="0">
                <a:latin typeface="+mj-lt"/>
                <a:cs typeface="Times New Roman" panose="02020603050405020304" pitchFamily="18" charset="0"/>
              </a:rPr>
            </a:br>
            <a:r>
              <a:rPr lang="ru-RU" sz="1400" dirty="0">
                <a:latin typeface="+mj-lt"/>
                <a:cs typeface="Times New Roman" panose="02020603050405020304" pitchFamily="18" charset="0"/>
              </a:rPr>
              <a:t>ФЕДЕРАЛЬНОЕ ГОСУДАРСТВЕННОЕ АВТОНОМНОЕ ОБРАЗОВАТЕЛЬНОЕ УЧРЕЖДЕНИЕ ВЫСШЕГО ОБРАЗОВАНИЯ</a:t>
            </a:r>
          </a:p>
          <a:p>
            <a:pPr algn="ctr"/>
            <a:br>
              <a:rPr lang="ru-RU" sz="1400" dirty="0">
                <a:latin typeface="+mj-lt"/>
                <a:cs typeface="Times New Roman" panose="02020603050405020304" pitchFamily="18" charset="0"/>
              </a:rPr>
            </a:br>
            <a:r>
              <a:rPr lang="en-US" sz="1400" dirty="0">
                <a:latin typeface="+mj-lt"/>
                <a:cs typeface="Times New Roman" panose="02020603050405020304" pitchFamily="18" charset="0"/>
              </a:rPr>
              <a:t>«</a:t>
            </a:r>
            <a:r>
              <a:rPr lang="ru-RU" sz="1400" dirty="0">
                <a:latin typeface="+mj-lt"/>
                <a:cs typeface="Times New Roman" panose="02020603050405020304" pitchFamily="18" charset="0"/>
              </a:rPr>
              <a:t>НАЦИОНАЛЬНЫЙ ИССЛЕДОВАТЕЛЬСКИЙ ЯДЕРНЫЙ УНИВЕРСИТЕТ </a:t>
            </a:r>
            <a:r>
              <a:rPr lang="en-US" sz="1400" dirty="0">
                <a:latin typeface="+mj-lt"/>
                <a:cs typeface="Times New Roman" panose="02020603050405020304" pitchFamily="18" charset="0"/>
              </a:rPr>
              <a:t>«</a:t>
            </a:r>
            <a:r>
              <a:rPr lang="ru-RU" sz="1400" dirty="0">
                <a:latin typeface="+mj-lt"/>
                <a:cs typeface="Times New Roman" panose="02020603050405020304" pitchFamily="18" charset="0"/>
              </a:rPr>
              <a:t>МИФИ</a:t>
            </a:r>
            <a:r>
              <a:rPr lang="en-US" sz="1400" dirty="0">
                <a:latin typeface="+mj-lt"/>
                <a:cs typeface="Times New Roman" panose="02020603050405020304" pitchFamily="18" charset="0"/>
              </a:rPr>
              <a:t>»</a:t>
            </a:r>
            <a:br>
              <a:rPr lang="ru-RU" sz="1400" dirty="0">
                <a:latin typeface="+mj-lt"/>
                <a:cs typeface="Times New Roman" panose="02020603050405020304" pitchFamily="18" charset="0"/>
              </a:rPr>
            </a:br>
            <a:br>
              <a:rPr lang="ru-RU" sz="1400" dirty="0">
                <a:latin typeface="+mj-lt"/>
                <a:cs typeface="Times New Roman" panose="02020603050405020304" pitchFamily="18" charset="0"/>
              </a:rPr>
            </a:br>
            <a:endParaRPr lang="ru-RU" sz="1400" dirty="0">
              <a:latin typeface="+mj-lt"/>
              <a:cs typeface="Times New Roman" panose="02020603050405020304" pitchFamily="18" charset="0"/>
            </a:endParaRPr>
          </a:p>
          <a:p>
            <a:pPr algn="ctr"/>
            <a:endParaRPr lang="ru-RU" sz="1400" dirty="0">
              <a:latin typeface="+mj-lt"/>
              <a:cs typeface="Times New Roman" panose="02020603050405020304" pitchFamily="18" charset="0"/>
            </a:endParaRPr>
          </a:p>
          <a:p>
            <a:pPr algn="ctr"/>
            <a:endParaRPr lang="ru-RU" sz="1400" dirty="0">
              <a:latin typeface="+mj-lt"/>
              <a:cs typeface="Times New Roman" panose="02020603050405020304" pitchFamily="18" charset="0"/>
            </a:endParaRPr>
          </a:p>
          <a:p>
            <a:pPr algn="ctr"/>
            <a:r>
              <a:rPr lang="ru-RU" sz="1600" dirty="0">
                <a:latin typeface="+mj-lt"/>
                <a:cs typeface="Times New Roman" panose="02020603050405020304" pitchFamily="18" charset="0"/>
              </a:rPr>
              <a:t>ОТЧЕТ О НАУЧНО-ИССЛЕДОВАТЕЛЬСКОЙ РАБОТЕ</a:t>
            </a:r>
            <a:endParaRPr lang="ru-RU" sz="1600" dirty="0"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368D665-B1FF-4116-AF30-51A766697201}"/>
              </a:ext>
            </a:extLst>
          </p:cNvPr>
          <p:cNvSpPr txBox="1"/>
          <p:nvPr/>
        </p:nvSpPr>
        <p:spPr>
          <a:xfrm>
            <a:off x="11037192" y="6478080"/>
            <a:ext cx="93857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84EA75F7-745D-4C22-8143-2432C68A6D8B}" type="slidenum">
              <a:rPr lang="ru-RU" sz="1200" smtClean="0"/>
              <a:pPr/>
              <a:t>1</a:t>
            </a:fld>
            <a:r>
              <a:rPr lang="en-US" sz="1200" dirty="0"/>
              <a:t>/</a:t>
            </a:r>
            <a:r>
              <a:rPr lang="ru-RU" sz="1200" dirty="0"/>
              <a:t>10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664164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CBDBAE-C204-414A-A805-D306F4C6A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8537" y="443706"/>
            <a:ext cx="8618483" cy="1325563"/>
          </a:xfrm>
        </p:spPr>
        <p:txBody>
          <a:bodyPr/>
          <a:lstStyle/>
          <a:p>
            <a:pPr algn="ctr"/>
            <a:r>
              <a:rPr lang="ru-RU" dirty="0"/>
              <a:t>Заключение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A9433DA-FE5D-442A-B539-B7FF20DF6A8B}"/>
              </a:ext>
            </a:extLst>
          </p:cNvPr>
          <p:cNvSpPr txBox="1"/>
          <p:nvPr/>
        </p:nvSpPr>
        <p:spPr>
          <a:xfrm>
            <a:off x="11037192" y="6478080"/>
            <a:ext cx="93857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84EA75F7-745D-4C22-8143-2432C68A6D8B}" type="slidenum">
              <a:rPr lang="ru-RU" sz="1200" smtClean="0"/>
              <a:pPr/>
              <a:t>10</a:t>
            </a:fld>
            <a:r>
              <a:rPr lang="en-US" sz="1200" dirty="0"/>
              <a:t>/</a:t>
            </a:r>
            <a:r>
              <a:rPr lang="ru-RU" sz="1200" dirty="0"/>
              <a:t>10</a:t>
            </a:r>
          </a:p>
          <a:p>
            <a:endParaRPr lang="ru-RU" dirty="0"/>
          </a:p>
        </p:txBody>
      </p:sp>
      <p:sp>
        <p:nvSpPr>
          <p:cNvPr id="9" name="Объект 8">
            <a:extLst>
              <a:ext uri="{FF2B5EF4-FFF2-40B4-BE49-F238E27FC236}">
                <a16:creationId xmlns:a16="http://schemas.microsoft.com/office/drawing/2014/main" id="{F548FAD1-AF10-4370-AC0E-00B4A09EE6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7928" y="1721993"/>
            <a:ext cx="10515600" cy="3764407"/>
          </a:xfrm>
        </p:spPr>
        <p:txBody>
          <a:bodyPr>
            <a:normAutofit/>
          </a:bodyPr>
          <a:lstStyle/>
          <a:p>
            <a:r>
              <a:rPr lang="ru-RU" sz="1800" dirty="0">
                <a:latin typeface="+mj-lt"/>
              </a:rPr>
              <a:t>Получена зависимость скорости счета детектора от пороговой энергии регистрируемых событий. Показано, что конструкция атомного энергоблока подавляет мюонный фон в 3 раза, защита детектора в области энергий событий от 3.6 МэВ до 10 МэВ подавляет фон в среднем в 3 раза. </a:t>
            </a:r>
          </a:p>
          <a:p>
            <a:r>
              <a:rPr lang="ru-RU" sz="1800" dirty="0">
                <a:latin typeface="+mj-lt"/>
              </a:rPr>
              <a:t>Вместе с тем наблюдается повышение фона на энергиях меньше 3.4 МэВ, что может свидетельствовать о повышенном фоне на КАЭС по сравнению с лабораторией НИЦ КИ.</a:t>
            </a:r>
          </a:p>
          <a:p>
            <a:r>
              <a:rPr lang="ru-RU" sz="1800" b="0" i="0" dirty="0">
                <a:solidFill>
                  <a:srgbClr val="000000"/>
                </a:solidFill>
                <a:effectLst/>
                <a:latin typeface="+mj-lt"/>
              </a:rPr>
              <a:t>С помощью фонового мюонного излучения проведена проверка состояния </a:t>
            </a:r>
            <a:r>
              <a:rPr lang="ru-RU" sz="1800" b="0" i="0" dirty="0" err="1">
                <a:solidFill>
                  <a:srgbClr val="000000"/>
                </a:solidFill>
                <a:effectLst/>
                <a:latin typeface="+mj-lt"/>
              </a:rPr>
              <a:t>гадолиниевой</a:t>
            </a:r>
            <a:r>
              <a:rPr lang="ru-RU" sz="1800" b="0" i="0" dirty="0">
                <a:solidFill>
                  <a:srgbClr val="000000"/>
                </a:solidFill>
                <a:effectLst/>
                <a:latin typeface="+mj-lt"/>
              </a:rPr>
              <a:t> добавки в мишени. Измерено время жизни космогенных нейтронов в сцинтилляторе IDREAM, которое составило:                     </a:t>
            </a:r>
            <a:r>
              <a:rPr lang="el-GR" sz="1800" b="0" i="0" dirty="0">
                <a:solidFill>
                  <a:srgbClr val="202122"/>
                </a:solidFill>
                <a:effectLst/>
                <a:latin typeface="+mj-lt"/>
              </a:rPr>
              <a:t>Τ</a:t>
            </a:r>
            <a:r>
              <a:rPr lang="en-US" sz="1800" b="0" i="0" baseline="-25000" dirty="0">
                <a:solidFill>
                  <a:srgbClr val="202122"/>
                </a:solidFill>
                <a:effectLst/>
                <a:latin typeface="+mj-lt"/>
              </a:rPr>
              <a:t>life</a:t>
            </a:r>
            <a:r>
              <a:rPr lang="ru-RU" sz="1800" b="0" i="0" dirty="0">
                <a:solidFill>
                  <a:srgbClr val="202122"/>
                </a:solidFill>
                <a:effectLst/>
                <a:latin typeface="+mj-lt"/>
              </a:rPr>
              <a:t> =</a:t>
            </a:r>
            <a:r>
              <a:rPr lang="en-US" sz="1800" b="0" i="0" dirty="0">
                <a:solidFill>
                  <a:srgbClr val="202122"/>
                </a:solidFill>
                <a:effectLst/>
                <a:latin typeface="+mj-lt"/>
              </a:rPr>
              <a:t> </a:t>
            </a:r>
            <a:r>
              <a:rPr lang="ru-RU" sz="1800" b="0" i="0" dirty="0">
                <a:solidFill>
                  <a:srgbClr val="202122"/>
                </a:solidFill>
                <a:effectLst/>
                <a:latin typeface="+mj-lt"/>
              </a:rPr>
              <a:t>(</a:t>
            </a:r>
            <a:r>
              <a:rPr lang="en-US" sz="1800" b="0" i="0" dirty="0">
                <a:solidFill>
                  <a:srgbClr val="202122"/>
                </a:solidFill>
                <a:effectLst/>
                <a:latin typeface="+mj-lt"/>
              </a:rPr>
              <a:t>57.8 </a:t>
            </a:r>
            <a:r>
              <a:rPr lang="ru-RU" sz="1800" b="0" i="0" dirty="0">
                <a:solidFill>
                  <a:srgbClr val="202124"/>
                </a:solidFill>
                <a:effectLst/>
                <a:latin typeface="+mj-lt"/>
              </a:rPr>
              <a:t>± 1.5) мкс</a:t>
            </a:r>
            <a:r>
              <a:rPr lang="ru-RU" sz="1800" dirty="0">
                <a:solidFill>
                  <a:srgbClr val="202122"/>
                </a:solidFill>
                <a:latin typeface="+mj-lt"/>
              </a:rPr>
              <a:t>. </a:t>
            </a:r>
          </a:p>
          <a:p>
            <a:r>
              <a:rPr lang="ru-RU" sz="1800" dirty="0">
                <a:solidFill>
                  <a:srgbClr val="202122"/>
                </a:solidFill>
                <a:latin typeface="+mj-lt"/>
              </a:rPr>
              <a:t>Данный результат  может говорить о том, что концентрация </a:t>
            </a:r>
            <a:r>
              <a:rPr lang="ru-RU" sz="1800" dirty="0" err="1">
                <a:solidFill>
                  <a:srgbClr val="202122"/>
                </a:solidFill>
                <a:latin typeface="+mj-lt"/>
              </a:rPr>
              <a:t>гадолиниевого</a:t>
            </a:r>
            <a:r>
              <a:rPr lang="ru-RU" sz="1800" dirty="0">
                <a:solidFill>
                  <a:srgbClr val="202122"/>
                </a:solidFill>
                <a:latin typeface="+mj-lt"/>
              </a:rPr>
              <a:t> сцинтиллятора меньше предполагаемой (1 г/л) либо гадолиний неравномерно распределен по мишени.</a:t>
            </a:r>
          </a:p>
          <a:p>
            <a:r>
              <a:rPr lang="ru-RU" sz="1800" b="0" i="0" dirty="0">
                <a:effectLst/>
                <a:latin typeface="+mj-lt"/>
              </a:rPr>
              <a:t>В дальнейшем будет проведена проверка состояния гадолиния с помощью источника нейтронов </a:t>
            </a:r>
            <a:r>
              <a:rPr lang="ru-RU" sz="1800" b="0" i="0" baseline="30000" dirty="0">
                <a:effectLst/>
                <a:latin typeface="+mj-lt"/>
              </a:rPr>
              <a:t>252</a:t>
            </a:r>
            <a:r>
              <a:rPr lang="ru-RU" sz="1800" b="0" i="0" dirty="0">
                <a:effectLst/>
                <a:latin typeface="+mj-lt"/>
              </a:rPr>
              <a:t>Cf</a:t>
            </a:r>
            <a:endParaRPr lang="ru-RU" sz="1800" dirty="0">
              <a:solidFill>
                <a:srgbClr val="202122"/>
              </a:solidFill>
              <a:latin typeface="+mj-lt"/>
            </a:endParaRPr>
          </a:p>
          <a:p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1002709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86B5A217-B50F-45C8-841B-0E8885B55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148455"/>
          </a:xfrm>
        </p:spPr>
        <p:txBody>
          <a:bodyPr>
            <a:normAutofit/>
          </a:bodyPr>
          <a:lstStyle/>
          <a:p>
            <a:r>
              <a:rPr lang="ru-RU" sz="1800" dirty="0">
                <a:latin typeface="+mj-lt"/>
              </a:rPr>
              <a:t>Лабораторией физики нейтрино НИЦ КИ разрабатывается детектор реакторных антинейтрино </a:t>
            </a:r>
            <a:r>
              <a:rPr lang="en-US" sz="1800" dirty="0" err="1">
                <a:latin typeface="+mj-lt"/>
              </a:rPr>
              <a:t>iDREAM</a:t>
            </a:r>
            <a:r>
              <a:rPr lang="en-US" sz="1800" dirty="0">
                <a:latin typeface="+mj-lt"/>
              </a:rPr>
              <a:t>.</a:t>
            </a:r>
            <a:r>
              <a:rPr lang="ru-RU" sz="1800" dirty="0">
                <a:latin typeface="+mj-lt"/>
              </a:rPr>
              <a:t> В настоящее время детектор отправлен и ведёт набор данных на Калининской АЭС.</a:t>
            </a:r>
          </a:p>
          <a:p>
            <a:r>
              <a:rPr lang="ru-RU" sz="1800" dirty="0">
                <a:latin typeface="+mj-lt"/>
              </a:rPr>
              <a:t>На АЭС детектор получил дополнительную защиту от космического излучения, а также защиту от гамма- и нейтронного излучений. Для оценки вклада этой защиты в подавление фона необходимо </a:t>
            </a:r>
            <a:r>
              <a:rPr lang="ru-RU" sz="1800" b="0" i="0" dirty="0">
                <a:solidFill>
                  <a:srgbClr val="000000"/>
                </a:solidFill>
                <a:effectLst/>
                <a:latin typeface="+mj-lt"/>
              </a:rPr>
              <a:t>провести анализ энергетического спектра IDREAM и измерить скорость счета с различных энергетических порогов</a:t>
            </a:r>
          </a:p>
          <a:p>
            <a:r>
              <a:rPr lang="ru-RU" sz="1800" dirty="0">
                <a:latin typeface="+mj-lt"/>
              </a:rPr>
              <a:t>Анализ фоновых событий можно применить также и для получения данных о состоянии мишени детектора. Последние исследования указывают на то, что гадолиний, находящийся в мишени, распределен по ней неравномерно или же добавлен в недостаточной концентрации. </a:t>
            </a:r>
          </a:p>
          <a:p>
            <a:r>
              <a:rPr lang="ru-RU" sz="1800" dirty="0">
                <a:latin typeface="+mj-lt"/>
              </a:rPr>
              <a:t>Для проверки этого предположения необходимо измерить время жизни</a:t>
            </a:r>
            <a:r>
              <a:rPr lang="ru-RU" sz="1800" baseline="30000" dirty="0">
                <a:solidFill>
                  <a:srgbClr val="FF0000"/>
                </a:solidFill>
                <a:latin typeface="+mj-lt"/>
              </a:rPr>
              <a:t>1</a:t>
            </a:r>
            <a:r>
              <a:rPr lang="ru-RU" sz="1800" dirty="0">
                <a:latin typeface="+mj-lt"/>
              </a:rPr>
              <a:t> нейтронов, рождающихся в мишени после прохождения через неё космических мюонов, в </a:t>
            </a:r>
            <a:r>
              <a:rPr lang="ru-RU" sz="1800" dirty="0" err="1">
                <a:latin typeface="+mj-lt"/>
              </a:rPr>
              <a:t>гадолиниевом</a:t>
            </a:r>
            <a:r>
              <a:rPr lang="ru-RU" sz="1800" dirty="0">
                <a:latin typeface="+mj-lt"/>
              </a:rPr>
              <a:t> сцинтилляторе </a:t>
            </a:r>
            <a:endParaRPr lang="en-US" sz="1800" dirty="0">
              <a:latin typeface="+mj-lt"/>
            </a:endParaRPr>
          </a:p>
          <a:p>
            <a:endParaRPr lang="ru-RU" sz="1800" dirty="0">
              <a:latin typeface="+mj-lt"/>
            </a:endParaRPr>
          </a:p>
          <a:p>
            <a:endParaRPr lang="ru-RU" sz="2000" dirty="0"/>
          </a:p>
          <a:p>
            <a:endParaRPr lang="ru-RU" sz="2000" dirty="0"/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endParaRPr lang="ru-RU" sz="2000" dirty="0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E8D79955-3D78-4482-B18B-5DFEBFB0779D}"/>
              </a:ext>
            </a:extLst>
          </p:cNvPr>
          <p:cNvSpPr txBox="1">
            <a:spLocks/>
          </p:cNvSpPr>
          <p:nvPr/>
        </p:nvSpPr>
        <p:spPr>
          <a:xfrm>
            <a:off x="697992" y="41036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dirty="0">
                <a:cs typeface="Times New Roman" panose="02020603050405020304" pitchFamily="18" charset="0"/>
              </a:rPr>
              <a:t>Постановка задачи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10507A4-9D23-4425-A39E-29A30E5BFFD4}"/>
              </a:ext>
            </a:extLst>
          </p:cNvPr>
          <p:cNvSpPr txBox="1"/>
          <p:nvPr/>
        </p:nvSpPr>
        <p:spPr>
          <a:xfrm>
            <a:off x="975360" y="6259810"/>
            <a:ext cx="965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br>
              <a:rPr lang="ru-RU" sz="1200" b="1" i="0" dirty="0">
                <a:solidFill>
                  <a:schemeClr val="bg1">
                    <a:lumMod val="50000"/>
                  </a:schemeClr>
                </a:solidFill>
                <a:effectLst/>
                <a:latin typeface="+mj-lt"/>
              </a:rPr>
            </a:br>
            <a:r>
              <a:rPr lang="ru-RU" sz="1200" b="1" i="0" baseline="30000" dirty="0">
                <a:solidFill>
                  <a:srgbClr val="FF0000"/>
                </a:solidFill>
                <a:effectLst/>
                <a:latin typeface="+mj-lt"/>
              </a:rPr>
              <a:t>1</a:t>
            </a:r>
            <a:r>
              <a:rPr lang="ru-RU" sz="1200" b="1" i="0" dirty="0">
                <a:solidFill>
                  <a:schemeClr val="bg1">
                    <a:lumMod val="50000"/>
                  </a:schemeClr>
                </a:solidFill>
                <a:effectLst/>
                <a:latin typeface="+mj-lt"/>
              </a:rPr>
              <a:t>Здесь и далее под временем жизни нейтрона подразумевается время до захвата нейтрона ядром</a:t>
            </a:r>
            <a:endParaRPr lang="ru-RU" sz="1200" b="1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7243FA2A-B8EF-4828-AB4A-FFC9244C542F}"/>
              </a:ext>
            </a:extLst>
          </p:cNvPr>
          <p:cNvCxnSpPr>
            <a:cxnSpLocks/>
          </p:cNvCxnSpPr>
          <p:nvPr/>
        </p:nvCxnSpPr>
        <p:spPr>
          <a:xfrm>
            <a:off x="-48768" y="6356350"/>
            <a:ext cx="12320016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26DE8A0D-9767-4265-BE08-C66AFE3F6FD2}"/>
              </a:ext>
            </a:extLst>
          </p:cNvPr>
          <p:cNvSpPr txBox="1"/>
          <p:nvPr/>
        </p:nvSpPr>
        <p:spPr>
          <a:xfrm>
            <a:off x="11037192" y="6478080"/>
            <a:ext cx="93857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84EA75F7-745D-4C22-8143-2432C68A6D8B}" type="slidenum">
              <a:rPr lang="ru-RU" sz="1200" smtClean="0"/>
              <a:pPr/>
              <a:t>2</a:t>
            </a:fld>
            <a:r>
              <a:rPr lang="en-US" sz="1200" dirty="0"/>
              <a:t>/</a:t>
            </a:r>
            <a:r>
              <a:rPr lang="ru-RU" sz="1200" dirty="0"/>
              <a:t>10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335945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05F50B-BF56-47BA-A3B6-74CEF46F44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716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3200" dirty="0">
                <a:cs typeface="Times New Roman" panose="02020603050405020304" pitchFamily="18" charset="0"/>
              </a:rPr>
              <a:t>Применение </a:t>
            </a:r>
            <a:r>
              <a:rPr lang="ru-RU" sz="3200" dirty="0" err="1">
                <a:cs typeface="Times New Roman" panose="02020603050405020304" pitchFamily="18" charset="0"/>
              </a:rPr>
              <a:t>антинейтринного</a:t>
            </a:r>
            <a:r>
              <a:rPr lang="ru-RU" sz="3200" dirty="0">
                <a:cs typeface="Times New Roman" panose="02020603050405020304" pitchFamily="18" charset="0"/>
              </a:rPr>
              <a:t> излучения от ядерного реактора</a:t>
            </a:r>
            <a:r>
              <a:rPr lang="ru-RU" sz="4000" dirty="0"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380D465-2C72-4424-B072-D6399E012C2E}"/>
              </a:ext>
            </a:extLst>
          </p:cNvPr>
          <p:cNvSpPr txBox="1"/>
          <p:nvPr/>
        </p:nvSpPr>
        <p:spPr>
          <a:xfrm>
            <a:off x="2996138" y="2418826"/>
            <a:ext cx="4270159" cy="9499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07DA707-7E4A-40E2-9C00-C87BA26268F3}"/>
              </a:ext>
            </a:extLst>
          </p:cNvPr>
          <p:cNvSpPr txBox="1"/>
          <p:nvPr/>
        </p:nvSpPr>
        <p:spPr>
          <a:xfrm>
            <a:off x="924909" y="5115228"/>
            <a:ext cx="105156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+mj-lt"/>
                <a:cs typeface="Times New Roman" panose="02020603050405020304" pitchFamily="18" charset="0"/>
              </a:rPr>
              <a:t>	При регистрации антинейтрино используется метод задержанных совпадений</a:t>
            </a:r>
            <a:r>
              <a:rPr lang="en-US" sz="2000" dirty="0">
                <a:latin typeface="+mj-lt"/>
                <a:cs typeface="Times New Roman" panose="02020603050405020304" pitchFamily="18" charset="0"/>
              </a:rPr>
              <a:t>: </a:t>
            </a:r>
            <a:r>
              <a:rPr lang="ru-RU" sz="2000" dirty="0">
                <a:latin typeface="+mj-lt"/>
                <a:cs typeface="Times New Roman" panose="02020603050405020304" pitchFamily="18" charset="0"/>
              </a:rPr>
              <a:t>сначала регистрируется позитрон, после чего регистрируется нейтрон. По энергии позитрона восстанавливается энергия антинейтрино, регистрация нейтрона служит подтверждением того, что произошёл обратный бета-распад.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B9C2929-F253-4546-8E95-A833F469805B}"/>
                  </a:ext>
                </a:extLst>
              </p:cNvPr>
              <p:cNvSpPr txBox="1"/>
              <p:nvPr/>
            </p:nvSpPr>
            <p:spPr>
              <a:xfrm>
                <a:off x="7344843" y="3586603"/>
                <a:ext cx="4840014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ru-RU" sz="28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ru-RU" sz="2800" i="1" smtClean="0"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</m:e>
                          </m:acc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ru-RU" sz="280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ru-RU" sz="2800" i="1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ru-RU" sz="280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ru-RU" sz="280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ru-RU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sz="2800" i="1" smtClean="0">
                              <a:latin typeface="Cambria Math" panose="02040503050406030204" pitchFamily="18" charset="0"/>
                            </a:rPr>
                            <m:t>ⅇ</m:t>
                          </m:r>
                        </m:e>
                        <m:sup>
                          <m:r>
                            <a:rPr lang="ru-RU" sz="280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B9C2929-F253-4546-8E95-A833F46980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4843" y="3586603"/>
                <a:ext cx="4840014" cy="43088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2B44767A-1DF5-4D58-950C-B428E46C150A}"/>
              </a:ext>
            </a:extLst>
          </p:cNvPr>
          <p:cNvSpPr txBox="1"/>
          <p:nvPr/>
        </p:nvSpPr>
        <p:spPr>
          <a:xfrm>
            <a:off x="8045022" y="4017490"/>
            <a:ext cx="34616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+mj-lt"/>
              </a:rPr>
              <a:t>Реакция обратного бета-распада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D81A7BA-01C1-457C-AEC0-0715A0E23643}"/>
              </a:ext>
            </a:extLst>
          </p:cNvPr>
          <p:cNvSpPr txBox="1"/>
          <p:nvPr/>
        </p:nvSpPr>
        <p:spPr>
          <a:xfrm>
            <a:off x="838200" y="2560267"/>
            <a:ext cx="652866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+mj-lt"/>
              </a:rPr>
              <a:t>Какие задачи можно решать с помощью </a:t>
            </a:r>
            <a:r>
              <a:rPr lang="ru-RU" dirty="0" err="1">
                <a:latin typeface="+mj-lt"/>
              </a:rPr>
              <a:t>антинейтринного</a:t>
            </a:r>
            <a:r>
              <a:rPr lang="ru-RU" dirty="0">
                <a:latin typeface="+mj-lt"/>
              </a:rPr>
              <a:t> излучения? 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>
                <a:latin typeface="+mj-lt"/>
              </a:rPr>
              <a:t>Выявление несанкционированных режимов работы реактора, в т.ч. наработку оружейного плутония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>
                <a:latin typeface="+mj-lt"/>
              </a:rPr>
              <a:t>Дистанционный контроль </a:t>
            </a:r>
            <a:r>
              <a:rPr lang="ru-RU" dirty="0" err="1">
                <a:latin typeface="+mj-lt"/>
              </a:rPr>
              <a:t>энерговыработки</a:t>
            </a:r>
            <a:r>
              <a:rPr lang="ru-RU" dirty="0">
                <a:latin typeface="+mj-lt"/>
              </a:rPr>
              <a:t> реакторов 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>
                <a:latin typeface="+mj-lt"/>
              </a:rPr>
              <a:t>Мониторинг отработавшего ядерного топлива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C3A112C-2356-463C-8559-FAFF8C8ACB5B}"/>
              </a:ext>
            </a:extLst>
          </p:cNvPr>
          <p:cNvSpPr txBox="1"/>
          <p:nvPr/>
        </p:nvSpPr>
        <p:spPr>
          <a:xfrm>
            <a:off x="11037192" y="6478080"/>
            <a:ext cx="93857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84EA75F7-745D-4C22-8143-2432C68A6D8B}" type="slidenum">
              <a:rPr lang="ru-RU" sz="1200" smtClean="0"/>
              <a:pPr/>
              <a:t>3</a:t>
            </a:fld>
            <a:r>
              <a:rPr lang="en-US" sz="1200" dirty="0"/>
              <a:t>/</a:t>
            </a:r>
            <a:r>
              <a:rPr lang="ru-RU" sz="1200" dirty="0"/>
              <a:t>10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252309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9E0595-32A0-4911-8F33-A1DCA67A22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8581"/>
            <a:ext cx="10515600" cy="918098"/>
          </a:xfrm>
        </p:spPr>
        <p:txBody>
          <a:bodyPr>
            <a:normAutofit/>
          </a:bodyPr>
          <a:lstStyle/>
          <a:p>
            <a:pPr algn="ctr"/>
            <a:r>
              <a:rPr lang="ru-RU" sz="3200" dirty="0"/>
              <a:t>Устройство детектора </a:t>
            </a:r>
            <a:r>
              <a:rPr lang="en-US" sz="3200" dirty="0" err="1"/>
              <a:t>iDREAM</a:t>
            </a:r>
            <a:endParaRPr lang="ru-RU" sz="3200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BFAB86B-4572-4561-B8B7-88590BE139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121509"/>
            <a:ext cx="4913376" cy="4417403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93811C9-FA10-4CE5-8FD7-9DC04365C0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514" y="864066"/>
            <a:ext cx="3825321" cy="275948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4B2D4E0-F12C-4541-B58B-0AB7CEE5C4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9528" y="3623547"/>
            <a:ext cx="3386915" cy="304570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2">
                <a:extLst>
                  <a:ext uri="{FF2B5EF4-FFF2-40B4-BE49-F238E27FC236}">
                    <a16:creationId xmlns:a16="http://schemas.microsoft.com/office/drawing/2014/main" id="{14F86A81-B780-4B39-9222-85A603BCB311}"/>
                  </a:ext>
                </a:extLst>
              </p:cNvPr>
              <p:cNvSpPr txBox="1"/>
              <p:nvPr/>
            </p:nvSpPr>
            <p:spPr>
              <a:xfrm>
                <a:off x="6541008" y="1173950"/>
                <a:ext cx="1877568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ru-RU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ru-RU" b="0" i="1" smtClean="0"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ru-RU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ru-RU" b="0" i="1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ru-RU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ru-RU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b="0" i="1" smtClean="0">
                              <a:latin typeface="Cambria Math" panose="02040503050406030204" pitchFamily="18" charset="0"/>
                            </a:rPr>
                            <m:t>ⅇ</m:t>
                          </m:r>
                        </m:e>
                        <m:sup>
                          <m:r>
                            <a:rPr lang="ru-RU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ru-RU" dirty="0"/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9" name="TextBox 2">
                <a:extLst>
                  <a:ext uri="{FF2B5EF4-FFF2-40B4-BE49-F238E27FC236}">
                    <a16:creationId xmlns:a16="http://schemas.microsoft.com/office/drawing/2014/main" id="{14F86A81-B780-4B39-9222-85A603BCB3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1008" y="1173950"/>
                <a:ext cx="1877568" cy="55399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E1B5A776-6E36-4977-B161-8555F4ADFADC}"/>
              </a:ext>
            </a:extLst>
          </p:cNvPr>
          <p:cNvSpPr txBox="1"/>
          <p:nvPr/>
        </p:nvSpPr>
        <p:spPr>
          <a:xfrm>
            <a:off x="6541008" y="1502396"/>
            <a:ext cx="4971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+mj-lt"/>
              </a:rPr>
              <a:t>Мишень – линейный </a:t>
            </a:r>
            <a:r>
              <a:rPr lang="ru-RU" dirty="0" err="1">
                <a:latin typeface="+mj-lt"/>
              </a:rPr>
              <a:t>алкилбензол</a:t>
            </a:r>
            <a:r>
              <a:rPr lang="ru-RU" dirty="0">
                <a:latin typeface="+mj-lt"/>
              </a:rPr>
              <a:t> + </a:t>
            </a:r>
            <a:r>
              <a:rPr lang="en-US" dirty="0">
                <a:latin typeface="+mj-lt"/>
              </a:rPr>
              <a:t>PPO</a:t>
            </a:r>
            <a:r>
              <a:rPr lang="ru-RU" dirty="0">
                <a:latin typeface="+mj-lt"/>
              </a:rPr>
              <a:t> + </a:t>
            </a:r>
          </a:p>
          <a:p>
            <a:r>
              <a:rPr lang="ru-RU" dirty="0">
                <a:latin typeface="+mj-lt"/>
              </a:rPr>
              <a:t>+ </a:t>
            </a:r>
            <a:r>
              <a:rPr lang="en-US" dirty="0">
                <a:latin typeface="+mj-lt"/>
              </a:rPr>
              <a:t>bis-MSB</a:t>
            </a:r>
            <a:r>
              <a:rPr lang="ru-RU" dirty="0">
                <a:latin typeface="+mj-lt"/>
              </a:rPr>
              <a:t> + гадолиний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ADEAA74-8623-4580-9832-2FBE7829D2A1}"/>
              </a:ext>
            </a:extLst>
          </p:cNvPr>
          <p:cNvSpPr txBox="1"/>
          <p:nvPr/>
        </p:nvSpPr>
        <p:spPr>
          <a:xfrm>
            <a:off x="11037192" y="6478080"/>
            <a:ext cx="93857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84EA75F7-745D-4C22-8143-2432C68A6D8B}" type="slidenum">
              <a:rPr lang="ru-RU" sz="1200" smtClean="0"/>
              <a:pPr/>
              <a:t>4</a:t>
            </a:fld>
            <a:r>
              <a:rPr lang="en-US" sz="1200" dirty="0"/>
              <a:t>/</a:t>
            </a:r>
            <a:r>
              <a:rPr lang="ru-RU" sz="1200" dirty="0"/>
              <a:t>10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87912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F53812-3137-4F30-BC00-90EBDC38C9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160" y="290967"/>
            <a:ext cx="10515600" cy="1061004"/>
          </a:xfrm>
        </p:spPr>
        <p:txBody>
          <a:bodyPr>
            <a:normAutofit/>
          </a:bodyPr>
          <a:lstStyle/>
          <a:p>
            <a:pPr algn="ctr"/>
            <a:r>
              <a:rPr lang="ru-RU" sz="3200" dirty="0"/>
              <a:t>Проведение измерений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350AB70-6880-4CB4-ACCC-AF7DDBB9F8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647" y="1165737"/>
            <a:ext cx="4939450" cy="4440844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D07C0AA9-ACAC-4AA0-92E1-BB8F65F6321E}"/>
              </a:ext>
            </a:extLst>
          </p:cNvPr>
          <p:cNvSpPr txBox="1"/>
          <p:nvPr/>
        </p:nvSpPr>
        <p:spPr>
          <a:xfrm>
            <a:off x="7181669" y="1510580"/>
            <a:ext cx="38555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+mj-lt"/>
              </a:rPr>
              <a:t>Источник гамма-квантов</a:t>
            </a:r>
            <a:r>
              <a:rPr lang="en-US" dirty="0">
                <a:latin typeface="+mj-lt"/>
              </a:rPr>
              <a:t>:</a:t>
            </a:r>
            <a:endParaRPr lang="ru-RU" dirty="0">
              <a:latin typeface="+mj-lt"/>
            </a:endParaRPr>
          </a:p>
          <a:p>
            <a:r>
              <a:rPr lang="en-US" baseline="30000" dirty="0">
                <a:latin typeface="+mj-lt"/>
              </a:rPr>
              <a:t>60</a:t>
            </a:r>
            <a:r>
              <a:rPr lang="en-US" dirty="0">
                <a:latin typeface="+mj-lt"/>
              </a:rPr>
              <a:t>Co</a:t>
            </a:r>
            <a:r>
              <a:rPr lang="ru-RU" dirty="0">
                <a:latin typeface="+mj-lt"/>
              </a:rPr>
              <a:t> (</a:t>
            </a:r>
            <a:r>
              <a:rPr lang="en-US" dirty="0">
                <a:latin typeface="+mj-lt"/>
              </a:rPr>
              <a:t>E</a:t>
            </a:r>
            <a:r>
              <a:rPr lang="el-GR" baseline="-25000" dirty="0">
                <a:latin typeface="+mj-lt"/>
                <a:cs typeface="Times New Roman" panose="02020603050405020304" pitchFamily="18" charset="0"/>
              </a:rPr>
              <a:t>γ</a:t>
            </a:r>
            <a:r>
              <a:rPr lang="en-US" baseline="-250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+mj-lt"/>
                <a:cs typeface="Times New Roman" panose="02020603050405020304" pitchFamily="18" charset="0"/>
              </a:rPr>
              <a:t> =</a:t>
            </a:r>
            <a:r>
              <a:rPr lang="ru-RU" dirty="0">
                <a:latin typeface="+mj-lt"/>
                <a:cs typeface="Times New Roman" panose="02020603050405020304" pitchFamily="18" charset="0"/>
              </a:rPr>
              <a:t> 1173 и 1332 кэВ)</a:t>
            </a:r>
            <a:endParaRPr lang="en-US" dirty="0">
              <a:latin typeface="+mj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1FA71AD-D17B-4771-9540-FB945083CD1A}"/>
              </a:ext>
            </a:extLst>
          </p:cNvPr>
          <p:cNvSpPr txBox="1"/>
          <p:nvPr/>
        </p:nvSpPr>
        <p:spPr>
          <a:xfrm>
            <a:off x="11037192" y="6478080"/>
            <a:ext cx="93857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84EA75F7-745D-4C22-8143-2432C68A6D8B}" type="slidenum">
              <a:rPr lang="ru-RU" sz="1200" smtClean="0"/>
              <a:pPr/>
              <a:t>5</a:t>
            </a:fld>
            <a:r>
              <a:rPr lang="en-US" sz="1200" dirty="0"/>
              <a:t>/</a:t>
            </a:r>
            <a:r>
              <a:rPr lang="ru-RU" sz="1200" dirty="0"/>
              <a:t>10</a:t>
            </a: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A49511B-B1A4-4850-93CA-3EC397336D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2304" y="2424074"/>
            <a:ext cx="5098774" cy="298190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9C1EFD1-224A-4255-B4BE-5AE1F8B8D046}"/>
              </a:ext>
            </a:extLst>
          </p:cNvPr>
          <p:cNvSpPr txBox="1"/>
          <p:nvPr/>
        </p:nvSpPr>
        <p:spPr>
          <a:xfrm>
            <a:off x="7554574" y="5488474"/>
            <a:ext cx="31097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+mj-lt"/>
              </a:rPr>
              <a:t>Энергетический спектр </a:t>
            </a:r>
            <a:r>
              <a:rPr lang="en-US" baseline="30000" dirty="0">
                <a:latin typeface="+mj-lt"/>
              </a:rPr>
              <a:t>60</a:t>
            </a:r>
            <a:r>
              <a:rPr lang="en-US" dirty="0">
                <a:latin typeface="+mj-lt"/>
              </a:rPr>
              <a:t>Co</a:t>
            </a:r>
            <a:endParaRPr lang="ru-RU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886105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107669-28C3-433B-B7C2-1BE9E8A5CE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987551"/>
          </a:xfrm>
        </p:spPr>
        <p:txBody>
          <a:bodyPr>
            <a:normAutofit/>
          </a:bodyPr>
          <a:lstStyle/>
          <a:p>
            <a:pPr algn="ctr"/>
            <a:r>
              <a:rPr lang="ru-RU" sz="3200" dirty="0"/>
              <a:t>Исследование скорости счета детектора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66AE560-0472-400F-9EF1-01EA3A5C860A}"/>
              </a:ext>
            </a:extLst>
          </p:cNvPr>
          <p:cNvSpPr txBox="1"/>
          <p:nvPr/>
        </p:nvSpPr>
        <p:spPr>
          <a:xfrm>
            <a:off x="5045717" y="5725350"/>
            <a:ext cx="3133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+mj-lt"/>
              </a:rPr>
              <a:t>Энергетический спектр фона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F58DF72-BEC8-4422-9380-C8919B16A7ED}"/>
              </a:ext>
            </a:extLst>
          </p:cNvPr>
          <p:cNvSpPr txBox="1"/>
          <p:nvPr/>
        </p:nvSpPr>
        <p:spPr>
          <a:xfrm>
            <a:off x="11037192" y="6478080"/>
            <a:ext cx="93857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84EA75F7-745D-4C22-8143-2432C68A6D8B}" type="slidenum">
              <a:rPr lang="ru-RU" sz="1200" smtClean="0"/>
              <a:pPr/>
              <a:t>6</a:t>
            </a:fld>
            <a:r>
              <a:rPr lang="en-US" sz="1200" dirty="0"/>
              <a:t>/</a:t>
            </a:r>
            <a:r>
              <a:rPr lang="ru-RU" sz="1200" dirty="0"/>
              <a:t>10</a:t>
            </a: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71E7429-544D-41F6-833A-30034F3C74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4033" y="847344"/>
            <a:ext cx="9393159" cy="4863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5937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CC6A4057-89F8-4696-81E8-F8798DDAA5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890015"/>
          </a:xfrm>
        </p:spPr>
        <p:txBody>
          <a:bodyPr>
            <a:normAutofit/>
          </a:bodyPr>
          <a:lstStyle/>
          <a:p>
            <a:pPr algn="ctr"/>
            <a:r>
              <a:rPr lang="ru-RU" sz="3200" dirty="0"/>
              <a:t>Исследование скорости счета детектора 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B434BD2-F205-49E0-B0FB-5D445EBF60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131" y="723795"/>
            <a:ext cx="4126992" cy="287225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A66635B-1963-487C-8B71-3E35E4212A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4880" y="864961"/>
            <a:ext cx="4235336" cy="2843827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81AB50D2-A106-4241-9EB0-51EEB97291F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029" y="3683733"/>
            <a:ext cx="4126992" cy="2628774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6108319A-E8B1-4A3C-A68D-F5E7C367498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2675" y="3708788"/>
            <a:ext cx="4207541" cy="2716459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8746EBB3-218F-45A9-96DD-2DC7F23328DE}"/>
              </a:ext>
            </a:extLst>
          </p:cNvPr>
          <p:cNvSpPr txBox="1"/>
          <p:nvPr/>
        </p:nvSpPr>
        <p:spPr>
          <a:xfrm>
            <a:off x="9092075" y="1518269"/>
            <a:ext cx="28773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+mj-lt"/>
              </a:rPr>
              <a:t>Скорость счета </a:t>
            </a:r>
            <a:r>
              <a:rPr lang="en-US" dirty="0">
                <a:latin typeface="+mj-lt"/>
              </a:rPr>
              <a:t>~</a:t>
            </a:r>
            <a:r>
              <a:rPr lang="ru-RU" dirty="0">
                <a:latin typeface="+mj-lt"/>
              </a:rPr>
              <a:t>0.5 кГц на пороге 2 </a:t>
            </a:r>
            <a:r>
              <a:rPr lang="ru-RU" dirty="0" err="1">
                <a:latin typeface="+mj-lt"/>
              </a:rPr>
              <a:t>МэВа</a:t>
            </a:r>
            <a:r>
              <a:rPr lang="ru-RU" dirty="0">
                <a:latin typeface="+mj-lt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+mj-lt"/>
              </a:rPr>
              <a:t>Подавление мюонного потока в 3 раза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8D51C34-88F6-4C2F-8AF8-D28D624D9364}"/>
              </a:ext>
            </a:extLst>
          </p:cNvPr>
          <p:cNvSpPr txBox="1"/>
          <p:nvPr/>
        </p:nvSpPr>
        <p:spPr>
          <a:xfrm>
            <a:off x="9308591" y="3944112"/>
            <a:ext cx="266079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+mj-lt"/>
              </a:rPr>
              <a:t>В области энергий до 10 МэВ</a:t>
            </a:r>
            <a:r>
              <a:rPr lang="en-US" dirty="0">
                <a:latin typeface="+mj-lt"/>
              </a:rPr>
              <a:t>:</a:t>
            </a:r>
            <a:endParaRPr lang="ru-RU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+mj-lt"/>
              </a:rPr>
              <a:t>Прирост интенсивность фона в области до 3.4 МэВ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+mj-lt"/>
              </a:rPr>
              <a:t>Подавление фона в области от 3.6 МэВ </a:t>
            </a:r>
            <a:r>
              <a:rPr lang="en-US" dirty="0">
                <a:latin typeface="+mj-lt"/>
              </a:rPr>
              <a:t>     ~</a:t>
            </a:r>
            <a:r>
              <a:rPr lang="ru-RU" dirty="0">
                <a:latin typeface="+mj-lt"/>
              </a:rPr>
              <a:t> в 3 раза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493C390-6E24-4BF7-92CB-96BD515E56E3}"/>
              </a:ext>
            </a:extLst>
          </p:cNvPr>
          <p:cNvSpPr txBox="1"/>
          <p:nvPr/>
        </p:nvSpPr>
        <p:spPr>
          <a:xfrm>
            <a:off x="11037192" y="6478080"/>
            <a:ext cx="93857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84EA75F7-745D-4C22-8143-2432C68A6D8B}" type="slidenum">
              <a:rPr lang="ru-RU" sz="1200" smtClean="0"/>
              <a:pPr/>
              <a:t>7</a:t>
            </a:fld>
            <a:r>
              <a:rPr lang="en-US" sz="1200" dirty="0"/>
              <a:t>/</a:t>
            </a:r>
            <a:r>
              <a:rPr lang="ru-RU" sz="1200" dirty="0"/>
              <a:t>10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38476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26E314-81AF-4009-82A6-36D17BA059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8341"/>
            <a:ext cx="10515600" cy="829691"/>
          </a:xfrm>
        </p:spPr>
        <p:txBody>
          <a:bodyPr>
            <a:normAutofit/>
          </a:bodyPr>
          <a:lstStyle/>
          <a:p>
            <a:pPr algn="ctr"/>
            <a:r>
              <a:rPr lang="ru-RU" sz="2800" dirty="0"/>
              <a:t>Измерение времени жизни космогенных нейтронов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6B1A218-083D-4A2B-A59C-728AAE82DF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2821" y="1367771"/>
            <a:ext cx="7129179" cy="4504054"/>
          </a:xfrm>
          <a:prstGeom prst="rect">
            <a:avLst/>
          </a:prstGeom>
        </p:spPr>
      </p:pic>
      <p:cxnSp>
        <p:nvCxnSpPr>
          <p:cNvPr id="11" name="Прямая со стрелкой 10">
            <a:extLst>
              <a:ext uri="{FF2B5EF4-FFF2-40B4-BE49-F238E27FC236}">
                <a16:creationId xmlns:a16="http://schemas.microsoft.com/office/drawing/2014/main" id="{6909D5B4-FE55-4631-8007-99A5A193498D}"/>
              </a:ext>
            </a:extLst>
          </p:cNvPr>
          <p:cNvCxnSpPr/>
          <p:nvPr/>
        </p:nvCxnSpPr>
        <p:spPr>
          <a:xfrm>
            <a:off x="286512" y="2688336"/>
            <a:ext cx="3694176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2CEF59DB-9254-434F-BCED-375E88DEC8BC}"/>
              </a:ext>
            </a:extLst>
          </p:cNvPr>
          <p:cNvCxnSpPr>
            <a:cxnSpLocks/>
          </p:cNvCxnSpPr>
          <p:nvPr/>
        </p:nvCxnSpPr>
        <p:spPr>
          <a:xfrm>
            <a:off x="286512" y="1347216"/>
            <a:ext cx="0" cy="134112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F4391C6C-D45E-446F-B16F-5B0BAC70C22D}"/>
              </a:ext>
            </a:extLst>
          </p:cNvPr>
          <p:cNvSpPr/>
          <p:nvPr/>
        </p:nvSpPr>
        <p:spPr>
          <a:xfrm>
            <a:off x="286512" y="2700528"/>
            <a:ext cx="1920240" cy="286512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6" name="Равнобедренный треугольник 15">
            <a:extLst>
              <a:ext uri="{FF2B5EF4-FFF2-40B4-BE49-F238E27FC236}">
                <a16:creationId xmlns:a16="http://schemas.microsoft.com/office/drawing/2014/main" id="{35A64F03-BB30-408E-8853-94E8773458CB}"/>
              </a:ext>
            </a:extLst>
          </p:cNvPr>
          <p:cNvSpPr/>
          <p:nvPr/>
        </p:nvSpPr>
        <p:spPr>
          <a:xfrm>
            <a:off x="1115569" y="2359153"/>
            <a:ext cx="219455" cy="31698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Равнобедренный треугольник 16">
            <a:extLst>
              <a:ext uri="{FF2B5EF4-FFF2-40B4-BE49-F238E27FC236}">
                <a16:creationId xmlns:a16="http://schemas.microsoft.com/office/drawing/2014/main" id="{C6DFAAF5-ED3B-4F4E-BF26-2DF7B5FC246C}"/>
              </a:ext>
            </a:extLst>
          </p:cNvPr>
          <p:cNvSpPr/>
          <p:nvPr/>
        </p:nvSpPr>
        <p:spPr>
          <a:xfrm>
            <a:off x="469395" y="2225040"/>
            <a:ext cx="152397" cy="47548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Равнобедренный треугольник 17">
            <a:extLst>
              <a:ext uri="{FF2B5EF4-FFF2-40B4-BE49-F238E27FC236}">
                <a16:creationId xmlns:a16="http://schemas.microsoft.com/office/drawing/2014/main" id="{8F2A08BC-DADF-4D7F-8288-473744074530}"/>
              </a:ext>
            </a:extLst>
          </p:cNvPr>
          <p:cNvSpPr/>
          <p:nvPr/>
        </p:nvSpPr>
        <p:spPr>
          <a:xfrm>
            <a:off x="1828801" y="2359152"/>
            <a:ext cx="219455" cy="31698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FCC6A27-200C-4D36-9FA4-5017E0267AB1}"/>
              </a:ext>
            </a:extLst>
          </p:cNvPr>
          <p:cNvSpPr txBox="1"/>
          <p:nvPr/>
        </p:nvSpPr>
        <p:spPr>
          <a:xfrm>
            <a:off x="3825240" y="2806685"/>
            <a:ext cx="685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Time</a:t>
            </a:r>
            <a:endParaRPr lang="ru-RU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EDD1A98-2ED4-4B3A-848E-7925D4D02CAF}"/>
              </a:ext>
            </a:extLst>
          </p:cNvPr>
          <p:cNvSpPr txBox="1"/>
          <p:nvPr/>
        </p:nvSpPr>
        <p:spPr>
          <a:xfrm>
            <a:off x="954025" y="2987041"/>
            <a:ext cx="8321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150 </a:t>
            </a:r>
            <a:r>
              <a:rPr lang="el-GR" sz="1600" b="1" i="0" dirty="0">
                <a:effectLst/>
                <a:latin typeface="palatino linotype" panose="02040502050505030304" pitchFamily="18" charset="0"/>
              </a:rPr>
              <a:t>μ</a:t>
            </a:r>
            <a:r>
              <a:rPr lang="en-US" sz="1600" b="1" i="0" dirty="0">
                <a:effectLst/>
                <a:latin typeface="palatino linotype" panose="02040502050505030304" pitchFamily="18" charset="0"/>
              </a:rPr>
              <a:t>s</a:t>
            </a:r>
            <a:endParaRPr lang="ru-RU" sz="1600" dirty="0"/>
          </a:p>
          <a:p>
            <a:endParaRPr lang="ru-RU" sz="16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E5086CE-0C70-41E7-95A7-D4EF0B0EDFC5}"/>
              </a:ext>
            </a:extLst>
          </p:cNvPr>
          <p:cNvSpPr txBox="1"/>
          <p:nvPr/>
        </p:nvSpPr>
        <p:spPr>
          <a:xfrm>
            <a:off x="146305" y="977879"/>
            <a:ext cx="6918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i="0" dirty="0">
                <a:solidFill>
                  <a:srgbClr val="FF0000"/>
                </a:solidFill>
                <a:effectLst/>
                <a:latin typeface="palatino linotype" panose="02040502050505030304" pitchFamily="18" charset="0"/>
              </a:rPr>
              <a:t>μ</a:t>
            </a:r>
            <a:endParaRPr lang="ru-RU" dirty="0">
              <a:solidFill>
                <a:srgbClr val="FF0000"/>
              </a:solidFill>
            </a:endParaRPr>
          </a:p>
        </p:txBody>
      </p:sp>
      <p:cxnSp>
        <p:nvCxnSpPr>
          <p:cNvPr id="24" name="Прямая со стрелкой 23">
            <a:extLst>
              <a:ext uri="{FF2B5EF4-FFF2-40B4-BE49-F238E27FC236}">
                <a16:creationId xmlns:a16="http://schemas.microsoft.com/office/drawing/2014/main" id="{EB02BE0D-161F-4EC0-99C2-CCDA66A349B6}"/>
              </a:ext>
            </a:extLst>
          </p:cNvPr>
          <p:cNvCxnSpPr>
            <a:cxnSpLocks/>
          </p:cNvCxnSpPr>
          <p:nvPr/>
        </p:nvCxnSpPr>
        <p:spPr>
          <a:xfrm>
            <a:off x="286512" y="5468112"/>
            <a:ext cx="4916423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61FD324C-0A40-4DF3-B9D3-1A54396586F9}"/>
              </a:ext>
            </a:extLst>
          </p:cNvPr>
          <p:cNvSpPr txBox="1"/>
          <p:nvPr/>
        </p:nvSpPr>
        <p:spPr>
          <a:xfrm>
            <a:off x="4634577" y="5724848"/>
            <a:ext cx="749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Time</a:t>
            </a:r>
            <a:endParaRPr lang="ru-RU" dirty="0"/>
          </a:p>
        </p:txBody>
      </p:sp>
      <p:cxnSp>
        <p:nvCxnSpPr>
          <p:cNvPr id="28" name="Прямая соединительная линия 27">
            <a:extLst>
              <a:ext uri="{FF2B5EF4-FFF2-40B4-BE49-F238E27FC236}">
                <a16:creationId xmlns:a16="http://schemas.microsoft.com/office/drawing/2014/main" id="{584FBCBA-4317-47B8-A299-A53964EFA7B6}"/>
              </a:ext>
            </a:extLst>
          </p:cNvPr>
          <p:cNvCxnSpPr/>
          <p:nvPr/>
        </p:nvCxnSpPr>
        <p:spPr>
          <a:xfrm flipV="1">
            <a:off x="295657" y="4236720"/>
            <a:ext cx="0" cy="123139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CED13487-B324-4044-950A-D8BE8013F9C5}"/>
              </a:ext>
            </a:extLst>
          </p:cNvPr>
          <p:cNvSpPr txBox="1"/>
          <p:nvPr/>
        </p:nvSpPr>
        <p:spPr>
          <a:xfrm>
            <a:off x="140209" y="3914062"/>
            <a:ext cx="48158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b="1" i="0" dirty="0">
                <a:solidFill>
                  <a:srgbClr val="FF0000"/>
                </a:solidFill>
                <a:effectLst/>
                <a:latin typeface="palatino linotype" panose="02040502050505030304" pitchFamily="18" charset="0"/>
              </a:rPr>
              <a:t>μ</a:t>
            </a:r>
            <a:endParaRPr lang="ru-RU" dirty="0">
              <a:solidFill>
                <a:srgbClr val="FF0000"/>
              </a:solidFill>
            </a:endParaRPr>
          </a:p>
        </p:txBody>
      </p:sp>
      <p:cxnSp>
        <p:nvCxnSpPr>
          <p:cNvPr id="35" name="Прямая соединительная линия 34">
            <a:extLst>
              <a:ext uri="{FF2B5EF4-FFF2-40B4-BE49-F238E27FC236}">
                <a16:creationId xmlns:a16="http://schemas.microsoft.com/office/drawing/2014/main" id="{E40D2AA6-30FF-4713-B646-62A8E886F818}"/>
              </a:ext>
            </a:extLst>
          </p:cNvPr>
          <p:cNvCxnSpPr>
            <a:cxnSpLocks/>
          </p:cNvCxnSpPr>
          <p:nvPr/>
        </p:nvCxnSpPr>
        <p:spPr>
          <a:xfrm>
            <a:off x="295657" y="5425440"/>
            <a:ext cx="0" cy="24384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>
            <a:extLst>
              <a:ext uri="{FF2B5EF4-FFF2-40B4-BE49-F238E27FC236}">
                <a16:creationId xmlns:a16="http://schemas.microsoft.com/office/drawing/2014/main" id="{D99B5A6B-3FC7-4542-9844-789C23682869}"/>
              </a:ext>
            </a:extLst>
          </p:cNvPr>
          <p:cNvCxnSpPr>
            <a:cxnSpLocks/>
          </p:cNvCxnSpPr>
          <p:nvPr/>
        </p:nvCxnSpPr>
        <p:spPr>
          <a:xfrm>
            <a:off x="308616" y="5669280"/>
            <a:ext cx="2657855" cy="3601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9095DB4D-F6FD-4DE2-AA37-33C86738717C}"/>
              </a:ext>
            </a:extLst>
          </p:cNvPr>
          <p:cNvSpPr txBox="1"/>
          <p:nvPr/>
        </p:nvSpPr>
        <p:spPr>
          <a:xfrm>
            <a:off x="1076709" y="5748639"/>
            <a:ext cx="92659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300 </a:t>
            </a:r>
            <a:r>
              <a:rPr lang="el-GR" sz="1600" b="1" i="0" dirty="0">
                <a:effectLst/>
                <a:latin typeface="palatino linotype" panose="02040502050505030304" pitchFamily="18" charset="0"/>
              </a:rPr>
              <a:t>μ</a:t>
            </a:r>
            <a:r>
              <a:rPr lang="en-US" sz="1600" b="1" i="0" dirty="0">
                <a:effectLst/>
                <a:latin typeface="palatino linotype" panose="02040502050505030304" pitchFamily="18" charset="0"/>
              </a:rPr>
              <a:t>s</a:t>
            </a:r>
            <a:endParaRPr lang="ru-RU" sz="1600" dirty="0"/>
          </a:p>
          <a:p>
            <a:endParaRPr lang="ru-RU" dirty="0"/>
          </a:p>
        </p:txBody>
      </p:sp>
      <p:cxnSp>
        <p:nvCxnSpPr>
          <p:cNvPr id="45" name="Прямая соединительная линия 44">
            <a:extLst>
              <a:ext uri="{FF2B5EF4-FFF2-40B4-BE49-F238E27FC236}">
                <a16:creationId xmlns:a16="http://schemas.microsoft.com/office/drawing/2014/main" id="{3B2D3017-4C26-44B4-9117-557BF72ECA27}"/>
              </a:ext>
            </a:extLst>
          </p:cNvPr>
          <p:cNvCxnSpPr>
            <a:cxnSpLocks/>
          </p:cNvCxnSpPr>
          <p:nvPr/>
        </p:nvCxnSpPr>
        <p:spPr>
          <a:xfrm flipH="1">
            <a:off x="545593" y="4860225"/>
            <a:ext cx="178545" cy="632051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>
            <a:extLst>
              <a:ext uri="{FF2B5EF4-FFF2-40B4-BE49-F238E27FC236}">
                <a16:creationId xmlns:a16="http://schemas.microsoft.com/office/drawing/2014/main" id="{CD35D408-E5CA-406C-8BD5-342A42846A1F}"/>
              </a:ext>
            </a:extLst>
          </p:cNvPr>
          <p:cNvCxnSpPr>
            <a:cxnSpLocks/>
          </p:cNvCxnSpPr>
          <p:nvPr/>
        </p:nvCxnSpPr>
        <p:spPr>
          <a:xfrm>
            <a:off x="741353" y="4883389"/>
            <a:ext cx="21628" cy="601013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>
            <a:extLst>
              <a:ext uri="{FF2B5EF4-FFF2-40B4-BE49-F238E27FC236}">
                <a16:creationId xmlns:a16="http://schemas.microsoft.com/office/drawing/2014/main" id="{BA46C399-DD8F-4F8B-8EAB-44E868053028}"/>
              </a:ext>
            </a:extLst>
          </p:cNvPr>
          <p:cNvCxnSpPr>
            <a:cxnSpLocks/>
          </p:cNvCxnSpPr>
          <p:nvPr/>
        </p:nvCxnSpPr>
        <p:spPr>
          <a:xfrm flipH="1">
            <a:off x="1602058" y="4923532"/>
            <a:ext cx="109820" cy="536448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>
            <a:extLst>
              <a:ext uri="{FF2B5EF4-FFF2-40B4-BE49-F238E27FC236}">
                <a16:creationId xmlns:a16="http://schemas.microsoft.com/office/drawing/2014/main" id="{ADF42312-4C91-48A2-97F5-E7781A506BAF}"/>
              </a:ext>
            </a:extLst>
          </p:cNvPr>
          <p:cNvCxnSpPr>
            <a:cxnSpLocks/>
          </p:cNvCxnSpPr>
          <p:nvPr/>
        </p:nvCxnSpPr>
        <p:spPr>
          <a:xfrm>
            <a:off x="1717974" y="4936984"/>
            <a:ext cx="35241" cy="541299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64" name="Прямоугольник 63">
            <a:extLst>
              <a:ext uri="{FF2B5EF4-FFF2-40B4-BE49-F238E27FC236}">
                <a16:creationId xmlns:a16="http://schemas.microsoft.com/office/drawing/2014/main" id="{DB351080-2C25-4CCB-92E4-123F0C50C669}"/>
              </a:ext>
            </a:extLst>
          </p:cNvPr>
          <p:cNvSpPr/>
          <p:nvPr/>
        </p:nvSpPr>
        <p:spPr>
          <a:xfrm>
            <a:off x="2966470" y="5468112"/>
            <a:ext cx="1288537" cy="204769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6" name="Прямая соединительная линия 65">
            <a:extLst>
              <a:ext uri="{FF2B5EF4-FFF2-40B4-BE49-F238E27FC236}">
                <a16:creationId xmlns:a16="http://schemas.microsoft.com/office/drawing/2014/main" id="{F02F6AFB-18FD-4B1C-A6B9-FEEDD94CCA2B}"/>
              </a:ext>
            </a:extLst>
          </p:cNvPr>
          <p:cNvCxnSpPr/>
          <p:nvPr/>
        </p:nvCxnSpPr>
        <p:spPr>
          <a:xfrm flipH="1">
            <a:off x="1020322" y="5157686"/>
            <a:ext cx="112774" cy="320597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67" name="Прямая соединительная линия 66">
            <a:extLst>
              <a:ext uri="{FF2B5EF4-FFF2-40B4-BE49-F238E27FC236}">
                <a16:creationId xmlns:a16="http://schemas.microsoft.com/office/drawing/2014/main" id="{AF4B0A3F-F846-4BA9-ABC9-CD1E60FFE06F}"/>
              </a:ext>
            </a:extLst>
          </p:cNvPr>
          <p:cNvCxnSpPr/>
          <p:nvPr/>
        </p:nvCxnSpPr>
        <p:spPr>
          <a:xfrm>
            <a:off x="1147901" y="5191756"/>
            <a:ext cx="48770" cy="313386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73" name="TextBox 72">
            <a:extLst>
              <a:ext uri="{FF2B5EF4-FFF2-40B4-BE49-F238E27FC236}">
                <a16:creationId xmlns:a16="http://schemas.microsoft.com/office/drawing/2014/main" id="{7A4CFDAB-1921-4103-9B1B-91B5F16D4E84}"/>
              </a:ext>
            </a:extLst>
          </p:cNvPr>
          <p:cNvSpPr txBox="1"/>
          <p:nvPr/>
        </p:nvSpPr>
        <p:spPr>
          <a:xfrm>
            <a:off x="3250692" y="5779545"/>
            <a:ext cx="8321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150 </a:t>
            </a:r>
            <a:r>
              <a:rPr lang="el-GR" sz="1600" b="1" i="0" dirty="0">
                <a:effectLst/>
                <a:latin typeface="palatino linotype" panose="02040502050505030304" pitchFamily="18" charset="0"/>
              </a:rPr>
              <a:t>μ</a:t>
            </a:r>
            <a:r>
              <a:rPr lang="en-US" sz="1600" b="1" i="0" dirty="0">
                <a:effectLst/>
                <a:latin typeface="palatino linotype" panose="02040502050505030304" pitchFamily="18" charset="0"/>
              </a:rPr>
              <a:t>s</a:t>
            </a:r>
            <a:endParaRPr lang="ru-RU" sz="1600" dirty="0"/>
          </a:p>
          <a:p>
            <a:endParaRPr lang="ru-RU" sz="1600" dirty="0"/>
          </a:p>
        </p:txBody>
      </p:sp>
      <p:sp>
        <p:nvSpPr>
          <p:cNvPr id="74" name="Равнобедренный треугольник 73">
            <a:extLst>
              <a:ext uri="{FF2B5EF4-FFF2-40B4-BE49-F238E27FC236}">
                <a16:creationId xmlns:a16="http://schemas.microsoft.com/office/drawing/2014/main" id="{8E9F24B3-B308-4440-A291-2E54CF2BAA56}"/>
              </a:ext>
            </a:extLst>
          </p:cNvPr>
          <p:cNvSpPr/>
          <p:nvPr/>
        </p:nvSpPr>
        <p:spPr>
          <a:xfrm>
            <a:off x="3147906" y="4985281"/>
            <a:ext cx="176502" cy="482830"/>
          </a:xfrm>
          <a:prstGeom prst="triangl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Равнобедренный треугольник 74">
            <a:extLst>
              <a:ext uri="{FF2B5EF4-FFF2-40B4-BE49-F238E27FC236}">
                <a16:creationId xmlns:a16="http://schemas.microsoft.com/office/drawing/2014/main" id="{5C8E46B9-8B29-4E14-B62A-A6BEEDB14611}"/>
              </a:ext>
            </a:extLst>
          </p:cNvPr>
          <p:cNvSpPr/>
          <p:nvPr/>
        </p:nvSpPr>
        <p:spPr>
          <a:xfrm>
            <a:off x="3866387" y="5056770"/>
            <a:ext cx="155354" cy="407276"/>
          </a:xfrm>
          <a:prstGeom prst="triangl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C946FEFC-4C09-4FFD-B5D5-57C23253B3CF}"/>
              </a:ext>
            </a:extLst>
          </p:cNvPr>
          <p:cNvSpPr txBox="1"/>
          <p:nvPr/>
        </p:nvSpPr>
        <p:spPr>
          <a:xfrm>
            <a:off x="6122000" y="5892581"/>
            <a:ext cx="55900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Arial" panose="020B0604020202020204" pitchFamily="34" charset="0"/>
              </a:rPr>
              <a:t>Р</a:t>
            </a:r>
            <a:r>
              <a:rPr lang="ru-RU" sz="1200" b="0" i="0" dirty="0">
                <a:effectLst/>
                <a:latin typeface="Arial" panose="020B0604020202020204" pitchFamily="34" charset="0"/>
              </a:rPr>
              <a:t>аспределение времени задержки регистрации событий в </a:t>
            </a:r>
            <a:r>
              <a:rPr lang="ru-RU" sz="1200" b="0" i="0" dirty="0" err="1">
                <a:effectLst/>
                <a:latin typeface="Arial" panose="020B0604020202020204" pitchFamily="34" charset="0"/>
              </a:rPr>
              <a:t>послемюонном</a:t>
            </a:r>
            <a:r>
              <a:rPr lang="ru-RU" sz="1200" b="0" i="0" dirty="0">
                <a:effectLst/>
                <a:latin typeface="Arial" panose="020B0604020202020204" pitchFamily="34" charset="0"/>
              </a:rPr>
              <a:t> окне (синий) и распределение времени задержки случайных событий в окне с отступом в 300 мкс (красный)</a:t>
            </a:r>
            <a:endParaRPr lang="ru-RU" sz="1200" dirty="0"/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47C0E96E-4462-4168-AF26-1F9C7FC0EA5B}"/>
              </a:ext>
            </a:extLst>
          </p:cNvPr>
          <p:cNvSpPr txBox="1"/>
          <p:nvPr/>
        </p:nvSpPr>
        <p:spPr>
          <a:xfrm>
            <a:off x="615320" y="6268832"/>
            <a:ext cx="47022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Отбор нейтронных (верх) и случайных событий (низ)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5EE782F2-DAD4-4CDA-91B9-8BBB2EDF8CC5}"/>
              </a:ext>
            </a:extLst>
          </p:cNvPr>
          <p:cNvSpPr txBox="1"/>
          <p:nvPr/>
        </p:nvSpPr>
        <p:spPr>
          <a:xfrm>
            <a:off x="11037192" y="6478080"/>
            <a:ext cx="93857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84EA75F7-745D-4C22-8143-2432C68A6D8B}" type="slidenum">
              <a:rPr lang="ru-RU" sz="1200" smtClean="0"/>
              <a:pPr/>
              <a:t>8</a:t>
            </a:fld>
            <a:r>
              <a:rPr lang="en-US" sz="1200" dirty="0"/>
              <a:t>/</a:t>
            </a:r>
            <a:r>
              <a:rPr lang="ru-RU" sz="1200" dirty="0"/>
              <a:t>10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669977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BC88AAB8-6ACC-4E65-9020-F63980B5B6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8341"/>
            <a:ext cx="10515600" cy="829691"/>
          </a:xfrm>
        </p:spPr>
        <p:txBody>
          <a:bodyPr>
            <a:normAutofit/>
          </a:bodyPr>
          <a:lstStyle/>
          <a:p>
            <a:pPr algn="ctr"/>
            <a:r>
              <a:rPr lang="ru-RU" sz="2800" dirty="0"/>
              <a:t>Измерение времени жизни космогенных нейтронов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D90F9DD-9286-44FB-9272-0BE0F380CEE5}"/>
              </a:ext>
            </a:extLst>
          </p:cNvPr>
          <p:cNvSpPr txBox="1"/>
          <p:nvPr/>
        </p:nvSpPr>
        <p:spPr>
          <a:xfrm>
            <a:off x="9253728" y="2320155"/>
            <a:ext cx="2359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0" i="0" dirty="0">
                <a:solidFill>
                  <a:srgbClr val="202122"/>
                </a:solidFill>
                <a:effectLst/>
                <a:latin typeface="palatino linotype" panose="02040502050505030304" pitchFamily="18" charset="0"/>
              </a:rPr>
              <a:t>Τ</a:t>
            </a:r>
            <a:r>
              <a:rPr lang="en-US" b="0" i="0" baseline="-25000" dirty="0">
                <a:solidFill>
                  <a:srgbClr val="202122"/>
                </a:solidFill>
                <a:effectLst/>
                <a:latin typeface="palatino linotype" panose="02040502050505030304" pitchFamily="18" charset="0"/>
              </a:rPr>
              <a:t>life</a:t>
            </a:r>
            <a:r>
              <a:rPr lang="ru-RU" b="0" i="0" dirty="0">
                <a:solidFill>
                  <a:srgbClr val="202122"/>
                </a:solidFill>
                <a:effectLst/>
                <a:latin typeface="palatino linotype" panose="02040502050505030304" pitchFamily="18" charset="0"/>
              </a:rPr>
              <a:t> =</a:t>
            </a:r>
            <a:r>
              <a:rPr lang="en-US" b="0" i="0" dirty="0">
                <a:solidFill>
                  <a:srgbClr val="202122"/>
                </a:solidFill>
                <a:effectLst/>
                <a:latin typeface="palatino linotype" panose="02040502050505030304" pitchFamily="18" charset="0"/>
              </a:rPr>
              <a:t> </a:t>
            </a:r>
            <a:r>
              <a:rPr lang="ru-RU" b="0" i="0" dirty="0">
                <a:solidFill>
                  <a:srgbClr val="202122"/>
                </a:solidFill>
                <a:effectLst/>
                <a:latin typeface="palatino linotype" panose="02040502050505030304" pitchFamily="18" charset="0"/>
              </a:rPr>
              <a:t>(</a:t>
            </a:r>
            <a:r>
              <a:rPr lang="en-US" b="0" i="0" dirty="0">
                <a:solidFill>
                  <a:srgbClr val="202122"/>
                </a:solidFill>
                <a:effectLst/>
                <a:latin typeface="palatino linotype" panose="02040502050505030304" pitchFamily="18" charset="0"/>
              </a:rPr>
              <a:t>57.8 </a:t>
            </a:r>
            <a:r>
              <a:rPr lang="ru-RU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± 1.5) мкс</a:t>
            </a:r>
            <a:r>
              <a:rPr lang="ru-RU" b="0" i="0" dirty="0">
                <a:solidFill>
                  <a:srgbClr val="202122"/>
                </a:solidFill>
                <a:effectLst/>
                <a:latin typeface="palatino linotype" panose="02040502050505030304" pitchFamily="18" charset="0"/>
              </a:rPr>
              <a:t> </a:t>
            </a:r>
            <a:endParaRPr lang="ru-RU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947D232-F910-42E9-9515-EE822A61E20D}"/>
              </a:ext>
            </a:extLst>
          </p:cNvPr>
          <p:cNvSpPr txBox="1"/>
          <p:nvPr/>
        </p:nvSpPr>
        <p:spPr>
          <a:xfrm>
            <a:off x="2962656" y="6017516"/>
            <a:ext cx="55839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0" i="0" dirty="0">
                <a:effectLst/>
              </a:rPr>
              <a:t>Результат </a:t>
            </a:r>
            <a:r>
              <a:rPr lang="ru-RU" sz="1400" b="0" i="0" dirty="0" err="1">
                <a:effectLst/>
              </a:rPr>
              <a:t>фитирования</a:t>
            </a:r>
            <a:r>
              <a:rPr lang="ru-RU" sz="1400" b="0" i="0" dirty="0">
                <a:effectLst/>
              </a:rPr>
              <a:t> распределения времени задержки регистрации событий в </a:t>
            </a:r>
            <a:r>
              <a:rPr lang="ru-RU" sz="1400" b="0" i="0" dirty="0" err="1">
                <a:effectLst/>
              </a:rPr>
              <a:t>послемюонном</a:t>
            </a:r>
            <a:r>
              <a:rPr lang="ru-RU" sz="1400" b="0" i="0" dirty="0">
                <a:effectLst/>
              </a:rPr>
              <a:t> окне</a:t>
            </a:r>
            <a:endParaRPr lang="ru-RU" sz="1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AA2E364-51B0-4EF2-B449-C84EE092F4C8}"/>
              </a:ext>
            </a:extLst>
          </p:cNvPr>
          <p:cNvSpPr txBox="1"/>
          <p:nvPr/>
        </p:nvSpPr>
        <p:spPr>
          <a:xfrm>
            <a:off x="9253728" y="2932998"/>
            <a:ext cx="28011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(почти в два раза больше ожидаемых 30 мкс)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DCE62E3-E88C-41F4-BAA1-7FFE89033F8D}"/>
              </a:ext>
            </a:extLst>
          </p:cNvPr>
          <p:cNvSpPr txBox="1"/>
          <p:nvPr/>
        </p:nvSpPr>
        <p:spPr>
          <a:xfrm>
            <a:off x="11037192" y="6478080"/>
            <a:ext cx="93857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84EA75F7-745D-4C22-8143-2432C68A6D8B}" type="slidenum">
              <a:rPr lang="ru-RU" sz="1200" smtClean="0"/>
              <a:pPr/>
              <a:t>9</a:t>
            </a:fld>
            <a:r>
              <a:rPr lang="en-US" sz="1200" dirty="0"/>
              <a:t>/</a:t>
            </a:r>
            <a:r>
              <a:rPr lang="ru-RU" sz="1200" dirty="0"/>
              <a:t>10</a:t>
            </a:r>
          </a:p>
          <a:p>
            <a:endParaRPr lang="ru-RU" dirty="0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6D83BD60-176A-474A-A74A-EBB3034631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976" y="840483"/>
            <a:ext cx="8278368" cy="5177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72925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1075</TotalTime>
  <Words>670</Words>
  <Application>Microsoft Office PowerPoint</Application>
  <PresentationFormat>Широкоэкранный</PresentationFormat>
  <Paragraphs>78</Paragraphs>
  <Slides>10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7" baseType="lpstr">
      <vt:lpstr>Arial</vt:lpstr>
      <vt:lpstr>Arial</vt:lpstr>
      <vt:lpstr>Calibri</vt:lpstr>
      <vt:lpstr>Calibri Light</vt:lpstr>
      <vt:lpstr>Cambria Math</vt:lpstr>
      <vt:lpstr>palatino linotype</vt:lpstr>
      <vt:lpstr>Тема Office</vt:lpstr>
      <vt:lpstr>ИЗУЧЕНИЕ ФОНОВЫХ ХАРАКТЕРИСТИК ДЕТЕКТОРА РЕАКТОРНЫХ АНТИНЕЙТРИНО IDREAM В УСЛОВИЯХ  3-ГО ЭНЕРГОБЛОКА КАЛИНИНСКОЙ АЭС</vt:lpstr>
      <vt:lpstr>Презентация PowerPoint</vt:lpstr>
      <vt:lpstr>Применение антинейтринного излучения от ядерного реактора.</vt:lpstr>
      <vt:lpstr>Устройство детектора iDREAM</vt:lpstr>
      <vt:lpstr>Проведение измерений</vt:lpstr>
      <vt:lpstr>Исследование скорости счета детектора </vt:lpstr>
      <vt:lpstr>Исследование скорости счета детектора </vt:lpstr>
      <vt:lpstr>Измерение времени жизни космогенных нейтронов</vt:lpstr>
      <vt:lpstr>Измерение времени жизни космогенных нейтронов</vt:lpstr>
      <vt:lpstr>Заключение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Изучение пространственной неоднородности светособирания детектора реакторных антинейтрино iDREAM</dc:title>
  <dc:creator>Anton Rastimeshin</dc:creator>
  <cp:lastModifiedBy>Anton Rastimeshin</cp:lastModifiedBy>
  <cp:revision>102</cp:revision>
  <dcterms:created xsi:type="dcterms:W3CDTF">2020-05-12T07:19:38Z</dcterms:created>
  <dcterms:modified xsi:type="dcterms:W3CDTF">2021-05-31T05:45:53Z</dcterms:modified>
</cp:coreProperties>
</file>