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67" r:id="rId3"/>
    <p:sldId id="257" r:id="rId4"/>
    <p:sldId id="258" r:id="rId5"/>
    <p:sldId id="259" r:id="rId6"/>
    <p:sldId id="261" r:id="rId7"/>
    <p:sldId id="262" r:id="rId8"/>
    <p:sldId id="263" r:id="rId9"/>
    <p:sldId id="265" r:id="rId10"/>
    <p:sldId id="271" r:id="rId11"/>
    <p:sldId id="264" r:id="rId12"/>
    <p:sldId id="266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 varScale="1">
        <p:scale>
          <a:sx n="83" d="100"/>
          <a:sy n="83" d="100"/>
        </p:scale>
        <p:origin x="-1421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CB893-318D-47C2-BF57-B331E552D897}" type="datetimeFigureOut">
              <a:rPr lang="ru-RU" smtClean="0"/>
              <a:t>30.08.2021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155A0-01D0-4694-BB69-3E8203B1CA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665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12DF-FEE7-4870-BBF4-79572890AAE4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06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3D86-3BDE-4318-8227-A4E39D9A8833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04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EBB5-B206-4468-AC6A-89C0BE51F136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C58C-5BF4-4893-ADCD-08016577308E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43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FC5FC-7729-4D23-98F2-811242D5017D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29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522B7-1D99-4293-B72F-429C5F3AC260}" type="datetime1">
              <a:rPr lang="ru-RU" smtClean="0"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70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A58-0344-4F54-86BD-C6A67BA050C7}" type="datetime1">
              <a:rPr lang="ru-RU" smtClean="0"/>
              <a:t>30.08.2021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67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ABCF-3404-41BA-8747-D8646BA17D0A}" type="datetime1">
              <a:rPr lang="ru-RU" smtClean="0"/>
              <a:t>30.08.2021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42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C483-9B37-4A25-AE6F-CB8FBD02D80A}" type="datetime1">
              <a:rPr lang="ru-RU" smtClean="0"/>
              <a:t>30.08.2021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69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70EA-5FA0-4C7E-B606-1A2A129016C1}" type="datetime1">
              <a:rPr lang="ru-RU" smtClean="0"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02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EF58-F63E-4A77-8E1E-85C3725F62D3}" type="datetime1">
              <a:rPr lang="ru-RU" smtClean="0"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73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787BD-045B-4E08-A2AC-BE035BC94226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1FADA-A2CB-4B39-9A60-F30D27217E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15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«СТРУКТУРА И ДИНАМИКА МИНИМАЛЬНЫХ ПОВЕРХНОСТЕЙ НА КОНТУРАХ»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47864" y="4797152"/>
            <a:ext cx="65527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Руководитель НИРС, д. ф-</a:t>
            </a:r>
            <a:r>
              <a:rPr lang="ru-RU" sz="2400" dirty="0" err="1"/>
              <a:t>м.н</a:t>
            </a:r>
            <a:r>
              <a:rPr lang="ru-RU" sz="2400" dirty="0"/>
              <a:t>   Рубин С. Г.</a:t>
            </a:r>
          </a:p>
          <a:p>
            <a:r>
              <a:rPr lang="ru-RU" sz="2400" dirty="0"/>
              <a:t>Студент  Видинеев А.А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10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96" y="260648"/>
            <a:ext cx="4297680" cy="10972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32040" y="455345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Площадь плёнки типа 2 в приближении усечённых конусов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96" y="1484784"/>
            <a:ext cx="4109032" cy="39622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3568" y="5447065"/>
            <a:ext cx="3704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7030A0"/>
                </a:solidFill>
              </a:rPr>
              <a:t>График зависимости радиуса мыльного диска от расстояния между окружностями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860" y="1420346"/>
            <a:ext cx="4075676" cy="402671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714816" y="5517232"/>
            <a:ext cx="4248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7030A0"/>
                </a:solidFill>
              </a:rPr>
              <a:t>График зависимости площади </a:t>
            </a:r>
            <a:r>
              <a:rPr lang="ru-RU" sz="2000" dirty="0" smtClean="0">
                <a:solidFill>
                  <a:srgbClr val="7030A0"/>
                </a:solidFill>
              </a:rPr>
              <a:t>плёнки </a:t>
            </a:r>
            <a:r>
              <a:rPr lang="ru-RU" sz="2000" dirty="0">
                <a:solidFill>
                  <a:srgbClr val="7030A0"/>
                </a:solidFill>
              </a:rPr>
              <a:t>типа 2 от </a:t>
            </a:r>
            <a:r>
              <a:rPr lang="ru-RU" sz="2000" dirty="0" smtClean="0">
                <a:solidFill>
                  <a:srgbClr val="7030A0"/>
                </a:solidFill>
              </a:rPr>
              <a:t>расстояния </a:t>
            </a:r>
            <a:r>
              <a:rPr lang="ru-RU" sz="2000" dirty="0">
                <a:solidFill>
                  <a:srgbClr val="7030A0"/>
                </a:solidFill>
              </a:rPr>
              <a:t>между граничными окружностями</a:t>
            </a:r>
          </a:p>
        </p:txBody>
      </p:sp>
    </p:spTree>
    <p:extLst>
      <p:ext uri="{BB962C8B-B14F-4D97-AF65-F5344CB8AC3E}">
        <p14:creationId xmlns:p14="http://schemas.microsoft.com/office/powerpoint/2010/main" val="229289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Ласточкин хвост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24744"/>
            <a:ext cx="3554690" cy="26037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139952" y="1412776"/>
            <a:ext cx="21865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Одна из двух плёнок, возникающих на контуре из двух ортогональных окружностей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728454"/>
            <a:ext cx="3724553" cy="28293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11960" y="4365104"/>
            <a:ext cx="3312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Зависимость площади плёнки от угла наклона малой окружности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99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97240"/>
            <a:ext cx="8000312" cy="37444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8936" y="3687713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Зависимость площади плёнки от угла наклона и расстояния между окружностями имеет особенность «ласточкин хвост»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08" y="4488150"/>
            <a:ext cx="2910840" cy="20040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07904" y="5136237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Такая же особенность появляется для двухпараметрического контура Дугласа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12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Выводы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85395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Установлена связь между структурой минимальной поверхности и задачей Штейнера на плоскости</a:t>
            </a:r>
          </a:p>
          <a:p>
            <a:r>
              <a:rPr lang="ru-RU" dirty="0" smtClean="0"/>
              <a:t>Установлена структура плёнок на узлах и косах</a:t>
            </a:r>
          </a:p>
          <a:p>
            <a:r>
              <a:rPr lang="ru-RU" dirty="0" smtClean="0"/>
              <a:t>Доказана теорема структуре «обрыва» мыльных плёнок</a:t>
            </a:r>
          </a:p>
          <a:p>
            <a:r>
              <a:rPr lang="ru-RU" dirty="0" smtClean="0"/>
              <a:t>Изучена структура графика зависимости площади плёнки от параметров деформации в задачах о двух параллельных и перпендикулярных окружностях</a:t>
            </a:r>
          </a:p>
          <a:p>
            <a:r>
              <a:rPr lang="ru-RU" dirty="0" smtClean="0"/>
              <a:t>Установлен критерий появления катастрофы типа «ласточкин хвост»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3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Вопросы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Верно ли что в точке обрыва кривые устойчивой и неустойчивой </a:t>
            </a:r>
            <a:r>
              <a:rPr lang="ru-RU" dirty="0" smtClean="0"/>
              <a:t>плёнок </a:t>
            </a:r>
            <a:r>
              <a:rPr lang="ru-RU" dirty="0"/>
              <a:t>касаются</a:t>
            </a:r>
            <a:r>
              <a:rPr lang="ru-RU" dirty="0" smtClean="0"/>
              <a:t>?</a:t>
            </a:r>
          </a:p>
          <a:p>
            <a:r>
              <a:rPr lang="ru-RU" dirty="0"/>
              <a:t>Какие могут быть порядки касания</a:t>
            </a:r>
            <a:r>
              <a:rPr lang="ru-RU" dirty="0" smtClean="0"/>
              <a:t>?</a:t>
            </a:r>
          </a:p>
          <a:p>
            <a:r>
              <a:rPr lang="ru-RU" dirty="0"/>
              <a:t>Может ли в точке </a:t>
            </a:r>
            <a:r>
              <a:rPr lang="ru-RU" dirty="0" smtClean="0"/>
              <a:t>обрыва </a:t>
            </a:r>
            <a:r>
              <a:rPr lang="ru-RU" dirty="0"/>
              <a:t>график площади иметь складку? </a:t>
            </a:r>
            <a:endParaRPr lang="ru-RU" dirty="0" smtClean="0"/>
          </a:p>
          <a:p>
            <a:r>
              <a:rPr lang="ru-RU" dirty="0"/>
              <a:t>Какие катастрофы может иметь двухпараметрический график </a:t>
            </a:r>
            <a:r>
              <a:rPr lang="ru-RU" dirty="0" smtClean="0"/>
              <a:t>площади?</a:t>
            </a:r>
          </a:p>
          <a:p>
            <a:r>
              <a:rPr lang="ru-RU" dirty="0"/>
              <a:t>Есть ли у многомерных плёнок дополнительные точечные </a:t>
            </a:r>
            <a:r>
              <a:rPr lang="ru-RU" dirty="0" smtClean="0"/>
              <a:t>особенности</a:t>
            </a:r>
            <a:r>
              <a:rPr lang="ru-RU" dirty="0"/>
              <a:t>?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36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15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15616" y="256490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rgbClr val="C00000"/>
                </a:solidFill>
              </a:rPr>
              <a:t>Спасибо за внимание! </a:t>
            </a:r>
          </a:p>
        </p:txBody>
      </p:sp>
    </p:spTree>
    <p:extLst>
      <p:ext uri="{BB962C8B-B14F-4D97-AF65-F5344CB8AC3E}">
        <p14:creationId xmlns:p14="http://schemas.microsoft.com/office/powerpoint/2010/main" val="70193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Цель работы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Исследовать структуру минимальных поверхностей на различных контурах</a:t>
            </a:r>
          </a:p>
          <a:p>
            <a:r>
              <a:rPr lang="ru-RU" dirty="0" smtClean="0"/>
              <a:t>Изучить изменение минимальной поверхности при деформации контура</a:t>
            </a:r>
          </a:p>
          <a:p>
            <a:r>
              <a:rPr lang="ru-RU" dirty="0" smtClean="0"/>
              <a:t>Изучить особенности графика площади минимальной плёнки в зависимости от параметра деформации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2421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36" y="260648"/>
            <a:ext cx="8229600" cy="796950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Связь с задачей Штейнера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24744"/>
            <a:ext cx="7589520" cy="29108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5576" y="4020712"/>
            <a:ext cx="7589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Минимальная система путей, соединяющих точки, в которых контур пересекается с поверхностью воды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728566"/>
            <a:ext cx="3679392" cy="18906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5576" y="5445224"/>
            <a:ext cx="3794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Решение задачи Штейнера для треугольника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02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Типы особенностей на плёнках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736"/>
            <a:ext cx="6893014" cy="333594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660232" y="1412776"/>
            <a:ext cx="23762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Два типа особенностей, возникающих в плёнках: водяная линия и «шестикрылая бабочка»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293096"/>
            <a:ext cx="7200800" cy="2354109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38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Плёнки на косах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56" y="796684"/>
            <a:ext cx="6156960" cy="29032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376720" y="889447"/>
            <a:ext cx="2448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Плёнка на пересечении, находящемся на краю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" y="3428999"/>
            <a:ext cx="2891269" cy="15634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55776" y="3699904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Плёнка на пересечении,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Находящемся в внутри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5</a:t>
            </a:fld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85184"/>
            <a:ext cx="8388425" cy="166560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691009" y="4284540"/>
            <a:ext cx="3419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Плёнки на горизонтальных слияниях пересечений</a:t>
            </a:r>
            <a:endParaRPr lang="ru-RU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65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Многомерное обобщение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6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39552" y="1340768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Вложим сферу в четырёхмерное пространство. Получим заузленную сферу. 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132856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Теорема.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Существует семейство параллельных гиперплоскостей, т. ч. Каждая гиперплоскость пересекает заузленную сферу по набору узлов и точек.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4149080"/>
            <a:ext cx="76328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7030A0"/>
                </a:solidFill>
              </a:rPr>
              <a:t>Плоскость, к которой сходятся 3 трёхмерных пространства;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7030A0"/>
                </a:solidFill>
              </a:rPr>
              <a:t>Линия, к которой сходятся 4 плоскости и 6 трёхмерных пространств (шестикрылая линия);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7030A0"/>
                </a:solidFill>
              </a:rPr>
              <a:t>Точка типа центра четырёхмерного симплекса. К ней сходятся 5 шестикрылых линий, 10 водяных плоскостей и 10 трёхмерных пространств.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691950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Структура особенностей минимального наполнения заузленной сферы: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85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Однопараметрическая деформация контура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40768"/>
            <a:ext cx="3424606" cy="31047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23928" y="1988840"/>
            <a:ext cx="44644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«Обрыв» возникает, когда плёнка становится нестабильной и резким скачком перепрыгивает (или деформируется) в стабильное состояние.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7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39552" y="4797152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Теорема.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Если в точке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x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0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имеется обрыв, то к кривой S(x) в этой точке сверху подходит кривая неустойчивой плёнки.</a:t>
            </a:r>
          </a:p>
        </p:txBody>
      </p:sp>
    </p:spTree>
    <p:extLst>
      <p:ext uri="{BB962C8B-B14F-4D97-AF65-F5344CB8AC3E}">
        <p14:creationId xmlns:p14="http://schemas.microsoft.com/office/powerpoint/2010/main" val="230018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Пара окружностей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01932"/>
            <a:ext cx="5770549" cy="19442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00192" y="1484784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Типы плёнок на паре окружностей: пара дисков, склеенные диски и катеноид 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268983"/>
            <a:ext cx="1589518" cy="6720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95736" y="3281856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Образующая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катеноида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54095"/>
            <a:ext cx="3701782" cy="34766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5536" y="4581128"/>
            <a:ext cx="40324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Зависимость параметра а от расстояния между окружностями.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Видно, что имеется два катеноида: внешний и внутренний (нестабильный)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19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7254240" cy="1409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08304" y="755571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Площадь 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катеноида</a:t>
            </a:r>
            <a:endParaRPr lang="ru-RU" sz="2000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00" y="1781184"/>
            <a:ext cx="5364480" cy="50596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68144" y="3292927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Зависимость площади катеноидов от расстояния между окружностями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FADA-A2CB-4B39-9A60-F30D27217E4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49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486</Words>
  <Application>Microsoft Office PowerPoint</Application>
  <PresentationFormat>Экран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«СТРУКТУРА И ДИНАМИКА МИНИМАЛЬНЫХ ПОВЕРХНОСТЕЙ НА КОНТУРАХ»</vt:lpstr>
      <vt:lpstr>Цель работы</vt:lpstr>
      <vt:lpstr>Связь с задачей Штейнера</vt:lpstr>
      <vt:lpstr>Типы особенностей на плёнках</vt:lpstr>
      <vt:lpstr>Плёнки на косах</vt:lpstr>
      <vt:lpstr>Многомерное обобщение</vt:lpstr>
      <vt:lpstr>Однопараметрическая деформация контура</vt:lpstr>
      <vt:lpstr>Пара окружностей</vt:lpstr>
      <vt:lpstr>Презентация PowerPoint</vt:lpstr>
      <vt:lpstr>Презентация PowerPoint</vt:lpstr>
      <vt:lpstr>Ласточкин хвост</vt:lpstr>
      <vt:lpstr>Презентация PowerPoint</vt:lpstr>
      <vt:lpstr>Выводы</vt:lpstr>
      <vt:lpstr>Вопросы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МИНИМАЛЬНЫЕ ПОВЕРХНОСТИ НА КОНТУРАХ И ИХ ДИНАМИКА</dc:title>
  <dc:creator>user</dc:creator>
  <cp:lastModifiedBy>user</cp:lastModifiedBy>
  <cp:revision>18</cp:revision>
  <dcterms:created xsi:type="dcterms:W3CDTF">2021-08-25T21:47:16Z</dcterms:created>
  <dcterms:modified xsi:type="dcterms:W3CDTF">2021-08-30T16:18:28Z</dcterms:modified>
</cp:coreProperties>
</file>