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5" r:id="rId3"/>
    <p:sldId id="258" r:id="rId4"/>
    <p:sldId id="257" r:id="rId5"/>
    <p:sldId id="269" r:id="rId6"/>
    <p:sldId id="259" r:id="rId7"/>
    <p:sldId id="267" r:id="rId8"/>
    <p:sldId id="260" r:id="rId9"/>
    <p:sldId id="262" r:id="rId10"/>
    <p:sldId id="263" r:id="rId11"/>
    <p:sldId id="268" r:id="rId12"/>
    <p:sldId id="264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5579D-E702-4CE9-B619-870EF3B083C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54D03-B45F-4FAB-BEA4-34ECAFFD2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6397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3C032-AA50-43F9-827B-329BEC7B8DD4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0B0EB-76BD-49A3-ACF4-0C3199456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1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0B0EB-76BD-49A3-ACF4-0C319945685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347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0B0EB-76BD-49A3-ACF4-0C319945685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779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8773-5101-42BB-8D1B-8FF042B84C34}" type="datetime1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55FC-FFF4-4AFC-96A3-F0EB5FB3ECBB}" type="datetime1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2AC3-6B53-4C90-8555-813E5FE3DEAC}" type="datetime1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48C6-FDAD-443E-8C02-4CEDC0829A0F}" type="datetime1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94-E7A0-407B-86EB-5C72B7AF2D3D}" type="datetime1">
              <a:rPr lang="ru-RU" smtClean="0"/>
              <a:t>23.09.2021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39BD-F97B-4E77-AF0C-4D975F87BE30}" type="datetime1">
              <a:rPr lang="ru-RU" smtClean="0"/>
              <a:t>23.09.2021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7CB1-BA0D-40B7-AAFE-BD80EAB6738E}" type="datetime1">
              <a:rPr lang="ru-RU" smtClean="0"/>
              <a:t>23.09.2021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0D54-928B-43E0-A7A2-2AC332390AE1}" type="datetime1">
              <a:rPr lang="ru-RU" smtClean="0"/>
              <a:t>23.09.2021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6C30-5E92-47E2-9E2C-73BBE63A45A7}" type="datetime1">
              <a:rPr lang="ru-RU" smtClean="0"/>
              <a:t>23.09.2021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97E0-1C53-4A0E-8002-641147D2DE38}" type="datetime1">
              <a:rPr lang="ru-RU" smtClean="0"/>
              <a:t>23.09.2021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4C68-9F97-492B-B943-61616AEF01F0}" type="datetime1">
              <a:rPr lang="ru-RU" smtClean="0"/>
              <a:t>23.09.2021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3BD885E-898F-487F-B81F-49EBF962FB19}" type="datetime1">
              <a:rPr lang="ru-RU" smtClean="0"/>
              <a:t>23.09.2021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/>
              <a:t>Изучение образования </a:t>
            </a:r>
            <a:r>
              <a:rPr lang="ru-RU" sz="3200" dirty="0" smtClean="0"/>
              <a:t>пар векторных мезонов в </a:t>
            </a:r>
            <a:r>
              <a:rPr lang="ru-RU" sz="3200" dirty="0" err="1" smtClean="0"/>
              <a:t>ультрапериферических</a:t>
            </a:r>
            <a:r>
              <a:rPr lang="ru-RU" sz="3200" dirty="0" smtClean="0"/>
              <a:t> столкновениях </a:t>
            </a:r>
            <a:r>
              <a:rPr lang="ru-RU" sz="3200" dirty="0"/>
              <a:t>в условиях эксперимента </a:t>
            </a:r>
            <a:r>
              <a:rPr lang="en-US" sz="3200" dirty="0"/>
              <a:t>ATLAS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8075240" cy="1652736"/>
          </a:xfrm>
        </p:spPr>
        <p:txBody>
          <a:bodyPr>
            <a:noAutofit/>
          </a:bodyPr>
          <a:lstStyle/>
          <a:p>
            <a:r>
              <a:rPr lang="ru-RU" sz="1600" dirty="0"/>
              <a:t>Руководитель </a:t>
            </a:r>
            <a:r>
              <a:rPr lang="ru-RU" sz="1600" dirty="0" smtClean="0"/>
              <a:t>НИР, К.Ф-М.Н.                     </a:t>
            </a:r>
            <a:r>
              <a:rPr lang="ru-RU" sz="1600" dirty="0" err="1" smtClean="0"/>
              <a:t>С.Л.Тимошенко</a:t>
            </a:r>
            <a:endParaRPr lang="ru-RU" sz="1600" dirty="0"/>
          </a:p>
          <a:p>
            <a:r>
              <a:rPr lang="ru-RU" sz="1600" dirty="0"/>
              <a:t>Студент    </a:t>
            </a:r>
            <a:r>
              <a:rPr lang="ru-RU" sz="1600" dirty="0" smtClean="0"/>
              <a:t>                                                  О.Д</a:t>
            </a:r>
            <a:r>
              <a:rPr lang="ru-RU" sz="1600" dirty="0"/>
              <a:t>. </a:t>
            </a:r>
            <a:r>
              <a:rPr lang="ru-RU" sz="1600" dirty="0" err="1"/>
              <a:t>Гавва</a:t>
            </a:r>
            <a:r>
              <a:rPr lang="ru-RU" sz="1600" dirty="0"/>
              <a:t> 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7598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86139" y="6278820"/>
            <a:ext cx="1315721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 dirty="0"/>
          </a:p>
        </p:txBody>
      </p:sp>
      <p:pic>
        <p:nvPicPr>
          <p:cNvPr id="3" name="Picture 2" descr="C:\Users\юзер\Desktop\нирс\отчет2\mass_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43891"/>
            <a:ext cx="7019930" cy="478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97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pic>
        <p:nvPicPr>
          <p:cNvPr id="5122" name="Picture 2" descr="C:\Users\юзер\Desktop\нирс\отчет2\eta_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336704" cy="500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866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5791200" cy="759614"/>
          </a:xfrm>
        </p:spPr>
        <p:txBody>
          <a:bodyPr/>
          <a:lstStyle/>
          <a:p>
            <a:r>
              <a:rPr lang="ru-RU" dirty="0" err="1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данный момент производится работа:</a:t>
            </a:r>
          </a:p>
          <a:p>
            <a:pPr marL="457200" indent="-457200">
              <a:buAutoNum type="arabicParenR"/>
            </a:pPr>
            <a:r>
              <a:rPr lang="ru-RU" dirty="0" smtClean="0"/>
              <a:t>развитие </a:t>
            </a:r>
            <a:r>
              <a:rPr lang="ru-RU" dirty="0"/>
              <a:t>кода для анализа </a:t>
            </a:r>
            <a:r>
              <a:rPr lang="ru-RU" dirty="0" err="1"/>
              <a:t>четырехчастичных</a:t>
            </a:r>
            <a:r>
              <a:rPr lang="ru-RU" dirty="0"/>
              <a:t> </a:t>
            </a:r>
            <a:r>
              <a:rPr lang="ru-RU" dirty="0" smtClean="0"/>
              <a:t>событий, поиск и идентификация сигналов от других пар векторных мезонов; </a:t>
            </a:r>
          </a:p>
          <a:p>
            <a:pPr marL="457200" indent="-457200">
              <a:buFont typeface="Arial" pitchFamily="34" charset="0"/>
              <a:buAutoNum type="arabicParenR"/>
            </a:pPr>
            <a:r>
              <a:rPr lang="ru-RU" dirty="0"/>
              <a:t>п</a:t>
            </a:r>
            <a:r>
              <a:rPr lang="ru-RU" dirty="0" smtClean="0"/>
              <a:t>родолжение работы с </a:t>
            </a:r>
            <a:r>
              <a:rPr lang="en-US" dirty="0" smtClean="0"/>
              <a:t>GRID</a:t>
            </a:r>
            <a:r>
              <a:rPr lang="ru-RU" dirty="0" smtClean="0"/>
              <a:t> для включения в анализ триггеров и увеличения статистики;</a:t>
            </a:r>
          </a:p>
          <a:p>
            <a:pPr marL="457200" indent="-457200">
              <a:buFont typeface="Arial" pitchFamily="34" charset="0"/>
              <a:buAutoNum type="arabicParenR"/>
            </a:pPr>
            <a:r>
              <a:rPr lang="ru-RU" dirty="0"/>
              <a:t>в</a:t>
            </a:r>
            <a:r>
              <a:rPr lang="ru-RU" dirty="0" smtClean="0"/>
              <a:t> дальнейшем необходимо проанализировать триггеры, а также учитывая особенности идентификации пар векторных мезонов наложить необходимые кинематические ограничения. </a:t>
            </a:r>
            <a:endParaRPr lang="ru-RU" dirty="0"/>
          </a:p>
          <a:p>
            <a:pPr marL="457200" indent="-457200">
              <a:buAutoNum type="arabicParenR"/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86139" y="6381328"/>
            <a:ext cx="1315721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71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276872"/>
            <a:ext cx="7056784" cy="13716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86139" y="6309320"/>
            <a:ext cx="1315721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3106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1"/>
            <a:ext cx="7620000" cy="2684512"/>
          </a:xfrm>
        </p:spPr>
        <p:txBody>
          <a:bodyPr>
            <a:normAutofit/>
          </a:bodyPr>
          <a:lstStyle/>
          <a:p>
            <a:r>
              <a:rPr lang="ru-RU" dirty="0" smtClean="0"/>
              <a:t>Целью </a:t>
            </a:r>
            <a:r>
              <a:rPr lang="ru-RU" dirty="0"/>
              <a:t>данной работы является изучение </a:t>
            </a:r>
            <a:r>
              <a:rPr lang="ru-RU" dirty="0" smtClean="0"/>
              <a:t>образования пар векторных </a:t>
            </a:r>
            <a:r>
              <a:rPr lang="ru-RU" dirty="0"/>
              <a:t>мезонов, таких как </a:t>
            </a:r>
            <a:r>
              <a:rPr lang="en-US" dirty="0"/>
              <a:t>ρ</a:t>
            </a:r>
            <a:r>
              <a:rPr lang="ru-RU" baseline="30000" dirty="0"/>
              <a:t>0</a:t>
            </a:r>
            <a:r>
              <a:rPr lang="en-US" dirty="0"/>
              <a:t>ρ</a:t>
            </a:r>
            <a:r>
              <a:rPr lang="ru-RU" baseline="30000" dirty="0" smtClean="0"/>
              <a:t>0</a:t>
            </a:r>
            <a:r>
              <a:rPr lang="ru-RU" dirty="0" smtClean="0"/>
              <a:t> ,</a:t>
            </a:r>
            <a:r>
              <a:rPr lang="el-GR" dirty="0"/>
              <a:t> ρ</a:t>
            </a:r>
            <a:r>
              <a:rPr lang="ru-RU" baseline="30000" dirty="0"/>
              <a:t>0</a:t>
            </a:r>
            <a:r>
              <a:rPr lang="en-US" dirty="0"/>
              <a:t>J</a:t>
            </a:r>
            <a:r>
              <a:rPr lang="ru-RU" dirty="0"/>
              <a:t>/</a:t>
            </a:r>
            <a:r>
              <a:rPr lang="en-US" dirty="0"/>
              <a:t>ψ</a:t>
            </a:r>
            <a:r>
              <a:rPr lang="ru-RU" dirty="0" smtClean="0"/>
              <a:t> в </a:t>
            </a:r>
            <a:r>
              <a:rPr lang="ru-RU" dirty="0" err="1"/>
              <a:t>ультрапериферических</a:t>
            </a:r>
            <a:r>
              <a:rPr lang="ru-RU" dirty="0"/>
              <a:t> столкновениях ядер на детекторе ATLAS. При этом мы намерены учитывать во внимание распад пары </a:t>
            </a:r>
            <a:r>
              <a:rPr lang="ru-RU" dirty="0" err="1"/>
              <a:t>веторных</a:t>
            </a:r>
            <a:r>
              <a:rPr lang="ru-RU" dirty="0"/>
              <a:t> мезонов ρ</a:t>
            </a:r>
            <a:r>
              <a:rPr lang="ru-RU" baseline="30000" dirty="0"/>
              <a:t>0</a:t>
            </a:r>
            <a:r>
              <a:rPr lang="ru-RU" dirty="0"/>
              <a:t>ρ</a:t>
            </a:r>
            <a:r>
              <a:rPr lang="ru-RU" baseline="30000" dirty="0"/>
              <a:t>0</a:t>
            </a:r>
            <a:r>
              <a:rPr lang="ru-RU" dirty="0"/>
              <a:t> на четыре заряженных пиона.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86139" y="6381328"/>
            <a:ext cx="1315721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47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1371600"/>
          </a:xfrm>
        </p:spPr>
        <p:txBody>
          <a:bodyPr/>
          <a:lstStyle/>
          <a:p>
            <a:r>
              <a:rPr lang="ru-RU" dirty="0" err="1" smtClean="0"/>
              <a:t>Ультрапериферические</a:t>
            </a:r>
            <a:r>
              <a:rPr lang="ru-RU" dirty="0" smtClean="0"/>
              <a:t> столкновения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76456" y="6414789"/>
            <a:ext cx="1315721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700808"/>
            <a:ext cx="244827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ЦЕНТРАЛЬНЫЕ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1700808"/>
            <a:ext cx="244827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ПЕРИФЕРИЧЕСКИЕ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1700808"/>
            <a:ext cx="244827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УЛЬТРА-ПЕРИФЕРИЧЕСКИЕ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42" y="2967037"/>
            <a:ext cx="1209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946" y="2995613"/>
            <a:ext cx="13620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879" y="2890836"/>
            <a:ext cx="14668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95536" y="4077072"/>
            <a:ext cx="2592288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Наибольшее </a:t>
            </a:r>
            <a:r>
              <a:rPr lang="ru-RU" sz="2000" b="1" dirty="0" smtClean="0">
                <a:solidFill>
                  <a:schemeClr val="tx1"/>
                </a:solidFill>
              </a:rPr>
              <a:t>перекрытие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b &lt;&lt; RA + RB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03848" y="4061048"/>
            <a:ext cx="2592288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Прицельный параметр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b </a:t>
            </a:r>
            <a:r>
              <a:rPr lang="ru-RU" sz="2000" b="1" dirty="0">
                <a:solidFill>
                  <a:schemeClr val="tx1"/>
                </a:solidFill>
              </a:rPr>
              <a:t>&gt; 1 </a:t>
            </a:r>
            <a:r>
              <a:rPr lang="ru-RU" sz="2000" b="1" dirty="0" err="1">
                <a:solidFill>
                  <a:schemeClr val="tx1"/>
                </a:solidFill>
              </a:rPr>
              <a:t>Фм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84168" y="4077072"/>
            <a:ext cx="2592288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Прицельный параметр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b </a:t>
            </a:r>
            <a:r>
              <a:rPr lang="ru-RU" sz="2000" b="1" dirty="0">
                <a:solidFill>
                  <a:schemeClr val="tx1"/>
                </a:solidFill>
              </a:rPr>
              <a:t>&gt; RA + RB</a:t>
            </a:r>
          </a:p>
        </p:txBody>
      </p:sp>
    </p:spTree>
    <p:extLst>
      <p:ext uri="{BB962C8B-B14F-4D97-AF65-F5344CB8AC3E}">
        <p14:creationId xmlns:p14="http://schemas.microsoft.com/office/powerpoint/2010/main" val="292127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5791200" cy="759614"/>
          </a:xfrm>
        </p:spPr>
        <p:txBody>
          <a:bodyPr/>
          <a:lstStyle/>
          <a:p>
            <a:r>
              <a:rPr lang="ru-RU" b="1" dirty="0"/>
              <a:t>Работа с </a:t>
            </a:r>
            <a:r>
              <a:rPr lang="en-US" b="1" dirty="0"/>
              <a:t>GRID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86139" y="6371679"/>
            <a:ext cx="1315721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 dirty="0"/>
          </a:p>
        </p:txBody>
      </p:sp>
      <p:pic>
        <p:nvPicPr>
          <p:cNvPr id="1026" name="Picture 2" descr="Grid computing | IT Depart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443" y="476672"/>
            <a:ext cx="4194643" cy="324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бъект 2"/>
          <p:cNvSpPr>
            <a:spLocks noGrp="1"/>
          </p:cNvSpPr>
          <p:nvPr>
            <p:ph idx="1"/>
          </p:nvPr>
        </p:nvSpPr>
        <p:spPr>
          <a:xfrm>
            <a:off x="251520" y="1052737"/>
            <a:ext cx="4258816" cy="3384375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Worldwide</a:t>
            </a:r>
            <a:r>
              <a:rPr lang="ru-RU" dirty="0"/>
              <a:t> LHC </a:t>
            </a:r>
            <a:r>
              <a:rPr lang="ru-RU" dirty="0" err="1"/>
              <a:t>Computing</a:t>
            </a:r>
            <a:r>
              <a:rPr lang="ru-RU" dirty="0"/>
              <a:t> </a:t>
            </a:r>
            <a:r>
              <a:rPr lang="ru-RU" dirty="0" err="1"/>
              <a:t>Grid</a:t>
            </a:r>
            <a:r>
              <a:rPr lang="ru-RU" dirty="0"/>
              <a:t> (WLCG) – распределительная вычислительная инфраструктура, используемая в </a:t>
            </a:r>
            <a:r>
              <a:rPr lang="en-US" dirty="0"/>
              <a:t>CERN</a:t>
            </a:r>
            <a:r>
              <a:rPr lang="ru-RU" dirty="0" smtClean="0"/>
              <a:t>. Миссия</a:t>
            </a:r>
            <a:r>
              <a:rPr lang="ru-RU" dirty="0"/>
              <a:t> WLCG заключается в предоставлении глобальных вычислительных ресурсов для хранения, распределения и анализа данных, генерируемых LHC. </a:t>
            </a: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628357" y="4005064"/>
            <a:ext cx="4258816" cy="30963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WLCG объединяет вычислительные ресурсы около 900 000 компьютерных ядер из более чем 170 сайтов в 42 странах, создавая массивную распределенную вычислительную инфраструктуру, которая предоставляет физикам по всему миру доступ к данным LHC почти в реальном времени с возможностью обработки данных.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8" name="Picture 4" descr="CERN Prepares for New Computing Challenges with Large Hadron Collider |  TOP5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79"/>
            <a:ext cx="3888432" cy="258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68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5121"/>
            <a:ext cx="7772400" cy="10668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Работа с </a:t>
            </a:r>
            <a:r>
              <a:rPr lang="en-US" sz="4000" dirty="0" smtClean="0"/>
              <a:t>grid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5184576" cy="4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12776"/>
            <a:ext cx="32099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529662" y="5877272"/>
            <a:ext cx="2484276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+mj-lt"/>
              </a:rPr>
              <a:t>Код запуска в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GRID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24530" y="4725889"/>
            <a:ext cx="2721087" cy="11521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+mj-lt"/>
              </a:rPr>
              <a:t>Письмо об успешном завершении работы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1412776"/>
            <a:ext cx="3096344" cy="3067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772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635080" cy="1371600"/>
          </a:xfrm>
        </p:spPr>
        <p:txBody>
          <a:bodyPr/>
          <a:lstStyle/>
          <a:p>
            <a:r>
              <a:rPr lang="ru-RU" dirty="0" smtClean="0"/>
              <a:t>Пары векторных мезонов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Существует несколько каналов распада пар векторных мезонов:</a:t>
            </a:r>
          </a:p>
          <a:p>
            <a:pPr marL="457200" indent="-457200">
              <a:buAutoNum type="arabicParenR"/>
            </a:pPr>
            <a:r>
              <a:rPr lang="el-GR" dirty="0" smtClean="0"/>
              <a:t>ρ</a:t>
            </a:r>
            <a:r>
              <a:rPr lang="ru-RU" baseline="30000" dirty="0"/>
              <a:t>0</a:t>
            </a:r>
            <a:r>
              <a:rPr lang="el-GR" dirty="0"/>
              <a:t>ϕ</a:t>
            </a:r>
            <a:r>
              <a:rPr lang="ru-RU" dirty="0"/>
              <a:t>→</a:t>
            </a:r>
            <a:r>
              <a:rPr lang="el-GR" dirty="0"/>
              <a:t> ρ</a:t>
            </a:r>
            <a:r>
              <a:rPr lang="en-US" dirty="0"/>
              <a:t>K</a:t>
            </a:r>
            <a:r>
              <a:rPr lang="en-US" baseline="-25000" dirty="0"/>
              <a:t>L</a:t>
            </a:r>
            <a:r>
              <a:rPr lang="en-US" dirty="0"/>
              <a:t>K</a:t>
            </a:r>
            <a:r>
              <a:rPr lang="en-US" baseline="-25000" dirty="0"/>
              <a:t>S</a:t>
            </a:r>
            <a:r>
              <a:rPr lang="en-US" dirty="0"/>
              <a:t> </a:t>
            </a:r>
            <a:r>
              <a:rPr lang="ru-RU" dirty="0"/>
              <a:t>→ </a:t>
            </a:r>
            <a:r>
              <a:rPr lang="el-GR" dirty="0"/>
              <a:t>π</a:t>
            </a:r>
            <a:r>
              <a:rPr lang="ru-RU" baseline="30000" dirty="0"/>
              <a:t>+</a:t>
            </a:r>
            <a:r>
              <a:rPr lang="el-GR" dirty="0"/>
              <a:t>π</a:t>
            </a:r>
            <a:r>
              <a:rPr lang="ru-RU" baseline="30000" dirty="0"/>
              <a:t>-</a:t>
            </a:r>
            <a:r>
              <a:rPr lang="el-GR" dirty="0"/>
              <a:t>π</a:t>
            </a:r>
            <a:r>
              <a:rPr lang="ru-RU" baseline="30000" dirty="0"/>
              <a:t>+</a:t>
            </a:r>
            <a:r>
              <a:rPr lang="el-GR" dirty="0"/>
              <a:t>π</a:t>
            </a:r>
            <a:r>
              <a:rPr lang="ru-RU" baseline="30000" dirty="0"/>
              <a:t>-   </a:t>
            </a:r>
            <a:endParaRPr lang="ru-RU" b="1" dirty="0" smtClean="0"/>
          </a:p>
          <a:p>
            <a:r>
              <a:rPr lang="ru-RU" dirty="0" smtClean="0"/>
              <a:t>2</a:t>
            </a:r>
            <a:r>
              <a:rPr lang="ru-RU" dirty="0"/>
              <a:t>) </a:t>
            </a:r>
            <a:r>
              <a:rPr lang="el-GR" dirty="0"/>
              <a:t>ρ</a:t>
            </a:r>
            <a:r>
              <a:rPr lang="ru-RU" baseline="30000" dirty="0" smtClean="0"/>
              <a:t>0</a:t>
            </a:r>
            <a:r>
              <a:rPr lang="ru-RU" dirty="0" smtClean="0"/>
              <a:t>ɷ→ (ɷ →</a:t>
            </a:r>
            <a:r>
              <a:rPr lang="el-GR" dirty="0" smtClean="0"/>
              <a:t> π</a:t>
            </a:r>
            <a:r>
              <a:rPr lang="ru-RU" baseline="30000" dirty="0" smtClean="0"/>
              <a:t>+</a:t>
            </a:r>
            <a:r>
              <a:rPr lang="el-GR" dirty="0" smtClean="0"/>
              <a:t>π</a:t>
            </a:r>
            <a:r>
              <a:rPr lang="ru-RU" baseline="30000" dirty="0" smtClean="0"/>
              <a:t>-</a:t>
            </a:r>
            <a:r>
              <a:rPr lang="el-GR" dirty="0" smtClean="0"/>
              <a:t>π</a:t>
            </a:r>
            <a:r>
              <a:rPr lang="ru-RU" baseline="30000" dirty="0" smtClean="0"/>
              <a:t>0</a:t>
            </a:r>
            <a:r>
              <a:rPr lang="ru-RU" dirty="0" smtClean="0"/>
              <a:t>) </a:t>
            </a:r>
            <a:r>
              <a:rPr lang="ru-RU" dirty="0"/>
              <a:t>→ </a:t>
            </a:r>
            <a:r>
              <a:rPr lang="el-GR" dirty="0"/>
              <a:t>π</a:t>
            </a:r>
            <a:r>
              <a:rPr lang="ru-RU" baseline="30000" dirty="0"/>
              <a:t>+</a:t>
            </a:r>
            <a:r>
              <a:rPr lang="el-GR" dirty="0"/>
              <a:t>π</a:t>
            </a:r>
            <a:r>
              <a:rPr lang="ru-RU" baseline="30000" dirty="0"/>
              <a:t>-</a:t>
            </a:r>
            <a:r>
              <a:rPr lang="el-GR" dirty="0"/>
              <a:t>π</a:t>
            </a:r>
            <a:r>
              <a:rPr lang="ru-RU" baseline="30000" dirty="0"/>
              <a:t>+</a:t>
            </a:r>
            <a:r>
              <a:rPr lang="el-GR" dirty="0"/>
              <a:t>π</a:t>
            </a:r>
            <a:r>
              <a:rPr lang="ru-RU" baseline="30000" dirty="0"/>
              <a:t>-  </a:t>
            </a:r>
            <a:endParaRPr lang="ru-RU" b="1" dirty="0"/>
          </a:p>
          <a:p>
            <a:pPr marL="457200" indent="-457200">
              <a:buAutoNum type="arabicParenR" startAt="3"/>
            </a:pPr>
            <a:r>
              <a:rPr lang="el-GR" dirty="0" smtClean="0"/>
              <a:t>ρ</a:t>
            </a:r>
            <a:r>
              <a:rPr lang="en-US" baseline="30000" dirty="0"/>
              <a:t>0</a:t>
            </a:r>
            <a:r>
              <a:rPr lang="el-GR" dirty="0"/>
              <a:t>ρ</a:t>
            </a:r>
            <a:r>
              <a:rPr lang="en-US" baseline="30000" dirty="0"/>
              <a:t>0</a:t>
            </a:r>
            <a:r>
              <a:rPr lang="en-US" dirty="0"/>
              <a:t>→</a:t>
            </a:r>
            <a:r>
              <a:rPr lang="el-GR" dirty="0"/>
              <a:t> π</a:t>
            </a:r>
            <a:r>
              <a:rPr lang="en-US" baseline="30000" dirty="0"/>
              <a:t>+</a:t>
            </a:r>
            <a:r>
              <a:rPr lang="el-GR" dirty="0"/>
              <a:t>π</a:t>
            </a:r>
            <a:r>
              <a:rPr lang="ru-RU" baseline="30000" dirty="0"/>
              <a:t>-</a:t>
            </a:r>
            <a:r>
              <a:rPr lang="el-GR" dirty="0"/>
              <a:t>π</a:t>
            </a:r>
            <a:r>
              <a:rPr lang="ru-RU" baseline="30000" dirty="0"/>
              <a:t>+</a:t>
            </a:r>
            <a:r>
              <a:rPr lang="el-GR" dirty="0"/>
              <a:t>π</a:t>
            </a:r>
            <a:r>
              <a:rPr lang="en-US" baseline="30000" dirty="0"/>
              <a:t>- </a:t>
            </a:r>
            <a:endParaRPr lang="ru-RU" baseline="30000" dirty="0"/>
          </a:p>
          <a:p>
            <a:r>
              <a:rPr lang="ru-RU" dirty="0" smtClean="0"/>
              <a:t>4</a:t>
            </a:r>
            <a:r>
              <a:rPr lang="ru-RU" dirty="0"/>
              <a:t>) </a:t>
            </a:r>
            <a:r>
              <a:rPr lang="el-GR" dirty="0"/>
              <a:t>ρ</a:t>
            </a:r>
            <a:r>
              <a:rPr lang="ru-RU" baseline="30000" dirty="0"/>
              <a:t>0</a:t>
            </a:r>
            <a:r>
              <a:rPr lang="en-US" dirty="0"/>
              <a:t>J</a:t>
            </a:r>
            <a:r>
              <a:rPr lang="ru-RU" dirty="0"/>
              <a:t>/</a:t>
            </a:r>
            <a:r>
              <a:rPr lang="en-US" dirty="0"/>
              <a:t>ψ</a:t>
            </a:r>
            <a:r>
              <a:rPr lang="ru-RU" dirty="0"/>
              <a:t>→</a:t>
            </a:r>
            <a:r>
              <a:rPr lang="el-GR" dirty="0"/>
              <a:t> π</a:t>
            </a:r>
            <a:r>
              <a:rPr lang="ru-RU" baseline="30000" dirty="0"/>
              <a:t>+</a:t>
            </a:r>
            <a:r>
              <a:rPr lang="el-GR" dirty="0"/>
              <a:t>π</a:t>
            </a:r>
            <a:r>
              <a:rPr lang="ru-RU" baseline="30000" dirty="0"/>
              <a:t>- </a:t>
            </a:r>
            <a:r>
              <a:rPr lang="ru-RU" dirty="0"/>
              <a:t>+ </a:t>
            </a:r>
            <a:r>
              <a:rPr lang="en-US" dirty="0"/>
              <a:t>μ</a:t>
            </a:r>
            <a:r>
              <a:rPr lang="ru-RU" baseline="30000" dirty="0"/>
              <a:t>+</a:t>
            </a:r>
            <a:r>
              <a:rPr lang="en-US" dirty="0"/>
              <a:t>μ</a:t>
            </a:r>
            <a:r>
              <a:rPr lang="ru-RU" baseline="30000" dirty="0"/>
              <a:t>- </a:t>
            </a:r>
            <a:r>
              <a:rPr lang="en-US" dirty="0"/>
              <a:t>(e</a:t>
            </a:r>
            <a:r>
              <a:rPr lang="ru-RU" baseline="30000" dirty="0"/>
              <a:t>+</a:t>
            </a:r>
            <a:r>
              <a:rPr lang="en-US" dirty="0"/>
              <a:t>e</a:t>
            </a:r>
            <a:r>
              <a:rPr lang="ru-RU" baseline="30000" dirty="0"/>
              <a:t>-</a:t>
            </a:r>
            <a:r>
              <a:rPr lang="en-US" dirty="0"/>
              <a:t>)</a:t>
            </a:r>
            <a:endParaRPr lang="ru-RU" baseline="30000" dirty="0" smtClean="0"/>
          </a:p>
          <a:p>
            <a:pPr marL="0" lvl="2" indent="0">
              <a:spcAft>
                <a:spcPts val="600"/>
              </a:spcAft>
              <a:buClrTx/>
              <a:buNone/>
            </a:pPr>
            <a:endParaRPr lang="ru-RU" b="1" dirty="0"/>
          </a:p>
          <a:p>
            <a:r>
              <a:rPr lang="ru-RU" dirty="0"/>
              <a:t>В работе производится анализ эксперимента 2018 года на детекторе </a:t>
            </a:r>
            <a:r>
              <a:rPr lang="en-US" dirty="0"/>
              <a:t>ATLAS</a:t>
            </a:r>
            <a:r>
              <a:rPr lang="ru-RU" dirty="0"/>
              <a:t>, полученного при </a:t>
            </a:r>
            <a:r>
              <a:rPr lang="ru-RU" dirty="0" err="1"/>
              <a:t>ультрапериферических</a:t>
            </a:r>
            <a:r>
              <a:rPr lang="ru-RU" dirty="0"/>
              <a:t> столкновениях тяжелых ядер свинца с энергией 5.02 ТэВ/нуклон.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86139" y="6309320"/>
            <a:ext cx="1315721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07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635080" cy="1371600"/>
          </a:xfrm>
        </p:spPr>
        <p:txBody>
          <a:bodyPr/>
          <a:lstStyle/>
          <a:p>
            <a:r>
              <a:rPr lang="ru-RU" dirty="0" smtClean="0"/>
              <a:t>Пары векторных мезонов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86139" y="6309320"/>
            <a:ext cx="1315721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77444" y="2492896"/>
            <a:ext cx="23762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755576" y="1828337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На данном этапе работы мы будем рассматривать распад пары </a:t>
            </a:r>
            <a:r>
              <a:rPr lang="el-GR" dirty="0" smtClean="0"/>
              <a:t>ρ</a:t>
            </a:r>
            <a:r>
              <a:rPr lang="ru-RU" baseline="30000" dirty="0" smtClean="0"/>
              <a:t>0 </a:t>
            </a:r>
            <a:r>
              <a:rPr lang="ru-RU" dirty="0" smtClean="0"/>
              <a:t>–мезонов. </a:t>
            </a:r>
          </a:p>
          <a:p>
            <a:pPr algn="ctr"/>
            <a:r>
              <a:rPr lang="el-GR" dirty="0" smtClean="0"/>
              <a:t>ρ</a:t>
            </a:r>
            <a:r>
              <a:rPr lang="en-US" baseline="30000" dirty="0" smtClean="0"/>
              <a:t>0</a:t>
            </a:r>
            <a:r>
              <a:rPr lang="el-GR" dirty="0" smtClean="0"/>
              <a:t>ρ</a:t>
            </a:r>
            <a:r>
              <a:rPr lang="en-US" baseline="30000" dirty="0" smtClean="0"/>
              <a:t>0</a:t>
            </a:r>
            <a:r>
              <a:rPr lang="en-US" dirty="0" smtClean="0"/>
              <a:t>→</a:t>
            </a:r>
            <a:r>
              <a:rPr lang="el-GR" dirty="0" smtClean="0"/>
              <a:t> π</a:t>
            </a:r>
            <a:r>
              <a:rPr lang="en-US" baseline="30000" dirty="0" smtClean="0"/>
              <a:t>+</a:t>
            </a:r>
            <a:r>
              <a:rPr lang="el-GR" dirty="0" smtClean="0"/>
              <a:t>π</a:t>
            </a:r>
            <a:r>
              <a:rPr lang="ru-RU" baseline="30000" dirty="0" smtClean="0"/>
              <a:t>-</a:t>
            </a:r>
            <a:r>
              <a:rPr lang="el-GR" dirty="0" smtClean="0"/>
              <a:t>π</a:t>
            </a:r>
            <a:r>
              <a:rPr lang="ru-RU" baseline="30000" dirty="0" smtClean="0"/>
              <a:t>+</a:t>
            </a:r>
            <a:r>
              <a:rPr lang="el-GR" dirty="0" smtClean="0"/>
              <a:t>π</a:t>
            </a:r>
            <a:r>
              <a:rPr lang="en-US" baseline="30000" dirty="0" smtClean="0"/>
              <a:t>- </a:t>
            </a:r>
            <a:endParaRPr lang="ru-RU" dirty="0" smtClean="0"/>
          </a:p>
          <a:p>
            <a:r>
              <a:rPr lang="ru-RU" dirty="0" smtClean="0"/>
              <a:t>Для нашего анализа мы рассматриваем условие для треков только с первыми четырьмя </a:t>
            </a:r>
            <a:r>
              <a:rPr lang="ru-RU" dirty="0" err="1" smtClean="0"/>
              <a:t>бинами</a:t>
            </a:r>
            <a:r>
              <a:rPr lang="ru-RU" dirty="0" smtClean="0"/>
              <a:t>. Зная, что пара </a:t>
            </a:r>
            <a:r>
              <a:rPr lang="el-GR" dirty="0" smtClean="0"/>
              <a:t>ρ</a:t>
            </a:r>
            <a:r>
              <a:rPr lang="ru-RU" baseline="30000" dirty="0" smtClean="0"/>
              <a:t>0 </a:t>
            </a:r>
            <a:r>
              <a:rPr lang="ru-RU" dirty="0" smtClean="0"/>
              <a:t>–мезонов распадается на четыре заряженных пиона, мы предполагаем, что четыре трека являются заряженными пионами и задаем их массу. С учетом заданной массы мы строим распределения для инвариантных масс по формуле четырех-вектора для всех возможных случаев зарядов частиц, учитывая при этом, что суммарный заряд четырех пионов равен нулю.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53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606750" cy="61198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86139" y="6298535"/>
            <a:ext cx="1315721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 dirty="0"/>
          </a:p>
        </p:txBody>
      </p:sp>
      <p:pic>
        <p:nvPicPr>
          <p:cNvPr id="3074" name="Picture 2" descr="C:\Users\юзер\Desktop\нирс\отчет2\m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3421"/>
            <a:ext cx="5119282" cy="349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юзер\Desktop\нирс\отчет2\p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682" y="3574507"/>
            <a:ext cx="4591325" cy="313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32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98992" y="6240224"/>
            <a:ext cx="1315721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 dirty="0"/>
          </a:p>
        </p:txBody>
      </p:sp>
      <p:pic>
        <p:nvPicPr>
          <p:cNvPr id="2050" name="Picture 2" descr="C:\Users\юзер\Desktop\нирс\отчет2\e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16" y="116632"/>
            <a:ext cx="5196432" cy="334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юзер\Desktop\нирс\отчет2\ph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15" y="3331813"/>
            <a:ext cx="5196433" cy="354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60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464</TotalTime>
  <Words>450</Words>
  <Application>Microsoft Office PowerPoint</Application>
  <PresentationFormat>Экран (4:3)</PresentationFormat>
  <Paragraphs>55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Главная</vt:lpstr>
      <vt:lpstr>Изучение образования пар векторных мезонов в ультрапериферических столкновениях в условиях эксперимента ATLAS </vt:lpstr>
      <vt:lpstr>Цель работы</vt:lpstr>
      <vt:lpstr>Ультрапериферические столкновения</vt:lpstr>
      <vt:lpstr>Работа с GRID </vt:lpstr>
      <vt:lpstr>Презентация PowerPoint</vt:lpstr>
      <vt:lpstr>Пары векторных мезонов</vt:lpstr>
      <vt:lpstr>Пары векторных мезонов</vt:lpstr>
      <vt:lpstr> </vt:lpstr>
      <vt:lpstr>Презентация PowerPoint</vt:lpstr>
      <vt:lpstr>Презентация PowerPoint</vt:lpstr>
      <vt:lpstr>Презентация PowerPoint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Изучение образования четырехчастичных событий в ультрапериферических столкновениях тяжелых ионов в условиях эксперимента ATLAS </dc:title>
  <dc:creator>Оксана</dc:creator>
  <cp:lastModifiedBy>Пользователь Windows</cp:lastModifiedBy>
  <cp:revision>29</cp:revision>
  <dcterms:created xsi:type="dcterms:W3CDTF">2020-12-28T16:24:11Z</dcterms:created>
  <dcterms:modified xsi:type="dcterms:W3CDTF">2021-09-23T18:34:15Z</dcterms:modified>
</cp:coreProperties>
</file>