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97"/>
  </p:notesMasterIdLst>
  <p:sldIdLst>
    <p:sldId id="889" r:id="rId5"/>
    <p:sldId id="1136" r:id="rId6"/>
    <p:sldId id="1138" r:id="rId7"/>
    <p:sldId id="1142" r:id="rId8"/>
    <p:sldId id="1143" r:id="rId9"/>
    <p:sldId id="1135" r:id="rId10"/>
    <p:sldId id="1140" r:id="rId11"/>
    <p:sldId id="1253" r:id="rId12"/>
    <p:sldId id="1255" r:id="rId13"/>
    <p:sldId id="1256" r:id="rId14"/>
    <p:sldId id="1160" r:id="rId15"/>
    <p:sldId id="1148" r:id="rId16"/>
    <p:sldId id="1144" r:id="rId17"/>
    <p:sldId id="1150" r:id="rId18"/>
    <p:sldId id="1151" r:id="rId19"/>
    <p:sldId id="1159" r:id="rId20"/>
    <p:sldId id="1203" r:id="rId21"/>
    <p:sldId id="1147" r:id="rId22"/>
    <p:sldId id="886" r:id="rId23"/>
    <p:sldId id="1214" r:id="rId24"/>
    <p:sldId id="1060" r:id="rId25"/>
    <p:sldId id="1205" r:id="rId26"/>
    <p:sldId id="1206" r:id="rId27"/>
    <p:sldId id="1209" r:id="rId28"/>
    <p:sldId id="1212" r:id="rId29"/>
    <p:sldId id="1213" r:id="rId30"/>
    <p:sldId id="849" r:id="rId31"/>
    <p:sldId id="1116" r:id="rId32"/>
    <p:sldId id="1215" r:id="rId33"/>
    <p:sldId id="1210" r:id="rId34"/>
    <p:sldId id="1211" r:id="rId35"/>
    <p:sldId id="1089" r:id="rId36"/>
    <p:sldId id="1072" r:id="rId37"/>
    <p:sldId id="846" r:id="rId38"/>
    <p:sldId id="847" r:id="rId39"/>
    <p:sldId id="1124" r:id="rId40"/>
    <p:sldId id="1216" r:id="rId41"/>
    <p:sldId id="1217" r:id="rId42"/>
    <p:sldId id="1065" r:id="rId43"/>
    <p:sldId id="1121" r:id="rId44"/>
    <p:sldId id="1145" r:id="rId45"/>
    <p:sldId id="1003" r:id="rId46"/>
    <p:sldId id="1172" r:id="rId47"/>
    <p:sldId id="1023" r:id="rId48"/>
    <p:sldId id="1197" r:id="rId49"/>
    <p:sldId id="981" r:id="rId50"/>
    <p:sldId id="1021" r:id="rId51"/>
    <p:sldId id="1176" r:id="rId52"/>
    <p:sldId id="1180" r:id="rId53"/>
    <p:sldId id="1185" r:id="rId54"/>
    <p:sldId id="1201" r:id="rId55"/>
    <p:sldId id="1030" r:id="rId56"/>
    <p:sldId id="1101" r:id="rId57"/>
    <p:sldId id="1268" r:id="rId58"/>
    <p:sldId id="1219" r:id="rId59"/>
    <p:sldId id="1220" r:id="rId60"/>
    <p:sldId id="1235" r:id="rId61"/>
    <p:sldId id="1223" r:id="rId62"/>
    <p:sldId id="1258" r:id="rId63"/>
    <p:sldId id="1161" r:id="rId64"/>
    <p:sldId id="1265" r:id="rId65"/>
    <p:sldId id="1222" r:id="rId66"/>
    <p:sldId id="1228" r:id="rId67"/>
    <p:sldId id="1252" r:id="rId68"/>
    <p:sldId id="1269" r:id="rId69"/>
    <p:sldId id="1229" r:id="rId70"/>
    <p:sldId id="1225" r:id="rId71"/>
    <p:sldId id="1231" r:id="rId72"/>
    <p:sldId id="1232" r:id="rId73"/>
    <p:sldId id="1243" r:id="rId74"/>
    <p:sldId id="1221" r:id="rId75"/>
    <p:sldId id="1262" r:id="rId76"/>
    <p:sldId id="1261" r:id="rId77"/>
    <p:sldId id="1263" r:id="rId78"/>
    <p:sldId id="1249" r:id="rId79"/>
    <p:sldId id="1264" r:id="rId80"/>
    <p:sldId id="892" r:id="rId81"/>
    <p:sldId id="1200" r:id="rId82"/>
    <p:sldId id="1267" r:id="rId83"/>
    <p:sldId id="1259" r:id="rId84"/>
    <p:sldId id="1155" r:id="rId85"/>
    <p:sldId id="1087" r:id="rId86"/>
    <p:sldId id="1088" r:id="rId87"/>
    <p:sldId id="1195" r:id="rId88"/>
    <p:sldId id="1196" r:id="rId89"/>
    <p:sldId id="1199" r:id="rId90"/>
    <p:sldId id="1076" r:id="rId91"/>
    <p:sldId id="1175" r:id="rId92"/>
    <p:sldId id="1247" r:id="rId93"/>
    <p:sldId id="1120" r:id="rId94"/>
    <p:sldId id="1086" r:id="rId95"/>
    <p:sldId id="1153" r:id="rId9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FFFF"/>
    <a:srgbClr val="FF6600"/>
    <a:srgbClr val="0000CC"/>
    <a:srgbClr val="CC6600"/>
    <a:srgbClr val="009900"/>
    <a:srgbClr val="111111"/>
    <a:srgbClr val="1C1C1C"/>
    <a:srgbClr val="292929"/>
    <a:srgbClr val="00A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7983" autoAdjust="0"/>
  </p:normalViewPr>
  <p:slideViewPr>
    <p:cSldViewPr>
      <p:cViewPr>
        <p:scale>
          <a:sx n="50" d="100"/>
          <a:sy n="50" d="100"/>
        </p:scale>
        <p:origin x="-1086" y="-21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6CE9DBD2-CCE6-4F16-A36E-F0743A96AC94}" type="slidenum">
              <a:rPr lang="en-GB" altLang="sv-SE" sz="1200"/>
              <a:pPr eaLnBrk="1" hangingPunct="1"/>
              <a:t>90</a:t>
            </a:fld>
            <a:endParaRPr lang="en-GB" altLang="sv-SE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sv-SE" sz="1400" dirty="0" smtClean="0">
                <a:latin typeface="Times New Roman" charset="0"/>
              </a:rPr>
              <a:t>We have also performed a measurement of the flavor composition, illustrated in the figure on the right.</a:t>
            </a:r>
          </a:p>
          <a:p>
            <a:pPr eaLnBrk="1" hangingPunct="1"/>
            <a:r>
              <a:rPr lang="en-US" altLang="sv-SE" sz="1400" dirty="0" err="1" smtClean="0">
                <a:latin typeface="Times New Roman" charset="0"/>
              </a:rPr>
              <a:t>Muon</a:t>
            </a:r>
            <a:r>
              <a:rPr lang="en-US" altLang="sv-SE" sz="1400" dirty="0" smtClean="0">
                <a:latin typeface="Times New Roman" charset="0"/>
              </a:rPr>
              <a:t> damped, pion decay, neutron beam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240" y="0"/>
            <a:ext cx="12750561" cy="9008972"/>
          </a:xfrm>
          <a:prstGeom prst="rect">
            <a:avLst/>
          </a:prstGeom>
        </p:spPr>
        <p:txBody>
          <a:bodyPr lIns="117299" tIns="58650" rIns="117299" bIns="586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48235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tertuliadofado.com/printable-map-of-russia/printable-map-of-russia-2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iki.icecube.wisc.edu/index.php/File:Global_fit_results_single_fits.png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ppt\Vorlagen\Geheimsch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2363" y="1447800"/>
            <a:ext cx="109844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High-</a:t>
            </a:r>
            <a:r>
              <a:rPr lang="de-DE" sz="8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de-DE" sz="8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nergy</a:t>
            </a:r>
            <a:r>
              <a:rPr lang="de-DE" sz="8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80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</a:t>
            </a:r>
            <a:r>
              <a:rPr lang="de-DE" sz="8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8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de-DE" sz="8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stronomy</a:t>
            </a:r>
            <a:endParaRPr lang="de-DE" sz="8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Where</a:t>
            </a:r>
            <a:r>
              <a:rPr lang="de-DE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do </a:t>
            </a:r>
            <a:r>
              <a:rPr lang="de-DE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we</a:t>
            </a:r>
            <a:r>
              <a:rPr lang="de-DE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stand, </a:t>
            </a:r>
            <a:r>
              <a:rPr lang="de-DE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where</a:t>
            </a:r>
            <a:r>
              <a:rPr lang="de-DE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do </a:t>
            </a:r>
            <a:r>
              <a:rPr lang="de-DE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we</a:t>
            </a:r>
            <a:r>
              <a:rPr lang="de-DE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go</a:t>
            </a:r>
            <a:r>
              <a:rPr lang="de-DE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?</a:t>
            </a:r>
          </a:p>
          <a:p>
            <a:pPr algn="l"/>
            <a:endParaRPr lang="de-DE" sz="4800" b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l"/>
            <a:endParaRPr lang="de-DE" sz="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ICPPA, </a:t>
            </a:r>
            <a:r>
              <a:rPr lang="de-DE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Moscow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                 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</a:t>
            </a:r>
            <a:r>
              <a:rPr lang="de-DE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Oct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6, 2015</a:t>
            </a:r>
            <a:endParaRPr lang="de-DE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091" y="8046512"/>
            <a:ext cx="1552922" cy="15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63800" y="7200543"/>
            <a:ext cx="73680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9600" dirty="0" smtClean="0">
              <a:solidFill>
                <a:schemeClr val="bg1"/>
              </a:solidFill>
            </a:endParaRPr>
          </a:p>
          <a:p>
            <a:pPr algn="l"/>
            <a:r>
              <a:rPr lang="de-DE" sz="5400" dirty="0" smtClean="0">
                <a:solidFill>
                  <a:schemeClr val="bg1"/>
                </a:solidFill>
              </a:rPr>
              <a:t>   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Christian </a:t>
            </a:r>
            <a:r>
              <a:rPr lang="de-DE" sz="39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Spiering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DESY Zeuthen</a:t>
            </a:r>
            <a:endParaRPr lang="de-DE" sz="3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2015: </a:t>
            </a:r>
            <a:r>
              <a:rPr lang="de-DE" dirty="0"/>
              <a:t>F</a:t>
            </a:r>
            <a:r>
              <a:rPr lang="de-DE" dirty="0" smtClean="0"/>
              <a:t>irst </a:t>
            </a:r>
            <a:r>
              <a:rPr lang="de-DE" dirty="0" err="1" smtClean="0"/>
              <a:t>cluster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GVD </a:t>
            </a:r>
            <a:r>
              <a:rPr lang="de-DE" sz="3600" dirty="0" smtClean="0"/>
              <a:t>versus</a:t>
            </a:r>
            <a:r>
              <a:rPr lang="de-DE" dirty="0" smtClean="0"/>
              <a:t> NT200</a:t>
            </a:r>
            <a:endParaRPr lang="de-DE" dirty="0"/>
          </a:p>
        </p:txBody>
      </p:sp>
      <p:pic>
        <p:nvPicPr>
          <p:cNvPr id="5" name="Picture 23" descr="Cluster_scatch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000" contrast="58000"/>
          </a:blip>
          <a:srcRect t="5733"/>
          <a:stretch/>
        </p:blipFill>
        <p:spPr bwMode="auto">
          <a:xfrm>
            <a:off x="635000" y="1219200"/>
            <a:ext cx="11004144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 bwMode="auto">
          <a:xfrm>
            <a:off x="2637589" y="8598568"/>
            <a:ext cx="2057400" cy="6096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902200" y="6949764"/>
            <a:ext cx="2057400" cy="2422836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9169400" y="5943600"/>
            <a:ext cx="2057400" cy="22860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10198100" y="7523328"/>
            <a:ext cx="1333946" cy="22860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 flipH="1">
            <a:off x="8483600" y="5452100"/>
            <a:ext cx="762000" cy="1634500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102600" y="5032791"/>
            <a:ext cx="380999" cy="525798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3894889" y="4100913"/>
            <a:ext cx="3185361" cy="28194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260474" y="5257800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6623050" y="4457700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6807200" y="5642811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1362" y="6492564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521200" y="6463113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3666289" y="5558589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5283200" y="3914274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064000" y="4419600"/>
            <a:ext cx="457200" cy="457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 flipH="1">
            <a:off x="7264400" y="4897750"/>
            <a:ext cx="596900" cy="889439"/>
          </a:xfrm>
          <a:prstGeom prst="rect">
            <a:avLst/>
          </a:prstGeom>
          <a:solidFill>
            <a:srgbClr val="66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66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5880100" y="3090564"/>
            <a:ext cx="6870700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Operating in final </a:t>
            </a:r>
            <a:r>
              <a:rPr lang="de-DE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configuration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(IC86) </a:t>
            </a:r>
            <a:r>
              <a:rPr lang="de-DE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since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Dec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2010</a:t>
            </a:r>
          </a:p>
          <a:p>
            <a:pPr algn="l"/>
            <a:r>
              <a:rPr lang="de-DE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2008     2009      2010     &gt;2010</a:t>
            </a:r>
          </a:p>
          <a:p>
            <a:pPr algn="l"/>
            <a:endParaRPr lang="de-DE" sz="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IC1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IC9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 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IC22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  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IC40 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IC59 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IC-79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IC86</a:t>
            </a:r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  </a:t>
            </a:r>
            <a:endParaRPr lang="de-DE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86215" y="4276635"/>
            <a:ext cx="126323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Atmospheric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neutrinos</a:t>
            </a:r>
            <a:endParaRPr lang="de-DE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</a:t>
            </a:r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sz="4000" dirty="0" smtClean="0"/>
              <a:t>(2 </a:t>
            </a:r>
            <a:r>
              <a:rPr lang="de-DE" sz="4000" dirty="0" err="1" smtClean="0"/>
              <a:t>years</a:t>
            </a:r>
            <a:r>
              <a:rPr lang="de-DE" sz="4000" dirty="0" smtClean="0"/>
              <a:t>)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6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7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2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7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8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3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4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</a:t>
            </a:r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sz="4000" dirty="0" smtClean="0"/>
              <a:t>(2 </a:t>
            </a:r>
            <a:r>
              <a:rPr lang="de-DE" sz="4000" dirty="0" err="1" smtClean="0"/>
              <a:t>years</a:t>
            </a:r>
            <a:r>
              <a:rPr lang="de-DE" sz="4000" dirty="0" smtClean="0"/>
              <a:t>)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114800"/>
            <a:ext cx="5506502" cy="332967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37" name="TextBox 2"/>
          <p:cNvSpPr txBox="1"/>
          <p:nvPr/>
        </p:nvSpPr>
        <p:spPr>
          <a:xfrm>
            <a:off x="9003359" y="3345359"/>
            <a:ext cx="37703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.. </a:t>
            </a:r>
            <a:r>
              <a:rPr lang="de-DE" sz="4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nd ANTARES</a:t>
            </a: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      arXiv:1308.1599</a:t>
            </a: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40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DeepCore</a:t>
            </a:r>
            <a:r>
              <a:rPr lang="de-DE" dirty="0" smtClean="0"/>
              <a:t>: </a:t>
            </a:r>
            <a:r>
              <a:rPr lang="de-DE" sz="3200" dirty="0" err="1" smtClean="0"/>
              <a:t>Oscillations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atmopheric</a:t>
            </a:r>
            <a:r>
              <a:rPr lang="de-DE" sz="3200" dirty="0" smtClean="0"/>
              <a:t> </a:t>
            </a:r>
            <a:r>
              <a:rPr lang="de-DE" sz="3200" dirty="0" err="1" smtClean="0"/>
              <a:t>neutrinos</a:t>
            </a:r>
            <a:r>
              <a:rPr lang="de-DE" sz="3200" dirty="0" smtClean="0"/>
              <a:t> (E &lt; 30-40 </a:t>
            </a:r>
            <a:r>
              <a:rPr lang="de-DE" sz="3200" dirty="0" err="1" smtClean="0"/>
              <a:t>GeV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07200" y="2743200"/>
            <a:ext cx="5867400" cy="3810000"/>
          </a:xfrm>
        </p:spPr>
        <p:txBody>
          <a:bodyPr/>
          <a:lstStyle/>
          <a:p>
            <a:r>
              <a:rPr lang="de-DE" dirty="0" smtClean="0"/>
              <a:t>arXiv:1410.7227</a:t>
            </a:r>
          </a:p>
          <a:p>
            <a:r>
              <a:rPr lang="de-DE" dirty="0" smtClean="0"/>
              <a:t>Phys. </a:t>
            </a:r>
            <a:r>
              <a:rPr lang="de-DE" dirty="0" err="1" smtClean="0"/>
              <a:t>Rev</a:t>
            </a:r>
            <a:r>
              <a:rPr lang="de-DE" dirty="0" smtClean="0"/>
              <a:t>. D91, 072004 (2015)</a:t>
            </a:r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5784850" cy="49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448614"/>
            <a:ext cx="6705600" cy="502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1600200"/>
            <a:ext cx="737552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9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07200" y="2743200"/>
            <a:ext cx="5867400" cy="3810000"/>
          </a:xfrm>
        </p:spPr>
        <p:txBody>
          <a:bodyPr/>
          <a:lstStyle/>
          <a:p>
            <a:r>
              <a:rPr lang="de-DE" dirty="0" smtClean="0"/>
              <a:t>arXiv:1410.7227</a:t>
            </a:r>
          </a:p>
          <a:p>
            <a:r>
              <a:rPr lang="de-DE" dirty="0" smtClean="0"/>
              <a:t>Phys. </a:t>
            </a:r>
            <a:r>
              <a:rPr lang="de-DE" dirty="0" err="1" smtClean="0"/>
              <a:t>Rev</a:t>
            </a:r>
            <a:r>
              <a:rPr lang="de-DE" dirty="0" smtClean="0"/>
              <a:t>. D91, 072004 (2015)</a:t>
            </a:r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5784850" cy="49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1600200"/>
            <a:ext cx="737552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/>
          <a:stretch/>
        </p:blipFill>
        <p:spPr bwMode="auto">
          <a:xfrm>
            <a:off x="5784850" y="4591050"/>
            <a:ext cx="7042149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818113" y="5562600"/>
            <a:ext cx="21706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Super-K, </a:t>
            </a:r>
            <a:r>
              <a:rPr lang="de-DE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new</a:t>
            </a:r>
            <a:endParaRPr lang="de-DE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406400" y="6218467"/>
            <a:ext cx="4533900" cy="3419475"/>
            <a:chOff x="406400" y="6218467"/>
            <a:chExt cx="4533900" cy="34194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6218467"/>
              <a:ext cx="4533900" cy="341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1168494" y="6910715"/>
              <a:ext cx="34478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DeepCore</a:t>
              </a:r>
              <a:r>
                <a:rPr lang="de-DE" sz="2800" b="1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potentially</a:t>
              </a:r>
              <a:endParaRPr lang="de-DE" sz="2800" b="1" dirty="0">
                <a:solidFill>
                  <a:srgbClr val="FF66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Gerade Verbindung mit Pfeil 5"/>
            <p:cNvCxnSpPr/>
            <p:nvPr/>
          </p:nvCxnSpPr>
          <p:spPr bwMode="auto">
            <a:xfrm>
              <a:off x="3073400" y="7433935"/>
              <a:ext cx="0" cy="71946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DeepCore</a:t>
            </a:r>
            <a:r>
              <a:rPr lang="de-DE" dirty="0" smtClean="0"/>
              <a:t>: </a:t>
            </a:r>
            <a:r>
              <a:rPr lang="de-DE" sz="3200" dirty="0" err="1" smtClean="0"/>
              <a:t>Oscillations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atmopheric</a:t>
            </a:r>
            <a:r>
              <a:rPr lang="de-DE" sz="3200" dirty="0" smtClean="0"/>
              <a:t> </a:t>
            </a:r>
            <a:r>
              <a:rPr lang="de-DE" sz="3200" dirty="0" err="1" smtClean="0"/>
              <a:t>neutrinos</a:t>
            </a:r>
            <a:r>
              <a:rPr lang="de-DE" sz="3200" dirty="0" smtClean="0"/>
              <a:t> (E &lt; 30-40 </a:t>
            </a:r>
            <a:r>
              <a:rPr lang="de-DE" sz="3200" dirty="0" err="1" smtClean="0"/>
              <a:t>GeV</a:t>
            </a:r>
            <a:r>
              <a:rPr lang="de-DE" sz="3200" dirty="0" smtClean="0"/>
              <a:t>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8627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33696" y="3505200"/>
            <a:ext cx="12646411" cy="49244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</a:t>
            </a:r>
            <a:r>
              <a:rPr lang="de-DE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discovery</a:t>
            </a:r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of</a:t>
            </a:r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11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Diffuse </a:t>
            </a:r>
            <a:r>
              <a:rPr lang="de-DE" sz="11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cosmic</a:t>
            </a:r>
            <a:r>
              <a:rPr lang="de-DE" sz="11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l"/>
            <a:endParaRPr lang="de-DE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11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11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flux</a:t>
            </a:r>
            <a:endParaRPr lang="de-DE" sz="11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3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-57243" y="1219200"/>
            <a:ext cx="13646243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0" y="1428701"/>
            <a:ext cx="12738030" cy="2324195"/>
          </a:xfrm>
        </p:spPr>
        <p:txBody>
          <a:bodyPr/>
          <a:lstStyle/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IC79/IC86</a:t>
            </a:r>
            <a:r>
              <a:rPr lang="de-DE" sz="4800" dirty="0" smtClean="0">
                <a:solidFill>
                  <a:srgbClr val="0070C0"/>
                </a:solidFill>
              </a:rPr>
              <a:t>                                                       </a:t>
            </a:r>
            <a:r>
              <a:rPr lang="de-DE" sz="6000" dirty="0" smtClean="0">
                <a:solidFill>
                  <a:srgbClr val="0070C0"/>
                </a:solidFill>
              </a:rPr>
              <a:t>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3" y="2590800"/>
            <a:ext cx="6407243" cy="6011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6375400" y="2590799"/>
            <a:ext cx="6781693" cy="6011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1800" y="2590800"/>
            <a:ext cx="13592870" cy="4004011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</a:t>
            </a:r>
            <a:r>
              <a:rPr lang="de-DE" sz="5700" dirty="0" smtClean="0">
                <a:solidFill>
                  <a:schemeClr val="bg1"/>
                </a:solidFill>
              </a:rPr>
              <a:t>Ernie  </a:t>
            </a:r>
            <a:r>
              <a:rPr lang="de-DE" sz="5700" dirty="0" smtClean="0"/>
              <a:t>    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 smtClean="0"/>
          </a:p>
          <a:p>
            <a:endParaRPr lang="de-DE" sz="5700" dirty="0"/>
          </a:p>
          <a:p>
            <a:r>
              <a:rPr lang="de-DE" sz="1800" dirty="0"/>
              <a:t>  </a:t>
            </a:r>
          </a:p>
          <a:p>
            <a:r>
              <a:rPr lang="de-DE" sz="5700" dirty="0" smtClean="0">
                <a:solidFill>
                  <a:schemeClr val="bg1"/>
                </a:solidFill>
              </a:rPr>
              <a:t>~1.04 </a:t>
            </a:r>
            <a:r>
              <a:rPr lang="de-DE" sz="5700" dirty="0" err="1">
                <a:solidFill>
                  <a:schemeClr val="bg1"/>
                </a:solidFill>
              </a:rPr>
              <a:t>PeV</a:t>
            </a:r>
            <a:r>
              <a:rPr lang="de-DE" sz="5700" dirty="0">
                <a:solidFill>
                  <a:schemeClr val="bg1"/>
                </a:solidFill>
              </a:rPr>
              <a:t>        </a:t>
            </a:r>
            <a:r>
              <a:rPr lang="de-DE" sz="5700" dirty="0" smtClean="0">
                <a:solidFill>
                  <a:schemeClr val="bg1"/>
                </a:solidFill>
              </a:rPr>
              <a:t>    ~ 1.14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-355600" y="2590799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-203200" y="8602790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/>
          <p:cNvSpPr txBox="1">
            <a:spLocks/>
          </p:cNvSpPr>
          <p:nvPr/>
        </p:nvSpPr>
        <p:spPr>
          <a:xfrm>
            <a:off x="231728" y="3048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 b="1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  <a:sym typeface="Arial Bold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r>
              <a:rPr lang="de-DE" sz="4800" kern="0" dirty="0" smtClean="0"/>
              <a:t>Special </a:t>
            </a:r>
            <a:r>
              <a:rPr lang="de-DE" sz="4800" kern="0" dirty="0" err="1" smtClean="0"/>
              <a:t>search</a:t>
            </a:r>
            <a:r>
              <a:rPr lang="de-DE" sz="4800" kern="0" dirty="0" smtClean="0"/>
              <a:t> </a:t>
            </a:r>
            <a:r>
              <a:rPr lang="de-DE" sz="4800" kern="0" dirty="0" err="1" smtClean="0"/>
              <a:t>for</a:t>
            </a:r>
            <a:r>
              <a:rPr lang="de-DE" sz="4800" kern="0" dirty="0" smtClean="0"/>
              <a:t> </a:t>
            </a:r>
            <a:r>
              <a:rPr lang="de-DE" sz="4800" kern="0" dirty="0" err="1" smtClean="0">
                <a:sym typeface="Symbol"/>
              </a:rPr>
              <a:t>neutrinos</a:t>
            </a:r>
            <a:r>
              <a:rPr lang="de-DE" sz="4800" kern="0" dirty="0" smtClean="0">
                <a:sym typeface="Symbol"/>
              </a:rPr>
              <a:t> </a:t>
            </a:r>
            <a:r>
              <a:rPr lang="de-DE" sz="4800" kern="0" dirty="0" err="1" smtClean="0">
                <a:sym typeface="Symbol"/>
              </a:rPr>
              <a:t>with</a:t>
            </a:r>
            <a:r>
              <a:rPr lang="de-DE" sz="4800" kern="0" dirty="0" smtClean="0">
                <a:sym typeface="Symbol"/>
              </a:rPr>
              <a:t> E</a:t>
            </a:r>
            <a:r>
              <a:rPr lang="de-DE" sz="4800" kern="0" baseline="-25000" dirty="0" smtClean="0">
                <a:sym typeface="Symbol"/>
              </a:rPr>
              <a:t></a:t>
            </a:r>
            <a:r>
              <a:rPr lang="de-DE" sz="4800" kern="0" dirty="0" smtClean="0">
                <a:sym typeface="Symbol"/>
              </a:rPr>
              <a:t> &gt; 500 </a:t>
            </a:r>
            <a:r>
              <a:rPr lang="de-DE" sz="4800" kern="0" dirty="0" err="1" smtClean="0">
                <a:sym typeface="Symbol"/>
              </a:rPr>
              <a:t>TeV</a:t>
            </a:r>
            <a:r>
              <a:rPr lang="de-DE" sz="4800" kern="0" dirty="0" smtClean="0"/>
              <a:t>    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9107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2600" y="4276635"/>
            <a:ext cx="11315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Detection</a:t>
            </a:r>
            <a:r>
              <a:rPr lang="de-DE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7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principles</a:t>
            </a:r>
            <a:endParaRPr lang="de-DE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6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-965200" y="-609600"/>
            <a:ext cx="15087600" cy="11125200"/>
          </a:xfrm>
          <a:prstGeom prst="rect">
            <a:avLst/>
          </a:prstGeom>
          <a:solidFill>
            <a:srgbClr val="0066C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4818" name="Picture 2" descr="http://static.panoramio.com/photos/large/2634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63" y="0"/>
            <a:ext cx="72771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00" y="-2743200"/>
            <a:ext cx="11234126" cy="144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2740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6" y="1605428"/>
            <a:ext cx="8382320" cy="78433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99450" y="1976437"/>
            <a:ext cx="50292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4800" dirty="0" smtClean="0"/>
              <a:t>Muon Veto</a:t>
            </a:r>
          </a:p>
          <a:p>
            <a:r>
              <a:rPr lang="de-DE" sz="4800" dirty="0" smtClean="0"/>
              <a:t> Q</a:t>
            </a:r>
            <a:r>
              <a:rPr lang="de-DE" sz="4800" baseline="-25000" dirty="0" smtClean="0"/>
              <a:t>tot</a:t>
            </a:r>
            <a:r>
              <a:rPr lang="de-DE" sz="4800" dirty="0" smtClean="0"/>
              <a:t> &gt; 6000 photoelectrons</a:t>
            </a:r>
          </a:p>
          <a:p>
            <a:pPr marL="0" indent="0">
              <a:buNone/>
            </a:pPr>
            <a:endParaRPr lang="de-DE" sz="4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4000" dirty="0">
                <a:sym typeface="Wingdings" panose="05000000000000000000" pitchFamily="2" charset="2"/>
              </a:rPr>
              <a:t> </a:t>
            </a:r>
            <a:r>
              <a:rPr lang="de-DE" sz="4000" dirty="0" smtClean="0">
                <a:sym typeface="Wingdings" panose="05000000000000000000" pitchFamily="2" charset="2"/>
              </a:rPr>
              <a:t>    </a:t>
            </a:r>
            <a:r>
              <a:rPr lang="de-DE" sz="4000" dirty="0" smtClean="0"/>
              <a:t>400 Mton eff. </a:t>
            </a:r>
          </a:p>
          <a:p>
            <a:pPr marL="0" indent="0">
              <a:buNone/>
            </a:pPr>
            <a:r>
              <a:rPr lang="de-DE" sz="4000" dirty="0"/>
              <a:t> </a:t>
            </a:r>
            <a:r>
              <a:rPr lang="de-DE" sz="4000" dirty="0" smtClean="0"/>
              <a:t>                  Volume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5892800" y="9296400"/>
            <a:ext cx="2246314" cy="400050"/>
          </a:xfrm>
          <a:prstGeom prst="rect">
            <a:avLst/>
          </a:prstGeom>
          <a:solidFill>
            <a:srgbClr val="11111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6" y="1605428"/>
            <a:ext cx="8382320" cy="78433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99450" y="1976437"/>
            <a:ext cx="50292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4800" dirty="0" smtClean="0"/>
              <a:t>Muon Veto</a:t>
            </a:r>
          </a:p>
          <a:p>
            <a:r>
              <a:rPr lang="de-DE" sz="4800" dirty="0" smtClean="0"/>
              <a:t> Q</a:t>
            </a:r>
            <a:r>
              <a:rPr lang="de-DE" sz="4800" baseline="-25000" dirty="0" smtClean="0"/>
              <a:t>tot</a:t>
            </a:r>
            <a:r>
              <a:rPr lang="de-DE" sz="4800" dirty="0" smtClean="0"/>
              <a:t> &gt; 6000 photoelectrons</a:t>
            </a:r>
          </a:p>
          <a:p>
            <a:pPr marL="0" indent="0">
              <a:buNone/>
            </a:pPr>
            <a:endParaRPr lang="de-DE" sz="4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4000" dirty="0">
                <a:sym typeface="Wingdings" panose="05000000000000000000" pitchFamily="2" charset="2"/>
              </a:rPr>
              <a:t> </a:t>
            </a:r>
            <a:r>
              <a:rPr lang="de-DE" sz="4000" dirty="0" smtClean="0">
                <a:sym typeface="Wingdings" panose="05000000000000000000" pitchFamily="2" charset="2"/>
              </a:rPr>
              <a:t>    </a:t>
            </a:r>
            <a:r>
              <a:rPr lang="de-DE" sz="4000" dirty="0" smtClean="0"/>
              <a:t>400 Mton eff. </a:t>
            </a:r>
          </a:p>
          <a:p>
            <a:pPr marL="0" indent="0">
              <a:buNone/>
            </a:pPr>
            <a:r>
              <a:rPr lang="de-DE" sz="4000" dirty="0"/>
              <a:t> </a:t>
            </a:r>
            <a:r>
              <a:rPr lang="de-DE" sz="4000" dirty="0" smtClean="0"/>
              <a:t>                  Volume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5892800" y="9296400"/>
            <a:ext cx="2246314" cy="400050"/>
          </a:xfrm>
          <a:prstGeom prst="rect">
            <a:avLst/>
          </a:prstGeom>
          <a:solidFill>
            <a:srgbClr val="11111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>
            <a:off x="1778000" y="5943600"/>
            <a:ext cx="1524000" cy="1752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Ellipse 6"/>
          <p:cNvSpPr/>
          <p:nvPr/>
        </p:nvSpPr>
        <p:spPr bwMode="auto">
          <a:xfrm>
            <a:off x="2540000" y="6400800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309504" y="6819900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78000" y="675611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B050"/>
                </a:solidFill>
              </a:rPr>
              <a:t>µ</a:t>
            </a:r>
            <a:endParaRPr lang="de-DE" sz="3200" dirty="0">
              <a:solidFill>
                <a:srgbClr val="00B05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3" b="52862"/>
          <a:stretch/>
        </p:blipFill>
        <p:spPr bwMode="auto">
          <a:xfrm>
            <a:off x="4283501" y="5557346"/>
            <a:ext cx="3855613" cy="37666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12" name="Textfeld 11"/>
          <p:cNvSpPr txBox="1"/>
          <p:nvPr/>
        </p:nvSpPr>
        <p:spPr>
          <a:xfrm>
            <a:off x="3676001" y="8988564"/>
            <a:ext cx="892622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Veto </a:t>
            </a:r>
            <a:r>
              <a:rPr lang="de-DE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de-DE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also </a:t>
            </a:r>
            <a:r>
              <a:rPr lang="de-DE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good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for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rejecting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 large </a:t>
            </a:r>
            <a:r>
              <a:rPr lang="de-DE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atmospheric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sym typeface="Symbol"/>
              </a:rPr>
              <a:t></a:t>
            </a:r>
            <a:r>
              <a:rPr lang="de-DE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!!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7</a:t>
            </a:r>
            <a:endParaRPr lang="sv-SE" sz="2800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178800" y="7180243"/>
            <a:ext cx="184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2829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</a:t>
            </a:r>
            <a:r>
              <a:rPr lang="sv-SE" sz="2800" b="1" u="sng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7</a:t>
            </a:r>
            <a:endParaRPr lang="sv-SE" sz="2800" b="1" u="sng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034265" y="5048250"/>
            <a:ext cx="7040077" cy="4588179"/>
            <a:chOff x="4034265" y="5048250"/>
            <a:chExt cx="7040077" cy="4588179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8178800" y="7180243"/>
              <a:ext cx="1847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grpSp>
          <p:nvGrpSpPr>
            <p:cNvPr id="20" name="Group 8"/>
            <p:cNvGrpSpPr/>
            <p:nvPr/>
          </p:nvGrpSpPr>
          <p:grpSpPr>
            <a:xfrm>
              <a:off x="4034265" y="6131229"/>
              <a:ext cx="7040077" cy="3505200"/>
              <a:chOff x="413488" y="3356992"/>
              <a:chExt cx="4082953" cy="1949021"/>
            </a:xfrm>
          </p:grpSpPr>
          <p:sp>
            <p:nvSpPr>
              <p:cNvPr id="21" name="TextBox 39"/>
              <p:cNvSpPr txBox="1"/>
              <p:nvPr/>
            </p:nvSpPr>
            <p:spPr>
              <a:xfrm>
                <a:off x="553387" y="4642541"/>
                <a:ext cx="81999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”Bert”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1.04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Aug. 2011</a:t>
                </a:r>
              </a:p>
            </p:txBody>
          </p:sp>
          <p:sp>
            <p:nvSpPr>
              <p:cNvPr id="22" name="TextBox 40"/>
              <p:cNvSpPr txBox="1"/>
              <p:nvPr/>
            </p:nvSpPr>
            <p:spPr>
              <a:xfrm>
                <a:off x="2207544" y="4642541"/>
                <a:ext cx="78807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”Ernie”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Jan. 2012</a:t>
                </a:r>
              </a:p>
            </p:txBody>
          </p:sp>
          <p:pic>
            <p:nvPicPr>
              <p:cNvPr id="23" name="Picture 4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3059832" y="4590107"/>
                <a:ext cx="604174" cy="7159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24" name="Group 7"/>
              <p:cNvGrpSpPr>
                <a:grpSpLocks noChangeAspect="1"/>
              </p:cNvGrpSpPr>
              <p:nvPr/>
            </p:nvGrpSpPr>
            <p:grpSpPr>
              <a:xfrm>
                <a:off x="413488" y="3356992"/>
                <a:ext cx="4082953" cy="1285549"/>
                <a:chOff x="342183" y="2702097"/>
                <a:chExt cx="4537764" cy="1428750"/>
              </a:xfrm>
            </p:grpSpPr>
            <p:pic>
              <p:nvPicPr>
                <p:cNvPr id="27" name="Picture 7" descr="http://today.lbl.gov/wordpress/wp-content/uploads/Bert-and-Ernie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183" y="2702097"/>
                  <a:ext cx="30289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This 2-PeV neutrino event was detected by IceCube on Tuesday, December 4, 2012. It was dubbed “Big Bird.” Image: IceCube Collaboration.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4756" y="2711261"/>
                  <a:ext cx="1485191" cy="140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5" name="TextBox 43"/>
              <p:cNvSpPr txBox="1"/>
              <p:nvPr/>
            </p:nvSpPr>
            <p:spPr>
              <a:xfrm>
                <a:off x="3577964" y="4642541"/>
                <a:ext cx="814000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”Big Bird”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Dec. 2012</a:t>
                </a:r>
              </a:p>
            </p:txBody>
          </p:sp>
          <p:pic>
            <p:nvPicPr>
              <p:cNvPr id="26" name="Picture 9" descr="http://the-collectiveonline.com/wp-content/uploads/2013/07/bert20and20erni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27" y="4559332"/>
                <a:ext cx="734907" cy="72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Gerade Verbindung mit Pfeil 4"/>
            <p:cNvCxnSpPr/>
            <p:nvPr/>
          </p:nvCxnSpPr>
          <p:spPr bwMode="auto">
            <a:xfrm flipH="1" flipV="1">
              <a:off x="6803095" y="5048250"/>
              <a:ext cx="2687553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 bwMode="auto">
            <a:xfrm flipV="1">
              <a:off x="6155695" y="5048250"/>
              <a:ext cx="0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79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?    1) </a:t>
            </a:r>
            <a:r>
              <a:rPr lang="de-DE" dirty="0" err="1" smtClean="0"/>
              <a:t>Galactic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2200" y="8763000"/>
            <a:ext cx="11703050" cy="8382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 err="1" smtClean="0"/>
              <a:t>Taken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Markus Ahlers, VLVNT 2015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750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00200"/>
            <a:ext cx="12649200" cy="76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?    2) </a:t>
            </a:r>
            <a:r>
              <a:rPr lang="de-DE" dirty="0" err="1" smtClean="0"/>
              <a:t>Extragalactic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2200" y="8763000"/>
            <a:ext cx="11703050" cy="8382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 err="1" smtClean="0"/>
              <a:t>Taken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Markus Ahlers, VLVNT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2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, 3 </a:t>
            </a:r>
            <a:r>
              <a:rPr lang="de-DE" dirty="0" err="1" smtClean="0"/>
              <a:t>years</a:t>
            </a:r>
            <a:r>
              <a:rPr lang="de-DE" dirty="0" smtClean="0"/>
              <a:t>   </a:t>
            </a:r>
            <a:endParaRPr lang="de-DE" sz="4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0" y="1981200"/>
            <a:ext cx="1176856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4445000" y="1828800"/>
            <a:ext cx="8089216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, </a:t>
            </a:r>
            <a:r>
              <a:rPr lang="de-DE" u="sng" dirty="0" smtClean="0">
                <a:solidFill>
                  <a:srgbClr val="FFFF00"/>
                </a:solidFill>
              </a:rPr>
              <a:t>4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years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026"/>
          <a:stretch/>
        </p:blipFill>
        <p:spPr>
          <a:xfrm>
            <a:off x="787400" y="1769182"/>
            <a:ext cx="11680207" cy="7298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65" y="1938392"/>
            <a:ext cx="3984805" cy="123931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30046" tIns="65023" rIns="130046" bIns="65023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18 %                        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endParaRPr lang="sv-SE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40200" y="3177704"/>
            <a:ext cx="1752600" cy="192769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Bildergebnis für smile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87" y="2074096"/>
            <a:ext cx="921613" cy="9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r>
              <a:rPr lang="de-DE" dirty="0" smtClean="0"/>
              <a:t> </a:t>
            </a:r>
            <a:r>
              <a:rPr lang="de-DE" sz="1800" dirty="0" err="1" smtClean="0"/>
              <a:t>and</a:t>
            </a:r>
            <a:r>
              <a:rPr lang="de-DE" dirty="0" smtClean="0"/>
              <a:t> </a:t>
            </a:r>
            <a:r>
              <a:rPr lang="de-DE" sz="5400" dirty="0" smtClean="0"/>
              <a:t>ANTARES </a:t>
            </a:r>
            <a:r>
              <a:rPr lang="de-DE" sz="5400" dirty="0" err="1" smtClean="0"/>
              <a:t>constraints</a:t>
            </a:r>
            <a:endParaRPr lang="de-DE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600199"/>
            <a:ext cx="8534400" cy="760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032750" y="1600199"/>
            <a:ext cx="5359400" cy="19812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90% C.L.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widths</a:t>
            </a:r>
            <a:r>
              <a:rPr lang="de-DE" dirty="0" smtClean="0"/>
              <a:t>         vs. </a:t>
            </a:r>
            <a:r>
              <a:rPr lang="de-DE" dirty="0" err="1" smtClean="0"/>
              <a:t>declination</a:t>
            </a:r>
            <a:r>
              <a:rPr lang="de-DE" dirty="0" smtClean="0"/>
              <a:t>. </a:t>
            </a:r>
          </a:p>
          <a:p>
            <a:pPr marL="0" indent="0">
              <a:buNone/>
            </a:pPr>
            <a:r>
              <a:rPr lang="de-DE" sz="2400" dirty="0" smtClean="0"/>
              <a:t> Blue </a:t>
            </a:r>
            <a:r>
              <a:rPr lang="de-DE" sz="2400" dirty="0" err="1" smtClean="0"/>
              <a:t>line</a:t>
            </a:r>
            <a:r>
              <a:rPr lang="de-DE" sz="2400" dirty="0" smtClean="0"/>
              <a:t>: </a:t>
            </a:r>
            <a:r>
              <a:rPr lang="de-DE" sz="2400" dirty="0" err="1" smtClean="0"/>
              <a:t>flux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IceCube</a:t>
            </a:r>
            <a:r>
              <a:rPr lang="de-DE" sz="2400" dirty="0" smtClean="0"/>
              <a:t> </a:t>
            </a:r>
            <a:r>
              <a:rPr lang="de-DE" sz="2400" dirty="0" err="1" smtClean="0"/>
              <a:t>hot</a:t>
            </a:r>
            <a:r>
              <a:rPr lang="de-DE" sz="2400" dirty="0"/>
              <a:t> </a:t>
            </a:r>
            <a:r>
              <a:rPr lang="de-DE" sz="2400" dirty="0" err="1" smtClean="0"/>
              <a:t>spot</a:t>
            </a:r>
            <a:r>
              <a:rPr lang="de-DE" sz="2400" dirty="0" smtClean="0"/>
              <a:t> 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032750" y="6019800"/>
            <a:ext cx="5715000" cy="40386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b="0" kern="0" dirty="0" smtClean="0"/>
              <a:t>Single </a:t>
            </a:r>
            <a:r>
              <a:rPr lang="de-DE" b="0" kern="0" dirty="0" err="1" smtClean="0"/>
              <a:t>source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with</a:t>
            </a:r>
            <a:r>
              <a:rPr lang="de-DE" b="0" kern="0" dirty="0" smtClean="0"/>
              <a:t>                                                   </a:t>
            </a:r>
          </a:p>
          <a:p>
            <a:pPr marL="0" indent="0">
              <a:buFont typeface="Wingdings" pitchFamily="2" charset="2"/>
              <a:buNone/>
            </a:pPr>
            <a:r>
              <a:rPr lang="de-DE" i="1" kern="0" dirty="0" smtClean="0"/>
              <a:t>E²</a:t>
            </a:r>
            <a:r>
              <a:rPr lang="de-DE" i="1" kern="0" dirty="0" smtClean="0">
                <a:latin typeface="Calibri"/>
              </a:rPr>
              <a:t>·</a:t>
            </a:r>
            <a:r>
              <a:rPr lang="de-DE" i="1" kern="0" dirty="0" smtClean="0">
                <a:sym typeface="Symbol"/>
              </a:rPr>
              <a:t> = 8 × 10</a:t>
            </a:r>
            <a:r>
              <a:rPr lang="de-DE" i="1" kern="0" baseline="30000" dirty="0" smtClean="0">
                <a:sym typeface="Symbol"/>
              </a:rPr>
              <a:t>-8</a:t>
            </a:r>
            <a:r>
              <a:rPr lang="de-DE" i="1" kern="0" dirty="0" smtClean="0">
                <a:sym typeface="Symbol"/>
              </a:rPr>
              <a:t> </a:t>
            </a:r>
            <a:r>
              <a:rPr lang="de-DE" i="1" kern="0" dirty="0" err="1" smtClean="0">
                <a:sym typeface="Symbol"/>
              </a:rPr>
              <a:t>GeV</a:t>
            </a:r>
            <a:r>
              <a:rPr lang="de-DE" i="1" kern="0" dirty="0" smtClean="0">
                <a:sym typeface="Symbol"/>
              </a:rPr>
              <a:t>/(cm²s</a:t>
            </a:r>
            <a:r>
              <a:rPr lang="de-DE" kern="0" dirty="0" smtClean="0">
                <a:sym typeface="Symbol"/>
              </a:rPr>
              <a:t>)                              </a:t>
            </a:r>
          </a:p>
          <a:p>
            <a:pPr marL="0" indent="0">
              <a:buFont typeface="Wingdings" pitchFamily="2" charset="2"/>
              <a:buNone/>
            </a:pPr>
            <a:r>
              <a:rPr lang="de-DE" b="0" kern="0" dirty="0" err="1" smtClean="0">
                <a:sym typeface="Symbol"/>
              </a:rPr>
              <a:t>and</a:t>
            </a:r>
            <a:r>
              <a:rPr lang="de-DE" kern="0" dirty="0" smtClean="0">
                <a:sym typeface="Symbol"/>
              </a:rPr>
              <a:t> &lt; </a:t>
            </a:r>
            <a:r>
              <a:rPr lang="de-DE" i="1" kern="0" dirty="0" smtClean="0"/>
              <a:t>0.5° </a:t>
            </a:r>
            <a:r>
              <a:rPr lang="de-DE" i="1" kern="0" dirty="0" err="1" smtClean="0"/>
              <a:t>width</a:t>
            </a:r>
            <a:r>
              <a:rPr lang="de-DE" i="1" kern="0" dirty="0" smtClean="0"/>
              <a:t>                                          </a:t>
            </a:r>
          </a:p>
          <a:p>
            <a:pPr marL="0" indent="0">
              <a:buFont typeface="Wingdings" pitchFamily="2" charset="2"/>
              <a:buNone/>
            </a:pPr>
            <a:r>
              <a:rPr lang="de-DE" b="0" kern="0" dirty="0" err="1" smtClean="0"/>
              <a:t>is</a:t>
            </a:r>
            <a:r>
              <a:rPr lang="de-DE" b="0" kern="0" dirty="0" smtClean="0"/>
              <a:t>  </a:t>
            </a:r>
            <a:r>
              <a:rPr lang="de-DE" b="0" kern="0" dirty="0" err="1" smtClean="0"/>
              <a:t>discarded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as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reason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for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IceCube‘s</a:t>
            </a:r>
            <a:r>
              <a:rPr lang="de-DE" b="0" kern="0" dirty="0" smtClean="0"/>
              <a:t>  „</a:t>
            </a:r>
            <a:r>
              <a:rPr lang="de-DE" b="0" kern="0" dirty="0" err="1" smtClean="0"/>
              <a:t>hot</a:t>
            </a:r>
            <a:r>
              <a:rPr lang="de-DE" b="0" kern="0" dirty="0" smtClean="0"/>
              <a:t> </a:t>
            </a:r>
            <a:r>
              <a:rPr lang="de-DE" b="0" kern="0" dirty="0" err="1" smtClean="0"/>
              <a:t>spot</a:t>
            </a:r>
            <a:r>
              <a:rPr lang="de-DE" b="0" kern="0" dirty="0" smtClean="0"/>
              <a:t>“. </a:t>
            </a:r>
            <a:endParaRPr lang="de-DE" b="0" kern="0" dirty="0"/>
          </a:p>
        </p:txBody>
      </p:sp>
      <p:sp>
        <p:nvSpPr>
          <p:cNvPr id="3" name="Textfeld 2"/>
          <p:cNvSpPr txBox="1"/>
          <p:nvPr/>
        </p:nvSpPr>
        <p:spPr>
          <a:xfrm>
            <a:off x="-1193800" y="2438400"/>
            <a:ext cx="18473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149600" y="7347466"/>
            <a:ext cx="428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Antares </a:t>
            </a:r>
            <a:r>
              <a:rPr lang="de-DE" sz="1800" dirty="0" err="1"/>
              <a:t>coll</a:t>
            </a:r>
            <a:r>
              <a:rPr lang="de-DE" sz="1800" dirty="0"/>
              <a:t>., </a:t>
            </a:r>
            <a:r>
              <a:rPr lang="de-DE" sz="1800" dirty="0" err="1"/>
              <a:t>ApJ</a:t>
            </a:r>
            <a:r>
              <a:rPr lang="de-DE" sz="1800" dirty="0"/>
              <a:t> 2014, arXiv1402.6182</a:t>
            </a:r>
          </a:p>
        </p:txBody>
      </p:sp>
    </p:spTree>
    <p:extLst>
      <p:ext uri="{BB962C8B-B14F-4D97-AF65-F5344CB8AC3E}">
        <p14:creationId xmlns:p14="http://schemas.microsoft.com/office/powerpoint/2010/main" val="24462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endParaRPr lang="en-GB"/>
          </a:p>
        </p:txBody>
      </p:sp>
      <p:graphicFrame>
        <p:nvGraphicFramePr>
          <p:cNvPr id="1091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"/>
          <a:ext cx="13004800" cy="9749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Image" r:id="rId3" imgW="6374603" imgH="4952381" progId="Photoshop.Image.8">
                  <p:embed/>
                </p:oleObj>
              </mc:Choice>
              <mc:Fallback>
                <p:oleObj name="Image" r:id="rId3" imgW="6374603" imgH="495238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3004800" cy="9749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1589" name="Line 5"/>
          <p:cNvSpPr>
            <a:spLocks noChangeShapeType="1"/>
          </p:cNvSpPr>
          <p:nvPr/>
        </p:nvSpPr>
        <p:spPr bwMode="auto">
          <a:xfrm flipH="1" flipV="1">
            <a:off x="9970347" y="7477760"/>
            <a:ext cx="2817707" cy="16256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091590" name="Line 6"/>
          <p:cNvSpPr>
            <a:spLocks noChangeShapeType="1"/>
          </p:cNvSpPr>
          <p:nvPr/>
        </p:nvSpPr>
        <p:spPr bwMode="auto">
          <a:xfrm flipH="1" flipV="1">
            <a:off x="2600960" y="3142828"/>
            <a:ext cx="7261013" cy="4294293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091591" name="AutoShape 7"/>
          <p:cNvSpPr>
            <a:spLocks noChangeArrowheads="1"/>
          </p:cNvSpPr>
          <p:nvPr/>
        </p:nvSpPr>
        <p:spPr bwMode="auto">
          <a:xfrm rot="1556616">
            <a:off x="9211733" y="7044267"/>
            <a:ext cx="866987" cy="541867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91594" name="Text Box 10"/>
          <p:cNvSpPr txBox="1">
            <a:spLocks noChangeArrowheads="1"/>
          </p:cNvSpPr>
          <p:nvPr/>
        </p:nvSpPr>
        <p:spPr bwMode="auto">
          <a:xfrm>
            <a:off x="6674702" y="6003432"/>
            <a:ext cx="831699" cy="13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GB" sz="77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</a:p>
        </p:txBody>
      </p:sp>
      <p:sp>
        <p:nvSpPr>
          <p:cNvPr id="1091595" name="Text Box 11"/>
          <p:cNvSpPr txBox="1">
            <a:spLocks noChangeArrowheads="1"/>
          </p:cNvSpPr>
          <p:nvPr/>
        </p:nvSpPr>
        <p:spPr bwMode="auto">
          <a:xfrm>
            <a:off x="11309776" y="7028463"/>
            <a:ext cx="1157108" cy="13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GB" sz="7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</a:t>
            </a:r>
            <a:r>
              <a:rPr lang="en-GB" sz="7700" i="1" baseline="-25000" dirty="0">
                <a:solidFill>
                  <a:schemeClr val="bg1"/>
                </a:solidFill>
                <a:sym typeface="Symbol" pitchFamily="18" charset="2"/>
              </a:rPr>
              <a:t>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67363" y="-27476"/>
            <a:ext cx="11827792" cy="143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4600" dirty="0"/>
              <a:t>How to detect high energy neutrinos</a:t>
            </a:r>
            <a:endParaRPr lang="en-US" sz="4600" dirty="0"/>
          </a:p>
        </p:txBody>
      </p:sp>
      <p:sp>
        <p:nvSpPr>
          <p:cNvPr id="2" name="Textfeld 1"/>
          <p:cNvSpPr txBox="1"/>
          <p:nvPr/>
        </p:nvSpPr>
        <p:spPr>
          <a:xfrm>
            <a:off x="6883400" y="1757832"/>
            <a:ext cx="50049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     </a:t>
            </a:r>
            <a:r>
              <a:rPr lang="de-DE" sz="1200" dirty="0" smtClean="0">
                <a:solidFill>
                  <a:schemeClr val="bg1"/>
                </a:solidFill>
                <a:latin typeface="Calibri" pitchFamily="34" charset="0"/>
              </a:rPr>
              <a:t>              </a:t>
            </a:r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The</a:t>
            </a:r>
          </a:p>
          <a:p>
            <a:pPr algn="l"/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</a:rPr>
              <a:t>           </a:t>
            </a:r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traditional </a:t>
            </a:r>
          </a:p>
          <a:p>
            <a:pPr algn="l"/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de-DE" dirty="0" err="1" smtClean="0">
                <a:solidFill>
                  <a:schemeClr val="bg1"/>
                </a:solidFill>
                <a:latin typeface="Calibri" pitchFamily="34" charset="0"/>
              </a:rPr>
              <a:t>method</a:t>
            </a:r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algn="l"/>
            <a:r>
              <a:rPr lang="en-GB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</a:t>
            </a:r>
            <a:r>
              <a:rPr lang="en-GB" sz="4000" i="1" baseline="-25000" dirty="0" smtClean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en-GB" sz="4000" i="1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latin typeface="Calibri" pitchFamily="34" charset="0"/>
              </a:rPr>
              <a:t>charged</a:t>
            </a:r>
            <a:r>
              <a:rPr lang="de-DE" sz="4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latin typeface="Calibri" pitchFamily="34" charset="0"/>
              </a:rPr>
              <a:t>current</a:t>
            </a:r>
            <a:r>
              <a:rPr lang="de-DE" sz="4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95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 4 </a:t>
            </a:r>
            <a:r>
              <a:rPr lang="de-DE" dirty="0" err="1" smtClean="0"/>
              <a:t>years</a:t>
            </a:r>
            <a:r>
              <a:rPr lang="de-DE" dirty="0" smtClean="0"/>
              <a:t>:   </a:t>
            </a:r>
            <a:r>
              <a:rPr lang="de-DE" sz="5400" dirty="0" err="1" smtClean="0"/>
              <a:t>Galactic</a:t>
            </a:r>
            <a:r>
              <a:rPr lang="de-DE" sz="5400" dirty="0" smtClean="0"/>
              <a:t> Plane ?</a:t>
            </a:r>
            <a:endParaRPr lang="de-DE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026"/>
          <a:stretch/>
        </p:blipFill>
        <p:spPr>
          <a:xfrm>
            <a:off x="787400" y="1769182"/>
            <a:ext cx="11680207" cy="7298618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 bwMode="auto">
          <a:xfrm>
            <a:off x="912665" y="4876800"/>
            <a:ext cx="11380935" cy="228600"/>
          </a:xfrm>
          <a:prstGeom prst="rect">
            <a:avLst/>
          </a:prstGeom>
          <a:solidFill>
            <a:srgbClr val="FF6600">
              <a:alpha val="36078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HESE </a:t>
            </a:r>
            <a:r>
              <a:rPr lang="de-DE" dirty="0" err="1" smtClean="0"/>
              <a:t>skyplot</a:t>
            </a:r>
            <a:r>
              <a:rPr lang="de-DE" dirty="0" smtClean="0"/>
              <a:t> 4 </a:t>
            </a:r>
            <a:r>
              <a:rPr lang="de-DE" dirty="0" err="1" smtClean="0"/>
              <a:t>years</a:t>
            </a:r>
            <a:r>
              <a:rPr lang="de-DE" dirty="0" smtClean="0"/>
              <a:t>: </a:t>
            </a:r>
            <a:r>
              <a:rPr lang="de-DE" dirty="0" err="1" smtClean="0"/>
              <a:t>Galactic</a:t>
            </a:r>
            <a:r>
              <a:rPr lang="de-DE" dirty="0" smtClean="0"/>
              <a:t> Plane?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6" y="1831004"/>
            <a:ext cx="5882992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847255" y="2058016"/>
            <a:ext cx="67437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 err="1" smtClean="0">
                <a:latin typeface="Calibri" panose="020F0502020204030204" pitchFamily="34" charset="0"/>
              </a:rPr>
              <a:t>Neronov</a:t>
            </a:r>
            <a:r>
              <a:rPr lang="de-DE" sz="2800" dirty="0" smtClean="0">
                <a:latin typeface="Calibri" panose="020F0502020204030204" pitchFamily="34" charset="0"/>
              </a:rPr>
              <a:t> &amp; </a:t>
            </a:r>
            <a:r>
              <a:rPr lang="de-DE" sz="2800" dirty="0" err="1" smtClean="0">
                <a:latin typeface="Calibri" panose="020F0502020204030204" pitchFamily="34" charset="0"/>
              </a:rPr>
              <a:t>Semikoz</a:t>
            </a:r>
            <a:r>
              <a:rPr lang="de-DE" sz="2800" dirty="0" smtClean="0">
                <a:latin typeface="Calibri" panose="020F0502020204030204" pitchFamily="34" charset="0"/>
              </a:rPr>
              <a:t>, arXiv:1509.03522</a:t>
            </a:r>
          </a:p>
          <a:p>
            <a:pPr algn="l"/>
            <a:r>
              <a:rPr lang="de-DE" sz="800" dirty="0" smtClean="0">
                <a:latin typeface="Calibri" panose="020F0502020204030204" pitchFamily="34" charset="0"/>
              </a:rPr>
              <a:t>                       </a:t>
            </a:r>
          </a:p>
          <a:p>
            <a:pPr algn="l"/>
            <a:endParaRPr lang="de-DE" sz="800" dirty="0" smtClean="0">
              <a:latin typeface="Calibri" panose="020F0502020204030204" pitchFamily="34" charset="0"/>
            </a:endParaRPr>
          </a:p>
          <a:p>
            <a:pPr algn="l"/>
            <a:endParaRPr lang="de-DE" sz="2200" dirty="0" smtClean="0">
              <a:latin typeface="Calibri" panose="020F0502020204030204" pitchFamily="34" charset="0"/>
            </a:endParaRPr>
          </a:p>
          <a:p>
            <a:pPr algn="l"/>
            <a:endParaRPr lang="de-DE" sz="2200" dirty="0">
              <a:latin typeface="Calibri" panose="020F0502020204030204" pitchFamily="34" charset="0"/>
            </a:endParaRPr>
          </a:p>
          <a:p>
            <a:pPr algn="l"/>
            <a:endParaRPr lang="de-DE" sz="2200" dirty="0" smtClean="0">
              <a:latin typeface="Calibri" panose="020F0502020204030204" pitchFamily="34" charset="0"/>
            </a:endParaRPr>
          </a:p>
          <a:p>
            <a:pPr algn="l"/>
            <a:endParaRPr lang="de-DE" sz="2200" dirty="0">
              <a:latin typeface="Calibri" panose="020F0502020204030204" pitchFamily="34" charset="0"/>
            </a:endParaRPr>
          </a:p>
          <a:p>
            <a:pPr algn="l"/>
            <a:endParaRPr lang="de-DE" sz="2200" dirty="0" smtClean="0">
              <a:latin typeface="Calibri" panose="020F0502020204030204" pitchFamily="34" charset="0"/>
            </a:endParaRPr>
          </a:p>
          <a:p>
            <a:pPr algn="l"/>
            <a:endParaRPr lang="de-DE" sz="2200" dirty="0">
              <a:latin typeface="Calibri" panose="020F0502020204030204" pitchFamily="34" charset="0"/>
            </a:endParaRPr>
          </a:p>
          <a:p>
            <a:pPr algn="l"/>
            <a:endParaRPr lang="de-DE" sz="2200" dirty="0" smtClean="0">
              <a:latin typeface="Calibri" panose="020F0502020204030204" pitchFamily="34" charset="0"/>
            </a:endParaRPr>
          </a:p>
          <a:p>
            <a:pPr algn="l"/>
            <a:endParaRPr lang="de-DE" sz="2200" dirty="0">
              <a:latin typeface="Calibri" panose="020F0502020204030204" pitchFamily="34" charset="0"/>
            </a:endParaRPr>
          </a:p>
          <a:p>
            <a:pPr algn="l"/>
            <a:r>
              <a:rPr lang="de-DE" sz="2200" dirty="0" smtClean="0">
                <a:latin typeface="Calibri" panose="020F0502020204030204" pitchFamily="34" charset="0"/>
              </a:rPr>
              <a:t>Chance </a:t>
            </a:r>
            <a:r>
              <a:rPr lang="de-DE" sz="2200" dirty="0" err="1" smtClean="0">
                <a:latin typeface="Calibri" panose="020F0502020204030204" pitchFamily="34" charset="0"/>
              </a:rPr>
              <a:t>probability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for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>
                <a:latin typeface="Calibri" panose="020F0502020204030204" pitchFamily="34" charset="0"/>
              </a:rPr>
              <a:t>e</a:t>
            </a:r>
            <a:r>
              <a:rPr lang="de-DE" sz="2200" dirty="0" err="1" smtClean="0">
                <a:latin typeface="Calibri" panose="020F0502020204030204" pitchFamily="34" charset="0"/>
              </a:rPr>
              <a:t>xcess</a:t>
            </a:r>
            <a:r>
              <a:rPr lang="de-DE" sz="2200" dirty="0" smtClean="0">
                <a:latin typeface="Calibri" panose="020F0502020204030204" pitchFamily="34" charset="0"/>
              </a:rPr>
              <a:t> at |b</a:t>
            </a:r>
            <a:r>
              <a:rPr lang="de-DE" sz="2200" dirty="0">
                <a:latin typeface="Calibri" panose="020F0502020204030204" pitchFamily="34" charset="0"/>
              </a:rPr>
              <a:t>|</a:t>
            </a:r>
            <a:r>
              <a:rPr lang="de-DE" sz="2200" dirty="0" smtClean="0">
                <a:latin typeface="Calibri" panose="020F0502020204030204" pitchFamily="34" charset="0"/>
              </a:rPr>
              <a:t> &lt; </a:t>
            </a:r>
            <a:r>
              <a:rPr lang="de-DE" sz="2200" dirty="0">
                <a:latin typeface="Calibri" panose="020F0502020204030204" pitchFamily="34" charset="0"/>
              </a:rPr>
              <a:t>1</a:t>
            </a:r>
            <a:r>
              <a:rPr lang="de-DE" sz="2200" dirty="0" smtClean="0">
                <a:latin typeface="Calibri" panose="020F0502020204030204" pitchFamily="34" charset="0"/>
              </a:rPr>
              <a:t>0° plus a </a:t>
            </a:r>
            <a:r>
              <a:rPr lang="de-DE" sz="2200" dirty="0" err="1" smtClean="0">
                <a:latin typeface="Calibri" panose="020F0502020204030204" pitchFamily="34" charset="0"/>
              </a:rPr>
              <a:t>deficit</a:t>
            </a:r>
            <a:r>
              <a:rPr lang="de-DE" sz="2200" dirty="0" smtClean="0">
                <a:latin typeface="Calibri" panose="020F0502020204030204" pitchFamily="34" charset="0"/>
              </a:rPr>
              <a:t> at |b| &gt; 50°  </a:t>
            </a:r>
            <a:r>
              <a:rPr lang="de-DE" sz="2200" dirty="0" err="1" smtClean="0">
                <a:latin typeface="Calibri" panose="020F0502020204030204" pitchFamily="34" charset="0"/>
              </a:rPr>
              <a:t>for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isotropic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flux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is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about</a:t>
            </a:r>
            <a:r>
              <a:rPr lang="de-DE" sz="2200" dirty="0" smtClean="0">
                <a:latin typeface="Calibri" panose="020F0502020204030204" pitchFamily="34" charset="0"/>
              </a:rPr>
              <a:t> 7×10</a:t>
            </a:r>
            <a:r>
              <a:rPr lang="de-DE" sz="2200" baseline="30000" dirty="0" smtClean="0">
                <a:latin typeface="Calibri" panose="020F0502020204030204" pitchFamily="34" charset="0"/>
              </a:rPr>
              <a:t>-5</a:t>
            </a:r>
          </a:p>
          <a:p>
            <a:pPr algn="l"/>
            <a:endParaRPr lang="de-DE" sz="800" dirty="0">
              <a:latin typeface="Calibri" panose="020F0502020204030204" pitchFamily="34" charset="0"/>
            </a:endParaRPr>
          </a:p>
          <a:p>
            <a:pPr algn="l"/>
            <a:r>
              <a:rPr lang="de-DE" sz="2200" dirty="0" smtClean="0">
                <a:latin typeface="Calibri" panose="020F0502020204030204" pitchFamily="34" charset="0"/>
              </a:rPr>
              <a:t>Best </a:t>
            </a:r>
            <a:r>
              <a:rPr lang="de-DE" sz="2200" dirty="0" err="1" smtClean="0">
                <a:latin typeface="Calibri" panose="020F0502020204030204" pitchFamily="34" charset="0"/>
              </a:rPr>
              <a:t>description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by</a:t>
            </a:r>
            <a:r>
              <a:rPr lang="de-DE" sz="2200" dirty="0" smtClean="0">
                <a:latin typeface="Calibri" panose="020F0502020204030204" pitchFamily="34" charset="0"/>
              </a:rPr>
              <a:t> a 50:50 </a:t>
            </a:r>
            <a:r>
              <a:rPr lang="de-DE" sz="2200" dirty="0" err="1" smtClean="0">
                <a:latin typeface="Calibri" panose="020F0502020204030204" pitchFamily="34" charset="0"/>
              </a:rPr>
              <a:t>combination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of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galactic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and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extragalactic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component</a:t>
            </a:r>
            <a:r>
              <a:rPr lang="de-DE" sz="2200" dirty="0" smtClean="0">
                <a:latin typeface="Calibri" panose="020F0502020204030204" pitchFamily="34" charset="0"/>
              </a:rPr>
              <a:t>.</a:t>
            </a:r>
            <a:endParaRPr lang="de-DE" sz="2200" dirty="0">
              <a:latin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94255" y="4039216"/>
            <a:ext cx="4194249" cy="2834022"/>
            <a:chOff x="863600" y="3581400"/>
            <a:chExt cx="4194249" cy="2834022"/>
          </a:xfrm>
        </p:grpSpPr>
        <p:sp>
          <p:nvSpPr>
            <p:cNvPr id="4" name="Rechteck 3"/>
            <p:cNvSpPr/>
            <p:nvPr/>
          </p:nvSpPr>
          <p:spPr bwMode="auto">
            <a:xfrm>
              <a:off x="863600" y="5867400"/>
              <a:ext cx="533400" cy="5334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1397000" y="5919677"/>
              <a:ext cx="533400" cy="4811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1930400" y="5919677"/>
              <a:ext cx="533400" cy="4811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2463800" y="5940943"/>
              <a:ext cx="533400" cy="459858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2924249" y="6018916"/>
              <a:ext cx="533400" cy="38188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457649" y="6134100"/>
              <a:ext cx="533400" cy="2813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991049" y="6175305"/>
              <a:ext cx="533400" cy="2254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4524449" y="6268118"/>
              <a:ext cx="533400" cy="147304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863600" y="3581400"/>
              <a:ext cx="533400" cy="22860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384890" y="5486400"/>
              <a:ext cx="533400" cy="433276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1918290" y="5638800"/>
              <a:ext cx="533400" cy="280876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2451690" y="5779239"/>
              <a:ext cx="533400" cy="16170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2924249" y="5919676"/>
              <a:ext cx="533400" cy="9924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3449379" y="6034860"/>
              <a:ext cx="533400" cy="9924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444387" y="8001000"/>
            <a:ext cx="1180643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 err="1" smtClean="0">
                <a:solidFill>
                  <a:schemeClr val="bg1"/>
                </a:solidFill>
              </a:rPr>
              <a:t>IceCube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analysis</a:t>
            </a:r>
            <a:r>
              <a:rPr lang="de-DE" sz="2800" dirty="0" smtClean="0">
                <a:solidFill>
                  <a:schemeClr val="bg1"/>
                </a:solidFill>
              </a:rPr>
              <a:t> (</a:t>
            </a:r>
            <a:r>
              <a:rPr lang="de-DE" sz="2800" dirty="0" err="1" smtClean="0">
                <a:solidFill>
                  <a:schemeClr val="bg1"/>
                </a:solidFill>
              </a:rPr>
              <a:t>preliminary</a:t>
            </a:r>
            <a:r>
              <a:rPr lang="de-DE" sz="2800" dirty="0" smtClean="0">
                <a:solidFill>
                  <a:schemeClr val="bg1"/>
                </a:solidFill>
              </a:rPr>
              <a:t>): post-trial </a:t>
            </a:r>
            <a:r>
              <a:rPr lang="de-DE" sz="2800" dirty="0" err="1" smtClean="0">
                <a:solidFill>
                  <a:schemeClr val="bg1"/>
                </a:solidFill>
              </a:rPr>
              <a:t>chance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probability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for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being</a:t>
            </a:r>
            <a:r>
              <a:rPr lang="de-DE" sz="2800" dirty="0" smtClean="0">
                <a:solidFill>
                  <a:schemeClr val="bg1"/>
                </a:solidFill>
              </a:rPr>
              <a:t> due</a:t>
            </a:r>
          </a:p>
          <a:p>
            <a:pPr algn="l"/>
            <a:r>
              <a:rPr lang="de-DE" sz="2800" dirty="0" err="1">
                <a:solidFill>
                  <a:schemeClr val="bg1"/>
                </a:solidFill>
              </a:rPr>
              <a:t>t</a:t>
            </a:r>
            <a:r>
              <a:rPr lang="de-DE" sz="2800" dirty="0" err="1" smtClean="0">
                <a:solidFill>
                  <a:schemeClr val="bg1"/>
                </a:solidFill>
              </a:rPr>
              <a:t>o</a:t>
            </a:r>
            <a:r>
              <a:rPr lang="de-DE" sz="2800" dirty="0" smtClean="0">
                <a:solidFill>
                  <a:schemeClr val="bg1"/>
                </a:solidFill>
              </a:rPr>
              <a:t> an </a:t>
            </a:r>
            <a:r>
              <a:rPr lang="de-DE" sz="2800" dirty="0" err="1" smtClean="0">
                <a:solidFill>
                  <a:schemeClr val="bg1"/>
                </a:solidFill>
              </a:rPr>
              <a:t>isotropic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distribution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b="1" dirty="0" smtClean="0">
                <a:solidFill>
                  <a:schemeClr val="bg1"/>
                </a:solidFill>
              </a:rPr>
              <a:t>~2.5%</a:t>
            </a:r>
            <a:r>
              <a:rPr lang="de-DE" sz="2800" dirty="0" smtClean="0">
                <a:solidFill>
                  <a:schemeClr val="bg1"/>
                </a:solidFill>
              </a:rPr>
              <a:t>. </a:t>
            </a:r>
            <a:r>
              <a:rPr lang="de-DE" sz="2800" dirty="0" err="1" smtClean="0">
                <a:solidFill>
                  <a:schemeClr val="bg1"/>
                </a:solidFill>
              </a:rPr>
              <a:t>Interesting</a:t>
            </a:r>
            <a:r>
              <a:rPr lang="de-DE" sz="2800" dirty="0" smtClean="0">
                <a:solidFill>
                  <a:schemeClr val="bg1"/>
                </a:solidFill>
              </a:rPr>
              <a:t> but not </a:t>
            </a:r>
            <a:r>
              <a:rPr lang="de-DE" sz="2800" dirty="0" err="1" smtClean="0">
                <a:solidFill>
                  <a:schemeClr val="bg1"/>
                </a:solidFill>
              </a:rPr>
              <a:t>compelling</a:t>
            </a:r>
            <a:r>
              <a:rPr lang="de-DE" sz="2800" dirty="0" smtClean="0">
                <a:solidFill>
                  <a:schemeClr val="bg1"/>
                </a:solidFill>
              </a:rPr>
              <a:t>. 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MESE (Medium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Events)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0375" y="1371600"/>
            <a:ext cx="11703050" cy="7467600"/>
          </a:xfrm>
        </p:spPr>
        <p:txBody>
          <a:bodyPr/>
          <a:lstStyle/>
          <a:p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cuts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~ 1 </a:t>
            </a:r>
            <a:r>
              <a:rPr lang="de-DE" dirty="0" err="1" smtClean="0"/>
              <a:t>TeV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b="0" dirty="0" err="1" smtClean="0"/>
              <a:t>Phys.Rev</a:t>
            </a:r>
            <a:r>
              <a:rPr lang="de-DE" b="0" dirty="0" smtClean="0"/>
              <a:t>. D91, 022001 (2015) &amp; arXiv:1410.1749</a:t>
            </a:r>
          </a:p>
          <a:p>
            <a:endParaRPr lang="de-DE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28800"/>
            <a:ext cx="1333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" y="3276600"/>
            <a:ext cx="1194781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3646165" y="4391418"/>
            <a:ext cx="952895" cy="1088149"/>
            <a:chOff x="3646165" y="4391418"/>
            <a:chExt cx="952895" cy="1088149"/>
          </a:xfrm>
        </p:grpSpPr>
        <p:sp>
          <p:nvSpPr>
            <p:cNvPr id="4" name="Pfeil nach unten 3"/>
            <p:cNvSpPr/>
            <p:nvPr/>
          </p:nvSpPr>
          <p:spPr bwMode="auto">
            <a:xfrm rot="1440000">
              <a:off x="3646165" y="4391418"/>
              <a:ext cx="457200" cy="1040130"/>
            </a:xfrm>
            <a:prstGeom prst="downArrow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3991201" y="4556237"/>
              <a:ext cx="6078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5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4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-660400" y="1143000"/>
            <a:ext cx="14097000" cy="8839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</a:t>
            </a:r>
            <a:r>
              <a:rPr lang="de-DE" dirty="0" err="1" smtClean="0"/>
              <a:t>hroughgoing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>,  IC-79/86</a:t>
            </a:r>
            <a:endParaRPr lang="de-DE" dirty="0"/>
          </a:p>
        </p:txBody>
      </p:sp>
      <p:pic>
        <p:nvPicPr>
          <p:cNvPr id="4" name="Picture 6" descr="Dr. Heinrich Fau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05" y="1143000"/>
            <a:ext cx="5743787" cy="5743787"/>
          </a:xfrm>
          <a:prstGeom prst="rect">
            <a:avLst/>
          </a:prstGeom>
        </p:spPr>
      </p:pic>
      <p:pic>
        <p:nvPicPr>
          <p:cNvPr id="5" name="Picture 10" descr="Dr. Strangep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0600" y="1143000"/>
            <a:ext cx="5757869" cy="5757869"/>
          </a:xfrm>
          <a:prstGeom prst="rect">
            <a:avLst/>
          </a:prstGeom>
        </p:spPr>
      </p:pic>
      <p:pic>
        <p:nvPicPr>
          <p:cNvPr id="6" name="Picture 7" descr="Dr. Hari Seld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2600" y="5181600"/>
            <a:ext cx="4572000" cy="4572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-279400" y="1143000"/>
            <a:ext cx="76200" cy="228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21389" y="4021934"/>
            <a:ext cx="1625600" cy="10067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30046" tIns="65023" rIns="130046" bIns="65023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0.5 </a:t>
            </a:r>
            <a:r>
              <a:rPr lang="en-US" sz="2800" dirty="0" err="1">
                <a:solidFill>
                  <a:srgbClr val="FFFFFF"/>
                </a:solidFill>
              </a:rPr>
              <a:t>PeV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muon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3597709" y="4455427"/>
            <a:ext cx="1733973" cy="10067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30046" tIns="65023" rIns="130046" bIns="65023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~1 </a:t>
            </a:r>
            <a:r>
              <a:rPr lang="en-US" sz="2800" dirty="0" err="1">
                <a:solidFill>
                  <a:srgbClr val="FFFFFF"/>
                </a:solidFill>
              </a:rPr>
              <a:t>PeV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neutrino</a:t>
            </a:r>
          </a:p>
        </p:txBody>
      </p:sp>
      <p:sp>
        <p:nvSpPr>
          <p:cNvPr id="12" name="Rectangle 12"/>
          <p:cNvSpPr/>
          <p:nvPr/>
        </p:nvSpPr>
        <p:spPr>
          <a:xfrm>
            <a:off x="3597709" y="5791200"/>
            <a:ext cx="8886613" cy="1356952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wrap="square" lIns="130046" tIns="65023" rIns="130046" bIns="65023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   </a:t>
            </a:r>
            <a:r>
              <a:rPr lang="en-US" sz="4000" dirty="0">
                <a:solidFill>
                  <a:srgbClr val="FFFFFF"/>
                </a:solidFill>
              </a:rPr>
              <a:t>Examples of </a:t>
            </a:r>
            <a:r>
              <a:rPr lang="en-US" sz="4000" dirty="0" err="1">
                <a:solidFill>
                  <a:srgbClr val="FFFFFF"/>
                </a:solidFill>
              </a:rPr>
              <a:t>muons</a:t>
            </a:r>
            <a:r>
              <a:rPr lang="en-US" sz="4000" dirty="0">
                <a:solidFill>
                  <a:srgbClr val="FFFFFF"/>
                </a:solidFill>
              </a:rPr>
              <a:t> found in IC79/86 </a:t>
            </a:r>
            <a:r>
              <a:rPr lang="en-US" sz="4000" dirty="0" err="1">
                <a:solidFill>
                  <a:srgbClr val="FFFFFF"/>
                </a:solidFill>
              </a:rPr>
              <a:t>upgoing</a:t>
            </a:r>
            <a:r>
              <a:rPr lang="en-US" sz="4000" dirty="0">
                <a:solidFill>
                  <a:srgbClr val="FFFFFF"/>
                </a:solidFill>
              </a:rPr>
              <a:t> diffuse analysis</a:t>
            </a:r>
          </a:p>
        </p:txBody>
      </p:sp>
    </p:spTree>
    <p:extLst>
      <p:ext uri="{BB962C8B-B14F-4D97-AF65-F5344CB8AC3E}">
        <p14:creationId xmlns:p14="http://schemas.microsoft.com/office/powerpoint/2010/main" val="26074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 bwMode="auto">
          <a:xfrm>
            <a:off x="584200" y="2162493"/>
            <a:ext cx="11353800" cy="73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839704" y="3053174"/>
            <a:ext cx="1433759" cy="30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559800" y="3886200"/>
            <a:ext cx="2716830" cy="160864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</a:rPr>
              <a:t>3.9</a:t>
            </a:r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</a:t>
            </a:r>
            <a:endParaRPr lang="de-DE" sz="9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Through-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>, IC-79/86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3839704" y="7315200"/>
            <a:ext cx="3767596" cy="533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2006600" y="8001000"/>
            <a:ext cx="4343400" cy="533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00" y="1296677"/>
            <a:ext cx="12139464" cy="84569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839704" y="3053174"/>
            <a:ext cx="1433759" cy="30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Putting</a:t>
            </a:r>
            <a:r>
              <a:rPr lang="de-DE" dirty="0" smtClean="0"/>
              <a:t> all </a:t>
            </a:r>
            <a:r>
              <a:rPr lang="de-DE" dirty="0" err="1" smtClean="0"/>
              <a:t>together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2997200" y="5715000"/>
            <a:ext cx="3581400" cy="838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49400" y="5105400"/>
            <a:ext cx="7010400" cy="35814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smtClean="0"/>
              <a:t>Global fit</a:t>
            </a:r>
          </a:p>
          <a:p>
            <a:pPr marL="0" indent="0">
              <a:buNone/>
            </a:pPr>
            <a:r>
              <a:rPr lang="de-DE" dirty="0" err="1" smtClean="0"/>
              <a:t>Flux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 100 </a:t>
            </a:r>
            <a:r>
              <a:rPr lang="de-DE" sz="2800" b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TeV</a:t>
            </a:r>
            <a:endParaRPr lang="de-DE" sz="2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45" y="6382780"/>
            <a:ext cx="6176076" cy="8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7619999"/>
            <a:ext cx="2424369" cy="9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9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1" b="18333"/>
          <a:stretch/>
        </p:blipFill>
        <p:spPr bwMode="auto">
          <a:xfrm>
            <a:off x="1441273" y="2514600"/>
            <a:ext cx="10122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through-going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dirty="0" smtClean="0"/>
              <a:t>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muon</a:t>
            </a:r>
            <a:r>
              <a:rPr lang="de-DE" dirty="0" smtClean="0"/>
              <a:t> in 2009-12 </a:t>
            </a:r>
            <a:br>
              <a:rPr lang="de-DE" dirty="0" smtClean="0"/>
            </a:br>
            <a:r>
              <a:rPr lang="de-DE" dirty="0"/>
              <a:t>  </a:t>
            </a:r>
            <a:r>
              <a:rPr lang="de-DE" dirty="0" smtClean="0"/>
              <a:t>                                                     </a:t>
            </a:r>
            <a:r>
              <a:rPr lang="de-DE" sz="2800" b="0" dirty="0" smtClean="0"/>
              <a:t>(IC 59+79+86)</a:t>
            </a:r>
            <a:endParaRPr lang="de-DE" sz="2800" b="0" dirty="0"/>
          </a:p>
        </p:txBody>
      </p:sp>
      <p:sp>
        <p:nvSpPr>
          <p:cNvPr id="5" name="Textfeld 4"/>
          <p:cNvSpPr txBox="1"/>
          <p:nvPr/>
        </p:nvSpPr>
        <p:spPr>
          <a:xfrm>
            <a:off x="8559799" y="3886200"/>
            <a:ext cx="2716830" cy="160864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</a:rPr>
              <a:t>4.3</a:t>
            </a:r>
            <a:r>
              <a:rPr lang="de-DE" sz="9600" b="1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</a:t>
            </a:r>
            <a:endParaRPr lang="de-DE" sz="9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New: 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!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676400"/>
            <a:ext cx="1305098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-660400" y="6629400"/>
            <a:ext cx="5410200" cy="2514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6324600"/>
            <a:ext cx="12490450" cy="3200400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Different </a:t>
            </a:r>
            <a:r>
              <a:rPr lang="de-DE" sz="3000" dirty="0" err="1" smtClean="0"/>
              <a:t>analyses</a:t>
            </a:r>
            <a:r>
              <a:rPr lang="de-DE" sz="3000" dirty="0" smtClean="0"/>
              <a:t> find different (but </a:t>
            </a:r>
            <a:r>
              <a:rPr lang="de-DE" sz="3000" dirty="0" err="1" smtClean="0"/>
              <a:t>statistically</a:t>
            </a:r>
            <a:r>
              <a:rPr lang="de-DE" sz="3000" dirty="0" smtClean="0"/>
              <a:t> </a:t>
            </a:r>
            <a:r>
              <a:rPr lang="de-DE" sz="3000" dirty="0" err="1" smtClean="0"/>
              <a:t>compatible</a:t>
            </a:r>
            <a:r>
              <a:rPr lang="de-DE" sz="3000" dirty="0" smtClean="0"/>
              <a:t>) </a:t>
            </a:r>
            <a:r>
              <a:rPr lang="de-DE" sz="3000" dirty="0" err="1" smtClean="0"/>
              <a:t>spectral</a:t>
            </a:r>
            <a:r>
              <a:rPr lang="de-DE" sz="3000" dirty="0" smtClean="0"/>
              <a:t> </a:t>
            </a:r>
            <a:r>
              <a:rPr lang="de-DE" sz="3000" dirty="0" err="1" smtClean="0"/>
              <a:t>indices</a:t>
            </a:r>
            <a:endParaRPr lang="de-DE" sz="3000" dirty="0" smtClean="0"/>
          </a:p>
          <a:p>
            <a:pPr marL="0" indent="0">
              <a:buNone/>
            </a:pPr>
            <a:r>
              <a:rPr lang="de-DE" sz="2800" dirty="0" smtClean="0">
                <a:sym typeface="Symbol"/>
              </a:rPr>
              <a:t>     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more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statistics</a:t>
            </a:r>
            <a:endParaRPr lang="de-DE" dirty="0" smtClean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independent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measurement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ym typeface="Symbol"/>
              </a:rPr>
              <a:t> different </a:t>
            </a:r>
            <a:r>
              <a:rPr lang="de-DE" dirty="0" err="1" smtClean="0">
                <a:sym typeface="Symbol"/>
              </a:rPr>
              <a:t>systematics</a:t>
            </a:r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GVD</a:t>
            </a:r>
            <a:r>
              <a:rPr lang="de-DE" dirty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KM3NeT!</a:t>
            </a:r>
          </a:p>
          <a:p>
            <a:endParaRPr lang="de-DE" b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00200"/>
            <a:ext cx="1236271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5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expect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76" y="1383217"/>
            <a:ext cx="9196649" cy="814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/>
              <a:t> </a:t>
            </a:r>
            <a:r>
              <a:rPr lang="de-DE" dirty="0" smtClean="0"/>
              <a:t> 0.1° -  0.5°  </a:t>
            </a:r>
          </a:p>
          <a:p>
            <a:pPr lvl="1"/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dE</a:t>
            </a:r>
            <a:r>
              <a:rPr lang="de-DE" dirty="0" smtClean="0"/>
              <a:t>/dx: </a:t>
            </a:r>
            <a:r>
              <a:rPr lang="de-DE" dirty="0" err="1" smtClean="0"/>
              <a:t>factor</a:t>
            </a:r>
            <a:r>
              <a:rPr lang="de-DE" dirty="0" smtClean="0"/>
              <a:t>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935052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6350000" y="6877050"/>
            <a:ext cx="66548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/>
              <a:t>2</a:t>
            </a:r>
            <a:r>
              <a:rPr lang="de-DE" dirty="0" smtClean="0"/>
              <a:t>° -  15 °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51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8552"/>
          <a:stretch/>
        </p:blipFill>
        <p:spPr bwMode="auto">
          <a:xfrm>
            <a:off x="2921000" y="1447800"/>
            <a:ext cx="9841405" cy="830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0200" y="4686300"/>
            <a:ext cx="3200400" cy="1828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the best fit flavor composition </a:t>
            </a:r>
            <a:r>
              <a:rPr lang="en-US" sz="2800" b="0" kern="0" dirty="0" smtClean="0">
                <a:solidFill>
                  <a:srgbClr val="8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disfavors 1:0:0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        at source at 3.6 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  <a:endParaRPr lang="en-US" sz="2800" b="0" kern="0" dirty="0" smtClean="0">
              <a:ea typeface="Tahoma" panose="020B0604030504040204" pitchFamily="34" charset="0"/>
              <a:cs typeface="Symbol" charset="2"/>
            </a:endParaRPr>
          </a:p>
          <a:p>
            <a:endParaRPr lang="sv-SE" kern="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kern="0" dirty="0"/>
          </a:p>
        </p:txBody>
      </p:sp>
      <p:sp>
        <p:nvSpPr>
          <p:cNvPr id="7" name="TextBox 22"/>
          <p:cNvSpPr txBox="1"/>
          <p:nvPr/>
        </p:nvSpPr>
        <p:spPr>
          <a:xfrm rot="1510905">
            <a:off x="8964701" y="2886057"/>
            <a:ext cx="1738485" cy="500648"/>
          </a:xfrm>
          <a:prstGeom prst="rect">
            <a:avLst/>
          </a:prstGeom>
          <a:solidFill>
            <a:schemeClr val="bg1"/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sv-SE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endParaRPr lang="sv-SE" sz="2400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0716" y="3762315"/>
            <a:ext cx="1230336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Individual </a:t>
            </a:r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sources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l"/>
            <a:r>
              <a:rPr lang="de-DE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l"/>
            <a:r>
              <a:rPr lang="de-DE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</a:t>
            </a:r>
            <a:r>
              <a:rPr lang="de-DE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Source </a:t>
            </a:r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classes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l"/>
            <a:endParaRPr lang="de-DE" sz="1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0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81200"/>
            <a:ext cx="12420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0138" y="304800"/>
            <a:ext cx="12827000" cy="762000"/>
          </a:xfrm>
        </p:spPr>
        <p:txBody>
          <a:bodyPr/>
          <a:lstStyle/>
          <a:p>
            <a:r>
              <a:rPr lang="de-DE" sz="4000" dirty="0" err="1" smtClean="0"/>
              <a:t>Pre</a:t>
            </a:r>
            <a:r>
              <a:rPr lang="de-DE" sz="4000" dirty="0" smtClean="0"/>
              <a:t>-trial </a:t>
            </a:r>
            <a:r>
              <a:rPr lang="de-DE" sz="4000" dirty="0" err="1" smtClean="0"/>
              <a:t>significance</a:t>
            </a:r>
            <a:r>
              <a:rPr lang="de-DE" sz="4000" dirty="0" smtClean="0"/>
              <a:t> </a:t>
            </a:r>
            <a:r>
              <a:rPr lang="de-DE" sz="4000" dirty="0" err="1" smtClean="0"/>
              <a:t>skymap</a:t>
            </a:r>
            <a:r>
              <a:rPr lang="de-DE" sz="4000" dirty="0" smtClean="0"/>
              <a:t>, IC40+59+79+86 (4 </a:t>
            </a:r>
            <a:r>
              <a:rPr lang="de-DE" sz="4000" dirty="0" err="1" smtClean="0"/>
              <a:t>years</a:t>
            </a:r>
            <a:r>
              <a:rPr lang="de-DE" sz="4000" dirty="0" smtClean="0"/>
              <a:t>)</a:t>
            </a:r>
            <a:endParaRPr lang="de-DE" sz="4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8496300"/>
            <a:ext cx="9810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2600" y="1488757"/>
            <a:ext cx="2127505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/>
              <a:t>North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South</a:t>
            </a:r>
            <a:endParaRPr lang="de-DE" dirty="0"/>
          </a:p>
        </p:txBody>
      </p:sp>
      <p:sp>
        <p:nvSpPr>
          <p:cNvPr id="6" name="TextBox 2"/>
          <p:cNvSpPr txBox="1"/>
          <p:nvPr/>
        </p:nvSpPr>
        <p:spPr>
          <a:xfrm>
            <a:off x="3168650" y="3612414"/>
            <a:ext cx="848418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178 000  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upward 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 from </a:t>
            </a:r>
            <a:r>
              <a:rPr lang="sv-SE" sz="6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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interaction</a:t>
            </a:r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216 000 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downward µ from </a:t>
            </a:r>
            <a:r>
              <a:rPr lang="sv-SE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showers</a:t>
            </a:r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ANTARES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   </a:t>
            </a:r>
            <a:endParaRPr lang="de-DE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295400"/>
            <a:ext cx="13017500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5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5</a:t>
            </a:r>
            <a:r>
              <a:rPr lang="de-DE" dirty="0" smtClean="0">
                <a:sym typeface="Symbol"/>
              </a:rPr>
              <a:t> </a:t>
            </a:r>
            <a:r>
              <a:rPr lang="de-DE" dirty="0" err="1" smtClean="0"/>
              <a:t>discovery</a:t>
            </a:r>
            <a:r>
              <a:rPr lang="de-DE" dirty="0" smtClean="0"/>
              <a:t> potential </a:t>
            </a:r>
            <a:endParaRPr lang="de-D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49040"/>
            <a:ext cx="11467316" cy="83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535712" y="1673772"/>
            <a:ext cx="6161425" cy="6936828"/>
            <a:chOff x="5535712" y="1673772"/>
            <a:chExt cx="6161425" cy="6936828"/>
          </a:xfrm>
        </p:grpSpPr>
        <p:sp>
          <p:nvSpPr>
            <p:cNvPr id="4" name="Freihandform 3"/>
            <p:cNvSpPr/>
            <p:nvPr/>
          </p:nvSpPr>
          <p:spPr bwMode="auto">
            <a:xfrm>
              <a:off x="5535712" y="1673772"/>
              <a:ext cx="6161425" cy="6098628"/>
            </a:xfrm>
            <a:custGeom>
              <a:avLst/>
              <a:gdLst>
                <a:gd name="connsiteX0" fmla="*/ 0 w 5848350"/>
                <a:gd name="connsiteY0" fmla="*/ 0 h 5851255"/>
                <a:gd name="connsiteX1" fmla="*/ 285750 w 5848350"/>
                <a:gd name="connsiteY1" fmla="*/ 666750 h 5851255"/>
                <a:gd name="connsiteX2" fmla="*/ 571500 w 5848350"/>
                <a:gd name="connsiteY2" fmla="*/ 2019300 h 5851255"/>
                <a:gd name="connsiteX3" fmla="*/ 762000 w 5848350"/>
                <a:gd name="connsiteY3" fmla="*/ 3086100 h 5851255"/>
                <a:gd name="connsiteX4" fmla="*/ 990600 w 5848350"/>
                <a:gd name="connsiteY4" fmla="*/ 4133850 h 5851255"/>
                <a:gd name="connsiteX5" fmla="*/ 1143000 w 5848350"/>
                <a:gd name="connsiteY5" fmla="*/ 5067300 h 5851255"/>
                <a:gd name="connsiteX6" fmla="*/ 1409700 w 5848350"/>
                <a:gd name="connsiteY6" fmla="*/ 5562600 h 5851255"/>
                <a:gd name="connsiteX7" fmla="*/ 1657350 w 5848350"/>
                <a:gd name="connsiteY7" fmla="*/ 5772150 h 5851255"/>
                <a:gd name="connsiteX8" fmla="*/ 2209800 w 5848350"/>
                <a:gd name="connsiteY8" fmla="*/ 5848350 h 5851255"/>
                <a:gd name="connsiteX9" fmla="*/ 3067050 w 5848350"/>
                <a:gd name="connsiteY9" fmla="*/ 5829300 h 5851255"/>
                <a:gd name="connsiteX10" fmla="*/ 3676650 w 5848350"/>
                <a:gd name="connsiteY10" fmla="*/ 5772150 h 5851255"/>
                <a:gd name="connsiteX11" fmla="*/ 4324350 w 5848350"/>
                <a:gd name="connsiteY11" fmla="*/ 5715000 h 5851255"/>
                <a:gd name="connsiteX12" fmla="*/ 4838700 w 5848350"/>
                <a:gd name="connsiteY12" fmla="*/ 5695950 h 5851255"/>
                <a:gd name="connsiteX13" fmla="*/ 5429250 w 5848350"/>
                <a:gd name="connsiteY13" fmla="*/ 5524500 h 5851255"/>
                <a:gd name="connsiteX14" fmla="*/ 5848350 w 5848350"/>
                <a:gd name="connsiteY14" fmla="*/ 5124450 h 5851255"/>
                <a:gd name="connsiteX0" fmla="*/ 0 w 5848350"/>
                <a:gd name="connsiteY0" fmla="*/ 0 h 5943312"/>
                <a:gd name="connsiteX1" fmla="*/ 285750 w 5848350"/>
                <a:gd name="connsiteY1" fmla="*/ 666750 h 5943312"/>
                <a:gd name="connsiteX2" fmla="*/ 571500 w 5848350"/>
                <a:gd name="connsiteY2" fmla="*/ 2019300 h 5943312"/>
                <a:gd name="connsiteX3" fmla="*/ 762000 w 5848350"/>
                <a:gd name="connsiteY3" fmla="*/ 3086100 h 5943312"/>
                <a:gd name="connsiteX4" fmla="*/ 990600 w 5848350"/>
                <a:gd name="connsiteY4" fmla="*/ 4133850 h 5943312"/>
                <a:gd name="connsiteX5" fmla="*/ 1143000 w 5848350"/>
                <a:gd name="connsiteY5" fmla="*/ 5067300 h 5943312"/>
                <a:gd name="connsiteX6" fmla="*/ 1409700 w 5848350"/>
                <a:gd name="connsiteY6" fmla="*/ 5562600 h 5943312"/>
                <a:gd name="connsiteX7" fmla="*/ 1657350 w 5848350"/>
                <a:gd name="connsiteY7" fmla="*/ 5772150 h 5943312"/>
                <a:gd name="connsiteX8" fmla="*/ 2209801 w 5848350"/>
                <a:gd name="connsiteY8" fmla="*/ 5942641 h 5943312"/>
                <a:gd name="connsiteX9" fmla="*/ 3067050 w 5848350"/>
                <a:gd name="connsiteY9" fmla="*/ 5829300 h 5943312"/>
                <a:gd name="connsiteX10" fmla="*/ 3676650 w 5848350"/>
                <a:gd name="connsiteY10" fmla="*/ 5772150 h 5943312"/>
                <a:gd name="connsiteX11" fmla="*/ 4324350 w 5848350"/>
                <a:gd name="connsiteY11" fmla="*/ 5715000 h 5943312"/>
                <a:gd name="connsiteX12" fmla="*/ 4838700 w 5848350"/>
                <a:gd name="connsiteY12" fmla="*/ 5695950 h 5943312"/>
                <a:gd name="connsiteX13" fmla="*/ 5429250 w 5848350"/>
                <a:gd name="connsiteY13" fmla="*/ 5524500 h 5943312"/>
                <a:gd name="connsiteX14" fmla="*/ 5848350 w 5848350"/>
                <a:gd name="connsiteY14" fmla="*/ 5124450 h 5943312"/>
                <a:gd name="connsiteX0" fmla="*/ 0 w 5848350"/>
                <a:gd name="connsiteY0" fmla="*/ 0 h 5950229"/>
                <a:gd name="connsiteX1" fmla="*/ 285750 w 5848350"/>
                <a:gd name="connsiteY1" fmla="*/ 666750 h 5950229"/>
                <a:gd name="connsiteX2" fmla="*/ 571500 w 5848350"/>
                <a:gd name="connsiteY2" fmla="*/ 2019300 h 5950229"/>
                <a:gd name="connsiteX3" fmla="*/ 762000 w 5848350"/>
                <a:gd name="connsiteY3" fmla="*/ 3086100 h 5950229"/>
                <a:gd name="connsiteX4" fmla="*/ 990600 w 5848350"/>
                <a:gd name="connsiteY4" fmla="*/ 4133850 h 5950229"/>
                <a:gd name="connsiteX5" fmla="*/ 1143000 w 5848350"/>
                <a:gd name="connsiteY5" fmla="*/ 5067300 h 5950229"/>
                <a:gd name="connsiteX6" fmla="*/ 1409700 w 5848350"/>
                <a:gd name="connsiteY6" fmla="*/ 5562600 h 5950229"/>
                <a:gd name="connsiteX7" fmla="*/ 1627725 w 5848350"/>
                <a:gd name="connsiteY7" fmla="*/ 5897871 h 5950229"/>
                <a:gd name="connsiteX8" fmla="*/ 2209801 w 5848350"/>
                <a:gd name="connsiteY8" fmla="*/ 5942641 h 5950229"/>
                <a:gd name="connsiteX9" fmla="*/ 3067050 w 5848350"/>
                <a:gd name="connsiteY9" fmla="*/ 5829300 h 5950229"/>
                <a:gd name="connsiteX10" fmla="*/ 3676650 w 5848350"/>
                <a:gd name="connsiteY10" fmla="*/ 5772150 h 5950229"/>
                <a:gd name="connsiteX11" fmla="*/ 4324350 w 5848350"/>
                <a:gd name="connsiteY11" fmla="*/ 5715000 h 5950229"/>
                <a:gd name="connsiteX12" fmla="*/ 4838700 w 5848350"/>
                <a:gd name="connsiteY12" fmla="*/ 5695950 h 5950229"/>
                <a:gd name="connsiteX13" fmla="*/ 5429250 w 5848350"/>
                <a:gd name="connsiteY13" fmla="*/ 5524500 h 5950229"/>
                <a:gd name="connsiteX14" fmla="*/ 5848350 w 5848350"/>
                <a:gd name="connsiteY14" fmla="*/ 5124450 h 5950229"/>
                <a:gd name="connsiteX0" fmla="*/ 0 w 5848350"/>
                <a:gd name="connsiteY0" fmla="*/ 0 h 5949609"/>
                <a:gd name="connsiteX1" fmla="*/ 285750 w 5848350"/>
                <a:gd name="connsiteY1" fmla="*/ 666750 h 5949609"/>
                <a:gd name="connsiteX2" fmla="*/ 571500 w 5848350"/>
                <a:gd name="connsiteY2" fmla="*/ 2019300 h 5949609"/>
                <a:gd name="connsiteX3" fmla="*/ 762000 w 5848350"/>
                <a:gd name="connsiteY3" fmla="*/ 3086100 h 5949609"/>
                <a:gd name="connsiteX4" fmla="*/ 990600 w 5848350"/>
                <a:gd name="connsiteY4" fmla="*/ 4133850 h 5949609"/>
                <a:gd name="connsiteX5" fmla="*/ 1143000 w 5848350"/>
                <a:gd name="connsiteY5" fmla="*/ 5067300 h 5949609"/>
                <a:gd name="connsiteX6" fmla="*/ 1335636 w 5848350"/>
                <a:gd name="connsiteY6" fmla="*/ 5578315 h 5949609"/>
                <a:gd name="connsiteX7" fmla="*/ 1627725 w 5848350"/>
                <a:gd name="connsiteY7" fmla="*/ 5897871 h 5949609"/>
                <a:gd name="connsiteX8" fmla="*/ 2209801 w 5848350"/>
                <a:gd name="connsiteY8" fmla="*/ 5942641 h 5949609"/>
                <a:gd name="connsiteX9" fmla="*/ 3067050 w 5848350"/>
                <a:gd name="connsiteY9" fmla="*/ 5829300 h 5949609"/>
                <a:gd name="connsiteX10" fmla="*/ 3676650 w 5848350"/>
                <a:gd name="connsiteY10" fmla="*/ 5772150 h 5949609"/>
                <a:gd name="connsiteX11" fmla="*/ 4324350 w 5848350"/>
                <a:gd name="connsiteY11" fmla="*/ 5715000 h 5949609"/>
                <a:gd name="connsiteX12" fmla="*/ 4838700 w 5848350"/>
                <a:gd name="connsiteY12" fmla="*/ 5695950 h 5949609"/>
                <a:gd name="connsiteX13" fmla="*/ 5429250 w 5848350"/>
                <a:gd name="connsiteY13" fmla="*/ 5524500 h 5949609"/>
                <a:gd name="connsiteX14" fmla="*/ 5848350 w 5848350"/>
                <a:gd name="connsiteY14" fmla="*/ 5124450 h 5949609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29250 w 5848350"/>
                <a:gd name="connsiteY13" fmla="*/ 5524500 h 5947282"/>
                <a:gd name="connsiteX14" fmla="*/ 5848350 w 5848350"/>
                <a:gd name="connsiteY14" fmla="*/ 5124450 h 5947282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14438 w 5848350"/>
                <a:gd name="connsiteY13" fmla="*/ 5461640 h 5947282"/>
                <a:gd name="connsiteX14" fmla="*/ 5848350 w 5848350"/>
                <a:gd name="connsiteY14" fmla="*/ 5124450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414438 w 5789099"/>
                <a:gd name="connsiteY13" fmla="*/ 5461640 h 5947282"/>
                <a:gd name="connsiteX14" fmla="*/ 5789099 w 5789099"/>
                <a:gd name="connsiteY14" fmla="*/ 5061591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384813 w 5789099"/>
                <a:gd name="connsiteY13" fmla="*/ 5414494 h 5947282"/>
                <a:gd name="connsiteX14" fmla="*/ 5789099 w 5789099"/>
                <a:gd name="connsiteY14" fmla="*/ 5061591 h 59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89099" h="5947282">
                  <a:moveTo>
                    <a:pt x="0" y="0"/>
                  </a:moveTo>
                  <a:cubicBezTo>
                    <a:pt x="95250" y="165100"/>
                    <a:pt x="190500" y="330200"/>
                    <a:pt x="285750" y="666750"/>
                  </a:cubicBezTo>
                  <a:cubicBezTo>
                    <a:pt x="381000" y="1003300"/>
                    <a:pt x="492125" y="1616075"/>
                    <a:pt x="571500" y="2019300"/>
                  </a:cubicBezTo>
                  <a:cubicBezTo>
                    <a:pt x="650875" y="2422525"/>
                    <a:pt x="692150" y="2733675"/>
                    <a:pt x="762000" y="3086100"/>
                  </a:cubicBezTo>
                  <a:cubicBezTo>
                    <a:pt x="831850" y="3438525"/>
                    <a:pt x="927100" y="3803650"/>
                    <a:pt x="990600" y="4133850"/>
                  </a:cubicBezTo>
                  <a:cubicBezTo>
                    <a:pt x="1054100" y="4464050"/>
                    <a:pt x="1085494" y="4826556"/>
                    <a:pt x="1143000" y="5067300"/>
                  </a:cubicBezTo>
                  <a:cubicBezTo>
                    <a:pt x="1200506" y="5308044"/>
                    <a:pt x="1254849" y="5439887"/>
                    <a:pt x="1335636" y="5578315"/>
                  </a:cubicBezTo>
                  <a:cubicBezTo>
                    <a:pt x="1416423" y="5716743"/>
                    <a:pt x="1482031" y="5837150"/>
                    <a:pt x="1627725" y="5897871"/>
                  </a:cubicBezTo>
                  <a:cubicBezTo>
                    <a:pt x="1773419" y="5958592"/>
                    <a:pt x="1964976" y="5948831"/>
                    <a:pt x="2209801" y="5942641"/>
                  </a:cubicBezTo>
                  <a:cubicBezTo>
                    <a:pt x="2454626" y="5936451"/>
                    <a:pt x="2852201" y="5889145"/>
                    <a:pt x="3096676" y="5860730"/>
                  </a:cubicBezTo>
                  <a:cubicBezTo>
                    <a:pt x="3341151" y="5832315"/>
                    <a:pt x="3472038" y="5796438"/>
                    <a:pt x="3676650" y="5772150"/>
                  </a:cubicBezTo>
                  <a:cubicBezTo>
                    <a:pt x="3881262" y="5747862"/>
                    <a:pt x="4108450" y="5734050"/>
                    <a:pt x="4324350" y="5715000"/>
                  </a:cubicBezTo>
                  <a:cubicBezTo>
                    <a:pt x="4518025" y="5702300"/>
                    <a:pt x="4661956" y="5746034"/>
                    <a:pt x="4838700" y="5695950"/>
                  </a:cubicBezTo>
                  <a:cubicBezTo>
                    <a:pt x="5015444" y="5645866"/>
                    <a:pt x="5226413" y="5520220"/>
                    <a:pt x="5384813" y="5414494"/>
                  </a:cubicBezTo>
                  <a:cubicBezTo>
                    <a:pt x="5543213" y="5308768"/>
                    <a:pt x="5663686" y="5213991"/>
                    <a:pt x="5789099" y="5061591"/>
                  </a:cubicBezTo>
                </a:path>
              </a:pathLst>
            </a:custGeom>
            <a:noFill/>
            <a:ln w="762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Pfeil nach oben 7"/>
            <p:cNvSpPr/>
            <p:nvPr/>
          </p:nvSpPr>
          <p:spPr bwMode="auto">
            <a:xfrm>
              <a:off x="8374108" y="7670292"/>
              <a:ext cx="484632" cy="635508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Pfeil nach oben 9"/>
            <p:cNvSpPr/>
            <p:nvPr/>
          </p:nvSpPr>
          <p:spPr bwMode="auto">
            <a:xfrm>
              <a:off x="5892800" y="4191000"/>
              <a:ext cx="484632" cy="29718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Pfeil nach oben 10"/>
            <p:cNvSpPr/>
            <p:nvPr/>
          </p:nvSpPr>
          <p:spPr bwMode="auto">
            <a:xfrm>
              <a:off x="7112000" y="7772400"/>
              <a:ext cx="484632" cy="8382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Pfeil nach oben 12"/>
            <p:cNvSpPr/>
            <p:nvPr/>
          </p:nvSpPr>
          <p:spPr bwMode="auto">
            <a:xfrm>
              <a:off x="9931400" y="7511796"/>
              <a:ext cx="484632" cy="4191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641182" y="5676900"/>
              <a:ext cx="3089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 smtClean="0">
                  <a:solidFill>
                    <a:srgbClr val="00B0F0"/>
                  </a:solidFill>
                </a:rPr>
                <a:t>100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TeV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cut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-off</a:t>
              </a:r>
              <a:endParaRPr lang="de-DE" sz="3200" b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Combining</a:t>
            </a:r>
            <a:r>
              <a:rPr lang="de-DE" dirty="0" smtClean="0"/>
              <a:t> ANTARES + IC 40/59/79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0"/>
          <a:stretch/>
        </p:blipFill>
        <p:spPr bwMode="auto">
          <a:xfrm>
            <a:off x="635000" y="1600200"/>
            <a:ext cx="12155784" cy="59436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797800" y="4609237"/>
            <a:ext cx="21435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600" b="1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Icecube</a:t>
            </a:r>
            <a:endParaRPr lang="de-DE" sz="3600" b="1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r"/>
            <a:r>
              <a:rPr lang="de-DE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ANTARES</a:t>
            </a:r>
          </a:p>
          <a:p>
            <a:pPr algn="r"/>
            <a:r>
              <a:rPr lang="de-DE" sz="3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Combined</a:t>
            </a:r>
            <a:endParaRPr lang="de-DE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835400" y="8229600"/>
            <a:ext cx="11703050" cy="1295400"/>
          </a:xfrm>
        </p:spPr>
        <p:txBody>
          <a:bodyPr/>
          <a:lstStyle/>
          <a:p>
            <a:r>
              <a:rPr lang="de-DE" dirty="0" err="1" smtClean="0"/>
              <a:t>Preliminary</a:t>
            </a:r>
            <a:r>
              <a:rPr lang="de-DE" dirty="0" smtClean="0"/>
              <a:t>. Paper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submitted</a:t>
            </a:r>
            <a:r>
              <a:rPr lang="de-DE" dirty="0" smtClean="0"/>
              <a:t> in ~ 1 </a:t>
            </a:r>
            <a:r>
              <a:rPr lang="de-DE" dirty="0" err="1" smtClean="0"/>
              <a:t>month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0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err="1" smtClean="0"/>
              <a:t>IceCube</a:t>
            </a:r>
            <a:r>
              <a:rPr lang="de-DE" sz="4800" dirty="0" smtClean="0"/>
              <a:t> 4 years:  upper limits and predictions</a:t>
            </a:r>
            <a:endParaRPr lang="en-US" sz="48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4" y="1219200"/>
            <a:ext cx="11395309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58000" y="2386899"/>
            <a:ext cx="350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de-D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Nebula</a:t>
            </a:r>
            <a:endParaRPr lang="de-D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68278" y="4725322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007DB0"/>
                </a:solidFill>
              </a:rPr>
              <a:t>m</a:t>
            </a:r>
            <a:r>
              <a:rPr lang="de-DE" sz="2000" b="1" dirty="0" err="1" smtClean="0">
                <a:solidFill>
                  <a:srgbClr val="007DB0"/>
                </a:solidFill>
              </a:rPr>
              <a:t>odel</a:t>
            </a:r>
            <a:r>
              <a:rPr lang="de-DE" sz="2000" b="1" dirty="0" smtClean="0">
                <a:solidFill>
                  <a:srgbClr val="007DB0"/>
                </a:solidFill>
              </a:rPr>
              <a:t> </a:t>
            </a:r>
            <a:r>
              <a:rPr lang="de-DE" sz="2000" b="1" dirty="0" err="1" smtClean="0">
                <a:solidFill>
                  <a:srgbClr val="007DB0"/>
                </a:solidFill>
              </a:rPr>
              <a:t>excluded</a:t>
            </a:r>
            <a:endParaRPr lang="de-DE" sz="2000" b="1" dirty="0">
              <a:solidFill>
                <a:srgbClr val="007DB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855200" y="7010400"/>
            <a:ext cx="15087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model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 </a:t>
            </a:r>
            <a:r>
              <a:rPr lang="de-DE" sz="2000" b="1" dirty="0" err="1" smtClean="0">
                <a:solidFill>
                  <a:schemeClr val="tx1"/>
                </a:solidFill>
              </a:rPr>
              <a:t>almost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   </a:t>
            </a:r>
            <a:r>
              <a:rPr lang="de-DE" sz="2000" b="1" dirty="0" err="1" smtClean="0">
                <a:solidFill>
                  <a:schemeClr val="tx1"/>
                </a:solidFill>
              </a:rPr>
              <a:t>excluded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76623" y="6272451"/>
            <a:ext cx="3272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6600"/>
                </a:solidFill>
              </a:rPr>
              <a:t>The </a:t>
            </a:r>
            <a:r>
              <a:rPr lang="de-DE" sz="2000" b="1" dirty="0" err="1" smtClean="0">
                <a:solidFill>
                  <a:srgbClr val="006600"/>
                </a:solidFill>
              </a:rPr>
              <a:t>most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realistic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model</a:t>
            </a:r>
            <a:r>
              <a:rPr lang="de-DE" sz="2000" b="1" dirty="0" smtClean="0">
                <a:solidFill>
                  <a:srgbClr val="006600"/>
                </a:solidFill>
              </a:rPr>
              <a:t>:</a:t>
            </a:r>
          </a:p>
          <a:p>
            <a:r>
              <a:rPr lang="de-DE" sz="2000" b="1" dirty="0" err="1">
                <a:solidFill>
                  <a:srgbClr val="006600"/>
                </a:solidFill>
              </a:rPr>
              <a:t>c</a:t>
            </a:r>
            <a:r>
              <a:rPr lang="de-DE" sz="2000" b="1" dirty="0" err="1" smtClean="0">
                <a:solidFill>
                  <a:srgbClr val="006600"/>
                </a:solidFill>
              </a:rPr>
              <a:t>an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be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tested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with</a:t>
            </a:r>
            <a:r>
              <a:rPr lang="de-DE" sz="2000" b="1" dirty="0" smtClean="0">
                <a:solidFill>
                  <a:srgbClr val="006600"/>
                </a:solidFill>
              </a:rPr>
              <a:t> 2 x </a:t>
            </a:r>
          </a:p>
          <a:p>
            <a:r>
              <a:rPr lang="de-DE" sz="2000" b="1" dirty="0" err="1">
                <a:solidFill>
                  <a:srgbClr val="006600"/>
                </a:solidFill>
              </a:rPr>
              <a:t>p</a:t>
            </a:r>
            <a:r>
              <a:rPr lang="de-DE" sz="2000" b="1" dirty="0" err="1" smtClean="0">
                <a:solidFill>
                  <a:srgbClr val="006600"/>
                </a:solidFill>
              </a:rPr>
              <a:t>resent</a:t>
            </a:r>
            <a:r>
              <a:rPr lang="de-DE" sz="2000" b="1" dirty="0" smtClean="0">
                <a:solidFill>
                  <a:srgbClr val="006600"/>
                </a:solidFill>
              </a:rPr>
              <a:t> </a:t>
            </a:r>
            <a:r>
              <a:rPr lang="de-DE" sz="2000" b="1" dirty="0" err="1" smtClean="0">
                <a:solidFill>
                  <a:srgbClr val="006600"/>
                </a:solidFill>
              </a:rPr>
              <a:t>sensitivity</a:t>
            </a:r>
            <a:r>
              <a:rPr lang="de-DE" sz="2000" b="1" dirty="0" smtClean="0">
                <a:solidFill>
                  <a:srgbClr val="006600"/>
                </a:solidFill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38504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2 </a:t>
            </a:r>
            <a:r>
              <a:rPr lang="de-DE" sz="4800" dirty="0" err="1" smtClean="0"/>
              <a:t>examples</a:t>
            </a:r>
            <a:r>
              <a:rPr lang="de-DE" sz="4800" dirty="0" smtClean="0"/>
              <a:t> </a:t>
            </a:r>
            <a:r>
              <a:rPr lang="de-DE" sz="4800" dirty="0" err="1" smtClean="0"/>
              <a:t>for</a:t>
            </a:r>
            <a:r>
              <a:rPr lang="de-DE" sz="4800" dirty="0" smtClean="0"/>
              <a:t> </a:t>
            </a:r>
            <a:r>
              <a:rPr lang="de-DE" sz="4800" dirty="0" err="1" smtClean="0"/>
              <a:t>stacked</a:t>
            </a:r>
            <a:r>
              <a:rPr lang="de-DE" sz="4800" dirty="0" err="1"/>
              <a:t>-</a:t>
            </a:r>
            <a:r>
              <a:rPr lang="de-DE" sz="4800" dirty="0" err="1" smtClean="0"/>
              <a:t>source</a:t>
            </a:r>
            <a:r>
              <a:rPr lang="de-DE" sz="4800" dirty="0" smtClean="0"/>
              <a:t> </a:t>
            </a:r>
            <a:r>
              <a:rPr lang="de-DE" sz="4800" dirty="0" err="1" smtClean="0"/>
              <a:t>limits</a:t>
            </a:r>
            <a:endParaRPr lang="en-US" sz="4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351086"/>
            <a:ext cx="11241505" cy="821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1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8703" y="3733800"/>
            <a:ext cx="12054134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Search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for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neutrinos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from</a:t>
            </a:r>
            <a:endParaRPr lang="de-DE" sz="48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Gamma Ray Bursts</a:t>
            </a:r>
            <a:endParaRPr lang="de-DE" sz="8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3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1219200"/>
            <a:ext cx="13004800" cy="853440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40423" name="Rectangle 39"/>
          <p:cNvSpPr>
            <a:spLocks noChangeArrowheads="1"/>
          </p:cNvSpPr>
          <p:nvPr/>
        </p:nvSpPr>
        <p:spPr bwMode="auto">
          <a:xfrm>
            <a:off x="1280162" y="1496908"/>
            <a:ext cx="11724639" cy="8256693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algn="ctr"/>
            <a:endParaRPr lang="en-GB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pic>
        <p:nvPicPr>
          <p:cNvPr id="1040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1" y="1496908"/>
            <a:ext cx="9067236" cy="501678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0391" name="Group 7"/>
          <p:cNvGrpSpPr>
            <a:grpSpLocks/>
          </p:cNvGrpSpPr>
          <p:nvPr/>
        </p:nvGrpSpPr>
        <p:grpSpPr bwMode="auto">
          <a:xfrm>
            <a:off x="3440853" y="6454988"/>
            <a:ext cx="2944142" cy="2433884"/>
            <a:chOff x="13205" y="5569"/>
            <a:chExt cx="1547" cy="2637"/>
          </a:xfrm>
        </p:grpSpPr>
        <p:sp>
          <p:nvSpPr>
            <p:cNvPr id="1040392" name="Line 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3" name="Line 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4" name="Line 1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5" name="Line 1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396" name="Group 12"/>
          <p:cNvGrpSpPr>
            <a:grpSpLocks/>
          </p:cNvGrpSpPr>
          <p:nvPr/>
        </p:nvGrpSpPr>
        <p:grpSpPr bwMode="auto">
          <a:xfrm>
            <a:off x="6400801" y="6454988"/>
            <a:ext cx="2799644" cy="2431626"/>
            <a:chOff x="13205" y="5569"/>
            <a:chExt cx="1547" cy="2637"/>
          </a:xfrm>
        </p:grpSpPr>
        <p:sp>
          <p:nvSpPr>
            <p:cNvPr id="1040397" name="Line 13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8" name="Line 14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9" name="Line 15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0" name="Line 16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401" name="Group 17"/>
          <p:cNvGrpSpPr>
            <a:grpSpLocks/>
          </p:cNvGrpSpPr>
          <p:nvPr/>
        </p:nvGrpSpPr>
        <p:grpSpPr bwMode="auto">
          <a:xfrm>
            <a:off x="9207218" y="6479823"/>
            <a:ext cx="2923823" cy="2433884"/>
            <a:chOff x="13205" y="5569"/>
            <a:chExt cx="1547" cy="2637"/>
          </a:xfrm>
        </p:grpSpPr>
        <p:sp>
          <p:nvSpPr>
            <p:cNvPr id="1040402" name="Line 1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3" name="Line 1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4" name="Line 2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5" name="Line 2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407" name="Line 23"/>
          <p:cNvSpPr>
            <a:spLocks noChangeShapeType="1"/>
          </p:cNvSpPr>
          <p:nvPr/>
        </p:nvSpPr>
        <p:spPr bwMode="auto">
          <a:xfrm flipV="1">
            <a:off x="6947184" y="7233921"/>
            <a:ext cx="634435" cy="79925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8" name="Line 24"/>
          <p:cNvSpPr>
            <a:spLocks noChangeShapeType="1"/>
          </p:cNvSpPr>
          <p:nvPr/>
        </p:nvSpPr>
        <p:spPr bwMode="auto">
          <a:xfrm>
            <a:off x="7581619" y="7233920"/>
            <a:ext cx="727004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9" name="Line 25"/>
          <p:cNvSpPr>
            <a:spLocks noChangeShapeType="1"/>
          </p:cNvSpPr>
          <p:nvPr/>
        </p:nvSpPr>
        <p:spPr bwMode="auto">
          <a:xfrm>
            <a:off x="8308623" y="7233920"/>
            <a:ext cx="817316" cy="10656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0" name="Line 26"/>
          <p:cNvSpPr>
            <a:spLocks noChangeShapeType="1"/>
          </p:cNvSpPr>
          <p:nvPr/>
        </p:nvSpPr>
        <p:spPr bwMode="auto">
          <a:xfrm flipV="1">
            <a:off x="10941191" y="7857067"/>
            <a:ext cx="453814" cy="71120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1" name="Line 27"/>
          <p:cNvSpPr>
            <a:spLocks noChangeShapeType="1"/>
          </p:cNvSpPr>
          <p:nvPr/>
        </p:nvSpPr>
        <p:spPr bwMode="auto">
          <a:xfrm flipV="1">
            <a:off x="11395006" y="7321975"/>
            <a:ext cx="456071" cy="53509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2" name="Line 28"/>
          <p:cNvSpPr>
            <a:spLocks noChangeShapeType="1"/>
          </p:cNvSpPr>
          <p:nvPr/>
        </p:nvSpPr>
        <p:spPr bwMode="auto">
          <a:xfrm>
            <a:off x="4675859" y="7766756"/>
            <a:ext cx="54638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3" name="Line 29"/>
          <p:cNvSpPr>
            <a:spLocks noChangeShapeType="1"/>
          </p:cNvSpPr>
          <p:nvPr/>
        </p:nvSpPr>
        <p:spPr bwMode="auto">
          <a:xfrm>
            <a:off x="5222241" y="7766756"/>
            <a:ext cx="634435" cy="8015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4" name="Line 30"/>
          <p:cNvSpPr>
            <a:spLocks noChangeShapeType="1"/>
          </p:cNvSpPr>
          <p:nvPr/>
        </p:nvSpPr>
        <p:spPr bwMode="auto">
          <a:xfrm>
            <a:off x="4131733" y="7057813"/>
            <a:ext cx="5441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5" name="Line 31"/>
          <p:cNvSpPr>
            <a:spLocks noChangeShapeType="1"/>
          </p:cNvSpPr>
          <p:nvPr/>
        </p:nvSpPr>
        <p:spPr bwMode="auto">
          <a:xfrm flipV="1">
            <a:off x="4675858" y="7057814"/>
            <a:ext cx="0" cy="70894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6" name="Text Box 32"/>
          <p:cNvSpPr txBox="1">
            <a:spLocks noChangeArrowheads="1"/>
          </p:cNvSpPr>
          <p:nvPr/>
        </p:nvSpPr>
        <p:spPr bwMode="auto">
          <a:xfrm>
            <a:off x="3627327" y="7949636"/>
            <a:ext cx="1715498" cy="800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>
                <a:solidFill>
                  <a:schemeClr val="bg1"/>
                </a:solidFill>
              </a:rPr>
              <a:t>t ~ </a:t>
            </a:r>
          </a:p>
          <a:p>
            <a:pPr eaLnBrk="1" hangingPunct="1"/>
            <a:r>
              <a:rPr lang="de-DE" sz="2300">
                <a:solidFill>
                  <a:schemeClr val="bg1"/>
                </a:solidFill>
              </a:rPr>
              <a:t>-10 </a:t>
            </a:r>
            <a:r>
              <a:rPr lang="de-DE" sz="230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>
                <a:solidFill>
                  <a:schemeClr val="bg1"/>
                </a:solidFill>
              </a:rPr>
              <a:t>-100s</a:t>
            </a:r>
          </a:p>
        </p:txBody>
      </p:sp>
      <p:sp>
        <p:nvSpPr>
          <p:cNvPr id="1040417" name="Text Box 33"/>
          <p:cNvSpPr txBox="1">
            <a:spLocks noChangeArrowheads="1"/>
          </p:cNvSpPr>
          <p:nvPr/>
        </p:nvSpPr>
        <p:spPr bwMode="auto">
          <a:xfrm>
            <a:off x="7119602" y="8155094"/>
            <a:ext cx="170748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t ~ 0 </a:t>
            </a:r>
            <a:r>
              <a:rPr lang="de-DE" sz="23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de-DE" sz="2300" dirty="0">
                <a:solidFill>
                  <a:schemeClr val="bg1"/>
                </a:solidFill>
              </a:rPr>
              <a:t> t90</a:t>
            </a:r>
          </a:p>
        </p:txBody>
      </p:sp>
      <p:sp>
        <p:nvSpPr>
          <p:cNvPr id="1040418" name="Text Box 34"/>
          <p:cNvSpPr txBox="1">
            <a:spLocks noChangeArrowheads="1"/>
          </p:cNvSpPr>
          <p:nvPr/>
        </p:nvSpPr>
        <p:spPr bwMode="auto">
          <a:xfrm>
            <a:off x="9482603" y="7538721"/>
            <a:ext cx="1625730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>
                <a:solidFill>
                  <a:schemeClr val="bg1"/>
                </a:solidFill>
              </a:rPr>
              <a:t>t ~ t90 </a:t>
            </a:r>
            <a:r>
              <a:rPr lang="de-DE" sz="230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040422" name="Rectangle 3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130046" tIns="65023" rIns="130046" bIns="65023"/>
          <a:lstStyle/>
          <a:p>
            <a:r>
              <a:rPr lang="de-DE" dirty="0"/>
              <a:t>Neutrinos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/>
              <a:t>GRB</a:t>
            </a:r>
            <a:endParaRPr lang="en-GB" dirty="0"/>
          </a:p>
        </p:txBody>
      </p:sp>
      <p:sp>
        <p:nvSpPr>
          <p:cNvPr id="1040425" name="Text Box 41"/>
          <p:cNvSpPr txBox="1">
            <a:spLocks noChangeArrowheads="1"/>
          </p:cNvSpPr>
          <p:nvPr/>
        </p:nvSpPr>
        <p:spPr bwMode="auto">
          <a:xfrm>
            <a:off x="10803467" y="8972410"/>
            <a:ext cx="1406595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2800"/>
              <a:t>Energy</a:t>
            </a:r>
            <a:endParaRPr lang="en-GB" sz="2800"/>
          </a:p>
        </p:txBody>
      </p:sp>
      <p:sp>
        <p:nvSpPr>
          <p:cNvPr id="3" name="Textfeld 2"/>
          <p:cNvSpPr txBox="1"/>
          <p:nvPr/>
        </p:nvSpPr>
        <p:spPr>
          <a:xfrm>
            <a:off x="7119602" y="6498189"/>
            <a:ext cx="5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bg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bg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bg1"/>
              </a:solidFill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0618600" y="8972410"/>
            <a:ext cx="1487871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Energy</a:t>
            </a:r>
            <a:r>
              <a:rPr lang="de-DE" sz="2300" dirty="0" smtClean="0">
                <a:solidFill>
                  <a:schemeClr val="bg1"/>
                </a:solidFill>
              </a:rPr>
              <a:t> </a:t>
            </a:r>
            <a:r>
              <a:rPr lang="de-DE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406791" y="6443177"/>
            <a:ext cx="74087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Flux</a:t>
            </a:r>
            <a:endParaRPr lang="de-DE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742382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00050" y="1504951"/>
            <a:ext cx="12084050" cy="4895850"/>
            <a:chOff x="400050" y="1504951"/>
            <a:chExt cx="12084050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23661" r="77120" b="42412"/>
            <a:stretch/>
          </p:blipFill>
          <p:spPr bwMode="auto">
            <a:xfrm>
              <a:off x="400050" y="152400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0" t="21249" r="42158" b="42681"/>
            <a:stretch/>
          </p:blipFill>
          <p:spPr bwMode="auto">
            <a:xfrm>
              <a:off x="7112000" y="150495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/>
              <a:t> </a:t>
            </a:r>
            <a:r>
              <a:rPr lang="de-DE" dirty="0" smtClean="0"/>
              <a:t> 0.1° -  0.5°  </a:t>
            </a:r>
          </a:p>
          <a:p>
            <a:pPr lvl="1"/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dE</a:t>
            </a:r>
            <a:r>
              <a:rPr lang="de-DE" dirty="0" smtClean="0"/>
              <a:t>/dx: </a:t>
            </a:r>
            <a:r>
              <a:rPr lang="de-DE" dirty="0" err="1" smtClean="0"/>
              <a:t>factor</a:t>
            </a:r>
            <a:r>
              <a:rPr lang="de-DE" dirty="0" smtClean="0"/>
              <a:t> 2-3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50000" y="6877050"/>
            <a:ext cx="66548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/>
              <a:t>2</a:t>
            </a:r>
            <a:r>
              <a:rPr lang="de-DE" dirty="0" smtClean="0"/>
              <a:t>° -  15 °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206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3782" y="1351349"/>
            <a:ext cx="4920471" cy="1524000"/>
          </a:xfrm>
        </p:spPr>
        <p:txBody>
          <a:bodyPr/>
          <a:lstStyle/>
          <a:p>
            <a:r>
              <a:rPr lang="de-DE" dirty="0" smtClean="0"/>
              <a:t>506 GRB</a:t>
            </a:r>
            <a:endParaRPr lang="de-DE" sz="2800" dirty="0" smtClean="0"/>
          </a:p>
          <a:p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single</a:t>
            </a:r>
            <a:r>
              <a:rPr lang="de-DE" sz="2800" dirty="0" smtClean="0"/>
              <a:t> </a:t>
            </a:r>
            <a:r>
              <a:rPr lang="de-DE" sz="2800" dirty="0" err="1" smtClean="0"/>
              <a:t>low-significance</a:t>
            </a:r>
            <a:r>
              <a:rPr lang="de-DE" sz="2800" dirty="0" smtClean="0"/>
              <a:t> </a:t>
            </a:r>
            <a:r>
              <a:rPr lang="de-DE" sz="2800" dirty="0" err="1" smtClean="0"/>
              <a:t>coincidence</a:t>
            </a:r>
            <a:r>
              <a:rPr lang="de-DE" sz="2800" dirty="0" smtClean="0"/>
              <a:t>, </a:t>
            </a:r>
            <a:r>
              <a:rPr lang="de-DE" sz="2800" dirty="0" err="1" smtClean="0"/>
              <a:t>consistent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atmospheric</a:t>
            </a:r>
            <a:r>
              <a:rPr lang="de-DE" sz="2800" dirty="0" smtClean="0"/>
              <a:t> </a:t>
            </a:r>
            <a:r>
              <a:rPr lang="de-DE" sz="2800" dirty="0" err="1" smtClean="0"/>
              <a:t>background</a:t>
            </a:r>
            <a:endParaRPr lang="de-DE" dirty="0" smtClean="0"/>
          </a:p>
          <a:p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ruled</a:t>
            </a:r>
            <a:r>
              <a:rPr lang="de-DE" dirty="0" smtClean="0"/>
              <a:t> out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escape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/>
          </a:p>
        </p:txBody>
      </p:sp>
      <p:grpSp>
        <p:nvGrpSpPr>
          <p:cNvPr id="6" name="Gruppierung 2"/>
          <p:cNvGrpSpPr/>
          <p:nvPr/>
        </p:nvGrpSpPr>
        <p:grpSpPr>
          <a:xfrm>
            <a:off x="3958562" y="1301648"/>
            <a:ext cx="8723575" cy="5822086"/>
            <a:chOff x="589700" y="1733918"/>
            <a:chExt cx="6867751" cy="4133471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89700" y="5364659"/>
              <a:ext cx="1713933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 i="0" dirty="0" smtClean="0">
                  <a:solidFill>
                    <a:srgbClr val="FFFFFF"/>
                  </a:solidFill>
                  <a:latin typeface="Times New Roman" pitchFamily="18" charset="0"/>
                </a:rPr>
                <a:t>distant </a:t>
              </a:r>
              <a:r>
                <a:rPr lang="en-US" sz="2400" b="0" i="0" dirty="0">
                  <a:solidFill>
                    <a:srgbClr val="FFFFFF"/>
                  </a:solidFill>
                  <a:latin typeface="Times New Roman" pitchFamily="18" charset="0"/>
                </a:rPr>
                <a:t>GRB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942996" y="4217351"/>
              <a:ext cx="615950" cy="45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γ, ν</a:t>
              </a:r>
              <a:endParaRPr lang="en-US" sz="2400" i="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3157990" y="3476917"/>
              <a:ext cx="3487951" cy="183742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25" descr="GRB_break_exclusion_CLs.png"/>
            <p:cNvPicPr>
              <a:picLocks noChangeAspect="1"/>
            </p:cNvPicPr>
            <p:nvPr/>
          </p:nvPicPr>
          <p:blipFill rotWithShape="1">
            <a:blip r:embed="rId2" cstate="print"/>
            <a:srcRect t="7023"/>
            <a:stretch/>
          </p:blipFill>
          <p:spPr>
            <a:xfrm>
              <a:off x="1536942" y="1733918"/>
              <a:ext cx="5920509" cy="4133471"/>
            </a:xfrm>
            <a:prstGeom prst="rect">
              <a:avLst/>
            </a:prstGeom>
          </p:spPr>
        </p:pic>
        <p:sp>
          <p:nvSpPr>
            <p:cNvPr id="12" name="Oval 26"/>
            <p:cNvSpPr>
              <a:spLocks noChangeAspect="1"/>
            </p:cNvSpPr>
            <p:nvPr/>
          </p:nvSpPr>
          <p:spPr bwMode="auto">
            <a:xfrm>
              <a:off x="4863590" y="3807355"/>
              <a:ext cx="196337" cy="1960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Oval 27"/>
            <p:cNvSpPr>
              <a:spLocks noChangeAspect="1"/>
            </p:cNvSpPr>
            <p:nvPr/>
          </p:nvSpPr>
          <p:spPr bwMode="auto">
            <a:xfrm>
              <a:off x="4853717" y="2212182"/>
              <a:ext cx="196337" cy="196029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27792"/>
            <a:ext cx="12344400" cy="26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-119463" y="304800"/>
            <a:ext cx="12827000" cy="762000"/>
          </a:xfrm>
        </p:spPr>
        <p:txBody>
          <a:bodyPr/>
          <a:lstStyle/>
          <a:p>
            <a:r>
              <a:rPr lang="de-DE" dirty="0"/>
              <a:t>  </a:t>
            </a:r>
            <a:r>
              <a:rPr lang="de-DE" dirty="0" smtClean="0"/>
              <a:t>Neutrinos </a:t>
            </a:r>
            <a:r>
              <a:rPr lang="de-DE" dirty="0" err="1"/>
              <a:t>from</a:t>
            </a:r>
            <a:r>
              <a:rPr lang="de-DE" dirty="0"/>
              <a:t> GRB</a:t>
            </a:r>
            <a:r>
              <a:rPr lang="de-DE" sz="5400" dirty="0"/>
              <a:t> </a:t>
            </a:r>
            <a:r>
              <a:rPr lang="de-DE" sz="5400" dirty="0" smtClean="0"/>
              <a:t>  </a:t>
            </a:r>
            <a:r>
              <a:rPr lang="de-DE" sz="2400" dirty="0" err="1" smtClean="0"/>
              <a:t>Astrophys</a:t>
            </a:r>
            <a:r>
              <a:rPr lang="de-DE" sz="2400" dirty="0" smtClean="0"/>
              <a:t>. J. 805, L5 (2015) &amp;  arXiv:1412:6510</a:t>
            </a:r>
            <a:endParaRPr lang="de-DE" sz="24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5047100" y="2438400"/>
            <a:ext cx="3562093" cy="1524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496726" y="4741165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1473200" y="7163570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260176" y="4738399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22063" y="4731944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2019583" y="5510877"/>
            <a:ext cx="634435" cy="7992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2654018" y="5510876"/>
            <a:ext cx="7270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3381022" y="5510876"/>
            <a:ext cx="817316" cy="106567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192001" y="4775145"/>
            <a:ext cx="55816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tx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tx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23214" y="6622070"/>
            <a:ext cx="161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Calibri" panose="020F0502020204030204" pitchFamily="34" charset="0"/>
              </a:rPr>
              <a:t>Energy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smtClean="0">
                <a:latin typeface="Calibri" panose="020F0502020204030204" pitchFamily="34" charset="0"/>
                <a:sym typeface="Symbol"/>
              </a:rPr>
              <a:t></a:t>
            </a:r>
            <a:endParaRPr lang="de-DE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06400" y="4343400"/>
            <a:ext cx="11982639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Remaining</a:t>
            </a:r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source</a:t>
            </a:r>
            <a:r>
              <a:rPr lang="de-DE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candidates</a:t>
            </a:r>
            <a:endParaRPr lang="de-DE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explain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000" b="1" i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hESE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flux</a:t>
            </a:r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4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-6403"/>
          <a:stretch/>
        </p:blipFill>
        <p:spPr bwMode="auto">
          <a:xfrm>
            <a:off x="787401" y="1600201"/>
            <a:ext cx="12039600" cy="838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2311400" y="1752600"/>
            <a:ext cx="9220200" cy="220980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4"/>
            <a:r>
              <a:rPr lang="de-DE" sz="6000" i="1" dirty="0" err="1">
                <a:cs typeface="Helvetica"/>
              </a:rPr>
              <a:t>Φ</a:t>
            </a:r>
            <a:r>
              <a:rPr lang="de-DE" sz="6000" baseline="-25000" dirty="0" err="1">
                <a:cs typeface="Helvetica"/>
              </a:rPr>
              <a:t>diffuse</a:t>
            </a:r>
            <a:r>
              <a:rPr lang="de-DE" sz="6000" dirty="0">
                <a:cs typeface="Helvetica"/>
              </a:rPr>
              <a:t>∝ </a:t>
            </a:r>
            <a:r>
              <a:rPr lang="de-DE" sz="6000" i="1" dirty="0" err="1">
                <a:cs typeface="Helvetica"/>
              </a:rPr>
              <a:t>L・ρ</a:t>
            </a:r>
            <a:endParaRPr lang="de-DE" sz="6000" i="1" dirty="0">
              <a:cs typeface="Helvetica"/>
            </a:endParaRPr>
          </a:p>
          <a:p>
            <a:pPr defTabSz="914354"/>
            <a:endParaRPr lang="de-DE" dirty="0"/>
          </a:p>
        </p:txBody>
      </p:sp>
      <p:sp>
        <p:nvSpPr>
          <p:cNvPr id="5" name="Rechtwinkliges Dreieck 4"/>
          <p:cNvSpPr/>
          <p:nvPr/>
        </p:nvSpPr>
        <p:spPr bwMode="auto">
          <a:xfrm rot="10800000">
            <a:off x="2311400" y="3962398"/>
            <a:ext cx="9220200" cy="4343401"/>
          </a:xfrm>
          <a:prstGeom prst="rtTriangl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4"/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235200" y="2819401"/>
            <a:ext cx="9448801" cy="4495799"/>
            <a:chOff x="2235200" y="2819400"/>
            <a:chExt cx="9448800" cy="4495800"/>
          </a:xfrm>
        </p:grpSpPr>
        <p:cxnSp>
          <p:nvCxnSpPr>
            <p:cNvPr id="6" name="Gerade Verbindung 5"/>
            <p:cNvCxnSpPr/>
            <p:nvPr/>
          </p:nvCxnSpPr>
          <p:spPr bwMode="auto">
            <a:xfrm>
              <a:off x="2235200" y="2819400"/>
              <a:ext cx="9448800" cy="44958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6"/>
            <p:cNvSpPr txBox="1"/>
            <p:nvPr/>
          </p:nvSpPr>
          <p:spPr>
            <a:xfrm>
              <a:off x="10660103" y="6258580"/>
              <a:ext cx="704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1%</a:t>
              </a:r>
            </a:p>
          </p:txBody>
        </p:sp>
      </p:grp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774" y="228037"/>
            <a:ext cx="13004800" cy="763129"/>
          </a:xfrm>
        </p:spPr>
        <p:txBody>
          <a:bodyPr lIns="130046" tIns="65023" rIns="130046" bIns="65023"/>
          <a:lstStyle/>
          <a:p>
            <a:r>
              <a:rPr lang="de-DE" sz="5400" dirty="0" err="1"/>
              <a:t>Resolving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</a:t>
            </a:r>
            <a:r>
              <a:rPr lang="de-DE" sz="5400" dirty="0" err="1"/>
              <a:t>sources</a:t>
            </a:r>
            <a:r>
              <a:rPr lang="de-DE" sz="5400" dirty="0"/>
              <a:t> </a:t>
            </a:r>
            <a:r>
              <a:rPr lang="de-DE" sz="5400" dirty="0" err="1"/>
              <a:t>of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diffuse </a:t>
            </a:r>
            <a:r>
              <a:rPr lang="de-DE" sz="5400" dirty="0" err="1"/>
              <a:t>flux</a:t>
            </a:r>
            <a:endParaRPr lang="de-DE" sz="5400" dirty="0"/>
          </a:p>
        </p:txBody>
      </p:sp>
      <p:sp>
        <p:nvSpPr>
          <p:cNvPr id="2" name="Textfeld 1"/>
          <p:cNvSpPr txBox="1"/>
          <p:nvPr/>
        </p:nvSpPr>
        <p:spPr>
          <a:xfrm>
            <a:off x="9795444" y="1371600"/>
            <a:ext cx="3137397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smtClean="0"/>
              <a:t>Marek Kowalski</a:t>
            </a:r>
          </a:p>
          <a:p>
            <a:r>
              <a:rPr lang="de-DE" sz="3200" dirty="0" smtClean="0"/>
              <a:t>arXiv:1411.4385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7314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-6403"/>
          <a:stretch/>
        </p:blipFill>
        <p:spPr bwMode="auto">
          <a:xfrm>
            <a:off x="787401" y="1619250"/>
            <a:ext cx="12039600" cy="838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6959600" y="3276598"/>
            <a:ext cx="3313039" cy="751820"/>
            <a:chOff x="6959600" y="3276600"/>
            <a:chExt cx="3313039" cy="751821"/>
          </a:xfrm>
        </p:grpSpPr>
        <p:sp>
          <p:nvSpPr>
            <p:cNvPr id="6" name="Textfeld 5"/>
            <p:cNvSpPr txBox="1"/>
            <p:nvPr/>
          </p:nvSpPr>
          <p:spPr>
            <a:xfrm>
              <a:off x="7550419" y="3505200"/>
              <a:ext cx="2722220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err="1"/>
                <a:t>Galaxy</a:t>
              </a:r>
              <a:r>
                <a:rPr lang="de-DE" sz="2800" dirty="0"/>
                <a:t> Clusters</a:t>
              </a: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7035800" y="3276600"/>
              <a:ext cx="609600" cy="304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de-DE"/>
            </a:p>
          </p:txBody>
        </p:sp>
        <p:cxnSp>
          <p:nvCxnSpPr>
            <p:cNvPr id="10" name="Gerade Verbindung 9"/>
            <p:cNvCxnSpPr/>
            <p:nvPr/>
          </p:nvCxnSpPr>
          <p:spPr bwMode="auto">
            <a:xfrm>
              <a:off x="6959600" y="3581400"/>
              <a:ext cx="6858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err="1"/>
              <a:t>Resolving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</a:t>
            </a:r>
            <a:r>
              <a:rPr lang="de-DE" sz="5400" dirty="0" err="1"/>
              <a:t>sources</a:t>
            </a:r>
            <a:r>
              <a:rPr lang="de-DE" sz="5400" dirty="0"/>
              <a:t> </a:t>
            </a:r>
            <a:r>
              <a:rPr lang="de-DE" sz="5400" dirty="0" err="1"/>
              <a:t>of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diffuse </a:t>
            </a:r>
            <a:r>
              <a:rPr lang="de-DE" sz="5400" dirty="0" err="1"/>
              <a:t>flux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94663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stand: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1447800"/>
            <a:ext cx="12573000" cy="7467600"/>
          </a:xfrm>
        </p:spPr>
        <p:txBody>
          <a:bodyPr/>
          <a:lstStyle/>
          <a:p>
            <a:r>
              <a:rPr lang="de-DE" sz="6600" dirty="0" err="1" smtClean="0">
                <a:solidFill>
                  <a:srgbClr val="0070C0"/>
                </a:solidFill>
              </a:rPr>
              <a:t>Cosmic</a:t>
            </a:r>
            <a:r>
              <a:rPr lang="de-DE" sz="6600" dirty="0" smtClean="0">
                <a:solidFill>
                  <a:srgbClr val="0070C0"/>
                </a:solidFill>
              </a:rPr>
              <a:t> high-</a:t>
            </a:r>
            <a:r>
              <a:rPr lang="de-DE" sz="6600" dirty="0" err="1" smtClean="0">
                <a:solidFill>
                  <a:srgbClr val="0070C0"/>
                </a:solidFill>
              </a:rPr>
              <a:t>energy</a:t>
            </a:r>
            <a:r>
              <a:rPr lang="de-DE" sz="6600" dirty="0" smtClean="0">
                <a:solidFill>
                  <a:srgbClr val="0070C0"/>
                </a:solidFill>
              </a:rPr>
              <a:t> </a:t>
            </a:r>
            <a:r>
              <a:rPr lang="de-DE" sz="6600" dirty="0" smtClean="0">
                <a:solidFill>
                  <a:srgbClr val="0070C0"/>
                </a:solidFill>
                <a:sym typeface="Symbol"/>
              </a:rPr>
              <a:t> </a:t>
            </a:r>
            <a:r>
              <a:rPr lang="de-DE" sz="6600" dirty="0" err="1" smtClean="0">
                <a:solidFill>
                  <a:srgbClr val="0070C0"/>
                </a:solidFill>
                <a:sym typeface="Symbol"/>
              </a:rPr>
              <a:t>discovered</a:t>
            </a:r>
            <a:endParaRPr lang="de-DE" sz="6600" dirty="0" smtClean="0">
              <a:solidFill>
                <a:srgbClr val="0070C0"/>
              </a:solidFill>
            </a:endParaRPr>
          </a:p>
          <a:p>
            <a:r>
              <a:rPr lang="de-DE" sz="4800" dirty="0" err="1" smtClean="0">
                <a:solidFill>
                  <a:srgbClr val="0070C0"/>
                </a:solidFill>
              </a:rPr>
              <a:t>Opened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new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window</a:t>
            </a:r>
            <a:r>
              <a:rPr lang="de-DE" sz="4800" dirty="0" smtClean="0">
                <a:solidFill>
                  <a:srgbClr val="0070C0"/>
                </a:solidFill>
              </a:rPr>
              <a:t>, but </a:t>
            </a:r>
            <a:r>
              <a:rPr lang="de-DE" sz="4800" dirty="0" err="1" smtClean="0">
                <a:solidFill>
                  <a:srgbClr val="0070C0"/>
                </a:solidFill>
              </a:rPr>
              <a:t>landscape</a:t>
            </a:r>
            <a:r>
              <a:rPr lang="de-DE" sz="4800" dirty="0" smtClean="0">
                <a:solidFill>
                  <a:srgbClr val="0070C0"/>
                </a:solidFill>
              </a:rPr>
              <a:t> not </a:t>
            </a:r>
            <a:r>
              <a:rPr lang="de-DE" sz="4800" dirty="0" err="1" smtClean="0">
                <a:solidFill>
                  <a:srgbClr val="0070C0"/>
                </a:solidFill>
              </a:rPr>
              <a:t>yet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charted</a:t>
            </a:r>
            <a:r>
              <a:rPr lang="de-DE" sz="4800" dirty="0" smtClean="0">
                <a:solidFill>
                  <a:srgbClr val="0070C0"/>
                </a:solidFill>
              </a:rPr>
              <a:t>: </a:t>
            </a:r>
            <a:r>
              <a:rPr lang="de-DE" sz="4800" dirty="0" err="1" smtClean="0">
                <a:solidFill>
                  <a:srgbClr val="0070C0"/>
                </a:solidFill>
              </a:rPr>
              <a:t>no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point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sources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identified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up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to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now</a:t>
            </a:r>
            <a:endParaRPr lang="de-DE" sz="4800" dirty="0" smtClean="0">
              <a:solidFill>
                <a:srgbClr val="0070C0"/>
              </a:solidFill>
            </a:endParaRPr>
          </a:p>
          <a:p>
            <a:r>
              <a:rPr lang="de-DE" sz="4800" dirty="0" smtClean="0">
                <a:solidFill>
                  <a:srgbClr val="0070C0"/>
                </a:solidFill>
              </a:rPr>
              <a:t>Also: </a:t>
            </a:r>
            <a:r>
              <a:rPr lang="de-DE" sz="4800" dirty="0" err="1">
                <a:solidFill>
                  <a:srgbClr val="0070C0"/>
                </a:solidFill>
              </a:rPr>
              <a:t>r</a:t>
            </a:r>
            <a:r>
              <a:rPr lang="de-DE" sz="4800" dirty="0" err="1" smtClean="0">
                <a:solidFill>
                  <a:srgbClr val="0070C0"/>
                </a:solidFill>
              </a:rPr>
              <a:t>emaining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>
                <a:solidFill>
                  <a:srgbClr val="0070C0"/>
                </a:solidFill>
              </a:rPr>
              <a:t>u</a:t>
            </a:r>
            <a:r>
              <a:rPr lang="de-DE" sz="4800" dirty="0" err="1" smtClean="0">
                <a:solidFill>
                  <a:srgbClr val="0070C0"/>
                </a:solidFill>
              </a:rPr>
              <a:t>ncertainties</a:t>
            </a:r>
            <a:r>
              <a:rPr lang="de-DE" sz="4800" dirty="0" smtClean="0">
                <a:solidFill>
                  <a:srgbClr val="0070C0"/>
                </a:solidFill>
              </a:rPr>
              <a:t> on </a:t>
            </a:r>
            <a:r>
              <a:rPr lang="de-DE" sz="4800" dirty="0" err="1" smtClean="0">
                <a:solidFill>
                  <a:srgbClr val="0070C0"/>
                </a:solidFill>
              </a:rPr>
              <a:t>spectrum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and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flavor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composition</a:t>
            </a:r>
            <a:r>
              <a:rPr lang="de-DE" sz="4800" dirty="0">
                <a:solidFill>
                  <a:srgbClr val="0070C0"/>
                </a:solidFill>
              </a:rPr>
              <a:t>.</a:t>
            </a:r>
            <a:endParaRPr lang="de-DE" sz="4800" dirty="0" smtClean="0">
              <a:solidFill>
                <a:srgbClr val="0070C0"/>
              </a:solidFill>
            </a:endParaRPr>
          </a:p>
          <a:p>
            <a:r>
              <a:rPr lang="de-DE" sz="4800" dirty="0" err="1" smtClean="0">
                <a:solidFill>
                  <a:srgbClr val="0070C0"/>
                </a:solidFill>
              </a:rPr>
              <a:t>Some</a:t>
            </a:r>
            <a:r>
              <a:rPr lang="de-DE" sz="4800" dirty="0" smtClean="0">
                <a:solidFill>
                  <a:srgbClr val="0070C0"/>
                </a:solidFill>
              </a:rPr>
              <a:t> individual </a:t>
            </a:r>
            <a:r>
              <a:rPr lang="de-DE" sz="4800" dirty="0" err="1" smtClean="0">
                <a:solidFill>
                  <a:srgbClr val="0070C0"/>
                </a:solidFill>
              </a:rPr>
              <a:t>sources</a:t>
            </a:r>
            <a:r>
              <a:rPr lang="de-DE" sz="4800" dirty="0" smtClean="0">
                <a:solidFill>
                  <a:srgbClr val="0070C0"/>
                </a:solidFill>
              </a:rPr>
              <a:t> in </a:t>
            </a:r>
            <a:r>
              <a:rPr lang="de-DE" sz="4800" dirty="0" err="1" smtClean="0">
                <a:solidFill>
                  <a:srgbClr val="0070C0"/>
                </a:solidFill>
              </a:rPr>
              <a:t>reach</a:t>
            </a:r>
            <a:r>
              <a:rPr lang="de-DE" sz="4800" dirty="0" smtClean="0">
                <a:solidFill>
                  <a:srgbClr val="0070C0"/>
                </a:solidFill>
              </a:rPr>
              <a:t>!</a:t>
            </a:r>
          </a:p>
          <a:p>
            <a:r>
              <a:rPr lang="de-DE" sz="4800" dirty="0" err="1" smtClean="0">
                <a:solidFill>
                  <a:srgbClr val="0070C0"/>
                </a:solidFill>
              </a:rPr>
              <a:t>Excluded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smtClean="0">
                <a:solidFill>
                  <a:srgbClr val="0070C0"/>
                </a:solidFill>
              </a:rPr>
              <a:t>GRB, </a:t>
            </a:r>
            <a:r>
              <a:rPr lang="de-DE" sz="4800" dirty="0" err="1" smtClean="0">
                <a:solidFill>
                  <a:srgbClr val="0070C0"/>
                </a:solidFill>
              </a:rPr>
              <a:t>Blazars</a:t>
            </a:r>
            <a:r>
              <a:rPr lang="de-DE" sz="4800" dirty="0" smtClean="0">
                <a:solidFill>
                  <a:srgbClr val="0070C0"/>
                </a:solidFill>
              </a:rPr>
              <a:t>, …. </a:t>
            </a:r>
            <a:r>
              <a:rPr lang="de-DE" sz="4800" dirty="0" err="1" smtClean="0">
                <a:solidFill>
                  <a:srgbClr val="0070C0"/>
                </a:solidFill>
              </a:rPr>
              <a:t>as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sole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source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of</a:t>
            </a:r>
            <a:r>
              <a:rPr lang="de-DE" sz="4800" dirty="0" smtClean="0">
                <a:solidFill>
                  <a:srgbClr val="0070C0"/>
                </a:solidFill>
              </a:rPr>
              <a:t> HESE </a:t>
            </a:r>
            <a:r>
              <a:rPr lang="de-DE" sz="4800" dirty="0" err="1" smtClean="0">
                <a:solidFill>
                  <a:srgbClr val="0070C0"/>
                </a:solidFill>
              </a:rPr>
              <a:t>events</a:t>
            </a:r>
            <a:endParaRPr lang="de-DE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06400" y="3724310"/>
            <a:ext cx="12287338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Where</a:t>
            </a:r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do </a:t>
            </a:r>
            <a:r>
              <a:rPr lang="de-DE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we</a:t>
            </a:r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go</a:t>
            </a:r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de-DE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3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Baikal</a:t>
            </a:r>
            <a:r>
              <a:rPr lang="de-DE" dirty="0" smtClean="0"/>
              <a:t>, </a:t>
            </a:r>
            <a:r>
              <a:rPr lang="de-DE" dirty="0" err="1" smtClean="0"/>
              <a:t>Mediterranean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, South Pole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11600" y="8513249"/>
            <a:ext cx="6019800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err="1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 Gen2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HEA +PINGU + ….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5267104" y="4395403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6248948" y="2255295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7714171" y="3661118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3191" y="4337181"/>
            <a:ext cx="2236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GNN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629295"/>
            <a:ext cx="2362200" cy="1938992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(ARCA + ORCA)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Gigaton</a:t>
            </a:r>
            <a:r>
              <a:rPr lang="de-DE" dirty="0" smtClean="0"/>
              <a:t> Volume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9600" dirty="0" err="1" smtClean="0"/>
              <a:t>Baikal</a:t>
            </a:r>
            <a:r>
              <a:rPr lang="de-DE" sz="9600" dirty="0" smtClean="0"/>
              <a:t> GVD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2585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Gigaton</a:t>
            </a:r>
            <a:r>
              <a:rPr lang="de-DE" dirty="0" smtClean="0"/>
              <a:t> Volume </a:t>
            </a:r>
            <a:r>
              <a:rPr lang="de-DE" dirty="0" err="1" smtClean="0"/>
              <a:t>Detector</a:t>
            </a:r>
            <a:r>
              <a:rPr lang="de-DE" dirty="0" smtClean="0"/>
              <a:t>: </a:t>
            </a:r>
            <a:r>
              <a:rPr lang="de-DE" dirty="0" err="1" smtClean="0"/>
              <a:t>Baikal</a:t>
            </a:r>
            <a:r>
              <a:rPr lang="de-DE" dirty="0"/>
              <a:t> </a:t>
            </a:r>
            <a:r>
              <a:rPr lang="de-DE" dirty="0" smtClean="0"/>
              <a:t>GVD</a:t>
            </a:r>
            <a:endParaRPr lang="de-DE" dirty="0"/>
          </a:p>
        </p:txBody>
      </p:sp>
      <p:sp>
        <p:nvSpPr>
          <p:cNvPr id="4" name="AutoShape 4" descr="Printable Map Of Russi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34810" y="476264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687" rIns="91372" bIns="45687" numCol="1" anchor="t" anchorCtr="0" compatLnSpc="1">
            <a:prstTxWarp prst="textNoShape">
              <a:avLst/>
            </a:prstTxWarp>
          </a:bodyPr>
          <a:lstStyle/>
          <a:p>
            <a:pPr defTabSz="913742"/>
            <a:endParaRPr lang="de-DE"/>
          </a:p>
        </p:txBody>
      </p:sp>
      <p:sp>
        <p:nvSpPr>
          <p:cNvPr id="5" name="AutoShape 6" descr="Printable Map Of Russi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7209" y="628661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687" rIns="91372" bIns="45687" numCol="1" anchor="t" anchorCtr="0" compatLnSpc="1">
            <a:prstTxWarp prst="textNoShape">
              <a:avLst/>
            </a:prstTxWarp>
          </a:bodyPr>
          <a:lstStyle/>
          <a:p>
            <a:pPr defTabSz="913742"/>
            <a:endParaRPr lang="de-DE"/>
          </a:p>
        </p:txBody>
      </p:sp>
      <p:pic>
        <p:nvPicPr>
          <p:cNvPr id="6" name="Picture 8" descr="http://en.18dao.net/images/f/f0/Map-Russ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604707"/>
            <a:ext cx="13284847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250911" y="3818495"/>
            <a:ext cx="3402463" cy="1656176"/>
          </a:xfrm>
          <a:prstGeom prst="rect">
            <a:avLst/>
          </a:prstGeom>
        </p:spPr>
        <p:txBody>
          <a:bodyPr lIns="0" tIns="45687" rIns="18274" bIns="45687">
            <a:normAutofit fontScale="32500" lnSpcReduction="20000"/>
          </a:bodyPr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 defTabSz="913742">
              <a:lnSpc>
                <a:spcPts val="2687"/>
              </a:lnSpc>
              <a:buClr>
                <a:srgbClr val="000000"/>
              </a:buClr>
            </a:pPr>
            <a:r>
              <a:rPr lang="en-GB" sz="6300" b="1" dirty="0">
                <a:solidFill>
                  <a:srgbClr val="FFFFFF"/>
                </a:solidFill>
                <a:latin typeface="Calibri" panose="020F0502020204030204" pitchFamily="34" charset="0"/>
              </a:rPr>
              <a:t>State Marine U. Petersburg</a:t>
            </a:r>
          </a:p>
          <a:p>
            <a:pPr marL="0" indent="0" defTabSz="913742">
              <a:lnSpc>
                <a:spcPts val="2687"/>
              </a:lnSpc>
              <a:buClr>
                <a:srgbClr val="000000"/>
              </a:buClr>
            </a:pPr>
            <a:r>
              <a:rPr lang="en-GB" sz="6300" b="1" dirty="0">
                <a:solidFill>
                  <a:srgbClr val="FFFFFF"/>
                </a:solidFill>
                <a:latin typeface="Calibri" panose="020F0502020204030204" pitchFamily="34" charset="0"/>
              </a:rPr>
              <a:t>JINR </a:t>
            </a:r>
            <a:r>
              <a:rPr lang="en-GB" sz="63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Dubna</a:t>
            </a:r>
            <a:r>
              <a:rPr lang="en-GB" sz="63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                                 INR, MSU Moscow                              </a:t>
            </a:r>
          </a:p>
          <a:p>
            <a:pPr marL="0" indent="0" defTabSz="913742">
              <a:lnSpc>
                <a:spcPct val="150000"/>
              </a:lnSpc>
              <a:buClr>
                <a:srgbClr val="000000"/>
              </a:buClr>
            </a:pPr>
            <a:endParaRPr lang="en-GB" sz="11200" b="1" dirty="0">
              <a:latin typeface="Calibri" panose="020F0502020204030204" pitchFamily="34" charset="0"/>
            </a:endParaRPr>
          </a:p>
          <a:p>
            <a:pPr marL="456658" indent="-456658" defTabSz="913742">
              <a:lnSpc>
                <a:spcPct val="80000"/>
              </a:lnSpc>
            </a:pPr>
            <a:endParaRPr lang="en-US" sz="2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32422" y="4968388"/>
            <a:ext cx="3810000" cy="540720"/>
          </a:xfrm>
          <a:prstGeom prst="rect">
            <a:avLst/>
          </a:prstGeom>
        </p:spPr>
        <p:txBody>
          <a:bodyPr lIns="0" tIns="45687" rIns="18274" bIns="45687">
            <a:normAutofit/>
          </a:bodyPr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 defTabSz="913742">
              <a:lnSpc>
                <a:spcPts val="2687"/>
              </a:lnSpc>
              <a:buClr>
                <a:srgbClr val="000000"/>
              </a:buClr>
            </a:pPr>
            <a:r>
              <a:rPr lang="en-GB" sz="20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Techn</a:t>
            </a:r>
            <a:r>
              <a:rPr lang="en-GB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 State U. </a:t>
            </a:r>
            <a:r>
              <a:rPr lang="en-GB" sz="20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Nizhni</a:t>
            </a:r>
            <a:r>
              <a:rPr lang="en-GB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 Novgorod</a:t>
            </a:r>
            <a:endParaRPr lang="en-GB" sz="1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456658" indent="-456658" defTabSz="913742">
              <a:lnSpc>
                <a:spcPct val="80000"/>
              </a:lnSpc>
            </a:pPr>
            <a:endParaRPr lang="en-US" sz="2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213293" y="7296152"/>
            <a:ext cx="3810000" cy="540720"/>
          </a:xfrm>
          <a:prstGeom prst="rect">
            <a:avLst/>
          </a:prstGeom>
        </p:spPr>
        <p:txBody>
          <a:bodyPr lIns="0" tIns="45687" rIns="18274" bIns="45687">
            <a:normAutofit/>
          </a:bodyPr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 defTabSz="913742">
              <a:lnSpc>
                <a:spcPts val="2687"/>
              </a:lnSpc>
              <a:buClr>
                <a:srgbClr val="000000"/>
              </a:buClr>
            </a:pPr>
            <a:r>
              <a:rPr lang="en-GB" sz="2000" b="1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</a:rPr>
              <a:t>Irkutsk State University</a:t>
            </a:r>
            <a:endParaRPr lang="en-GB" sz="11200" b="1" dirty="0">
              <a:solidFill>
                <a:srgbClr val="333399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marL="456658" indent="-456658" defTabSz="913742">
              <a:lnSpc>
                <a:spcPct val="80000"/>
              </a:lnSpc>
            </a:pPr>
            <a:endParaRPr lang="en-US" sz="2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5423" y="7615218"/>
            <a:ext cx="6502400" cy="2246702"/>
          </a:xfrm>
          <a:prstGeom prst="rect">
            <a:avLst/>
          </a:prstGeom>
        </p:spPr>
        <p:txBody>
          <a:bodyPr lIns="91372" tIns="45687" rIns="91372" bIns="45687">
            <a:spAutoFit/>
          </a:bodyPr>
          <a:lstStyle/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Plus:</a:t>
            </a:r>
          </a:p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EvoLogics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Gmb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., Berlin, Germany</a:t>
            </a:r>
            <a:endParaRPr lang="en-GB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Czech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Technical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University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Prague, Czech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Republic</a:t>
            </a:r>
          </a:p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Comenius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University, Bratislava,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Slovakia</a:t>
            </a:r>
            <a:endParaRPr lang="de-DE" sz="20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defTabSz="913742"/>
            <a:endParaRPr lang="de-DE" sz="2000" dirty="0">
              <a:solidFill>
                <a:srgbClr val="FF99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250911" y="1293270"/>
            <a:ext cx="9636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485"/>
            <a:r>
              <a:rPr lang="de-DE" sz="3200" dirty="0">
                <a:latin typeface="Calibri" panose="020F0502020204030204" pitchFamily="34" charset="0"/>
              </a:rPr>
              <a:t>~ 50 </a:t>
            </a:r>
            <a:r>
              <a:rPr lang="de-DE" sz="3200" dirty="0" err="1" smtClean="0">
                <a:latin typeface="Calibri" panose="020F0502020204030204" pitchFamily="34" charset="0"/>
              </a:rPr>
              <a:t>authors</a:t>
            </a:r>
            <a:r>
              <a:rPr lang="de-DE" sz="3200" dirty="0" smtClean="0">
                <a:latin typeface="Calibri" panose="020F0502020204030204" pitchFamily="34" charset="0"/>
              </a:rPr>
              <a:t>, 6 +3 </a:t>
            </a:r>
            <a:r>
              <a:rPr lang="de-DE" sz="3200" dirty="0" err="1" smtClean="0">
                <a:latin typeface="Calibri" panose="020F0502020204030204" pitchFamily="34" charset="0"/>
              </a:rPr>
              <a:t>institutions</a:t>
            </a:r>
            <a:r>
              <a:rPr lang="de-DE" sz="3200" dirty="0" smtClean="0">
                <a:latin typeface="Calibri" panose="020F0502020204030204" pitchFamily="34" charset="0"/>
              </a:rPr>
              <a:t> </a:t>
            </a: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GVD: Phase 1 (2020) </a:t>
            </a:r>
            <a:r>
              <a:rPr lang="de-DE" dirty="0" err="1" smtClean="0"/>
              <a:t>and</a:t>
            </a:r>
            <a:r>
              <a:rPr lang="de-DE" dirty="0" smtClean="0"/>
              <a:t> Phase 2 (~2025)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r="20751"/>
          <a:stretch/>
        </p:blipFill>
        <p:spPr bwMode="auto">
          <a:xfrm>
            <a:off x="6350" y="1295400"/>
            <a:ext cx="10137390" cy="85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7035800" y="4876800"/>
            <a:ext cx="6324600" cy="52578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368800" y="8572500"/>
            <a:ext cx="63246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50100" y="4876800"/>
            <a:ext cx="60960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     GVD-1 </a:t>
            </a:r>
          </a:p>
          <a:p>
            <a:pPr lvl="1"/>
            <a:r>
              <a:rPr lang="de-DE" sz="2600" dirty="0" smtClean="0"/>
              <a:t>12 clusters with 8 strings each</a:t>
            </a:r>
          </a:p>
          <a:p>
            <a:pPr lvl="1"/>
            <a:r>
              <a:rPr lang="de-DE" sz="2600" dirty="0" smtClean="0"/>
              <a:t>Cluster </a:t>
            </a:r>
            <a:r>
              <a:rPr lang="de-DE" sz="2600" dirty="0" err="1" smtClean="0"/>
              <a:t>diameter</a:t>
            </a:r>
            <a:r>
              <a:rPr lang="de-DE" sz="2600" dirty="0" smtClean="0"/>
              <a:t> 120 m</a:t>
            </a:r>
          </a:p>
          <a:p>
            <a:pPr lvl="1"/>
            <a:r>
              <a:rPr lang="de-DE" sz="2600" dirty="0" smtClean="0"/>
              <a:t>Height 520 m</a:t>
            </a:r>
          </a:p>
          <a:p>
            <a:pPr lvl="1"/>
            <a:r>
              <a:rPr lang="de-DE" sz="2600" dirty="0" smtClean="0"/>
              <a:t>Volume ~ 0.4 km³</a:t>
            </a:r>
          </a:p>
          <a:p>
            <a:pPr lvl="1"/>
            <a:r>
              <a:rPr lang="de-DE" sz="2600" dirty="0" smtClean="0"/>
              <a:t>36 OMs per </a:t>
            </a:r>
            <a:r>
              <a:rPr lang="de-DE" sz="2600" dirty="0" err="1" smtClean="0"/>
              <a:t>string</a:t>
            </a:r>
            <a:endParaRPr lang="de-DE" sz="2600" dirty="0" smtClean="0"/>
          </a:p>
          <a:p>
            <a:pPr marL="444500" lvl="1" indent="0">
              <a:buNone/>
            </a:pPr>
            <a:r>
              <a:rPr lang="de-DE" sz="2600" dirty="0" smtClean="0"/>
              <a:t>              Ang. </a:t>
            </a:r>
            <a:r>
              <a:rPr lang="de-DE" sz="2600" dirty="0" err="1"/>
              <a:t>r</a:t>
            </a:r>
            <a:r>
              <a:rPr lang="de-DE" sz="2600" dirty="0" err="1" smtClean="0"/>
              <a:t>esol</a:t>
            </a:r>
            <a:r>
              <a:rPr lang="de-DE" sz="2600" dirty="0" smtClean="0"/>
              <a:t>. </a:t>
            </a:r>
            <a:r>
              <a:rPr lang="de-DE" sz="2600" dirty="0" err="1" smtClean="0"/>
              <a:t>for</a:t>
            </a:r>
            <a:r>
              <a:rPr lang="de-DE" sz="2600" dirty="0" smtClean="0"/>
              <a:t> </a:t>
            </a:r>
            <a:r>
              <a:rPr lang="de-DE" sz="2600" dirty="0" err="1" smtClean="0"/>
              <a:t>muons</a:t>
            </a:r>
            <a:r>
              <a:rPr lang="de-DE" sz="2600" dirty="0" smtClean="0"/>
              <a:t> ~ 0.25°</a:t>
            </a:r>
          </a:p>
          <a:p>
            <a:pPr marL="444500" lvl="1" indent="0">
              <a:buNone/>
            </a:pPr>
            <a:r>
              <a:rPr lang="de-DE" sz="2600" dirty="0" smtClean="0"/>
              <a:t>              Ang. </a:t>
            </a:r>
            <a:r>
              <a:rPr lang="de-DE" sz="2600" dirty="0" err="1"/>
              <a:t>r</a:t>
            </a:r>
            <a:r>
              <a:rPr lang="de-DE" sz="2600" dirty="0" err="1" smtClean="0"/>
              <a:t>esol</a:t>
            </a:r>
            <a:r>
              <a:rPr lang="de-DE" sz="2600" dirty="0" smtClean="0"/>
              <a:t>. </a:t>
            </a:r>
            <a:r>
              <a:rPr lang="de-DE" sz="2600" dirty="0" err="1"/>
              <a:t>f</a:t>
            </a:r>
            <a:r>
              <a:rPr lang="de-DE" sz="2600" dirty="0" err="1" smtClean="0"/>
              <a:t>or</a:t>
            </a:r>
            <a:r>
              <a:rPr lang="de-DE" sz="2600" dirty="0" smtClean="0"/>
              <a:t> </a:t>
            </a:r>
            <a:r>
              <a:rPr lang="de-DE" sz="2600" dirty="0" err="1" smtClean="0"/>
              <a:t>cascades</a:t>
            </a:r>
            <a:r>
              <a:rPr lang="de-DE" sz="2600" dirty="0" smtClean="0"/>
              <a:t> 3-4°</a:t>
            </a:r>
          </a:p>
          <a:p>
            <a:pPr marL="0" indent="0">
              <a:buNone/>
            </a:pPr>
            <a:endParaRPr lang="de-DE" sz="3000" dirty="0" smtClean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6273800" y="5410200"/>
            <a:ext cx="1257300" cy="1295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1954686" y="319132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107121" y="315107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3-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2428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29259" y="4267200"/>
            <a:ext cx="79650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</a:t>
            </a:r>
            <a:r>
              <a:rPr lang="de-DE" sz="7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detectors</a:t>
            </a:r>
            <a:endParaRPr lang="de-DE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5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/>
              <a:t>Since</a:t>
            </a:r>
            <a:r>
              <a:rPr lang="de-DE" sz="3600" dirty="0" smtClean="0"/>
              <a:t> April 2015: </a:t>
            </a:r>
            <a:r>
              <a:rPr lang="de-DE" sz="5400" dirty="0"/>
              <a:t>L</a:t>
            </a:r>
            <a:r>
              <a:rPr lang="de-DE" sz="5400" dirty="0" smtClean="0"/>
              <a:t>ake </a:t>
            </a:r>
            <a:r>
              <a:rPr lang="de-DE" sz="5400" dirty="0" err="1" smtClean="0"/>
              <a:t>Baikal</a:t>
            </a:r>
            <a:r>
              <a:rPr lang="de-DE" sz="5400" dirty="0" smtClean="0"/>
              <a:t>, </a:t>
            </a:r>
            <a:r>
              <a:rPr lang="de-DE" sz="5400" dirty="0" err="1" smtClean="0"/>
              <a:t>first</a:t>
            </a:r>
            <a:r>
              <a:rPr lang="de-DE" sz="5400" dirty="0" smtClean="0"/>
              <a:t> </a:t>
            </a:r>
            <a:r>
              <a:rPr lang="de-DE" sz="5400" dirty="0" err="1" smtClean="0"/>
              <a:t>cluster</a:t>
            </a:r>
            <a:r>
              <a:rPr lang="de-DE" sz="5400" dirty="0" smtClean="0"/>
              <a:t> </a:t>
            </a:r>
            <a:r>
              <a:rPr lang="de-DE" sz="5400" dirty="0" err="1" smtClean="0"/>
              <a:t>of</a:t>
            </a:r>
            <a:r>
              <a:rPr lang="de-DE" sz="5400" dirty="0" smtClean="0"/>
              <a:t> GVD</a:t>
            </a:r>
            <a:endParaRPr lang="de-DE" sz="5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22" y="1219200"/>
            <a:ext cx="7947378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0" y="1752600"/>
            <a:ext cx="5410200" cy="7467600"/>
          </a:xfrm>
        </p:spPr>
        <p:txBody>
          <a:bodyPr/>
          <a:lstStyle/>
          <a:p>
            <a:r>
              <a:rPr lang="de-DE" dirty="0" smtClean="0"/>
              <a:t>Old NT200: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volume</a:t>
            </a:r>
            <a:r>
              <a:rPr lang="de-DE" dirty="0" smtClean="0"/>
              <a:t> ~ 0.0001 km³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DUBNA </a:t>
            </a:r>
            <a:r>
              <a:rPr lang="de-DE" dirty="0" err="1" smtClean="0"/>
              <a:t>cluster</a:t>
            </a:r>
            <a:r>
              <a:rPr lang="de-DE" dirty="0" smtClean="0"/>
              <a:t>: </a:t>
            </a:r>
          </a:p>
          <a:p>
            <a:pPr marL="0" indent="0">
              <a:buNone/>
            </a:pPr>
            <a:r>
              <a:rPr lang="de-DE" dirty="0" smtClean="0"/>
              <a:t>     0.004 km³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(Antares 0.015 km³)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4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3429000"/>
            <a:ext cx="12039600" cy="1936750"/>
          </a:xfrm>
        </p:spPr>
        <p:txBody>
          <a:bodyPr/>
          <a:lstStyle/>
          <a:p>
            <a:pPr algn="ctr"/>
            <a:r>
              <a:rPr lang="de-DE" sz="9600" dirty="0" smtClean="0"/>
              <a:t>KM3NeT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</p:spTree>
    <p:extLst>
      <p:ext uri="{BB962C8B-B14F-4D97-AF65-F5344CB8AC3E}">
        <p14:creationId xmlns:p14="http://schemas.microsoft.com/office/powerpoint/2010/main" val="26467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KM3NeT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400" y="1181100"/>
            <a:ext cx="14279865" cy="861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8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Original </a:t>
            </a:r>
            <a:r>
              <a:rPr lang="de-DE" sz="4800" dirty="0" err="1" smtClean="0"/>
              <a:t>idea</a:t>
            </a:r>
            <a:r>
              <a:rPr lang="de-DE" sz="4800" dirty="0" smtClean="0"/>
              <a:t>: 6 </a:t>
            </a:r>
            <a:r>
              <a:rPr lang="de-DE" sz="4800" dirty="0" err="1" smtClean="0"/>
              <a:t>blocks</a:t>
            </a:r>
            <a:r>
              <a:rPr lang="de-DE" sz="4800" dirty="0" smtClean="0"/>
              <a:t> at 3 </a:t>
            </a:r>
            <a:r>
              <a:rPr lang="de-DE" sz="4800" dirty="0" err="1" smtClean="0"/>
              <a:t>locations</a:t>
            </a:r>
            <a:r>
              <a:rPr lang="de-DE" sz="4800" dirty="0" smtClean="0"/>
              <a:t>: 6 x 0.6 km³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99010" y="8044780"/>
            <a:ext cx="2100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632"/>
            <a:ext cx="2718147" cy="256000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83632"/>
            <a:ext cx="2718147" cy="2560000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31" y="4252732"/>
            <a:ext cx="2718147" cy="256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7149501"/>
            <a:ext cx="2718147" cy="256000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58" y="7149501"/>
            <a:ext cx="2718147" cy="256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44347" y="1383632"/>
            <a:ext cx="363933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115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strings p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er block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18 DOMs per 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string</a:t>
            </a:r>
          </a:p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31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PMTs per DOM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2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Phase 1 (2017): 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9" t="61730" r="35780" b="22802"/>
          <a:stretch/>
        </p:blipFill>
        <p:spPr>
          <a:xfrm>
            <a:off x="4666593" y="2378256"/>
            <a:ext cx="193260" cy="11824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45870" r="21251" b="15163"/>
          <a:stretch/>
        </p:blipFill>
        <p:spPr>
          <a:xfrm>
            <a:off x="4280073" y="5427022"/>
            <a:ext cx="1469066" cy="9975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67799" y="2847183"/>
            <a:ext cx="4398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 strings, small spacing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Feasibility test for ORCA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91179" y="6613980"/>
            <a:ext cx="699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24 strings, 124 m spacing </a:t>
            </a:r>
            <a:endParaRPr 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Demonstrate principle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   Physics on the 3-4 times Antares scale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19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Phase 1 (2017): 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9" t="61730" r="35780" b="22802"/>
          <a:stretch/>
        </p:blipFill>
        <p:spPr>
          <a:xfrm>
            <a:off x="4666593" y="2378256"/>
            <a:ext cx="193260" cy="11824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45870" r="21251" b="15163"/>
          <a:stretch/>
        </p:blipFill>
        <p:spPr>
          <a:xfrm>
            <a:off x="4280073" y="5427022"/>
            <a:ext cx="1469066" cy="9975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67799" y="2847183"/>
            <a:ext cx="4398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 strings, small spacing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Feasibility test for ORCA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91179" y="6613980"/>
            <a:ext cx="699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24 strings, 124 m spacing </a:t>
            </a:r>
            <a:endParaRPr 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Demonstrate principle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   Physics on the 3-4 times Antares scale</a:t>
            </a:r>
            <a:endParaRPr lang="de-DE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 r="29826" b="1912"/>
          <a:stretch>
            <a:fillRect/>
          </a:stretch>
        </p:blipFill>
        <p:spPr bwMode="auto">
          <a:xfrm>
            <a:off x="7912098" y="4876800"/>
            <a:ext cx="4923145" cy="440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4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338193" y="287655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/>
              <a:t>Phase 2:  ORCA </a:t>
            </a:r>
            <a:r>
              <a:rPr lang="de-DE" sz="6000" dirty="0" err="1" smtClean="0"/>
              <a:t>and</a:t>
            </a:r>
            <a:r>
              <a:rPr lang="de-DE" sz="6000" dirty="0" smtClean="0"/>
              <a:t> ARCA              </a:t>
            </a:r>
            <a:r>
              <a:rPr lang="de-DE" sz="3600" dirty="0" smtClean="0"/>
              <a:t>(2020?)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9" name="Picture 1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71" y="2206144"/>
            <a:ext cx="582196" cy="572881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46" y="4252732"/>
            <a:ext cx="2718147" cy="256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83045" y="5271121"/>
            <a:ext cx="89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</a:t>
            </a:r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8377" y="7848599"/>
            <a:ext cx="1063765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determination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eutrino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ierarchy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(NMH)</a:t>
            </a:r>
          </a:p>
          <a:p>
            <a:pPr algn="l"/>
            <a:endParaRPr lang="de-DE" sz="1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IceCube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physics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but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better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angular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resolution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       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Northern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hemisphere</a:t>
            </a:r>
            <a:endParaRPr lang="de-DE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3683000" y="6934200"/>
            <a:ext cx="8077200" cy="2667000"/>
          </a:xfrm>
          <a:prstGeom prst="rect">
            <a:avLst/>
          </a:prstGeom>
          <a:solidFill>
            <a:srgbClr val="3399FF">
              <a:alpha val="36863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800" y="1524000"/>
            <a:ext cx="9288120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800" b="1" dirty="0" smtClean="0">
                <a:solidFill>
                  <a:schemeClr val="bg1"/>
                </a:solidFill>
              </a:rPr>
              <a:t>KM3NeT: </a:t>
            </a:r>
          </a:p>
          <a:p>
            <a:pPr algn="l"/>
            <a:r>
              <a:rPr lang="de-DE" sz="8800" b="1" dirty="0" smtClean="0">
                <a:solidFill>
                  <a:schemeClr val="bg1"/>
                </a:solidFill>
              </a:rPr>
              <a:t>    </a:t>
            </a:r>
            <a:r>
              <a:rPr lang="de-DE" sz="8800" b="1" dirty="0" err="1" smtClean="0">
                <a:solidFill>
                  <a:schemeClr val="bg1"/>
                </a:solidFill>
              </a:rPr>
              <a:t>the</a:t>
            </a:r>
            <a:r>
              <a:rPr lang="de-DE" sz="8800" b="1" dirty="0" smtClean="0">
                <a:solidFill>
                  <a:schemeClr val="bg1"/>
                </a:solidFill>
              </a:rPr>
              <a:t> </a:t>
            </a:r>
            <a:r>
              <a:rPr lang="de-DE" sz="8800" b="1" dirty="0" err="1" smtClean="0">
                <a:solidFill>
                  <a:schemeClr val="bg1"/>
                </a:solidFill>
              </a:rPr>
              <a:t>mDOM</a:t>
            </a:r>
            <a:endParaRPr lang="de-DE" sz="8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8800" b="1" dirty="0" smtClean="0">
                <a:solidFill>
                  <a:schemeClr val="bg1"/>
                </a:solidFill>
              </a:rPr>
              <a:t>  </a:t>
            </a:r>
            <a:r>
              <a:rPr lang="de-DE" sz="4000" b="1" dirty="0" smtClean="0">
                <a:solidFill>
                  <a:schemeClr val="bg1"/>
                </a:solidFill>
              </a:rPr>
              <a:t>31 3-inch PMTs</a:t>
            </a:r>
          </a:p>
          <a:p>
            <a:pPr algn="l"/>
            <a:r>
              <a:rPr lang="de-DE" sz="30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      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3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</a:rPr>
              <a:t>times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</a:rPr>
              <a:t>higher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</a:rPr>
              <a:t>photocathode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</a:rPr>
              <a:t>area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per DOM</a:t>
            </a:r>
          </a:p>
          <a:p>
            <a:pPr algn="l"/>
            <a:r>
              <a:rPr lang="de-DE" sz="30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</a:rPr>
              <a:t>       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 sensitive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angle</a:t>
            </a:r>
          </a:p>
          <a:p>
            <a:pPr algn="l"/>
            <a:r>
              <a:rPr lang="de-DE" sz="3000" b="1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       easy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background</a:t>
            </a:r>
            <a:r>
              <a:rPr lang="de-DE" sz="3000" b="1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3000" b="1" dirty="0" err="1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supression</a:t>
            </a:r>
            <a:endParaRPr lang="en-US" sz="3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" name="Picture 15" descr="km3net_logo_transp_larg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991" y="152400"/>
            <a:ext cx="1798109" cy="17907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4893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00200"/>
            <a:ext cx="9945834" cy="792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KM3NeT Phase </a:t>
            </a:r>
            <a:r>
              <a:rPr lang="de-DE" dirty="0"/>
              <a:t>2</a:t>
            </a:r>
            <a:r>
              <a:rPr lang="de-DE" dirty="0" smtClean="0"/>
              <a:t>: diffuse </a:t>
            </a:r>
            <a:r>
              <a:rPr lang="de-DE" dirty="0" err="1" smtClean="0"/>
              <a:t>fluxes</a:t>
            </a:r>
            <a:endParaRPr lang="de-DE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635000" y="1205706"/>
            <a:ext cx="11963813" cy="788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2800" dirty="0" smtClean="0"/>
              <a:t> Sensitivity to </a:t>
            </a:r>
            <a:r>
              <a:rPr lang="en-GB" altLang="de-DE" sz="2800" dirty="0" err="1" smtClean="0"/>
              <a:t>IceCube</a:t>
            </a:r>
            <a:r>
              <a:rPr lang="en-GB" altLang="de-DE" sz="2800" dirty="0" smtClean="0"/>
              <a:t> HESE signal</a:t>
            </a:r>
            <a:endParaRPr lang="en-GB" altLang="de-DE" sz="2800" dirty="0"/>
          </a:p>
        </p:txBody>
      </p:sp>
    </p:spTree>
    <p:extLst>
      <p:ext uri="{BB962C8B-B14F-4D97-AF65-F5344CB8AC3E}">
        <p14:creationId xmlns:p14="http://schemas.microsoft.com/office/powerpoint/2010/main" val="7648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 smtClean="0"/>
              <a:t>KM3NeT Phase </a:t>
            </a:r>
            <a:r>
              <a:rPr lang="de-DE" sz="5400" dirty="0"/>
              <a:t>2</a:t>
            </a:r>
            <a:r>
              <a:rPr lang="de-DE" sz="5400" dirty="0" smtClean="0"/>
              <a:t>: </a:t>
            </a:r>
            <a:r>
              <a:rPr lang="de-DE" sz="5400" dirty="0" err="1" smtClean="0"/>
              <a:t>point</a:t>
            </a:r>
            <a:r>
              <a:rPr lang="de-DE" sz="5400" dirty="0" smtClean="0"/>
              <a:t> </a:t>
            </a:r>
            <a:r>
              <a:rPr lang="de-DE" sz="5400" dirty="0" err="1" smtClean="0"/>
              <a:t>source</a:t>
            </a:r>
            <a:r>
              <a:rPr lang="de-DE" sz="5400" dirty="0" smtClean="0"/>
              <a:t> </a:t>
            </a:r>
            <a:r>
              <a:rPr lang="de-DE" sz="5400" dirty="0" err="1" smtClean="0"/>
              <a:t>sensitivity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4038600" cy="7467600"/>
          </a:xfrm>
        </p:spPr>
        <p:txBody>
          <a:bodyPr/>
          <a:lstStyle/>
          <a:p>
            <a:pPr marL="171451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dirty="0" err="1" smtClean="0">
                <a:cs typeface="Arial" panose="020B0604020202020204" pitchFamily="34" charset="0"/>
              </a:rPr>
              <a:t>For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s</a:t>
            </a:r>
            <a:r>
              <a:rPr lang="de-DE" altLang="de-DE" dirty="0" err="1" smtClean="0">
                <a:cs typeface="Arial" panose="020B0604020202020204" pitchFamily="34" charset="0"/>
              </a:rPr>
              <a:t>pecific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flux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de-DE" altLang="de-DE" dirty="0" err="1" smtClean="0">
                <a:cs typeface="Arial" panose="020B0604020202020204" pitchFamily="34" charset="0"/>
              </a:rPr>
              <a:t>assumptions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for</a:t>
            </a:r>
            <a:r>
              <a:rPr lang="de-DE" altLang="de-DE" dirty="0">
                <a:cs typeface="Arial" panose="020B0604020202020204" pitchFamily="34" charset="0"/>
              </a:rPr>
              <a:t/>
            </a:r>
            <a:br>
              <a:rPr lang="de-DE" altLang="de-DE" dirty="0">
                <a:cs typeface="Arial" panose="020B0604020202020204" pitchFamily="34" charset="0"/>
              </a:rPr>
            </a:br>
            <a:r>
              <a:rPr lang="de-DE" altLang="de-DE" dirty="0">
                <a:cs typeface="Arial" panose="020B0604020202020204" pitchFamily="34" charset="0"/>
              </a:rPr>
              <a:t>Supernova </a:t>
            </a:r>
            <a:r>
              <a:rPr lang="de-DE" altLang="de-DE" dirty="0" err="1" smtClean="0">
                <a:cs typeface="Arial" panose="020B0604020202020204" pitchFamily="34" charset="0"/>
              </a:rPr>
              <a:t>Remnants</a:t>
            </a:r>
            <a:r>
              <a:rPr lang="de-DE" altLang="de-DE" dirty="0">
                <a:cs typeface="Arial" panose="020B0604020202020204" pitchFamily="34" charset="0"/>
              </a:rPr>
              <a:t/>
            </a:r>
            <a:br>
              <a:rPr lang="de-DE" altLang="de-DE" dirty="0">
                <a:cs typeface="Arial" panose="020B0604020202020204" pitchFamily="34" charset="0"/>
              </a:rPr>
            </a:br>
            <a:r>
              <a:rPr lang="de-DE" altLang="de-DE" dirty="0" smtClean="0">
                <a:cs typeface="Arial" panose="020B0604020202020204" pitchFamily="34" charset="0"/>
              </a:rPr>
              <a:t>(</a:t>
            </a:r>
            <a:r>
              <a:rPr lang="de-DE" altLang="de-DE" dirty="0" err="1" smtClean="0">
                <a:cs typeface="Arial" panose="020B0604020202020204" pitchFamily="34" charset="0"/>
              </a:rPr>
              <a:t>modeled</a:t>
            </a:r>
            <a:r>
              <a:rPr lang="de-DE" altLang="de-DE" dirty="0" smtClean="0">
                <a:cs typeface="Arial" panose="020B0604020202020204" pitchFamily="34" charset="0"/>
              </a:rPr>
              <a:t> </a:t>
            </a:r>
            <a:r>
              <a:rPr lang="de-DE" altLang="de-DE" dirty="0" err="1">
                <a:cs typeface="Arial" panose="020B0604020202020204" pitchFamily="34" charset="0"/>
              </a:rPr>
              <a:t>using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el-GR" altLang="de-DE" dirty="0">
                <a:cs typeface="Arial" panose="020B0604020202020204" pitchFamily="34" charset="0"/>
              </a:rPr>
              <a:t>γ</a:t>
            </a:r>
            <a:r>
              <a:rPr lang="de-DE" altLang="de-DE" dirty="0">
                <a:cs typeface="Arial" panose="020B0604020202020204" pitchFamily="34" charset="0"/>
              </a:rPr>
              <a:t>-</a:t>
            </a:r>
            <a:r>
              <a:rPr lang="de-DE" altLang="de-DE" dirty="0" err="1">
                <a:cs typeface="Arial" panose="020B0604020202020204" pitchFamily="34" charset="0"/>
              </a:rPr>
              <a:t>ray</a:t>
            </a:r>
            <a:r>
              <a:rPr lang="de-DE" altLang="de-DE" dirty="0">
                <a:cs typeface="Arial" panose="020B0604020202020204" pitchFamily="34" charset="0"/>
              </a:rPr>
              <a:t> </a:t>
            </a:r>
            <a:r>
              <a:rPr lang="de-DE" altLang="de-DE" dirty="0" err="1" smtClean="0">
                <a:cs typeface="Arial" panose="020B0604020202020204" pitchFamily="34" charset="0"/>
              </a:rPr>
              <a:t>results</a:t>
            </a:r>
            <a:r>
              <a:rPr lang="de-DE" altLang="de-DE" dirty="0" smtClean="0">
                <a:cs typeface="Arial" panose="020B0604020202020204" pitchFamily="34" charset="0"/>
              </a:rPr>
              <a:t>)                                    </a:t>
            </a:r>
            <a:r>
              <a:rPr lang="de-DE" altLang="de-DE" sz="2000" dirty="0" err="1" smtClean="0">
                <a:cs typeface="Arial" panose="020B0604020202020204" pitchFamily="34" charset="0"/>
              </a:rPr>
              <a:t>Kelner</a:t>
            </a:r>
            <a:r>
              <a:rPr lang="de-DE" altLang="de-DE" sz="2000" dirty="0" smtClean="0">
                <a:cs typeface="Arial" panose="020B0604020202020204" pitchFamily="34" charset="0"/>
              </a:rPr>
              <a:t> </a:t>
            </a:r>
            <a:r>
              <a:rPr lang="de-DE" altLang="de-DE" sz="2000" dirty="0">
                <a:cs typeface="Arial" panose="020B0604020202020204" pitchFamily="34" charset="0"/>
              </a:rPr>
              <a:t>et al., </a:t>
            </a:r>
            <a:r>
              <a:rPr lang="en-US" altLang="en-US" sz="2000" dirty="0" err="1"/>
              <a:t>Phys.Rev</a:t>
            </a:r>
            <a:r>
              <a:rPr lang="en-US" altLang="en-US" sz="2000" dirty="0"/>
              <a:t>. D74 (2006) 034018 </a:t>
            </a:r>
            <a:endParaRPr lang="de-DE" altLang="de-DE" sz="4400" dirty="0" smtClean="0">
              <a:cs typeface="Arial" panose="020B0604020202020204" pitchFamily="34" charset="0"/>
            </a:endParaRPr>
          </a:p>
          <a:p>
            <a:pPr marL="171451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sz="44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4400" dirty="0" smtClean="0">
                <a:cs typeface="Arial" panose="020B0604020202020204" pitchFamily="34" charset="0"/>
              </a:rPr>
              <a:t>3</a:t>
            </a:r>
            <a:r>
              <a:rPr lang="el-GR" altLang="de-DE" sz="4400" dirty="0">
                <a:cs typeface="Arial" panose="020B0604020202020204" pitchFamily="34" charset="0"/>
              </a:rPr>
              <a:t>σ</a:t>
            </a:r>
            <a:r>
              <a:rPr lang="de-DE" altLang="de-DE" sz="4400" dirty="0">
                <a:cs typeface="Arial" panose="020B0604020202020204" pitchFamily="34" charset="0"/>
              </a:rPr>
              <a:t> </a:t>
            </a:r>
            <a:r>
              <a:rPr lang="de-DE" altLang="de-DE" sz="4400" dirty="0" err="1">
                <a:cs typeface="Arial" panose="020B0604020202020204" pitchFamily="34" charset="0"/>
              </a:rPr>
              <a:t>detection</a:t>
            </a:r>
            <a:r>
              <a:rPr lang="de-DE" altLang="de-DE" sz="4400" dirty="0">
                <a:cs typeface="Arial" panose="020B0604020202020204" pitchFamily="34" charset="0"/>
              </a:rPr>
              <a:t> in ~</a:t>
            </a:r>
            <a:r>
              <a:rPr lang="de-DE" altLang="de-DE" sz="4400" dirty="0" smtClean="0">
                <a:cs typeface="Arial" panose="020B0604020202020204" pitchFamily="34" charset="0"/>
              </a:rPr>
              <a:t>5 </a:t>
            </a:r>
            <a:r>
              <a:rPr lang="de-DE" altLang="de-DE" sz="4400" dirty="0" err="1">
                <a:cs typeface="Arial" panose="020B0604020202020204" pitchFamily="34" charset="0"/>
              </a:rPr>
              <a:t>years</a:t>
            </a:r>
            <a:endParaRPr lang="de-DE" altLang="de-DE" sz="4400" dirty="0"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endParaRPr lang="en-US" altLang="de-DE" sz="2800" dirty="0"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1"/>
          <a:stretch/>
        </p:blipFill>
        <p:spPr>
          <a:xfrm>
            <a:off x="4374978" y="1371600"/>
            <a:ext cx="8452022" cy="822960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4725640" y="6590001"/>
            <a:ext cx="7174260" cy="2845430"/>
            <a:chOff x="4725640" y="6590001"/>
            <a:chExt cx="7174260" cy="2845430"/>
          </a:xfrm>
        </p:grpSpPr>
        <p:sp>
          <p:nvSpPr>
            <p:cNvPr id="4" name="Textfeld 3"/>
            <p:cNvSpPr txBox="1"/>
            <p:nvPr/>
          </p:nvSpPr>
          <p:spPr>
            <a:xfrm>
              <a:off x="4725640" y="8235102"/>
              <a:ext cx="329834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 err="1" smtClean="0">
                  <a:solidFill>
                    <a:srgbClr val="FF0000"/>
                  </a:solidFill>
                </a:rPr>
                <a:t>IceCube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sensitivity</a:t>
              </a:r>
              <a:endParaRPr lang="de-DE" sz="2400" b="1" dirty="0" smtClean="0">
                <a:solidFill>
                  <a:srgbClr val="FF0000"/>
                </a:solidFill>
              </a:endParaRPr>
            </a:p>
            <a:p>
              <a:r>
                <a:rPr lang="de-DE" sz="2400" b="1" dirty="0">
                  <a:solidFill>
                    <a:srgbClr val="FF0000"/>
                  </a:solidFill>
                </a:rPr>
                <a:t>a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t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the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time KM3NeT-2</a:t>
              </a:r>
            </a:p>
            <a:p>
              <a:r>
                <a:rPr lang="de-DE" sz="2400" b="1" dirty="0" err="1">
                  <a:solidFill>
                    <a:srgbClr val="FF0000"/>
                  </a:solidFill>
                </a:rPr>
                <a:t>h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as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operated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 3 </a:t>
              </a:r>
              <a:r>
                <a:rPr lang="de-DE" sz="2400" b="1" dirty="0" err="1" smtClean="0">
                  <a:solidFill>
                    <a:srgbClr val="FF0000"/>
                  </a:solidFill>
                </a:rPr>
                <a:t>years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Freihandform 6"/>
            <p:cNvSpPr/>
            <p:nvPr/>
          </p:nvSpPr>
          <p:spPr bwMode="auto">
            <a:xfrm>
              <a:off x="5232400" y="6590001"/>
              <a:ext cx="6667500" cy="2683356"/>
            </a:xfrm>
            <a:custGeom>
              <a:avLst/>
              <a:gdLst>
                <a:gd name="connsiteX0" fmla="*/ 0 w 6419850"/>
                <a:gd name="connsiteY0" fmla="*/ 125749 h 2374063"/>
                <a:gd name="connsiteX1" fmla="*/ 476250 w 6419850"/>
                <a:gd name="connsiteY1" fmla="*/ 11449 h 2374063"/>
                <a:gd name="connsiteX2" fmla="*/ 1562100 w 6419850"/>
                <a:gd name="connsiteY2" fmla="*/ 373399 h 2374063"/>
                <a:gd name="connsiteX3" fmla="*/ 2324100 w 6419850"/>
                <a:gd name="connsiteY3" fmla="*/ 963949 h 2374063"/>
                <a:gd name="connsiteX4" fmla="*/ 2990850 w 6419850"/>
                <a:gd name="connsiteY4" fmla="*/ 1916449 h 2374063"/>
                <a:gd name="connsiteX5" fmla="*/ 3505200 w 6419850"/>
                <a:gd name="connsiteY5" fmla="*/ 2373649 h 2374063"/>
                <a:gd name="connsiteX6" fmla="*/ 4552950 w 6419850"/>
                <a:gd name="connsiteY6" fmla="*/ 1992649 h 2374063"/>
                <a:gd name="connsiteX7" fmla="*/ 5619750 w 6419850"/>
                <a:gd name="connsiteY7" fmla="*/ 1706899 h 2374063"/>
                <a:gd name="connsiteX8" fmla="*/ 6419850 w 6419850"/>
                <a:gd name="connsiteY8" fmla="*/ 1306849 h 2374063"/>
                <a:gd name="connsiteX0" fmla="*/ 0 w 6419850"/>
                <a:gd name="connsiteY0" fmla="*/ 125749 h 2421775"/>
                <a:gd name="connsiteX1" fmla="*/ 476250 w 6419850"/>
                <a:gd name="connsiteY1" fmla="*/ 11449 h 2421775"/>
                <a:gd name="connsiteX2" fmla="*/ 1562100 w 6419850"/>
                <a:gd name="connsiteY2" fmla="*/ 373399 h 2421775"/>
                <a:gd name="connsiteX3" fmla="*/ 2324100 w 6419850"/>
                <a:gd name="connsiteY3" fmla="*/ 963949 h 2421775"/>
                <a:gd name="connsiteX4" fmla="*/ 2954060 w 6419850"/>
                <a:gd name="connsiteY4" fmla="*/ 2259349 h 2421775"/>
                <a:gd name="connsiteX5" fmla="*/ 3505200 w 6419850"/>
                <a:gd name="connsiteY5" fmla="*/ 2373649 h 2421775"/>
                <a:gd name="connsiteX6" fmla="*/ 4552950 w 6419850"/>
                <a:gd name="connsiteY6" fmla="*/ 1992649 h 2421775"/>
                <a:gd name="connsiteX7" fmla="*/ 5619750 w 6419850"/>
                <a:gd name="connsiteY7" fmla="*/ 1706899 h 2421775"/>
                <a:gd name="connsiteX8" fmla="*/ 6419850 w 6419850"/>
                <a:gd name="connsiteY8" fmla="*/ 1306849 h 2421775"/>
                <a:gd name="connsiteX0" fmla="*/ 0 w 6419850"/>
                <a:gd name="connsiteY0" fmla="*/ 125749 h 2415358"/>
                <a:gd name="connsiteX1" fmla="*/ 476250 w 6419850"/>
                <a:gd name="connsiteY1" fmla="*/ 11449 h 2415358"/>
                <a:gd name="connsiteX2" fmla="*/ 1562100 w 6419850"/>
                <a:gd name="connsiteY2" fmla="*/ 373399 h 2415358"/>
                <a:gd name="connsiteX3" fmla="*/ 2324100 w 6419850"/>
                <a:gd name="connsiteY3" fmla="*/ 1078249 h 2415358"/>
                <a:gd name="connsiteX4" fmla="*/ 2954060 w 6419850"/>
                <a:gd name="connsiteY4" fmla="*/ 2259349 h 2415358"/>
                <a:gd name="connsiteX5" fmla="*/ 3505200 w 6419850"/>
                <a:gd name="connsiteY5" fmla="*/ 2373649 h 2415358"/>
                <a:gd name="connsiteX6" fmla="*/ 4552950 w 6419850"/>
                <a:gd name="connsiteY6" fmla="*/ 1992649 h 2415358"/>
                <a:gd name="connsiteX7" fmla="*/ 5619750 w 6419850"/>
                <a:gd name="connsiteY7" fmla="*/ 1706899 h 2415358"/>
                <a:gd name="connsiteX8" fmla="*/ 6419850 w 6419850"/>
                <a:gd name="connsiteY8" fmla="*/ 1306849 h 2415358"/>
                <a:gd name="connsiteX0" fmla="*/ 0 w 6438245"/>
                <a:gd name="connsiteY0" fmla="*/ 35312 h 2496371"/>
                <a:gd name="connsiteX1" fmla="*/ 494645 w 6438245"/>
                <a:gd name="connsiteY1" fmla="*/ 92462 h 2496371"/>
                <a:gd name="connsiteX2" fmla="*/ 1580495 w 6438245"/>
                <a:gd name="connsiteY2" fmla="*/ 454412 h 2496371"/>
                <a:gd name="connsiteX3" fmla="*/ 2342495 w 6438245"/>
                <a:gd name="connsiteY3" fmla="*/ 1159262 h 2496371"/>
                <a:gd name="connsiteX4" fmla="*/ 2972455 w 6438245"/>
                <a:gd name="connsiteY4" fmla="*/ 2340362 h 2496371"/>
                <a:gd name="connsiteX5" fmla="*/ 3523595 w 6438245"/>
                <a:gd name="connsiteY5" fmla="*/ 2454662 h 2496371"/>
                <a:gd name="connsiteX6" fmla="*/ 4571345 w 6438245"/>
                <a:gd name="connsiteY6" fmla="*/ 2073662 h 2496371"/>
                <a:gd name="connsiteX7" fmla="*/ 5638145 w 6438245"/>
                <a:gd name="connsiteY7" fmla="*/ 1787912 h 2496371"/>
                <a:gd name="connsiteX8" fmla="*/ 6438245 w 6438245"/>
                <a:gd name="connsiteY8" fmla="*/ 1387862 h 2496371"/>
                <a:gd name="connsiteX0" fmla="*/ 0 w 6438245"/>
                <a:gd name="connsiteY0" fmla="*/ 65465 h 2526524"/>
                <a:gd name="connsiteX1" fmla="*/ 825754 w 6438245"/>
                <a:gd name="connsiteY1" fmla="*/ 46415 h 2526524"/>
                <a:gd name="connsiteX2" fmla="*/ 1580495 w 6438245"/>
                <a:gd name="connsiteY2" fmla="*/ 484565 h 2526524"/>
                <a:gd name="connsiteX3" fmla="*/ 2342495 w 6438245"/>
                <a:gd name="connsiteY3" fmla="*/ 1189415 h 2526524"/>
                <a:gd name="connsiteX4" fmla="*/ 2972455 w 6438245"/>
                <a:gd name="connsiteY4" fmla="*/ 2370515 h 2526524"/>
                <a:gd name="connsiteX5" fmla="*/ 3523595 w 6438245"/>
                <a:gd name="connsiteY5" fmla="*/ 2484815 h 2526524"/>
                <a:gd name="connsiteX6" fmla="*/ 4571345 w 6438245"/>
                <a:gd name="connsiteY6" fmla="*/ 2103815 h 2526524"/>
                <a:gd name="connsiteX7" fmla="*/ 5638145 w 6438245"/>
                <a:gd name="connsiteY7" fmla="*/ 1818065 h 2526524"/>
                <a:gd name="connsiteX8" fmla="*/ 6438245 w 6438245"/>
                <a:gd name="connsiteY8" fmla="*/ 1418015 h 2526524"/>
                <a:gd name="connsiteX0" fmla="*/ 0 w 6438245"/>
                <a:gd name="connsiteY0" fmla="*/ 21803 h 2673362"/>
                <a:gd name="connsiteX1" fmla="*/ 825754 w 6438245"/>
                <a:gd name="connsiteY1" fmla="*/ 193253 h 2673362"/>
                <a:gd name="connsiteX2" fmla="*/ 1580495 w 6438245"/>
                <a:gd name="connsiteY2" fmla="*/ 631403 h 2673362"/>
                <a:gd name="connsiteX3" fmla="*/ 2342495 w 6438245"/>
                <a:gd name="connsiteY3" fmla="*/ 1336253 h 2673362"/>
                <a:gd name="connsiteX4" fmla="*/ 2972455 w 6438245"/>
                <a:gd name="connsiteY4" fmla="*/ 2517353 h 2673362"/>
                <a:gd name="connsiteX5" fmla="*/ 3523595 w 6438245"/>
                <a:gd name="connsiteY5" fmla="*/ 2631653 h 2673362"/>
                <a:gd name="connsiteX6" fmla="*/ 4571345 w 6438245"/>
                <a:gd name="connsiteY6" fmla="*/ 2250653 h 2673362"/>
                <a:gd name="connsiteX7" fmla="*/ 5638145 w 6438245"/>
                <a:gd name="connsiteY7" fmla="*/ 1964903 h 2673362"/>
                <a:gd name="connsiteX8" fmla="*/ 6438245 w 6438245"/>
                <a:gd name="connsiteY8" fmla="*/ 1564853 h 2673362"/>
                <a:gd name="connsiteX0" fmla="*/ 0 w 6438245"/>
                <a:gd name="connsiteY0" fmla="*/ 32939 h 2684498"/>
                <a:gd name="connsiteX1" fmla="*/ 899334 w 6438245"/>
                <a:gd name="connsiteY1" fmla="*/ 128189 h 2684498"/>
                <a:gd name="connsiteX2" fmla="*/ 1580495 w 6438245"/>
                <a:gd name="connsiteY2" fmla="*/ 642539 h 2684498"/>
                <a:gd name="connsiteX3" fmla="*/ 2342495 w 6438245"/>
                <a:gd name="connsiteY3" fmla="*/ 1347389 h 2684498"/>
                <a:gd name="connsiteX4" fmla="*/ 2972455 w 6438245"/>
                <a:gd name="connsiteY4" fmla="*/ 2528489 h 2684498"/>
                <a:gd name="connsiteX5" fmla="*/ 3523595 w 6438245"/>
                <a:gd name="connsiteY5" fmla="*/ 2642789 h 2684498"/>
                <a:gd name="connsiteX6" fmla="*/ 4571345 w 6438245"/>
                <a:gd name="connsiteY6" fmla="*/ 2261789 h 2684498"/>
                <a:gd name="connsiteX7" fmla="*/ 5638145 w 6438245"/>
                <a:gd name="connsiteY7" fmla="*/ 1976039 h 2684498"/>
                <a:gd name="connsiteX8" fmla="*/ 6438245 w 6438245"/>
                <a:gd name="connsiteY8" fmla="*/ 1575989 h 2684498"/>
                <a:gd name="connsiteX0" fmla="*/ 0 w 6438245"/>
                <a:gd name="connsiteY0" fmla="*/ 31797 h 2683356"/>
                <a:gd name="connsiteX1" fmla="*/ 899334 w 6438245"/>
                <a:gd name="connsiteY1" fmla="*/ 127047 h 2683356"/>
                <a:gd name="connsiteX2" fmla="*/ 1617285 w 6438245"/>
                <a:gd name="connsiteY2" fmla="*/ 603297 h 2683356"/>
                <a:gd name="connsiteX3" fmla="*/ 2342495 w 6438245"/>
                <a:gd name="connsiteY3" fmla="*/ 1346247 h 2683356"/>
                <a:gd name="connsiteX4" fmla="*/ 2972455 w 6438245"/>
                <a:gd name="connsiteY4" fmla="*/ 2527347 h 2683356"/>
                <a:gd name="connsiteX5" fmla="*/ 3523595 w 6438245"/>
                <a:gd name="connsiteY5" fmla="*/ 2641647 h 2683356"/>
                <a:gd name="connsiteX6" fmla="*/ 4571345 w 6438245"/>
                <a:gd name="connsiteY6" fmla="*/ 2260647 h 2683356"/>
                <a:gd name="connsiteX7" fmla="*/ 5638145 w 6438245"/>
                <a:gd name="connsiteY7" fmla="*/ 1974897 h 2683356"/>
                <a:gd name="connsiteX8" fmla="*/ 6438245 w 6438245"/>
                <a:gd name="connsiteY8" fmla="*/ 1574847 h 26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245" h="2683356">
                  <a:moveTo>
                    <a:pt x="0" y="31797"/>
                  </a:moveTo>
                  <a:cubicBezTo>
                    <a:pt x="107950" y="-45991"/>
                    <a:pt x="629787" y="31797"/>
                    <a:pt x="899334" y="127047"/>
                  </a:cubicBezTo>
                  <a:cubicBezTo>
                    <a:pt x="1168881" y="222297"/>
                    <a:pt x="1376758" y="400097"/>
                    <a:pt x="1617285" y="603297"/>
                  </a:cubicBezTo>
                  <a:cubicBezTo>
                    <a:pt x="1857812" y="806497"/>
                    <a:pt x="2116633" y="1025572"/>
                    <a:pt x="2342495" y="1346247"/>
                  </a:cubicBezTo>
                  <a:cubicBezTo>
                    <a:pt x="2568357" y="1666922"/>
                    <a:pt x="2775605" y="2311447"/>
                    <a:pt x="2972455" y="2527347"/>
                  </a:cubicBezTo>
                  <a:cubicBezTo>
                    <a:pt x="3169305" y="2743247"/>
                    <a:pt x="3257113" y="2686097"/>
                    <a:pt x="3523595" y="2641647"/>
                  </a:cubicBezTo>
                  <a:cubicBezTo>
                    <a:pt x="3790077" y="2597197"/>
                    <a:pt x="4218920" y="2371772"/>
                    <a:pt x="4571345" y="2260647"/>
                  </a:cubicBezTo>
                  <a:cubicBezTo>
                    <a:pt x="4923770" y="2149522"/>
                    <a:pt x="5326995" y="2089197"/>
                    <a:pt x="5638145" y="1974897"/>
                  </a:cubicBezTo>
                  <a:cubicBezTo>
                    <a:pt x="5949295" y="1860597"/>
                    <a:pt x="6193770" y="1717722"/>
                    <a:pt x="6438245" y="1574847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9287588" y="1362074"/>
            <a:ext cx="367408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700" b="1" dirty="0" smtClean="0"/>
              <a:t>2,</a:t>
            </a:r>
          </a:p>
          <a:p>
            <a:r>
              <a:rPr lang="de-DE" sz="1700" b="1" dirty="0" smtClean="0"/>
              <a:t>2,</a:t>
            </a:r>
            <a:endParaRPr lang="de-DE" sz="1700" b="1" dirty="0"/>
          </a:p>
        </p:txBody>
      </p:sp>
    </p:spTree>
    <p:extLst>
      <p:ext uri="{BB962C8B-B14F-4D97-AF65-F5344CB8AC3E}">
        <p14:creationId xmlns:p14="http://schemas.microsoft.com/office/powerpoint/2010/main" val="207298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devices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4267200"/>
            <a:ext cx="12039600" cy="1936750"/>
          </a:xfrm>
        </p:spPr>
        <p:txBody>
          <a:bodyPr/>
          <a:lstStyle/>
          <a:p>
            <a:pPr algn="ctr"/>
            <a:r>
              <a:rPr lang="de-DE" sz="9600" dirty="0" err="1" smtClean="0"/>
              <a:t>I</a:t>
            </a:r>
            <a:r>
              <a:rPr lang="de-DE" sz="6000" dirty="0" err="1" smtClean="0"/>
              <a:t>ce</a:t>
            </a:r>
            <a:r>
              <a:rPr lang="de-DE" sz="9600" dirty="0" err="1" smtClean="0"/>
              <a:t>C</a:t>
            </a:r>
            <a:r>
              <a:rPr lang="de-DE" sz="6000" dirty="0" err="1" smtClean="0"/>
              <a:t>ube</a:t>
            </a:r>
            <a:r>
              <a:rPr lang="de-DE" sz="6000" dirty="0" smtClean="0"/>
              <a:t> </a:t>
            </a:r>
            <a:r>
              <a:rPr lang="de-DE" sz="9600" dirty="0" smtClean="0"/>
              <a:t>Gen2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</p:spTree>
    <p:extLst>
      <p:ext uri="{BB962C8B-B14F-4D97-AF65-F5344CB8AC3E}">
        <p14:creationId xmlns:p14="http://schemas.microsoft.com/office/powerpoint/2010/main" val="14148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84"/>
            <a:ext cx="13004800" cy="987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0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5" name="Picture 3" descr="he_022814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70" y="1752600"/>
            <a:ext cx="9319230" cy="73966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9400" y="2286000"/>
            <a:ext cx="4724400" cy="7467600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PINGU : low </a:t>
            </a:r>
            <a:r>
              <a:rPr lang="en-US" dirty="0">
                <a:cs typeface="Arial" panose="020B0604020202020204" pitchFamily="34" charset="0"/>
              </a:rPr>
              <a:t>energy,  </a:t>
            </a:r>
            <a:r>
              <a:rPr lang="en-US" dirty="0" smtClean="0">
                <a:cs typeface="Arial" panose="020B0604020202020204" pitchFamily="34" charset="0"/>
              </a:rPr>
              <a:t>   mass </a:t>
            </a:r>
            <a:r>
              <a:rPr lang="en-US" dirty="0">
                <a:cs typeface="Arial" panose="020B0604020202020204" pitchFamily="34" charset="0"/>
              </a:rPr>
              <a:t>hierarchy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High Energy Array (HEA) </a:t>
            </a:r>
            <a:r>
              <a:rPr lang="en-US" dirty="0" smtClean="0">
                <a:cs typeface="Arial" panose="020B0604020202020204" pitchFamily="34" charset="0"/>
              </a:rPr>
              <a:t>      	-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scale </a:t>
            </a:r>
            <a:r>
              <a:rPr lang="en-US" dirty="0" smtClean="0">
                <a:cs typeface="Arial" panose="020B0604020202020204" pitchFamily="34" charset="0"/>
              </a:rPr>
              <a:t>neutrinos    	- optical </a:t>
            </a:r>
            <a:r>
              <a:rPr lang="en-US" dirty="0">
                <a:cs typeface="Arial" panose="020B0604020202020204" pitchFamily="34" charset="0"/>
              </a:rPr>
              <a:t>sensors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Cosmic Ray Array (CRA) </a:t>
            </a:r>
            <a:r>
              <a:rPr lang="en-US" dirty="0" smtClean="0">
                <a:cs typeface="Arial" panose="020B0604020202020204" pitchFamily="34" charset="0"/>
              </a:rPr>
              <a:t> - 	- veto </a:t>
            </a:r>
            <a:r>
              <a:rPr lang="en-US" dirty="0">
                <a:cs typeface="Arial" panose="020B0604020202020204" pitchFamily="34" charset="0"/>
              </a:rPr>
              <a:t>array for HEA  </a:t>
            </a:r>
            <a:r>
              <a:rPr lang="en-US" dirty="0" smtClean="0">
                <a:cs typeface="Arial" panose="020B0604020202020204" pitchFamily="34" charset="0"/>
              </a:rPr>
              <a:t>           	- cosmic </a:t>
            </a:r>
            <a:r>
              <a:rPr lang="en-US" dirty="0">
                <a:cs typeface="Arial" panose="020B0604020202020204" pitchFamily="34" charset="0"/>
              </a:rPr>
              <a:t>ray physics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Radio Array (RA)  </a:t>
            </a:r>
            <a:r>
              <a:rPr lang="en-US" dirty="0" smtClean="0">
                <a:cs typeface="Arial" panose="020B0604020202020204" pitchFamily="34" charset="0"/>
              </a:rPr>
              <a:t>                               	-  &gt; 100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                                       	- BZ (GZK) neutrinos</a:t>
            </a:r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54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1212"/>
          <a:stretch/>
        </p:blipFill>
        <p:spPr>
          <a:xfrm>
            <a:off x="3161343" y="1219200"/>
            <a:ext cx="10064550" cy="76962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9400" y="2286000"/>
            <a:ext cx="4724400" cy="7467600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PINGU : low </a:t>
            </a:r>
            <a:r>
              <a:rPr lang="en-US" dirty="0">
                <a:cs typeface="Arial" panose="020B0604020202020204" pitchFamily="34" charset="0"/>
              </a:rPr>
              <a:t>energy,  </a:t>
            </a:r>
            <a:r>
              <a:rPr lang="en-US" dirty="0" smtClean="0">
                <a:cs typeface="Arial" panose="020B0604020202020204" pitchFamily="34" charset="0"/>
              </a:rPr>
              <a:t>   mass </a:t>
            </a:r>
            <a:r>
              <a:rPr lang="en-US" dirty="0">
                <a:cs typeface="Arial" panose="020B0604020202020204" pitchFamily="34" charset="0"/>
              </a:rPr>
              <a:t>hierarchy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High Energy Array (HEA) </a:t>
            </a:r>
            <a:r>
              <a:rPr lang="en-US" dirty="0" smtClean="0">
                <a:cs typeface="Arial" panose="020B0604020202020204" pitchFamily="34" charset="0"/>
              </a:rPr>
              <a:t>      	-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scale </a:t>
            </a:r>
            <a:r>
              <a:rPr lang="en-US" dirty="0" smtClean="0">
                <a:cs typeface="Arial" panose="020B0604020202020204" pitchFamily="34" charset="0"/>
              </a:rPr>
              <a:t>neutrinos    	- optical </a:t>
            </a:r>
            <a:r>
              <a:rPr lang="en-US" dirty="0">
                <a:cs typeface="Arial" panose="020B0604020202020204" pitchFamily="34" charset="0"/>
              </a:rPr>
              <a:t>sensors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Cosmic Ray Array (CRA) </a:t>
            </a:r>
            <a:r>
              <a:rPr lang="en-US" dirty="0" smtClean="0">
                <a:cs typeface="Arial" panose="020B0604020202020204" pitchFamily="34" charset="0"/>
              </a:rPr>
              <a:t> - 	- veto </a:t>
            </a:r>
            <a:r>
              <a:rPr lang="en-US" dirty="0">
                <a:cs typeface="Arial" panose="020B0604020202020204" pitchFamily="34" charset="0"/>
              </a:rPr>
              <a:t>array for HEA  </a:t>
            </a:r>
            <a:r>
              <a:rPr lang="en-US" dirty="0" smtClean="0">
                <a:cs typeface="Arial" panose="020B0604020202020204" pitchFamily="34" charset="0"/>
              </a:rPr>
              <a:t>           	- cosmic </a:t>
            </a:r>
            <a:r>
              <a:rPr lang="en-US" dirty="0">
                <a:cs typeface="Arial" panose="020B0604020202020204" pitchFamily="34" charset="0"/>
              </a:rPr>
              <a:t>ray physics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Radio Array (RA)  </a:t>
            </a:r>
            <a:r>
              <a:rPr lang="en-US" dirty="0" smtClean="0">
                <a:cs typeface="Arial" panose="020B0604020202020204" pitchFamily="34" charset="0"/>
              </a:rPr>
              <a:t>                               	-  &gt; 100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                                       	- BZ (GZK) neutrinos</a:t>
            </a:r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1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Gen2/HEA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1543050"/>
            <a:ext cx="6977096" cy="59245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524000"/>
            <a:ext cx="4380154" cy="4876800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354425"/>
              </p:ext>
            </p:extLst>
          </p:nvPr>
        </p:nvGraphicFramePr>
        <p:xfrm>
          <a:off x="527703" y="6705600"/>
          <a:ext cx="3959747" cy="27878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0501"/>
                <a:gridCol w="1489246"/>
              </a:tblGrid>
              <a:tr h="69695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Gen2/HEA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695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Strings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695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DOMs / String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695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String Length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km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207000" y="7696200"/>
            <a:ext cx="73984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Calibri" panose="020F0502020204030204" pitchFamily="34" charset="0"/>
              </a:rPr>
              <a:t>Studies have focused on “sunflower” design. 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Simulation of </a:t>
            </a:r>
            <a:r>
              <a:rPr lang="en-US" sz="2800" dirty="0">
                <a:latin typeface="Calibri" panose="020F0502020204030204" pitchFamily="34" charset="0"/>
              </a:rPr>
              <a:t>baseline string spacing </a:t>
            </a:r>
            <a:r>
              <a:rPr lang="en-US" sz="2800" dirty="0" smtClean="0">
                <a:latin typeface="Calibri" panose="020F0502020204030204" pitchFamily="34" charset="0"/>
              </a:rPr>
              <a:t>of </a:t>
            </a:r>
            <a:r>
              <a:rPr lang="en-US" sz="2800" dirty="0">
                <a:latin typeface="Calibri" panose="020F0502020204030204" pitchFamily="34" charset="0"/>
              </a:rPr>
              <a:t>240 m 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indicate no loss of well-reconstructed </a:t>
            </a:r>
            <a:r>
              <a:rPr lang="en-US" sz="2800" dirty="0" err="1" smtClean="0">
                <a:latin typeface="Calibri" panose="020F0502020204030204" pitchFamily="34" charset="0"/>
              </a:rPr>
              <a:t>PeV</a:t>
            </a:r>
            <a:r>
              <a:rPr lang="en-US" sz="2800" dirty="0" smtClean="0">
                <a:latin typeface="Calibri" panose="020F0502020204030204" pitchFamily="34" charset="0"/>
              </a:rPr>
              <a:t> events </a:t>
            </a:r>
            <a:endParaRPr lang="de-DE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995737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KM3-ARCA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9" y="4876800"/>
            <a:ext cx="4322762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6986587" y="8353425"/>
            <a:ext cx="3132138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7797800" y="7467600"/>
            <a:ext cx="50164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 smtClean="0"/>
              <a:t>Gen2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(finish 2028)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Geschweifte Klammer rechts 18"/>
          <p:cNvSpPr/>
          <p:nvPr/>
        </p:nvSpPr>
        <p:spPr bwMode="auto">
          <a:xfrm>
            <a:off x="8232775" y="2438400"/>
            <a:ext cx="1470025" cy="37338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989488" y="3810000"/>
            <a:ext cx="2906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/>
              <a:t>2 (1) x 0.6 km³</a:t>
            </a:r>
          </a:p>
          <a:p>
            <a:pPr algn="l"/>
            <a:r>
              <a:rPr lang="de-DE" sz="3200" dirty="0" smtClean="0"/>
              <a:t>+   1 </a:t>
            </a:r>
            <a:r>
              <a:rPr lang="de-DE" sz="800" dirty="0" smtClean="0"/>
              <a:t> </a:t>
            </a:r>
            <a:r>
              <a:rPr lang="de-DE" sz="3200" dirty="0" smtClean="0"/>
              <a:t>x 0.4 km³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6732587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995737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KM3-ARCA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9" y="4876800"/>
            <a:ext cx="4322762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6986587" y="8353425"/>
            <a:ext cx="3132138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7797800" y="7467600"/>
            <a:ext cx="50164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 smtClean="0"/>
              <a:t>Gen2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(finish 2028)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6732587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>
            <a:off x="7950200" y="1790700"/>
            <a:ext cx="5562600" cy="5915025"/>
          </a:xfrm>
          <a:prstGeom prst="rightArrow">
            <a:avLst>
              <a:gd name="adj1" fmla="val 50000"/>
              <a:gd name="adj2" fmla="val 53992"/>
            </a:avLst>
          </a:prstGeom>
          <a:gradFill flip="none" rotWithShape="1">
            <a:gsLst>
              <a:gs pos="0">
                <a:srgbClr val="C8EFFF">
                  <a:shade val="30000"/>
                  <a:satMod val="115000"/>
                </a:srgbClr>
              </a:gs>
              <a:gs pos="50000">
                <a:srgbClr val="C8EFFF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20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towards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full</a:t>
            </a:r>
            <a:r>
              <a:rPr lang="de-DE" sz="2400" dirty="0" smtClean="0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KM3NeT/ARCA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  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(3-4 km³)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</a:t>
            </a:r>
            <a:r>
              <a:rPr lang="de-DE" sz="2400" dirty="0" err="1" smtClean="0"/>
              <a:t>towards</a:t>
            </a:r>
            <a:r>
              <a:rPr lang="de-DE" sz="2400" dirty="0" smtClean="0"/>
              <a:t> GVD-2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(1.5 km³)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Geschweifte Klammer rechts 23"/>
          <p:cNvSpPr/>
          <p:nvPr/>
        </p:nvSpPr>
        <p:spPr bwMode="auto">
          <a:xfrm>
            <a:off x="10541000" y="3733800"/>
            <a:ext cx="457200" cy="19812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253965" y="447674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 km³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183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1447800"/>
            <a:ext cx="12573000" cy="7467600"/>
          </a:xfrm>
        </p:spPr>
        <p:txBody>
          <a:bodyPr/>
          <a:lstStyle/>
          <a:p>
            <a:r>
              <a:rPr lang="de-DE" sz="6600" dirty="0" err="1" smtClean="0">
                <a:solidFill>
                  <a:srgbClr val="0070C0"/>
                </a:solidFill>
              </a:rPr>
              <a:t>Cosmic</a:t>
            </a:r>
            <a:r>
              <a:rPr lang="de-DE" sz="6600" dirty="0" smtClean="0">
                <a:solidFill>
                  <a:srgbClr val="0070C0"/>
                </a:solidFill>
              </a:rPr>
              <a:t> high-</a:t>
            </a:r>
            <a:r>
              <a:rPr lang="de-DE" sz="6600" dirty="0" err="1" smtClean="0">
                <a:solidFill>
                  <a:srgbClr val="0070C0"/>
                </a:solidFill>
              </a:rPr>
              <a:t>energy</a:t>
            </a:r>
            <a:r>
              <a:rPr lang="de-DE" sz="6600" dirty="0" smtClean="0">
                <a:solidFill>
                  <a:srgbClr val="0070C0"/>
                </a:solidFill>
              </a:rPr>
              <a:t> </a:t>
            </a:r>
            <a:r>
              <a:rPr lang="de-DE" sz="6600" dirty="0" smtClean="0">
                <a:solidFill>
                  <a:srgbClr val="0070C0"/>
                </a:solidFill>
                <a:sym typeface="Symbol"/>
              </a:rPr>
              <a:t> </a:t>
            </a:r>
            <a:r>
              <a:rPr lang="de-DE" sz="6600" dirty="0" err="1" smtClean="0">
                <a:solidFill>
                  <a:srgbClr val="0070C0"/>
                </a:solidFill>
                <a:sym typeface="Symbol"/>
              </a:rPr>
              <a:t>discovered</a:t>
            </a:r>
            <a:endParaRPr lang="de-DE" sz="6600" dirty="0" smtClean="0">
              <a:solidFill>
                <a:srgbClr val="0070C0"/>
              </a:solidFill>
            </a:endParaRPr>
          </a:p>
          <a:p>
            <a:r>
              <a:rPr lang="de-DE" sz="4800" dirty="0" err="1" smtClean="0">
                <a:solidFill>
                  <a:srgbClr val="0070C0"/>
                </a:solidFill>
              </a:rPr>
              <a:t>Opened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new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window</a:t>
            </a:r>
            <a:r>
              <a:rPr lang="de-DE" sz="4800" dirty="0" smtClean="0">
                <a:solidFill>
                  <a:srgbClr val="0070C0"/>
                </a:solidFill>
              </a:rPr>
              <a:t>, but </a:t>
            </a:r>
            <a:r>
              <a:rPr lang="de-DE" sz="4800" dirty="0" err="1" smtClean="0">
                <a:solidFill>
                  <a:srgbClr val="0070C0"/>
                </a:solidFill>
              </a:rPr>
              <a:t>landscape</a:t>
            </a:r>
            <a:r>
              <a:rPr lang="de-DE" sz="4800" dirty="0" smtClean="0">
                <a:solidFill>
                  <a:srgbClr val="0070C0"/>
                </a:solidFill>
              </a:rPr>
              <a:t> not </a:t>
            </a:r>
            <a:r>
              <a:rPr lang="de-DE" sz="4800" dirty="0" err="1" smtClean="0">
                <a:solidFill>
                  <a:srgbClr val="0070C0"/>
                </a:solidFill>
              </a:rPr>
              <a:t>yet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charted</a:t>
            </a:r>
            <a:r>
              <a:rPr lang="de-DE" sz="4800" dirty="0" smtClean="0">
                <a:solidFill>
                  <a:srgbClr val="0070C0"/>
                </a:solidFill>
              </a:rPr>
              <a:t>: </a:t>
            </a:r>
            <a:r>
              <a:rPr lang="de-DE" sz="4800" dirty="0" err="1" smtClean="0">
                <a:solidFill>
                  <a:srgbClr val="0070C0"/>
                </a:solidFill>
              </a:rPr>
              <a:t>no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point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sources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identified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up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to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now</a:t>
            </a:r>
            <a:endParaRPr lang="de-DE" sz="4800" dirty="0" smtClean="0">
              <a:solidFill>
                <a:srgbClr val="0070C0"/>
              </a:solidFill>
            </a:endParaRPr>
          </a:p>
          <a:p>
            <a:r>
              <a:rPr lang="de-DE" sz="4800" dirty="0" smtClean="0">
                <a:solidFill>
                  <a:srgbClr val="0070C0"/>
                </a:solidFill>
              </a:rPr>
              <a:t>Also: </a:t>
            </a:r>
            <a:r>
              <a:rPr lang="de-DE" sz="4800" dirty="0" err="1">
                <a:solidFill>
                  <a:srgbClr val="0070C0"/>
                </a:solidFill>
              </a:rPr>
              <a:t>r</a:t>
            </a:r>
            <a:r>
              <a:rPr lang="de-DE" sz="4800" dirty="0" err="1" smtClean="0">
                <a:solidFill>
                  <a:srgbClr val="0070C0"/>
                </a:solidFill>
              </a:rPr>
              <a:t>emaining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>
                <a:solidFill>
                  <a:srgbClr val="0070C0"/>
                </a:solidFill>
              </a:rPr>
              <a:t>u</a:t>
            </a:r>
            <a:r>
              <a:rPr lang="de-DE" sz="4800" dirty="0" err="1" smtClean="0">
                <a:solidFill>
                  <a:srgbClr val="0070C0"/>
                </a:solidFill>
              </a:rPr>
              <a:t>ncertainties</a:t>
            </a:r>
            <a:r>
              <a:rPr lang="de-DE" sz="4800" dirty="0" smtClean="0">
                <a:solidFill>
                  <a:srgbClr val="0070C0"/>
                </a:solidFill>
              </a:rPr>
              <a:t> on </a:t>
            </a:r>
            <a:r>
              <a:rPr lang="de-DE" sz="4800" dirty="0" err="1" smtClean="0">
                <a:solidFill>
                  <a:srgbClr val="0070C0"/>
                </a:solidFill>
              </a:rPr>
              <a:t>spectrum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and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flavor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composition</a:t>
            </a:r>
            <a:r>
              <a:rPr lang="de-DE" sz="4800" dirty="0">
                <a:solidFill>
                  <a:srgbClr val="0070C0"/>
                </a:solidFill>
              </a:rPr>
              <a:t>.</a:t>
            </a:r>
            <a:endParaRPr lang="de-DE" sz="4800" dirty="0" smtClean="0">
              <a:solidFill>
                <a:srgbClr val="0070C0"/>
              </a:solidFill>
            </a:endParaRPr>
          </a:p>
          <a:p>
            <a:r>
              <a:rPr lang="de-DE" sz="4800" dirty="0" smtClean="0">
                <a:solidFill>
                  <a:srgbClr val="0070C0"/>
                </a:solidFill>
              </a:rPr>
              <a:t>Point </a:t>
            </a:r>
            <a:r>
              <a:rPr lang="de-DE" sz="4800" dirty="0" err="1" smtClean="0">
                <a:solidFill>
                  <a:srgbClr val="0070C0"/>
                </a:solidFill>
              </a:rPr>
              <a:t>sources</a:t>
            </a:r>
            <a:r>
              <a:rPr lang="de-DE" sz="4800" dirty="0" smtClean="0">
                <a:solidFill>
                  <a:srgbClr val="0070C0"/>
                </a:solidFill>
              </a:rPr>
              <a:t> in </a:t>
            </a:r>
            <a:r>
              <a:rPr lang="de-DE" sz="4800" dirty="0" err="1" smtClean="0">
                <a:solidFill>
                  <a:srgbClr val="0070C0"/>
                </a:solidFill>
              </a:rPr>
              <a:t>reach</a:t>
            </a:r>
            <a:r>
              <a:rPr lang="de-DE" sz="4800" dirty="0" smtClean="0">
                <a:solidFill>
                  <a:srgbClr val="0070C0"/>
                </a:solidFill>
              </a:rPr>
              <a:t>!</a:t>
            </a:r>
            <a:endParaRPr lang="de-DE" sz="4800" dirty="0">
              <a:solidFill>
                <a:srgbClr val="0070C0"/>
              </a:solidFill>
            </a:endParaRPr>
          </a:p>
          <a:p>
            <a:r>
              <a:rPr lang="de-DE" sz="4800" dirty="0" smtClean="0">
                <a:solidFill>
                  <a:srgbClr val="0070C0"/>
                </a:solidFill>
              </a:rPr>
              <a:t>Need larger </a:t>
            </a:r>
            <a:r>
              <a:rPr lang="de-DE" sz="4800" dirty="0" err="1" smtClean="0">
                <a:solidFill>
                  <a:srgbClr val="0070C0"/>
                </a:solidFill>
              </a:rPr>
              <a:t>detectors</a:t>
            </a:r>
            <a:r>
              <a:rPr lang="de-DE" sz="4800" dirty="0" smtClean="0">
                <a:solidFill>
                  <a:srgbClr val="0070C0"/>
                </a:solidFill>
              </a:rPr>
              <a:t>, also </a:t>
            </a:r>
            <a:r>
              <a:rPr lang="de-DE" sz="4800" dirty="0" err="1" smtClean="0">
                <a:solidFill>
                  <a:srgbClr val="0070C0"/>
                </a:solidFill>
              </a:rPr>
              <a:t>with</a:t>
            </a:r>
            <a:r>
              <a:rPr lang="de-DE" sz="4800" dirty="0" smtClean="0">
                <a:solidFill>
                  <a:srgbClr val="0070C0"/>
                </a:solidFill>
              </a:rPr>
              <a:t> different </a:t>
            </a:r>
            <a:r>
              <a:rPr lang="de-DE" sz="4800" dirty="0" err="1" smtClean="0">
                <a:solidFill>
                  <a:srgbClr val="0070C0"/>
                </a:solidFill>
              </a:rPr>
              <a:t>systematics</a:t>
            </a:r>
            <a:r>
              <a:rPr lang="de-DE" sz="4800" dirty="0" smtClean="0">
                <a:solidFill>
                  <a:srgbClr val="0070C0"/>
                </a:solidFill>
              </a:rPr>
              <a:t> </a:t>
            </a:r>
            <a:r>
              <a:rPr lang="de-DE" sz="4800" dirty="0" err="1" smtClean="0">
                <a:solidFill>
                  <a:srgbClr val="0070C0"/>
                </a:solidFill>
              </a:rPr>
              <a:t>and</a:t>
            </a:r>
            <a:r>
              <a:rPr lang="de-DE" sz="4800" dirty="0" smtClean="0">
                <a:solidFill>
                  <a:srgbClr val="0070C0"/>
                </a:solidFill>
              </a:rPr>
              <a:t> at </a:t>
            </a:r>
            <a:r>
              <a:rPr lang="de-DE" sz="4800" dirty="0" err="1" smtClean="0">
                <a:solidFill>
                  <a:srgbClr val="0070C0"/>
                </a:solidFill>
              </a:rPr>
              <a:t>the</a:t>
            </a:r>
            <a:r>
              <a:rPr lang="de-DE" sz="4800" dirty="0" smtClean="0">
                <a:solidFill>
                  <a:srgbClr val="0070C0"/>
                </a:solidFill>
              </a:rPr>
              <a:t> Northern </a:t>
            </a:r>
            <a:r>
              <a:rPr lang="de-DE" sz="4800" dirty="0" err="1" smtClean="0">
                <a:solidFill>
                  <a:srgbClr val="0070C0"/>
                </a:solidFill>
              </a:rPr>
              <a:t>hemisphere</a:t>
            </a:r>
            <a:r>
              <a:rPr lang="de-DE" sz="4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de-DE" sz="4800" dirty="0" smtClean="0">
                <a:solidFill>
                  <a:srgbClr val="0070C0"/>
                </a:solidFill>
              </a:rPr>
              <a:t>GNN: KM3NeT-GVD-IceCube-Gen2 will do </a:t>
            </a:r>
            <a:r>
              <a:rPr lang="de-DE" sz="4800" dirty="0" err="1" smtClean="0">
                <a:solidFill>
                  <a:srgbClr val="0070C0"/>
                </a:solidFill>
              </a:rPr>
              <a:t>it!</a:t>
            </a:r>
            <a:endParaRPr lang="de-DE" sz="4800" dirty="0">
              <a:solidFill>
                <a:srgbClr val="0070C0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787400" y="1600200"/>
            <a:ext cx="11887200" cy="8153400"/>
          </a:xfrm>
          <a:prstGeom prst="rect">
            <a:avLst/>
          </a:prstGeom>
          <a:solidFill>
            <a:srgbClr val="000000">
              <a:alpha val="2902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60350" y="914400"/>
            <a:ext cx="11014554" cy="73866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4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end</a:t>
            </a:r>
            <a:endParaRPr lang="de-DE" sz="40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7400" y="1905000"/>
            <a:ext cx="11703050" cy="7467600"/>
          </a:xfrm>
        </p:spPr>
        <p:txBody>
          <a:bodyPr/>
          <a:lstStyle/>
          <a:p>
            <a:r>
              <a:rPr lang="de-DE" sz="6000" dirty="0" err="1" smtClean="0">
                <a:solidFill>
                  <a:srgbClr val="0070C0"/>
                </a:solidFill>
              </a:rPr>
              <a:t>Detection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principles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and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detectors</a:t>
            </a:r>
            <a:endParaRPr lang="de-DE" sz="6000" dirty="0" smtClean="0">
              <a:solidFill>
                <a:srgbClr val="0070C0"/>
              </a:solidFill>
            </a:endParaRPr>
          </a:p>
          <a:p>
            <a:r>
              <a:rPr lang="de-DE" sz="6000" dirty="0" err="1" smtClean="0">
                <a:solidFill>
                  <a:srgbClr val="0070C0"/>
                </a:solidFill>
              </a:rPr>
              <a:t>Atmospheric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neutrinos</a:t>
            </a:r>
            <a:endParaRPr lang="de-DE" sz="6000" dirty="0" smtClean="0">
              <a:solidFill>
                <a:srgbClr val="0070C0"/>
              </a:solidFill>
            </a:endParaRPr>
          </a:p>
          <a:p>
            <a:r>
              <a:rPr lang="de-DE" sz="6000" dirty="0" smtClean="0">
                <a:solidFill>
                  <a:srgbClr val="0070C0"/>
                </a:solidFill>
              </a:rPr>
              <a:t>Discovery </a:t>
            </a:r>
            <a:r>
              <a:rPr lang="de-DE" sz="6000" dirty="0" err="1" smtClean="0">
                <a:solidFill>
                  <a:srgbClr val="0070C0"/>
                </a:solidFill>
              </a:rPr>
              <a:t>and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nature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of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cosmic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neutrinos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de-DE" sz="6000" dirty="0" smtClean="0">
                <a:solidFill>
                  <a:srgbClr val="0070C0"/>
                </a:solidFill>
              </a:rPr>
              <a:t>Search </a:t>
            </a:r>
            <a:r>
              <a:rPr lang="de-DE" sz="6000" dirty="0" err="1" smtClean="0">
                <a:solidFill>
                  <a:srgbClr val="0070C0"/>
                </a:solidFill>
              </a:rPr>
              <a:t>for</a:t>
            </a:r>
            <a:r>
              <a:rPr lang="de-DE" sz="6000" dirty="0" smtClean="0">
                <a:solidFill>
                  <a:srgbClr val="0070C0"/>
                </a:solidFill>
              </a:rPr>
              <a:t> individual </a:t>
            </a:r>
            <a:r>
              <a:rPr lang="de-DE" sz="6000" dirty="0" err="1" smtClean="0">
                <a:solidFill>
                  <a:srgbClr val="0070C0"/>
                </a:solidFill>
              </a:rPr>
              <a:t>sources</a:t>
            </a:r>
            <a:endParaRPr lang="de-DE" sz="6000" dirty="0">
              <a:solidFill>
                <a:srgbClr val="0070C0"/>
              </a:solidFill>
            </a:endParaRPr>
          </a:p>
          <a:p>
            <a:r>
              <a:rPr lang="de-DE" sz="6000" dirty="0" err="1" smtClean="0">
                <a:solidFill>
                  <a:srgbClr val="0070C0"/>
                </a:solidFill>
              </a:rPr>
              <a:t>Detectors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of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the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next</a:t>
            </a:r>
            <a:r>
              <a:rPr lang="de-DE" sz="6000" dirty="0" smtClean="0">
                <a:solidFill>
                  <a:srgbClr val="0070C0"/>
                </a:solidFill>
              </a:rPr>
              <a:t> </a:t>
            </a:r>
            <a:r>
              <a:rPr lang="de-DE" sz="6000" dirty="0" err="1" smtClean="0">
                <a:solidFill>
                  <a:srgbClr val="0070C0"/>
                </a:solidFill>
              </a:rPr>
              <a:t>generation</a:t>
            </a:r>
            <a:endParaRPr lang="de-DE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5843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1366 m</a:t>
            </a:r>
          </a:p>
        </p:txBody>
      </p:sp>
      <p:grpSp>
        <p:nvGrpSpPr>
          <p:cNvPr id="35848" name="Group 4"/>
          <p:cNvGrpSpPr>
            <a:grpSpLocks/>
          </p:cNvGrpSpPr>
          <p:nvPr/>
        </p:nvGrpSpPr>
        <p:grpSpPr bwMode="auto">
          <a:xfrm>
            <a:off x="1" y="6003432"/>
            <a:ext cx="4630703" cy="3072835"/>
            <a:chOff x="0" y="4221087"/>
            <a:chExt cx="3255592" cy="2160241"/>
          </a:xfrm>
        </p:grpSpPr>
        <p:sp>
          <p:nvSpPr>
            <p:cNvPr id="35935" name="Rectangle 5"/>
            <p:cNvSpPr>
              <a:spLocks noChangeArrowheads="1"/>
            </p:cNvSpPr>
            <p:nvPr/>
          </p:nvSpPr>
          <p:spPr bwMode="auto">
            <a:xfrm>
              <a:off x="179387" y="4221087"/>
              <a:ext cx="3076205" cy="201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505203"/>
              <a:ext cx="1403190" cy="18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49671" y="228600"/>
            <a:ext cx="13316373" cy="762000"/>
          </a:xfrm>
          <a:noFill/>
          <a:ln>
            <a:noFill/>
          </a:ln>
        </p:spPr>
        <p:txBody>
          <a:bodyPr/>
          <a:lstStyle/>
          <a:p>
            <a:r>
              <a:rPr lang="de-DE" dirty="0" smtClean="0"/>
              <a:t>  The </a:t>
            </a:r>
            <a:r>
              <a:rPr lang="de-DE" dirty="0" err="1" smtClean="0"/>
              <a:t>pioneer</a:t>
            </a:r>
            <a:r>
              <a:rPr lang="de-DE" dirty="0" smtClean="0"/>
              <a:t>: NT200 in Lake </a:t>
            </a:r>
            <a:r>
              <a:rPr lang="de-DE" dirty="0" err="1" smtClean="0"/>
              <a:t>Baikal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690331" y="6407573"/>
            <a:ext cx="3505200" cy="2895600"/>
          </a:xfrm>
        </p:spPr>
        <p:txBody>
          <a:bodyPr/>
          <a:lstStyle/>
          <a:p>
            <a:r>
              <a:rPr lang="de-DE" dirty="0" smtClean="0"/>
              <a:t>8 </a:t>
            </a:r>
            <a:r>
              <a:rPr lang="de-DE" dirty="0" err="1" smtClean="0"/>
              <a:t>strings</a:t>
            </a:r>
            <a:endParaRPr lang="de-DE" dirty="0" smtClean="0"/>
          </a:p>
          <a:p>
            <a:r>
              <a:rPr lang="de-DE" dirty="0" smtClean="0"/>
              <a:t>192 PMTs</a:t>
            </a:r>
          </a:p>
          <a:p>
            <a:r>
              <a:rPr lang="de-DE" dirty="0" smtClean="0"/>
              <a:t>Height 72 m</a:t>
            </a:r>
          </a:p>
          <a:p>
            <a:r>
              <a:rPr lang="de-DE" dirty="0" smtClean="0"/>
              <a:t>Diameter 42 m</a:t>
            </a:r>
            <a:endParaRPr lang="de-DE" dirty="0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3530600" y="7415669"/>
            <a:ext cx="6658753" cy="1365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1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dirty="0" smtClean="0"/>
              <a:t>GVD</a:t>
            </a:r>
            <a:r>
              <a:rPr lang="ru-RU" dirty="0" smtClean="0"/>
              <a:t>-1</a:t>
            </a:r>
            <a:r>
              <a:rPr lang="de-DE" dirty="0" smtClean="0"/>
              <a:t> </a:t>
            </a:r>
            <a:r>
              <a:rPr lang="de-DE" dirty="0" err="1" smtClean="0"/>
              <a:t>timeline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-pro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  </a:t>
            </a:r>
            <a:r>
              <a:rPr lang="de-DE" sz="4800" dirty="0" err="1">
                <a:solidFill>
                  <a:srgbClr val="007DB0"/>
                </a:solidFill>
              </a:rPr>
              <a:t>Cumulative</a:t>
            </a:r>
            <a:r>
              <a:rPr lang="de-DE" sz="4800" dirty="0">
                <a:solidFill>
                  <a:srgbClr val="007DB0"/>
                </a:solidFill>
              </a:rPr>
              <a:t> </a:t>
            </a:r>
            <a:r>
              <a:rPr lang="de-DE" sz="4800" dirty="0" err="1">
                <a:solidFill>
                  <a:srgbClr val="007DB0"/>
                </a:solidFill>
              </a:rPr>
              <a:t>number</a:t>
            </a:r>
            <a:r>
              <a:rPr lang="de-DE" sz="4800" dirty="0">
                <a:solidFill>
                  <a:srgbClr val="007DB0"/>
                </a:solidFill>
              </a:rPr>
              <a:t> </a:t>
            </a:r>
            <a:r>
              <a:rPr lang="de-DE" sz="4800" dirty="0" err="1">
                <a:solidFill>
                  <a:srgbClr val="007DB0"/>
                </a:solidFill>
              </a:rPr>
              <a:t>of</a:t>
            </a:r>
            <a:r>
              <a:rPr lang="de-DE" sz="4800" dirty="0">
                <a:solidFill>
                  <a:srgbClr val="007DB0"/>
                </a:solidFill>
              </a:rPr>
              <a:t> </a:t>
            </a:r>
            <a:r>
              <a:rPr lang="de-DE" sz="4800" dirty="0" err="1">
                <a:solidFill>
                  <a:srgbClr val="007DB0"/>
                </a:solidFill>
              </a:rPr>
              <a:t>clusters</a:t>
            </a:r>
            <a:r>
              <a:rPr lang="de-DE" sz="4800" dirty="0">
                <a:solidFill>
                  <a:srgbClr val="007DB0"/>
                </a:solidFill>
              </a:rPr>
              <a:t> vs. </a:t>
            </a:r>
            <a:r>
              <a:rPr lang="de-DE" sz="4800" dirty="0" err="1">
                <a:solidFill>
                  <a:srgbClr val="007DB0"/>
                </a:solidFill>
              </a:rPr>
              <a:t>year</a:t>
            </a:r>
            <a:endParaRPr lang="de-DE" sz="4800" dirty="0">
              <a:solidFill>
                <a:srgbClr val="007DB0"/>
              </a:solidFill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04980"/>
              </p:ext>
            </p:extLst>
          </p:nvPr>
        </p:nvGraphicFramePr>
        <p:xfrm>
          <a:off x="152928" y="3443042"/>
          <a:ext cx="12391782" cy="3916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595"/>
                <a:gridCol w="1435233"/>
                <a:gridCol w="1519659"/>
                <a:gridCol w="1519659"/>
                <a:gridCol w="1519659"/>
                <a:gridCol w="1519659"/>
                <a:gridCol w="1585318"/>
              </a:tblGrid>
              <a:tr h="990601">
                <a:tc>
                  <a:txBody>
                    <a:bodyPr/>
                    <a:lstStyle/>
                    <a:p>
                      <a:r>
                        <a:rPr lang="de-DE" sz="3600" dirty="0" smtClean="0"/>
                        <a:t>Year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2015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2016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2017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2018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2019</a:t>
                      </a:r>
                      <a:endParaRPr lang="de-D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/>
                        <a:t>2020</a:t>
                      </a:r>
                      <a:endParaRPr lang="de-DE" sz="3600" dirty="0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de-DE" sz="3600" b="0" dirty="0" smtClean="0">
                          <a:solidFill>
                            <a:srgbClr val="0070C0"/>
                          </a:solidFill>
                        </a:rPr>
                        <a:t>Cluster</a:t>
                      </a:r>
                    </a:p>
                    <a:p>
                      <a:r>
                        <a:rPr lang="ru-RU" sz="3600" b="0" dirty="0" smtClean="0">
                          <a:solidFill>
                            <a:srgbClr val="0070C0"/>
                          </a:solidFill>
                        </a:rPr>
                        <a:t>192 </a:t>
                      </a:r>
                      <a:r>
                        <a:rPr lang="de-DE" sz="3600" b="0" dirty="0" smtClean="0">
                          <a:solidFill>
                            <a:srgbClr val="0070C0"/>
                          </a:solidFill>
                        </a:rPr>
                        <a:t>OM</a:t>
                      </a:r>
                      <a:endParaRPr lang="de-DE" sz="36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192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192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576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960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1344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1920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737360">
                <a:tc>
                  <a:txBody>
                    <a:bodyPr/>
                    <a:lstStyle/>
                    <a:p>
                      <a:pPr marL="0" marR="0" indent="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0" dirty="0" smtClean="0">
                          <a:solidFill>
                            <a:srgbClr val="0070C0"/>
                          </a:solidFill>
                        </a:rPr>
                        <a:t>Cluster-</a:t>
                      </a:r>
                    </a:p>
                    <a:p>
                      <a:pPr marL="0" marR="0" indent="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dirty="0" smtClean="0">
                          <a:solidFill>
                            <a:srgbClr val="0070C0"/>
                          </a:solidFill>
                        </a:rPr>
                        <a:t>288 </a:t>
                      </a:r>
                      <a:r>
                        <a:rPr lang="de-DE" sz="3600" b="0" dirty="0" smtClean="0">
                          <a:solidFill>
                            <a:srgbClr val="0070C0"/>
                          </a:solidFill>
                        </a:rPr>
                        <a:t>OM</a:t>
                      </a:r>
                    </a:p>
                    <a:p>
                      <a:endParaRPr lang="de-DE" sz="36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2/3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192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288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576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1152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1728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de-DE" sz="3600" b="1" i="1" dirty="0" smtClean="0">
                          <a:solidFill>
                            <a:srgbClr val="002060"/>
                          </a:solidFill>
                        </a:rPr>
                        <a:t>2304</a:t>
                      </a:r>
                      <a:endParaRPr lang="de-DE" sz="3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82800" y="7871399"/>
            <a:ext cx="8577066" cy="74669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defTabSz="1298592"/>
            <a:r>
              <a:rPr lang="en-US" sz="4000" dirty="0" smtClean="0"/>
              <a:t>Cost of 8 additional clusters </a:t>
            </a:r>
            <a:r>
              <a:rPr lang="en-US" sz="4000" dirty="0" smtClean="0">
                <a:solidFill>
                  <a:schemeClr val="tx1"/>
                </a:solidFill>
              </a:rPr>
              <a:t>~27M</a:t>
            </a:r>
            <a:r>
              <a:rPr lang="en-US" sz="4000" dirty="0">
                <a:solidFill>
                  <a:schemeClr val="tx1"/>
                </a:solidFill>
              </a:rPr>
              <a:t>$ 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544" y="5957888"/>
              <a:ext cx="1048140" cy="290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2757" y="5355723"/>
            <a:ext cx="4572000" cy="4349750"/>
            <a:chOff x="4535488" y="1641475"/>
            <a:chExt cx="4572000" cy="43497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88" y="1641475"/>
              <a:ext cx="4572000" cy="434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25006" y="1792288"/>
              <a:ext cx="5838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VLI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5548774" y="2935288"/>
              <a:ext cx="20056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AMANDA</a:t>
              </a:r>
            </a:p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90%, 95%, 99%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7643491" y="2927350"/>
              <a:ext cx="13468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SK + K2K</a:t>
              </a:r>
            </a:p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         90%</a:t>
              </a:r>
              <a:endParaRPr lang="en-US" sz="20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275155" y="4391025"/>
              <a:ext cx="195919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IceCube          </a:t>
              </a:r>
            </a:p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       10y, 90%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24" name="Rectangle 11"/>
          <p:cNvSpPr>
            <a:spLocks/>
          </p:cNvSpPr>
          <p:nvPr/>
        </p:nvSpPr>
        <p:spPr bwMode="auto">
          <a:xfrm>
            <a:off x="9351396" y="4028104"/>
            <a:ext cx="1408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ctr"/>
            <a:endParaRPr lang="en-US" sz="800" dirty="0" smtClean="0">
              <a:solidFill>
                <a:srgbClr val="FFFFFF"/>
              </a:solidFill>
              <a:latin typeface="Lucida Grande"/>
              <a:ea typeface="ヒラギノ角ゴ ProN W3" charset="-128"/>
              <a:cs typeface="Arial" pitchFamily="34" charset="0"/>
              <a:sym typeface="Lucida Grande"/>
            </a:endParaRPr>
          </a:p>
          <a:p>
            <a:pPr marL="57150" algn="ctr"/>
            <a:r>
              <a:rPr lang="en-US" sz="2000" dirty="0" err="1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δc</a:t>
            </a:r>
            <a:r>
              <a:rPr lang="en-US" sz="2000" dirty="0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/c </a:t>
            </a:r>
            <a:r>
              <a:rPr lang="en-US" sz="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= 10</a:t>
            </a:r>
            <a:r>
              <a:rPr lang="en-US" sz="2000" baseline="3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-27</a:t>
            </a:r>
          </a:p>
        </p:txBody>
      </p:sp>
    </p:spTree>
    <p:extLst>
      <p:ext uri="{BB962C8B-B14F-4D97-AF65-F5344CB8AC3E}">
        <p14:creationId xmlns:p14="http://schemas.microsoft.com/office/powerpoint/2010/main" val="31375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381000"/>
            <a:ext cx="12827000" cy="762000"/>
          </a:xfrm>
        </p:spPr>
        <p:txBody>
          <a:bodyPr/>
          <a:lstStyle/>
          <a:p>
            <a:r>
              <a:rPr lang="de-DE" sz="4800" dirty="0" err="1" smtClean="0"/>
              <a:t>Rejection</a:t>
            </a:r>
            <a:r>
              <a:rPr lang="de-DE" sz="4800" dirty="0" smtClean="0"/>
              <a:t> </a:t>
            </a:r>
            <a:r>
              <a:rPr lang="de-DE" sz="4800" dirty="0" err="1" smtClean="0"/>
              <a:t>of</a:t>
            </a:r>
            <a:r>
              <a:rPr lang="de-DE" sz="4800" dirty="0" smtClean="0"/>
              <a:t> </a:t>
            </a:r>
            <a:r>
              <a:rPr lang="de-DE" sz="4800" dirty="0" err="1" smtClean="0"/>
              <a:t>atmospheric</a:t>
            </a:r>
            <a:r>
              <a:rPr lang="de-DE" sz="4800" dirty="0" smtClean="0"/>
              <a:t> </a:t>
            </a:r>
            <a:r>
              <a:rPr lang="de-DE" sz="4800" dirty="0" smtClean="0">
                <a:sym typeface="Symbol"/>
              </a:rPr>
              <a:t> </a:t>
            </a:r>
            <a:r>
              <a:rPr lang="de-DE" sz="4800" dirty="0" err="1" smtClean="0">
                <a:sym typeface="Symbol"/>
              </a:rPr>
              <a:t>and</a:t>
            </a:r>
            <a:r>
              <a:rPr lang="de-DE" sz="4800" dirty="0" smtClean="0">
                <a:sym typeface="Symbol"/>
              </a:rPr>
              <a:t>  </a:t>
            </a:r>
            <a:r>
              <a:rPr lang="de-DE" sz="4800" dirty="0" err="1" smtClean="0">
                <a:sym typeface="Symbol"/>
              </a:rPr>
              <a:t>by</a:t>
            </a:r>
            <a:r>
              <a:rPr lang="de-DE" sz="4800" dirty="0" smtClean="0">
                <a:sym typeface="Symbol"/>
              </a:rPr>
              <a:t> „</a:t>
            </a:r>
            <a:r>
              <a:rPr lang="de-DE" sz="4800" dirty="0" err="1" smtClean="0">
                <a:sym typeface="Symbol"/>
              </a:rPr>
              <a:t>selfveto</a:t>
            </a:r>
            <a:r>
              <a:rPr lang="de-DE" sz="4800" dirty="0" smtClean="0">
                <a:sym typeface="Symbol"/>
              </a:rPr>
              <a:t>“</a:t>
            </a:r>
            <a:endParaRPr lang="de-DE" sz="4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72" y="1259582"/>
            <a:ext cx="9958528" cy="849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978400" y="1828800"/>
            <a:ext cx="7086600" cy="5181600"/>
            <a:chOff x="4978400" y="1828800"/>
            <a:chExt cx="7086600" cy="5181600"/>
          </a:xfrm>
        </p:grpSpPr>
        <p:sp>
          <p:nvSpPr>
            <p:cNvPr id="5" name="Rechteck 4"/>
            <p:cNvSpPr/>
            <p:nvPr/>
          </p:nvSpPr>
          <p:spPr bwMode="auto">
            <a:xfrm>
              <a:off x="4978400" y="1828800"/>
              <a:ext cx="6858000" cy="367482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7" name="Gerade Verbindung 6"/>
            <p:cNvCxnSpPr/>
            <p:nvPr/>
          </p:nvCxnSpPr>
          <p:spPr bwMode="auto">
            <a:xfrm>
              <a:off x="10845800" y="5503622"/>
              <a:ext cx="1219200" cy="150677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hteck 10"/>
            <p:cNvSpPr/>
            <p:nvPr/>
          </p:nvSpPr>
          <p:spPr bwMode="auto">
            <a:xfrm>
              <a:off x="10693400" y="5503622"/>
              <a:ext cx="1143000" cy="685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11131550" y="6170372"/>
              <a:ext cx="5715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1677649" y="6631668"/>
              <a:ext cx="212725" cy="37873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58131" y="2289615"/>
            <a:ext cx="2926349" cy="6930585"/>
            <a:chOff x="158131" y="2289615"/>
            <a:chExt cx="2926349" cy="6930585"/>
          </a:xfrm>
        </p:grpSpPr>
        <p:sp>
          <p:nvSpPr>
            <p:cNvPr id="23" name="Rectangle 25"/>
            <p:cNvSpPr>
              <a:spLocks/>
            </p:cNvSpPr>
            <p:nvPr/>
          </p:nvSpPr>
          <p:spPr bwMode="auto">
            <a:xfrm>
              <a:off x="1209394" y="2289615"/>
              <a:ext cx="950594" cy="44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24" name="Rectangle 26"/>
            <p:cNvSpPr>
              <a:spLocks/>
            </p:cNvSpPr>
            <p:nvPr/>
          </p:nvSpPr>
          <p:spPr bwMode="auto">
            <a:xfrm>
              <a:off x="1090675" y="8777404"/>
              <a:ext cx="1850563" cy="44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rot="10800000" flipH="1">
              <a:off x="1005253" y="2389735"/>
              <a:ext cx="0" cy="9578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rot="10800000">
              <a:off x="808447" y="5867243"/>
              <a:ext cx="552524" cy="1161395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rot="10800000" flipH="1">
              <a:off x="631199" y="5907291"/>
              <a:ext cx="113683" cy="9661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8" name="Rectangle 30"/>
            <p:cNvSpPr>
              <a:spLocks/>
            </p:cNvSpPr>
            <p:nvPr/>
          </p:nvSpPr>
          <p:spPr bwMode="auto">
            <a:xfrm>
              <a:off x="1448984" y="6694904"/>
              <a:ext cx="498739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29" name="Rectangle 31"/>
            <p:cNvSpPr>
              <a:spLocks/>
            </p:cNvSpPr>
            <p:nvPr/>
          </p:nvSpPr>
          <p:spPr bwMode="auto">
            <a:xfrm>
              <a:off x="224140" y="5915760"/>
              <a:ext cx="352051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rot="10800000" flipH="1">
              <a:off x="313376" y="6910162"/>
              <a:ext cx="262815" cy="9911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rot="10800000">
              <a:off x="693543" y="6908494"/>
              <a:ext cx="521964" cy="1268188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rot="10800000">
              <a:off x="627532" y="6908493"/>
              <a:ext cx="91680" cy="1575224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3" name="Rectangle 35"/>
            <p:cNvSpPr>
              <a:spLocks/>
            </p:cNvSpPr>
            <p:nvPr/>
          </p:nvSpPr>
          <p:spPr bwMode="auto">
            <a:xfrm>
              <a:off x="1243621" y="7896346"/>
              <a:ext cx="498739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34" name="Rectangle 36"/>
            <p:cNvSpPr>
              <a:spLocks/>
            </p:cNvSpPr>
            <p:nvPr/>
          </p:nvSpPr>
          <p:spPr bwMode="auto">
            <a:xfrm>
              <a:off x="774219" y="8230082"/>
              <a:ext cx="589727" cy="54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  <a:endParaRPr lang="en-US" sz="4000" baseline="-6000" dirty="0">
                <a:solidFill>
                  <a:srgbClr val="0070C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5" name="Rectangle 37"/>
            <p:cNvSpPr>
              <a:spLocks/>
            </p:cNvSpPr>
            <p:nvPr/>
          </p:nvSpPr>
          <p:spPr bwMode="auto">
            <a:xfrm>
              <a:off x="158131" y="7055337"/>
              <a:ext cx="283597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rot="10800000" flipH="1">
              <a:off x="752217" y="5121348"/>
              <a:ext cx="70899" cy="6958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 flipH="1">
              <a:off x="842675" y="3389268"/>
              <a:ext cx="135687" cy="8727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 flipH="1">
              <a:off x="823116" y="4340410"/>
              <a:ext cx="33005" cy="7792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>
              <a:off x="928242" y="4238621"/>
              <a:ext cx="50118" cy="2970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 flipH="1">
              <a:off x="716767" y="4251971"/>
              <a:ext cx="96569" cy="2669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881791" y="5079630"/>
              <a:ext cx="112461" cy="283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>
              <a:off x="868541" y="5193621"/>
              <a:ext cx="61119" cy="37211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Rectangle 45"/>
            <p:cNvSpPr>
              <a:spLocks/>
            </p:cNvSpPr>
            <p:nvPr/>
          </p:nvSpPr>
          <p:spPr bwMode="auto">
            <a:xfrm>
              <a:off x="371498" y="4868651"/>
              <a:ext cx="1055203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4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itchFamily="-84" charset="-128"/>
                  <a:cs typeface="Arial" panose="020B0604020202020204" pitchFamily="34" charset="0"/>
                  <a:sym typeface="Candara Bold" pitchFamily="34" charset="0"/>
                </a:rPr>
                <a:t>π   K</a:t>
              </a:r>
              <a:endParaRPr lang="en-US" sz="4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84" charset="-128"/>
                <a:cs typeface="Arial" panose="020B0604020202020204" pitchFamily="34" charset="0"/>
                <a:sym typeface="Candara Bold" pitchFamily="34" charset="0"/>
              </a:endParaRPr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>
              <a:off x="1028479" y="3424310"/>
              <a:ext cx="48896" cy="2970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Rectangle 14"/>
            <p:cNvSpPr>
              <a:spLocks/>
            </p:cNvSpPr>
            <p:nvPr/>
          </p:nvSpPr>
          <p:spPr bwMode="auto">
            <a:xfrm>
              <a:off x="1758769" y="3825489"/>
              <a:ext cx="100027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 smtClean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charm</a:t>
              </a:r>
              <a:endParaRPr lang="en-US" sz="2800" dirty="0">
                <a:solidFill>
                  <a:srgbClr val="FF3399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 rot="10800000">
              <a:off x="1047322" y="3347676"/>
              <a:ext cx="196357" cy="474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rot="10800000">
              <a:off x="1269452" y="3847114"/>
              <a:ext cx="686022" cy="97374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rot="10800000">
              <a:off x="1232634" y="3880635"/>
              <a:ext cx="131313" cy="7491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Rectangle 18"/>
            <p:cNvSpPr>
              <a:spLocks/>
            </p:cNvSpPr>
            <p:nvPr/>
          </p:nvSpPr>
          <p:spPr bwMode="auto">
            <a:xfrm>
              <a:off x="1151637" y="3149910"/>
              <a:ext cx="796086" cy="42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50" name="Rectangle 19"/>
            <p:cNvSpPr>
              <a:spLocks/>
            </p:cNvSpPr>
            <p:nvPr/>
          </p:nvSpPr>
          <p:spPr bwMode="auto">
            <a:xfrm>
              <a:off x="2045060" y="4463873"/>
              <a:ext cx="1039420" cy="615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51" name="Rectangle 20"/>
            <p:cNvSpPr>
              <a:spLocks/>
            </p:cNvSpPr>
            <p:nvPr/>
          </p:nvSpPr>
          <p:spPr bwMode="auto">
            <a:xfrm>
              <a:off x="1083880" y="4517503"/>
              <a:ext cx="854151" cy="45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 dirty="0" err="1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3300" dirty="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53502" y="2091913"/>
            <a:ext cx="6400800" cy="838200"/>
          </a:xfrm>
        </p:spPr>
        <p:txBody>
          <a:bodyPr/>
          <a:lstStyle/>
          <a:p>
            <a:r>
              <a:rPr lang="de-DE" dirty="0" err="1" smtClean="0"/>
              <a:t>Dotted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:	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self</a:t>
            </a:r>
            <a:r>
              <a:rPr lang="de-DE" dirty="0" smtClean="0"/>
              <a:t>-veto</a:t>
            </a:r>
          </a:p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:	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self</a:t>
            </a:r>
            <a:r>
              <a:rPr lang="de-DE" dirty="0" smtClean="0"/>
              <a:t>-veto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9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381000"/>
            <a:ext cx="12827000" cy="762000"/>
          </a:xfrm>
        </p:spPr>
        <p:txBody>
          <a:bodyPr/>
          <a:lstStyle/>
          <a:p>
            <a:r>
              <a:rPr lang="de-DE" sz="4800" dirty="0" err="1" smtClean="0"/>
              <a:t>Rejection</a:t>
            </a:r>
            <a:r>
              <a:rPr lang="de-DE" sz="4800" dirty="0" smtClean="0"/>
              <a:t> </a:t>
            </a:r>
            <a:r>
              <a:rPr lang="de-DE" sz="4800" dirty="0" err="1" smtClean="0"/>
              <a:t>of</a:t>
            </a:r>
            <a:r>
              <a:rPr lang="de-DE" sz="4800" dirty="0" smtClean="0"/>
              <a:t> </a:t>
            </a:r>
            <a:r>
              <a:rPr lang="de-DE" sz="4800" dirty="0" err="1" smtClean="0"/>
              <a:t>atmospheric</a:t>
            </a:r>
            <a:r>
              <a:rPr lang="de-DE" sz="4800" dirty="0" smtClean="0"/>
              <a:t> </a:t>
            </a:r>
            <a:r>
              <a:rPr lang="de-DE" sz="4800" dirty="0" smtClean="0">
                <a:sym typeface="Symbol"/>
              </a:rPr>
              <a:t> </a:t>
            </a:r>
            <a:r>
              <a:rPr lang="de-DE" sz="4800" dirty="0" err="1" smtClean="0">
                <a:sym typeface="Symbol"/>
              </a:rPr>
              <a:t>and</a:t>
            </a:r>
            <a:r>
              <a:rPr lang="de-DE" sz="4800" dirty="0" smtClean="0">
                <a:sym typeface="Symbol"/>
              </a:rPr>
              <a:t>  </a:t>
            </a:r>
            <a:r>
              <a:rPr lang="de-DE" sz="4800" dirty="0" err="1" smtClean="0">
                <a:sym typeface="Symbol"/>
              </a:rPr>
              <a:t>by</a:t>
            </a:r>
            <a:r>
              <a:rPr lang="de-DE" sz="4800" dirty="0" smtClean="0">
                <a:sym typeface="Symbol"/>
              </a:rPr>
              <a:t> „</a:t>
            </a:r>
            <a:r>
              <a:rPr lang="de-DE" sz="4800" dirty="0" err="1" smtClean="0">
                <a:sym typeface="Symbol"/>
              </a:rPr>
              <a:t>selfveto</a:t>
            </a:r>
            <a:r>
              <a:rPr lang="de-DE" sz="4800" dirty="0" smtClean="0">
                <a:sym typeface="Symbol"/>
              </a:rPr>
              <a:t>“</a:t>
            </a:r>
            <a:endParaRPr lang="de-DE" sz="4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72" y="1259582"/>
            <a:ext cx="9958528" cy="849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978400" y="1828800"/>
            <a:ext cx="7086600" cy="5181600"/>
            <a:chOff x="4978400" y="1828800"/>
            <a:chExt cx="7086600" cy="5181600"/>
          </a:xfrm>
        </p:grpSpPr>
        <p:sp>
          <p:nvSpPr>
            <p:cNvPr id="5" name="Rechteck 4"/>
            <p:cNvSpPr/>
            <p:nvPr/>
          </p:nvSpPr>
          <p:spPr bwMode="auto">
            <a:xfrm>
              <a:off x="4978400" y="1828800"/>
              <a:ext cx="6858000" cy="367482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7" name="Gerade Verbindung 6"/>
            <p:cNvCxnSpPr/>
            <p:nvPr/>
          </p:nvCxnSpPr>
          <p:spPr bwMode="auto">
            <a:xfrm>
              <a:off x="10845800" y="5503622"/>
              <a:ext cx="1219200" cy="150677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hteck 10"/>
            <p:cNvSpPr/>
            <p:nvPr/>
          </p:nvSpPr>
          <p:spPr bwMode="auto">
            <a:xfrm>
              <a:off x="10693400" y="5503622"/>
              <a:ext cx="1143000" cy="685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11131550" y="6170372"/>
              <a:ext cx="5715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1677649" y="6631668"/>
              <a:ext cx="212725" cy="37873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4" name="Freihandform 3"/>
          <p:cNvSpPr/>
          <p:nvPr/>
        </p:nvSpPr>
        <p:spPr bwMode="auto">
          <a:xfrm>
            <a:off x="4806950" y="1837877"/>
            <a:ext cx="7258050" cy="5172523"/>
          </a:xfrm>
          <a:custGeom>
            <a:avLst/>
            <a:gdLst>
              <a:gd name="connsiteX0" fmla="*/ 0 w 7258050"/>
              <a:gd name="connsiteY0" fmla="*/ 276673 h 5172523"/>
              <a:gd name="connsiteX1" fmla="*/ 647700 w 7258050"/>
              <a:gd name="connsiteY1" fmla="*/ 48073 h 5172523"/>
              <a:gd name="connsiteX2" fmla="*/ 1257300 w 7258050"/>
              <a:gd name="connsiteY2" fmla="*/ 9973 h 5172523"/>
              <a:gd name="connsiteX3" fmla="*/ 1885950 w 7258050"/>
              <a:gd name="connsiteY3" fmla="*/ 181423 h 5172523"/>
              <a:gd name="connsiteX4" fmla="*/ 2686050 w 7258050"/>
              <a:gd name="connsiteY4" fmla="*/ 524323 h 5172523"/>
              <a:gd name="connsiteX5" fmla="*/ 3581400 w 7258050"/>
              <a:gd name="connsiteY5" fmla="*/ 1172023 h 5172523"/>
              <a:gd name="connsiteX6" fmla="*/ 4857750 w 7258050"/>
              <a:gd name="connsiteY6" fmla="*/ 2295973 h 5172523"/>
              <a:gd name="connsiteX7" fmla="*/ 7258050 w 7258050"/>
              <a:gd name="connsiteY7" fmla="*/ 5172523 h 517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8050" h="5172523">
                <a:moveTo>
                  <a:pt x="0" y="276673"/>
                </a:moveTo>
                <a:cubicBezTo>
                  <a:pt x="219075" y="184598"/>
                  <a:pt x="438150" y="92523"/>
                  <a:pt x="647700" y="48073"/>
                </a:cubicBezTo>
                <a:cubicBezTo>
                  <a:pt x="857250" y="3623"/>
                  <a:pt x="1050925" y="-12252"/>
                  <a:pt x="1257300" y="9973"/>
                </a:cubicBezTo>
                <a:cubicBezTo>
                  <a:pt x="1463675" y="32198"/>
                  <a:pt x="1647825" y="95698"/>
                  <a:pt x="1885950" y="181423"/>
                </a:cubicBezTo>
                <a:cubicBezTo>
                  <a:pt x="2124075" y="267148"/>
                  <a:pt x="2403475" y="359223"/>
                  <a:pt x="2686050" y="524323"/>
                </a:cubicBezTo>
                <a:cubicBezTo>
                  <a:pt x="2968625" y="689423"/>
                  <a:pt x="3219450" y="876748"/>
                  <a:pt x="3581400" y="1172023"/>
                </a:cubicBezTo>
                <a:cubicBezTo>
                  <a:pt x="3943350" y="1467298"/>
                  <a:pt x="4244975" y="1629223"/>
                  <a:pt x="4857750" y="2295973"/>
                </a:cubicBezTo>
                <a:cubicBezTo>
                  <a:pt x="5470525" y="2962723"/>
                  <a:pt x="6364287" y="4067623"/>
                  <a:pt x="7258050" y="517252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641385" y="3340387"/>
            <a:ext cx="1265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rgbClr val="FF0000"/>
                </a:solidFill>
              </a:rPr>
              <a:t>a</a:t>
            </a:r>
            <a:r>
              <a:rPr lang="de-DE" sz="3200" b="1" i="1" dirty="0" err="1" smtClean="0">
                <a:solidFill>
                  <a:srgbClr val="FF0000"/>
                </a:solidFill>
              </a:rPr>
              <a:t>tm</a:t>
            </a:r>
            <a:r>
              <a:rPr lang="de-DE" sz="3200" b="1" i="1" dirty="0" smtClean="0">
                <a:solidFill>
                  <a:srgbClr val="FF0000"/>
                </a:solidFill>
              </a:rPr>
              <a:t>.</a:t>
            </a:r>
            <a:r>
              <a:rPr lang="de-DE" sz="3200" b="1" i="1" dirty="0" smtClean="0">
                <a:solidFill>
                  <a:srgbClr val="FF0000"/>
                </a:solidFill>
                <a:sym typeface="Symbol"/>
              </a:rPr>
              <a:t></a:t>
            </a:r>
            <a:endParaRPr lang="de-DE" sz="3200" b="1" i="1" dirty="0">
              <a:solidFill>
                <a:srgbClr val="FF0000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58131" y="2289615"/>
            <a:ext cx="2926349" cy="6930585"/>
            <a:chOff x="158131" y="2289615"/>
            <a:chExt cx="2926349" cy="6930585"/>
          </a:xfrm>
        </p:grpSpPr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1209394" y="2289615"/>
              <a:ext cx="950594" cy="44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20" name="Rectangle 26"/>
            <p:cNvSpPr>
              <a:spLocks/>
            </p:cNvSpPr>
            <p:nvPr/>
          </p:nvSpPr>
          <p:spPr bwMode="auto">
            <a:xfrm>
              <a:off x="1090675" y="8777404"/>
              <a:ext cx="1850563" cy="44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rot="10800000" flipH="1">
              <a:off x="1005253" y="2389735"/>
              <a:ext cx="0" cy="9578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rot="10800000">
              <a:off x="808447" y="5867243"/>
              <a:ext cx="552524" cy="1161395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rot="10800000" flipH="1">
              <a:off x="631199" y="5907291"/>
              <a:ext cx="113683" cy="9661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4" name="Rectangle 30"/>
            <p:cNvSpPr>
              <a:spLocks/>
            </p:cNvSpPr>
            <p:nvPr/>
          </p:nvSpPr>
          <p:spPr bwMode="auto">
            <a:xfrm>
              <a:off x="1448984" y="6694904"/>
              <a:ext cx="498739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25" name="Rectangle 31"/>
            <p:cNvSpPr>
              <a:spLocks/>
            </p:cNvSpPr>
            <p:nvPr/>
          </p:nvSpPr>
          <p:spPr bwMode="auto">
            <a:xfrm>
              <a:off x="224140" y="5915760"/>
              <a:ext cx="352051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rot="10800000" flipH="1">
              <a:off x="313376" y="6910162"/>
              <a:ext cx="262815" cy="9911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 rot="10800000">
              <a:off x="693543" y="6908494"/>
              <a:ext cx="521964" cy="1268188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rot="10800000">
              <a:off x="627532" y="6908493"/>
              <a:ext cx="91680" cy="1575224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9" name="Rectangle 35"/>
            <p:cNvSpPr>
              <a:spLocks/>
            </p:cNvSpPr>
            <p:nvPr/>
          </p:nvSpPr>
          <p:spPr bwMode="auto">
            <a:xfrm>
              <a:off x="1243621" y="7896346"/>
              <a:ext cx="498739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30" name="Rectangle 36"/>
            <p:cNvSpPr>
              <a:spLocks/>
            </p:cNvSpPr>
            <p:nvPr/>
          </p:nvSpPr>
          <p:spPr bwMode="auto">
            <a:xfrm>
              <a:off x="774219" y="8230082"/>
              <a:ext cx="589727" cy="54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  <a:endParaRPr lang="en-US" sz="4000" baseline="-6000" dirty="0">
                <a:solidFill>
                  <a:srgbClr val="0070C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1" name="Rectangle 37"/>
            <p:cNvSpPr>
              <a:spLocks/>
            </p:cNvSpPr>
            <p:nvPr/>
          </p:nvSpPr>
          <p:spPr bwMode="auto">
            <a:xfrm>
              <a:off x="158131" y="7055337"/>
              <a:ext cx="283597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 rot="10800000" flipH="1">
              <a:off x="752217" y="5121348"/>
              <a:ext cx="70899" cy="6958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 flipH="1">
              <a:off x="842675" y="3389268"/>
              <a:ext cx="135687" cy="8727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 flipH="1">
              <a:off x="823116" y="4340410"/>
              <a:ext cx="33005" cy="7792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928242" y="4238621"/>
              <a:ext cx="50118" cy="2970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 flipH="1">
              <a:off x="716767" y="4251971"/>
              <a:ext cx="96569" cy="2669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881791" y="5079630"/>
              <a:ext cx="112461" cy="283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868541" y="5193621"/>
              <a:ext cx="61119" cy="37211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Rectangle 45"/>
            <p:cNvSpPr>
              <a:spLocks/>
            </p:cNvSpPr>
            <p:nvPr/>
          </p:nvSpPr>
          <p:spPr bwMode="auto">
            <a:xfrm>
              <a:off x="371498" y="4868651"/>
              <a:ext cx="1055203" cy="54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4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itchFamily="-84" charset="-128"/>
                  <a:cs typeface="Arial" panose="020B0604020202020204" pitchFamily="34" charset="0"/>
                  <a:sym typeface="Candara Bold" pitchFamily="34" charset="0"/>
                </a:rPr>
                <a:t>π   K</a:t>
              </a:r>
              <a:endParaRPr lang="en-US" sz="4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84" charset="-128"/>
                <a:cs typeface="Arial" panose="020B0604020202020204" pitchFamily="34" charset="0"/>
                <a:sym typeface="Candara Bold" pitchFamily="34" charset="0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1028479" y="3424310"/>
              <a:ext cx="48896" cy="2970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Rectangle 14"/>
            <p:cNvSpPr>
              <a:spLocks/>
            </p:cNvSpPr>
            <p:nvPr/>
          </p:nvSpPr>
          <p:spPr bwMode="auto">
            <a:xfrm>
              <a:off x="1758769" y="3825489"/>
              <a:ext cx="100027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 smtClean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charm</a:t>
              </a:r>
              <a:endParaRPr lang="en-US" sz="2800" dirty="0">
                <a:solidFill>
                  <a:srgbClr val="FF3399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42" name="Line 15"/>
            <p:cNvSpPr>
              <a:spLocks noChangeShapeType="1"/>
            </p:cNvSpPr>
            <p:nvPr/>
          </p:nvSpPr>
          <p:spPr bwMode="auto">
            <a:xfrm rot="10800000">
              <a:off x="1047322" y="3347676"/>
              <a:ext cx="196357" cy="474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16"/>
            <p:cNvSpPr>
              <a:spLocks noChangeShapeType="1"/>
            </p:cNvSpPr>
            <p:nvPr/>
          </p:nvSpPr>
          <p:spPr bwMode="auto">
            <a:xfrm rot="10800000">
              <a:off x="1269452" y="3847114"/>
              <a:ext cx="686022" cy="97374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 rot="10800000">
              <a:off x="1232634" y="3880635"/>
              <a:ext cx="131313" cy="7491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Rectangle 18"/>
            <p:cNvSpPr>
              <a:spLocks/>
            </p:cNvSpPr>
            <p:nvPr/>
          </p:nvSpPr>
          <p:spPr bwMode="auto">
            <a:xfrm>
              <a:off x="1151637" y="3149910"/>
              <a:ext cx="796086" cy="42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46" name="Rectangle 19"/>
            <p:cNvSpPr>
              <a:spLocks/>
            </p:cNvSpPr>
            <p:nvPr/>
          </p:nvSpPr>
          <p:spPr bwMode="auto">
            <a:xfrm>
              <a:off x="2045060" y="4463873"/>
              <a:ext cx="1039420" cy="615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47" name="Rectangle 20"/>
            <p:cNvSpPr>
              <a:spLocks/>
            </p:cNvSpPr>
            <p:nvPr/>
          </p:nvSpPr>
          <p:spPr bwMode="auto">
            <a:xfrm>
              <a:off x="1083880" y="4517503"/>
              <a:ext cx="854151" cy="45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 dirty="0" err="1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3300" dirty="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0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Putting</a:t>
            </a:r>
            <a:r>
              <a:rPr lang="de-DE" dirty="0" smtClean="0"/>
              <a:t> (all) </a:t>
            </a:r>
            <a:r>
              <a:rPr lang="de-DE" dirty="0" err="1" smtClean="0"/>
              <a:t>together</a:t>
            </a:r>
            <a:r>
              <a:rPr lang="de-DE" dirty="0" smtClean="0"/>
              <a:t>:  Global fit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257800"/>
            <a:ext cx="128841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1" b="20270"/>
          <a:stretch/>
        </p:blipFill>
        <p:spPr bwMode="auto">
          <a:xfrm>
            <a:off x="-127000" y="1905000"/>
            <a:ext cx="131317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6802" y="8478838"/>
            <a:ext cx="11891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 smtClean="0">
                <a:latin typeface="Calibri" panose="020F0502020204030204" pitchFamily="34" charset="0"/>
              </a:rPr>
              <a:t>T1 = </a:t>
            </a:r>
            <a:r>
              <a:rPr lang="de-DE" sz="2800" dirty="0" err="1" smtClean="0">
                <a:latin typeface="Calibri" panose="020F0502020204030204" pitchFamily="34" charset="0"/>
              </a:rPr>
              <a:t>tracks</a:t>
            </a:r>
            <a:r>
              <a:rPr lang="de-DE" sz="2800" dirty="0" smtClean="0">
                <a:latin typeface="Calibri" panose="020F0502020204030204" pitchFamily="34" charset="0"/>
              </a:rPr>
              <a:t> (IC59)     T2 = </a:t>
            </a:r>
            <a:r>
              <a:rPr lang="de-DE" sz="2800" dirty="0" err="1" smtClean="0">
                <a:latin typeface="Calibri" panose="020F0502020204030204" pitchFamily="34" charset="0"/>
              </a:rPr>
              <a:t>tracks</a:t>
            </a:r>
            <a:r>
              <a:rPr lang="de-DE" sz="2800" dirty="0" smtClean="0">
                <a:latin typeface="Calibri" panose="020F0502020204030204" pitchFamily="34" charset="0"/>
              </a:rPr>
              <a:t> (IC79),   S1 = </a:t>
            </a:r>
            <a:r>
              <a:rPr lang="de-DE" sz="2800" dirty="0" err="1" smtClean="0">
                <a:latin typeface="Calibri" panose="020F0502020204030204" pitchFamily="34" charset="0"/>
              </a:rPr>
              <a:t>showers</a:t>
            </a:r>
            <a:r>
              <a:rPr lang="de-DE" sz="2800" dirty="0" smtClean="0">
                <a:latin typeface="Calibri" panose="020F0502020204030204" pitchFamily="34" charset="0"/>
              </a:rPr>
              <a:t> (IC40),  S2 = </a:t>
            </a:r>
            <a:r>
              <a:rPr lang="de-DE" sz="2800" dirty="0" err="1" smtClean="0">
                <a:latin typeface="Calibri" panose="020F0502020204030204" pitchFamily="34" charset="0"/>
              </a:rPr>
              <a:t>showers</a:t>
            </a:r>
            <a:r>
              <a:rPr lang="de-DE" sz="2800" dirty="0" smtClean="0">
                <a:latin typeface="Calibri" panose="020F0502020204030204" pitchFamily="34" charset="0"/>
              </a:rPr>
              <a:t> (IC59)</a:t>
            </a:r>
          </a:p>
          <a:p>
            <a:pPr algn="l"/>
            <a:r>
              <a:rPr lang="de-DE" sz="2800" dirty="0" smtClean="0">
                <a:latin typeface="Calibri" panose="020F0502020204030204" pitchFamily="34" charset="0"/>
              </a:rPr>
              <a:t>H1 = HESE (IC79/86/86)      H2 = MESE (IC79/86)</a:t>
            </a:r>
            <a:endParaRPr lang="de-DE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html:file://D:\Plots_fuer_Solvay\Global%20Diffuse%20Likelihood%20Fit-Public%20Plots%20-%20IceCubeWiki.mht!https://wiki.icecube.wisc.edu/images/thumb/1/16/Global_fit_results_single_fits.png/700px-Global_fit_results_single_fits.png">
            <a:hlinkClick r:id="rId2" tooltip="Best fit values for the prompt atmospheric flux, and the astrophysical flux normalization and index, for the global fit (last row) and for fits on the individual event samples. T1 = IC59 νμ diffuse (A. Schukfraft); T2 = IC79/86 νμ diffuse (C. Weaver); S1 = IC40 showers (E. Middell); S2 = IC59 showers (A. Schönwald); H1 = 3yr HESE (N. Whitehorn, C. Kopper); H2 = IC79/86 showers/starting tracks (J. van Santen).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1"/>
          <a:stretch/>
        </p:blipFill>
        <p:spPr bwMode="auto">
          <a:xfrm>
            <a:off x="35910" y="2043652"/>
            <a:ext cx="1383628" cy="49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html:file://D:\Plots_fuer_Solvay\Global%20Diffuse%20Likelihood%20Fit-Public%20Plots%20-%20IceCubeWiki.mht!https://wiki.icecube.wisc.edu/images/thumb/1/16/Global_fit_results_single_fits.png/700px-Global_fit_results_single_fits.png">
            <a:hlinkClick r:id="rId2" tooltip="Best fit values for the prompt atmospheric flux, and the astrophysical flux normalization and index, for the global fit (last row) and for fits on the individual event samples. T1 = IC59 νμ diffuse (A. Schukfraft); T2 = IC79/86 νμ diffuse (C. Weaver); S1 = IC40 showers (E. Middell); S2 = IC59 showers (A. Schönwald); H1 = 3yr HESE (N. Whitehorn, C. Kopper); H2 = IC79/86 showers/starting tracks (J. van Santen).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1"/>
          <a:stretch/>
        </p:blipFill>
        <p:spPr bwMode="auto">
          <a:xfrm>
            <a:off x="1383628" y="2204545"/>
            <a:ext cx="11633434" cy="47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588099" y="7159482"/>
            <a:ext cx="7743101" cy="463240"/>
            <a:chOff x="588099" y="6784985"/>
            <a:chExt cx="7743101" cy="46324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778000" y="6784985"/>
              <a:ext cx="762000" cy="374497"/>
              <a:chOff x="1778000" y="5203901"/>
              <a:chExt cx="762000" cy="374497"/>
            </a:xfrm>
            <a:solidFill>
              <a:srgbClr val="FF6600"/>
            </a:solidFill>
          </p:grpSpPr>
          <p:sp>
            <p:nvSpPr>
              <p:cNvPr id="9" name="Rechteck 8"/>
              <p:cNvSpPr/>
              <p:nvPr/>
            </p:nvSpPr>
            <p:spPr bwMode="auto">
              <a:xfrm>
                <a:off x="1778000" y="5203901"/>
                <a:ext cx="762000" cy="374497"/>
              </a:xfrm>
              <a:prstGeom prst="rect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5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 bwMode="auto">
              <a:xfrm>
                <a:off x="2049297" y="5314950"/>
                <a:ext cx="123935" cy="1524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5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6959600" y="6784985"/>
              <a:ext cx="1371600" cy="374497"/>
              <a:chOff x="6959600" y="5184620"/>
              <a:chExt cx="1371600" cy="374497"/>
            </a:xfrm>
            <a:solidFill>
              <a:srgbClr val="CC6600"/>
            </a:solidFill>
          </p:grpSpPr>
          <p:sp>
            <p:nvSpPr>
              <p:cNvPr id="21" name="Rechteck 20"/>
              <p:cNvSpPr/>
              <p:nvPr/>
            </p:nvSpPr>
            <p:spPr bwMode="auto">
              <a:xfrm>
                <a:off x="6959600" y="5184620"/>
                <a:ext cx="1371600" cy="374497"/>
              </a:xfrm>
              <a:prstGeom prst="rect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5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auto">
              <a:xfrm>
                <a:off x="7575329" y="5295669"/>
                <a:ext cx="123935" cy="1524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5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588099" y="678656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b="1" dirty="0" smtClean="0"/>
                <a:t>T3</a:t>
              </a:r>
              <a:endParaRPr lang="de-DE" sz="800" b="1" dirty="0" smtClean="0"/>
            </a:p>
          </p:txBody>
        </p:sp>
      </p:grpSp>
      <p:sp>
        <p:nvSpPr>
          <p:cNvPr id="32" name="Titel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err="1" smtClean="0"/>
              <a:t>Putting</a:t>
            </a:r>
            <a:r>
              <a:rPr lang="de-DE" dirty="0" smtClean="0"/>
              <a:t> </a:t>
            </a:r>
            <a:r>
              <a:rPr lang="de-DE" i="1" u="sng" dirty="0" smtClean="0"/>
              <a:t>all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0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" y="381000"/>
            <a:ext cx="12979400" cy="762000"/>
          </a:xfrm>
        </p:spPr>
        <p:txBody>
          <a:bodyPr/>
          <a:lstStyle/>
          <a:p>
            <a:r>
              <a:rPr lang="de-DE" sz="5400" dirty="0"/>
              <a:t>F</a:t>
            </a:r>
            <a:r>
              <a:rPr lang="de-DE" sz="5400" dirty="0" smtClean="0"/>
              <a:t>ollow-</a:t>
            </a:r>
            <a:r>
              <a:rPr lang="de-DE" sz="5400" dirty="0" err="1" smtClean="0"/>
              <a:t>up</a:t>
            </a:r>
            <a:r>
              <a:rPr lang="de-DE" sz="5400" dirty="0" smtClean="0"/>
              <a:t> </a:t>
            </a:r>
            <a:r>
              <a:rPr lang="de-DE" sz="5400" dirty="0" err="1" smtClean="0"/>
              <a:t>observations</a:t>
            </a:r>
            <a:r>
              <a:rPr lang="de-DE" sz="4800" dirty="0"/>
              <a:t> </a:t>
            </a:r>
            <a:r>
              <a:rPr lang="de-DE" sz="4800" dirty="0" smtClean="0"/>
              <a:t> </a:t>
            </a:r>
            <a:r>
              <a:rPr lang="de-DE" sz="3200" dirty="0" smtClean="0"/>
              <a:t>all-</a:t>
            </a:r>
            <a:r>
              <a:rPr lang="de-DE" sz="3200" dirty="0" err="1" smtClean="0"/>
              <a:t>sky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r>
              <a:rPr lang="de-DE" sz="3200" dirty="0" smtClean="0"/>
              <a:t> </a:t>
            </a:r>
            <a:r>
              <a:rPr lang="de-DE" sz="3200" dirty="0" smtClean="0">
                <a:sym typeface="Symbol"/>
              </a:rPr>
              <a:t> </a:t>
            </a:r>
            <a:r>
              <a:rPr lang="de-DE" sz="3200" dirty="0" err="1" smtClean="0"/>
              <a:t>pointing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endParaRPr lang="de-DE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1" y="1429928"/>
            <a:ext cx="12347191" cy="78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8788400" y="8915400"/>
            <a:ext cx="3961422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1912600" y="8686800"/>
            <a:ext cx="762000" cy="609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402631" y="1429928"/>
            <a:ext cx="5185369" cy="786647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35507" r="19180" b="12185"/>
          <a:stretch/>
        </p:blipFill>
        <p:spPr bwMode="auto">
          <a:xfrm>
            <a:off x="25400" y="3432952"/>
            <a:ext cx="5329947" cy="61682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ntares-pu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4447" r="25829" b="3569"/>
          <a:stretch/>
        </p:blipFill>
        <p:spPr bwMode="auto">
          <a:xfrm>
            <a:off x="2478309" y="1429928"/>
            <a:ext cx="3238843" cy="33706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2631" y="1801736"/>
            <a:ext cx="2302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>
                <a:latin typeface="Calibri" panose="020F0502020204030204" pitchFamily="34" charset="0"/>
              </a:rPr>
              <a:t>      </a:t>
            </a:r>
            <a:r>
              <a:rPr lang="de-DE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ANTARES</a:t>
            </a:r>
          </a:p>
          <a:p>
            <a:pPr algn="l"/>
            <a:endParaRPr lang="de-DE" sz="3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IceCube</a:t>
            </a:r>
            <a:endParaRPr lang="de-DE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00" y="1296677"/>
            <a:ext cx="12139464" cy="84569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839704" y="3053174"/>
            <a:ext cx="1433759" cy="30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Putting</a:t>
            </a:r>
            <a:r>
              <a:rPr lang="de-DE" dirty="0" smtClean="0"/>
              <a:t> all </a:t>
            </a:r>
            <a:r>
              <a:rPr lang="de-DE" dirty="0" err="1" smtClean="0"/>
              <a:t>together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2997200" y="5715000"/>
            <a:ext cx="3581400" cy="838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49400" y="5105400"/>
            <a:ext cx="7010400" cy="35814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smtClean="0"/>
              <a:t>Global fit</a:t>
            </a:r>
          </a:p>
          <a:p>
            <a:pPr marL="0" indent="0">
              <a:buNone/>
            </a:pPr>
            <a:r>
              <a:rPr lang="de-DE" dirty="0" err="1" smtClean="0"/>
              <a:t>Flux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 100 </a:t>
            </a:r>
            <a:r>
              <a:rPr lang="de-DE" sz="2800" b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TeV</a:t>
            </a:r>
            <a:endParaRPr lang="de-DE" sz="2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45" y="6382780"/>
            <a:ext cx="6176076" cy="8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7619999"/>
            <a:ext cx="2424369" cy="9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nb166\Pictures\Binder-800px-Index_norm_scan2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5301" r="7903"/>
          <a:stretch/>
        </p:blipFill>
        <p:spPr bwMode="auto">
          <a:xfrm>
            <a:off x="6331520" y="-59299"/>
            <a:ext cx="6673279" cy="53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0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Galactic</a:t>
            </a:r>
            <a:r>
              <a:rPr lang="de-DE" dirty="0" smtClean="0"/>
              <a:t> </a:t>
            </a:r>
            <a:r>
              <a:rPr lang="de-DE" smtClean="0"/>
              <a:t>plane           </a:t>
            </a:r>
            <a:endParaRPr lang="de-DE" sz="4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5"/>
          <a:stretch/>
        </p:blipFill>
        <p:spPr bwMode="auto">
          <a:xfrm>
            <a:off x="0" y="1329446"/>
            <a:ext cx="13627015" cy="75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-508000" y="8534400"/>
            <a:ext cx="11049000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320800" y="4561102"/>
            <a:ext cx="11277600" cy="523220"/>
            <a:chOff x="1320800" y="4561102"/>
            <a:chExt cx="11277600" cy="523220"/>
          </a:xfrm>
        </p:grpSpPr>
        <p:cxnSp>
          <p:nvCxnSpPr>
            <p:cNvPr id="5" name="Gerade Verbindung 4"/>
            <p:cNvCxnSpPr/>
            <p:nvPr/>
          </p:nvCxnSpPr>
          <p:spPr bwMode="auto">
            <a:xfrm>
              <a:off x="1320800" y="5084322"/>
              <a:ext cx="9144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8102600" y="5084322"/>
              <a:ext cx="44958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/>
            <p:cNvSpPr txBox="1"/>
            <p:nvPr/>
          </p:nvSpPr>
          <p:spPr>
            <a:xfrm>
              <a:off x="8742431" y="4561102"/>
              <a:ext cx="3216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latin typeface="Calibri" panose="020F0502020204030204" pitchFamily="34" charset="0"/>
                </a:rPr>
                <a:t>IC40+59, </a:t>
              </a:r>
              <a:r>
                <a:rPr lang="de-DE" sz="2800" dirty="0" err="1" smtClean="0">
                  <a:latin typeface="Calibri" panose="020F0502020204030204" pitchFamily="34" charset="0"/>
                </a:rPr>
                <a:t>preliminary</a:t>
              </a:r>
              <a:endParaRPr lang="de-DE" sz="2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dirty="0" smtClean="0"/>
              <a:t>A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veto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Picture 48" descr="he_042114_wTopExtension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41" y="2024128"/>
            <a:ext cx="8230091" cy="5055960"/>
          </a:xfrm>
          <a:prstGeom prst="rect">
            <a:avLst/>
          </a:prstGeom>
        </p:spPr>
      </p:pic>
      <p:grpSp>
        <p:nvGrpSpPr>
          <p:cNvPr id="5" name="Group 12"/>
          <p:cNvGrpSpPr/>
          <p:nvPr/>
        </p:nvGrpSpPr>
        <p:grpSpPr>
          <a:xfrm>
            <a:off x="6858986" y="1397358"/>
            <a:ext cx="6145815" cy="3447138"/>
            <a:chOff x="4970056" y="2420292"/>
            <a:chExt cx="3359094" cy="1765390"/>
          </a:xfrm>
        </p:grpSpPr>
        <p:pic>
          <p:nvPicPr>
            <p:cNvPr id="6" name="Picture 40"/>
            <p:cNvPicPr/>
            <p:nvPr/>
          </p:nvPicPr>
          <p:blipFill rotWithShape="1">
            <a:blip r:embed="rId3" cstate="print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7" b="19803"/>
            <a:stretch/>
          </p:blipFill>
          <p:spPr>
            <a:xfrm>
              <a:off x="6366246" y="2420292"/>
              <a:ext cx="1962904" cy="1359326"/>
            </a:xfrm>
            <a:prstGeom prst="rect">
              <a:avLst/>
            </a:prstGeom>
          </p:spPr>
        </p:pic>
        <p:cxnSp>
          <p:nvCxnSpPr>
            <p:cNvPr id="7" name="Straight Arrow Connector 41"/>
            <p:cNvCxnSpPr/>
            <p:nvPr/>
          </p:nvCxnSpPr>
          <p:spPr>
            <a:xfrm flipV="1">
              <a:off x="6631094" y="3886200"/>
              <a:ext cx="1454573" cy="21712"/>
            </a:xfrm>
            <a:prstGeom prst="straightConnector1">
              <a:avLst/>
            </a:prstGeom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47"/>
            <p:cNvSpPr txBox="1"/>
            <p:nvPr/>
          </p:nvSpPr>
          <p:spPr>
            <a:xfrm>
              <a:off x="7150277" y="3886200"/>
              <a:ext cx="543387" cy="29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~1m</a:t>
              </a:r>
              <a:endParaRPr lang="en-US" sz="3200" dirty="0"/>
            </a:p>
          </p:txBody>
        </p:sp>
        <p:sp>
          <p:nvSpPr>
            <p:cNvPr id="9" name="TextBox 53"/>
            <p:cNvSpPr txBox="1"/>
            <p:nvPr/>
          </p:nvSpPr>
          <p:spPr>
            <a:xfrm>
              <a:off x="4970056" y="2730622"/>
              <a:ext cx="1670111" cy="29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R&amp;D under way</a:t>
              </a:r>
              <a:endParaRPr lang="en-US" sz="3200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3023" y="6305884"/>
            <a:ext cx="12391777" cy="2867519"/>
          </a:xfrm>
        </p:spPr>
        <p:txBody>
          <a:bodyPr lIns="130046" tIns="65023" rIns="130046" bIns="65023">
            <a:normAutofit fontScale="92500" lnSpcReduction="20000"/>
          </a:bodyPr>
          <a:lstStyle/>
          <a:p>
            <a:r>
              <a:rPr lang="de-DE" dirty="0" smtClean="0"/>
              <a:t>&gt;100 </a:t>
            </a:r>
            <a:r>
              <a:rPr lang="de-DE" dirty="0" err="1" smtClean="0"/>
              <a:t>TeV</a:t>
            </a:r>
            <a:r>
              <a:rPr lang="de-DE" dirty="0" smtClean="0"/>
              <a:t>: Earth </a:t>
            </a:r>
            <a:r>
              <a:rPr lang="de-DE" dirty="0" err="1" smtClean="0"/>
              <a:t>opaque</a:t>
            </a:r>
            <a:endParaRPr lang="de-DE" dirty="0" smtClean="0"/>
          </a:p>
          <a:p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endParaRPr lang="de-DE" dirty="0" smtClean="0"/>
          </a:p>
          <a:p>
            <a:r>
              <a:rPr lang="de-DE" dirty="0" smtClean="0"/>
              <a:t>Veto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50-75%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100 </a:t>
            </a:r>
            <a:r>
              <a:rPr lang="de-DE" dirty="0" err="1" smtClean="0"/>
              <a:t>TeV</a:t>
            </a:r>
            <a:r>
              <a:rPr lang="de-DE" dirty="0" smtClean="0"/>
              <a:t> (</a:t>
            </a:r>
            <a:r>
              <a:rPr lang="de-DE" dirty="0" err="1" smtClean="0"/>
              <a:t>averaged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4 </a:t>
            </a:r>
            <a:r>
              <a:rPr lang="de-DE" dirty="0" smtClean="0">
                <a:sym typeface="Symbol"/>
              </a:rPr>
              <a:t>)</a:t>
            </a:r>
          </a:p>
          <a:p>
            <a:r>
              <a:rPr lang="de-DE" dirty="0" err="1" smtClean="0">
                <a:sym typeface="Symbol"/>
              </a:rPr>
              <a:t>Galactic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center</a:t>
            </a:r>
            <a:r>
              <a:rPr lang="de-DE" dirty="0" smtClean="0">
                <a:sym typeface="Symbol"/>
              </a:rPr>
              <a:t> !</a:t>
            </a:r>
          </a:p>
          <a:p>
            <a:r>
              <a:rPr lang="de-DE" dirty="0" smtClean="0">
                <a:sym typeface="Symbol"/>
              </a:rPr>
              <a:t>CR </a:t>
            </a:r>
            <a:r>
              <a:rPr lang="de-DE" dirty="0" err="1" smtClean="0">
                <a:sym typeface="Symbol"/>
              </a:rPr>
              <a:t>physics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one</a:t>
            </a:r>
            <a:r>
              <a:rPr lang="de-DE" dirty="0" smtClean="0">
                <a:sym typeface="Symbol"/>
              </a:rPr>
              <a:t> a </a:t>
            </a:r>
            <a:r>
              <a:rPr lang="de-DE" dirty="0" err="1" smtClean="0">
                <a:sym typeface="Symbol"/>
              </a:rPr>
              <a:t>scale</a:t>
            </a:r>
            <a:r>
              <a:rPr lang="de-DE" dirty="0" smtClean="0">
                <a:sym typeface="Symbol"/>
              </a:rPr>
              <a:t> just </a:t>
            </a:r>
            <a:r>
              <a:rPr lang="de-DE" dirty="0" err="1" smtClean="0">
                <a:sym typeface="Symbol"/>
              </a:rPr>
              <a:t>midway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between</a:t>
            </a:r>
            <a:r>
              <a:rPr lang="de-DE" dirty="0" smtClean="0">
                <a:sym typeface="Symbol"/>
              </a:rPr>
              <a:t> 1 km²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3000 km²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1568" y="2497981"/>
            <a:ext cx="7503204" cy="74686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u</a:t>
            </a:r>
            <a:r>
              <a:rPr lang="de-DE" sz="40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~120 km² </a:t>
            </a:r>
            <a:r>
              <a:rPr lang="de-DE" sz="40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1000 </a:t>
            </a:r>
            <a:r>
              <a:rPr lang="de-DE" sz="40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modules</a:t>
            </a:r>
            <a:endParaRPr lang="de-DE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5305" y="9173403"/>
            <a:ext cx="7367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 smtClean="0">
                <a:latin typeface="Calibri" panose="020F0502020204030204" pitchFamily="34" charset="0"/>
              </a:rPr>
              <a:t>Albrecht Karle, Arlington Meeting April 24, 2014</a:t>
            </a:r>
            <a:endParaRPr lang="de-DE" sz="2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5843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35845" name="Line 8"/>
          <p:cNvSpPr>
            <a:spLocks noChangeShapeType="1"/>
          </p:cNvSpPr>
          <p:nvPr/>
        </p:nvSpPr>
        <p:spPr bwMode="auto">
          <a:xfrm flipV="1">
            <a:off x="5657992" y="7367130"/>
            <a:ext cx="4531361" cy="480906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1366 m</a:t>
            </a:r>
          </a:p>
        </p:txBody>
      </p:sp>
      <p:grpSp>
        <p:nvGrpSpPr>
          <p:cNvPr id="35848" name="Group 4"/>
          <p:cNvGrpSpPr>
            <a:grpSpLocks/>
          </p:cNvGrpSpPr>
          <p:nvPr/>
        </p:nvGrpSpPr>
        <p:grpSpPr bwMode="auto">
          <a:xfrm>
            <a:off x="1" y="6003432"/>
            <a:ext cx="4630703" cy="3072835"/>
            <a:chOff x="0" y="4221087"/>
            <a:chExt cx="3255592" cy="2160241"/>
          </a:xfrm>
        </p:grpSpPr>
        <p:sp>
          <p:nvSpPr>
            <p:cNvPr id="35935" name="Rectangle 5"/>
            <p:cNvSpPr>
              <a:spLocks noChangeArrowheads="1"/>
            </p:cNvSpPr>
            <p:nvPr/>
          </p:nvSpPr>
          <p:spPr bwMode="auto">
            <a:xfrm>
              <a:off x="179387" y="4221087"/>
              <a:ext cx="3076205" cy="201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505203"/>
              <a:ext cx="1403190" cy="18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6255" y="1950057"/>
            <a:ext cx="2715729" cy="131318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4000" dirty="0">
                <a:latin typeface="Calibri" pitchFamily="34" charset="0"/>
                <a:cs typeface="Calibri" pitchFamily="34" charset="0"/>
              </a:rPr>
              <a:t>  </a:t>
            </a:r>
            <a:r>
              <a:rPr lang="de-DE" sz="7700" dirty="0">
                <a:latin typeface="Calibri" pitchFamily="34" charset="0"/>
                <a:cs typeface="Calibri" pitchFamily="34" charset="0"/>
              </a:rPr>
              <a:t>1996 </a:t>
            </a:r>
          </a:p>
        </p:txBody>
      </p:sp>
      <p:grpSp>
        <p:nvGrpSpPr>
          <p:cNvPr id="35850" name="Group 6"/>
          <p:cNvGrpSpPr>
            <a:grpSpLocks/>
          </p:cNvGrpSpPr>
          <p:nvPr/>
        </p:nvGrpSpPr>
        <p:grpSpPr bwMode="auto">
          <a:xfrm>
            <a:off x="1648179" y="3400214"/>
            <a:ext cx="3147342" cy="6084712"/>
            <a:chOff x="480" y="768"/>
            <a:chExt cx="1680" cy="3408"/>
          </a:xfrm>
        </p:grpSpPr>
        <p:sp>
          <p:nvSpPr>
            <p:cNvPr id="35852" name="Rectangle 7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grpSp>
          <p:nvGrpSpPr>
            <p:cNvPr id="35853" name="Group 8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35854" name="Line 9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55" name="Oval 10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56" name="Oval 11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57" name="Oval 12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58" name="Oval 13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59" name="Oval 14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0" name="Oval 15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1" name="Oval 16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2" name="Oval 17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3" name="Oval 18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4" name="Oval 19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5" name="Oval 20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6" name="Oval 21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7" name="Oval 22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8" name="Oval 23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69" name="Oval 2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0" name="Oval 25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1" name="Line 26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72" name="Line 27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73" name="Line 28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74" name="Oval 29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5" name="Oval 30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6" name="Oval 31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7" name="Oval 32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8" name="Oval 33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79" name="Oval 34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0" name="Oval 35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1" name="Oval 36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2" name="Oval 37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3" name="Oval 38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4" name="Oval 39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5" name="Oval 40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6" name="Oval 41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7" name="Oval 42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8" name="Oval 43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89" name="Oval 44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0" name="Oval 45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1" name="Oval 46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2" name="Oval 47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3" name="Oval 48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4" name="Oval 49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5" name="Oval 50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6" name="Oval 51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7" name="Oval 52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8" name="Oval 53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899" name="Oval 54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0" name="Oval 55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1" name="Oval 56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2" name="Oval 57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3" name="Oval 58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4" name="Oval 59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5" name="Oval 60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6" name="Oval 61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7" name="Oval 62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8" name="Oval 63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09" name="Oval 64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10" name="Oval 65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11" name="Oval 66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12" name="Oval 67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13" name="Oval 68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14" name="Line 69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15" name="Line 70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16" name="Line 71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17" name="Line 72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18" name="Line 73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19" name="Line 74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20" name="Line 75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21" name="Line 76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22" name="Line 77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23" name="Oval 78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4" name="Oval 79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5" name="Oval 80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6" name="Oval 81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7" name="Oval 82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8" name="Oval 83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29" name="Oval 8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30" name="Oval 85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31" name="Line 86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32" name="Oval 87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33" name="Oval 88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35934" name="Line 89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35851" name="Line 9"/>
          <p:cNvSpPr>
            <a:spLocks noChangeShapeType="1"/>
          </p:cNvSpPr>
          <p:nvPr/>
        </p:nvSpPr>
        <p:spPr bwMode="auto">
          <a:xfrm flipV="1">
            <a:off x="5581227" y="7769015"/>
            <a:ext cx="1027290" cy="10385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255158" y="0"/>
            <a:ext cx="11412853" cy="82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9" tIns="41239" rIns="82479" bIns="41239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666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49413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4800" b="1" dirty="0" smtClean="0">
                <a:solidFill>
                  <a:schemeClr val="bg1"/>
                </a:solidFill>
                <a:latin typeface="Arial" pitchFamily="34" charset="0"/>
              </a:rPr>
              <a:t>A </a:t>
            </a:r>
            <a:r>
              <a:rPr lang="de-DE" altLang="de-DE" sz="4800" b="1" dirty="0" err="1" smtClean="0">
                <a:solidFill>
                  <a:schemeClr val="bg1"/>
                </a:solidFill>
                <a:latin typeface="Arial" pitchFamily="34" charset="0"/>
              </a:rPr>
              <a:t>textbook</a:t>
            </a:r>
            <a:r>
              <a:rPr lang="de-DE" altLang="de-DE" sz="48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altLang="de-DE" sz="4800" b="1" dirty="0" err="1" smtClean="0">
                <a:solidFill>
                  <a:schemeClr val="bg1"/>
                </a:solidFill>
                <a:latin typeface="Arial" pitchFamily="34" charset="0"/>
              </a:rPr>
              <a:t>underwater</a:t>
            </a:r>
            <a:r>
              <a:rPr lang="de-DE" altLang="de-DE" sz="48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altLang="de-DE" sz="4800" b="1" dirty="0" err="1" smtClean="0">
                <a:solidFill>
                  <a:schemeClr val="bg1"/>
                </a:solidFill>
                <a:latin typeface="Arial" pitchFamily="34" charset="0"/>
              </a:rPr>
              <a:t>neutrino</a:t>
            </a:r>
            <a:r>
              <a:rPr lang="de-DE" altLang="de-DE" sz="48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altLang="de-DE" sz="4800" b="1" dirty="0" err="1" smtClean="0">
                <a:solidFill>
                  <a:schemeClr val="bg1"/>
                </a:solidFill>
                <a:latin typeface="Arial" pitchFamily="34" charset="0"/>
              </a:rPr>
              <a:t>event</a:t>
            </a:r>
            <a:r>
              <a:rPr lang="de-DE" altLang="de-DE" sz="48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de-DE" sz="48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855519" y="5368996"/>
            <a:ext cx="262696" cy="5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sv-SE" altLang="sv-SE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442" y="1384438"/>
            <a:ext cx="6796215" cy="105464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marL="406394" indent="-406394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sv-SE" sz="2000" dirty="0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different data </a:t>
            </a:r>
            <a:r>
              <a:rPr lang="sv-SE" sz="2000" dirty="0" err="1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samples</a:t>
            </a:r>
            <a:r>
              <a:rPr lang="sv-SE" sz="2000" dirty="0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000" dirty="0" err="1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sv-SE" sz="2000" dirty="0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data from 2008 – 2012 </a:t>
            </a:r>
          </a:p>
          <a:p>
            <a:pPr marL="406394" indent="-406394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sv-SE" sz="2000" dirty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sz="2000" dirty="0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ifferent strategies to suppress the atm. muon background</a:t>
            </a:r>
          </a:p>
          <a:p>
            <a:pPr marL="406394" indent="-406394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sv-SE" sz="2000" dirty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sv-SE" sz="2000" dirty="0" smtClean="0">
                <a:solidFill>
                  <a:srgbClr val="0066CC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arge samples of track-like and cascade-like events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b="25366"/>
          <a:stretch/>
        </p:blipFill>
        <p:spPr bwMode="auto">
          <a:xfrm>
            <a:off x="3378200" y="2483721"/>
            <a:ext cx="6491292" cy="4495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 rot="1510905">
            <a:off x="8107107" y="4481297"/>
            <a:ext cx="1738485" cy="500648"/>
          </a:xfrm>
          <a:prstGeom prst="rect">
            <a:avLst/>
          </a:prstGeom>
          <a:solidFill>
            <a:schemeClr val="bg1"/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sv-SE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endParaRPr lang="sv-SE" sz="2400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42225" y="4671977"/>
            <a:ext cx="245787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418442" y="7363810"/>
            <a:ext cx="9970158" cy="2389790"/>
          </a:xfrm>
        </p:spPr>
        <p:txBody>
          <a:bodyPr/>
          <a:lstStyle/>
          <a:p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assume isotropic astrophysical flux and </a:t>
            </a:r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</a:t>
            </a:r>
            <a:r>
              <a:rPr lang="sv-SE" sz="2000" b="0" baseline="-25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</a:t>
            </a:r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: </a:t>
            </a:r>
            <a:r>
              <a:rPr lang="sv-SE" sz="2000" b="0" baseline="-25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µ</a:t>
            </a:r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: </a:t>
            </a:r>
            <a:r>
              <a:rPr lang="sv-SE" sz="2000" b="0" baseline="-25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</a:t>
            </a:r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000" b="0" baseline="-25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000" b="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= 1:1:1 at Earth</a:t>
            </a:r>
            <a:r>
              <a:rPr lang="sv-SE" sz="2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, then</a:t>
            </a:r>
            <a:endParaRPr lang="sv-SE" sz="2000" dirty="0" smtClean="0">
              <a:solidFill>
                <a:srgbClr val="0066CC"/>
              </a:solidFill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can fit  with unbroken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power-law between </a:t>
            </a: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TeV and 2.8 </a:t>
            </a: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PeV </a:t>
            </a:r>
            <a:endParaRPr lang="sv-SE" sz="2400" i="1" dirty="0">
              <a:solidFill>
                <a:srgbClr val="0066C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spectral index   –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2.5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0.09   (-2.0 disfavoured at 3.8</a:t>
            </a: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)</a:t>
            </a:r>
            <a:endParaRPr lang="sv-SE" sz="2400" i="1" dirty="0">
              <a:solidFill>
                <a:srgbClr val="0066C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flux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100 </a:t>
            </a:r>
            <a:r>
              <a:rPr lang="sv-SE" sz="2400" i="1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TeV  (6.7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1.2)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x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sv-SE" sz="2400" i="1" baseline="30000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-18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(GeV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 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sv-SE" sz="2400" i="1" baseline="30000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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</a:t>
            </a:r>
            <a:r>
              <a:rPr lang="sv-SE" sz="2400" i="1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sr)</a:t>
            </a:r>
            <a:r>
              <a:rPr lang="sv-SE" sz="2400" i="1" baseline="30000" dirty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sv-SE" sz="2400" i="1" baseline="30000" dirty="0" smtClean="0">
                <a:solidFill>
                  <a:srgbClr val="0066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i="1" dirty="0">
              <a:solidFill>
                <a:srgbClr val="0066CC"/>
              </a:solidFill>
              <a:ea typeface="Tahoma" panose="020B0604030504040204" pitchFamily="34" charset="0"/>
              <a:cs typeface="Symbol" charset="2"/>
            </a:endParaRPr>
          </a:p>
          <a:p>
            <a:endParaRPr lang="sv-SE" dirty="0">
              <a:solidFill>
                <a:srgbClr val="0066C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>
              <a:solidFill>
                <a:srgbClr val="0066CC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350" y="228600"/>
            <a:ext cx="12827000" cy="762000"/>
          </a:xfrm>
        </p:spPr>
        <p:txBody>
          <a:bodyPr/>
          <a:lstStyle/>
          <a:p>
            <a:r>
              <a:rPr lang="de-DE" dirty="0" smtClean="0"/>
              <a:t>…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0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dirty="0" smtClean="0"/>
              <a:t>HESE </a:t>
            </a:r>
            <a:r>
              <a:rPr lang="de-DE" sz="7200" dirty="0" err="1" smtClean="0"/>
              <a:t>analysis</a:t>
            </a:r>
            <a:endParaRPr lang="de-DE" sz="7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850" y="1524000"/>
            <a:ext cx="12039600" cy="914400"/>
          </a:xfrm>
        </p:spPr>
        <p:txBody>
          <a:bodyPr/>
          <a:lstStyle/>
          <a:p>
            <a:r>
              <a:rPr lang="de-DE" sz="4400" dirty="0" err="1" smtClean="0"/>
              <a:t>Effective</a:t>
            </a:r>
            <a:r>
              <a:rPr lang="de-DE" sz="4400" dirty="0" smtClean="0"/>
              <a:t> </a:t>
            </a:r>
            <a:r>
              <a:rPr lang="de-DE" sz="4400" dirty="0" err="1"/>
              <a:t>target</a:t>
            </a:r>
            <a:r>
              <a:rPr lang="de-DE" sz="4400" dirty="0"/>
              <a:t> </a:t>
            </a:r>
            <a:r>
              <a:rPr lang="de-DE" sz="4400" dirty="0" err="1"/>
              <a:t>mass</a:t>
            </a:r>
            <a:r>
              <a:rPr lang="de-DE" sz="4400" dirty="0"/>
              <a:t> </a:t>
            </a:r>
            <a:r>
              <a:rPr lang="de-DE" sz="4400" dirty="0" err="1"/>
              <a:t>for</a:t>
            </a:r>
            <a:r>
              <a:rPr lang="de-DE" sz="4400" dirty="0"/>
              <a:t> </a:t>
            </a:r>
            <a:r>
              <a:rPr lang="de-DE" sz="4400" dirty="0" err="1"/>
              <a:t>various</a:t>
            </a:r>
            <a:r>
              <a:rPr lang="de-DE" sz="4400" dirty="0"/>
              <a:t> </a:t>
            </a:r>
            <a:r>
              <a:rPr lang="de-DE" sz="4400" dirty="0" err="1"/>
              <a:t>interactions</a:t>
            </a:r>
            <a:endParaRPr lang="de-DE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0" y="2252194"/>
            <a:ext cx="11692310" cy="727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4978400" y="2514600"/>
            <a:ext cx="4884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28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sz="4800" dirty="0"/>
              <a:t>100 </a:t>
            </a:r>
            <a:r>
              <a:rPr lang="de-DE" sz="4800" dirty="0" err="1"/>
              <a:t>TeV</a:t>
            </a:r>
            <a:r>
              <a:rPr lang="de-DE" sz="4800" dirty="0"/>
              <a:t>      </a:t>
            </a:r>
            <a:r>
              <a:rPr lang="de-DE" sz="4800" dirty="0" smtClean="0"/>
              <a:t>   1 </a:t>
            </a:r>
            <a:r>
              <a:rPr lang="de-DE" sz="4800" dirty="0"/>
              <a:t>PeV</a:t>
            </a:r>
            <a:endParaRPr lang="en-US" sz="4800" dirty="0"/>
          </a:p>
        </p:txBody>
      </p:sp>
      <p:sp>
        <p:nvSpPr>
          <p:cNvPr id="7" name="Rechteck 6"/>
          <p:cNvSpPr/>
          <p:nvPr/>
        </p:nvSpPr>
        <p:spPr bwMode="auto">
          <a:xfrm>
            <a:off x="3759200" y="7791450"/>
            <a:ext cx="5181600" cy="7429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 flipV="1">
            <a:off x="5511800" y="5888597"/>
            <a:ext cx="3581400" cy="13504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66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04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2369</Words>
  <Characters>0</Characters>
  <Application>Microsoft Office PowerPoint</Application>
  <PresentationFormat>Benutzerdefiniert</PresentationFormat>
  <Lines>0</Lines>
  <Paragraphs>616</Paragraphs>
  <Slides>92</Slides>
  <Notes>2</Notes>
  <HiddenSlides>13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92</vt:i4>
      </vt:variant>
    </vt:vector>
  </HeadingPairs>
  <TitlesOfParts>
    <vt:vector size="98" baseType="lpstr">
      <vt:lpstr>Presentation title</vt:lpstr>
      <vt:lpstr>Title only</vt:lpstr>
      <vt:lpstr>Titel, Picture &amp; Text</vt:lpstr>
      <vt:lpstr>Title, Text &amp; Table</vt:lpstr>
      <vt:lpstr>Image</vt:lpstr>
      <vt:lpstr>Acrobat Document</vt:lpstr>
      <vt:lpstr>PowerPoint-Präsentation</vt:lpstr>
      <vt:lpstr>PowerPoint-Präsentation</vt:lpstr>
      <vt:lpstr>PowerPoint-Präsentation</vt:lpstr>
      <vt:lpstr>Detection Modes</vt:lpstr>
      <vt:lpstr>Detection Modes</vt:lpstr>
      <vt:lpstr>PowerPoint-Präsentation</vt:lpstr>
      <vt:lpstr>The devices</vt:lpstr>
      <vt:lpstr>  The pioneer: NT200 in Lake Baikal</vt:lpstr>
      <vt:lpstr>PowerPoint-Präsentation</vt:lpstr>
      <vt:lpstr>2015: First cluster of GVD versus NT200</vt:lpstr>
      <vt:lpstr>PowerPoint-Präsentation</vt:lpstr>
      <vt:lpstr>IceCube Neutrino Observatory</vt:lpstr>
      <vt:lpstr>PowerPoint-Präsentation</vt:lpstr>
      <vt:lpstr>Atmospheric neutrinos in IceCube (2 years)</vt:lpstr>
      <vt:lpstr>Atmospheric neutrinos in IceCube (2 years)</vt:lpstr>
      <vt:lpstr>DeepCore: Oscillations for atmopheric neutrinos (E &lt; 30-40 GeV)</vt:lpstr>
      <vt:lpstr>DeepCore: Oscillations for atmopheric neutrinos (E &lt; 30-40 GeV)</vt:lpstr>
      <vt:lpstr>PowerPoint-Präsentation</vt:lpstr>
      <vt:lpstr>PowerPoint-Präsentation</vt:lpstr>
      <vt:lpstr>PowerPoint-Präsentation</vt:lpstr>
      <vt:lpstr>Follow-up Analysis: HESE  (High Energy Starting Event)</vt:lpstr>
      <vt:lpstr>Follow-up Analysis: HESE  (High Energy Starting Event)</vt:lpstr>
      <vt:lpstr>Follow-up Analysis: HESE  (High Energy Starting Event)</vt:lpstr>
      <vt:lpstr>Follow-up Analysis: HESE  (High Energy Starting Event)</vt:lpstr>
      <vt:lpstr>What are the sources?    1) Galactic</vt:lpstr>
      <vt:lpstr>What are the sources?    2) Extragalactic</vt:lpstr>
      <vt:lpstr> HESE skyplot, 3 years   </vt:lpstr>
      <vt:lpstr> HESE skyplot, 4 years</vt:lpstr>
      <vt:lpstr> IceCube hot spot and ANTARES constraints</vt:lpstr>
      <vt:lpstr> HESE skyplot 4 years:   Galactic Plane ?</vt:lpstr>
      <vt:lpstr> HESE skyplot 4 years: Galactic Plane?</vt:lpstr>
      <vt:lpstr>MESE (Medium Energy Starting Events)</vt:lpstr>
      <vt:lpstr>Throughgoing muons,  IC-79/86</vt:lpstr>
      <vt:lpstr>Through-going muons, IC-79/86</vt:lpstr>
      <vt:lpstr>Putting all together</vt:lpstr>
      <vt:lpstr>3 years through-going muons  The highest energy muon in 2009-12                                                         (IC 59+79+86)</vt:lpstr>
      <vt:lpstr>New: The highest energy of all !</vt:lpstr>
      <vt:lpstr>Energy spectrum</vt:lpstr>
      <vt:lpstr>Flavor composition: what do we expect?</vt:lpstr>
      <vt:lpstr>Flavor composition: what do we measure?</vt:lpstr>
      <vt:lpstr>PowerPoint-Präsentation</vt:lpstr>
      <vt:lpstr>Pre-trial significance skymap, IC40+59+79+86 (4 years)</vt:lpstr>
      <vt:lpstr>ANTARES point source search    </vt:lpstr>
      <vt:lpstr>Upper limits and 5 discovery potential </vt:lpstr>
      <vt:lpstr>Combining ANTARES + IC 40/59/79</vt:lpstr>
      <vt:lpstr>IceCube 4 years:  upper limits and predictions</vt:lpstr>
      <vt:lpstr>2 examples for stacked-source limits</vt:lpstr>
      <vt:lpstr>PowerPoint-Präsentation</vt:lpstr>
      <vt:lpstr>Neutrinos from GRB</vt:lpstr>
      <vt:lpstr>  Neutrinos from GRB   Astrophys. J. 805, L5 (2015) &amp;  arXiv:1412:6510</vt:lpstr>
      <vt:lpstr>PowerPoint-Präsentation</vt:lpstr>
      <vt:lpstr>Resolving the sources of the diffuse flux</vt:lpstr>
      <vt:lpstr>Resolving the sources of the diffuse flux</vt:lpstr>
      <vt:lpstr>Summary of where we stand:</vt:lpstr>
      <vt:lpstr>PowerPoint-Präsentation</vt:lpstr>
      <vt:lpstr>Baikal, Mediterranean Sea, South Pole </vt:lpstr>
      <vt:lpstr>Gigaton Volume Detector  Baikal GVD</vt:lpstr>
      <vt:lpstr>Gigaton Volume Detector: Baikal GVD</vt:lpstr>
      <vt:lpstr>GVD: Phase 1 (2020) and Phase 2 (~2025)</vt:lpstr>
      <vt:lpstr>Since April 2015: Lake Baikal, first cluster of GVD</vt:lpstr>
      <vt:lpstr>KM3NeT  </vt:lpstr>
      <vt:lpstr>KM3NeT</vt:lpstr>
      <vt:lpstr>Original idea: 6 blocks at 3 locations: 6 x 0.6 km³</vt:lpstr>
      <vt:lpstr>Phase 1 (2017): </vt:lpstr>
      <vt:lpstr>Phase 1 (2017): </vt:lpstr>
      <vt:lpstr>Phase 2:  ORCA and ARCA              (2020?)</vt:lpstr>
      <vt:lpstr>PowerPoint-Präsentation</vt:lpstr>
      <vt:lpstr>KM3NeT Phase 2: diffuse fluxes</vt:lpstr>
      <vt:lpstr>KM3NeT Phase 2: point source sensitivity</vt:lpstr>
      <vt:lpstr>IceCube Gen2  </vt:lpstr>
      <vt:lpstr>PowerPoint-Präsentation</vt:lpstr>
      <vt:lpstr>The IceCube Gen2 facility: conceptual drawing</vt:lpstr>
      <vt:lpstr>The IceCube Gen2 facility: conceptual drawing</vt:lpstr>
      <vt:lpstr>Gen2/HEA</vt:lpstr>
      <vt:lpstr>Global timeline                       </vt:lpstr>
      <vt:lpstr>Global timeline                       </vt:lpstr>
      <vt:lpstr>Conclusions</vt:lpstr>
      <vt:lpstr>PowerPoint-Präsentation</vt:lpstr>
      <vt:lpstr>Content</vt:lpstr>
      <vt:lpstr>GVD-1 timeline   -pro    Cumulative number of clusters vs. year</vt:lpstr>
      <vt:lpstr>Oscillations of atmospheric neutrinos</vt:lpstr>
      <vt:lpstr>Rejection of atmospheric  and  by „selfveto“</vt:lpstr>
      <vt:lpstr>Rejection of atmospheric  and  by „selfveto“</vt:lpstr>
      <vt:lpstr>Putting (all) together:  Global fit</vt:lpstr>
      <vt:lpstr>Putting all together</vt:lpstr>
      <vt:lpstr>Follow-up observations  all-sky devices  pointing devices</vt:lpstr>
      <vt:lpstr>Putting all together</vt:lpstr>
      <vt:lpstr>Galactic plane           </vt:lpstr>
      <vt:lpstr>A surface veto </vt:lpstr>
      <vt:lpstr>…and once more the spectrum</vt:lpstr>
      <vt:lpstr>HESE analysis</vt:lpstr>
      <vt:lpstr>Oscillations of atmospheric neutrinos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DESY LocAdmin</cp:lastModifiedBy>
  <cp:revision>691</cp:revision>
  <dcterms:modified xsi:type="dcterms:W3CDTF">2015-10-06T06:47:45Z</dcterms:modified>
</cp:coreProperties>
</file>