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Expected spin-independent WIMP-nucleon cross section sensitivity (90% C.L.) of DarkSide-50 after three years of UAr running (solid blue), DarkSide-20k (dashed blue) and Argo (dotted blue).  Also shown are the 90% C.L. exclusion plots for DarkSide-50 [1] (solid red), LUX [21] (solid black), XENON100 [22] (dashed black), CDMS [23] (solid green), PandaX-I [24] (dotted black), and WARP [25] (magenta).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Schedule and target mass for the two depleted argon TPC dark matter searches proposed by the DarkSide Collaboration: DarkSide-20k and Argo.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List of senior signatories for the Letter of Intent for DarkSide-20k and Argo.</a:t>
            </a:r>
            <a:endParaRPr sz="2200"/>
          </a:p>
          <a:p>
            <a:pPr lvl="0">
              <a:defRPr sz="1800"/>
            </a:pPr>
            <a:r>
              <a:rPr sz="2200"/>
              <a:t>The list includes 92 senior members from 35 institutions.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387453" y="571500"/>
            <a:ext cx="15609094" cy="2982516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256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1pPr>
            <a:lvl2pPr marL="10828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2pPr>
            <a:lvl3pPr marL="15400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3pPr>
            <a:lvl4pPr marL="19972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4pPr>
            <a:lvl5pPr marL="24544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4387453" y="571500"/>
            <a:ext cx="15609094" cy="2982516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256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1pPr>
            <a:lvl2pPr marL="10828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2pPr>
            <a:lvl3pPr marL="15400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3pPr>
            <a:lvl4pPr marL="19972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4pPr>
            <a:lvl5pPr marL="24544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4387453" y="571500"/>
            <a:ext cx="15609094" cy="2982516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256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1pPr>
            <a:lvl2pPr marL="10828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2pPr>
            <a:lvl3pPr marL="15400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3pPr>
            <a:lvl4pPr marL="19972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4pPr>
            <a:lvl5pPr marL="24544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4387453" y="571500"/>
            <a:ext cx="15609094" cy="2982516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256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1pPr>
            <a:lvl2pPr marL="10828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2pPr>
            <a:lvl3pPr marL="15400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3pPr>
            <a:lvl4pPr marL="19972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4pPr>
            <a:lvl5pPr marL="24544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4387453" y="571500"/>
            <a:ext cx="15609094" cy="2982516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256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1pPr>
            <a:lvl2pPr marL="10828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2pPr>
            <a:lvl3pPr marL="15400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3pPr>
            <a:lvl4pPr marL="19972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4pPr>
            <a:lvl5pPr marL="2454442" indent="-625642" defTabSz="584200">
              <a:spcBef>
                <a:spcPts val="4200"/>
              </a:spcBef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3047999" y="13258800"/>
            <a:ext cx="18288000" cy="457200"/>
          </a:xfrm>
          <a:prstGeom prst="rect">
            <a:avLst/>
          </a:prstGeom>
          <a:gradFill>
            <a:gsLst>
              <a:gs pos="0">
                <a:srgbClr val="005296"/>
              </a:gs>
              <a:gs pos="100000">
                <a:srgbClr val="00305C"/>
              </a:gs>
            </a:gsLst>
          </a:gradFill>
          <a:ln w="12700">
            <a:miter lim="400000"/>
          </a:ln>
        </p:spPr>
        <p:txBody>
          <a:bodyPr tIns="91439" bIns="91439" anchor="ctr"/>
          <a:lstStyle/>
          <a:p>
            <a:pPr lvl="0" defTabSz="914400">
              <a:defRPr sz="3600">
                <a:solidFill>
                  <a:srgbClr val="005CAB"/>
                </a:solid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xfrm>
            <a:off x="20440650" y="-57150"/>
            <a:ext cx="895350" cy="528509"/>
          </a:xfrm>
          <a:prstGeom prst="rect">
            <a:avLst/>
          </a:prstGeom>
          <a:ln w="12700">
            <a:miter lim="400000"/>
          </a:ln>
        </p:spPr>
        <p:txBody>
          <a:bodyPr tIns="91439" bIns="91439">
            <a:spAutoFit/>
          </a:bodyPr>
          <a:lstStyle>
            <a:lvl1pPr algn="r" defTabSz="914400"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  <a:endParaRPr sz="4500"/>
          </a:p>
          <a:p>
            <a:pPr lvl="1">
              <a:defRPr sz="1800"/>
            </a:pPr>
            <a:r>
              <a:rPr sz="4500"/>
              <a:t>Body Level Two</a:t>
            </a:r>
            <a:endParaRPr sz="4500"/>
          </a:p>
          <a:p>
            <a:pPr lvl="2">
              <a:defRPr sz="1800"/>
            </a:pPr>
            <a:r>
              <a:rPr sz="4500"/>
              <a:t>Body Level Three</a:t>
            </a:r>
            <a:endParaRPr sz="4500"/>
          </a:p>
          <a:p>
            <a:pPr lvl="3">
              <a:defRPr sz="1800"/>
            </a:pPr>
            <a:r>
              <a:rPr sz="4500"/>
              <a:t>Body Level Four</a:t>
            </a:r>
            <a:endParaRPr sz="4500"/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spd="med" advClick="1"/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3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9600"/>
              <a:t>The DarkSide-20 tonnes</a:t>
            </a:r>
            <a:endParaRPr sz="9600"/>
          </a:p>
          <a:p>
            <a:pPr lvl="0">
              <a:defRPr sz="1800"/>
            </a:pPr>
            <a:r>
              <a:rPr sz="9600"/>
              <a:t>Experiment</a:t>
            </a:r>
            <a:endParaRPr sz="9600"/>
          </a:p>
          <a:p>
            <a:pPr lvl="0">
              <a:defRPr sz="1800"/>
            </a:pPr>
            <a:r>
              <a:rPr sz="7300"/>
              <a:t>Future plans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1778000" y="8102600"/>
            <a:ext cx="20828000" cy="2340931"/>
          </a:xfrm>
          <a:prstGeom prst="rect">
            <a:avLst/>
          </a:prstGeom>
        </p:spPr>
        <p:txBody>
          <a:bodyPr/>
          <a:lstStyle/>
          <a:p>
            <a:pPr lvl="0" defTabSz="817244">
              <a:defRPr sz="1800"/>
            </a:pPr>
            <a:r>
              <a:rPr sz="4554"/>
              <a:t>ICPPA-2015</a:t>
            </a:r>
            <a:endParaRPr sz="4554"/>
          </a:p>
          <a:p>
            <a:pPr lvl="0" defTabSz="817244">
              <a:defRPr sz="1800"/>
            </a:pPr>
            <a:r>
              <a:rPr sz="3959"/>
              <a:t>Moscow</a:t>
            </a:r>
            <a:endParaRPr sz="3959"/>
          </a:p>
          <a:p>
            <a:pPr lvl="0" defTabSz="817244">
              <a:defRPr sz="1800"/>
            </a:pPr>
            <a:r>
              <a:rPr sz="3959"/>
              <a:t>October 8, 2015</a:t>
            </a:r>
            <a:endParaRPr sz="3959"/>
          </a:p>
          <a:p>
            <a:pPr lvl="0" defTabSz="817244">
              <a:defRPr sz="1800"/>
            </a:pPr>
            <a:r>
              <a:rPr sz="2376"/>
              <a:t>(An. Ianni, Princeton Un.)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79044">
              <a:defRPr sz="1800">
                <a:solidFill>
                  <a:srgbClr val="000000"/>
                </a:solidFill>
              </a:defRPr>
            </a:pPr>
            <a:r>
              <a:rPr sz="9184">
                <a:solidFill>
                  <a:srgbClr val="FFFFFF"/>
                </a:solidFill>
              </a:rPr>
              <a:t>Actual Experiment</a:t>
            </a:r>
            <a:endParaRPr sz="9184">
              <a:solidFill>
                <a:srgbClr val="FFFFFF"/>
              </a:solidFill>
            </a:endParaRPr>
          </a:p>
          <a:p>
            <a:pPr lvl="0" defTabSz="479044">
              <a:defRPr sz="1800">
                <a:solidFill>
                  <a:srgbClr val="000000"/>
                </a:solidFill>
              </a:defRPr>
            </a:pPr>
            <a:r>
              <a:rPr sz="9184">
                <a:solidFill>
                  <a:srgbClr val="FFFFFF"/>
                </a:solidFill>
              </a:rPr>
              <a:t>DarkSide-50</a:t>
            </a:r>
          </a:p>
        </p:txBody>
      </p:sp>
      <p:pic>
        <p:nvPicPr>
          <p:cNvPr id="54" name="CTF-Assembl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5406" y="2598539"/>
            <a:ext cx="14144626" cy="1092993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5316493" y="3877865"/>
            <a:ext cx="4678452" cy="2352676"/>
          </a:xfrm>
          <a:prstGeom prst="rect">
            <a:avLst/>
          </a:prstGeom>
          <a:ln w="25400">
            <a:solidFill>
              <a:srgbClr val="189B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 defTabSz="584200">
              <a:defRPr sz="1800"/>
            </a:pPr>
            <a:r>
              <a:rPr sz="3600"/>
              <a:t>Liquid Ar TPC</a:t>
            </a:r>
            <a:endParaRPr sz="3600"/>
          </a:p>
          <a:p>
            <a:pPr lvl="0" defTabSz="584200">
              <a:defRPr sz="1800"/>
            </a:pPr>
            <a:r>
              <a:rPr sz="3600"/>
              <a:t>153kg 39Ar-Depleted</a:t>
            </a:r>
            <a:endParaRPr sz="3600"/>
          </a:p>
          <a:p>
            <a:pPr lvl="0" defTabSz="584200">
              <a:defRPr sz="1800"/>
            </a:pPr>
            <a:r>
              <a:rPr sz="3600"/>
              <a:t>Underground Argon </a:t>
            </a:r>
            <a:endParaRPr sz="3600"/>
          </a:p>
          <a:p>
            <a:pPr lvl="0" defTabSz="584200">
              <a:defRPr sz="1800"/>
            </a:pPr>
            <a:r>
              <a:rPr sz="3600"/>
              <a:t>Target</a:t>
            </a:r>
          </a:p>
        </p:txBody>
      </p:sp>
      <p:sp>
        <p:nvSpPr>
          <p:cNvPr id="56" name="Shape 56"/>
          <p:cNvSpPr/>
          <p:nvPr/>
        </p:nvSpPr>
        <p:spPr>
          <a:xfrm>
            <a:off x="5283974" y="9373393"/>
            <a:ext cx="3814802" cy="2898776"/>
          </a:xfrm>
          <a:prstGeom prst="rect">
            <a:avLst/>
          </a:prstGeom>
          <a:ln w="25400">
            <a:solidFill>
              <a:srgbClr val="97181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 defTabSz="584200">
              <a:defRPr sz="1800"/>
            </a:pPr>
            <a:r>
              <a:rPr sz="3600"/>
              <a:t>10m Height</a:t>
            </a:r>
            <a:endParaRPr sz="3600"/>
          </a:p>
          <a:p>
            <a:pPr lvl="0" defTabSz="584200">
              <a:defRPr sz="1800"/>
            </a:pPr>
            <a:r>
              <a:rPr sz="3600"/>
              <a:t>11m Diameter</a:t>
            </a:r>
            <a:endParaRPr sz="3600"/>
          </a:p>
          <a:p>
            <a:pPr lvl="0" defTabSz="584200">
              <a:defRPr sz="1800"/>
            </a:pPr>
            <a:r>
              <a:rPr sz="3600"/>
              <a:t>1,000 Tonnes</a:t>
            </a:r>
            <a:endParaRPr sz="3600"/>
          </a:p>
          <a:p>
            <a:pPr lvl="0" defTabSz="584200">
              <a:defRPr sz="1800"/>
            </a:pPr>
            <a:r>
              <a:rPr sz="3600"/>
              <a:t>Water Cherenkov</a:t>
            </a:r>
            <a:endParaRPr sz="3600"/>
          </a:p>
          <a:p>
            <a:pPr lvl="0" defTabSz="584200">
              <a:defRPr sz="1800"/>
            </a:pPr>
            <a:r>
              <a:rPr sz="3600"/>
              <a:t>Muon Veto</a:t>
            </a:r>
          </a:p>
        </p:txBody>
      </p:sp>
      <p:sp>
        <p:nvSpPr>
          <p:cNvPr id="57" name="Shape 57"/>
          <p:cNvSpPr/>
          <p:nvPr/>
        </p:nvSpPr>
        <p:spPr>
          <a:xfrm>
            <a:off x="15392838" y="3877865"/>
            <a:ext cx="3813887" cy="2352676"/>
          </a:xfrm>
          <a:prstGeom prst="rect">
            <a:avLst/>
          </a:prstGeom>
          <a:ln w="25400">
            <a:solidFill>
              <a:srgbClr val="8881F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 defTabSz="584200">
              <a:defRPr sz="1800"/>
            </a:pPr>
            <a:r>
              <a:rPr sz="3600"/>
              <a:t>4m Diameter</a:t>
            </a:r>
            <a:endParaRPr sz="3600"/>
          </a:p>
          <a:p>
            <a:pPr lvl="0" defTabSz="584200">
              <a:defRPr sz="1800"/>
            </a:pPr>
            <a:r>
              <a:rPr sz="3600"/>
              <a:t>30 Tonnes</a:t>
            </a:r>
            <a:endParaRPr sz="3600"/>
          </a:p>
          <a:p>
            <a:pPr lvl="0" defTabSz="584200">
              <a:defRPr sz="1800"/>
            </a:pPr>
            <a:r>
              <a:rPr sz="3600"/>
              <a:t>Liquid Scintillator</a:t>
            </a:r>
            <a:endParaRPr sz="3600"/>
          </a:p>
          <a:p>
            <a:pPr lvl="0" defTabSz="584200">
              <a:defRPr sz="1800"/>
            </a:pPr>
            <a:r>
              <a:rPr sz="3600"/>
              <a:t>Neutron Veto</a:t>
            </a:r>
          </a:p>
        </p:txBody>
      </p:sp>
      <p:sp>
        <p:nvSpPr>
          <p:cNvPr id="58" name="Shape 58"/>
          <p:cNvSpPr/>
          <p:nvPr/>
        </p:nvSpPr>
        <p:spPr>
          <a:xfrm>
            <a:off x="7256786" y="6308489"/>
            <a:ext cx="4965213" cy="3524562"/>
          </a:xfrm>
          <a:prstGeom prst="line">
            <a:avLst/>
          </a:prstGeom>
          <a:ln w="25400">
            <a:solidFill>
              <a:srgbClr val="189B1A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lvl="0" defTabSz="584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59" name="Shape 59"/>
          <p:cNvSpPr/>
          <p:nvPr/>
        </p:nvSpPr>
        <p:spPr>
          <a:xfrm flipH="1">
            <a:off x="13017856" y="6228440"/>
            <a:ext cx="4547514" cy="2967464"/>
          </a:xfrm>
          <a:prstGeom prst="line">
            <a:avLst/>
          </a:prstGeom>
          <a:ln w="25400">
            <a:solidFill>
              <a:srgbClr val="8881F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lvl="0" defTabSz="584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60" name="Shape 60"/>
          <p:cNvSpPr/>
          <p:nvPr/>
        </p:nvSpPr>
        <p:spPr>
          <a:xfrm flipV="1">
            <a:off x="7302787" y="8685097"/>
            <a:ext cx="2258444" cy="618522"/>
          </a:xfrm>
          <a:prstGeom prst="line">
            <a:avLst/>
          </a:prstGeom>
          <a:ln w="25400">
            <a:solidFill>
              <a:srgbClr val="971817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lvl="0" defTabSz="584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DS-20K</a:t>
            </a:r>
          </a:p>
        </p:txBody>
      </p:sp>
      <p:pic>
        <p:nvPicPr>
          <p:cNvPr id="63" name="CTF-Assembl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5406" y="2598539"/>
            <a:ext cx="14144626" cy="10929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S20K-Supp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84337" y="8315143"/>
            <a:ext cx="2972514" cy="4128492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16474744" y="3883024"/>
            <a:ext cx="2721637" cy="1806576"/>
          </a:xfrm>
          <a:prstGeom prst="rect">
            <a:avLst/>
          </a:prstGeom>
          <a:ln w="25400">
            <a:solidFill>
              <a:srgbClr val="8881F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 defTabSz="584200">
              <a:defRPr sz="1800"/>
            </a:pPr>
            <a:r>
              <a:rPr sz="3600"/>
              <a:t>30 Tonnes</a:t>
            </a:r>
            <a:endParaRPr sz="3600"/>
          </a:p>
          <a:p>
            <a:pPr lvl="0" defTabSz="584200">
              <a:defRPr sz="1800"/>
            </a:pPr>
            <a:r>
              <a:rPr sz="3600"/>
              <a:t>(23 fiducial)</a:t>
            </a:r>
            <a:endParaRPr sz="3600"/>
          </a:p>
          <a:p>
            <a:pPr lvl="0" defTabSz="584200">
              <a:defRPr sz="1800"/>
            </a:pPr>
            <a:r>
              <a:rPr sz="3600"/>
              <a:t>Cryostat</a:t>
            </a:r>
          </a:p>
        </p:txBody>
      </p:sp>
      <p:sp>
        <p:nvSpPr>
          <p:cNvPr id="66" name="Shape 66"/>
          <p:cNvSpPr/>
          <p:nvPr/>
        </p:nvSpPr>
        <p:spPr>
          <a:xfrm flipH="1">
            <a:off x="12937211" y="5686183"/>
            <a:ext cx="4973418" cy="3441365"/>
          </a:xfrm>
          <a:prstGeom prst="line">
            <a:avLst/>
          </a:prstGeom>
          <a:ln w="25400">
            <a:solidFill>
              <a:srgbClr val="8881F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lvl="0" defTabSz="584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5275716" y="9749152"/>
            <a:ext cx="3509849" cy="1260476"/>
          </a:xfrm>
          <a:prstGeom prst="rect">
            <a:avLst/>
          </a:prstGeom>
          <a:ln w="25400">
            <a:solidFill>
              <a:srgbClr val="189B1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 defTabSz="584200">
              <a:defRPr sz="1800"/>
            </a:pPr>
            <a:r>
              <a:rPr sz="3600"/>
              <a:t>Structured legs</a:t>
            </a:r>
            <a:endParaRPr sz="3600"/>
          </a:p>
          <a:p>
            <a:pPr lvl="0" defTabSz="584200">
              <a:defRPr sz="1800"/>
            </a:pPr>
            <a:r>
              <a:rPr sz="3600"/>
              <a:t>the same of LSV</a:t>
            </a:r>
          </a:p>
        </p:txBody>
      </p:sp>
      <p:sp>
        <p:nvSpPr>
          <p:cNvPr id="68" name="Shape 68"/>
          <p:cNvSpPr/>
          <p:nvPr/>
        </p:nvSpPr>
        <p:spPr>
          <a:xfrm flipV="1">
            <a:off x="8774564" y="10093515"/>
            <a:ext cx="2447310" cy="290354"/>
          </a:xfrm>
          <a:prstGeom prst="line">
            <a:avLst/>
          </a:prstGeom>
          <a:ln w="25400">
            <a:solidFill>
              <a:srgbClr val="189B1A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lvl="0" defTabSz="584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69" name="Shape 69"/>
          <p:cNvSpPr/>
          <p:nvPr/>
        </p:nvSpPr>
        <p:spPr>
          <a:xfrm>
            <a:off x="5259714" y="3883024"/>
            <a:ext cx="3256103" cy="1806576"/>
          </a:xfrm>
          <a:prstGeom prst="rect">
            <a:avLst/>
          </a:prstGeom>
          <a:ln w="25400">
            <a:solidFill>
              <a:srgbClr val="97181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 defTabSz="584200">
              <a:defRPr sz="1800"/>
            </a:pPr>
            <a:r>
              <a:rPr sz="3600"/>
              <a:t>Actual bigger</a:t>
            </a:r>
            <a:endParaRPr sz="3600"/>
          </a:p>
          <a:p>
            <a:pPr lvl="0" defTabSz="584200">
              <a:defRPr sz="1800"/>
            </a:pPr>
            <a:r>
              <a:rPr sz="3600"/>
              <a:t>flange to enter</a:t>
            </a:r>
            <a:endParaRPr sz="3600"/>
          </a:p>
          <a:p>
            <a:pPr lvl="0" defTabSz="584200">
              <a:defRPr sz="1800"/>
            </a:pPr>
            <a:r>
              <a:rPr sz="3600"/>
              <a:t>the CTF</a:t>
            </a:r>
          </a:p>
        </p:txBody>
      </p:sp>
      <p:sp>
        <p:nvSpPr>
          <p:cNvPr id="70" name="Shape 70"/>
          <p:cNvSpPr/>
          <p:nvPr/>
        </p:nvSpPr>
        <p:spPr>
          <a:xfrm>
            <a:off x="8537177" y="4595558"/>
            <a:ext cx="3528325" cy="2299557"/>
          </a:xfrm>
          <a:prstGeom prst="line">
            <a:avLst/>
          </a:prstGeom>
          <a:ln w="25400">
            <a:solidFill>
              <a:srgbClr val="971817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lvl="0" defTabSz="584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pic>
        <p:nvPicPr>
          <p:cNvPr id="71" name="CTF-July201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5406" y="5740012"/>
            <a:ext cx="4505311" cy="2982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  <p:bldP build="whole" bldLvl="1" animBg="1" rev="0" advAuto="0" spid="67" grpId="5"/>
      <p:bldP build="whole" bldLvl="1" animBg="1" rev="0" advAuto="0" spid="71" grpId="8"/>
      <p:bldP build="whole" bldLvl="1" animBg="1" rev="0" advAuto="0" spid="69" grpId="6"/>
      <p:bldP build="whole" bldLvl="1" animBg="1" rev="0" advAuto="0" spid="70" grpId="7"/>
      <p:bldP build="whole" bldLvl="1" animBg="1" rev="0" advAuto="0" spid="65" grpId="2"/>
      <p:bldP build="whole" bldLvl="1" animBg="1" rev="0" advAuto="0" spid="66" grpId="3"/>
      <p:bldP build="whole" bldLvl="1" animBg="1" rev="0" advAuto="0" spid="68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CDE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4155281" y="41275"/>
            <a:ext cx="15609094" cy="1980159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000000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11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rPr>
              <a:t>Future Plan</a:t>
            </a:r>
          </a:p>
        </p:txBody>
      </p:sp>
      <p:pic>
        <p:nvPicPr>
          <p:cNvPr id="74" name="Hall-C.pdf"/>
          <p:cNvPicPr/>
          <p:nvPr/>
        </p:nvPicPr>
        <p:blipFill>
          <a:blip r:embed="rId2">
            <a:extLst/>
          </a:blip>
          <a:srcRect l="2952" t="35279" r="2952" b="33709"/>
          <a:stretch>
            <a:fillRect/>
          </a:stretch>
        </p:blipFill>
        <p:spPr>
          <a:xfrm>
            <a:off x="5754" y="2065015"/>
            <a:ext cx="17058028" cy="3972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DS-20K+RECOVERY.pdf"/>
          <p:cNvPicPr/>
          <p:nvPr/>
        </p:nvPicPr>
        <p:blipFill>
          <a:blip r:embed="rId3">
            <a:extLst/>
          </a:blip>
          <a:srcRect l="14161" t="3766" r="9158" b="18042"/>
          <a:stretch>
            <a:fillRect/>
          </a:stretch>
        </p:blipFill>
        <p:spPr>
          <a:xfrm>
            <a:off x="86024" y="6627415"/>
            <a:ext cx="9513611" cy="685519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4623743" y="7129859"/>
            <a:ext cx="2157908" cy="625476"/>
          </a:xfrm>
          <a:prstGeom prst="rect">
            <a:avLst/>
          </a:prstGeom>
          <a:gradFill>
            <a:gsLst>
              <a:gs pos="0">
                <a:srgbClr val="A6AAA8"/>
              </a:gs>
              <a:gs pos="100000">
                <a:srgbClr val="53585F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016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584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rPr>
              <a:t>Zoom View</a:t>
            </a:r>
          </a:p>
        </p:txBody>
      </p:sp>
      <p:sp>
        <p:nvSpPr>
          <p:cNvPr id="77" name="Shape 77"/>
          <p:cNvSpPr/>
          <p:nvPr/>
        </p:nvSpPr>
        <p:spPr>
          <a:xfrm flipV="1">
            <a:off x="6111477" y="3817943"/>
            <a:ext cx="2969655" cy="3172855"/>
          </a:xfrm>
          <a:prstGeom prst="line">
            <a:avLst/>
          </a:prstGeom>
          <a:ln w="25400">
            <a:solidFill>
              <a:srgbClr val="971818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lvl="0" defTabSz="584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17001729" y="2347515"/>
            <a:ext cx="7286280" cy="4537076"/>
          </a:xfrm>
          <a:prstGeom prst="rect">
            <a:avLst/>
          </a:prstGeom>
          <a:ln w="25400">
            <a:solidFill>
              <a:srgbClr val="97181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just" defTabSz="584200">
              <a:defRPr sz="1800"/>
            </a:pPr>
            <a:r>
              <a:rPr sz="3600"/>
              <a:t>Main Tasks:</a:t>
            </a:r>
            <a:endParaRPr sz="3600"/>
          </a:p>
          <a:p>
            <a:pPr lvl="0" marL="433136" indent="-433136" algn="just" defTabSz="584200">
              <a:buSzPct val="75000"/>
              <a:buChar char="•"/>
              <a:defRPr sz="1800"/>
            </a:pPr>
            <a:r>
              <a:rPr sz="3600"/>
              <a:t>CTF Modification and local Area (to be agreed to Borexino)</a:t>
            </a:r>
            <a:endParaRPr sz="3600"/>
          </a:p>
          <a:p>
            <a:pPr lvl="0" marL="433136" indent="-433136" algn="just" defTabSz="584200">
              <a:buSzPct val="75000"/>
              <a:buChar char="•"/>
              <a:defRPr sz="1800"/>
            </a:pPr>
            <a:r>
              <a:rPr sz="3600"/>
              <a:t>Allocation of the Recovery Tank for the UAr</a:t>
            </a:r>
            <a:endParaRPr sz="3600"/>
          </a:p>
          <a:p>
            <a:pPr lvl="0" marL="433136" indent="-433136" algn="just" defTabSz="584200">
              <a:buSzPct val="75000"/>
              <a:buChar char="•"/>
              <a:defRPr sz="1800"/>
            </a:pPr>
            <a:r>
              <a:rPr sz="3600"/>
              <a:t>Possible use of Gadolinium and modification of the Water Plant for such a possibility</a:t>
            </a:r>
          </a:p>
        </p:txBody>
      </p:sp>
      <p:pic>
        <p:nvPicPr>
          <p:cNvPr id="79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51636" y="6574997"/>
            <a:ext cx="5766889" cy="633121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6483345" y="7513439"/>
            <a:ext cx="7286281" cy="5083176"/>
          </a:xfrm>
          <a:prstGeom prst="rect">
            <a:avLst/>
          </a:prstGeom>
          <a:ln w="25400">
            <a:solidFill>
              <a:srgbClr val="97181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just" defTabSz="584200">
              <a:defRPr sz="1800"/>
            </a:pPr>
            <a:r>
              <a:rPr sz="3600"/>
              <a:t>Cryostat:</a:t>
            </a:r>
            <a:endParaRPr sz="3600"/>
          </a:p>
          <a:p>
            <a:pPr lvl="0" marL="433136" indent="-433136" algn="just" defTabSz="584200">
              <a:buSzPct val="75000"/>
              <a:buChar char="•"/>
              <a:defRPr sz="1800"/>
            </a:pPr>
            <a:r>
              <a:rPr sz="3600"/>
              <a:t>Intention to use Pure Titanium</a:t>
            </a:r>
            <a:endParaRPr sz="3600"/>
          </a:p>
          <a:p>
            <a:pPr lvl="0" marL="433136" indent="-433136" algn="just" defTabSz="584200">
              <a:buSzPct val="75000"/>
              <a:buChar char="•"/>
              <a:defRPr sz="1800"/>
            </a:pPr>
            <a:r>
              <a:rPr sz="3600"/>
              <a:t>Russia has a crucial role to find pure Ti with low radio-contamination</a:t>
            </a:r>
            <a:endParaRPr sz="3600"/>
          </a:p>
          <a:p>
            <a:pPr lvl="0" marL="433136" indent="-433136" algn="just" defTabSz="584200">
              <a:buSzPct val="75000"/>
              <a:buChar char="•"/>
              <a:defRPr sz="1800"/>
            </a:pPr>
            <a:r>
              <a:rPr sz="3600"/>
              <a:t>Classification of material, weldings, engineering very fundamental</a:t>
            </a:r>
            <a:endParaRPr sz="3600"/>
          </a:p>
          <a:p>
            <a:pPr lvl="0" marL="433136" indent="-433136" algn="just" defTabSz="584200">
              <a:buSzPct val="75000"/>
              <a:buChar char="•"/>
              <a:defRPr sz="1800"/>
            </a:pPr>
            <a:r>
              <a:rPr sz="3600"/>
              <a:t>SiPM tiles (15m</a:t>
            </a:r>
            <a:r>
              <a:rPr baseline="31999" sz="3600"/>
              <a:t>2 </a:t>
            </a:r>
            <a:r>
              <a:rPr sz="3600"/>
              <a:t>total surface)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2"/>
      <p:bldP build="whole" bldLvl="1" animBg="1" rev="0" advAuto="0" spid="7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48.png"/>
          <p:cNvPicPr/>
          <p:nvPr/>
        </p:nvPicPr>
        <p:blipFill>
          <a:blip r:embed="rId2">
            <a:extLst/>
          </a:blip>
          <a:srcRect l="0" t="49140" r="35973" b="0"/>
          <a:stretch>
            <a:fillRect/>
          </a:stretch>
        </p:blipFill>
        <p:spPr>
          <a:xfrm>
            <a:off x="7717991" y="7066683"/>
            <a:ext cx="9962549" cy="5935157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5318136" y="3584733"/>
            <a:ext cx="13342655" cy="105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lvl="0" defTabSz="914400">
              <a:defRPr sz="1800"/>
            </a:pPr>
            <a:r>
              <a:rPr b="1" sz="6200">
                <a:solidFill>
                  <a:srgbClr val="005CAB"/>
                </a:solidFill>
                <a:latin typeface="Arial"/>
                <a:ea typeface="Arial"/>
                <a:cs typeface="Arial"/>
                <a:sym typeface="Arial"/>
              </a:rPr>
              <a:t>Test on 10cm</a:t>
            </a:r>
            <a:r>
              <a:rPr b="1" baseline="30838" sz="6200">
                <a:solidFill>
                  <a:srgbClr val="005CA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sz="6200">
                <a:solidFill>
                  <a:srgbClr val="005CAB"/>
                </a:solidFill>
                <a:latin typeface="Arial"/>
                <a:ea typeface="Arial"/>
                <a:cs typeface="Arial"/>
                <a:sym typeface="Arial"/>
              </a:rPr>
              <a:t> tile at 80K</a:t>
            </a:r>
          </a:p>
        </p:txBody>
      </p:sp>
      <p:sp>
        <p:nvSpPr>
          <p:cNvPr id="84" name="Shape 84"/>
          <p:cNvSpPr/>
          <p:nvPr/>
        </p:nvSpPr>
        <p:spPr>
          <a:xfrm>
            <a:off x="5265380" y="4992666"/>
            <a:ext cx="13853240" cy="1559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lvl="0" algn="l" defTabSz="914400">
              <a:defRPr sz="1800"/>
            </a:pPr>
            <a:r>
              <a:rPr sz="4800">
                <a:latin typeface="Arial"/>
                <a:ea typeface="Arial"/>
                <a:cs typeface="Arial"/>
                <a:sym typeface="Arial"/>
              </a:rPr>
              <a:t>All channels connected together on one front-end.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defRPr sz="1800"/>
            </a:pPr>
            <a:r>
              <a:rPr sz="4800">
                <a:latin typeface="Arial"/>
                <a:ea typeface="Arial"/>
                <a:cs typeface="Arial"/>
                <a:sym typeface="Arial"/>
              </a:rPr>
              <a:t>Tile illuminated with laser. Integration time = 6us.</a:t>
            </a:r>
          </a:p>
        </p:txBody>
      </p:sp>
      <p:sp>
        <p:nvSpPr>
          <p:cNvPr id="85" name="Shape 85"/>
          <p:cNvSpPr/>
          <p:nvPr/>
        </p:nvSpPr>
        <p:spPr>
          <a:xfrm>
            <a:off x="17986105" y="7077554"/>
            <a:ext cx="5966490" cy="39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lvl="0" algn="l" defTabSz="914400">
              <a:defRPr sz="1800"/>
            </a:pPr>
            <a:r>
              <a:rPr b="1" sz="4400">
                <a:latin typeface="Arial"/>
                <a:ea typeface="Arial"/>
                <a:cs typeface="Arial"/>
                <a:sym typeface="Arial"/>
              </a:rPr>
              <a:t>Single-photon spectrum visible!!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  <a:p>
            <a:pPr lvl="0" marL="889000" indent="-889000" algn="l" defTabSz="914400">
              <a:buSzPct val="100000"/>
              <a:buChar char="-"/>
              <a:defRPr sz="1800"/>
            </a:pPr>
            <a:r>
              <a:rPr sz="4400">
                <a:latin typeface="Arial"/>
                <a:ea typeface="Arial"/>
                <a:cs typeface="Arial"/>
                <a:sym typeface="Arial"/>
              </a:rPr>
              <a:t>low noise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lvl="0" marL="889000" indent="-889000" algn="l" defTabSz="914400">
              <a:buSzPct val="100000"/>
              <a:buChar char="-"/>
              <a:defRPr sz="1800"/>
            </a:pPr>
            <a:r>
              <a:rPr sz="4400">
                <a:latin typeface="Arial"/>
                <a:ea typeface="Arial"/>
                <a:cs typeface="Arial"/>
                <a:sym typeface="Arial"/>
              </a:rPr>
              <a:t>very uniform behavior of the SiPMs!!</a:t>
            </a:r>
          </a:p>
        </p:txBody>
      </p:sp>
      <p:pic>
        <p:nvPicPr>
          <p:cNvPr id="86" name="image49.jpg"/>
          <p:cNvPicPr/>
          <p:nvPr/>
        </p:nvPicPr>
        <p:blipFill>
          <a:blip r:embed="rId3">
            <a:extLst/>
          </a:blip>
          <a:srcRect l="40292" t="15486" r="17365" b="0"/>
          <a:stretch>
            <a:fillRect/>
          </a:stretch>
        </p:blipFill>
        <p:spPr>
          <a:xfrm>
            <a:off x="1870091" y="7029867"/>
            <a:ext cx="5286704" cy="59354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8762114" y="7319129"/>
            <a:ext cx="8019476" cy="1071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lvl="0" algn="l" defTabSz="914400">
              <a:defRPr sz="1800"/>
            </a:pPr>
            <a:r>
              <a:rPr b="1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Measurement performed by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914400">
              <a:defRPr sz="1800"/>
            </a:pPr>
            <a:r>
              <a:rPr b="1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Razeto (LNGS) and Korga (Houston) @ LNGS </a:t>
            </a:r>
          </a:p>
        </p:txBody>
      </p:sp>
      <p:sp>
        <p:nvSpPr>
          <p:cNvPr id="88" name="Shape 88"/>
          <p:cNvSpPr/>
          <p:nvPr>
            <p:ph type="title" idx="4294967295"/>
          </p:nvPr>
        </p:nvSpPr>
        <p:spPr>
          <a:xfrm>
            <a:off x="4333081" y="142875"/>
            <a:ext cx="15609094" cy="2978365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71437" tIns="71437" rIns="71437" bIns="71437"/>
          <a:lstStyle/>
          <a:p>
            <a:pPr lvl="0" defTabSz="479044">
              <a:defRPr sz="1800"/>
            </a:pPr>
            <a:r>
              <a:rPr sz="9184">
                <a:effectLst>
                  <a:outerShdw sx="100000" sy="100000" kx="0" ky="0" algn="b" rotWithShape="0" blurRad="20828" dist="19678" dir="2700000">
                    <a:srgbClr val="000000">
                      <a:alpha val="31034"/>
                    </a:srgbClr>
                  </a:outerShdw>
                </a:effectLst>
              </a:rPr>
              <a:t>Future Plan</a:t>
            </a:r>
            <a:endParaRPr sz="9184">
              <a:effectLst>
                <a:outerShdw sx="100000" sy="100000" kx="0" ky="0" algn="b" rotWithShape="0" blurRad="20828" dist="19678" dir="2700000">
                  <a:srgbClr val="000000">
                    <a:alpha val="31034"/>
                  </a:srgbClr>
                </a:outerShdw>
              </a:effectLst>
            </a:endParaRPr>
          </a:p>
          <a:p>
            <a:pPr lvl="0" defTabSz="479044">
              <a:defRPr sz="1800"/>
            </a:pPr>
            <a:r>
              <a:rPr sz="9184">
                <a:effectLst>
                  <a:outerShdw sx="100000" sy="100000" kx="0" ky="0" algn="b" rotWithShape="0" blurRad="20828" dist="19678" dir="2700000">
                    <a:srgbClr val="000000">
                      <a:alpha val="31034"/>
                    </a:srgbClr>
                  </a:outerShdw>
                </a:effectLst>
              </a:rPr>
              <a:t>SiPM development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" grpId="1"/>
      <p:bldP build="whole" bldLvl="1" animBg="1" rev="0" advAuto="0" spid="8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rgoDSkDSf-ProjectedExclusi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198" y="-3065"/>
            <a:ext cx="24390119" cy="13722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3514170" y="-201864"/>
            <a:ext cx="17355660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10000">
                <a:latin typeface="Helvetica"/>
                <a:ea typeface="Helvetica"/>
                <a:cs typeface="Helvetica"/>
                <a:sym typeface="Helvetica"/>
              </a:rPr>
              <a:t>DarkSide-20k</a:t>
            </a:r>
            <a:endParaRPr b="1" sz="100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endParaRPr b="1" sz="50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20-tonnes fiducial dark matter detector</a:t>
            </a:r>
            <a:endParaRPr b="1" sz="50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start of operations at LNGS within 2020</a:t>
            </a:r>
            <a:endParaRPr b="1" sz="50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100 tonne×year background-free search for dark matter</a:t>
            </a:r>
          </a:p>
        </p:txBody>
      </p:sp>
      <p:sp>
        <p:nvSpPr>
          <p:cNvPr id="95" name="Shape 95"/>
          <p:cNvSpPr/>
          <p:nvPr/>
        </p:nvSpPr>
        <p:spPr>
          <a:xfrm>
            <a:off x="3129889" y="8285746"/>
            <a:ext cx="18124222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10000">
                <a:latin typeface="Helvetica"/>
                <a:ea typeface="Helvetica"/>
                <a:cs typeface="Helvetica"/>
                <a:sym typeface="Helvetica"/>
              </a:rPr>
              <a:t>Argo</a:t>
            </a:r>
            <a:endParaRPr b="1" sz="100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endParaRPr b="1" sz="50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300-tonnes depleted argon detector</a:t>
            </a:r>
            <a:endParaRPr b="1" sz="50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start of operations at LNGS within 2025</a:t>
            </a:r>
            <a:endParaRPr b="1" sz="50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1,000 tonne×year background-free search for dark matter</a:t>
            </a:r>
            <a:endParaRPr b="1" sz="50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precision measurement of solar neutrinos</a:t>
            </a:r>
          </a:p>
        </p:txBody>
      </p:sp>
      <p:graphicFrame>
        <p:nvGraphicFramePr>
          <p:cNvPr id="96" name="Table 96"/>
          <p:cNvGraphicFramePr/>
          <p:nvPr/>
        </p:nvGraphicFramePr>
        <p:xfrm>
          <a:off x="-1" y="4791242"/>
          <a:ext cx="24384003" cy="31750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3180521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  <a:gridCol w="1060174"/>
              </a:tblGrid>
              <a:tr h="1066231"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20-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30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31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32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33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34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</a:tr>
              <a:tr h="1066231"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DS-20k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254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FF5F5E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gradFill flip="none" rotWithShape="1">
                      <a:gsLst>
                        <a:gs pos="0">
                          <a:srgbClr val="FFFB00"/>
                        </a:gs>
                        <a:gs pos="27628">
                          <a:srgbClr val="FFE83C"/>
                        </a:gs>
                        <a:gs pos="54239">
                          <a:srgbClr val="FFD479"/>
                        </a:gs>
                        <a:gs pos="100000">
                          <a:srgbClr val="00F900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</a:tr>
              <a:tr h="1042537">
                <a:tc>
                  <a:txBody>
                    <a:bodyPr/>
                    <a:lstStyle/>
                    <a:p>
                      <a:pPr lv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ARGO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254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FF5F5E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gradFill flip="none" rotWithShape="1">
                      <a:gsLst>
                        <a:gs pos="0">
                          <a:srgbClr val="FFFB00"/>
                        </a:gs>
                        <a:gs pos="27628">
                          <a:srgbClr val="FFE83C"/>
                        </a:gs>
                        <a:gs pos="54239">
                          <a:srgbClr val="FFD479"/>
                        </a:gs>
                        <a:gs pos="100000">
                          <a:srgbClr val="00F900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5000">
                          <a:latin typeface="Courier"/>
                          <a:ea typeface="Courier"/>
                          <a:cs typeface="Courier"/>
                          <a:sym typeface="Courier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00F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xfrm>
            <a:off x="-43795" y="-329800"/>
            <a:ext cx="24471588" cy="2286001"/>
          </a:xfrm>
          <a:prstGeom prst="rect">
            <a:avLst/>
          </a:prstGeom>
        </p:spPr>
        <p:txBody>
          <a:bodyPr/>
          <a:lstStyle>
            <a:lvl1pPr defTabSz="808990">
              <a:defRPr sz="10976"/>
            </a:lvl1pPr>
          </a:lstStyle>
          <a:p>
            <a:pPr lvl="0">
              <a:defRPr sz="1800"/>
            </a:pPr>
            <a:r>
              <a:rPr sz="10976"/>
              <a:t>DarkSide-20k and Argo LoI Signatories</a:t>
            </a:r>
          </a:p>
        </p:txBody>
      </p:sp>
      <p:sp>
        <p:nvSpPr>
          <p:cNvPr id="101" name="Shape 101"/>
          <p:cNvSpPr/>
          <p:nvPr/>
        </p:nvSpPr>
        <p:spPr>
          <a:xfrm>
            <a:off x="-32159" y="1604826"/>
            <a:ext cx="24448318" cy="12130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2" spcCol="1222415" anchor="ctr"/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D. Franco, A Tonazzo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(APC Paris)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D. Alton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(Augustana)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A. Kubankin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(Belgorod)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K. Keeter, B. Mount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(BHSU)</a:t>
            </a:r>
            <a:endParaRPr b="1" sz="3600">
              <a:solidFill>
                <a:srgbClr val="FF26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A. Devoto, M. Lissia, M. Mascia, S. Palmas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(Cagliari)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A. Machado, E. Segreto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(Campinas)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M. Leal, L. Romero, R. Santorelli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(CIEMAT)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S. Horikawa, K. Nikolics, C. Regenfus,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A. Rubbia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(ETH)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S. Pordes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(Fermilab)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A. Gola, C. Piemonte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(FBK &amp; TIFPA)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M. Pallavicini, G. Testera, S. Zavatarelli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(Genova)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S. Davini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(GSSI)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E. Hungerford, A. Renshaw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(Houston)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M. Guan, J. Liu, Y. Ma, C. Yang, W. Zhong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(IHEP)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M. Misziazek, K. Pelczar, M. Woicik, G. Zuzel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(Jagiellonian)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K. Fomenko, A. Sotnikov, O. Smirnov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(JINR)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M. Skorokhvatov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(Kurchatov)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N. Canci, F. Gabriele, G. Bonfini, A. Razeto,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N. Rossi, F. Villante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(LNGS)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S. De Cecco, C. Giganti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(LPNHE Paris)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D. D’Angelo, G. Ranucci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(Milano)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A. Chepurnov, G. Girenok, I. Gribov,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M. Gromov, I. Zilcov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(MSU)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H. Back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(PNNL)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M. Ghioni, A. Gulinatti, L. Pellegrini, I. Rech,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A. Tosi, F. Zappa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(PoliMi)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C. Galbiati, A. Goretti, A. Ianni,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P. Meyers, M. Wada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(Princeton)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C. Dionisi, S. Giagu, M. Rescigno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(Roma 1)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S. Bussino, S. Mari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(Roma 3)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A. Derbin, V. Muratova, D. Semenov,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E. Unzhakov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(St. Petersburg)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C. Jollet, A. Meregaglia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(Strasbourg)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C.J. Martoff, J. Napolitano, J. Wilhelmi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(Temple)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E. Pantic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(UC Davis)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Y. Suvorov, H. Wang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(UCLA)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A. Pocar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(UMass Amherst)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F. Ortica, A. Romani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(Perugia)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S. Catalanotti, A. Cocco, G. Covone,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G. Fiorillo, B. Rossi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(Napoli)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J. Maricic, R. Milincic, B. Reinhold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(Hawaii)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P. Cavalcante </a:t>
            </a:r>
            <a:r>
              <a:rPr b="1" sz="36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(Virginia Tech)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