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5" r:id="rId3"/>
    <p:sldId id="257" r:id="rId4"/>
    <p:sldId id="259" r:id="rId5"/>
    <p:sldId id="261" r:id="rId6"/>
    <p:sldId id="258" r:id="rId7"/>
    <p:sldId id="260" r:id="rId8"/>
    <p:sldId id="264" r:id="rId9"/>
    <p:sldId id="262" r:id="rId10"/>
    <p:sldId id="263" r:id="rId11"/>
    <p:sldId id="266"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52" autoAdjust="0"/>
  </p:normalViewPr>
  <p:slideViewPr>
    <p:cSldViewPr>
      <p:cViewPr>
        <p:scale>
          <a:sx n="56" d="100"/>
          <a:sy n="56" d="100"/>
        </p:scale>
        <p:origin x="-1764"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8FABE-FC29-48AC-9866-7BAFE8B96FB2}" type="datetimeFigureOut">
              <a:rPr lang="ru-RU" smtClean="0"/>
              <a:t>08.10.2015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CAFD00-1CDA-46E1-BEEE-94BD703DABF9}" type="slidenum">
              <a:rPr lang="ru-RU" smtClean="0"/>
              <a:t>‹#›</a:t>
            </a:fld>
            <a:endParaRPr lang="ru-RU"/>
          </a:p>
        </p:txBody>
      </p:sp>
    </p:spTree>
    <p:extLst>
      <p:ext uri="{BB962C8B-B14F-4D97-AF65-F5344CB8AC3E}">
        <p14:creationId xmlns:p14="http://schemas.microsoft.com/office/powerpoint/2010/main" val="195380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dirty="0"/>
          </a:p>
        </p:txBody>
      </p:sp>
      <p:sp>
        <p:nvSpPr>
          <p:cNvPr id="4" name="Номер слайда 3"/>
          <p:cNvSpPr>
            <a:spLocks noGrp="1"/>
          </p:cNvSpPr>
          <p:nvPr>
            <p:ph type="sldNum" sz="quarter" idx="10"/>
          </p:nvPr>
        </p:nvSpPr>
        <p:spPr/>
        <p:txBody>
          <a:bodyPr/>
          <a:lstStyle/>
          <a:p>
            <a:fld id="{FBCAFD00-1CDA-46E1-BEEE-94BD703DABF9}" type="slidenum">
              <a:rPr lang="ru-RU" smtClean="0"/>
              <a:t>1</a:t>
            </a:fld>
            <a:endParaRPr lang="ru-RU"/>
          </a:p>
        </p:txBody>
      </p:sp>
    </p:spTree>
    <p:extLst>
      <p:ext uri="{BB962C8B-B14F-4D97-AF65-F5344CB8AC3E}">
        <p14:creationId xmlns:p14="http://schemas.microsoft.com/office/powerpoint/2010/main" val="319882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BCAFD00-1CDA-46E1-BEEE-94BD703DABF9}" type="slidenum">
              <a:rPr lang="ru-RU" smtClean="0"/>
              <a:t>2</a:t>
            </a:fld>
            <a:endParaRPr lang="ru-RU"/>
          </a:p>
        </p:txBody>
      </p:sp>
    </p:spTree>
    <p:extLst>
      <p:ext uri="{BB962C8B-B14F-4D97-AF65-F5344CB8AC3E}">
        <p14:creationId xmlns:p14="http://schemas.microsoft.com/office/powerpoint/2010/main" val="48246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smtClean="0"/>
          </a:p>
          <a:p>
            <a:r>
              <a:rPr lang="en-US" dirty="0" smtClean="0"/>
              <a:t>A</a:t>
            </a:r>
          </a:p>
          <a:p>
            <a:endParaRPr lang="en-US" dirty="0" smtClean="0"/>
          </a:p>
          <a:p>
            <a:r>
              <a:rPr lang="en-US" dirty="0" smtClean="0"/>
              <a:t>Polarity - charge</a:t>
            </a:r>
          </a:p>
          <a:p>
            <a:r>
              <a:rPr lang="en-US" dirty="0" smtClean="0"/>
              <a:t>As</a:t>
            </a:r>
            <a:r>
              <a:rPr lang="en-US" baseline="0" dirty="0" smtClean="0"/>
              <a:t> known,  pyroelectric crystals, as </a:t>
            </a:r>
            <a:r>
              <a:rPr lang="en-US" baseline="0" dirty="0" err="1" smtClean="0"/>
              <a:t>tantalate</a:t>
            </a:r>
            <a:r>
              <a:rPr lang="en-US" baseline="0" dirty="0" smtClean="0"/>
              <a:t> lithium or </a:t>
            </a:r>
            <a:r>
              <a:rPr lang="en-US" baseline="0" dirty="0" err="1" smtClean="0"/>
              <a:t>niobate</a:t>
            </a:r>
            <a:r>
              <a:rPr lang="en-US" baseline="0" dirty="0" smtClean="0"/>
              <a:t> lithium can produce high electric field up several hundred kV per cm.  Necessary conditions for this: pressure of residual gases about 1 </a:t>
            </a:r>
            <a:r>
              <a:rPr lang="en-US" baseline="0" dirty="0" err="1" smtClean="0"/>
              <a:t>mTorr</a:t>
            </a:r>
            <a:r>
              <a:rPr lang="en-US" baseline="0" dirty="0" smtClean="0"/>
              <a:t>, temperature of crystal is changing. Crystal has negative or positive polarity, depending on </a:t>
            </a:r>
            <a:r>
              <a:rPr lang="en-US" sz="1200" kern="1200" dirty="0" smtClean="0">
                <a:solidFill>
                  <a:schemeClr val="tx1"/>
                </a:solidFill>
                <a:effectLst/>
                <a:latin typeface="+mn-lt"/>
                <a:ea typeface="+mn-ea"/>
                <a:cs typeface="+mn-cs"/>
              </a:rPr>
              <a:t>phase of change temperature (cooling or heating)</a:t>
            </a:r>
            <a:r>
              <a:rPr lang="en-US" sz="1200" kern="1200" baseline="0" dirty="0" smtClean="0">
                <a:solidFill>
                  <a:schemeClr val="tx1"/>
                </a:solidFill>
                <a:effectLst/>
                <a:latin typeface="+mn-lt"/>
                <a:ea typeface="+mn-ea"/>
                <a:cs typeface="+mn-cs"/>
              </a:rPr>
              <a:t> and orientation of Z-axis. </a:t>
            </a:r>
          </a:p>
          <a:p>
            <a:r>
              <a:rPr lang="en-US" sz="1200" kern="1200" baseline="0" dirty="0" smtClean="0">
                <a:solidFill>
                  <a:schemeClr val="tx1"/>
                </a:solidFill>
                <a:effectLst/>
                <a:latin typeface="+mn-lt"/>
                <a:ea typeface="+mn-ea"/>
                <a:cs typeface="+mn-cs"/>
              </a:rPr>
              <a:t>If grounded target is located in front of the charged surface of the crystal, it becomes possible generation of X-Ray radiation from this system. </a:t>
            </a:r>
            <a:r>
              <a:rPr lang="en-US" sz="1200" kern="1200" dirty="0" smtClean="0">
                <a:solidFill>
                  <a:schemeClr val="tx1"/>
                </a:solidFill>
                <a:effectLst/>
                <a:latin typeface="+mn-lt"/>
                <a:ea typeface="+mn-ea"/>
                <a:cs typeface="+mn-cs"/>
              </a:rPr>
              <a:t>. If the crystal has a positive charge polarity the electrons from polarized molecules are accelerated towards the crystal surface producing bremsstrahlung and characteristic radiation from the crystal surface. When crystal surface has a negative polarity, then electrons from polarized molecules and the crystal surface are accelerated to the grounded target producing bremsstrahlung and characteristic radiation from the target.</a:t>
            </a:r>
          </a:p>
          <a:p>
            <a:r>
              <a:rPr lang="en-US" sz="1200" kern="1200" dirty="0" smtClean="0">
                <a:solidFill>
                  <a:schemeClr val="tx1"/>
                </a:solidFill>
                <a:effectLst/>
                <a:latin typeface="+mn-lt"/>
                <a:ea typeface="+mn-ea"/>
                <a:cs typeface="+mn-cs"/>
              </a:rPr>
              <a:t>Also known, if residual gas – deuterium, then charge surface</a:t>
            </a:r>
            <a:r>
              <a:rPr lang="en-US" sz="1200" kern="1200" baseline="0" dirty="0" smtClean="0">
                <a:solidFill>
                  <a:schemeClr val="tx1"/>
                </a:solidFill>
                <a:effectLst/>
                <a:latin typeface="+mn-lt"/>
                <a:ea typeface="+mn-ea"/>
                <a:cs typeface="+mn-cs"/>
              </a:rPr>
              <a:t> of pyroelectric crystal can polarized molecules of deuterium. If tungsten probe with tip radius about several hundred nanometers mounted on crystal surface, nearby to him strong electric field appears and when crystal has positive polarity, d-ions accelerated from this small value to deuterium target. Energy of D-ions</a:t>
            </a:r>
            <a:r>
              <a:rPr lang="ru-RU"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is enough for D-D fusion reaction. According to estimate, pyroelectric neutron production can consist until 10^4 neutrons per cycle, energy of neutrons – 2.45 MeV.</a:t>
            </a:r>
          </a:p>
          <a:p>
            <a:r>
              <a:rPr lang="en-US" sz="1200" kern="1200" baseline="0" dirty="0" smtClean="0">
                <a:solidFill>
                  <a:schemeClr val="tx1"/>
                </a:solidFill>
                <a:effectLst/>
                <a:latin typeface="+mn-lt"/>
                <a:ea typeface="+mn-ea"/>
                <a:cs typeface="+mn-cs"/>
              </a:rPr>
              <a:t>Specifically, in this scheme, neutron production is possible only one polarity. However there are other geometry,  this disadvantage can be easily corrected.</a:t>
            </a:r>
            <a:endParaRPr lang="ru-RU" dirty="0"/>
          </a:p>
        </p:txBody>
      </p:sp>
      <p:sp>
        <p:nvSpPr>
          <p:cNvPr id="4" name="Номер слайда 3"/>
          <p:cNvSpPr>
            <a:spLocks noGrp="1"/>
          </p:cNvSpPr>
          <p:nvPr>
            <p:ph type="sldNum" sz="quarter" idx="10"/>
          </p:nvPr>
        </p:nvSpPr>
        <p:spPr/>
        <p:txBody>
          <a:bodyPr/>
          <a:lstStyle/>
          <a:p>
            <a:fld id="{FBCAFD00-1CDA-46E1-BEEE-94BD703DABF9}" type="slidenum">
              <a:rPr lang="ru-RU" smtClean="0"/>
              <a:t>3</a:t>
            </a:fld>
            <a:endParaRPr lang="ru-RU"/>
          </a:p>
        </p:txBody>
      </p:sp>
    </p:spTree>
    <p:extLst>
      <p:ext uri="{BB962C8B-B14F-4D97-AF65-F5344CB8AC3E}">
        <p14:creationId xmlns:p14="http://schemas.microsoft.com/office/powerpoint/2010/main" val="846802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presented typical</a:t>
            </a:r>
            <a:r>
              <a:rPr lang="en-US" baseline="0" dirty="0" smtClean="0"/>
              <a:t> </a:t>
            </a:r>
            <a:r>
              <a:rPr lang="en-US" dirty="0" smtClean="0"/>
              <a:t>spectrum</a:t>
            </a:r>
            <a:r>
              <a:rPr lang="en-US" baseline="0" dirty="0" smtClean="0"/>
              <a:t> </a:t>
            </a:r>
            <a:r>
              <a:rPr lang="en-US" dirty="0" smtClean="0"/>
              <a:t>of X-Ray radiation from pyroelectric source. </a:t>
            </a:r>
            <a:r>
              <a:rPr lang="en-US" sz="1200" dirty="0" smtClean="0"/>
              <a:t>Data are summarized</a:t>
            </a:r>
            <a:r>
              <a:rPr lang="ru-RU" sz="1200" dirty="0" smtClean="0"/>
              <a:t> </a:t>
            </a:r>
            <a:r>
              <a:rPr lang="en-US" sz="1200" dirty="0" smtClean="0"/>
              <a:t>for three thermal cycles. Left</a:t>
            </a:r>
            <a:r>
              <a:rPr lang="en-US" sz="1200" baseline="0" dirty="0" smtClean="0"/>
              <a:t> shown several characteristics of measurement. Input window of detector was in vacuum chamber, at an angle of 90 degrees to the axis connecting the crystal and the target. How you see, pyroelectric X-ray source can be used for practical purposes and energy of produced radiation is not high.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However, neutron source is more convenient  for calibration detectors and next step is investigation pyroelectric neutron source.</a:t>
            </a:r>
            <a:endParaRPr lang="ru-RU" dirty="0"/>
          </a:p>
        </p:txBody>
      </p:sp>
      <p:sp>
        <p:nvSpPr>
          <p:cNvPr id="4" name="Номер слайда 3"/>
          <p:cNvSpPr>
            <a:spLocks noGrp="1"/>
          </p:cNvSpPr>
          <p:nvPr>
            <p:ph type="sldNum" sz="quarter" idx="10"/>
          </p:nvPr>
        </p:nvSpPr>
        <p:spPr/>
        <p:txBody>
          <a:bodyPr/>
          <a:lstStyle/>
          <a:p>
            <a:fld id="{FBCAFD00-1CDA-46E1-BEEE-94BD703DABF9}" type="slidenum">
              <a:rPr lang="ru-RU" smtClean="0"/>
              <a:t>4</a:t>
            </a:fld>
            <a:endParaRPr lang="ru-RU"/>
          </a:p>
        </p:txBody>
      </p:sp>
    </p:spTree>
    <p:extLst>
      <p:ext uri="{BB962C8B-B14F-4D97-AF65-F5344CB8AC3E}">
        <p14:creationId xmlns:p14="http://schemas.microsoft.com/office/powerpoint/2010/main" val="1281232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Pyroelectric</a:t>
            </a:r>
            <a:r>
              <a:rPr lang="en-US" baseline="0" dirty="0" smtClean="0"/>
              <a:t> generator has certain advantages over the</a:t>
            </a:r>
            <a:r>
              <a:rPr lang="ru-RU" baseline="0" dirty="0" smtClean="0"/>
              <a:t> </a:t>
            </a:r>
            <a:r>
              <a:rPr lang="en-US" baseline="0" dirty="0" smtClean="0"/>
              <a:t>other X-Ray and neutron source.</a:t>
            </a:r>
          </a:p>
          <a:p>
            <a:r>
              <a:rPr lang="en-US" dirty="0" smtClean="0"/>
              <a:t>First</a:t>
            </a:r>
            <a:r>
              <a:rPr lang="en-US" baseline="0" dirty="0" smtClean="0"/>
              <a:t> of all, it is size - pyroelectric crystals usually have ranged from 0.025 cm^3 to 7 cm^3, low voltage source </a:t>
            </a:r>
            <a:r>
              <a:rPr lang="ru-RU" baseline="0" dirty="0" smtClean="0"/>
              <a:t>– </a:t>
            </a:r>
            <a:r>
              <a:rPr lang="en-US" baseline="0" dirty="0" smtClean="0"/>
              <a:t>for changing crystal temperature using element Peltier enough 9V battery, safety  pyroelectric  sources  can  be  turned  on  and  off and he hasn’t and doesn’t need in radioactive materials.</a:t>
            </a:r>
          </a:p>
          <a:p>
            <a:r>
              <a:rPr lang="en-US" baseline="0" dirty="0" smtClean="0"/>
              <a:t>It all makes pyroelectric source very interesting and advantage device in application, where not required high intensity of radiation and needed in compactness and fast tuning On/Off mode.  One of possible application – calibration low background detectors for search neutrino or dark matter. </a:t>
            </a:r>
            <a:r>
              <a:rPr lang="en-US" sz="1200" kern="1200" dirty="0" smtClean="0">
                <a:solidFill>
                  <a:schemeClr val="tx1"/>
                </a:solidFill>
                <a:effectLst/>
                <a:latin typeface="+mn-lt"/>
                <a:ea typeface="+mn-ea"/>
                <a:cs typeface="+mn-cs"/>
              </a:rPr>
              <a:t>The pyroelectric neutron source can be installed stationary into a neutrino or dark matter detector. When the source is tuned off, it does not produce any radiation and does not hamper operation of the detector. The source can be tuned on by connecting of a low voltage power supply that should provide variation of the temperature of the pyroelectric crystal. The tuned on source produces 2.45 MeV neutrons. The scattering of the neutrons on atomic nuclei of the detector produces recoil nuclei that can be used for calibration of the detector. Besides of neutrons, the source can produce X-rays that can hamper the calibration. The X-rays should be absorbed by walls of the chamber of the source.</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FBCAFD00-1CDA-46E1-BEEE-94BD703DABF9}" type="slidenum">
              <a:rPr lang="ru-RU" smtClean="0"/>
              <a:t>5</a:t>
            </a:fld>
            <a:endParaRPr lang="ru-RU"/>
          </a:p>
        </p:txBody>
      </p:sp>
    </p:spTree>
    <p:extLst>
      <p:ext uri="{BB962C8B-B14F-4D97-AF65-F5344CB8AC3E}">
        <p14:creationId xmlns:p14="http://schemas.microsoft.com/office/powerpoint/2010/main" val="2324005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Now, properties and possibilities of improving pyroelectric source</a:t>
            </a:r>
            <a:r>
              <a:rPr lang="en-US" baseline="0" dirty="0" smtClean="0"/>
              <a:t> actively investigated in Radiation Physics Laboratory, in Belgorod. On slide presented part of our experimental setup.</a:t>
            </a:r>
            <a:r>
              <a:rPr lang="ru-RU" baseline="0" dirty="0" smtClean="0"/>
              <a:t> </a:t>
            </a:r>
            <a:r>
              <a:rPr lang="en-US" baseline="0" dirty="0" smtClean="0"/>
              <a:t>He included vacuum system, with possibility  receiving and monitoring vacuum</a:t>
            </a:r>
            <a:r>
              <a:rPr lang="ru-RU" baseline="0" dirty="0" smtClean="0"/>
              <a:t> </a:t>
            </a:r>
            <a:r>
              <a:rPr lang="en-US" baseline="0" dirty="0" smtClean="0"/>
              <a:t>up to 10^-6 </a:t>
            </a:r>
            <a:r>
              <a:rPr lang="en-US" baseline="0" dirty="0" err="1" smtClean="0"/>
              <a:t>Torr</a:t>
            </a:r>
            <a:r>
              <a:rPr lang="en-US" baseline="0" dirty="0" smtClean="0"/>
              <a:t>, X-Ray spectroscopic system using semiconductor detector</a:t>
            </a:r>
            <a:r>
              <a:rPr lang="ru-RU" baseline="0" dirty="0" smtClean="0"/>
              <a:t>, </a:t>
            </a:r>
            <a:r>
              <a:rPr lang="en-US" baseline="0" dirty="0" smtClean="0"/>
              <a:t>neutron spectroscopic system, system of</a:t>
            </a:r>
            <a:r>
              <a:rPr lang="ru-RU" baseline="0" dirty="0" smtClean="0"/>
              <a:t> </a:t>
            </a:r>
            <a:r>
              <a:rPr lang="en-US" baseline="0" dirty="0" smtClean="0"/>
              <a:t>fine adjustment of the gas, tuning source for element Peltier and temperature monitoring system.</a:t>
            </a:r>
          </a:p>
          <a:p>
            <a:r>
              <a:rPr lang="en-US" baseline="0" dirty="0" smtClean="0"/>
              <a:t>Primarily, we investigate generation of X-Ray radiation from pyroelectric source.</a:t>
            </a:r>
            <a:endParaRPr lang="ru-RU" dirty="0"/>
          </a:p>
        </p:txBody>
      </p:sp>
      <p:sp>
        <p:nvSpPr>
          <p:cNvPr id="4" name="Номер слайда 3"/>
          <p:cNvSpPr>
            <a:spLocks noGrp="1"/>
          </p:cNvSpPr>
          <p:nvPr>
            <p:ph type="sldNum" sz="quarter" idx="10"/>
          </p:nvPr>
        </p:nvSpPr>
        <p:spPr/>
        <p:txBody>
          <a:bodyPr/>
          <a:lstStyle/>
          <a:p>
            <a:fld id="{FBCAFD00-1CDA-46E1-BEEE-94BD703DABF9}" type="slidenum">
              <a:rPr lang="ru-RU" smtClean="0"/>
              <a:t>6</a:t>
            </a:fld>
            <a:endParaRPr lang="ru-RU"/>
          </a:p>
        </p:txBody>
      </p:sp>
    </p:spTree>
    <p:extLst>
      <p:ext uri="{BB962C8B-B14F-4D97-AF65-F5344CB8AC3E}">
        <p14:creationId xmlns:p14="http://schemas.microsoft.com/office/powerpoint/2010/main" val="2490548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There</a:t>
            </a:r>
            <a:r>
              <a:rPr lang="en-US" baseline="0" dirty="0" smtClean="0"/>
              <a:t> are presented scheme of experimental setup for neutron generation. At the moment all components of this scheme is ready and built in one experimental setup. </a:t>
            </a:r>
          </a:p>
          <a:p>
            <a:endParaRPr lang="ru-RU" dirty="0"/>
          </a:p>
        </p:txBody>
      </p:sp>
      <p:sp>
        <p:nvSpPr>
          <p:cNvPr id="4" name="Номер слайда 3"/>
          <p:cNvSpPr>
            <a:spLocks noGrp="1"/>
          </p:cNvSpPr>
          <p:nvPr>
            <p:ph type="sldNum" sz="quarter" idx="10"/>
          </p:nvPr>
        </p:nvSpPr>
        <p:spPr/>
        <p:txBody>
          <a:bodyPr/>
          <a:lstStyle/>
          <a:p>
            <a:fld id="{FBCAFD00-1CDA-46E1-BEEE-94BD703DABF9}" type="slidenum">
              <a:rPr lang="ru-RU" smtClean="0"/>
              <a:t>7</a:t>
            </a:fld>
            <a:endParaRPr lang="ru-RU"/>
          </a:p>
        </p:txBody>
      </p:sp>
    </p:spTree>
    <p:extLst>
      <p:ext uri="{BB962C8B-B14F-4D97-AF65-F5344CB8AC3E}">
        <p14:creationId xmlns:p14="http://schemas.microsoft.com/office/powerpoint/2010/main" val="3475815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There</a:t>
            </a:r>
            <a:r>
              <a:rPr lang="en-US" baseline="0" dirty="0" smtClean="0"/>
              <a:t> shown some photo of experimental setup: mounting neutron detector, pyroelectric crystal </a:t>
            </a:r>
            <a:r>
              <a:rPr lang="en-US" baseline="0" dirty="0" err="1" smtClean="0"/>
              <a:t>tantalate</a:t>
            </a:r>
            <a:r>
              <a:rPr lang="en-US" baseline="0" dirty="0" smtClean="0"/>
              <a:t> lithium with mounting tungsten tip. </a:t>
            </a:r>
            <a:endParaRPr lang="en-US" dirty="0" smtClean="0"/>
          </a:p>
          <a:p>
            <a:r>
              <a:rPr lang="en-US" dirty="0" smtClean="0"/>
              <a:t>Now</a:t>
            </a:r>
            <a:r>
              <a:rPr lang="en-US" baseline="0" dirty="0" smtClean="0"/>
              <a:t>, first experiment for neutron generation show some difficulty in neutrons production. While, we could not get necessary yield of neutrons for calibration.</a:t>
            </a:r>
            <a:endParaRPr lang="en-US" dirty="0" smtClean="0"/>
          </a:p>
          <a:p>
            <a:r>
              <a:rPr lang="en-US" dirty="0" smtClean="0"/>
              <a:t>There</a:t>
            </a:r>
            <a:r>
              <a:rPr lang="en-US" baseline="0" dirty="0" smtClean="0"/>
              <a:t> are several reasons: at beginning choose non-optimal parameters mounting tip on the crystal, necessary optimization of geometry measurement and monitoring temperature.</a:t>
            </a:r>
            <a:endParaRPr lang="ru-RU" dirty="0"/>
          </a:p>
        </p:txBody>
      </p:sp>
      <p:sp>
        <p:nvSpPr>
          <p:cNvPr id="4" name="Номер слайда 3"/>
          <p:cNvSpPr>
            <a:spLocks noGrp="1"/>
          </p:cNvSpPr>
          <p:nvPr>
            <p:ph type="sldNum" sz="quarter" idx="10"/>
          </p:nvPr>
        </p:nvSpPr>
        <p:spPr/>
        <p:txBody>
          <a:bodyPr/>
          <a:lstStyle/>
          <a:p>
            <a:fld id="{FBCAFD00-1CDA-46E1-BEEE-94BD703DABF9}" type="slidenum">
              <a:rPr lang="ru-RU" smtClean="0"/>
              <a:t>8</a:t>
            </a:fld>
            <a:endParaRPr lang="ru-RU"/>
          </a:p>
        </p:txBody>
      </p:sp>
    </p:spTree>
    <p:extLst>
      <p:ext uri="{BB962C8B-B14F-4D97-AF65-F5344CB8AC3E}">
        <p14:creationId xmlns:p14="http://schemas.microsoft.com/office/powerpoint/2010/main" val="2180809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atin typeface="+mn-lt"/>
              </a:rPr>
              <a:t>Because, our next</a:t>
            </a:r>
            <a:r>
              <a:rPr lang="en-US" b="0" baseline="0" dirty="0" smtClean="0">
                <a:latin typeface="+mn-lt"/>
              </a:rPr>
              <a:t> steps is </a:t>
            </a:r>
            <a:r>
              <a:rPr lang="en-US" sz="1200" b="0" dirty="0" smtClean="0">
                <a:latin typeface="+mn-lt"/>
              </a:rPr>
              <a:t>search of optimal condition for neutrons generation from pyroelectric source and later,</a:t>
            </a:r>
            <a:r>
              <a:rPr lang="en-US" sz="1200" b="0" baseline="0" dirty="0" smtClean="0">
                <a:latin typeface="+mn-lt"/>
              </a:rPr>
              <a:t> design </a:t>
            </a:r>
            <a:r>
              <a:rPr lang="en-US" sz="1200" b="0" dirty="0" smtClean="0"/>
              <a:t>compact neutron </a:t>
            </a:r>
            <a:r>
              <a:rPr lang="en-US" sz="1200" b="0" smtClean="0"/>
              <a:t>generator  </a:t>
            </a:r>
            <a:r>
              <a:rPr lang="en-US" sz="1200" b="0" dirty="0" smtClean="0"/>
              <a:t>for low background </a:t>
            </a:r>
            <a:r>
              <a:rPr lang="en-US" sz="1200" b="0" smtClean="0"/>
              <a:t>detectors calibration</a:t>
            </a:r>
            <a:r>
              <a:rPr lang="en-US" sz="1200" b="0" baseline="0" smtClean="0"/>
              <a:t>.</a:t>
            </a:r>
            <a:endParaRPr lang="ru-RU" sz="1200" b="0" dirty="0" smtClean="0"/>
          </a:p>
          <a:p>
            <a:endParaRPr lang="ru-RU" b="0" dirty="0">
              <a:latin typeface="+mn-lt"/>
            </a:endParaRPr>
          </a:p>
        </p:txBody>
      </p:sp>
      <p:sp>
        <p:nvSpPr>
          <p:cNvPr id="4" name="Номер слайда 3"/>
          <p:cNvSpPr>
            <a:spLocks noGrp="1"/>
          </p:cNvSpPr>
          <p:nvPr>
            <p:ph type="sldNum" sz="quarter" idx="10"/>
          </p:nvPr>
        </p:nvSpPr>
        <p:spPr/>
        <p:txBody>
          <a:bodyPr/>
          <a:lstStyle/>
          <a:p>
            <a:fld id="{FBCAFD00-1CDA-46E1-BEEE-94BD703DABF9}" type="slidenum">
              <a:rPr lang="ru-RU" smtClean="0"/>
              <a:t>9</a:t>
            </a:fld>
            <a:endParaRPr lang="ru-RU"/>
          </a:p>
        </p:txBody>
      </p:sp>
    </p:spTree>
    <p:extLst>
      <p:ext uri="{BB962C8B-B14F-4D97-AF65-F5344CB8AC3E}">
        <p14:creationId xmlns:p14="http://schemas.microsoft.com/office/powerpoint/2010/main" val="17609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E256ED-D644-4A0A-B138-8A227DD70B23}" type="datetimeFigureOut">
              <a:rPr lang="ru-RU" smtClean="0"/>
              <a:t>08.10.2015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185092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E256ED-D644-4A0A-B138-8A227DD70B23}" type="datetimeFigureOut">
              <a:rPr lang="ru-RU" smtClean="0"/>
              <a:t>08.10.2015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87255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E256ED-D644-4A0A-B138-8A227DD70B23}" type="datetimeFigureOut">
              <a:rPr lang="ru-RU" smtClean="0"/>
              <a:t>08.10.2015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338035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E256ED-D644-4A0A-B138-8A227DD70B23}" type="datetimeFigureOut">
              <a:rPr lang="ru-RU" smtClean="0"/>
              <a:t>08.10.2015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51474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E256ED-D644-4A0A-B138-8A227DD70B23}" type="datetimeFigureOut">
              <a:rPr lang="ru-RU" smtClean="0"/>
              <a:t>08.10.2015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271368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E256ED-D644-4A0A-B138-8A227DD70B23}" type="datetimeFigureOut">
              <a:rPr lang="ru-RU" smtClean="0"/>
              <a:t>08.10.2015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231863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E256ED-D644-4A0A-B138-8A227DD70B23}" type="datetimeFigureOut">
              <a:rPr lang="ru-RU" smtClean="0"/>
              <a:t>08.10.2015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99113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E256ED-D644-4A0A-B138-8A227DD70B23}" type="datetimeFigureOut">
              <a:rPr lang="ru-RU" smtClean="0"/>
              <a:t>08.10.2015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270621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E256ED-D644-4A0A-B138-8A227DD70B23}" type="datetimeFigureOut">
              <a:rPr lang="ru-RU" smtClean="0"/>
              <a:t>08.10.2015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382860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E256ED-D644-4A0A-B138-8A227DD70B23}" type="datetimeFigureOut">
              <a:rPr lang="ru-RU" smtClean="0"/>
              <a:t>08.10.2015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397388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E256ED-D644-4A0A-B138-8A227DD70B23}" type="datetimeFigureOut">
              <a:rPr lang="ru-RU" smtClean="0"/>
              <a:t>08.10.2015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14F738-E731-46B1-8E1E-17C799D7D121}" type="slidenum">
              <a:rPr lang="ru-RU" smtClean="0"/>
              <a:t>‹#›</a:t>
            </a:fld>
            <a:endParaRPr lang="ru-RU"/>
          </a:p>
        </p:txBody>
      </p:sp>
    </p:spTree>
    <p:extLst>
      <p:ext uri="{BB962C8B-B14F-4D97-AF65-F5344CB8AC3E}">
        <p14:creationId xmlns:p14="http://schemas.microsoft.com/office/powerpoint/2010/main" val="325805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256ED-D644-4A0A-B138-8A227DD70B23}" type="datetimeFigureOut">
              <a:rPr lang="ru-RU" smtClean="0"/>
              <a:t>08.10.2015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4F738-E731-46B1-8E1E-17C799D7D121}" type="slidenum">
              <a:rPr lang="ru-RU" smtClean="0"/>
              <a:t>‹#›</a:t>
            </a:fld>
            <a:endParaRPr lang="ru-RU"/>
          </a:p>
        </p:txBody>
      </p:sp>
    </p:spTree>
    <p:extLst>
      <p:ext uri="{BB962C8B-B14F-4D97-AF65-F5344CB8AC3E}">
        <p14:creationId xmlns:p14="http://schemas.microsoft.com/office/powerpoint/2010/main" val="382790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6732240" y="181740"/>
            <a:ext cx="2227643" cy="1231036"/>
            <a:chOff x="2560382" y="60079"/>
            <a:chExt cx="2227643" cy="1231036"/>
          </a:xfrm>
        </p:grpSpPr>
        <p:sp>
          <p:nvSpPr>
            <p:cNvPr id="5" name="Скругленный прямоугольник 4"/>
            <p:cNvSpPr/>
            <p:nvPr/>
          </p:nvSpPr>
          <p:spPr>
            <a:xfrm>
              <a:off x="2560382" y="60079"/>
              <a:ext cx="2227643" cy="1231036"/>
            </a:xfrm>
            <a:prstGeom prst="roundRect">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Скругленный прямоугольник 4"/>
            <p:cNvSpPr/>
            <p:nvPr/>
          </p:nvSpPr>
          <p:spPr>
            <a:xfrm>
              <a:off x="2620476" y="120173"/>
              <a:ext cx="2107455" cy="11108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ru-RU" sz="2300" kern="1200" dirty="0"/>
            </a:p>
          </p:txBody>
        </p:sp>
      </p:grpSp>
      <p:pic>
        <p:nvPicPr>
          <p:cNvPr id="7" name="Picture 2" descr="C:\Work\Collaboration\Dark Side\Presentation\logo_name.jpg"/>
          <p:cNvPicPr>
            <a:picLocks noChangeAspect="1" noChangeArrowheads="1"/>
          </p:cNvPicPr>
          <p:nvPr/>
        </p:nvPicPr>
        <p:blipFill>
          <a:blip r:embed="rId4" cstate="print"/>
          <a:srcRect/>
          <a:stretch>
            <a:fillRect/>
          </a:stretch>
        </p:blipFill>
        <p:spPr bwMode="auto">
          <a:xfrm>
            <a:off x="342057" y="114633"/>
            <a:ext cx="917575" cy="1365250"/>
          </a:xfrm>
          <a:prstGeom prst="rect">
            <a:avLst/>
          </a:prstGeom>
          <a:noFill/>
        </p:spPr>
      </p:pic>
      <p:sp>
        <p:nvSpPr>
          <p:cNvPr id="8" name="Прямоугольник 7"/>
          <p:cNvSpPr/>
          <p:nvPr/>
        </p:nvSpPr>
        <p:spPr>
          <a:xfrm>
            <a:off x="-4758" y="1556792"/>
            <a:ext cx="9144000" cy="954107"/>
          </a:xfrm>
          <a:prstGeom prst="rect">
            <a:avLst/>
          </a:prstGeom>
        </p:spPr>
        <p:txBody>
          <a:bodyPr wrap="square">
            <a:spAutoFit/>
          </a:bodyPr>
          <a:lstStyle/>
          <a:p>
            <a:pPr algn="ctr"/>
            <a:r>
              <a:rPr lang="en-US" sz="2800" b="1" dirty="0" smtClean="0"/>
              <a:t>Pyroelectric X-ray and neutron generator for low background detectors calibration</a:t>
            </a:r>
            <a:endParaRPr lang="ru-RU" sz="2800" b="1" dirty="0"/>
          </a:p>
        </p:txBody>
      </p:sp>
      <p:sp>
        <p:nvSpPr>
          <p:cNvPr id="9" name="Прямоугольник 8"/>
          <p:cNvSpPr/>
          <p:nvPr/>
        </p:nvSpPr>
        <p:spPr>
          <a:xfrm>
            <a:off x="-972616" y="2905011"/>
            <a:ext cx="10116616" cy="523861"/>
          </a:xfrm>
          <a:prstGeom prst="rect">
            <a:avLst/>
          </a:prstGeom>
        </p:spPr>
        <p:txBody>
          <a:bodyPr wrap="square">
            <a:spAutoFit/>
          </a:bodyPr>
          <a:lstStyle/>
          <a:p>
            <a:pPr marL="899795" algn="ctr">
              <a:lnSpc>
                <a:spcPct val="50000"/>
              </a:lnSpc>
              <a:spcAft>
                <a:spcPts val="1000"/>
              </a:spcAft>
            </a:pPr>
            <a:r>
              <a:rPr lang="en-US" b="1" dirty="0" smtClean="0">
                <a:latin typeface="+mj-lt"/>
                <a:ea typeface="Calibri"/>
                <a:cs typeface="Times New Roman"/>
              </a:rPr>
              <a:t>A.</a:t>
            </a:r>
            <a:r>
              <a:rPr lang="en-US" b="1" dirty="0" smtClean="0">
                <a:effectLst/>
                <a:latin typeface="+mj-lt"/>
                <a:ea typeface="Calibri"/>
                <a:cs typeface="Times New Roman"/>
              </a:rPr>
              <a:t>S.  </a:t>
            </a:r>
            <a:r>
              <a:rPr lang="en-US" b="1" dirty="0" err="1" smtClean="0">
                <a:effectLst/>
                <a:latin typeface="+mj-lt"/>
                <a:ea typeface="Calibri"/>
                <a:cs typeface="Times New Roman"/>
              </a:rPr>
              <a:t>Chepurnov</a:t>
            </a:r>
            <a:r>
              <a:rPr lang="en-US" b="1" dirty="0" smtClean="0">
                <a:effectLst/>
                <a:latin typeface="+mj-lt"/>
                <a:ea typeface="Calibri"/>
                <a:cs typeface="Times New Roman"/>
              </a:rPr>
              <a:t> </a:t>
            </a:r>
            <a:r>
              <a:rPr lang="en-US" b="1" baseline="30000" dirty="0" smtClean="0">
                <a:effectLst/>
                <a:latin typeface="+mj-lt"/>
                <a:ea typeface="Calibri"/>
                <a:cs typeface="Times New Roman"/>
              </a:rPr>
              <a:t>a</a:t>
            </a:r>
            <a:r>
              <a:rPr lang="ru-RU" b="1" dirty="0" smtClean="0">
                <a:effectLst/>
                <a:latin typeface="+mj-lt"/>
                <a:ea typeface="Calibri"/>
                <a:cs typeface="Times New Roman"/>
              </a:rPr>
              <a:t>,</a:t>
            </a:r>
            <a:r>
              <a:rPr lang="ru-RU" b="1" baseline="30000" dirty="0" smtClean="0">
                <a:effectLst/>
                <a:latin typeface="+mj-lt"/>
                <a:ea typeface="Calibri"/>
                <a:cs typeface="Times New Roman"/>
              </a:rPr>
              <a:t> </a:t>
            </a:r>
            <a:r>
              <a:rPr lang="en-US" b="1" dirty="0" smtClean="0">
                <a:effectLst/>
                <a:latin typeface="+mj-lt"/>
                <a:ea typeface="Calibri"/>
                <a:cs typeface="Times New Roman"/>
              </a:rPr>
              <a:t>V.Y.  </a:t>
            </a:r>
            <a:r>
              <a:rPr lang="en-US" b="1" dirty="0" err="1" smtClean="0">
                <a:effectLst/>
                <a:latin typeface="+mj-lt"/>
                <a:ea typeface="Calibri"/>
                <a:cs typeface="Times New Roman"/>
              </a:rPr>
              <a:t>Ionidi</a:t>
            </a:r>
            <a:r>
              <a:rPr lang="en-US" b="1" dirty="0" smtClean="0">
                <a:effectLst/>
                <a:latin typeface="+mj-lt"/>
                <a:ea typeface="Calibri"/>
                <a:cs typeface="Times New Roman"/>
              </a:rPr>
              <a:t> </a:t>
            </a:r>
            <a:r>
              <a:rPr lang="en-US" b="1" baseline="30000" dirty="0" smtClean="0">
                <a:effectLst/>
                <a:latin typeface="+mj-lt"/>
                <a:ea typeface="Calibri"/>
                <a:cs typeface="Times New Roman"/>
              </a:rPr>
              <a:t>a</a:t>
            </a:r>
            <a:r>
              <a:rPr lang="ru-RU" b="1" dirty="0" smtClean="0">
                <a:effectLst/>
                <a:latin typeface="+mj-lt"/>
                <a:ea typeface="Calibri"/>
                <a:cs typeface="Times New Roman"/>
              </a:rPr>
              <a:t>, </a:t>
            </a:r>
            <a:r>
              <a:rPr lang="en-US" b="1" dirty="0" smtClean="0">
                <a:effectLst/>
                <a:latin typeface="+mj-lt"/>
                <a:ea typeface="Calibri"/>
                <a:cs typeface="Times New Roman"/>
              </a:rPr>
              <a:t>O.O.  </a:t>
            </a:r>
            <a:r>
              <a:rPr lang="en-US" b="1" dirty="0" err="1" smtClean="0">
                <a:effectLst/>
                <a:latin typeface="+mj-lt"/>
                <a:ea typeface="Calibri"/>
                <a:cs typeface="Times New Roman"/>
              </a:rPr>
              <a:t>Ivashchuk</a:t>
            </a:r>
            <a:r>
              <a:rPr lang="en-US" b="1" dirty="0" smtClean="0">
                <a:effectLst/>
                <a:latin typeface="+mj-lt"/>
                <a:ea typeface="Calibri"/>
                <a:cs typeface="Times New Roman"/>
              </a:rPr>
              <a:t> </a:t>
            </a:r>
            <a:r>
              <a:rPr lang="en-US" b="1" baseline="30000" dirty="0" smtClean="0">
                <a:effectLst/>
                <a:latin typeface="+mj-lt"/>
                <a:ea typeface="Calibri"/>
                <a:cs typeface="Times New Roman"/>
              </a:rPr>
              <a:t>b</a:t>
            </a:r>
            <a:r>
              <a:rPr lang="ru-RU" b="1" dirty="0" smtClean="0">
                <a:effectLst/>
                <a:latin typeface="+mj-lt"/>
                <a:ea typeface="Calibri"/>
                <a:cs typeface="Times New Roman"/>
              </a:rPr>
              <a:t>, </a:t>
            </a:r>
            <a:r>
              <a:rPr lang="en-US" b="1" dirty="0" smtClean="0">
                <a:effectLst/>
                <a:latin typeface="+mj-lt"/>
                <a:ea typeface="Calibri"/>
                <a:cs typeface="Times New Roman"/>
              </a:rPr>
              <a:t>A.S.  </a:t>
            </a:r>
            <a:r>
              <a:rPr lang="en-US" b="1" dirty="0" err="1" smtClean="0">
                <a:effectLst/>
                <a:latin typeface="+mj-lt"/>
                <a:ea typeface="Calibri"/>
                <a:cs typeface="Times New Roman"/>
              </a:rPr>
              <a:t>Kubankin</a:t>
            </a:r>
            <a:r>
              <a:rPr lang="en-US" b="1" dirty="0" smtClean="0">
                <a:effectLst/>
                <a:latin typeface="+mj-lt"/>
                <a:ea typeface="Calibri"/>
                <a:cs typeface="Times New Roman"/>
              </a:rPr>
              <a:t> </a:t>
            </a:r>
            <a:r>
              <a:rPr lang="en-US" b="1" baseline="30000" dirty="0" smtClean="0">
                <a:effectLst/>
                <a:latin typeface="+mj-lt"/>
                <a:ea typeface="Calibri"/>
                <a:cs typeface="Times New Roman"/>
              </a:rPr>
              <a:t>b</a:t>
            </a:r>
            <a:r>
              <a:rPr lang="ru-RU" b="1" baseline="30000" dirty="0" smtClean="0">
                <a:effectLst/>
                <a:latin typeface="+mj-lt"/>
                <a:ea typeface="Calibri"/>
                <a:cs typeface="Times New Roman"/>
              </a:rPr>
              <a:t>,</a:t>
            </a:r>
            <a:r>
              <a:rPr lang="en-US" b="1" baseline="30000" dirty="0" smtClean="0">
                <a:effectLst/>
                <a:latin typeface="+mj-lt"/>
                <a:ea typeface="Calibri"/>
                <a:cs typeface="Times New Roman"/>
              </a:rPr>
              <a:t>c</a:t>
            </a:r>
            <a:r>
              <a:rPr lang="ru-RU" b="1" dirty="0" smtClean="0">
                <a:effectLst/>
                <a:latin typeface="+mj-lt"/>
                <a:ea typeface="Calibri"/>
                <a:cs typeface="Times New Roman"/>
              </a:rPr>
              <a:t>, </a:t>
            </a:r>
            <a:r>
              <a:rPr lang="en-US" b="1" dirty="0" smtClean="0">
                <a:effectLst/>
                <a:latin typeface="+mj-lt"/>
                <a:ea typeface="Calibri"/>
                <a:cs typeface="Times New Roman"/>
              </a:rPr>
              <a:t> </a:t>
            </a:r>
            <a:r>
              <a:rPr lang="en-US" b="1" u="sng" dirty="0" smtClean="0">
                <a:effectLst/>
                <a:latin typeface="+mj-lt"/>
                <a:ea typeface="Calibri"/>
                <a:cs typeface="Times New Roman"/>
              </a:rPr>
              <a:t>A.N. </a:t>
            </a:r>
            <a:r>
              <a:rPr lang="en-US" b="1" u="sng" dirty="0" err="1" smtClean="0">
                <a:effectLst/>
                <a:latin typeface="+mj-lt"/>
                <a:ea typeface="Calibri"/>
                <a:cs typeface="Times New Roman"/>
              </a:rPr>
              <a:t>Oleinik</a:t>
            </a:r>
            <a:r>
              <a:rPr lang="en-US" b="1" u="sng" dirty="0" smtClean="0">
                <a:effectLst/>
                <a:latin typeface="+mj-lt"/>
                <a:ea typeface="Calibri"/>
                <a:cs typeface="Times New Roman"/>
              </a:rPr>
              <a:t> </a:t>
            </a:r>
            <a:r>
              <a:rPr lang="en-US" b="1" baseline="30000" dirty="0" smtClean="0">
                <a:effectLst/>
                <a:latin typeface="+mj-lt"/>
                <a:ea typeface="Calibri"/>
                <a:cs typeface="Times New Roman"/>
              </a:rPr>
              <a:t>b</a:t>
            </a:r>
            <a:r>
              <a:rPr lang="ru-RU" b="1" dirty="0" smtClean="0">
                <a:effectLst/>
                <a:latin typeface="+mj-lt"/>
                <a:ea typeface="Calibri"/>
                <a:cs typeface="Times New Roman"/>
              </a:rPr>
              <a:t>,</a:t>
            </a:r>
            <a:endParaRPr lang="en-US" b="1" dirty="0" smtClean="0">
              <a:effectLst/>
              <a:latin typeface="+mj-lt"/>
              <a:ea typeface="Calibri"/>
              <a:cs typeface="Times New Roman"/>
            </a:endParaRPr>
          </a:p>
          <a:p>
            <a:pPr marL="899795" algn="ctr">
              <a:lnSpc>
                <a:spcPct val="50000"/>
              </a:lnSpc>
              <a:spcAft>
                <a:spcPts val="1000"/>
              </a:spcAft>
            </a:pPr>
            <a:r>
              <a:rPr lang="ru-RU" b="1" dirty="0" smtClean="0">
                <a:effectLst/>
                <a:latin typeface="+mj-lt"/>
                <a:ea typeface="Calibri"/>
                <a:cs typeface="Times New Roman"/>
              </a:rPr>
              <a:t> </a:t>
            </a:r>
            <a:r>
              <a:rPr lang="en-US" b="1" dirty="0" smtClean="0">
                <a:effectLst/>
                <a:latin typeface="+mj-lt"/>
                <a:ea typeface="Calibri"/>
                <a:cs typeface="Times New Roman"/>
              </a:rPr>
              <a:t>A.V.  Shchagin </a:t>
            </a:r>
            <a:r>
              <a:rPr lang="en-US" b="1" baseline="30000" dirty="0" smtClean="0">
                <a:effectLst/>
                <a:latin typeface="+mj-lt"/>
                <a:ea typeface="Calibri"/>
                <a:cs typeface="Times New Roman"/>
              </a:rPr>
              <a:t>b</a:t>
            </a:r>
            <a:r>
              <a:rPr lang="ru-RU" b="1" baseline="30000" dirty="0" smtClean="0">
                <a:effectLst/>
                <a:latin typeface="+mj-lt"/>
                <a:ea typeface="Calibri"/>
                <a:cs typeface="Times New Roman"/>
              </a:rPr>
              <a:t>,</a:t>
            </a:r>
            <a:r>
              <a:rPr lang="en-US" b="1" baseline="30000" dirty="0" smtClean="0">
                <a:effectLst/>
                <a:latin typeface="+mj-lt"/>
                <a:ea typeface="Calibri"/>
                <a:cs typeface="Times New Roman"/>
              </a:rPr>
              <a:t>d</a:t>
            </a:r>
            <a:endParaRPr lang="ru-RU" dirty="0">
              <a:latin typeface="+mj-lt"/>
              <a:ea typeface="Calibri"/>
              <a:cs typeface="Times New Roman"/>
            </a:endParaRPr>
          </a:p>
        </p:txBody>
      </p:sp>
      <p:sp>
        <p:nvSpPr>
          <p:cNvPr id="10" name="Rectangle 1"/>
          <p:cNvSpPr>
            <a:spLocks noChangeArrowheads="1"/>
          </p:cNvSpPr>
          <p:nvPr/>
        </p:nvSpPr>
        <p:spPr bwMode="auto">
          <a:xfrm>
            <a:off x="326893" y="3573016"/>
            <a:ext cx="822904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ru-RU" sz="1600" b="1" i="0" u="none" strike="noStrike" cap="none" normalizeH="0" baseline="30000" dirty="0" smtClean="0">
                <a:ln>
                  <a:noFill/>
                </a:ln>
                <a:solidFill>
                  <a:schemeClr val="tx1"/>
                </a:solidFill>
                <a:effectLst/>
                <a:ea typeface="Calibri" pitchFamily="34" charset="0"/>
                <a:cs typeface="Times New Roman" pitchFamily="18" charset="0"/>
              </a:rPr>
              <a:t>a </a:t>
            </a:r>
            <a:r>
              <a:rPr kumimoji="0" lang="en-US" altLang="ru-RU" sz="1600" b="1" i="0" u="none" strike="noStrike" cap="none" normalizeH="0" baseline="0" dirty="0" err="1" smtClean="0">
                <a:ln>
                  <a:noFill/>
                </a:ln>
                <a:solidFill>
                  <a:schemeClr val="tx1"/>
                </a:solidFill>
                <a:effectLst/>
                <a:ea typeface="Calibri" pitchFamily="34" charset="0"/>
                <a:cs typeface="Times New Roman" pitchFamily="18" charset="0"/>
              </a:rPr>
              <a:t>Skobeltsyn</a:t>
            </a:r>
            <a:r>
              <a:rPr kumimoji="0" lang="en-US" altLang="ru-RU" sz="1600" b="1" i="0" u="none" strike="noStrike" cap="none" normalizeH="0" baseline="0" dirty="0" smtClean="0">
                <a:ln>
                  <a:noFill/>
                </a:ln>
                <a:solidFill>
                  <a:schemeClr val="tx1"/>
                </a:solidFill>
                <a:effectLst/>
                <a:ea typeface="Calibri" pitchFamily="34" charset="0"/>
                <a:cs typeface="Times New Roman" pitchFamily="18" charset="0"/>
              </a:rPr>
              <a:t> Institute of Nuclear Physics, </a:t>
            </a:r>
            <a:r>
              <a:rPr kumimoji="0" lang="en-US" altLang="ru-RU" sz="1600" b="1" i="0" u="none" strike="noStrike" cap="none" normalizeH="0" baseline="0" dirty="0" err="1" smtClean="0">
                <a:ln>
                  <a:noFill/>
                </a:ln>
                <a:solidFill>
                  <a:schemeClr val="tx1"/>
                </a:solidFill>
                <a:effectLst/>
                <a:ea typeface="Calibri" pitchFamily="34" charset="0"/>
                <a:cs typeface="Times New Roman" pitchFamily="18" charset="0"/>
              </a:rPr>
              <a:t>Lomonosov</a:t>
            </a:r>
            <a:r>
              <a:rPr kumimoji="0" lang="en-US" altLang="ru-RU" sz="1600" b="1" i="0" u="none" strike="noStrike" cap="none" normalizeH="0" baseline="0" dirty="0" smtClean="0">
                <a:ln>
                  <a:noFill/>
                </a:ln>
                <a:solidFill>
                  <a:schemeClr val="tx1"/>
                </a:solidFill>
                <a:effectLst/>
                <a:ea typeface="Calibri" pitchFamily="34" charset="0"/>
                <a:cs typeface="Times New Roman" pitchFamily="18" charset="0"/>
              </a:rPr>
              <a:t> Moscow State University, Moscow, Russia</a:t>
            </a:r>
            <a:endParaRPr kumimoji="0" lang="ru-RU" altLang="ru-RU" sz="1600" b="1"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ru-RU" sz="1600" b="1" i="0" u="none" strike="noStrike" cap="none" normalizeH="0" baseline="30000" dirty="0" smtClean="0">
                <a:ln>
                  <a:noFill/>
                </a:ln>
                <a:solidFill>
                  <a:schemeClr val="tx1"/>
                </a:solidFill>
                <a:effectLst/>
                <a:ea typeface="Calibri" pitchFamily="34" charset="0"/>
                <a:cs typeface="Times New Roman" pitchFamily="18" charset="0"/>
              </a:rPr>
              <a:t>b</a:t>
            </a:r>
            <a:r>
              <a:rPr kumimoji="0" lang="en-US" altLang="ru-RU" sz="1600" b="1" i="0" u="none" strike="noStrike" cap="none" normalizeH="0" baseline="0" dirty="0" smtClean="0">
                <a:ln>
                  <a:noFill/>
                </a:ln>
                <a:solidFill>
                  <a:schemeClr val="tx1"/>
                </a:solidFill>
                <a:effectLst/>
                <a:ea typeface="Calibri" pitchFamily="34" charset="0"/>
                <a:cs typeface="Times New Roman" pitchFamily="18" charset="0"/>
              </a:rPr>
              <a:t> Radiation Physics Laboratory, Belgorod State University, Belgorod, Russia</a:t>
            </a:r>
            <a:endParaRPr kumimoji="0" lang="ru-RU" altLang="ru-RU" sz="1600" b="1"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ru-RU" sz="1600" b="1" i="0" u="none" strike="noStrike" cap="none" normalizeH="0" baseline="30000" dirty="0" smtClean="0">
                <a:ln>
                  <a:noFill/>
                </a:ln>
                <a:solidFill>
                  <a:schemeClr val="tx1"/>
                </a:solidFill>
                <a:effectLst/>
                <a:ea typeface="Calibri" pitchFamily="34" charset="0"/>
                <a:cs typeface="Times New Roman" pitchFamily="18" charset="0"/>
              </a:rPr>
              <a:t>C </a:t>
            </a:r>
            <a:r>
              <a:rPr kumimoji="0" lang="en-US" altLang="ru-RU" sz="1600" b="1" i="0" u="none" strike="noStrike" cap="none" normalizeH="0" baseline="0" dirty="0" err="1" smtClean="0">
                <a:ln>
                  <a:noFill/>
                </a:ln>
                <a:solidFill>
                  <a:schemeClr val="tx1"/>
                </a:solidFill>
                <a:effectLst/>
                <a:ea typeface="Calibri" pitchFamily="34" charset="0"/>
                <a:cs typeface="Times New Roman" pitchFamily="18" charset="0"/>
              </a:rPr>
              <a:t>Lebedev</a:t>
            </a:r>
            <a:r>
              <a:rPr kumimoji="0" lang="en-US" altLang="ru-RU" sz="1600" b="1" i="0" u="none" strike="noStrike" cap="none" normalizeH="0" baseline="0" dirty="0" smtClean="0">
                <a:ln>
                  <a:noFill/>
                </a:ln>
                <a:solidFill>
                  <a:schemeClr val="tx1"/>
                </a:solidFill>
                <a:effectLst/>
                <a:ea typeface="Calibri" pitchFamily="34" charset="0"/>
                <a:cs typeface="Times New Roman" pitchFamily="18" charset="0"/>
              </a:rPr>
              <a:t> Physical Institute, Moscow, Russia</a:t>
            </a:r>
            <a:endParaRPr kumimoji="0" lang="ru-RU" altLang="ru-RU" sz="1600" b="1"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ru-RU" sz="1600" b="1" i="0" u="none" strike="noStrike" cap="none" normalizeH="0" baseline="30000" dirty="0" smtClean="0">
                <a:ln>
                  <a:noFill/>
                </a:ln>
                <a:solidFill>
                  <a:schemeClr val="tx1"/>
                </a:solidFill>
                <a:effectLst/>
                <a:ea typeface="Calibri" pitchFamily="34" charset="0"/>
                <a:cs typeface="Times New Roman" pitchFamily="18" charset="0"/>
              </a:rPr>
              <a:t>d</a:t>
            </a:r>
            <a:r>
              <a:rPr kumimoji="0" lang="en-US" altLang="ru-RU" sz="1600" b="1" i="0" u="none" strike="noStrike" cap="none" normalizeH="0" baseline="0" dirty="0" smtClean="0">
                <a:ln>
                  <a:noFill/>
                </a:ln>
                <a:solidFill>
                  <a:schemeClr val="tx1"/>
                </a:solidFill>
                <a:effectLst/>
                <a:ea typeface="Calibri" pitchFamily="34" charset="0"/>
                <a:cs typeface="Times New Roman" pitchFamily="18" charset="0"/>
              </a:rPr>
              <a:t> Kharkov Institute of Physics and Technology, Kharkov, Ukraine</a:t>
            </a:r>
            <a:endParaRPr kumimoji="0" lang="ru-RU" altLang="ru-RU" sz="1600" b="1"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altLang="ru-RU" sz="1600" b="1" i="0" u="none" strike="noStrike" cap="none" normalizeH="0" baseline="0" dirty="0" smtClean="0">
              <a:ln>
                <a:noFill/>
              </a:ln>
              <a:solidFill>
                <a:schemeClr val="tx1"/>
              </a:solidFill>
              <a:effectLst/>
              <a:cs typeface="Arial" pitchFamily="34" charset="0"/>
            </a:endParaRPr>
          </a:p>
        </p:txBody>
      </p:sp>
      <p:sp>
        <p:nvSpPr>
          <p:cNvPr id="11" name="Прямоугольник 10"/>
          <p:cNvSpPr/>
          <p:nvPr/>
        </p:nvSpPr>
        <p:spPr>
          <a:xfrm>
            <a:off x="-11832" y="5445224"/>
            <a:ext cx="9144000" cy="646331"/>
          </a:xfrm>
          <a:prstGeom prst="rect">
            <a:avLst/>
          </a:prstGeom>
        </p:spPr>
        <p:txBody>
          <a:bodyPr wrap="square">
            <a:spAutoFit/>
          </a:bodyPr>
          <a:lstStyle/>
          <a:p>
            <a:pPr algn="ctr"/>
            <a:r>
              <a:rPr lang="en-US" b="1" dirty="0" smtClean="0"/>
              <a:t>International Conference on Particle Physics and Astrophysics (ICPPA 2015)</a:t>
            </a:r>
          </a:p>
          <a:p>
            <a:pPr algn="ctr"/>
            <a:r>
              <a:rPr lang="en-US" b="1" dirty="0" smtClean="0"/>
              <a:t>2015 October 8, Moscow</a:t>
            </a:r>
            <a:endParaRPr lang="ru-RU" b="1"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5692" y="492458"/>
            <a:ext cx="5715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8470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41267"/>
            <a:ext cx="9144000" cy="584775"/>
          </a:xfrm>
          <a:prstGeom prst="rect">
            <a:avLst/>
          </a:prstGeom>
          <a:noFill/>
        </p:spPr>
        <p:txBody>
          <a:bodyPr wrap="square" rtlCol="0">
            <a:spAutoFit/>
          </a:bodyPr>
          <a:lstStyle/>
          <a:p>
            <a:pPr algn="ctr"/>
            <a:r>
              <a:rPr lang="en-US" sz="3200" b="1" dirty="0" smtClean="0"/>
              <a:t>Thank you for attention!</a:t>
            </a:r>
            <a:endParaRPr lang="ru-RU" sz="3200" b="1" dirty="0"/>
          </a:p>
        </p:txBody>
      </p:sp>
    </p:spTree>
    <p:extLst>
      <p:ext uri="{BB962C8B-B14F-4D97-AF65-F5344CB8AC3E}">
        <p14:creationId xmlns:p14="http://schemas.microsoft.com/office/powerpoint/2010/main" val="2292083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0037" y="2526506"/>
            <a:ext cx="3941762"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2"/>
          <p:cNvGrpSpPr>
            <a:grpSpLocks/>
          </p:cNvGrpSpPr>
          <p:nvPr/>
        </p:nvGrpSpPr>
        <p:grpSpPr bwMode="auto">
          <a:xfrm>
            <a:off x="611560" y="2348880"/>
            <a:ext cx="3956050" cy="2808288"/>
            <a:chOff x="295" y="2024"/>
            <a:chExt cx="2492" cy="1769"/>
          </a:xfrm>
        </p:grpSpPr>
        <p:pic>
          <p:nvPicPr>
            <p:cNvPr id="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 y="2098"/>
              <a:ext cx="2492" cy="1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839" y="3620"/>
              <a:ext cx="1769" cy="173"/>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algn="ctr" eaLnBrk="1" hangingPunct="1"/>
              <a:r>
                <a:rPr lang="en-US" altLang="ru-RU" sz="1200">
                  <a:solidFill>
                    <a:srgbClr val="000066"/>
                  </a:solidFill>
                </a:rPr>
                <a:t>Scattering angle, deg.</a:t>
              </a:r>
            </a:p>
          </p:txBody>
        </p:sp>
        <p:sp>
          <p:nvSpPr>
            <p:cNvPr id="7" name="Rectangle 5"/>
            <p:cNvSpPr>
              <a:spLocks noChangeArrowheads="1"/>
            </p:cNvSpPr>
            <p:nvPr/>
          </p:nvSpPr>
          <p:spPr bwMode="auto">
            <a:xfrm rot="-5400000">
              <a:off x="-208" y="2808"/>
              <a:ext cx="1179" cy="173"/>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algn="ctr" eaLnBrk="1" hangingPunct="1"/>
              <a:r>
                <a:rPr lang="en-US" altLang="ru-RU" sz="1200">
                  <a:solidFill>
                    <a:srgbClr val="000066"/>
                  </a:solidFill>
                </a:rPr>
                <a:t>Recoil  energy, keV</a:t>
              </a:r>
            </a:p>
          </p:txBody>
        </p:sp>
        <p:sp>
          <p:nvSpPr>
            <p:cNvPr id="8" name="Rectangle 5"/>
            <p:cNvSpPr>
              <a:spLocks noChangeArrowheads="1"/>
            </p:cNvSpPr>
            <p:nvPr/>
          </p:nvSpPr>
          <p:spPr bwMode="auto">
            <a:xfrm>
              <a:off x="975" y="2024"/>
              <a:ext cx="1179" cy="17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algn="ctr" eaLnBrk="1" hangingPunct="1"/>
              <a:r>
                <a:rPr lang="en-US" altLang="ru-RU" sz="1200" i="1">
                  <a:solidFill>
                    <a:srgbClr val="FF0000"/>
                  </a:solidFill>
                </a:rPr>
                <a:t>Energy of Ar recoils</a:t>
              </a:r>
            </a:p>
          </p:txBody>
        </p:sp>
      </p:grpSp>
      <p:sp>
        <p:nvSpPr>
          <p:cNvPr id="9" name="Rectangle 5"/>
          <p:cNvSpPr>
            <a:spLocks noChangeArrowheads="1"/>
          </p:cNvSpPr>
          <p:nvPr/>
        </p:nvSpPr>
        <p:spPr bwMode="auto">
          <a:xfrm>
            <a:off x="5759537" y="2450306"/>
            <a:ext cx="1871662"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algn="ctr" eaLnBrk="1" hangingPunct="1"/>
            <a:r>
              <a:rPr lang="en-US" altLang="ru-RU" sz="1200" i="1">
                <a:solidFill>
                  <a:srgbClr val="FF0000"/>
                </a:solidFill>
              </a:rPr>
              <a:t>Cross-section of scattering</a:t>
            </a:r>
          </a:p>
        </p:txBody>
      </p:sp>
      <p:sp>
        <p:nvSpPr>
          <p:cNvPr id="2" name="Прямоугольник 1"/>
          <p:cNvSpPr/>
          <p:nvPr/>
        </p:nvSpPr>
        <p:spPr>
          <a:xfrm>
            <a:off x="2620" y="476672"/>
            <a:ext cx="9141379" cy="923330"/>
          </a:xfrm>
          <a:prstGeom prst="rect">
            <a:avLst/>
          </a:prstGeom>
        </p:spPr>
        <p:txBody>
          <a:bodyPr wrap="square">
            <a:spAutoFit/>
          </a:bodyPr>
          <a:lstStyle/>
          <a:p>
            <a:r>
              <a:rPr lang="en-US" b="1" dirty="0"/>
              <a:t>taken by A. E. </a:t>
            </a:r>
            <a:r>
              <a:rPr lang="en-US" b="1" dirty="0" err="1"/>
              <a:t>Bondar</a:t>
            </a:r>
            <a:r>
              <a:rPr lang="en-US" b="1" dirty="0"/>
              <a:t>, A. F. </a:t>
            </a:r>
            <a:r>
              <a:rPr lang="en-US" b="1" dirty="0" err="1"/>
              <a:t>Buzulutskov</a:t>
            </a:r>
            <a:r>
              <a:rPr lang="en-US" b="1" dirty="0"/>
              <a:t>, et al., Proposal for neutron scattering systems for calibration of dark matter search and low-energy neutrino detectors, </a:t>
            </a:r>
            <a:r>
              <a:rPr lang="en-US" b="1" dirty="0" err="1"/>
              <a:t>Vestnik</a:t>
            </a:r>
            <a:r>
              <a:rPr lang="en-US" b="1" dirty="0"/>
              <a:t> of NSU: Physics Series</a:t>
            </a:r>
            <a:r>
              <a:rPr lang="ru-RU" b="1" dirty="0"/>
              <a:t>, </a:t>
            </a:r>
            <a:r>
              <a:rPr lang="en-US" b="1" dirty="0"/>
              <a:t>pp. 27-38, vol. 8, n. 3, (2013) (at Russian)</a:t>
            </a:r>
          </a:p>
        </p:txBody>
      </p:sp>
      <p:cxnSp>
        <p:nvCxnSpPr>
          <p:cNvPr id="11" name="Прямая соединительная линия 10"/>
          <p:cNvCxnSpPr/>
          <p:nvPr/>
        </p:nvCxnSpPr>
        <p:spPr>
          <a:xfrm>
            <a:off x="861305" y="1772816"/>
            <a:ext cx="1334431"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5163" y="1588150"/>
            <a:ext cx="2376264" cy="369332"/>
          </a:xfrm>
          <a:prstGeom prst="rect">
            <a:avLst/>
          </a:prstGeom>
          <a:noFill/>
        </p:spPr>
        <p:txBody>
          <a:bodyPr wrap="square" rtlCol="0">
            <a:spAutoFit/>
          </a:bodyPr>
          <a:lstStyle/>
          <a:p>
            <a:r>
              <a:rPr lang="en-US" dirty="0"/>
              <a:t>e</a:t>
            </a:r>
            <a:r>
              <a:rPr lang="en-US" dirty="0" smtClean="0"/>
              <a:t>lastic scattering </a:t>
            </a:r>
            <a:endParaRPr lang="ru-RU" dirty="0"/>
          </a:p>
        </p:txBody>
      </p:sp>
      <p:cxnSp>
        <p:nvCxnSpPr>
          <p:cNvPr id="14" name="Прямая соединительная линия 13"/>
          <p:cNvCxnSpPr/>
          <p:nvPr/>
        </p:nvCxnSpPr>
        <p:spPr>
          <a:xfrm>
            <a:off x="4139952" y="1772816"/>
            <a:ext cx="1334431" cy="0"/>
          </a:xfrm>
          <a:prstGeom prst="line">
            <a:avLst/>
          </a:prstGeom>
          <a:ln w="28575">
            <a:solidFill>
              <a:srgbClr val="C20EB9"/>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59537" y="1573278"/>
            <a:ext cx="2376264" cy="369332"/>
          </a:xfrm>
          <a:prstGeom prst="rect">
            <a:avLst/>
          </a:prstGeom>
          <a:noFill/>
        </p:spPr>
        <p:txBody>
          <a:bodyPr wrap="square" rtlCol="0">
            <a:spAutoFit/>
          </a:bodyPr>
          <a:lstStyle/>
          <a:p>
            <a:r>
              <a:rPr lang="en-US" dirty="0" err="1" smtClean="0"/>
              <a:t>nonelastic</a:t>
            </a:r>
            <a:r>
              <a:rPr lang="en-US" dirty="0" smtClean="0"/>
              <a:t> scattering </a:t>
            </a:r>
            <a:endParaRPr lang="ru-RU" dirty="0"/>
          </a:p>
        </p:txBody>
      </p:sp>
      <p:sp>
        <p:nvSpPr>
          <p:cNvPr id="16" name="Rectangle 5"/>
          <p:cNvSpPr>
            <a:spLocks noChangeArrowheads="1"/>
          </p:cNvSpPr>
          <p:nvPr/>
        </p:nvSpPr>
        <p:spPr bwMode="auto">
          <a:xfrm>
            <a:off x="5525636" y="5031580"/>
            <a:ext cx="2808287" cy="274638"/>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algn="ctr" eaLnBrk="1" hangingPunct="1"/>
            <a:r>
              <a:rPr lang="en-US" altLang="ru-RU" sz="1200" dirty="0">
                <a:solidFill>
                  <a:srgbClr val="000066"/>
                </a:solidFill>
              </a:rPr>
              <a:t>Scattering angle, deg.</a:t>
            </a:r>
          </a:p>
        </p:txBody>
      </p:sp>
      <p:sp>
        <p:nvSpPr>
          <p:cNvPr id="17" name="Rectangle 5"/>
          <p:cNvSpPr>
            <a:spLocks noChangeArrowheads="1"/>
          </p:cNvSpPr>
          <p:nvPr/>
        </p:nvSpPr>
        <p:spPr bwMode="auto">
          <a:xfrm rot="16200000">
            <a:off x="3865110" y="3740943"/>
            <a:ext cx="1871663" cy="274638"/>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algn="ctr" eaLnBrk="1" hangingPunct="1"/>
            <a:r>
              <a:rPr lang="en-US" altLang="ru-RU" sz="1200">
                <a:solidFill>
                  <a:srgbClr val="000066"/>
                </a:solidFill>
              </a:rPr>
              <a:t>Cross-section, barn</a:t>
            </a:r>
          </a:p>
        </p:txBody>
      </p:sp>
    </p:spTree>
    <p:extLst>
      <p:ext uri="{BB962C8B-B14F-4D97-AF65-F5344CB8AC3E}">
        <p14:creationId xmlns:p14="http://schemas.microsoft.com/office/powerpoint/2010/main" val="3281550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764704"/>
          </a:xfrm>
        </p:spPr>
        <p:txBody>
          <a:bodyPr>
            <a:normAutofit/>
          </a:bodyPr>
          <a:lstStyle/>
          <a:p>
            <a:r>
              <a:rPr lang="en-US" sz="2400" dirty="0" smtClean="0">
                <a:latin typeface="Times New Roman" pitchFamily="18" charset="0"/>
                <a:cs typeface="Times New Roman" pitchFamily="18" charset="0"/>
              </a:rPr>
              <a:t>Detector </a:t>
            </a:r>
            <a:endParaRPr lang="ru-RU" sz="2400" dirty="0">
              <a:latin typeface="Times New Roman" pitchFamily="18" charset="0"/>
              <a:cs typeface="Times New Roman" pitchFamily="18" charset="0"/>
            </a:endParaRPr>
          </a:p>
        </p:txBody>
      </p:sp>
      <p:pic>
        <p:nvPicPr>
          <p:cNvPr id="1026" name="Picture 2" descr="http://www.centeradc.ru/_mod_files/ce_images/eshop/sdmf-1206x800.jpg"/>
          <p:cNvPicPr>
            <a:picLocks noChangeAspect="1" noChangeArrowheads="1"/>
          </p:cNvPicPr>
          <p:nvPr/>
        </p:nvPicPr>
        <p:blipFill>
          <a:blip r:embed="rId2" cstate="print"/>
          <a:srcRect/>
          <a:stretch>
            <a:fillRect/>
          </a:stretch>
        </p:blipFill>
        <p:spPr bwMode="auto">
          <a:xfrm>
            <a:off x="840432" y="620688"/>
            <a:ext cx="7620000" cy="3629025"/>
          </a:xfrm>
          <a:prstGeom prst="rect">
            <a:avLst/>
          </a:prstGeom>
          <a:noFill/>
        </p:spPr>
      </p:pic>
      <p:sp>
        <p:nvSpPr>
          <p:cNvPr id="5" name="TextBox 4"/>
          <p:cNvSpPr txBox="1"/>
          <p:nvPr/>
        </p:nvSpPr>
        <p:spPr>
          <a:xfrm>
            <a:off x="1436708" y="4286257"/>
            <a:ext cx="6159628" cy="2246769"/>
          </a:xfrm>
          <a:prstGeom prst="rect">
            <a:avLst/>
          </a:prstGeom>
          <a:noFill/>
        </p:spPr>
        <p:txBody>
          <a:bodyPr wrap="square" rtlCol="0">
            <a:spAutoFit/>
          </a:bodyPr>
          <a:lstStyle/>
          <a:p>
            <a:r>
              <a:rPr lang="en-US" sz="2000" b="1" dirty="0" smtClean="0">
                <a:solidFill>
                  <a:prstClr val="black"/>
                </a:solidFill>
                <a:latin typeface="Times New Roman" pitchFamily="18" charset="0"/>
                <a:cs typeface="Times New Roman" pitchFamily="18" charset="0"/>
              </a:rPr>
              <a:t>SDMF-1206  (made in Russia)</a:t>
            </a:r>
          </a:p>
          <a:p>
            <a:r>
              <a:rPr lang="en-US" sz="2000" dirty="0" smtClean="0">
                <a:solidFill>
                  <a:prstClr val="black"/>
                </a:solidFill>
                <a:latin typeface="Times New Roman" pitchFamily="18" charset="0"/>
                <a:cs typeface="Times New Roman" pitchFamily="18" charset="0"/>
              </a:rPr>
              <a:t>Energy scale for n    	</a:t>
            </a:r>
            <a:r>
              <a:rPr lang="ru-RU" sz="2000" dirty="0" smtClean="0">
                <a:solidFill>
                  <a:prstClr val="black"/>
                </a:solidFill>
                <a:latin typeface="Times New Roman" pitchFamily="18" charset="0"/>
                <a:cs typeface="Times New Roman" pitchFamily="18" charset="0"/>
              </a:rPr>
              <a:t>350 </a:t>
            </a:r>
            <a:r>
              <a:rPr lang="en-US" sz="2000" dirty="0" err="1" smtClean="0">
                <a:solidFill>
                  <a:prstClr val="black"/>
                </a:solidFill>
                <a:latin typeface="Times New Roman" pitchFamily="18" charset="0"/>
                <a:cs typeface="Times New Roman" pitchFamily="18" charset="0"/>
              </a:rPr>
              <a:t>keV</a:t>
            </a:r>
            <a:r>
              <a:rPr lang="ru-RU" sz="2000" dirty="0" smtClean="0">
                <a:solidFill>
                  <a:prstClr val="black"/>
                </a:solidFill>
                <a:latin typeface="Times New Roman" pitchFamily="18" charset="0"/>
                <a:cs typeface="Times New Roman" pitchFamily="18" charset="0"/>
              </a:rPr>
              <a:t> – 12</a:t>
            </a:r>
            <a:r>
              <a:rPr lang="en-US" sz="2000" dirty="0" smtClean="0">
                <a:solidFill>
                  <a:prstClr val="black"/>
                </a:solidFill>
                <a:latin typeface="Times New Roman" pitchFamily="18" charset="0"/>
                <a:cs typeface="Times New Roman" pitchFamily="18" charset="0"/>
              </a:rPr>
              <a:t> (14) </a:t>
            </a:r>
            <a:r>
              <a:rPr lang="ru-RU" sz="2000" dirty="0" smtClean="0">
                <a:solidFill>
                  <a:prstClr val="black"/>
                </a:solidFill>
                <a:latin typeface="Times New Roman" pitchFamily="18" charset="0"/>
                <a:cs typeface="Times New Roman" pitchFamily="18" charset="0"/>
              </a:rPr>
              <a:t>М</a:t>
            </a:r>
            <a:r>
              <a:rPr lang="en-US" sz="2000" dirty="0" err="1" smtClean="0">
                <a:solidFill>
                  <a:prstClr val="black"/>
                </a:solidFill>
                <a:latin typeface="Times New Roman" pitchFamily="18" charset="0"/>
                <a:cs typeface="Times New Roman" pitchFamily="18" charset="0"/>
              </a:rPr>
              <a:t>eV</a:t>
            </a:r>
            <a:endParaRPr lang="ru-RU" sz="2000" dirty="0" smtClean="0">
              <a:solidFill>
                <a:prstClr val="black"/>
              </a:solidFill>
              <a:latin typeface="Times New Roman" pitchFamily="18" charset="0"/>
              <a:cs typeface="Times New Roman" pitchFamily="18" charset="0"/>
            </a:endParaRPr>
          </a:p>
          <a:p>
            <a:r>
              <a:rPr lang="en-US" sz="2000" dirty="0" smtClean="0">
                <a:solidFill>
                  <a:prstClr val="black"/>
                </a:solidFill>
                <a:latin typeface="Times New Roman" pitchFamily="18" charset="0"/>
                <a:cs typeface="Times New Roman" pitchFamily="18" charset="0"/>
              </a:rPr>
              <a:t>Energy scale for gamma 	1</a:t>
            </a:r>
            <a:r>
              <a:rPr lang="ru-RU" sz="2000" dirty="0" smtClean="0">
                <a:solidFill>
                  <a:prstClr val="black"/>
                </a:solidFill>
                <a:latin typeface="Times New Roman" pitchFamily="18" charset="0"/>
                <a:cs typeface="Times New Roman" pitchFamily="18" charset="0"/>
              </a:rPr>
              <a:t>00 </a:t>
            </a:r>
            <a:r>
              <a:rPr lang="en-US" sz="2000" dirty="0" err="1" smtClean="0">
                <a:solidFill>
                  <a:prstClr val="black"/>
                </a:solidFill>
                <a:latin typeface="Times New Roman" pitchFamily="18" charset="0"/>
                <a:cs typeface="Times New Roman" pitchFamily="18" charset="0"/>
              </a:rPr>
              <a:t>keV</a:t>
            </a:r>
            <a:r>
              <a:rPr lang="ru-RU" sz="2000" dirty="0" smtClean="0">
                <a:solidFill>
                  <a:prstClr val="black"/>
                </a:solidFill>
                <a:latin typeface="Times New Roman" pitchFamily="18" charset="0"/>
                <a:cs typeface="Times New Roman" pitchFamily="18" charset="0"/>
              </a:rPr>
              <a:t> – 6 </a:t>
            </a:r>
            <a:r>
              <a:rPr lang="en-US" sz="2000" dirty="0" err="1" smtClean="0">
                <a:solidFill>
                  <a:prstClr val="black"/>
                </a:solidFill>
                <a:latin typeface="Times New Roman" pitchFamily="18" charset="0"/>
                <a:cs typeface="Times New Roman" pitchFamily="18" charset="0"/>
              </a:rPr>
              <a:t>MeV</a:t>
            </a:r>
            <a:endParaRPr lang="ru-RU" sz="2000" dirty="0" smtClean="0">
              <a:solidFill>
                <a:prstClr val="black"/>
              </a:solidFill>
              <a:latin typeface="Times New Roman" pitchFamily="18" charset="0"/>
              <a:cs typeface="Times New Roman" pitchFamily="18" charset="0"/>
            </a:endParaRPr>
          </a:p>
          <a:p>
            <a:r>
              <a:rPr lang="en-US" sz="2000" dirty="0" smtClean="0">
                <a:solidFill>
                  <a:prstClr val="black"/>
                </a:solidFill>
                <a:latin typeface="Times New Roman" pitchFamily="18" charset="0"/>
                <a:cs typeface="Times New Roman" pitchFamily="18" charset="0"/>
              </a:rPr>
              <a:t>Power of equivalent doze for</a:t>
            </a:r>
          </a:p>
          <a:p>
            <a:r>
              <a:rPr lang="en-US" sz="2000" dirty="0" smtClean="0">
                <a:solidFill>
                  <a:prstClr val="black"/>
                </a:solidFill>
                <a:latin typeface="Times New Roman" pitchFamily="18" charset="0"/>
                <a:cs typeface="Times New Roman" pitchFamily="18" charset="0"/>
              </a:rPr>
              <a:t>mixed n/gamma fields  	</a:t>
            </a:r>
            <a:r>
              <a:rPr lang="ru-RU" sz="2000" dirty="0" smtClean="0">
                <a:solidFill>
                  <a:prstClr val="black"/>
                </a:solidFill>
                <a:latin typeface="Times New Roman" pitchFamily="18" charset="0"/>
                <a:cs typeface="Times New Roman" pitchFamily="18" charset="0"/>
              </a:rPr>
              <a:t>0.1-1000</a:t>
            </a:r>
            <a:r>
              <a:rPr lang="en-US" sz="2000" dirty="0" smtClean="0">
                <a:solidFill>
                  <a:prstClr val="black"/>
                </a:solidFill>
                <a:latin typeface="Times New Roman" pitchFamily="18" charset="0"/>
                <a:cs typeface="Times New Roman" pitchFamily="18" charset="0"/>
              </a:rPr>
              <a:t> </a:t>
            </a:r>
            <a:r>
              <a:rPr lang="en-US" sz="2000" dirty="0" err="1" smtClean="0">
                <a:solidFill>
                  <a:prstClr val="black"/>
                </a:solidFill>
                <a:latin typeface="Times New Roman" pitchFamily="18" charset="0"/>
                <a:cs typeface="Times New Roman" pitchFamily="18" charset="0"/>
              </a:rPr>
              <a:t>mkSv</a:t>
            </a:r>
            <a:r>
              <a:rPr lang="ru-RU" sz="2000" dirty="0" smtClean="0">
                <a:solidFill>
                  <a:prstClr val="black"/>
                </a:solidFill>
                <a:latin typeface="Times New Roman" pitchFamily="18" charset="0"/>
                <a:cs typeface="Times New Roman" pitchFamily="18" charset="0"/>
              </a:rPr>
              <a:t>/</a:t>
            </a:r>
            <a:r>
              <a:rPr lang="en-US" sz="2000" dirty="0" smtClean="0">
                <a:solidFill>
                  <a:prstClr val="black"/>
                </a:solidFill>
                <a:latin typeface="Times New Roman" pitchFamily="18" charset="0"/>
                <a:cs typeface="Times New Roman" pitchFamily="18" charset="0"/>
              </a:rPr>
              <a:t>s</a:t>
            </a:r>
          </a:p>
          <a:p>
            <a:r>
              <a:rPr lang="en-US" sz="2000" dirty="0" smtClean="0">
                <a:solidFill>
                  <a:prstClr val="black"/>
                </a:solidFill>
                <a:latin typeface="Times New Roman" pitchFamily="18" charset="0"/>
                <a:cs typeface="Times New Roman" pitchFamily="18" charset="0"/>
              </a:rPr>
              <a:t>Principle – FADC (PSD) p-recoil /gamma  discrimination, </a:t>
            </a:r>
          </a:p>
          <a:p>
            <a:r>
              <a:rPr lang="en-US" sz="2000" dirty="0" smtClean="0">
                <a:solidFill>
                  <a:prstClr val="black"/>
                </a:solidFill>
                <a:latin typeface="Times New Roman" pitchFamily="18" charset="0"/>
                <a:cs typeface="Times New Roman" pitchFamily="18" charset="0"/>
              </a:rPr>
              <a:t>	  p-</a:t>
            </a:r>
            <a:r>
              <a:rPr lang="en-US" sz="2000" dirty="0" err="1" smtClean="0">
                <a:solidFill>
                  <a:prstClr val="black"/>
                </a:solidFill>
                <a:latin typeface="Times New Roman" pitchFamily="18" charset="0"/>
                <a:cs typeface="Times New Roman" pitchFamily="18" charset="0"/>
              </a:rPr>
              <a:t>Terphenyl</a:t>
            </a:r>
            <a:r>
              <a:rPr lang="en-US" sz="2000" dirty="0" smtClean="0">
                <a:solidFill>
                  <a:prstClr val="black"/>
                </a:solidFill>
                <a:latin typeface="Times New Roman" pitchFamily="18" charset="0"/>
                <a:cs typeface="Times New Roman" pitchFamily="18" charset="0"/>
              </a:rPr>
              <a:t>/</a:t>
            </a:r>
            <a:r>
              <a:rPr lang="en-US" sz="2000" dirty="0" err="1" smtClean="0">
                <a:solidFill>
                  <a:prstClr val="black"/>
                </a:solidFill>
                <a:latin typeface="Times New Roman" pitchFamily="18" charset="0"/>
                <a:cs typeface="Times New Roman" pitchFamily="18" charset="0"/>
              </a:rPr>
              <a:t>Stilben</a:t>
            </a:r>
            <a:r>
              <a:rPr lang="en-US" sz="2000" dirty="0" smtClean="0">
                <a:solidFill>
                  <a:prstClr val="black"/>
                </a:solidFill>
                <a:latin typeface="Times New Roman" pitchFamily="18" charset="0"/>
                <a:cs typeface="Times New Roman" pitchFamily="18" charset="0"/>
              </a:rPr>
              <a:t> crystal 2 – 4 sm</a:t>
            </a:r>
            <a:r>
              <a:rPr lang="en-US" sz="2000" baseline="30000" dirty="0" smtClean="0">
                <a:solidFill>
                  <a:prstClr val="black"/>
                </a:solidFill>
                <a:latin typeface="Times New Roman" pitchFamily="18" charset="0"/>
                <a:cs typeface="Times New Roman" pitchFamily="18" charset="0"/>
              </a:rPr>
              <a:t>3 </a:t>
            </a:r>
            <a:r>
              <a:rPr lang="en-US" sz="2000" dirty="0" smtClean="0">
                <a:solidFill>
                  <a:prstClr val="black"/>
                </a:solidFill>
                <a:latin typeface="Times New Roman" pitchFamily="18" charset="0"/>
                <a:cs typeface="Times New Roman" pitchFamily="18" charset="0"/>
              </a:rPr>
              <a:t>  + PMT</a:t>
            </a:r>
            <a:endParaRPr lang="ru-RU"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958386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537" y="1844824"/>
            <a:ext cx="5114925" cy="3571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528" y="188640"/>
            <a:ext cx="8568952" cy="1754326"/>
          </a:xfrm>
          <a:prstGeom prst="rect">
            <a:avLst/>
          </a:prstGeom>
          <a:noFill/>
        </p:spPr>
        <p:txBody>
          <a:bodyPr wrap="square" rtlCol="0">
            <a:spAutoFit/>
          </a:bodyPr>
          <a:lstStyle/>
          <a:p>
            <a:r>
              <a:rPr lang="en-US" dirty="0"/>
              <a:t> Angular dependence of neutron emission cross section [</a:t>
            </a:r>
            <a:r>
              <a:rPr lang="en-US" dirty="0" err="1"/>
              <a:t>mb</a:t>
            </a:r>
            <a:r>
              <a:rPr lang="en-US" dirty="0"/>
              <a:t> / </a:t>
            </a:r>
            <a:r>
              <a:rPr lang="en-US" dirty="0" err="1"/>
              <a:t>sr</a:t>
            </a:r>
            <a:r>
              <a:rPr lang="en-US" dirty="0"/>
              <a:t>], given in terms of the </a:t>
            </a:r>
          </a:p>
          <a:p>
            <a:r>
              <a:rPr lang="en-US" dirty="0"/>
              <a:t>emitted  neutron  angle  relative  to  the  angle  of  the  incident  deuteron.    Shown  for  center-of-mass </a:t>
            </a:r>
            <a:r>
              <a:rPr lang="en-US" dirty="0" smtClean="0"/>
              <a:t> system </a:t>
            </a:r>
            <a:r>
              <a:rPr lang="en-US" dirty="0"/>
              <a:t>(dashed line) and laboratory system (solid line). </a:t>
            </a:r>
            <a:endParaRPr lang="en-US" dirty="0" smtClean="0"/>
          </a:p>
          <a:p>
            <a:r>
              <a:rPr lang="en-US" dirty="0" smtClean="0"/>
              <a:t>Taken by Y. Danon “A novel compact neutron and X-Ray  source”, technical report (2007)</a:t>
            </a:r>
          </a:p>
          <a:p>
            <a:endParaRPr lang="en-US" dirty="0"/>
          </a:p>
          <a:p>
            <a:r>
              <a:rPr lang="en-US" dirty="0" smtClean="0"/>
              <a:t>Data for incident deuterons with energy 100 </a:t>
            </a:r>
            <a:r>
              <a:rPr lang="en-US" dirty="0" err="1" smtClean="0"/>
              <a:t>keV</a:t>
            </a:r>
            <a:r>
              <a:rPr lang="en-US" dirty="0" smtClean="0"/>
              <a:t>.</a:t>
            </a:r>
            <a:endParaRPr lang="en-US" dirty="0"/>
          </a:p>
        </p:txBody>
      </p:sp>
      <p:sp>
        <p:nvSpPr>
          <p:cNvPr id="3" name="TextBox 2"/>
          <p:cNvSpPr txBox="1"/>
          <p:nvPr/>
        </p:nvSpPr>
        <p:spPr>
          <a:xfrm>
            <a:off x="395536" y="5733256"/>
            <a:ext cx="8568952" cy="369332"/>
          </a:xfrm>
          <a:prstGeom prst="rect">
            <a:avLst/>
          </a:prstGeom>
          <a:noFill/>
        </p:spPr>
        <p:txBody>
          <a:bodyPr wrap="square" rtlCol="0">
            <a:spAutoFit/>
          </a:bodyPr>
          <a:lstStyle/>
          <a:p>
            <a:r>
              <a:rPr lang="en-US" dirty="0" smtClean="0"/>
              <a:t>If  energy of incident deuterons increase, then anisotropy of neutron emission is more.</a:t>
            </a:r>
            <a:endParaRPr lang="ru-RU" dirty="0"/>
          </a:p>
        </p:txBody>
      </p:sp>
    </p:spTree>
    <p:extLst>
      <p:ext uri="{BB962C8B-B14F-4D97-AF65-F5344CB8AC3E}">
        <p14:creationId xmlns:p14="http://schemas.microsoft.com/office/powerpoint/2010/main" val="153089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96" y="18757"/>
            <a:ext cx="9153095" cy="461665"/>
          </a:xfrm>
          <a:prstGeom prst="rect">
            <a:avLst/>
          </a:prstGeom>
          <a:noFill/>
        </p:spPr>
        <p:txBody>
          <a:bodyPr wrap="square" rtlCol="0">
            <a:spAutoFit/>
          </a:bodyPr>
          <a:lstStyle/>
          <a:p>
            <a:pPr algn="ctr"/>
            <a:r>
              <a:rPr lang="en-US" sz="2400" b="1" dirty="0" smtClean="0"/>
              <a:t>Calibration neutrino and dark matter detectors using neutrons</a:t>
            </a:r>
            <a:endParaRPr lang="ru-RU" sz="2400" b="1" dirty="0"/>
          </a:p>
        </p:txBody>
      </p:sp>
      <p:grpSp>
        <p:nvGrpSpPr>
          <p:cNvPr id="4" name="Группа 3"/>
          <p:cNvGrpSpPr/>
          <p:nvPr/>
        </p:nvGrpSpPr>
        <p:grpSpPr>
          <a:xfrm>
            <a:off x="781252" y="1524276"/>
            <a:ext cx="3579959" cy="2121598"/>
            <a:chOff x="720725" y="3832523"/>
            <a:chExt cx="3641726" cy="2038055"/>
          </a:xfrm>
        </p:grpSpPr>
        <p:grpSp>
          <p:nvGrpSpPr>
            <p:cNvPr id="5" name="Group 27"/>
            <p:cNvGrpSpPr>
              <a:grpSpLocks/>
            </p:cNvGrpSpPr>
            <p:nvPr/>
          </p:nvGrpSpPr>
          <p:grpSpPr bwMode="auto">
            <a:xfrm>
              <a:off x="720725" y="4043365"/>
              <a:ext cx="3641726" cy="1827213"/>
              <a:chOff x="454" y="2547"/>
              <a:chExt cx="2294" cy="1151"/>
            </a:xfrm>
          </p:grpSpPr>
          <p:sp>
            <p:nvSpPr>
              <p:cNvPr id="7" name="Arc 9"/>
              <p:cNvSpPr>
                <a:spLocks/>
              </p:cNvSpPr>
              <p:nvPr/>
            </p:nvSpPr>
            <p:spPr bwMode="auto">
              <a:xfrm flipH="1">
                <a:off x="1228" y="2938"/>
                <a:ext cx="873" cy="411"/>
              </a:xfrm>
              <a:custGeom>
                <a:avLst/>
                <a:gdLst>
                  <a:gd name="G0" fmla="+- 19335 0 0"/>
                  <a:gd name="G1" fmla="+- 16040 0 0"/>
                  <a:gd name="G2" fmla="+- 21600 0 0"/>
                  <a:gd name="T0" fmla="*/ 0 w 19335"/>
                  <a:gd name="T1" fmla="*/ 6410 h 16040"/>
                  <a:gd name="T2" fmla="*/ 4868 w 19335"/>
                  <a:gd name="T3" fmla="*/ 0 h 16040"/>
                  <a:gd name="T4" fmla="*/ 19335 w 19335"/>
                  <a:gd name="T5" fmla="*/ 16040 h 16040"/>
                </a:gdLst>
                <a:ahLst/>
                <a:cxnLst>
                  <a:cxn ang="0">
                    <a:pos x="T0" y="T1"/>
                  </a:cxn>
                  <a:cxn ang="0">
                    <a:pos x="T2" y="T3"/>
                  </a:cxn>
                  <a:cxn ang="0">
                    <a:pos x="T4" y="T5"/>
                  </a:cxn>
                </a:cxnLst>
                <a:rect l="0" t="0" r="r" b="b"/>
                <a:pathLst>
                  <a:path w="19335" h="16040" fill="none" extrusionOk="0">
                    <a:moveTo>
                      <a:pt x="0" y="6410"/>
                    </a:moveTo>
                    <a:cubicBezTo>
                      <a:pt x="1207" y="3987"/>
                      <a:pt x="2858" y="1813"/>
                      <a:pt x="4868" y="0"/>
                    </a:cubicBezTo>
                  </a:path>
                  <a:path w="19335" h="16040" stroke="0" extrusionOk="0">
                    <a:moveTo>
                      <a:pt x="0" y="6410"/>
                    </a:moveTo>
                    <a:cubicBezTo>
                      <a:pt x="1207" y="3987"/>
                      <a:pt x="2858" y="1813"/>
                      <a:pt x="4868" y="0"/>
                    </a:cubicBezTo>
                    <a:lnTo>
                      <a:pt x="19335" y="16040"/>
                    </a:lnTo>
                    <a:close/>
                  </a:path>
                </a:pathLst>
              </a:custGeom>
              <a:noFill/>
              <a:ln w="3175">
                <a:solidFill>
                  <a:schemeClr val="tx1"/>
                </a:solidFill>
                <a:prstDash val="dash"/>
                <a:round/>
                <a:headEnd type="stealth" w="sm" len="sm"/>
                <a:tailEnd type="stealth"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 name="AutoShape 10"/>
              <p:cNvSpPr>
                <a:spLocks noChangeArrowheads="1"/>
              </p:cNvSpPr>
              <p:nvPr/>
            </p:nvSpPr>
            <p:spPr bwMode="auto">
              <a:xfrm>
                <a:off x="1220" y="2833"/>
                <a:ext cx="569" cy="422"/>
              </a:xfrm>
              <a:prstGeom prst="can">
                <a:avLst>
                  <a:gd name="adj" fmla="val 50000"/>
                </a:avLst>
              </a:prstGeom>
              <a:solidFill>
                <a:schemeClr val="accent1">
                  <a:lumMod val="75000"/>
                  <a:alpha val="39999"/>
                </a:schemeClr>
              </a:solidFill>
              <a:ln w="12700">
                <a:solidFill>
                  <a:schemeClr val="tx1"/>
                </a:solidFill>
                <a:round/>
                <a:headEnd/>
                <a:tailEnd/>
              </a:ln>
              <a:effectLst/>
            </p:spPr>
            <p:txBody>
              <a:bodyPr wrap="none" anchor="ctr"/>
              <a:lstStyle/>
              <a:p>
                <a:endParaRPr lang="ru-RU"/>
              </a:p>
            </p:txBody>
          </p:sp>
          <p:sp>
            <p:nvSpPr>
              <p:cNvPr id="9" name="AutoShape 13"/>
              <p:cNvSpPr>
                <a:spLocks noChangeArrowheads="1"/>
              </p:cNvSpPr>
              <p:nvPr/>
            </p:nvSpPr>
            <p:spPr bwMode="auto">
              <a:xfrm>
                <a:off x="521" y="3002"/>
                <a:ext cx="699" cy="107"/>
              </a:xfrm>
              <a:prstGeom prst="rightArrow">
                <a:avLst>
                  <a:gd name="adj1" fmla="val 50000"/>
                  <a:gd name="adj2" fmla="val 188084"/>
                </a:avLst>
              </a:prstGeom>
              <a:solidFill>
                <a:srgbClr val="CCFFFF">
                  <a:alpha val="30000"/>
                </a:srgbClr>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 name="Line 14"/>
              <p:cNvSpPr>
                <a:spLocks noChangeShapeType="1"/>
              </p:cNvSpPr>
              <p:nvPr/>
            </p:nvSpPr>
            <p:spPr bwMode="auto">
              <a:xfrm flipV="1">
                <a:off x="1512" y="2823"/>
                <a:ext cx="0" cy="562"/>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 name="Line 15"/>
              <p:cNvSpPr>
                <a:spLocks noChangeShapeType="1"/>
              </p:cNvSpPr>
              <p:nvPr/>
            </p:nvSpPr>
            <p:spPr bwMode="auto">
              <a:xfrm rot="222790" flipV="1">
                <a:off x="1530" y="2547"/>
                <a:ext cx="1218" cy="589"/>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 name="Oval 16"/>
              <p:cNvSpPr>
                <a:spLocks noChangeArrowheads="1"/>
              </p:cNvSpPr>
              <p:nvPr/>
            </p:nvSpPr>
            <p:spPr bwMode="auto">
              <a:xfrm>
                <a:off x="464" y="2698"/>
                <a:ext cx="471" cy="687"/>
              </a:xfrm>
              <a:prstGeom prst="ellipse">
                <a:avLst/>
              </a:prstGeom>
              <a:solidFill>
                <a:srgbClr val="CC99FF"/>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 name="Text Box 18"/>
              <p:cNvSpPr txBox="1">
                <a:spLocks noChangeArrowheads="1"/>
              </p:cNvSpPr>
              <p:nvPr/>
            </p:nvSpPr>
            <p:spPr bwMode="auto">
              <a:xfrm>
                <a:off x="454" y="2883"/>
                <a:ext cx="505"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a:t>Neutron</a:t>
                </a:r>
              </a:p>
              <a:p>
                <a:r>
                  <a:rPr lang="en-US" altLang="ru-RU" sz="1400" dirty="0"/>
                  <a:t> source</a:t>
                </a:r>
                <a:endParaRPr lang="ru-RU" altLang="ru-RU" sz="1400" dirty="0"/>
              </a:p>
            </p:txBody>
          </p:sp>
          <p:sp>
            <p:nvSpPr>
              <p:cNvPr id="14" name="Text Box 19"/>
              <p:cNvSpPr txBox="1">
                <a:spLocks noChangeArrowheads="1"/>
              </p:cNvSpPr>
              <p:nvPr/>
            </p:nvSpPr>
            <p:spPr bwMode="auto">
              <a:xfrm>
                <a:off x="1326" y="2561"/>
                <a:ext cx="399"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a:t>Liquid</a:t>
                </a:r>
              </a:p>
              <a:p>
                <a:r>
                  <a:rPr lang="en-US" altLang="ru-RU" sz="1400" dirty="0"/>
                  <a:t>argon</a:t>
                </a:r>
                <a:endParaRPr lang="ru-RU" altLang="ru-RU" sz="1400" dirty="0"/>
              </a:p>
            </p:txBody>
          </p:sp>
          <p:sp>
            <p:nvSpPr>
              <p:cNvPr id="15" name="Line 21"/>
              <p:cNvSpPr>
                <a:spLocks noChangeShapeType="1"/>
              </p:cNvSpPr>
              <p:nvPr/>
            </p:nvSpPr>
            <p:spPr bwMode="auto">
              <a:xfrm>
                <a:off x="1512" y="3100"/>
                <a:ext cx="1096"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6" name="Text Box 22"/>
              <p:cNvSpPr txBox="1">
                <a:spLocks noChangeArrowheads="1"/>
              </p:cNvSpPr>
              <p:nvPr/>
            </p:nvSpPr>
            <p:spPr bwMode="auto">
              <a:xfrm>
                <a:off x="1950" y="2877"/>
                <a:ext cx="177" cy="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i="1" dirty="0">
                    <a:latin typeface="Symbol" pitchFamily="18" charset="2"/>
                  </a:rPr>
                  <a:t>q</a:t>
                </a:r>
                <a:endParaRPr lang="ru-RU" altLang="ru-RU" sz="1400" i="1" dirty="0">
                  <a:latin typeface="Symbol" pitchFamily="18" charset="2"/>
                </a:endParaRPr>
              </a:p>
            </p:txBody>
          </p:sp>
          <p:sp>
            <p:nvSpPr>
              <p:cNvPr id="17" name="Line 25"/>
              <p:cNvSpPr>
                <a:spLocks noChangeShapeType="1"/>
              </p:cNvSpPr>
              <p:nvPr/>
            </p:nvSpPr>
            <p:spPr bwMode="auto">
              <a:xfrm flipV="1">
                <a:off x="1247" y="3113"/>
                <a:ext cx="272" cy="408"/>
              </a:xfrm>
              <a:prstGeom prst="line">
                <a:avLst/>
              </a:prstGeom>
              <a:ln>
                <a:headEnd/>
                <a:tailEnd type="stealth" w="med" len="med"/>
              </a:ln>
            </p:spPr>
            <p:style>
              <a:lnRef idx="1">
                <a:schemeClr val="dk1"/>
              </a:lnRef>
              <a:fillRef idx="0">
                <a:schemeClr val="dk1"/>
              </a:fillRef>
              <a:effectRef idx="0">
                <a:schemeClr val="dk1"/>
              </a:effectRef>
              <a:fontRef idx="minor">
                <a:schemeClr val="tx1"/>
              </a:fontRef>
            </p:style>
            <p:txBody>
              <a:bodyPr/>
              <a:lstStyle/>
              <a:p>
                <a:endParaRPr lang="ru-RU"/>
              </a:p>
            </p:txBody>
          </p:sp>
          <p:sp>
            <p:nvSpPr>
              <p:cNvPr id="18" name="Text Box 26"/>
              <p:cNvSpPr txBox="1">
                <a:spLocks noChangeArrowheads="1"/>
              </p:cNvSpPr>
              <p:nvPr/>
            </p:nvSpPr>
            <p:spPr bwMode="auto">
              <a:xfrm>
                <a:off x="793" y="3521"/>
                <a:ext cx="871" cy="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a:t>Scattering event</a:t>
                </a:r>
                <a:endParaRPr lang="ru-RU" altLang="ru-RU" sz="1400" dirty="0"/>
              </a:p>
            </p:txBody>
          </p:sp>
        </p:grpSp>
        <p:sp>
          <p:nvSpPr>
            <p:cNvPr id="6" name="Text Box 19"/>
            <p:cNvSpPr txBox="1">
              <a:spLocks noChangeArrowheads="1"/>
            </p:cNvSpPr>
            <p:nvPr/>
          </p:nvSpPr>
          <p:spPr bwMode="auto">
            <a:xfrm>
              <a:off x="3398839" y="3832523"/>
              <a:ext cx="885816" cy="478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smtClean="0"/>
                <a:t>Scattered</a:t>
              </a:r>
            </a:p>
            <a:p>
              <a:r>
                <a:rPr lang="en-US" altLang="ru-RU" sz="1400" dirty="0" smtClean="0"/>
                <a:t>neutrons</a:t>
              </a:r>
              <a:endParaRPr lang="en-US" altLang="ru-RU" sz="1400" dirty="0"/>
            </a:p>
          </p:txBody>
        </p:sp>
      </p:grpSp>
      <p:sp>
        <p:nvSpPr>
          <p:cNvPr id="19" name="Rectangle 5"/>
          <p:cNvSpPr>
            <a:spLocks noChangeArrowheads="1"/>
          </p:cNvSpPr>
          <p:nvPr/>
        </p:nvSpPr>
        <p:spPr bwMode="auto">
          <a:xfrm>
            <a:off x="4735023" y="1668960"/>
            <a:ext cx="4408975" cy="762000"/>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eaLnBrk="1" hangingPunct="1">
              <a:spcBef>
                <a:spcPct val="20000"/>
              </a:spcBef>
            </a:pPr>
            <a:r>
              <a:rPr lang="en-US" altLang="ru-RU" sz="2000" b="0" u="sng" dirty="0">
                <a:effectLst>
                  <a:outerShdw blurRad="38100" dist="38100" dir="2700000" algn="tl">
                    <a:srgbClr val="C0C0C0"/>
                  </a:outerShdw>
                </a:effectLst>
                <a:latin typeface="+mj-lt"/>
              </a:rPr>
              <a:t>Elastic scattering:</a:t>
            </a:r>
          </a:p>
          <a:p>
            <a:pPr eaLnBrk="1" hangingPunct="1">
              <a:spcBef>
                <a:spcPct val="20000"/>
              </a:spcBef>
            </a:pPr>
            <a:r>
              <a:rPr lang="en-US" altLang="ru-RU" sz="2000" b="0" dirty="0" err="1">
                <a:effectLst>
                  <a:outerShdw blurRad="38100" dist="38100" dir="2700000" algn="tl">
                    <a:srgbClr val="C0C0C0"/>
                  </a:outerShdw>
                </a:effectLst>
              </a:rPr>
              <a:t>n+Ar</a:t>
            </a:r>
            <a:r>
              <a:rPr lang="en-US" altLang="ru-RU" sz="2000" b="0" dirty="0" err="1">
                <a:effectLst>
                  <a:outerShdw blurRad="38100" dist="38100" dir="2700000" algn="tl">
                    <a:srgbClr val="C0C0C0"/>
                  </a:outerShdw>
                </a:effectLst>
                <a:latin typeface="Symbol" pitchFamily="18" charset="2"/>
              </a:rPr>
              <a:t></a:t>
            </a:r>
            <a:r>
              <a:rPr lang="en-US" altLang="ru-RU" sz="2000" b="0" dirty="0" err="1">
                <a:effectLst>
                  <a:outerShdw blurRad="38100" dist="38100" dir="2700000" algn="tl">
                    <a:srgbClr val="C0C0C0"/>
                  </a:outerShdw>
                </a:effectLst>
              </a:rPr>
              <a:t>n+Ar</a:t>
            </a:r>
            <a:r>
              <a:rPr lang="en-US" altLang="ru-RU" sz="2000" b="0" baseline="-25000" dirty="0" err="1">
                <a:effectLst>
                  <a:outerShdw blurRad="38100" dist="38100" dir="2700000" algn="tl">
                    <a:srgbClr val="C0C0C0"/>
                  </a:outerShdw>
                </a:effectLst>
              </a:rPr>
              <a:t>rec</a:t>
            </a:r>
            <a:endParaRPr lang="en-US" altLang="ru-RU" sz="2000" b="0" baseline="-25000" dirty="0">
              <a:effectLst>
                <a:outerShdw blurRad="38100" dist="38100" dir="2700000" algn="tl">
                  <a:srgbClr val="C0C0C0"/>
                </a:outerShdw>
              </a:effectLst>
            </a:endParaRPr>
          </a:p>
        </p:txBody>
      </p:sp>
      <p:sp>
        <p:nvSpPr>
          <p:cNvPr id="20" name="Rectangle 5"/>
          <p:cNvSpPr>
            <a:spLocks noChangeArrowheads="1"/>
          </p:cNvSpPr>
          <p:nvPr/>
        </p:nvSpPr>
        <p:spPr bwMode="auto">
          <a:xfrm>
            <a:off x="4735023" y="2586339"/>
            <a:ext cx="4465638" cy="762000"/>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b="1">
                <a:solidFill>
                  <a:schemeClr val="tx1"/>
                </a:solidFill>
                <a:latin typeface="Arial" pitchFamily="34" charset="0"/>
              </a:defRPr>
            </a:lvl1pPr>
            <a:lvl2pPr marL="1008063" indent="-285750" eaLnBrk="0" hangingPunct="0">
              <a:defRPr sz="2800" b="1">
                <a:solidFill>
                  <a:schemeClr val="tx1"/>
                </a:solidFill>
                <a:latin typeface="Arial" pitchFamily="34" charset="0"/>
              </a:defRPr>
            </a:lvl2pPr>
            <a:lvl3pPr marL="1416050" indent="-228600" eaLnBrk="0" hangingPunct="0">
              <a:defRPr sz="2800" b="1">
                <a:solidFill>
                  <a:schemeClr val="tx1"/>
                </a:solidFill>
                <a:latin typeface="Arial" pitchFamily="34" charset="0"/>
              </a:defRPr>
            </a:lvl3pPr>
            <a:lvl4pPr marL="1824038" indent="-228600" eaLnBrk="0" hangingPunct="0">
              <a:defRPr sz="2800" b="1">
                <a:solidFill>
                  <a:schemeClr val="tx1"/>
                </a:solidFill>
                <a:latin typeface="Arial" pitchFamily="34" charset="0"/>
              </a:defRPr>
            </a:lvl4pPr>
            <a:lvl5pPr marL="2232025" indent="-228600" eaLnBrk="0" hangingPunct="0">
              <a:defRPr sz="2800" b="1">
                <a:solidFill>
                  <a:schemeClr val="tx1"/>
                </a:solidFill>
                <a:latin typeface="Arial" pitchFamily="34" charset="0"/>
              </a:defRPr>
            </a:lvl5pPr>
            <a:lvl6pPr marL="2689225" indent="-228600" eaLnBrk="0" fontAlgn="base" hangingPunct="0">
              <a:spcBef>
                <a:spcPct val="0"/>
              </a:spcBef>
              <a:spcAft>
                <a:spcPct val="0"/>
              </a:spcAft>
              <a:defRPr sz="2800" b="1">
                <a:solidFill>
                  <a:schemeClr val="tx1"/>
                </a:solidFill>
                <a:latin typeface="Arial" pitchFamily="34" charset="0"/>
              </a:defRPr>
            </a:lvl6pPr>
            <a:lvl7pPr marL="3146425" indent="-228600" eaLnBrk="0" fontAlgn="base" hangingPunct="0">
              <a:spcBef>
                <a:spcPct val="0"/>
              </a:spcBef>
              <a:spcAft>
                <a:spcPct val="0"/>
              </a:spcAft>
              <a:defRPr sz="2800" b="1">
                <a:solidFill>
                  <a:schemeClr val="tx1"/>
                </a:solidFill>
                <a:latin typeface="Arial" pitchFamily="34" charset="0"/>
              </a:defRPr>
            </a:lvl7pPr>
            <a:lvl8pPr marL="3603625" indent="-228600" eaLnBrk="0" fontAlgn="base" hangingPunct="0">
              <a:spcBef>
                <a:spcPct val="0"/>
              </a:spcBef>
              <a:spcAft>
                <a:spcPct val="0"/>
              </a:spcAft>
              <a:defRPr sz="2800" b="1">
                <a:solidFill>
                  <a:schemeClr val="tx1"/>
                </a:solidFill>
                <a:latin typeface="Arial" pitchFamily="34" charset="0"/>
              </a:defRPr>
            </a:lvl8pPr>
            <a:lvl9pPr marL="4060825" indent="-228600" eaLnBrk="0" fontAlgn="base" hangingPunct="0">
              <a:spcBef>
                <a:spcPct val="0"/>
              </a:spcBef>
              <a:spcAft>
                <a:spcPct val="0"/>
              </a:spcAft>
              <a:defRPr sz="2800" b="1">
                <a:solidFill>
                  <a:schemeClr val="tx1"/>
                </a:solidFill>
                <a:latin typeface="Arial" pitchFamily="34" charset="0"/>
              </a:defRPr>
            </a:lvl9pPr>
          </a:lstStyle>
          <a:p>
            <a:pPr eaLnBrk="1" hangingPunct="1">
              <a:spcBef>
                <a:spcPct val="20000"/>
              </a:spcBef>
            </a:pPr>
            <a:r>
              <a:rPr lang="en-US" altLang="ru-RU" sz="2000" b="0" u="sng" dirty="0">
                <a:effectLst>
                  <a:outerShdw blurRad="38100" dist="38100" dir="2700000" algn="tl">
                    <a:srgbClr val="C0C0C0"/>
                  </a:outerShdw>
                </a:effectLst>
                <a:latin typeface="+mj-lt"/>
              </a:rPr>
              <a:t>Inelastic scattering:</a:t>
            </a:r>
          </a:p>
          <a:p>
            <a:pPr eaLnBrk="1" hangingPunct="1">
              <a:spcBef>
                <a:spcPct val="20000"/>
              </a:spcBef>
            </a:pPr>
            <a:r>
              <a:rPr lang="en-US" altLang="ru-RU" sz="2000" b="0" dirty="0" err="1">
                <a:effectLst>
                  <a:outerShdw blurRad="38100" dist="38100" dir="2700000" algn="tl">
                    <a:srgbClr val="C0C0C0"/>
                  </a:outerShdw>
                </a:effectLst>
              </a:rPr>
              <a:t>n+Ar</a:t>
            </a:r>
            <a:r>
              <a:rPr lang="en-US" altLang="ru-RU" sz="2000" b="0" dirty="0" err="1">
                <a:effectLst>
                  <a:outerShdw blurRad="38100" dist="38100" dir="2700000" algn="tl">
                    <a:srgbClr val="C0C0C0"/>
                  </a:outerShdw>
                </a:effectLst>
                <a:latin typeface="Symbol" pitchFamily="18" charset="2"/>
              </a:rPr>
              <a:t></a:t>
            </a:r>
            <a:r>
              <a:rPr lang="en-US" altLang="ru-RU" sz="2000" b="0" dirty="0" err="1">
                <a:effectLst>
                  <a:outerShdw blurRad="38100" dist="38100" dir="2700000" algn="tl">
                    <a:srgbClr val="C0C0C0"/>
                  </a:outerShdw>
                </a:effectLst>
              </a:rPr>
              <a:t>n+Ar</a:t>
            </a:r>
            <a:r>
              <a:rPr lang="en-US" altLang="ru-RU" sz="2000" b="0" dirty="0">
                <a:effectLst>
                  <a:outerShdw blurRad="38100" dist="38100" dir="2700000" algn="tl">
                    <a:srgbClr val="C0C0C0"/>
                  </a:outerShdw>
                </a:effectLst>
              </a:rPr>
              <a:t>*</a:t>
            </a:r>
            <a:r>
              <a:rPr lang="en-US" altLang="ru-RU" sz="2000" b="0" dirty="0">
                <a:effectLst>
                  <a:outerShdw blurRad="38100" dist="38100" dir="2700000" algn="tl">
                    <a:srgbClr val="C0C0C0"/>
                  </a:outerShdw>
                </a:effectLst>
                <a:latin typeface="Symbol" pitchFamily="18" charset="2"/>
              </a:rPr>
              <a:t></a:t>
            </a:r>
            <a:r>
              <a:rPr lang="en-US" altLang="ru-RU" sz="2000" b="0" dirty="0" err="1">
                <a:effectLst>
                  <a:outerShdw blurRad="38100" dist="38100" dir="2700000" algn="tl">
                    <a:srgbClr val="C0C0C0"/>
                  </a:outerShdw>
                </a:effectLst>
              </a:rPr>
              <a:t>n+Ar</a:t>
            </a:r>
            <a:r>
              <a:rPr lang="en-US" altLang="ru-RU" sz="2000" b="0" baseline="-25000" dirty="0" err="1">
                <a:effectLst>
                  <a:outerShdw blurRad="38100" dist="38100" dir="2700000" algn="tl">
                    <a:srgbClr val="C0C0C0"/>
                  </a:outerShdw>
                </a:effectLst>
              </a:rPr>
              <a:t>rec</a:t>
            </a:r>
            <a:r>
              <a:rPr lang="en-US" altLang="ru-RU" sz="2000" b="0" dirty="0" err="1">
                <a:effectLst>
                  <a:outerShdw blurRad="38100" dist="38100" dir="2700000" algn="tl">
                    <a:srgbClr val="C0C0C0"/>
                  </a:outerShdw>
                </a:effectLst>
              </a:rPr>
              <a:t>+</a:t>
            </a:r>
            <a:r>
              <a:rPr lang="en-US" altLang="ru-RU" sz="2000" b="0" dirty="0" err="1">
                <a:effectLst>
                  <a:outerShdw blurRad="38100" dist="38100" dir="2700000" algn="tl">
                    <a:srgbClr val="C0C0C0"/>
                  </a:outerShdw>
                </a:effectLst>
                <a:latin typeface="Symbol" pitchFamily="18" charset="2"/>
              </a:rPr>
              <a:t>g</a:t>
            </a:r>
            <a:r>
              <a:rPr lang="en-US" altLang="ru-RU" sz="2000" b="0" dirty="0">
                <a:effectLst>
                  <a:outerShdw blurRad="38100" dist="38100" dir="2700000" algn="tl">
                    <a:srgbClr val="C0C0C0"/>
                  </a:outerShdw>
                </a:effectLst>
              </a:rPr>
              <a:t>(1.46 MeV)</a:t>
            </a:r>
          </a:p>
        </p:txBody>
      </p:sp>
      <p:sp>
        <p:nvSpPr>
          <p:cNvPr id="21" name="Rectangle 5"/>
          <p:cNvSpPr>
            <a:spLocks noChangeArrowheads="1"/>
          </p:cNvSpPr>
          <p:nvPr/>
        </p:nvSpPr>
        <p:spPr bwMode="auto">
          <a:xfrm>
            <a:off x="78709" y="473075"/>
            <a:ext cx="9143999" cy="1034129"/>
          </a:xfrm>
          <a:prstGeom prst="rect">
            <a:avLst/>
          </a:prstGeom>
          <a:noFill/>
          <a:ln>
            <a:noFill/>
          </a:ln>
          <a:effectLst/>
          <a:extLst>
            <a:ext uri="{909E8E84-426E-40DD-AFC4-6F175D3DCCD1}">
              <a14:hiddenFill xmlns:a14="http://schemas.microsoft.com/office/drawing/2010/main">
                <a:solidFill>
                  <a:srgbClr val="CCFFFF">
                    <a:alpha val="53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2800" b="1">
                <a:solidFill>
                  <a:schemeClr val="tx1"/>
                </a:solidFill>
                <a:latin typeface="Arial" pitchFamily="34" charset="0"/>
              </a:defRPr>
            </a:lvl1pPr>
            <a:lvl2pPr marL="742950" indent="-285750" eaLnBrk="0" hangingPunct="0">
              <a:defRPr sz="2800" b="1">
                <a:solidFill>
                  <a:schemeClr val="tx1"/>
                </a:solidFill>
                <a:latin typeface="Arial" pitchFamily="34" charset="0"/>
              </a:defRPr>
            </a:lvl2pPr>
            <a:lvl3pPr marL="1143000" indent="-228600" eaLnBrk="0" hangingPunct="0">
              <a:defRPr sz="2800" b="1">
                <a:solidFill>
                  <a:schemeClr val="tx1"/>
                </a:solidFill>
                <a:latin typeface="Arial" pitchFamily="34" charset="0"/>
              </a:defRPr>
            </a:lvl3pPr>
            <a:lvl4pPr marL="1600200" indent="-228600" eaLnBrk="0" hangingPunct="0">
              <a:defRPr sz="2800" b="1">
                <a:solidFill>
                  <a:schemeClr val="tx1"/>
                </a:solidFill>
                <a:latin typeface="Arial" pitchFamily="34" charset="0"/>
              </a:defRPr>
            </a:lvl4pPr>
            <a:lvl5pPr marL="2057400" indent="-228600" eaLnBrk="0" hangingPunct="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lgn="ctr" eaLnBrk="1" hangingPunct="1">
              <a:spcBef>
                <a:spcPct val="40000"/>
              </a:spcBef>
            </a:pPr>
            <a:r>
              <a:rPr lang="en-US" altLang="ru-RU" sz="1800" dirty="0">
                <a:latin typeface="+mj-lt"/>
              </a:rPr>
              <a:t>Primary recoil nucleus required for detector calibration can be produced by </a:t>
            </a:r>
            <a:r>
              <a:rPr lang="en-US" altLang="ru-RU" sz="1800" dirty="0" smtClean="0">
                <a:latin typeface="+mj-lt"/>
              </a:rPr>
              <a:t>neutrons. Recoils </a:t>
            </a:r>
            <a:r>
              <a:rPr lang="en-US" altLang="ru-RU" sz="1800" dirty="0">
                <a:latin typeface="+mj-lt"/>
              </a:rPr>
              <a:t>is produced by elastic scattering on </a:t>
            </a:r>
            <a:r>
              <a:rPr lang="en-US" altLang="ru-RU" sz="1800" dirty="0" smtClean="0">
                <a:latin typeface="+mj-lt"/>
              </a:rPr>
              <a:t>neutrons.</a:t>
            </a:r>
          </a:p>
          <a:p>
            <a:pPr algn="ctr" eaLnBrk="1" hangingPunct="1">
              <a:spcBef>
                <a:spcPct val="40000"/>
              </a:spcBef>
            </a:pPr>
            <a:r>
              <a:rPr lang="en-US" altLang="ru-RU" sz="1800" dirty="0" smtClean="0">
                <a:latin typeface="+mj-lt"/>
              </a:rPr>
              <a:t>A </a:t>
            </a:r>
            <a:r>
              <a:rPr lang="en-US" altLang="ru-RU" sz="1800" dirty="0">
                <a:latin typeface="+mj-lt"/>
              </a:rPr>
              <a:t>source of neutrons with constant energy and low divergence is </a:t>
            </a:r>
            <a:r>
              <a:rPr lang="en-US" altLang="ru-RU" sz="1800" dirty="0" smtClean="0">
                <a:latin typeface="+mj-lt"/>
              </a:rPr>
              <a:t>required.</a:t>
            </a:r>
            <a:endParaRPr lang="en-US" altLang="ru-RU" sz="1800" dirty="0">
              <a:latin typeface="+mj-lt"/>
            </a:endParaRPr>
          </a:p>
        </p:txBody>
      </p:sp>
      <p:sp>
        <p:nvSpPr>
          <p:cNvPr id="32" name="TextBox 31"/>
          <p:cNvSpPr txBox="1"/>
          <p:nvPr/>
        </p:nvSpPr>
        <p:spPr>
          <a:xfrm>
            <a:off x="1167310" y="4724363"/>
            <a:ext cx="6984775" cy="400110"/>
          </a:xfrm>
          <a:prstGeom prst="rect">
            <a:avLst/>
          </a:prstGeom>
          <a:noFill/>
        </p:spPr>
        <p:txBody>
          <a:bodyPr wrap="square" rtlCol="0">
            <a:spAutoFit/>
          </a:bodyPr>
          <a:lstStyle/>
          <a:p>
            <a:pPr algn="ctr"/>
            <a:r>
              <a:rPr lang="en-US" sz="2000" b="1" dirty="0" smtClean="0"/>
              <a:t>Possible calibration geometry, if generator is compact</a:t>
            </a:r>
            <a:endParaRPr lang="ru-RU" sz="2000" b="1" dirty="0"/>
          </a:p>
        </p:txBody>
      </p:sp>
      <p:grpSp>
        <p:nvGrpSpPr>
          <p:cNvPr id="59" name="Группа 58"/>
          <p:cNvGrpSpPr/>
          <p:nvPr/>
        </p:nvGrpSpPr>
        <p:grpSpPr>
          <a:xfrm>
            <a:off x="2482510" y="5293586"/>
            <a:ext cx="3129369" cy="1405814"/>
            <a:chOff x="31974" y="4828520"/>
            <a:chExt cx="3129369" cy="1405814"/>
          </a:xfrm>
        </p:grpSpPr>
        <p:sp>
          <p:nvSpPr>
            <p:cNvPr id="23" name="AutoShape 10"/>
            <p:cNvSpPr>
              <a:spLocks noChangeArrowheads="1"/>
            </p:cNvSpPr>
            <p:nvPr/>
          </p:nvSpPr>
          <p:spPr bwMode="auto">
            <a:xfrm>
              <a:off x="1107438" y="4828520"/>
              <a:ext cx="2053905" cy="1405814"/>
            </a:xfrm>
            <a:prstGeom prst="can">
              <a:avLst>
                <a:gd name="adj" fmla="val 50000"/>
              </a:avLst>
            </a:prstGeom>
            <a:solidFill>
              <a:schemeClr val="accent1">
                <a:alpha val="39999"/>
              </a:schemeClr>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5" name="Text Box 18"/>
            <p:cNvSpPr txBox="1">
              <a:spLocks noChangeArrowheads="1"/>
            </p:cNvSpPr>
            <p:nvPr/>
          </p:nvSpPr>
          <p:spPr bwMode="auto">
            <a:xfrm>
              <a:off x="31974" y="4890124"/>
              <a:ext cx="793346" cy="52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a:t>Neutron</a:t>
              </a:r>
            </a:p>
            <a:p>
              <a:r>
                <a:rPr lang="en-US" altLang="ru-RU" sz="1400" dirty="0"/>
                <a:t> source</a:t>
              </a:r>
              <a:endParaRPr lang="ru-RU" altLang="ru-RU" sz="1400" dirty="0"/>
            </a:p>
          </p:txBody>
        </p:sp>
        <p:sp>
          <p:nvSpPr>
            <p:cNvPr id="26" name="Text Box 19"/>
            <p:cNvSpPr txBox="1">
              <a:spLocks noChangeArrowheads="1"/>
            </p:cNvSpPr>
            <p:nvPr/>
          </p:nvSpPr>
          <p:spPr bwMode="auto">
            <a:xfrm>
              <a:off x="1380425" y="4945573"/>
              <a:ext cx="626615" cy="52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a:t>Liquid</a:t>
              </a:r>
            </a:p>
            <a:p>
              <a:r>
                <a:rPr lang="en-US" altLang="ru-RU" sz="1400" dirty="0"/>
                <a:t>argon</a:t>
              </a:r>
              <a:endParaRPr lang="ru-RU" altLang="ru-RU" sz="1400" dirty="0"/>
            </a:p>
          </p:txBody>
        </p:sp>
        <p:sp>
          <p:nvSpPr>
            <p:cNvPr id="24" name="Oval 16"/>
            <p:cNvSpPr>
              <a:spLocks noChangeArrowheads="1"/>
            </p:cNvSpPr>
            <p:nvPr/>
          </p:nvSpPr>
          <p:spPr bwMode="auto">
            <a:xfrm>
              <a:off x="321264" y="5388842"/>
              <a:ext cx="104436" cy="383404"/>
            </a:xfrm>
            <a:prstGeom prst="ellipse">
              <a:avLst/>
            </a:prstGeom>
            <a:solidFill>
              <a:srgbClr val="CC99FF"/>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60" name="TextBox 59"/>
          <p:cNvSpPr txBox="1"/>
          <p:nvPr/>
        </p:nvSpPr>
        <p:spPr>
          <a:xfrm>
            <a:off x="0" y="3645024"/>
            <a:ext cx="9166740" cy="1600438"/>
          </a:xfrm>
          <a:prstGeom prst="rect">
            <a:avLst/>
          </a:prstGeom>
          <a:noFill/>
        </p:spPr>
        <p:txBody>
          <a:bodyPr wrap="square" rtlCol="0">
            <a:spAutoFit/>
          </a:bodyPr>
          <a:lstStyle/>
          <a:p>
            <a:r>
              <a:rPr lang="en-US" sz="1400" b="1" dirty="0" smtClean="0"/>
              <a:t>taken by A</a:t>
            </a:r>
            <a:r>
              <a:rPr lang="en-US" sz="1400" b="1" dirty="0"/>
              <a:t>. E. </a:t>
            </a:r>
            <a:r>
              <a:rPr lang="en-US" sz="1400" b="1" dirty="0" err="1"/>
              <a:t>Bondar</a:t>
            </a:r>
            <a:r>
              <a:rPr lang="en-US" sz="1400" b="1" dirty="0"/>
              <a:t>, A. F. </a:t>
            </a:r>
            <a:r>
              <a:rPr lang="en-US" sz="1400" b="1" dirty="0" err="1"/>
              <a:t>Buzulutskov</a:t>
            </a:r>
            <a:r>
              <a:rPr lang="en-US" sz="1400" b="1" dirty="0"/>
              <a:t>, </a:t>
            </a:r>
            <a:r>
              <a:rPr lang="en-US" sz="1400" b="1" dirty="0" smtClean="0"/>
              <a:t>et al., Proposal for neutron scattering systems for calibration of dark matter search and low-energy neutrino detectors</a:t>
            </a:r>
            <a:r>
              <a:rPr lang="en-US" sz="1400" b="1" dirty="0"/>
              <a:t>, </a:t>
            </a:r>
            <a:r>
              <a:rPr lang="en-US" sz="1400" b="1" dirty="0" err="1"/>
              <a:t>Vestnik</a:t>
            </a:r>
            <a:r>
              <a:rPr lang="en-US" sz="1400" b="1" dirty="0"/>
              <a:t> of NSU: Physics </a:t>
            </a:r>
            <a:r>
              <a:rPr lang="en-US" sz="1400" b="1" dirty="0" smtClean="0"/>
              <a:t>Series</a:t>
            </a:r>
            <a:r>
              <a:rPr lang="ru-RU" sz="1400" b="1" dirty="0" smtClean="0"/>
              <a:t>, </a:t>
            </a:r>
            <a:r>
              <a:rPr lang="en-US" sz="1400" b="1" dirty="0" smtClean="0"/>
              <a:t>pp. 27-38, vol. 8, n. 3, (2013) (at Russian)</a:t>
            </a:r>
          </a:p>
          <a:p>
            <a:endParaRPr lang="en-US" sz="1400" b="1" dirty="0"/>
          </a:p>
          <a:p>
            <a:r>
              <a:rPr lang="en-US" sz="1400" b="1" dirty="0"/>
              <a:t>James </a:t>
            </a:r>
            <a:r>
              <a:rPr lang="en-US" sz="1400" b="1" dirty="0" smtClean="0"/>
              <a:t>R. </a:t>
            </a:r>
            <a:r>
              <a:rPr lang="en-US" sz="1400" b="1" dirty="0" err="1"/>
              <a:t>Verbus</a:t>
            </a:r>
            <a:r>
              <a:rPr lang="en-US" sz="1400" b="1" dirty="0"/>
              <a:t>, Brown </a:t>
            </a:r>
            <a:r>
              <a:rPr lang="en-US" sz="1400" b="1" dirty="0" smtClean="0"/>
              <a:t>University, Measurement </a:t>
            </a:r>
            <a:r>
              <a:rPr lang="en-US" sz="1400" b="1" dirty="0"/>
              <a:t>of Ultra-low Energy Nuclear Recoils in the LUX Detector Using a D-D Neutron Generator, report  at </a:t>
            </a:r>
            <a:r>
              <a:rPr lang="en-US" sz="1400" b="1" dirty="0" smtClean="0"/>
              <a:t>workshop “Calibration </a:t>
            </a:r>
            <a:r>
              <a:rPr lang="en-US" sz="1400" b="1" dirty="0"/>
              <a:t>of low energy particle </a:t>
            </a:r>
            <a:r>
              <a:rPr lang="en-US" sz="1400" b="1" dirty="0" smtClean="0"/>
              <a:t>detectors”, September 23-25, 2015, Chicago.</a:t>
            </a:r>
          </a:p>
          <a:p>
            <a:endParaRPr lang="en-US" sz="1400" b="1" dirty="0"/>
          </a:p>
          <a:p>
            <a:endParaRPr lang="ru-RU" sz="1400" b="1" dirty="0"/>
          </a:p>
        </p:txBody>
      </p:sp>
      <p:sp>
        <p:nvSpPr>
          <p:cNvPr id="46" name="AutoShape 13"/>
          <p:cNvSpPr>
            <a:spLocks noChangeArrowheads="1"/>
          </p:cNvSpPr>
          <p:nvPr/>
        </p:nvSpPr>
        <p:spPr bwMode="auto">
          <a:xfrm>
            <a:off x="2876236" y="5957197"/>
            <a:ext cx="681738" cy="176825"/>
          </a:xfrm>
          <a:prstGeom prst="rightArrow">
            <a:avLst>
              <a:gd name="adj1" fmla="val 50000"/>
              <a:gd name="adj2" fmla="val 188084"/>
            </a:avLst>
          </a:prstGeom>
          <a:solidFill>
            <a:srgbClr val="CCFFFF">
              <a:alpha val="30000"/>
            </a:srgbClr>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7" name="Arc 9"/>
          <p:cNvSpPr>
            <a:spLocks/>
          </p:cNvSpPr>
          <p:nvPr/>
        </p:nvSpPr>
        <p:spPr bwMode="auto">
          <a:xfrm flipH="1">
            <a:off x="4114618" y="5853909"/>
            <a:ext cx="1362382" cy="579860"/>
          </a:xfrm>
          <a:custGeom>
            <a:avLst/>
            <a:gdLst>
              <a:gd name="G0" fmla="+- 19335 0 0"/>
              <a:gd name="G1" fmla="+- 16040 0 0"/>
              <a:gd name="G2" fmla="+- 21600 0 0"/>
              <a:gd name="T0" fmla="*/ 0 w 19335"/>
              <a:gd name="T1" fmla="*/ 6410 h 16040"/>
              <a:gd name="T2" fmla="*/ 4868 w 19335"/>
              <a:gd name="T3" fmla="*/ 0 h 16040"/>
              <a:gd name="T4" fmla="*/ 19335 w 19335"/>
              <a:gd name="T5" fmla="*/ 16040 h 16040"/>
            </a:gdLst>
            <a:ahLst/>
            <a:cxnLst>
              <a:cxn ang="0">
                <a:pos x="T0" y="T1"/>
              </a:cxn>
              <a:cxn ang="0">
                <a:pos x="T2" y="T3"/>
              </a:cxn>
              <a:cxn ang="0">
                <a:pos x="T4" y="T5"/>
              </a:cxn>
            </a:cxnLst>
            <a:rect l="0" t="0" r="r" b="b"/>
            <a:pathLst>
              <a:path w="19335" h="16040" fill="none" extrusionOk="0">
                <a:moveTo>
                  <a:pt x="0" y="6410"/>
                </a:moveTo>
                <a:cubicBezTo>
                  <a:pt x="1207" y="3987"/>
                  <a:pt x="2858" y="1813"/>
                  <a:pt x="4868" y="0"/>
                </a:cubicBezTo>
              </a:path>
              <a:path w="19335" h="16040" stroke="0" extrusionOk="0">
                <a:moveTo>
                  <a:pt x="0" y="6410"/>
                </a:moveTo>
                <a:cubicBezTo>
                  <a:pt x="1207" y="3987"/>
                  <a:pt x="2858" y="1813"/>
                  <a:pt x="4868" y="0"/>
                </a:cubicBezTo>
                <a:lnTo>
                  <a:pt x="19335" y="16040"/>
                </a:lnTo>
                <a:close/>
              </a:path>
            </a:pathLst>
          </a:custGeom>
          <a:noFill/>
          <a:ln w="3175">
            <a:solidFill>
              <a:schemeClr val="tx1"/>
            </a:solidFill>
            <a:prstDash val="dash"/>
            <a:round/>
            <a:headEnd type="stealth" w="sm" len="sm"/>
            <a:tailEnd type="stealth"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8" name="Line 14"/>
          <p:cNvSpPr>
            <a:spLocks noChangeShapeType="1"/>
          </p:cNvSpPr>
          <p:nvPr/>
        </p:nvSpPr>
        <p:spPr bwMode="auto">
          <a:xfrm flipV="1">
            <a:off x="4557821" y="5655406"/>
            <a:ext cx="0" cy="928747"/>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9" name="Line 15"/>
          <p:cNvSpPr>
            <a:spLocks noChangeShapeType="1"/>
          </p:cNvSpPr>
          <p:nvPr/>
        </p:nvSpPr>
        <p:spPr bwMode="auto">
          <a:xfrm rot="222790" flipV="1">
            <a:off x="4585912" y="5199295"/>
            <a:ext cx="1900780" cy="973366"/>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5" name="Line 21"/>
          <p:cNvSpPr>
            <a:spLocks noChangeShapeType="1"/>
          </p:cNvSpPr>
          <p:nvPr/>
        </p:nvSpPr>
        <p:spPr bwMode="auto">
          <a:xfrm>
            <a:off x="4557821" y="6113169"/>
            <a:ext cx="1710390"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6" name="Text Box 22"/>
          <p:cNvSpPr txBox="1">
            <a:spLocks noChangeArrowheads="1"/>
          </p:cNvSpPr>
          <p:nvPr/>
        </p:nvSpPr>
        <p:spPr bwMode="auto">
          <a:xfrm>
            <a:off x="5241353" y="5744645"/>
            <a:ext cx="276222" cy="29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i="1" dirty="0">
                <a:latin typeface="Symbol" pitchFamily="18" charset="2"/>
              </a:rPr>
              <a:t>q</a:t>
            </a:r>
            <a:endParaRPr lang="ru-RU" altLang="ru-RU" sz="1400" i="1" dirty="0">
              <a:latin typeface="Symbol" pitchFamily="18" charset="2"/>
            </a:endParaRPr>
          </a:p>
        </p:txBody>
      </p:sp>
      <p:sp>
        <p:nvSpPr>
          <p:cNvPr id="61" name="Line 25"/>
          <p:cNvSpPr>
            <a:spLocks noChangeShapeType="1"/>
          </p:cNvSpPr>
          <p:nvPr/>
        </p:nvSpPr>
        <p:spPr bwMode="auto">
          <a:xfrm flipV="1">
            <a:off x="3707904" y="6134652"/>
            <a:ext cx="860841" cy="299116"/>
          </a:xfrm>
          <a:prstGeom prst="line">
            <a:avLst/>
          </a:prstGeom>
          <a:ln>
            <a:headEnd/>
            <a:tailEnd type="stealth" w="med" len="med"/>
          </a:ln>
        </p:spPr>
        <p:style>
          <a:lnRef idx="1">
            <a:schemeClr val="dk1"/>
          </a:lnRef>
          <a:fillRef idx="0">
            <a:schemeClr val="dk1"/>
          </a:fillRef>
          <a:effectRef idx="0">
            <a:schemeClr val="dk1"/>
          </a:effectRef>
          <a:fontRef idx="minor">
            <a:schemeClr val="tx1"/>
          </a:fontRef>
        </p:style>
        <p:txBody>
          <a:bodyPr/>
          <a:lstStyle/>
          <a:p>
            <a:endParaRPr lang="ru-RU"/>
          </a:p>
        </p:txBody>
      </p:sp>
      <p:sp>
        <p:nvSpPr>
          <p:cNvPr id="62" name="Text Box 26"/>
          <p:cNvSpPr txBox="1">
            <a:spLocks noChangeArrowheads="1"/>
          </p:cNvSpPr>
          <p:nvPr/>
        </p:nvSpPr>
        <p:spPr bwMode="auto">
          <a:xfrm>
            <a:off x="2303697" y="6516396"/>
            <a:ext cx="1359261" cy="29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a:t>Scattering event</a:t>
            </a:r>
            <a:endParaRPr lang="ru-RU" altLang="ru-RU" sz="1400" dirty="0"/>
          </a:p>
        </p:txBody>
      </p:sp>
      <p:sp>
        <p:nvSpPr>
          <p:cNvPr id="63" name="Text Box 19"/>
          <p:cNvSpPr txBox="1">
            <a:spLocks noChangeArrowheads="1"/>
          </p:cNvSpPr>
          <p:nvPr/>
        </p:nvSpPr>
        <p:spPr bwMode="auto">
          <a:xfrm>
            <a:off x="6410216" y="5013176"/>
            <a:ext cx="870792" cy="498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400" dirty="0" smtClean="0"/>
              <a:t>Scattered</a:t>
            </a:r>
          </a:p>
          <a:p>
            <a:r>
              <a:rPr lang="en-US" altLang="ru-RU" sz="1400" dirty="0" smtClean="0"/>
              <a:t>neutrons</a:t>
            </a:r>
            <a:endParaRPr lang="en-US" altLang="ru-RU" sz="1400" dirty="0"/>
          </a:p>
        </p:txBody>
      </p:sp>
    </p:spTree>
    <p:extLst>
      <p:ext uri="{BB962C8B-B14F-4D97-AF65-F5344CB8AC3E}">
        <p14:creationId xmlns:p14="http://schemas.microsoft.com/office/powerpoint/2010/main" val="2325231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3637"/>
            <a:ext cx="9144000" cy="400110"/>
          </a:xfrm>
          <a:prstGeom prst="rect">
            <a:avLst/>
          </a:prstGeom>
          <a:noFill/>
        </p:spPr>
        <p:txBody>
          <a:bodyPr wrap="square" rtlCol="0">
            <a:spAutoFit/>
          </a:bodyPr>
          <a:lstStyle/>
          <a:p>
            <a:pPr algn="ctr"/>
            <a:r>
              <a:rPr lang="en-US" sz="2000" b="1" dirty="0" smtClean="0"/>
              <a:t>Mechanisms of  X-Ray and neutrons generation by pyroelectric crystals</a:t>
            </a:r>
            <a:endParaRPr lang="ru-RU" sz="2000" b="1" dirty="0"/>
          </a:p>
        </p:txBody>
      </p:sp>
      <p:sp>
        <p:nvSpPr>
          <p:cNvPr id="3" name="TextBox 2"/>
          <p:cNvSpPr txBox="1"/>
          <p:nvPr/>
        </p:nvSpPr>
        <p:spPr>
          <a:xfrm>
            <a:off x="1223237" y="776415"/>
            <a:ext cx="6264696" cy="369332"/>
          </a:xfrm>
          <a:prstGeom prst="rect">
            <a:avLst/>
          </a:prstGeom>
          <a:noFill/>
        </p:spPr>
        <p:txBody>
          <a:bodyPr wrap="square" rtlCol="0">
            <a:spAutoFit/>
          </a:bodyPr>
          <a:lstStyle/>
          <a:p>
            <a:pPr algn="ctr"/>
            <a:r>
              <a:rPr lang="en-US" b="1" dirty="0" smtClean="0"/>
              <a:t> X-Ray radiation generation</a:t>
            </a:r>
            <a:endParaRPr lang="ru-RU" b="1" dirty="0"/>
          </a:p>
        </p:txBody>
      </p:sp>
      <p:sp>
        <p:nvSpPr>
          <p:cNvPr id="5" name="TextBox 4"/>
          <p:cNvSpPr txBox="1"/>
          <p:nvPr/>
        </p:nvSpPr>
        <p:spPr>
          <a:xfrm>
            <a:off x="1223237" y="3717032"/>
            <a:ext cx="6264696" cy="369332"/>
          </a:xfrm>
          <a:prstGeom prst="rect">
            <a:avLst/>
          </a:prstGeom>
          <a:noFill/>
        </p:spPr>
        <p:txBody>
          <a:bodyPr wrap="square" rtlCol="0">
            <a:spAutoFit/>
          </a:bodyPr>
          <a:lstStyle/>
          <a:p>
            <a:pPr algn="ctr"/>
            <a:r>
              <a:rPr lang="en-US" b="1" dirty="0" smtClean="0"/>
              <a:t>Neutrons (2.45 MeV) generation</a:t>
            </a:r>
            <a:endParaRPr lang="ru-RU" b="1"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517" y="4221088"/>
            <a:ext cx="3535363"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6395723"/>
            <a:ext cx="9144000" cy="369332"/>
          </a:xfrm>
          <a:prstGeom prst="rect">
            <a:avLst/>
          </a:prstGeom>
          <a:noFill/>
        </p:spPr>
        <p:txBody>
          <a:bodyPr wrap="square" rtlCol="0">
            <a:spAutoFit/>
          </a:bodyPr>
          <a:lstStyle/>
          <a:p>
            <a:pPr algn="ctr"/>
            <a:r>
              <a:rPr lang="en-US" dirty="0" smtClean="0"/>
              <a:t>Positively charged only</a:t>
            </a:r>
            <a:endParaRPr lang="ru-RU"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8425" y="1154426"/>
            <a:ext cx="6407150" cy="202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5206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Статьи\стандартные графики\Безымянный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2633" y="476672"/>
            <a:ext cx="7134225" cy="555307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TextBox 1"/>
              <p:cNvSpPr txBox="1"/>
              <p:nvPr/>
            </p:nvSpPr>
            <p:spPr>
              <a:xfrm>
                <a:off x="0" y="692696"/>
                <a:ext cx="2376264" cy="618630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Crystal: </a:t>
                </a:r>
                <a:r>
                  <a:rPr lang="en-US" b="1" dirty="0" err="1" smtClean="0"/>
                  <a:t>niobate</a:t>
                </a:r>
                <a:r>
                  <a:rPr lang="en-US" b="1" dirty="0" smtClean="0"/>
                  <a:t> lithium (</a:t>
                </a:r>
                <a:r>
                  <a:rPr lang="en-US" b="1" dirty="0">
                    <a:solidFill>
                      <a:prstClr val="black"/>
                    </a:solidFill>
                  </a:rPr>
                  <a:t>LiNbO</a:t>
                </a:r>
                <a:r>
                  <a:rPr lang="en-US" b="1" baseline="-25000" dirty="0">
                    <a:solidFill>
                      <a:prstClr val="black"/>
                    </a:solidFill>
                  </a:rPr>
                  <a:t>3 </a:t>
                </a:r>
                <a:r>
                  <a:rPr lang="en-US" b="1" dirty="0" smtClean="0"/>
                  <a:t>)</a:t>
                </a:r>
                <a:r>
                  <a:rPr lang="en-US" b="1" baseline="-25000" dirty="0" smtClean="0"/>
                  <a:t> </a:t>
                </a:r>
                <a:endParaRPr lang="en-US" b="1" dirty="0" smtClean="0"/>
              </a:p>
              <a:p>
                <a:pPr marL="285750" indent="-285750">
                  <a:buFont typeface="Arial" panose="020B0604020202020204" pitchFamily="34" charset="0"/>
                  <a:buChar char="•"/>
                </a:pPr>
                <a:r>
                  <a:rPr lang="en-US" dirty="0" smtClean="0"/>
                  <a:t>Target material: </a:t>
                </a:r>
                <a:r>
                  <a:rPr lang="en-US" b="1" dirty="0" smtClean="0"/>
                  <a:t>Steel</a:t>
                </a:r>
                <a:endParaRPr lang="ru-RU" b="1" dirty="0" smtClean="0"/>
              </a:p>
              <a:p>
                <a:pPr marL="285750" indent="-285750">
                  <a:buFont typeface="Arial" panose="020B0604020202020204" pitchFamily="34" charset="0"/>
                  <a:buChar char="•"/>
                </a:pPr>
                <a:r>
                  <a:rPr lang="en-US" dirty="0" smtClean="0"/>
                  <a:t>Distance between crystal and target: </a:t>
                </a:r>
                <a:r>
                  <a:rPr lang="en-US" b="1" dirty="0" smtClean="0"/>
                  <a:t>12 mm</a:t>
                </a:r>
              </a:p>
              <a:p>
                <a:pPr marL="285750" indent="-285750">
                  <a:buFont typeface="Arial" panose="020B0604020202020204" pitchFamily="34" charset="0"/>
                  <a:buChar char="•"/>
                </a:pPr>
                <a:r>
                  <a:rPr lang="en-US" dirty="0" smtClean="0"/>
                  <a:t>Pressure: </a:t>
                </a:r>
                <a:r>
                  <a:rPr lang="en-US" b="1" dirty="0" smtClean="0"/>
                  <a:t>1 </a:t>
                </a:r>
                <a:r>
                  <a:rPr lang="en-US" b="1" dirty="0" err="1" smtClean="0"/>
                  <a:t>mTorr</a:t>
                </a:r>
                <a:endParaRPr lang="en-US" b="1" dirty="0" smtClean="0"/>
              </a:p>
              <a:p>
                <a:pPr marL="285750" indent="-285750">
                  <a:buFont typeface="Arial" panose="020B0604020202020204" pitchFamily="34" charset="0"/>
                  <a:buChar char="•"/>
                </a:pPr>
                <a:r>
                  <a:rPr lang="en-US" dirty="0" smtClean="0"/>
                  <a:t>Set time each phase: </a:t>
                </a:r>
                <a:r>
                  <a:rPr lang="en-US" b="1" dirty="0" smtClean="0"/>
                  <a:t>100 sec</a:t>
                </a:r>
              </a:p>
              <a:p>
                <a:pPr marL="285750" indent="-285750">
                  <a:buFont typeface="Arial" panose="020B0604020202020204" pitchFamily="34" charset="0"/>
                  <a:buChar char="•"/>
                </a:pPr>
                <a:r>
                  <a:rPr lang="en-US" dirty="0" smtClean="0"/>
                  <a:t>Endpoint energy of X-Ray: </a:t>
                </a:r>
                <a:r>
                  <a:rPr lang="en-US" b="1" dirty="0" smtClean="0"/>
                  <a:t>45 </a:t>
                </a:r>
                <a:r>
                  <a:rPr lang="en-US" b="1" dirty="0" err="1" smtClean="0"/>
                  <a:t>keV</a:t>
                </a:r>
                <a:endParaRPr lang="en-US" b="1" dirty="0" smtClean="0"/>
              </a:p>
              <a:p>
                <a:pPr marL="285750" indent="-285750">
                  <a:buFont typeface="Arial" panose="020B0604020202020204" pitchFamily="34" charset="0"/>
                  <a:buChar char="•"/>
                </a:pPr>
                <a:r>
                  <a:rPr lang="en-US" dirty="0" smtClean="0"/>
                  <a:t>Peak intensity: </a:t>
                </a:r>
                <a:r>
                  <a:rPr lang="en-US" b="1" dirty="0" smtClean="0"/>
                  <a:t>10</a:t>
                </a:r>
                <a:r>
                  <a:rPr lang="en-US" b="1" baseline="30000" dirty="0" smtClean="0"/>
                  <a:t>4  </a:t>
                </a:r>
                <a:r>
                  <a:rPr lang="en-US" b="1" dirty="0" smtClean="0"/>
                  <a:t>counts per second</a:t>
                </a:r>
              </a:p>
              <a:p>
                <a:pPr marL="285750" indent="-285750">
                  <a:buFont typeface="Arial" panose="020B0604020202020204" pitchFamily="34" charset="0"/>
                  <a:buChar char="•"/>
                </a:pPr>
                <a:r>
                  <a:rPr lang="en-US" dirty="0" smtClean="0"/>
                  <a:t>Amplitude of crystal temperature change: </a:t>
                </a:r>
                <a:r>
                  <a:rPr lang="ru-RU" b="1" dirty="0" smtClean="0"/>
                  <a:t>30</a:t>
                </a:r>
                <a14:m>
                  <m:oMath xmlns:m="http://schemas.openxmlformats.org/officeDocument/2006/math">
                    <m:r>
                      <a:rPr lang="en-US" b="1" i="0" smtClean="0">
                        <a:latin typeface="Cambria Math"/>
                        <a:ea typeface="Cambria Math"/>
                      </a:rPr>
                      <m:t> ℃</m:t>
                    </m:r>
                  </m:oMath>
                </a14:m>
                <a:endParaRPr lang="en-US" b="1" dirty="0" smtClean="0">
                  <a:ea typeface="Cambria Math"/>
                </a:endParaRPr>
              </a:p>
              <a:p>
                <a:pPr marL="285750" indent="-285750">
                  <a:buFont typeface="Arial" panose="020B0604020202020204" pitchFamily="34" charset="0"/>
                  <a:buChar char="•"/>
                </a:pPr>
                <a:r>
                  <a:rPr lang="en-US" dirty="0" smtClean="0">
                    <a:ea typeface="Cambria Math"/>
                  </a:rPr>
                  <a:t>Power of element Peltier source: </a:t>
                </a:r>
                <a:r>
                  <a:rPr lang="en-US" b="1" dirty="0" smtClean="0">
                    <a:ea typeface="Cambria Math"/>
                  </a:rPr>
                  <a:t>1 W</a:t>
                </a:r>
              </a:p>
              <a:p>
                <a:endParaRPr lang="en-US" b="1" dirty="0" smtClean="0">
                  <a:ea typeface="Cambria Math"/>
                </a:endParaRPr>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endParaRPr lang="ru-RU" dirty="0"/>
              </a:p>
            </p:txBody>
          </p:sp>
        </mc:Choice>
        <mc:Fallback xmlns="">
          <p:sp>
            <p:nvSpPr>
              <p:cNvPr id="2" name="TextBox 1"/>
              <p:cNvSpPr txBox="1">
                <a:spLocks noRot="1" noChangeAspect="1" noMove="1" noResize="1" noEditPoints="1" noAdjustHandles="1" noChangeArrowheads="1" noChangeShapeType="1" noTextEdit="1"/>
              </p:cNvSpPr>
              <p:nvPr/>
            </p:nvSpPr>
            <p:spPr>
              <a:xfrm>
                <a:off x="0" y="692696"/>
                <a:ext cx="2376264" cy="6186309"/>
              </a:xfrm>
              <a:prstGeom prst="rect">
                <a:avLst/>
              </a:prstGeom>
              <a:blipFill rotWithShape="1">
                <a:blip r:embed="rId4"/>
                <a:stretch>
                  <a:fillRect l="-1538" t="-493" r="-2564"/>
                </a:stretch>
              </a:blipFill>
            </p:spPr>
            <p:txBody>
              <a:bodyPr/>
              <a:lstStyle/>
              <a:p>
                <a:r>
                  <a:rPr lang="ru-RU">
                    <a:noFill/>
                  </a:rPr>
                  <a:t> </a:t>
                </a:r>
              </a:p>
            </p:txBody>
          </p:sp>
        </mc:Fallback>
      </mc:AlternateContent>
      <p:sp>
        <p:nvSpPr>
          <p:cNvPr id="3" name="TextBox 2"/>
          <p:cNvSpPr txBox="1"/>
          <p:nvPr/>
        </p:nvSpPr>
        <p:spPr>
          <a:xfrm>
            <a:off x="99236" y="6257835"/>
            <a:ext cx="9144000" cy="400110"/>
          </a:xfrm>
          <a:prstGeom prst="rect">
            <a:avLst/>
          </a:prstGeom>
          <a:noFill/>
        </p:spPr>
        <p:txBody>
          <a:bodyPr wrap="square" rtlCol="0">
            <a:spAutoFit/>
          </a:bodyPr>
          <a:lstStyle/>
          <a:p>
            <a:pPr algn="ctr"/>
            <a:r>
              <a:rPr lang="en-US" sz="2000" b="1" dirty="0" smtClean="0"/>
              <a:t>Typical X-Ray spectrum from pyroelectric source</a:t>
            </a:r>
            <a:endParaRPr lang="ru-RU" sz="2000" b="1" dirty="0"/>
          </a:p>
        </p:txBody>
      </p:sp>
      <p:sp>
        <p:nvSpPr>
          <p:cNvPr id="4" name="TextBox 3"/>
          <p:cNvSpPr txBox="1"/>
          <p:nvPr/>
        </p:nvSpPr>
        <p:spPr>
          <a:xfrm>
            <a:off x="3491880" y="5466710"/>
            <a:ext cx="5256584" cy="338554"/>
          </a:xfrm>
          <a:prstGeom prst="rect">
            <a:avLst/>
          </a:prstGeom>
          <a:noFill/>
        </p:spPr>
        <p:txBody>
          <a:bodyPr wrap="square" rtlCol="0">
            <a:spAutoFit/>
          </a:bodyPr>
          <a:lstStyle/>
          <a:p>
            <a:r>
              <a:rPr lang="en-US" sz="1600" dirty="0" smtClean="0"/>
              <a:t>Data are summarized</a:t>
            </a:r>
            <a:r>
              <a:rPr lang="ru-RU" sz="1600" dirty="0" smtClean="0"/>
              <a:t> </a:t>
            </a:r>
            <a:r>
              <a:rPr lang="en-US" sz="1600" dirty="0" smtClean="0"/>
              <a:t>for three thermal cycles</a:t>
            </a:r>
            <a:endParaRPr lang="ru-RU" sz="1600" dirty="0"/>
          </a:p>
        </p:txBody>
      </p:sp>
      <p:sp>
        <p:nvSpPr>
          <p:cNvPr id="5" name="TextBox 4"/>
          <p:cNvSpPr txBox="1"/>
          <p:nvPr/>
        </p:nvSpPr>
        <p:spPr>
          <a:xfrm>
            <a:off x="99236" y="188640"/>
            <a:ext cx="8505212" cy="400110"/>
          </a:xfrm>
          <a:prstGeom prst="rect">
            <a:avLst/>
          </a:prstGeom>
          <a:noFill/>
        </p:spPr>
        <p:txBody>
          <a:bodyPr wrap="square" rtlCol="0">
            <a:spAutoFit/>
          </a:bodyPr>
          <a:lstStyle/>
          <a:p>
            <a:r>
              <a:rPr lang="en-US" sz="2000" b="1" dirty="0" smtClean="0"/>
              <a:t>X-Ray emission is indication of proper condition of neutron generation</a:t>
            </a:r>
            <a:endParaRPr lang="ru-RU" sz="2000" b="1" dirty="0"/>
          </a:p>
        </p:txBody>
      </p:sp>
      <p:cxnSp>
        <p:nvCxnSpPr>
          <p:cNvPr id="7" name="Прямая со стрелкой 6"/>
          <p:cNvCxnSpPr/>
          <p:nvPr/>
        </p:nvCxnSpPr>
        <p:spPr>
          <a:xfrm>
            <a:off x="6516216" y="567900"/>
            <a:ext cx="936104" cy="458929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Прямая соединительная линия 9"/>
          <p:cNvCxnSpPr/>
          <p:nvPr/>
        </p:nvCxnSpPr>
        <p:spPr>
          <a:xfrm>
            <a:off x="2012633" y="567900"/>
            <a:ext cx="554461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19293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9144000" cy="1200329"/>
          </a:xfrm>
          <a:prstGeom prst="rect">
            <a:avLst/>
          </a:prstGeom>
          <a:noFill/>
        </p:spPr>
        <p:txBody>
          <a:bodyPr wrap="square" rtlCol="0">
            <a:spAutoFit/>
          </a:bodyPr>
          <a:lstStyle/>
          <a:p>
            <a:pPr algn="ctr"/>
            <a:r>
              <a:rPr lang="en-US" sz="2400" b="1" dirty="0" smtClean="0"/>
              <a:t>Advantages of pyroelectric neutron generator for low background detectors calibration</a:t>
            </a:r>
            <a:endParaRPr lang="ru-RU" sz="2400" b="1" dirty="0" smtClean="0"/>
          </a:p>
          <a:p>
            <a:pPr algn="ctr"/>
            <a:endParaRPr lang="ru-RU" sz="2400" b="1" dirty="0"/>
          </a:p>
        </p:txBody>
      </p:sp>
      <p:sp>
        <p:nvSpPr>
          <p:cNvPr id="3" name="TextBox 2"/>
          <p:cNvSpPr txBox="1"/>
          <p:nvPr/>
        </p:nvSpPr>
        <p:spPr>
          <a:xfrm>
            <a:off x="0" y="1388969"/>
            <a:ext cx="9144000"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Such sources will have a typical size of several cubic centimeters.</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smtClean="0"/>
              <a:t>Pyroelectric source do not contain any radioactive substances and could be manufactured low background.</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smtClean="0"/>
              <a:t>Pyroelectric source don’t need external high voltage power supply.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smtClean="0"/>
              <a:t>When the pyroelectric source is tuned off, it does not produce any radiation and does not disturbed operation of the detector</a:t>
            </a:r>
          </a:p>
          <a:p>
            <a:endParaRPr lang="en-US" b="1" dirty="0"/>
          </a:p>
          <a:p>
            <a:pPr marL="285750" indent="-285750">
              <a:buFont typeface="Arial" panose="020B0604020202020204" pitchFamily="34" charset="0"/>
              <a:buChar char="•"/>
            </a:pPr>
            <a:r>
              <a:rPr lang="en-US" b="1" dirty="0" smtClean="0"/>
              <a:t>Fixed neutron energy (2.45 MeV),  controllable time-stamp of neutron flux.</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The source can be tuned on by connecting of a low voltage power supply that should provide variation of the temperature of the pyroelectric crystal.</a:t>
            </a:r>
          </a:p>
          <a:p>
            <a:pPr marL="285750" indent="-285750">
              <a:buFont typeface="Arial" panose="020B0604020202020204" pitchFamily="34" charset="0"/>
              <a:buChar char="•"/>
            </a:pPr>
            <a:endParaRPr lang="ru-RU" b="1" dirty="0"/>
          </a:p>
        </p:txBody>
      </p:sp>
    </p:spTree>
    <p:extLst>
      <p:ext uri="{BB962C8B-B14F-4D97-AF65-F5344CB8AC3E}">
        <p14:creationId xmlns:p14="http://schemas.microsoft.com/office/powerpoint/2010/main" val="2113176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D:\Документация\Нейтроны\IMG_165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911" y="1067786"/>
            <a:ext cx="7163661" cy="535035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26359"/>
            <a:ext cx="9144000" cy="369332"/>
          </a:xfrm>
          <a:prstGeom prst="rect">
            <a:avLst/>
          </a:prstGeom>
          <a:noFill/>
        </p:spPr>
        <p:txBody>
          <a:bodyPr wrap="square" rtlCol="0">
            <a:spAutoFit/>
          </a:bodyPr>
          <a:lstStyle/>
          <a:p>
            <a:pPr algn="ctr"/>
            <a:r>
              <a:rPr lang="en-US" b="1" dirty="0"/>
              <a:t>E</a:t>
            </a:r>
            <a:r>
              <a:rPr lang="en-US" b="1" dirty="0" smtClean="0"/>
              <a:t>xperimental setup (Radiation Physics Laboratory, Belgorod)</a:t>
            </a:r>
            <a:endParaRPr lang="ru-RU" b="1" dirty="0"/>
          </a:p>
        </p:txBody>
      </p:sp>
      <p:cxnSp>
        <p:nvCxnSpPr>
          <p:cNvPr id="4" name="Прямая соединительная линия 3"/>
          <p:cNvCxnSpPr/>
          <p:nvPr/>
        </p:nvCxnSpPr>
        <p:spPr>
          <a:xfrm flipV="1">
            <a:off x="5296718" y="1153902"/>
            <a:ext cx="1101215" cy="182057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5811488" y="979940"/>
            <a:ext cx="2276319" cy="328643"/>
          </a:xfrm>
          <a:prstGeom prst="rect">
            <a:avLst/>
          </a:prstGeom>
          <a:noFill/>
        </p:spPr>
        <p:txBody>
          <a:bodyPr wrap="square" rtlCol="0">
            <a:spAutoFit/>
          </a:bodyPr>
          <a:lstStyle/>
          <a:p>
            <a:r>
              <a:rPr lang="en-US" sz="1400" b="1" dirty="0" smtClean="0"/>
              <a:t>vacuum chamber</a:t>
            </a:r>
            <a:endParaRPr lang="ru-RU" sz="1400" b="1" dirty="0"/>
          </a:p>
        </p:txBody>
      </p:sp>
      <p:cxnSp>
        <p:nvCxnSpPr>
          <p:cNvPr id="8" name="Прямая соединительная линия 7"/>
          <p:cNvCxnSpPr>
            <a:endCxn id="28" idx="2"/>
          </p:cNvCxnSpPr>
          <p:nvPr/>
        </p:nvCxnSpPr>
        <p:spPr>
          <a:xfrm flipH="1" flipV="1">
            <a:off x="3596315" y="1251561"/>
            <a:ext cx="777772" cy="138535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1345608" y="1171681"/>
            <a:ext cx="2276319" cy="307777"/>
          </a:xfrm>
          <a:prstGeom prst="rect">
            <a:avLst/>
          </a:prstGeom>
          <a:noFill/>
        </p:spPr>
        <p:txBody>
          <a:bodyPr wrap="square" rtlCol="0">
            <a:spAutoFit/>
          </a:bodyPr>
          <a:lstStyle/>
          <a:p>
            <a:r>
              <a:rPr lang="en-US" sz="1400" b="1" dirty="0"/>
              <a:t>h</a:t>
            </a:r>
            <a:r>
              <a:rPr lang="en-US" sz="1400" b="1" dirty="0" smtClean="0"/>
              <a:t>igh  vacuum pump </a:t>
            </a:r>
            <a:endParaRPr lang="ru-RU" sz="1400" b="1" dirty="0"/>
          </a:p>
        </p:txBody>
      </p:sp>
      <p:cxnSp>
        <p:nvCxnSpPr>
          <p:cNvPr id="11" name="Прямая соединительная линия 10"/>
          <p:cNvCxnSpPr/>
          <p:nvPr/>
        </p:nvCxnSpPr>
        <p:spPr>
          <a:xfrm flipV="1">
            <a:off x="5223288" y="1274561"/>
            <a:ext cx="73430" cy="91620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4672337" y="884253"/>
            <a:ext cx="2276319" cy="328643"/>
          </a:xfrm>
          <a:prstGeom prst="rect">
            <a:avLst/>
          </a:prstGeom>
          <a:noFill/>
        </p:spPr>
        <p:txBody>
          <a:bodyPr wrap="square" rtlCol="0">
            <a:spAutoFit/>
          </a:bodyPr>
          <a:lstStyle/>
          <a:p>
            <a:r>
              <a:rPr lang="en-US" sz="1400" b="1" dirty="0" smtClean="0"/>
              <a:t>vacuum gauge</a:t>
            </a:r>
            <a:endParaRPr lang="ru-RU" sz="1400" b="1" dirty="0"/>
          </a:p>
        </p:txBody>
      </p:sp>
      <p:cxnSp>
        <p:nvCxnSpPr>
          <p:cNvPr id="16" name="Прямая соединительная линия 15"/>
          <p:cNvCxnSpPr/>
          <p:nvPr/>
        </p:nvCxnSpPr>
        <p:spPr>
          <a:xfrm flipH="1" flipV="1">
            <a:off x="604575" y="1916464"/>
            <a:ext cx="2887305" cy="352876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5496" y="1654853"/>
            <a:ext cx="1138159" cy="523220"/>
          </a:xfrm>
          <a:prstGeom prst="rect">
            <a:avLst/>
          </a:prstGeom>
          <a:noFill/>
        </p:spPr>
        <p:txBody>
          <a:bodyPr wrap="square" rtlCol="0">
            <a:spAutoFit/>
          </a:bodyPr>
          <a:lstStyle/>
          <a:p>
            <a:r>
              <a:rPr lang="en-US" sz="1400" b="1" dirty="0" err="1" smtClean="0"/>
              <a:t>forvacuum</a:t>
            </a:r>
            <a:r>
              <a:rPr lang="en-US" sz="1400" b="1" dirty="0" smtClean="0"/>
              <a:t> pump </a:t>
            </a:r>
            <a:endParaRPr lang="ru-RU" sz="1400" b="1" dirty="0"/>
          </a:p>
        </p:txBody>
      </p:sp>
      <p:cxnSp>
        <p:nvCxnSpPr>
          <p:cNvPr id="22" name="Прямая соединительная линия 21"/>
          <p:cNvCxnSpPr/>
          <p:nvPr/>
        </p:nvCxnSpPr>
        <p:spPr>
          <a:xfrm flipV="1">
            <a:off x="6744409" y="2974480"/>
            <a:ext cx="1395163" cy="101852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5" name="Прямоугольник 24"/>
          <p:cNvSpPr/>
          <p:nvPr/>
        </p:nvSpPr>
        <p:spPr>
          <a:xfrm>
            <a:off x="8087807" y="2696307"/>
            <a:ext cx="916276" cy="523220"/>
          </a:xfrm>
          <a:prstGeom prst="rect">
            <a:avLst/>
          </a:prstGeom>
        </p:spPr>
        <p:txBody>
          <a:bodyPr wrap="none">
            <a:spAutoFit/>
          </a:bodyPr>
          <a:lstStyle/>
          <a:p>
            <a:r>
              <a:rPr lang="en-US" sz="1400" b="1" dirty="0" smtClean="0">
                <a:effectLst/>
                <a:latin typeface="+mj-lt"/>
                <a:ea typeface="Calibri"/>
                <a:cs typeface="Times New Roman"/>
              </a:rPr>
              <a:t>D</a:t>
            </a:r>
            <a:r>
              <a:rPr lang="en-US" sz="1400" b="1" baseline="-25000" dirty="0" smtClean="0">
                <a:effectLst/>
                <a:latin typeface="+mj-lt"/>
                <a:ea typeface="Calibri"/>
                <a:cs typeface="Times New Roman"/>
              </a:rPr>
              <a:t>2</a:t>
            </a:r>
            <a:r>
              <a:rPr lang="en-US" sz="1400" b="1" dirty="0" smtClean="0">
                <a:effectLst/>
                <a:latin typeface="+mj-lt"/>
                <a:ea typeface="Calibri"/>
                <a:cs typeface="Times New Roman"/>
              </a:rPr>
              <a:t> buster </a:t>
            </a:r>
          </a:p>
          <a:p>
            <a:r>
              <a:rPr lang="en-US" sz="1400" b="1" dirty="0" smtClean="0">
                <a:effectLst/>
                <a:latin typeface="+mj-lt"/>
                <a:ea typeface="Calibri"/>
                <a:cs typeface="Times New Roman"/>
              </a:rPr>
              <a:t>volume</a:t>
            </a:r>
            <a:endParaRPr lang="ru-RU" sz="1050" dirty="0">
              <a:latin typeface="+mj-lt"/>
              <a:ea typeface="Calibri"/>
              <a:cs typeface="Times New Roman"/>
            </a:endParaRPr>
          </a:p>
        </p:txBody>
      </p:sp>
      <p:cxnSp>
        <p:nvCxnSpPr>
          <p:cNvPr id="27" name="Прямая соединительная линия 26"/>
          <p:cNvCxnSpPr>
            <a:endCxn id="12" idx="2"/>
          </p:cNvCxnSpPr>
          <p:nvPr/>
        </p:nvCxnSpPr>
        <p:spPr>
          <a:xfrm flipH="1" flipV="1">
            <a:off x="2483768" y="1479458"/>
            <a:ext cx="1516410" cy="174817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2751874" y="922918"/>
            <a:ext cx="1688881" cy="328643"/>
          </a:xfrm>
          <a:prstGeom prst="rect">
            <a:avLst/>
          </a:prstGeom>
          <a:noFill/>
        </p:spPr>
        <p:txBody>
          <a:bodyPr wrap="square" rtlCol="0">
            <a:spAutoFit/>
          </a:bodyPr>
          <a:lstStyle/>
          <a:p>
            <a:r>
              <a:rPr lang="en-US" sz="1400" b="1" dirty="0" smtClean="0"/>
              <a:t>X-Ray detector</a:t>
            </a:r>
            <a:endParaRPr lang="ru-RU" sz="1400" b="1" dirty="0"/>
          </a:p>
        </p:txBody>
      </p:sp>
      <p:cxnSp>
        <p:nvCxnSpPr>
          <p:cNvPr id="30" name="Прямая соединительная линия 29"/>
          <p:cNvCxnSpPr/>
          <p:nvPr/>
        </p:nvCxnSpPr>
        <p:spPr>
          <a:xfrm flipV="1">
            <a:off x="5964420" y="1048574"/>
            <a:ext cx="2123387" cy="306947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4096" name="TextBox 4095"/>
          <p:cNvSpPr txBox="1"/>
          <p:nvPr/>
        </p:nvSpPr>
        <p:spPr>
          <a:xfrm>
            <a:off x="7671661" y="764704"/>
            <a:ext cx="1688363" cy="328643"/>
          </a:xfrm>
          <a:prstGeom prst="rect">
            <a:avLst/>
          </a:prstGeom>
          <a:noFill/>
        </p:spPr>
        <p:txBody>
          <a:bodyPr wrap="square" rtlCol="0">
            <a:spAutoFit/>
          </a:bodyPr>
          <a:lstStyle/>
          <a:p>
            <a:r>
              <a:rPr lang="en-US" sz="1400" b="1" dirty="0" smtClean="0"/>
              <a:t>needle valve</a:t>
            </a:r>
            <a:endParaRPr lang="ru-RU" sz="1400" b="1" dirty="0"/>
          </a:p>
        </p:txBody>
      </p:sp>
      <p:cxnSp>
        <p:nvCxnSpPr>
          <p:cNvPr id="20" name="Прямая соединительная линия 19"/>
          <p:cNvCxnSpPr/>
          <p:nvPr/>
        </p:nvCxnSpPr>
        <p:spPr>
          <a:xfrm flipH="1">
            <a:off x="899592" y="3356992"/>
            <a:ext cx="4248472" cy="1296144"/>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323528" y="4417948"/>
            <a:ext cx="864096" cy="523220"/>
          </a:xfrm>
          <a:prstGeom prst="rect">
            <a:avLst/>
          </a:prstGeom>
          <a:noFill/>
        </p:spPr>
        <p:txBody>
          <a:bodyPr wrap="square" rtlCol="0">
            <a:spAutoFit/>
          </a:bodyPr>
          <a:lstStyle/>
          <a:p>
            <a:r>
              <a:rPr lang="el-GR" sz="1400" b="1" dirty="0"/>
              <a:t>γ</a:t>
            </a:r>
            <a:r>
              <a:rPr lang="en-US" sz="1400" b="1" dirty="0" smtClean="0"/>
              <a:t>n - detector</a:t>
            </a:r>
            <a:endParaRPr lang="ru-RU" sz="1400" b="1" dirty="0"/>
          </a:p>
        </p:txBody>
      </p:sp>
    </p:spTree>
    <p:extLst>
      <p:ext uri="{BB962C8B-B14F-4D97-AF65-F5344CB8AC3E}">
        <p14:creationId xmlns:p14="http://schemas.microsoft.com/office/powerpoint/2010/main" val="4273668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8271"/>
            <a:ext cx="8496944" cy="4497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6055" y="15007"/>
            <a:ext cx="9144000" cy="830997"/>
          </a:xfrm>
          <a:prstGeom prst="rect">
            <a:avLst/>
          </a:prstGeom>
          <a:noFill/>
        </p:spPr>
        <p:txBody>
          <a:bodyPr wrap="square" rtlCol="0">
            <a:spAutoFit/>
          </a:bodyPr>
          <a:lstStyle/>
          <a:p>
            <a:pPr algn="ctr"/>
            <a:r>
              <a:rPr lang="en-US" sz="2400" b="1" dirty="0" smtClean="0"/>
              <a:t>Scheme of experimental setup  for neutron</a:t>
            </a:r>
            <a:endParaRPr lang="ru-RU" sz="2400" b="1" dirty="0" smtClean="0"/>
          </a:p>
          <a:p>
            <a:pPr algn="ctr"/>
            <a:r>
              <a:rPr lang="en-US" sz="2400" b="1" dirty="0" smtClean="0"/>
              <a:t>generation</a:t>
            </a:r>
            <a:endParaRPr lang="ru-RU" sz="2400" b="1" dirty="0"/>
          </a:p>
        </p:txBody>
      </p:sp>
      <p:sp>
        <p:nvSpPr>
          <p:cNvPr id="3" name="TextBox 2"/>
          <p:cNvSpPr txBox="1"/>
          <p:nvPr/>
        </p:nvSpPr>
        <p:spPr>
          <a:xfrm>
            <a:off x="6362" y="5609354"/>
            <a:ext cx="9160055" cy="923330"/>
          </a:xfrm>
          <a:prstGeom prst="rect">
            <a:avLst/>
          </a:prstGeom>
          <a:noFill/>
        </p:spPr>
        <p:txBody>
          <a:bodyPr wrap="square" rtlCol="0">
            <a:spAutoFit/>
          </a:bodyPr>
          <a:lstStyle/>
          <a:p>
            <a:pPr algn="ctr"/>
            <a:r>
              <a:rPr lang="en-US" b="1" dirty="0" smtClean="0"/>
              <a:t>Energy of produced neutrons – 2.45 MeV.</a:t>
            </a:r>
          </a:p>
          <a:p>
            <a:pPr algn="ctr"/>
            <a:endParaRPr lang="en-US" b="1" dirty="0" smtClean="0"/>
          </a:p>
          <a:p>
            <a:pPr algn="ctr"/>
            <a:r>
              <a:rPr lang="en-US" b="1" dirty="0"/>
              <a:t>The neutrons source </a:t>
            </a:r>
            <a:r>
              <a:rPr lang="en-US" b="1" dirty="0" smtClean="0"/>
              <a:t>should has intensity of </a:t>
            </a:r>
            <a:r>
              <a:rPr lang="en-US" b="1" dirty="0"/>
              <a:t>several </a:t>
            </a:r>
            <a:r>
              <a:rPr lang="en-US" b="1" dirty="0" smtClean="0"/>
              <a:t>hundred neutrons </a:t>
            </a:r>
            <a:r>
              <a:rPr lang="en-US" b="1" dirty="0"/>
              <a:t>per thermal </a:t>
            </a:r>
            <a:r>
              <a:rPr lang="es-ES" b="1" dirty="0"/>
              <a:t>cycle</a:t>
            </a:r>
            <a:r>
              <a:rPr lang="en-US" b="1" dirty="0"/>
              <a:t>.</a:t>
            </a:r>
            <a:endParaRPr lang="ru-RU" b="1" dirty="0"/>
          </a:p>
        </p:txBody>
      </p:sp>
    </p:spTree>
    <p:extLst>
      <p:ext uri="{BB962C8B-B14F-4D97-AF65-F5344CB8AC3E}">
        <p14:creationId xmlns:p14="http://schemas.microsoft.com/office/powerpoint/2010/main" val="129516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D:\Фото_пироэлектрики\DSC0253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380716" y="757960"/>
            <a:ext cx="3847966" cy="2565311"/>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D:\Фото_пироэлектрики\DSC0253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4021" y="4304833"/>
            <a:ext cx="3707904" cy="24719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59832" y="116632"/>
            <a:ext cx="5832648" cy="400110"/>
          </a:xfrm>
          <a:prstGeom prst="rect">
            <a:avLst/>
          </a:prstGeom>
          <a:noFill/>
        </p:spPr>
        <p:txBody>
          <a:bodyPr wrap="square" rtlCol="0">
            <a:spAutoFit/>
          </a:bodyPr>
          <a:lstStyle/>
          <a:p>
            <a:pPr algn="ctr"/>
            <a:r>
              <a:rPr lang="en-US" sz="2000" b="1" dirty="0"/>
              <a:t>C</a:t>
            </a:r>
            <a:r>
              <a:rPr lang="en-US" sz="2000" b="1" dirty="0" smtClean="0"/>
              <a:t>urrent state of the project </a:t>
            </a:r>
            <a:endParaRPr lang="ru-RU" sz="2000" b="1" dirty="0"/>
          </a:p>
        </p:txBody>
      </p:sp>
      <p:sp>
        <p:nvSpPr>
          <p:cNvPr id="4" name="TextBox 3"/>
          <p:cNvSpPr txBox="1"/>
          <p:nvPr/>
        </p:nvSpPr>
        <p:spPr>
          <a:xfrm>
            <a:off x="2880986" y="582669"/>
            <a:ext cx="5616624"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Production tungsten tip and deuterium target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smtClean="0"/>
              <a:t>Construction experimental setup for neutron generation</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smtClean="0"/>
              <a:t>First experiment of neutron generation – no success </a:t>
            </a:r>
            <a:r>
              <a:rPr lang="en-US" b="1" dirty="0"/>
              <a:t>y</a:t>
            </a:r>
            <a:r>
              <a:rPr lang="en-US" b="1" dirty="0" smtClean="0"/>
              <a:t>et</a:t>
            </a:r>
            <a:endParaRPr lang="ru-RU" b="1" dirty="0"/>
          </a:p>
        </p:txBody>
      </p:sp>
      <p:cxnSp>
        <p:nvCxnSpPr>
          <p:cNvPr id="6" name="Прямая со стрелкой 5"/>
          <p:cNvCxnSpPr/>
          <p:nvPr/>
        </p:nvCxnSpPr>
        <p:spPr>
          <a:xfrm flipH="1" flipV="1">
            <a:off x="1619672" y="1327702"/>
            <a:ext cx="1206251" cy="15479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Прямоугольник 7"/>
          <p:cNvSpPr/>
          <p:nvPr/>
        </p:nvSpPr>
        <p:spPr>
          <a:xfrm>
            <a:off x="2825923" y="2613994"/>
            <a:ext cx="1477392" cy="523220"/>
          </a:xfrm>
          <a:prstGeom prst="rect">
            <a:avLst/>
          </a:prstGeom>
        </p:spPr>
        <p:txBody>
          <a:bodyPr wrap="none">
            <a:spAutoFit/>
          </a:bodyPr>
          <a:lstStyle/>
          <a:p>
            <a:r>
              <a:rPr lang="en-US" sz="1400" b="1" dirty="0" smtClean="0"/>
              <a:t>Neutron detector</a:t>
            </a:r>
          </a:p>
          <a:p>
            <a:r>
              <a:rPr lang="en-US" sz="1400" b="1" dirty="0" smtClean="0"/>
              <a:t>SDMF-1206</a:t>
            </a:r>
            <a:endParaRPr lang="ru-RU" sz="1400" b="1" dirty="0"/>
          </a:p>
        </p:txBody>
      </p:sp>
      <p:cxnSp>
        <p:nvCxnSpPr>
          <p:cNvPr id="11" name="Прямая со стрелкой 10"/>
          <p:cNvCxnSpPr/>
          <p:nvPr/>
        </p:nvCxnSpPr>
        <p:spPr>
          <a:xfrm flipH="1">
            <a:off x="2117974" y="5661248"/>
            <a:ext cx="707949" cy="254501"/>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2713067" y="5425479"/>
            <a:ext cx="1066845" cy="307777"/>
          </a:xfrm>
          <a:prstGeom prst="rect">
            <a:avLst/>
          </a:prstGeom>
          <a:noFill/>
        </p:spPr>
        <p:txBody>
          <a:bodyPr wrap="square" rtlCol="0">
            <a:spAutoFit/>
          </a:bodyPr>
          <a:lstStyle/>
          <a:p>
            <a:r>
              <a:rPr lang="en-US" sz="1400" b="1" dirty="0">
                <a:solidFill>
                  <a:srgbClr val="FF0000"/>
                </a:solidFill>
              </a:rPr>
              <a:t>LiTaO</a:t>
            </a:r>
            <a:r>
              <a:rPr lang="en-US" sz="1400" b="1" baseline="-25000" dirty="0">
                <a:solidFill>
                  <a:srgbClr val="FF0000"/>
                </a:solidFill>
              </a:rPr>
              <a:t>3</a:t>
            </a:r>
            <a:endParaRPr lang="ru-RU" sz="1400" b="1" dirty="0">
              <a:solidFill>
                <a:srgbClr val="FF0000"/>
              </a:solidFill>
            </a:endParaRPr>
          </a:p>
        </p:txBody>
      </p:sp>
      <p:cxnSp>
        <p:nvCxnSpPr>
          <p:cNvPr id="19" name="Прямая со стрелкой 18"/>
          <p:cNvCxnSpPr/>
          <p:nvPr/>
        </p:nvCxnSpPr>
        <p:spPr>
          <a:xfrm flipH="1">
            <a:off x="2222797" y="4869160"/>
            <a:ext cx="707949" cy="254501"/>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2880986" y="4674217"/>
            <a:ext cx="1224136" cy="523220"/>
          </a:xfrm>
          <a:prstGeom prst="rect">
            <a:avLst/>
          </a:prstGeom>
          <a:noFill/>
        </p:spPr>
        <p:txBody>
          <a:bodyPr wrap="square" rtlCol="0">
            <a:spAutoFit/>
          </a:bodyPr>
          <a:lstStyle/>
          <a:p>
            <a:r>
              <a:rPr lang="en-US" sz="1400" b="1" dirty="0" smtClean="0">
                <a:solidFill>
                  <a:srgbClr val="FF0000"/>
                </a:solidFill>
              </a:rPr>
              <a:t>aluminum pad</a:t>
            </a:r>
            <a:endParaRPr lang="ru-RU" sz="1400" b="1" dirty="0">
              <a:solidFill>
                <a:srgbClr val="FF0000"/>
              </a:solidFill>
            </a:endParaRPr>
          </a:p>
        </p:txBody>
      </p:sp>
      <p:cxnSp>
        <p:nvCxnSpPr>
          <p:cNvPr id="17" name="Прямая со стрелкой 16"/>
          <p:cNvCxnSpPr/>
          <p:nvPr/>
        </p:nvCxnSpPr>
        <p:spPr>
          <a:xfrm flipH="1">
            <a:off x="1619672" y="4437112"/>
            <a:ext cx="498301" cy="237105"/>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2050129" y="4213692"/>
            <a:ext cx="1253503" cy="307777"/>
          </a:xfrm>
          <a:prstGeom prst="rect">
            <a:avLst/>
          </a:prstGeom>
          <a:noFill/>
        </p:spPr>
        <p:txBody>
          <a:bodyPr wrap="square" rtlCol="0">
            <a:spAutoFit/>
          </a:bodyPr>
          <a:lstStyle/>
          <a:p>
            <a:r>
              <a:rPr lang="en-US" sz="1400" b="1" dirty="0">
                <a:solidFill>
                  <a:srgbClr val="FF0000"/>
                </a:solidFill>
              </a:rPr>
              <a:t>t</a:t>
            </a:r>
            <a:r>
              <a:rPr lang="en-US" sz="1400" b="1" dirty="0" smtClean="0">
                <a:solidFill>
                  <a:srgbClr val="FF0000"/>
                </a:solidFill>
              </a:rPr>
              <a:t>ungsten tip</a:t>
            </a:r>
            <a:endParaRPr lang="ru-RU" sz="1400" b="1" dirty="0">
              <a:solidFill>
                <a:srgbClr val="FF0000"/>
              </a:solidFill>
            </a:endParaRPr>
          </a:p>
        </p:txBody>
      </p:sp>
      <p:sp>
        <p:nvSpPr>
          <p:cNvPr id="3" name="TextBox 2"/>
          <p:cNvSpPr txBox="1"/>
          <p:nvPr/>
        </p:nvSpPr>
        <p:spPr>
          <a:xfrm>
            <a:off x="5076057" y="2871530"/>
            <a:ext cx="3983300" cy="400110"/>
          </a:xfrm>
          <a:prstGeom prst="rect">
            <a:avLst/>
          </a:prstGeom>
          <a:noFill/>
        </p:spPr>
        <p:txBody>
          <a:bodyPr wrap="square" rtlCol="0">
            <a:spAutoFit/>
          </a:bodyPr>
          <a:lstStyle/>
          <a:p>
            <a:r>
              <a:rPr lang="en-US" sz="2000" b="1" dirty="0" smtClean="0"/>
              <a:t>Development in progress….</a:t>
            </a:r>
            <a:endParaRPr lang="ru-RU" sz="2000" b="1" dirty="0"/>
          </a:p>
        </p:txBody>
      </p:sp>
      <p:pic>
        <p:nvPicPr>
          <p:cNvPr id="7170" name="Picture 2" descr="D:\Документация\Нейтроны\IMG_166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0746" y="3424979"/>
            <a:ext cx="4208016" cy="3142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149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5838"/>
            <a:ext cx="9144000" cy="461665"/>
          </a:xfrm>
          <a:prstGeom prst="rect">
            <a:avLst/>
          </a:prstGeom>
          <a:noFill/>
        </p:spPr>
        <p:txBody>
          <a:bodyPr wrap="square" rtlCol="0">
            <a:spAutoFit/>
          </a:bodyPr>
          <a:lstStyle/>
          <a:p>
            <a:pPr algn="ctr"/>
            <a:r>
              <a:rPr lang="en-US" sz="2400" b="1" dirty="0" smtClean="0"/>
              <a:t>Next steps</a:t>
            </a:r>
            <a:endParaRPr lang="ru-RU" sz="2400" b="1" dirty="0"/>
          </a:p>
        </p:txBody>
      </p:sp>
      <p:sp>
        <p:nvSpPr>
          <p:cNvPr id="3" name="TextBox 2"/>
          <p:cNvSpPr txBox="1"/>
          <p:nvPr/>
        </p:nvSpPr>
        <p:spPr>
          <a:xfrm>
            <a:off x="0" y="1124744"/>
            <a:ext cx="9144000" cy="3170099"/>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t>Search of optimal condition for neutrons generation from pyroelectric source (</a:t>
            </a:r>
            <a:r>
              <a:rPr lang="en-US" sz="2000" b="1" dirty="0" smtClean="0">
                <a:cs typeface="Times New Roman" pitchFamily="18" charset="0"/>
              </a:rPr>
              <a:t>thermal conditions, pressure, geometry of source, W-tip characteristics, D-target characteristics).</a:t>
            </a:r>
          </a:p>
          <a:p>
            <a:pPr marL="285750" indent="-285750">
              <a:buFont typeface="Arial" panose="020B0604020202020204" pitchFamily="34" charset="0"/>
              <a:buChar char="•"/>
            </a:pPr>
            <a:endParaRPr lang="en-US" sz="2000" b="1" dirty="0">
              <a:cs typeface="Times New Roman" pitchFamily="18" charset="0"/>
            </a:endParaRPr>
          </a:p>
          <a:p>
            <a:pPr marL="285750" indent="-285750">
              <a:buFont typeface="Arial" panose="020B0604020202020204" pitchFamily="34" charset="0"/>
              <a:buChar char="•"/>
            </a:pPr>
            <a:r>
              <a:rPr lang="en-US" sz="2000" b="1" dirty="0" smtClean="0">
                <a:cs typeface="Times New Roman" pitchFamily="18" charset="0"/>
              </a:rPr>
              <a:t>Selection materials with ultra low level of radioactivity</a:t>
            </a:r>
            <a:r>
              <a:rPr lang="ru-RU" sz="2000" b="1" dirty="0" smtClean="0">
                <a:cs typeface="Times New Roman" pitchFamily="18" charset="0"/>
              </a:rPr>
              <a:t> </a:t>
            </a:r>
            <a:r>
              <a:rPr lang="en-US" sz="2000" b="1" dirty="0" smtClean="0">
                <a:cs typeface="Times New Roman" pitchFamily="18" charset="0"/>
              </a:rPr>
              <a:t>for pyroelectric neutron source device.</a:t>
            </a:r>
          </a:p>
          <a:p>
            <a:pPr marL="285750" indent="-285750">
              <a:buFont typeface="Arial" panose="020B0604020202020204" pitchFamily="34" charset="0"/>
              <a:buChar char="•"/>
            </a:pPr>
            <a:endParaRPr lang="en-US" sz="2000" b="1" dirty="0" smtClean="0">
              <a:cs typeface="Times New Roman" pitchFamily="18" charset="0"/>
            </a:endParaRPr>
          </a:p>
          <a:p>
            <a:pPr marL="285750" indent="-285750">
              <a:buFont typeface="Arial" panose="020B0604020202020204" pitchFamily="34" charset="0"/>
              <a:buChar char="•"/>
            </a:pPr>
            <a:r>
              <a:rPr lang="en-US" sz="2000" b="1" dirty="0" smtClean="0"/>
              <a:t>Design and construction of the compact neutron generator for low background detectors calibration</a:t>
            </a:r>
            <a:endParaRPr lang="ru-RU" sz="2000" b="1" dirty="0" smtClean="0"/>
          </a:p>
          <a:p>
            <a:pPr marL="285750" indent="-285750">
              <a:buFont typeface="Arial" panose="020B0604020202020204" pitchFamily="34" charset="0"/>
              <a:buChar char="•"/>
            </a:pPr>
            <a:endParaRPr lang="en-US" sz="2000" b="1" dirty="0">
              <a:cs typeface="Times New Roman" pitchFamily="18" charset="0"/>
            </a:endParaRPr>
          </a:p>
        </p:txBody>
      </p:sp>
      <p:sp>
        <p:nvSpPr>
          <p:cNvPr id="4" name="TextBox 3"/>
          <p:cNvSpPr txBox="1"/>
          <p:nvPr/>
        </p:nvSpPr>
        <p:spPr>
          <a:xfrm>
            <a:off x="0" y="4294843"/>
            <a:ext cx="9144000" cy="2462213"/>
          </a:xfrm>
          <a:prstGeom prst="rect">
            <a:avLst/>
          </a:prstGeom>
          <a:noFill/>
        </p:spPr>
        <p:txBody>
          <a:bodyPr wrap="square" rtlCol="0">
            <a:spAutoFit/>
          </a:bodyPr>
          <a:lstStyle/>
          <a:p>
            <a:pPr algn="ctr"/>
            <a:r>
              <a:rPr lang="en-US" sz="2000" b="1" dirty="0" smtClean="0"/>
              <a:t>Acknowledgement</a:t>
            </a:r>
          </a:p>
          <a:p>
            <a:pPr algn="ctr"/>
            <a:endParaRPr lang="en-US" sz="2000" b="1" dirty="0"/>
          </a:p>
          <a:p>
            <a:pPr algn="just"/>
            <a:r>
              <a:rPr lang="en-US" sz="2000" b="1" dirty="0" smtClean="0"/>
              <a:t>Authors are thankful to S.I. </a:t>
            </a:r>
            <a:r>
              <a:rPr lang="en-US" sz="2000" b="1" dirty="0" err="1" smtClean="0"/>
              <a:t>Bashko</a:t>
            </a:r>
            <a:r>
              <a:rPr lang="en-US" sz="2000" b="1" dirty="0" smtClean="0"/>
              <a:t> and his team from ISSP RAS for production of tungsten tips.</a:t>
            </a:r>
          </a:p>
          <a:p>
            <a:pPr algn="just"/>
            <a:endParaRPr lang="en-US" sz="2000" b="1" dirty="0"/>
          </a:p>
          <a:p>
            <a:pPr algn="just"/>
            <a:r>
              <a:rPr lang="en-US" b="1" i="1" dirty="0"/>
              <a:t>This study was supported financially by the Russian Foundation for Basic Research, projects 14-22-0301 </a:t>
            </a:r>
            <a:r>
              <a:rPr lang="en-US" b="1" i="1" dirty="0" err="1"/>
              <a:t>ofi_m</a:t>
            </a:r>
            <a:r>
              <a:rPr lang="en-US" b="1" i="1" dirty="0"/>
              <a:t> and the Ministry of Education and Science of the Russian Federation, project 3.2009.2014/K.</a:t>
            </a:r>
            <a:endParaRPr lang="ru-RU" b="1" i="1" dirty="0"/>
          </a:p>
        </p:txBody>
      </p:sp>
    </p:spTree>
    <p:extLst>
      <p:ext uri="{BB962C8B-B14F-4D97-AF65-F5344CB8AC3E}">
        <p14:creationId xmlns:p14="http://schemas.microsoft.com/office/powerpoint/2010/main" val="2738662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3845</TotalTime>
  <Words>1726</Words>
  <Application>Microsoft Office PowerPoint</Application>
  <PresentationFormat>Экран (4:3)</PresentationFormat>
  <Paragraphs>156</Paragraphs>
  <Slides>13</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Detector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dc:creator>
  <cp:lastModifiedBy>Андрей</cp:lastModifiedBy>
  <cp:revision>66</cp:revision>
  <dcterms:created xsi:type="dcterms:W3CDTF">2015-10-04T16:08:05Z</dcterms:created>
  <dcterms:modified xsi:type="dcterms:W3CDTF">2015-10-08T10:46:51Z</dcterms:modified>
</cp:coreProperties>
</file>