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7" r:id="rId1"/>
    <p:sldMasterId id="2147483910" r:id="rId2"/>
    <p:sldMasterId id="2147483920" r:id="rId3"/>
  </p:sldMasterIdLst>
  <p:notesMasterIdLst>
    <p:notesMasterId r:id="rId21"/>
  </p:notesMasterIdLst>
  <p:sldIdLst>
    <p:sldId id="256" r:id="rId4"/>
    <p:sldId id="335" r:id="rId5"/>
    <p:sldId id="337" r:id="rId6"/>
    <p:sldId id="339" r:id="rId7"/>
    <p:sldId id="336" r:id="rId8"/>
    <p:sldId id="262" r:id="rId9"/>
    <p:sldId id="334" r:id="rId10"/>
    <p:sldId id="317" r:id="rId11"/>
    <p:sldId id="315" r:id="rId12"/>
    <p:sldId id="323" r:id="rId13"/>
    <p:sldId id="324" r:id="rId14"/>
    <p:sldId id="325" r:id="rId15"/>
    <p:sldId id="326" r:id="rId16"/>
    <p:sldId id="330" r:id="rId17"/>
    <p:sldId id="320" r:id="rId18"/>
    <p:sldId id="338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E1"/>
    <a:srgbClr val="CC9900"/>
    <a:srgbClr val="FFCC66"/>
    <a:srgbClr val="FF33CC"/>
    <a:srgbClr val="FF7D11"/>
    <a:srgbClr val="97FFAB"/>
    <a:srgbClr val="FE9C9C"/>
    <a:srgbClr val="9BFAFF"/>
    <a:srgbClr val="16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ugene\Desktop\&#1052;&#1072;&#1090;&#1077;&#1088;&#1080;&#1072;&#1083;&#1099;%20&#1087;&#1086;%20&#1090;&#1077;&#1089;&#1090;&#1080;&#1088;&#1086;&#1074;&#1072;&#1085;&#1080;&#1102;\&#1055;&#1077;&#1088;&#1077;&#1076;&#1072;&#1090;&#1086;&#1095;&#1085;&#1099;&#1077;%20&#1093;&#1072;&#1088;&#1072;&#1082;&#1090;&#1077;&#1088;&#1080;&#1089;&#1090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latin typeface="Arial Black" pitchFamily="34" charset="0"/>
              </a:defRPr>
            </a:pPr>
            <a:r>
              <a:rPr lang="en-US" baseline="0" dirty="0" smtClean="0">
                <a:latin typeface="Arial Black" pitchFamily="34" charset="0"/>
              </a:rPr>
              <a:t>Transfer </a:t>
            </a:r>
            <a:r>
              <a:rPr lang="en-US" baseline="0" dirty="0">
                <a:latin typeface="Arial Black" pitchFamily="34" charset="0"/>
              </a:rPr>
              <a:t>functions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Лист1!$N$353</c:f>
              <c:strCache>
                <c:ptCount val="1"/>
                <c:pt idx="0">
                  <c:v>CSA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Лист1!$M$354:$M$370</c:f>
              <c:numCache>
                <c:formatCode>General</c:formatCode>
                <c:ptCount val="17"/>
                <c:pt idx="0">
                  <c:v>6.4</c:v>
                </c:pt>
                <c:pt idx="1">
                  <c:v>9.6000000000000014</c:v>
                </c:pt>
                <c:pt idx="2">
                  <c:v>12.8</c:v>
                </c:pt>
                <c:pt idx="3">
                  <c:v>16</c:v>
                </c:pt>
                <c:pt idx="4">
                  <c:v>19.200000000000003</c:v>
                </c:pt>
                <c:pt idx="5">
                  <c:v>25.6</c:v>
                </c:pt>
                <c:pt idx="6">
                  <c:v>32</c:v>
                </c:pt>
                <c:pt idx="7">
                  <c:v>38.400000000000006</c:v>
                </c:pt>
                <c:pt idx="8">
                  <c:v>44.800000000000004</c:v>
                </c:pt>
                <c:pt idx="9">
                  <c:v>51.2</c:v>
                </c:pt>
                <c:pt idx="10">
                  <c:v>57.6</c:v>
                </c:pt>
                <c:pt idx="11">
                  <c:v>64</c:v>
                </c:pt>
                <c:pt idx="12">
                  <c:v>80</c:v>
                </c:pt>
                <c:pt idx="13">
                  <c:v>96</c:v>
                </c:pt>
              </c:numCache>
            </c:numRef>
          </c:xVal>
          <c:yVal>
            <c:numRef>
              <c:f>Лист1!$N$354:$N$370</c:f>
              <c:numCache>
                <c:formatCode>General</c:formatCode>
                <c:ptCount val="17"/>
                <c:pt idx="0">
                  <c:v>27.5</c:v>
                </c:pt>
                <c:pt idx="1">
                  <c:v>42</c:v>
                </c:pt>
                <c:pt idx="2">
                  <c:v>52</c:v>
                </c:pt>
                <c:pt idx="3">
                  <c:v>66</c:v>
                </c:pt>
                <c:pt idx="4">
                  <c:v>78</c:v>
                </c:pt>
                <c:pt idx="5">
                  <c:v>105</c:v>
                </c:pt>
                <c:pt idx="6">
                  <c:v>130</c:v>
                </c:pt>
                <c:pt idx="7">
                  <c:v>153</c:v>
                </c:pt>
                <c:pt idx="8">
                  <c:v>177</c:v>
                </c:pt>
                <c:pt idx="9">
                  <c:v>200</c:v>
                </c:pt>
                <c:pt idx="10">
                  <c:v>221</c:v>
                </c:pt>
                <c:pt idx="11">
                  <c:v>244</c:v>
                </c:pt>
                <c:pt idx="12">
                  <c:v>300</c:v>
                </c:pt>
                <c:pt idx="13">
                  <c:v>360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Лист1!$J$388</c:f>
              <c:strCache>
                <c:ptCount val="1"/>
                <c:pt idx="0">
                  <c:v>Slow shaper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Лист1!$I$389:$I$404</c:f>
              <c:numCache>
                <c:formatCode>General</c:formatCode>
                <c:ptCount val="16"/>
                <c:pt idx="0">
                  <c:v>9.6000000000000014</c:v>
                </c:pt>
                <c:pt idx="1">
                  <c:v>12.8</c:v>
                </c:pt>
                <c:pt idx="2">
                  <c:v>16</c:v>
                </c:pt>
                <c:pt idx="3">
                  <c:v>19.200000000000003</c:v>
                </c:pt>
                <c:pt idx="4">
                  <c:v>25.6</c:v>
                </c:pt>
                <c:pt idx="5">
                  <c:v>32</c:v>
                </c:pt>
                <c:pt idx="6">
                  <c:v>38.400000000000006</c:v>
                </c:pt>
                <c:pt idx="7">
                  <c:v>44.800000000000004</c:v>
                </c:pt>
                <c:pt idx="8">
                  <c:v>51.2</c:v>
                </c:pt>
                <c:pt idx="9">
                  <c:v>57.6</c:v>
                </c:pt>
                <c:pt idx="10">
                  <c:v>64</c:v>
                </c:pt>
                <c:pt idx="11">
                  <c:v>80</c:v>
                </c:pt>
                <c:pt idx="12">
                  <c:v>96</c:v>
                </c:pt>
                <c:pt idx="13">
                  <c:v>112</c:v>
                </c:pt>
              </c:numCache>
            </c:numRef>
          </c:xVal>
          <c:yVal>
            <c:numRef>
              <c:f>Лист1!$J$389:$J$404</c:f>
              <c:numCache>
                <c:formatCode>General</c:formatCode>
                <c:ptCount val="16"/>
                <c:pt idx="0">
                  <c:v>39.9</c:v>
                </c:pt>
                <c:pt idx="1">
                  <c:v>50.6</c:v>
                </c:pt>
                <c:pt idx="2">
                  <c:v>65</c:v>
                </c:pt>
                <c:pt idx="3">
                  <c:v>78.900000000000006</c:v>
                </c:pt>
                <c:pt idx="4">
                  <c:v>107.9</c:v>
                </c:pt>
                <c:pt idx="5">
                  <c:v>138.1</c:v>
                </c:pt>
                <c:pt idx="6">
                  <c:v>170</c:v>
                </c:pt>
                <c:pt idx="7">
                  <c:v>199.9</c:v>
                </c:pt>
                <c:pt idx="8">
                  <c:v>228.7</c:v>
                </c:pt>
                <c:pt idx="9">
                  <c:v>252.2</c:v>
                </c:pt>
                <c:pt idx="10">
                  <c:v>276.5</c:v>
                </c:pt>
                <c:pt idx="11">
                  <c:v>342.6</c:v>
                </c:pt>
                <c:pt idx="12">
                  <c:v>405</c:v>
                </c:pt>
                <c:pt idx="13">
                  <c:v>460.7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Лист1!$N$440</c:f>
              <c:strCache>
                <c:ptCount val="1"/>
                <c:pt idx="0">
                  <c:v>Fast Shaper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Лист1!$M$441:$M$461</c:f>
              <c:numCache>
                <c:formatCode>General</c:formatCode>
                <c:ptCount val="21"/>
                <c:pt idx="0">
                  <c:v>12.46</c:v>
                </c:pt>
                <c:pt idx="1">
                  <c:v>16.600000000000001</c:v>
                </c:pt>
                <c:pt idx="2">
                  <c:v>19.260000000000002</c:v>
                </c:pt>
                <c:pt idx="3">
                  <c:v>21</c:v>
                </c:pt>
                <c:pt idx="4">
                  <c:v>24.74</c:v>
                </c:pt>
                <c:pt idx="5">
                  <c:v>29</c:v>
                </c:pt>
                <c:pt idx="6">
                  <c:v>34.6</c:v>
                </c:pt>
                <c:pt idx="7">
                  <c:v>36.6</c:v>
                </c:pt>
                <c:pt idx="8">
                  <c:v>42.2</c:v>
                </c:pt>
                <c:pt idx="9">
                  <c:v>46.2</c:v>
                </c:pt>
                <c:pt idx="10">
                  <c:v>52</c:v>
                </c:pt>
                <c:pt idx="11">
                  <c:v>58.2</c:v>
                </c:pt>
                <c:pt idx="12">
                  <c:v>63.6</c:v>
                </c:pt>
                <c:pt idx="13">
                  <c:v>68.599999999999994</c:v>
                </c:pt>
                <c:pt idx="14">
                  <c:v>77.400000000000006</c:v>
                </c:pt>
                <c:pt idx="15">
                  <c:v>83.5</c:v>
                </c:pt>
                <c:pt idx="16">
                  <c:v>88.4</c:v>
                </c:pt>
                <c:pt idx="17">
                  <c:v>95</c:v>
                </c:pt>
                <c:pt idx="18">
                  <c:v>102.4</c:v>
                </c:pt>
              </c:numCache>
            </c:numRef>
          </c:xVal>
          <c:yVal>
            <c:numRef>
              <c:f>Лист1!$N$441:$N$461</c:f>
              <c:numCache>
                <c:formatCode>General</c:formatCode>
                <c:ptCount val="21"/>
                <c:pt idx="0">
                  <c:v>62</c:v>
                </c:pt>
                <c:pt idx="1">
                  <c:v>82.7</c:v>
                </c:pt>
                <c:pt idx="2">
                  <c:v>98</c:v>
                </c:pt>
                <c:pt idx="3">
                  <c:v>106</c:v>
                </c:pt>
                <c:pt idx="4">
                  <c:v>125.3</c:v>
                </c:pt>
                <c:pt idx="5">
                  <c:v>148.1</c:v>
                </c:pt>
                <c:pt idx="6">
                  <c:v>178</c:v>
                </c:pt>
                <c:pt idx="7">
                  <c:v>188</c:v>
                </c:pt>
                <c:pt idx="8">
                  <c:v>217.6</c:v>
                </c:pt>
                <c:pt idx="9">
                  <c:v>239.2</c:v>
                </c:pt>
                <c:pt idx="10">
                  <c:v>269</c:v>
                </c:pt>
                <c:pt idx="11">
                  <c:v>300.7</c:v>
                </c:pt>
                <c:pt idx="12">
                  <c:v>327.8</c:v>
                </c:pt>
                <c:pt idx="13">
                  <c:v>352.8</c:v>
                </c:pt>
                <c:pt idx="14">
                  <c:v>393.2</c:v>
                </c:pt>
                <c:pt idx="15">
                  <c:v>422.3</c:v>
                </c:pt>
                <c:pt idx="16">
                  <c:v>444.4</c:v>
                </c:pt>
                <c:pt idx="17">
                  <c:v>470.7</c:v>
                </c:pt>
                <c:pt idx="18">
                  <c:v>496.7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18016"/>
        <c:axId val="58918592"/>
      </c:scatterChart>
      <c:valAx>
        <c:axId val="5891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ru-RU"/>
          </a:p>
        </c:txPr>
        <c:crossAx val="58918592"/>
        <c:crosses val="autoZero"/>
        <c:crossBetween val="midCat"/>
      </c:valAx>
      <c:valAx>
        <c:axId val="5891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ru-RU"/>
          </a:p>
        </c:txPr>
        <c:crossAx val="58918016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0.81905</cdr:x>
      <cdr:y>0.85938</cdr:y>
    </cdr:from>
    <cdr:to>
      <cdr:x>0.9619</cdr:x>
      <cdr:y>0.95313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2688" y="3960440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itchFamily="34" charset="0"/>
            </a:rPr>
            <a:t>q</a:t>
          </a:r>
          <a:r>
            <a:rPr lang="en-US" sz="1800" baseline="-25000" dirty="0" smtClean="0">
              <a:latin typeface="Arial" pitchFamily="34" charset="0"/>
            </a:rPr>
            <a:t>in</a:t>
          </a:r>
          <a:r>
            <a:rPr lang="en-US" sz="1800" dirty="0" smtClean="0">
              <a:latin typeface="Arial" pitchFamily="34" charset="0"/>
            </a:rPr>
            <a:t>, </a:t>
          </a:r>
          <a:r>
            <a:rPr lang="en-US" sz="1800" dirty="0" err="1" smtClean="0">
              <a:latin typeface="Arial" pitchFamily="34" charset="0"/>
            </a:rPr>
            <a:t>fC</a:t>
          </a:r>
          <a:endParaRPr lang="ru-RU" sz="1100" dirty="0">
            <a:latin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0.19048</cdr:x>
      <cdr:y>0.09375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r>
            <a:rPr lang="en-US" sz="1800" dirty="0" smtClean="0">
              <a:latin typeface="Arial" pitchFamily="34" charset="0"/>
            </a:rPr>
            <a:t>U</a:t>
          </a:r>
          <a:r>
            <a:rPr lang="en-US" sz="1800" baseline="-25000" dirty="0" smtClean="0">
              <a:latin typeface="Arial" pitchFamily="34" charset="0"/>
            </a:rPr>
            <a:t>out</a:t>
          </a:r>
          <a:r>
            <a:rPr lang="en-US" sz="1800" dirty="0" smtClean="0">
              <a:latin typeface="Arial" pitchFamily="34" charset="0"/>
            </a:rPr>
            <a:t>, mV</a:t>
          </a:r>
          <a:endParaRPr lang="ru-RU" sz="1100" dirty="0"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E97F-E122-4BC4-B4E6-38BCEDEF65E4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1E692-8C27-4452-916F-B59E1B137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3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1E692-8C27-4452-916F-B59E1B137A6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1E692-8C27-4452-916F-B59E1B137A6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5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1E692-8C27-4452-916F-B59E1B137A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5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1E692-8C27-4452-916F-B59E1B137A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5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3/20/2014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13AF2-DCC4-4842-96BC-1B9869901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3/20/2014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3/20/2014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3/20/2014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3/20/2014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3/20/2014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r>
              <a:rPr lang="ru-RU" smtClean="0"/>
              <a:t>3/20/2014</a:t>
            </a:r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08" y="2348880"/>
            <a:ext cx="8873958" cy="147002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Development of the </a:t>
            </a:r>
            <a:r>
              <a:rPr lang="en-US" sz="4400" dirty="0" smtClean="0"/>
              <a:t>Readout </a:t>
            </a:r>
            <a:r>
              <a:rPr lang="en-US" sz="4400" dirty="0"/>
              <a:t>ASIC for </a:t>
            </a:r>
            <a:r>
              <a:rPr lang="en-US" sz="4400" dirty="0" err="1"/>
              <a:t>Muon</a:t>
            </a:r>
            <a:r>
              <a:rPr lang="en-US" sz="4400" dirty="0"/>
              <a:t> Chambers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Eugene\Desktop\Презентация CBM Meeting 2014\logo_mephi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373216"/>
            <a:ext cx="1098831" cy="1080120"/>
          </a:xfrm>
          <a:prstGeom prst="rect">
            <a:avLst/>
          </a:prstGeom>
          <a:noFill/>
        </p:spPr>
      </p:pic>
      <p:pic>
        <p:nvPicPr>
          <p:cNvPr id="11" name="Picture 2" descr="C:\Users\Eugene\Desktop\Варна\frrc_9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661248"/>
            <a:ext cx="1790449" cy="792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704" y="455760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E. </a:t>
            </a:r>
            <a:r>
              <a:rPr lang="en-US" sz="2000" b="1" dirty="0" err="1" smtClean="0"/>
              <a:t>Atkin</a:t>
            </a:r>
            <a:r>
              <a:rPr lang="en-US" sz="2000" b="1" dirty="0" smtClean="0"/>
              <a:t>, I. </a:t>
            </a:r>
            <a:r>
              <a:rPr lang="en-US" sz="2000" b="1" dirty="0" err="1" smtClean="0"/>
              <a:t>Bulbalkov</a:t>
            </a:r>
            <a:r>
              <a:rPr lang="en-US" sz="2000" b="1" dirty="0" smtClean="0"/>
              <a:t>, A. </a:t>
            </a:r>
            <a:r>
              <a:rPr lang="en-US" sz="2000" b="1" dirty="0" err="1" smtClean="0"/>
              <a:t>Voronin</a:t>
            </a:r>
            <a:r>
              <a:rPr lang="en-US" sz="2000" b="1" dirty="0" smtClean="0"/>
              <a:t>, V. </a:t>
            </a:r>
            <a:r>
              <a:rPr lang="en-US" sz="2000" b="1" dirty="0" err="1" smtClean="0"/>
              <a:t>Ivanov</a:t>
            </a:r>
            <a:r>
              <a:rPr lang="en-US" sz="2000" b="1" dirty="0" smtClean="0"/>
              <a:t>, P. </a:t>
            </a:r>
            <a:r>
              <a:rPr lang="en-US" sz="2000" b="1" dirty="0" err="1" smtClean="0"/>
              <a:t>Ivanov</a:t>
            </a:r>
            <a:r>
              <a:rPr lang="en-US" sz="2000" b="1" dirty="0" smtClean="0"/>
              <a:t>, E. </a:t>
            </a:r>
            <a:r>
              <a:rPr lang="en-US" sz="2000" b="1" dirty="0" err="1" smtClean="0"/>
              <a:t>Malankin</a:t>
            </a:r>
            <a:r>
              <a:rPr lang="en-US" sz="2000" b="1" dirty="0" smtClean="0"/>
              <a:t>, D. </a:t>
            </a:r>
            <a:r>
              <a:rPr lang="en-US" sz="2000" b="1" dirty="0" err="1" smtClean="0"/>
              <a:t>Normanov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en-US" sz="2000" b="1" dirty="0" smtClean="0"/>
              <a:t>V. </a:t>
            </a:r>
            <a:r>
              <a:rPr lang="en-US" sz="2000" b="1" dirty="0" err="1" smtClean="0"/>
              <a:t>Samsonov</a:t>
            </a:r>
            <a:r>
              <a:rPr lang="en-US" sz="2000" b="1" dirty="0" smtClean="0"/>
              <a:t>, V. </a:t>
            </a:r>
            <a:r>
              <a:rPr lang="en-US" sz="2000" b="1" dirty="0" err="1" smtClean="0"/>
              <a:t>Shumikhin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 A. </a:t>
            </a:r>
            <a:r>
              <a:rPr lang="en-US" sz="2000" b="1" dirty="0" err="1" smtClean="0"/>
              <a:t>Gusev</a:t>
            </a:r>
            <a:r>
              <a:rPr lang="en-US" sz="2000" b="1" dirty="0" smtClean="0"/>
              <a:t>, S. </a:t>
            </a:r>
            <a:r>
              <a:rPr lang="en-US" sz="2000" b="1" dirty="0" err="1" smtClean="0"/>
              <a:t>Vinogradov</a:t>
            </a:r>
            <a:r>
              <a:rPr lang="en-US" sz="2000" b="1" dirty="0" smtClean="0"/>
              <a:t>, O. </a:t>
            </a:r>
            <a:r>
              <a:rPr lang="en-US" sz="2000" b="1" dirty="0" err="1" smtClean="0"/>
              <a:t>Shumkin</a:t>
            </a:r>
            <a:r>
              <a:rPr lang="en-US" sz="2000" b="1" dirty="0" smtClean="0"/>
              <a:t>, I. </a:t>
            </a:r>
            <a:r>
              <a:rPr lang="en-US" sz="2000" b="1" dirty="0" err="1" smtClean="0"/>
              <a:t>Sagdiev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ASIC Laboratory @</a:t>
            </a:r>
            <a:r>
              <a:rPr lang="en-US" sz="2000" b="1" dirty="0" err="1" smtClean="0">
                <a:solidFill>
                  <a:srgbClr val="002060"/>
                </a:solidFill>
              </a:rPr>
              <a:t>MEPhI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ugene\Desktop\Материалы по тестированию\Фото лаборатории\20150416_171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90076"/>
            <a:ext cx="3563888" cy="216140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Test bench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11017" y="6197084"/>
            <a:ext cx="586408" cy="476250"/>
          </a:xfrm>
        </p:spPr>
        <p:txBody>
          <a:bodyPr/>
          <a:lstStyle/>
          <a:p>
            <a:fld id="{66C9E71F-78A0-4868-970E-5692D76DECFE}" type="slidenum">
              <a:rPr lang="en-US" sz="2000" smtClean="0"/>
              <a:pPr/>
              <a:t>10</a:t>
            </a:fld>
            <a:endParaRPr lang="en-US" dirty="0"/>
          </a:p>
        </p:txBody>
      </p:sp>
      <p:pic>
        <p:nvPicPr>
          <p:cNvPr id="2051" name="Picture 3" descr="C:\Users\Eugene\Downloads\20150911_132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3514506" cy="2193299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5" descr="C:\Users\Eugene\Desktop\Фото с телефона 12.08.15\20150721_163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172" y="1556793"/>
            <a:ext cx="3434228" cy="2160240"/>
          </a:xfrm>
          <a:prstGeom prst="rect">
            <a:avLst/>
          </a:prstGeom>
          <a:noFill/>
        </p:spPr>
      </p:pic>
      <p:graphicFrame>
        <p:nvGraphicFramePr>
          <p:cNvPr id="20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993167"/>
              </p:ext>
            </p:extLst>
          </p:nvPr>
        </p:nvGraphicFramePr>
        <p:xfrm>
          <a:off x="517357" y="1331640"/>
          <a:ext cx="3982635" cy="2605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Visio" r:id="rId6" imgW="9422319" imgH="6302944" progId="Visio.Drawing.11">
                  <p:embed/>
                </p:oleObj>
              </mc:Choice>
              <mc:Fallback>
                <p:oleObj name="Visio" r:id="rId6" imgW="9422319" imgH="6302944" progId="Visio.Drawing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57" y="1331640"/>
                        <a:ext cx="3982635" cy="2605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Lab study (Electrical tests)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11017" y="6206851"/>
            <a:ext cx="586408" cy="476250"/>
          </a:xfrm>
        </p:spPr>
        <p:txBody>
          <a:bodyPr/>
          <a:lstStyle/>
          <a:p>
            <a:fld id="{66C9E71F-78A0-4868-970E-5692D76DECFE}" type="slidenum">
              <a:rPr lang="en-US" sz="2000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55607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CSA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67575" y="61653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SHAPERS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COMPARATOR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REGISTER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  <p:pic>
        <p:nvPicPr>
          <p:cNvPr id="2" name="Picture 2" descr="E:\TWEPP 2015_poster\CSA_10p 1 MOhm Probe 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7446"/>
            <a:ext cx="3528391" cy="21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TWEPP 2015_poster\19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1" y="3942347"/>
            <a:ext cx="3507802" cy="22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TWEPP 2015_poster\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40" y="1377446"/>
            <a:ext cx="3654878" cy="21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TWEPP 2015_poster\25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40" y="3932764"/>
            <a:ext cx="3654878" cy="22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Lab study (Dynamic Range)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11017" y="6197084"/>
            <a:ext cx="586408" cy="476250"/>
          </a:xfrm>
        </p:spPr>
        <p:txBody>
          <a:bodyPr/>
          <a:lstStyle/>
          <a:p>
            <a:fld id="{66C9E71F-78A0-4868-970E-5692D76DECFE}" type="slidenum">
              <a:rPr lang="en-US" sz="2000" smtClean="0"/>
              <a:pPr/>
              <a:t>12</a:t>
            </a:fld>
            <a:endParaRPr lang="en-US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971600" y="1556792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Lab study (Noise estimation)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77699" y="6250543"/>
            <a:ext cx="586408" cy="476250"/>
          </a:xfrm>
        </p:spPr>
        <p:txBody>
          <a:bodyPr/>
          <a:lstStyle/>
          <a:p>
            <a:fld id="{66C9E71F-78A0-4868-970E-5692D76DECFE}" type="slidenum">
              <a:rPr lang="en-US" sz="2000" smtClean="0"/>
              <a:pPr/>
              <a:t>13</a:t>
            </a:fld>
            <a:endParaRPr lang="en-US" dirty="0"/>
          </a:p>
        </p:txBody>
      </p:sp>
      <p:pic>
        <p:nvPicPr>
          <p:cNvPr id="11265" name="Picture 1" descr="C:\Users\Eugene\Desktop\Work\Презентации\Прага\11.09.20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013" y="2060848"/>
            <a:ext cx="2751962" cy="2298682"/>
          </a:xfrm>
          <a:prstGeom prst="rect">
            <a:avLst/>
          </a:prstGeom>
          <a:noFill/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755576" y="5521206"/>
            <a:ext cx="4248472" cy="1152128"/>
          </a:xfrm>
          <a:prstGeom prst="rect">
            <a:avLst/>
          </a:prstGeom>
        </p:spPr>
        <p:txBody>
          <a:bodyPr anchor="b" anchorCtr="0">
            <a:normAutofit fontScale="77500" lnSpcReduction="20000"/>
          </a:bodyPr>
          <a:lstStyle/>
          <a:p>
            <a:pPr lvl="0">
              <a:spcAft>
                <a:spcPts val="1200"/>
              </a:spcAft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Slow channel:</a:t>
            </a:r>
          </a:p>
          <a:p>
            <a:pPr lvl="0">
              <a:spcAft>
                <a:spcPts val="600"/>
              </a:spcAft>
            </a:pPr>
            <a:r>
              <a:rPr lang="en-US" sz="2800" kern="0" dirty="0" smtClean="0">
                <a:solidFill>
                  <a:schemeClr val="tx1">
                    <a:alpha val="1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00 el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@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Cdet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= 20pF</a:t>
            </a:r>
          </a:p>
          <a:p>
            <a:r>
              <a:rPr lang="en-US" sz="2800" kern="0" dirty="0" smtClean="0">
                <a:solidFill>
                  <a:schemeClr val="tx1">
                    <a:alpha val="1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1500 el @ </a:t>
            </a:r>
            <a:r>
              <a:rPr lang="en-US" sz="2800" kern="0" dirty="0" err="1" smtClean="0">
                <a:solidFill>
                  <a:schemeClr val="tx1">
                    <a:alpha val="1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Cdet</a:t>
            </a:r>
            <a:r>
              <a:rPr lang="en-US" sz="2800" kern="0" dirty="0" smtClean="0">
                <a:solidFill>
                  <a:schemeClr val="tx1">
                    <a:alpha val="1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50 pF</a:t>
            </a:r>
            <a:endParaRPr lang="ru-RU" sz="2800" kern="0" dirty="0" smtClean="0">
              <a:solidFill>
                <a:schemeClr val="tx1">
                  <a:alpha val="10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  <p:pic>
        <p:nvPicPr>
          <p:cNvPr id="14" name="Picture 2" descr="E:\TWEPP 2015\шум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" y="1412776"/>
            <a:ext cx="5915067" cy="35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4688526" y="5513530"/>
            <a:ext cx="4248472" cy="1152128"/>
          </a:xfrm>
          <a:prstGeom prst="rect">
            <a:avLst/>
          </a:prstGeom>
        </p:spPr>
        <p:txBody>
          <a:bodyPr anchor="b" anchorCtr="0">
            <a:normAutofit fontScale="77500" lnSpcReduction="20000"/>
          </a:bodyPr>
          <a:lstStyle/>
          <a:p>
            <a:pPr lvl="0">
              <a:spcAft>
                <a:spcPts val="1200"/>
              </a:spcAft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Fast channel:</a:t>
            </a:r>
          </a:p>
          <a:p>
            <a:pPr lvl="0">
              <a:spcAft>
                <a:spcPts val="600"/>
              </a:spcAft>
            </a:pPr>
            <a:r>
              <a:rPr lang="en-US" sz="2800" kern="0" dirty="0" smtClean="0">
                <a:solidFill>
                  <a:schemeClr val="tx1">
                    <a:alpha val="1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00 el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@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Cdet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= 20pF</a:t>
            </a:r>
          </a:p>
          <a:p>
            <a:r>
              <a:rPr lang="en-US" sz="2800" kern="0" dirty="0" smtClean="0">
                <a:solidFill>
                  <a:schemeClr val="tx1">
                    <a:alpha val="1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2100 el @ </a:t>
            </a:r>
            <a:r>
              <a:rPr lang="en-US" sz="2800" kern="0" dirty="0" err="1" smtClean="0">
                <a:solidFill>
                  <a:schemeClr val="tx1">
                    <a:alpha val="1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Cdet</a:t>
            </a:r>
            <a:r>
              <a:rPr lang="en-US" sz="2800" kern="0" dirty="0" smtClean="0">
                <a:solidFill>
                  <a:schemeClr val="tx1">
                    <a:alpha val="10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50 pF</a:t>
            </a:r>
            <a:endParaRPr lang="ru-RU" sz="2800" kern="0" dirty="0" smtClean="0">
              <a:solidFill>
                <a:schemeClr val="tx1">
                  <a:alpha val="10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Lab study with GEM prototypes at PNPI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11017" y="6250543"/>
            <a:ext cx="586408" cy="476250"/>
          </a:xfrm>
        </p:spPr>
        <p:txBody>
          <a:bodyPr/>
          <a:lstStyle/>
          <a:p>
            <a:fld id="{66C9E71F-78A0-4868-970E-5692D76DECFE}" type="slidenum">
              <a:rPr lang="en-US" sz="2000" smtClean="0"/>
              <a:pPr/>
              <a:t>14</a:t>
            </a:fld>
            <a:endParaRPr lang="en-US" dirty="0"/>
          </a:p>
        </p:txBody>
      </p:sp>
      <p:pic>
        <p:nvPicPr>
          <p:cNvPr id="5122" name="Picture 2" descr="C:\Users\Eugene\Desktop\Work\Презентации\TWEPP 2015\Экспертное заключение по постеру\спектр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427984" cy="2878493"/>
          </a:xfrm>
          <a:prstGeom prst="rect">
            <a:avLst/>
          </a:prstGeom>
          <a:noFill/>
        </p:spPr>
      </p:pic>
      <p:pic>
        <p:nvPicPr>
          <p:cNvPr id="8" name="Рисунок 7" descr="G:\DCIM\101_PANA\P10106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94596" cy="31053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644008" y="1556792"/>
            <a:ext cx="4248472" cy="1656184"/>
          </a:xfrm>
          <a:prstGeom prst="rect">
            <a:avLst/>
          </a:prstGeom>
        </p:spPr>
        <p:txBody>
          <a:bodyPr anchor="b" anchorCtr="0">
            <a:normAutofit fontScale="77500" lnSpcReduction="20000"/>
          </a:bodyPr>
          <a:lstStyle/>
          <a:p>
            <a:pPr lvl="0"/>
            <a:r>
              <a:rPr lang="en-US" sz="2800" dirty="0" smtClean="0"/>
              <a:t>Test bench with the gas-filled detector based on the GEM and TGEM technologies, gas and high voltage (HV) system and the front-end electronic prototype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79512" y="4797152"/>
            <a:ext cx="4248472" cy="115212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lvl="0"/>
            <a:r>
              <a:rPr lang="en-US" sz="2000" dirty="0" smtClean="0"/>
              <a:t>The measurements were carried with the </a:t>
            </a:r>
            <a:r>
              <a:rPr lang="en-US" sz="2000" dirty="0" err="1" smtClean="0"/>
              <a:t>Ar</a:t>
            </a:r>
            <a:r>
              <a:rPr lang="en-US" sz="2000" dirty="0" smtClean="0"/>
              <a:t>/CO2 gas mixture and the </a:t>
            </a:r>
            <a:r>
              <a:rPr lang="en-US" sz="2000" baseline="30000" dirty="0" smtClean="0"/>
              <a:t>55</a:t>
            </a:r>
            <a:r>
              <a:rPr lang="en-US" sz="2000" dirty="0" smtClean="0"/>
              <a:t>Fe source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Measured parameters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30456" y="6226101"/>
            <a:ext cx="514400" cy="476250"/>
          </a:xfrm>
        </p:spPr>
        <p:txBody>
          <a:bodyPr/>
          <a:lstStyle/>
          <a:p>
            <a:fld id="{66C9E71F-78A0-4868-970E-5692D76DECFE}" type="slidenum">
              <a:rPr lang="en-US" sz="2000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91738"/>
              </p:ext>
            </p:extLst>
          </p:nvPr>
        </p:nvGraphicFramePr>
        <p:xfrm>
          <a:off x="196791" y="1628800"/>
          <a:ext cx="8640961" cy="4394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057"/>
                <a:gridCol w="4103785"/>
                <a:gridCol w="1952585"/>
                <a:gridCol w="2080534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Parameter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Simulation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Measurements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Dynamic range 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9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– 100 </a:t>
                      </a:r>
                      <a:r>
                        <a:rPr lang="en-US" sz="1900" b="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fC</a:t>
                      </a:r>
                      <a:endParaRPr lang="ru-RU" sz="1900" b="0" baseline="300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9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– 100 </a:t>
                      </a:r>
                      <a:r>
                        <a:rPr lang="en-US" sz="1900" b="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fC</a:t>
                      </a:r>
                      <a:endParaRPr lang="ru-RU" sz="1900" b="0" baseline="300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8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Detector capacitance</a:t>
                      </a:r>
                      <a:endParaRPr lang="ru-RU" sz="1900" b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29841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</a:t>
                      </a:r>
                      <a:r>
                        <a:rPr lang="en-US" sz="19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100</a:t>
                      </a: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pF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80 pF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8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CSA rise</a:t>
                      </a:r>
                      <a:r>
                        <a:rPr lang="en-US" sz="19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time </a:t>
                      </a:r>
                      <a:endParaRPr lang="ru-RU" sz="1900" b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29841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 ns</a:t>
                      </a:r>
                      <a:endParaRPr lang="ru-RU" sz="19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r>
                        <a:rPr lang="en-US" sz="19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ns</a:t>
                      </a:r>
                      <a:endParaRPr lang="ru-RU" sz="1900" b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30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Shaping</a:t>
                      </a: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times (fast and slow)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29841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 and 260 ns</a:t>
                      </a:r>
                      <a:endParaRPr lang="ru-RU" sz="1900" b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 and</a:t>
                      </a:r>
                      <a:r>
                        <a:rPr lang="en-US" sz="19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250 ns</a:t>
                      </a:r>
                      <a:endParaRPr lang="ru-RU" sz="1900" b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8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Slow</a:t>
                      </a: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channel gain</a:t>
                      </a:r>
                      <a:endParaRPr lang="ru-RU" sz="1900" b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 mV/</a:t>
                      </a:r>
                      <a:r>
                        <a:rPr lang="en-US" sz="1900" b="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fC</a:t>
                      </a:r>
                      <a:endParaRPr lang="ru-RU" sz="1900" b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4.4 mV/</a:t>
                      </a:r>
                      <a:r>
                        <a:rPr lang="en-US" sz="1900" b="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fC</a:t>
                      </a:r>
                      <a:endParaRPr lang="ru-RU" sz="1900" b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ru-RU" sz="1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Fast</a:t>
                      </a: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channel gain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5.5</a:t>
                      </a: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mV/</a:t>
                      </a:r>
                      <a:r>
                        <a:rPr lang="en-US" sz="1900" b="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fC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mV/</a:t>
                      </a:r>
                      <a:r>
                        <a:rPr lang="en-US" sz="1900" b="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fC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48600"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ru-RU" sz="1900" b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Slow channel ENC @ 50 pF Cdet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800 el</a:t>
                      </a:r>
                      <a:endParaRPr lang="ru-RU" sz="1900" b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1500</a:t>
                      </a: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el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42880">
                <a:tc>
                  <a:txBody>
                    <a:bodyPr/>
                    <a:lstStyle/>
                    <a:p>
                      <a:pPr marL="0" algn="ctr" defTabSz="429841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ru-RU" sz="19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Fast channel ENC @ 50 pF Cdet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1200el</a:t>
                      </a:r>
                      <a:endParaRPr lang="ru-RU" sz="1900" b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2000</a:t>
                      </a:r>
                      <a:r>
                        <a:rPr lang="en-US" sz="1900" b="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el</a:t>
                      </a:r>
                      <a:endParaRPr lang="ru-RU" sz="1900" b="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0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</a:t>
                      </a:r>
                      <a:endParaRPr lang="ru-RU" sz="1900" b="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Power consumption (per channel)</a:t>
                      </a:r>
                      <a:endParaRPr lang="ru-RU" sz="1900" b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</a:t>
                      </a:r>
                      <a:r>
                        <a:rPr lang="en-US" sz="1900" b="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mW</a:t>
                      </a:r>
                      <a:endParaRPr lang="ru-RU" sz="1900" b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29841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 </a:t>
                      </a:r>
                      <a:r>
                        <a:rPr lang="en-US" sz="1900" b="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mW</a:t>
                      </a:r>
                      <a:r>
                        <a:rPr lang="en-US" sz="1900" b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ru-RU" sz="1900" b="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0656" y="1628800"/>
            <a:ext cx="8579816" cy="468052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8 channel prototype ASIC for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muon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 chambers was designed and prototyped in UMC 180 nm process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Functionality was tested with the pulse generator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Measurement of </a:t>
            </a:r>
            <a:r>
              <a:rPr lang="en-US" sz="4000" b="1" baseline="300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55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Fe spectrum was provided with GEM detector and the ASIC</a:t>
            </a:r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D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evelopment of the 64 channels ASIC for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muon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 chambers is proceeded.  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Calibri Light" pitchFamily="34" charset="0"/>
            </a:endParaRPr>
          </a:p>
          <a:p>
            <a:pPr>
              <a:buNone/>
            </a:pPr>
            <a:endParaRPr lang="en-US" sz="4000" dirty="0" smtClean="0">
              <a:latin typeface="Calibri" panose="020F0502020204030204" pitchFamily="34" charset="0"/>
            </a:endParaRPr>
          </a:p>
          <a:p>
            <a:pPr marL="444500" lvl="1" indent="-444500">
              <a:buFontTx/>
              <a:buChar char="-"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30456" y="6226101"/>
            <a:ext cx="514400" cy="476250"/>
          </a:xfrm>
        </p:spPr>
        <p:txBody>
          <a:bodyPr/>
          <a:lstStyle/>
          <a:p>
            <a:fld id="{66C9E71F-78A0-4868-970E-5692D76DECFE}" type="slidenum">
              <a:rPr lang="en-US" sz="2000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496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51216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 Rounded MT Bold" pitchFamily="34" charset="0"/>
              </a:rPr>
              <a:t>Thank you for Your attention!</a:t>
            </a:r>
            <a:endParaRPr lang="ru-RU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39604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Muon</a:t>
            </a: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chambers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GEM features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Specifications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Prototype ASIC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Functionality tests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Tests with detector prototypes</a:t>
            </a:r>
            <a:endParaRPr lang="ru-RU" sz="3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Plans</a:t>
            </a:r>
            <a:endParaRPr lang="ru-RU" sz="3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2952328" cy="78296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Plan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01608" y="6381750"/>
            <a:ext cx="442392" cy="476250"/>
          </a:xfrm>
        </p:spPr>
        <p:txBody>
          <a:bodyPr/>
          <a:lstStyle/>
          <a:p>
            <a:fld id="{66C9E71F-78A0-4868-970E-5692D76DECFE}" type="slidenum">
              <a:rPr lang="en-US" sz="2400" smtClean="0"/>
              <a:pPr/>
              <a:t>2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45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4291967" cy="8313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GEM &amp; </a:t>
            </a:r>
            <a:r>
              <a:rPr lang="en-US" sz="36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ThickGEM</a:t>
            </a:r>
            <a:endParaRPr lang="en-US" sz="36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en-US" sz="3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5256584" cy="782960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solidFill>
                  <a:schemeClr val="tx1"/>
                </a:solidFill>
              </a:rPr>
              <a:t>Muon</a:t>
            </a:r>
            <a:r>
              <a:rPr lang="en-US" sz="4800" dirty="0" smtClean="0">
                <a:solidFill>
                  <a:schemeClr val="tx1"/>
                </a:solidFill>
              </a:rPr>
              <a:t> Chambers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01608" y="6381750"/>
            <a:ext cx="442392" cy="476250"/>
          </a:xfrm>
        </p:spPr>
        <p:txBody>
          <a:bodyPr/>
          <a:lstStyle/>
          <a:p>
            <a:fld id="{66C9E71F-78A0-4868-970E-5692D76DECFE}" type="slidenum">
              <a:rPr lang="en-US" sz="2400" smtClean="0"/>
              <a:pPr/>
              <a:t>3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482" y="3042310"/>
            <a:ext cx="5299630" cy="33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4106" r="4190" b="2934"/>
          <a:stretch/>
        </p:blipFill>
        <p:spPr bwMode="auto">
          <a:xfrm>
            <a:off x="5004048" y="1384474"/>
            <a:ext cx="3952441" cy="35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576845" y="5229200"/>
            <a:ext cx="3219846" cy="83131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Micromegas</a:t>
            </a:r>
            <a:endParaRPr lang="en-US" sz="3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3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2082" y="4906033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/>
              <a:t>Giomataris</a:t>
            </a:r>
            <a:r>
              <a:rPr lang="en-US" sz="1200" i="1" dirty="0" smtClean="0"/>
              <a:t> Y et al. </a:t>
            </a:r>
            <a:r>
              <a:rPr lang="en-US" sz="1200" dirty="0" smtClean="0"/>
              <a:t>NIM ( 1996) 376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93558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9151079" cy="38164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Slow charge collection (e.g. </a:t>
            </a:r>
            <a:r>
              <a:rPr lang="en-US" sz="360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Silicon Strips)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High Voltage applies to the foils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Sparkling probability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High output capacitance (10 and 100 pF)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High </a:t>
            </a:r>
            <a:r>
              <a:rPr lang="en-US" sz="36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spatial </a:t>
            </a:r>
            <a:r>
              <a:rPr lang="en-US" sz="360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resolution</a:t>
            </a:r>
            <a:endParaRPr lang="en-US" sz="3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3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3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5256584" cy="78296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Features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01608" y="6381750"/>
            <a:ext cx="442392" cy="476250"/>
          </a:xfrm>
        </p:spPr>
        <p:txBody>
          <a:bodyPr/>
          <a:lstStyle/>
          <a:p>
            <a:fld id="{66C9E71F-78A0-4868-970E-5692D76DECFE}" type="slidenum">
              <a:rPr lang="en-US" sz="2400" smtClean="0"/>
              <a:pPr/>
              <a:t>4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58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4822" y="1412776"/>
            <a:ext cx="9289032" cy="3528392"/>
          </a:xfrm>
        </p:spPr>
        <p:txBody>
          <a:bodyPr>
            <a:noAutofit/>
          </a:bodyPr>
          <a:lstStyle/>
          <a:p>
            <a:r>
              <a:rPr lang="en-GB" sz="3600" dirty="0" smtClean="0"/>
              <a:t>high </a:t>
            </a:r>
            <a:r>
              <a:rPr lang="en-GB" sz="3600" dirty="0"/>
              <a:t>input count rate range up to 10</a:t>
            </a:r>
            <a:r>
              <a:rPr lang="en-GB" sz="3600" baseline="30000" dirty="0"/>
              <a:t>7</a:t>
            </a:r>
            <a:r>
              <a:rPr lang="en-GB" sz="3600" dirty="0"/>
              <a:t> </a:t>
            </a:r>
            <a:r>
              <a:rPr lang="en-GB" sz="3600" dirty="0" err="1" smtClean="0"/>
              <a:t>c.p.s</a:t>
            </a:r>
            <a:r>
              <a:rPr lang="en-GB" sz="3600" dirty="0"/>
              <a:t>/c in </a:t>
            </a:r>
            <a:r>
              <a:rPr lang="en-GB" sz="3600" dirty="0" smtClean="0"/>
              <a:t>the </a:t>
            </a:r>
            <a:r>
              <a:rPr lang="en-GB" sz="3600" dirty="0"/>
              <a:t>middle of detector </a:t>
            </a:r>
            <a:r>
              <a:rPr lang="en-GB" sz="3600" dirty="0" smtClean="0"/>
              <a:t> -&gt;</a:t>
            </a:r>
          </a:p>
          <a:p>
            <a:pPr marL="0" indent="0">
              <a:buNone/>
            </a:pPr>
            <a:r>
              <a:rPr lang="en-GB" sz="3600" dirty="0"/>
              <a:t>	</a:t>
            </a:r>
            <a:r>
              <a:rPr lang="en-GB" sz="3600" dirty="0" smtClean="0"/>
              <a:t>-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S/N maximization at the periphery</a:t>
            </a:r>
          </a:p>
          <a:p>
            <a:pPr>
              <a:spcBef>
                <a:spcPct val="0"/>
              </a:spcBef>
              <a:buNone/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- 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hit rate optimization at the central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pads</a:t>
            </a:r>
            <a:endParaRPr lang="en-GB" sz="3600" dirty="0" smtClean="0"/>
          </a:p>
          <a:p>
            <a:r>
              <a:rPr lang="en-US" sz="3600" dirty="0" smtClean="0"/>
              <a:t>D</a:t>
            </a:r>
            <a:r>
              <a:rPr lang="ru-RU" sz="3600" dirty="0" err="1" smtClean="0"/>
              <a:t>etector</a:t>
            </a:r>
            <a:r>
              <a:rPr lang="ru-RU" sz="3600" dirty="0" smtClean="0"/>
              <a:t> </a:t>
            </a:r>
            <a:r>
              <a:rPr lang="ru-RU" sz="3600" dirty="0" err="1"/>
              <a:t>capacitance</a:t>
            </a:r>
            <a:r>
              <a:rPr lang="ru-RU" sz="3600" dirty="0"/>
              <a:t> </a:t>
            </a:r>
            <a:r>
              <a:rPr lang="ru-RU" sz="3600" dirty="0" smtClean="0"/>
              <a:t>range</a:t>
            </a:r>
            <a:r>
              <a:rPr lang="en-US" sz="3600" dirty="0" smtClean="0"/>
              <a:t>:</a:t>
            </a:r>
            <a:r>
              <a:rPr lang="ru-RU" sz="3600" dirty="0" smtClean="0"/>
              <a:t> </a:t>
            </a:r>
            <a:r>
              <a:rPr lang="en-US" sz="3600" dirty="0"/>
              <a:t>C</a:t>
            </a:r>
            <a:r>
              <a:rPr lang="en-US" sz="3600" baseline="-25000" dirty="0"/>
              <a:t>D</a:t>
            </a:r>
            <a:r>
              <a:rPr lang="ru-RU" sz="3600" dirty="0"/>
              <a:t> ~ (</a:t>
            </a:r>
            <a:r>
              <a:rPr lang="ru-RU" sz="3600" dirty="0" smtClean="0"/>
              <a:t>10-</a:t>
            </a:r>
            <a:r>
              <a:rPr lang="en-US" sz="3600" dirty="0" smtClean="0"/>
              <a:t>5</a:t>
            </a:r>
            <a:r>
              <a:rPr lang="ru-RU" sz="3600" dirty="0" smtClean="0"/>
              <a:t>0</a:t>
            </a:r>
            <a:r>
              <a:rPr lang="ru-RU" sz="3600" dirty="0"/>
              <a:t>) </a:t>
            </a:r>
            <a:r>
              <a:rPr lang="en-US" sz="3600" dirty="0"/>
              <a:t>pF</a:t>
            </a:r>
            <a:r>
              <a:rPr lang="ru-RU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Up to 1,5 </a:t>
            </a:r>
            <a:r>
              <a:rPr lang="en-US" sz="3600" dirty="0" err="1" smtClean="0"/>
              <a:t>mln</a:t>
            </a:r>
            <a:r>
              <a:rPr lang="en-US" sz="3600" dirty="0" smtClean="0"/>
              <a:t> </a:t>
            </a:r>
            <a:r>
              <a:rPr lang="en-US" sz="3600" dirty="0" err="1" smtClean="0"/>
              <a:t>chs</a:t>
            </a:r>
            <a:r>
              <a:rPr lang="en-US" sz="3600" dirty="0" smtClean="0"/>
              <a:t>. -&gt; area efficiency &amp; low power consumption</a:t>
            </a:r>
          </a:p>
          <a:p>
            <a:r>
              <a:rPr lang="en-US" sz="3600" dirty="0" smtClean="0"/>
              <a:t>Data-driven &amp; Self-triggered readout -&gt; timestamp 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548680"/>
            <a:ext cx="8568952" cy="78296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Design Approach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01608" y="6381750"/>
            <a:ext cx="442392" cy="476250"/>
          </a:xfrm>
        </p:spPr>
        <p:txBody>
          <a:bodyPr/>
          <a:lstStyle/>
          <a:p>
            <a:fld id="{66C9E71F-78A0-4868-970E-5692D76DECFE}" type="slidenum">
              <a:rPr lang="en-US" sz="2400" smtClean="0"/>
              <a:pPr/>
              <a:t>5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International Conference on Particle Physics and </a:t>
            </a:r>
            <a:r>
              <a:rPr lang="en-US" dirty="0"/>
              <a:t>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026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10873208" cy="496855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8 Analog Channels</a:t>
            </a:r>
            <a:endParaRPr lang="ru-RU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Discriminators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hreshold DACs</a:t>
            </a:r>
          </a:p>
          <a:p>
            <a:pPr>
              <a:spcBef>
                <a:spcPct val="0"/>
              </a:spcBef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 SAR ADCs</a:t>
            </a:r>
            <a:endParaRPr lang="en-US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ESD protection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Output Buffers (50 </a:t>
            </a:r>
            <a:r>
              <a:rPr lang="el-G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Calibration Capacitance (1 pF)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Die Size 3240 x 1525 </a:t>
            </a:r>
            <a:r>
              <a:rPr lang="el-GR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Package CPGA120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Process UMC 180 MMRF</a:t>
            </a:r>
          </a:p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Europractice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double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miniASIC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Run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Prototype ASIC for </a:t>
            </a:r>
            <a:r>
              <a:rPr lang="en-US" sz="4400" dirty="0" err="1" smtClean="0">
                <a:solidFill>
                  <a:schemeClr val="tx1"/>
                </a:solidFill>
              </a:rPr>
              <a:t>Muon</a:t>
            </a:r>
            <a:r>
              <a:rPr lang="en-US" sz="4400" dirty="0" smtClean="0">
                <a:solidFill>
                  <a:schemeClr val="tx1"/>
                </a:solidFill>
              </a:rPr>
              <a:t> Chambers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48464" y="6381750"/>
            <a:ext cx="395536" cy="476250"/>
          </a:xfrm>
        </p:spPr>
        <p:txBody>
          <a:bodyPr/>
          <a:lstStyle/>
          <a:p>
            <a:fld id="{66C9E71F-78A0-4868-970E-5692D76DECFE}" type="slidenum">
              <a:rPr lang="en-US" sz="2400" smtClean="0"/>
              <a:pPr/>
              <a:t>6</a:t>
            </a:fld>
            <a:endParaRPr lang="en-US" sz="2400" dirty="0"/>
          </a:p>
        </p:txBody>
      </p:sp>
      <p:pic>
        <p:nvPicPr>
          <p:cNvPr id="6" name="Picture 2" descr="C:\Users\Eugene\Desktop\Презентация CBM Meeting 2014\Ч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892650" cy="2016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834064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Analog Channel Architecture</a:t>
            </a:r>
            <a:endParaRPr lang="ru-RU" sz="4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850796" y="6381750"/>
            <a:ext cx="586408" cy="476250"/>
          </a:xfrm>
        </p:spPr>
        <p:txBody>
          <a:bodyPr/>
          <a:lstStyle/>
          <a:p>
            <a:fld id="{66C9E71F-78A0-4868-970E-5692D76DECFE}" type="slidenum">
              <a:rPr lang="en-US" sz="2400" smtClean="0"/>
              <a:pPr/>
              <a:t>7</a:t>
            </a:fld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Slow Channel: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 Slow shaper (</a:t>
            </a:r>
            <a:r>
              <a:rPr lang="el-GR" sz="2000" dirty="0" smtClean="0">
                <a:latin typeface="Corbel"/>
              </a:rPr>
              <a:t>τ</a:t>
            </a:r>
            <a:r>
              <a:rPr lang="en-US" sz="2000" baseline="-25000" dirty="0" smtClean="0">
                <a:latin typeface="Corbel"/>
              </a:rPr>
              <a:t>p</a:t>
            </a:r>
            <a:r>
              <a:rPr lang="en-US" sz="2000" dirty="0" smtClean="0">
                <a:latin typeface="Corbel"/>
              </a:rPr>
              <a:t> </a:t>
            </a:r>
            <a:r>
              <a:rPr lang="en-US" sz="1600" dirty="0" smtClean="0">
                <a:latin typeface="Arial Rounded MT Bold" pitchFamily="34" charset="0"/>
              </a:rPr>
              <a:t>= 260 ns</a:t>
            </a:r>
            <a:r>
              <a:rPr lang="en-US" dirty="0" smtClean="0">
                <a:latin typeface="Arial Rounded MT Bold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 Analog differential driver</a:t>
            </a:r>
            <a:r>
              <a:rPr lang="ru-RU" dirty="0" smtClean="0">
                <a:latin typeface="Arial Rounded MT Bold" pitchFamily="34" charset="0"/>
              </a:rPr>
              <a:t>1</a:t>
            </a: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 DAC</a:t>
            </a:r>
            <a:r>
              <a:rPr lang="ru-RU" dirty="0" smtClean="0">
                <a:latin typeface="Arial Rounded MT Bold" pitchFamily="34" charset="0"/>
              </a:rPr>
              <a:t>1</a:t>
            </a: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 Comparator</a:t>
            </a:r>
            <a:r>
              <a:rPr lang="ru-RU" dirty="0" smtClean="0">
                <a:latin typeface="Arial Rounded MT Bold" pitchFamily="34" charset="0"/>
              </a:rPr>
              <a:t>1</a:t>
            </a: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797152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Fast Channel: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157192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 Fast shaper (</a:t>
            </a:r>
            <a:r>
              <a:rPr lang="el-GR" sz="2400" dirty="0" smtClean="0"/>
              <a:t>τ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= 60 ns)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 Analog differential driver</a:t>
            </a:r>
            <a:r>
              <a:rPr lang="ru-RU" dirty="0" smtClean="0">
                <a:latin typeface="Arial Rounded MT Bold" pitchFamily="34" charset="0"/>
              </a:rPr>
              <a:t>2</a:t>
            </a: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 DAC</a:t>
            </a:r>
            <a:r>
              <a:rPr lang="ru-RU" dirty="0" smtClean="0">
                <a:latin typeface="Arial Rounded MT Bold" pitchFamily="34" charset="0"/>
              </a:rPr>
              <a:t>2</a:t>
            </a: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 Comparator</a:t>
            </a:r>
            <a:r>
              <a:rPr lang="ru-RU" dirty="0" smtClean="0">
                <a:latin typeface="Arial Rounded MT Bold" pitchFamily="34" charset="0"/>
              </a:rPr>
              <a:t>2</a:t>
            </a: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Rounded MT Bold" pitchFamily="34" charset="0"/>
            </a:endParaRPr>
          </a:p>
        </p:txBody>
      </p:sp>
      <p:pic>
        <p:nvPicPr>
          <p:cNvPr id="1026" name="Picture 2" descr="C:\Users\Eugene\Desktop\Презентация CBM Meeting 2014\g39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8064896" cy="55612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ch2_r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848872" cy="460851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39944" y="6381750"/>
            <a:ext cx="504056" cy="476250"/>
          </a:xfrm>
        </p:spPr>
        <p:txBody>
          <a:bodyPr/>
          <a:lstStyle/>
          <a:p>
            <a:fld id="{66C9E71F-78A0-4868-970E-5692D76DECFE}" type="slidenum">
              <a:rPr lang="en-US" sz="2400" smtClean="0"/>
              <a:pPr/>
              <a:t>8</a:t>
            </a:fld>
            <a:endParaRPr lang="en-US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971600" y="1988840"/>
            <a:ext cx="0" cy="3312368"/>
          </a:xfrm>
          <a:prstGeom prst="straightConnector1">
            <a:avLst/>
          </a:prstGeom>
          <a:ln w="57150">
            <a:solidFill>
              <a:srgbClr val="FF7D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259632" y="1628800"/>
            <a:ext cx="6696744" cy="0"/>
          </a:xfrm>
          <a:prstGeom prst="straightConnector1">
            <a:avLst/>
          </a:prstGeom>
          <a:ln w="57150">
            <a:solidFill>
              <a:srgbClr val="FF7D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105273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3240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23667" y="319681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1525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517232"/>
            <a:ext cx="3132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Die Size 3240 x 1525 </a:t>
            </a:r>
            <a:r>
              <a:rPr lang="el-GR" b="1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μ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m</a:t>
            </a:r>
            <a:r>
              <a:rPr lang="en-US" baseline="30000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2 </a:t>
            </a:r>
            <a:endParaRPr lang="en-US" dirty="0" smtClean="0">
              <a:solidFill>
                <a:srgbClr val="0070C0"/>
              </a:solidFill>
              <a:latin typeface="Arial Rounded MT Bold" pitchFamily="34" charset="0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 UMC CMOS MMRF 180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 CPGA 120 Package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5517232"/>
            <a:ext cx="1969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6 Metal Layers</a:t>
            </a:r>
            <a:r>
              <a:rPr lang="en-US" baseline="30000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endParaRPr lang="en-US" dirty="0" smtClean="0">
              <a:solidFill>
                <a:srgbClr val="0070C0"/>
              </a:solidFill>
              <a:latin typeface="Arial Rounded MT Bold" pitchFamily="34" charset="0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 90 PADs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 PADs ESD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70C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0"/>
            <a:ext cx="786956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MUCH ASIC </a:t>
            </a:r>
            <a:r>
              <a:rPr lang="en-US" sz="4400" kern="0" dirty="0" smtClean="0">
                <a:latin typeface="+mj-lt"/>
              </a:rPr>
              <a:t>layout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5976" y="1600200"/>
            <a:ext cx="4788024" cy="47811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00" b="1" dirty="0" smtClean="0"/>
              <a:t>Functionality:</a:t>
            </a:r>
          </a:p>
          <a:p>
            <a:pPr>
              <a:buNone/>
            </a:pPr>
            <a:endParaRPr lang="en-US" sz="1400" dirty="0" smtClean="0"/>
          </a:p>
          <a:p>
            <a:pPr lvl="0">
              <a:spcAft>
                <a:spcPts val="600"/>
              </a:spcAft>
            </a:pPr>
            <a:r>
              <a:rPr lang="en-US" sz="3200" dirty="0" smtClean="0">
                <a:solidFill>
                  <a:srgbClr val="C00000"/>
                </a:solidFill>
              </a:rPr>
              <a:t>Electrical tests</a:t>
            </a:r>
            <a:r>
              <a:rPr lang="ru-RU" sz="3200" dirty="0" smtClean="0">
                <a:solidFill>
                  <a:srgbClr val="C00000"/>
                </a:solidFill>
              </a:rPr>
              <a:t>  </a:t>
            </a:r>
            <a:r>
              <a:rPr lang="ru-RU" sz="3200" dirty="0" smtClean="0"/>
              <a:t>( </a:t>
            </a:r>
            <a:r>
              <a:rPr lang="en-US" sz="3200" dirty="0" smtClean="0"/>
              <a:t>input signal source</a:t>
            </a:r>
            <a:r>
              <a:rPr lang="ru-RU" sz="3200" dirty="0" smtClean="0"/>
              <a:t> – </a:t>
            </a:r>
            <a:r>
              <a:rPr lang="en-US" sz="3200" dirty="0" smtClean="0"/>
              <a:t>pulse generator</a:t>
            </a:r>
            <a:r>
              <a:rPr lang="ru-RU" sz="3200" dirty="0" smtClean="0"/>
              <a:t>) </a:t>
            </a:r>
          </a:p>
          <a:p>
            <a:pPr lvl="0">
              <a:spcAft>
                <a:spcPts val="600"/>
              </a:spcAft>
            </a:pPr>
            <a:r>
              <a:rPr lang="ru-RU" sz="3200" dirty="0" smtClean="0"/>
              <a:t>MUCHv2 </a:t>
            </a:r>
            <a:r>
              <a:rPr lang="en-US" sz="3200" dirty="0" smtClean="0">
                <a:solidFill>
                  <a:srgbClr val="C00000"/>
                </a:solidFill>
              </a:rPr>
              <a:t>tests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with </a:t>
            </a:r>
            <a:r>
              <a:rPr lang="ru-RU" sz="3200" dirty="0" smtClean="0">
                <a:solidFill>
                  <a:srgbClr val="C00000"/>
                </a:solidFill>
              </a:rPr>
              <a:t>GEM </a:t>
            </a:r>
            <a:r>
              <a:rPr lang="en-US" sz="3200" dirty="0" smtClean="0"/>
              <a:t>detector</a:t>
            </a:r>
            <a:r>
              <a:rPr lang="ru-RU" sz="3200" dirty="0" smtClean="0"/>
              <a:t> (</a:t>
            </a:r>
            <a:r>
              <a:rPr lang="en-US" sz="3200" dirty="0" smtClean="0"/>
              <a:t>detector prototype for the </a:t>
            </a:r>
            <a:r>
              <a:rPr lang="en-US" sz="3200" dirty="0" err="1" smtClean="0"/>
              <a:t>muon</a:t>
            </a:r>
            <a:r>
              <a:rPr lang="en-US" sz="3200" dirty="0" smtClean="0"/>
              <a:t> system of the CBM experiment</a:t>
            </a:r>
            <a:r>
              <a:rPr lang="ru-RU" sz="3200" dirty="0" smtClean="0"/>
              <a:t>), </a:t>
            </a:r>
            <a:r>
              <a:rPr lang="en-US" sz="3200" dirty="0" smtClean="0"/>
              <a:t>electrical check</a:t>
            </a:r>
            <a:r>
              <a:rPr lang="ru-RU" sz="3200" dirty="0" smtClean="0"/>
              <a:t> </a:t>
            </a:r>
            <a:r>
              <a:rPr lang="en-US" sz="3200" dirty="0" smtClean="0"/>
              <a:t>and</a:t>
            </a:r>
            <a:r>
              <a:rPr lang="ru-RU" sz="3200" dirty="0" smtClean="0"/>
              <a:t> </a:t>
            </a:r>
            <a:r>
              <a:rPr lang="en-US" sz="3200" dirty="0" smtClean="0"/>
              <a:t>measurements with the radioactive source</a:t>
            </a:r>
            <a:r>
              <a:rPr lang="ru-RU" sz="3200" dirty="0" smtClean="0"/>
              <a:t> </a:t>
            </a:r>
            <a:r>
              <a:rPr lang="en-US" sz="3200" baseline="30000" dirty="0" smtClean="0"/>
              <a:t>55</a:t>
            </a:r>
            <a:r>
              <a:rPr lang="en-US" sz="3200" dirty="0" smtClean="0"/>
              <a:t>Fe</a:t>
            </a:r>
            <a:r>
              <a:rPr lang="ru-RU" sz="3200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Test bench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11017" y="6381750"/>
            <a:ext cx="586408" cy="476250"/>
          </a:xfrm>
        </p:spPr>
        <p:txBody>
          <a:bodyPr/>
          <a:lstStyle/>
          <a:p>
            <a:fld id="{66C9E71F-78A0-4868-970E-5692D76DECFE}" type="slidenum">
              <a:rPr lang="en-US" sz="2000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Users\Eugene\Desktop\Материалы по тестированию\Печатная плата для тестиро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50220" cy="46562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6488668"/>
            <a:ext cx="838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Conference on Particle Physics and Astrophysics, </a:t>
            </a:r>
            <a:r>
              <a:rPr lang="en-US" dirty="0" smtClean="0"/>
              <a:t>October,2015 (Moscow)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TS010286789</Template>
  <TotalTime>4261</TotalTime>
  <Words>781</Words>
  <Application>Microsoft Office PowerPoint</Application>
  <PresentationFormat>Экран (4:3)</PresentationFormat>
  <Paragraphs>174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1_White with Blue Bar Segoe Template_TP10286789</vt:lpstr>
      <vt:lpstr>Белый текст и шрифт Courier для слайдов с кодом</vt:lpstr>
      <vt:lpstr>Custom Theme</vt:lpstr>
      <vt:lpstr>Visio</vt:lpstr>
      <vt:lpstr>Development of the Readout ASIC for Muon Chambers</vt:lpstr>
      <vt:lpstr>Plan</vt:lpstr>
      <vt:lpstr>Muon Chambers</vt:lpstr>
      <vt:lpstr>Features</vt:lpstr>
      <vt:lpstr>Design Approach</vt:lpstr>
      <vt:lpstr>Prototype ASIC for Muon Chambers</vt:lpstr>
      <vt:lpstr>Analog Channel Architecture</vt:lpstr>
      <vt:lpstr>Презентация PowerPoint</vt:lpstr>
      <vt:lpstr>Test bench</vt:lpstr>
      <vt:lpstr>Test bench</vt:lpstr>
      <vt:lpstr>Lab study (Electrical tests)</vt:lpstr>
      <vt:lpstr>Lab study (Dynamic Range)</vt:lpstr>
      <vt:lpstr>Lab study (Noise estimation)</vt:lpstr>
      <vt:lpstr>Lab study with GEM prototypes at PNPI </vt:lpstr>
      <vt:lpstr>Measured parameters</vt:lpstr>
      <vt:lpstr>Summary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CBM_MUCH prototype ASIC</dc:title>
  <dc:creator>Eugene</dc:creator>
  <cp:lastModifiedBy>Malankin</cp:lastModifiedBy>
  <cp:revision>609</cp:revision>
  <dcterms:created xsi:type="dcterms:W3CDTF">2014-03-19T11:08:13Z</dcterms:created>
  <dcterms:modified xsi:type="dcterms:W3CDTF">2015-10-09T14:02:30Z</dcterms:modified>
</cp:coreProperties>
</file>