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35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506" r:id="rId3"/>
    <p:sldId id="488" r:id="rId4"/>
    <p:sldId id="511" r:id="rId5"/>
    <p:sldId id="510" r:id="rId6"/>
    <p:sldId id="479" r:id="rId7"/>
    <p:sldId id="508" r:id="rId8"/>
    <p:sldId id="513" r:id="rId9"/>
    <p:sldId id="509" r:id="rId10"/>
    <p:sldId id="496" r:id="rId11"/>
    <p:sldId id="487" r:id="rId12"/>
    <p:sldId id="501" r:id="rId13"/>
    <p:sldId id="514" r:id="rId14"/>
    <p:sldId id="515" r:id="rId15"/>
    <p:sldId id="516" r:id="rId16"/>
    <p:sldId id="512" r:id="rId17"/>
    <p:sldId id="500" r:id="rId18"/>
    <p:sldId id="493" r:id="rId19"/>
    <p:sldId id="502" r:id="rId20"/>
    <p:sldId id="503" r:id="rId21"/>
    <p:sldId id="517" r:id="rId22"/>
  </p:sldIdLst>
  <p:sldSz cx="9906000" cy="6858000" type="A4"/>
  <p:notesSz cx="6729413" cy="9863138"/>
  <p:embeddedFontLst>
    <p:embeddedFont>
      <p:font typeface="Comic Sans MS" pitchFamily="66" charset="0"/>
      <p:regular r:id="rId25"/>
      <p:bold r:id="rId26"/>
    </p:embeddedFont>
    <p:embeddedFont>
      <p:font typeface="Arial Black" pitchFamily="34" charset="0"/>
      <p:bold r:id="rId27"/>
    </p:embeddedFont>
    <p:embeddedFont>
      <p:font typeface="Century Schoolbook" pitchFamily="18" charset="0"/>
      <p:regular r:id="rId28"/>
      <p:bold r:id="rId29"/>
      <p:italic r:id="rId30"/>
      <p:boldItalic r:id="rId31"/>
    </p:embeddedFon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Century Gothic" pitchFamily="34" charset="0"/>
      <p:regular r:id="rId37"/>
      <p:bold r:id="rId38"/>
      <p:italic r:id="rId39"/>
      <p:boldItalic r:id="rId40"/>
    </p:embeddedFont>
    <p:embeddedFont>
      <p:font typeface="Monotype Corsiva" pitchFamily="66" charset="0"/>
      <p:italic r:id="rId41"/>
    </p:embeddedFont>
    <p:embeddedFont>
      <p:font typeface="Maiandra GD" pitchFamily="34" charset="0"/>
      <p:regular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99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66"/>
    <a:srgbClr val="FFFFCC"/>
    <a:srgbClr val="B8DBFA"/>
    <a:srgbClr val="59BCED"/>
    <a:srgbClr val="FF0000"/>
    <a:srgbClr val="0099CC"/>
    <a:srgbClr val="006600"/>
    <a:srgbClr val="00CC00"/>
    <a:srgbClr val="FF3300"/>
    <a:srgbClr val="F6FE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4" autoAdjust="0"/>
    <p:restoredTop sz="94660"/>
  </p:normalViewPr>
  <p:slideViewPr>
    <p:cSldViewPr>
      <p:cViewPr>
        <p:scale>
          <a:sx n="50" d="100"/>
          <a:sy n="50" d="100"/>
        </p:scale>
        <p:origin x="-1277" y="-77"/>
      </p:cViewPr>
      <p:guideLst>
        <p:guide orient="horz" pos="4319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94" y="-84"/>
      </p:cViewPr>
      <p:guideLst>
        <p:guide orient="horz" pos="3106"/>
        <p:guide pos="2119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7838"/>
            <a:ext cx="288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67838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70D820C-FF47-41AF-8825-8072AB7C0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762000"/>
            <a:ext cx="52832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5325" y="739775"/>
            <a:ext cx="5340350" cy="3698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4713"/>
            <a:ext cx="5383213" cy="443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2595-BBA0-449C-B50F-073290DD83DD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CC42-D0D4-4F31-8CFE-F079C4739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A9EA-1D50-4329-963B-2C52C6D0EF10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8117-05F7-4246-847E-F3562D2C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B9D0-51FC-43A3-BFCA-ED71A1AA1988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060D-E11C-489A-B3FA-601A03E2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1E05-A855-40F2-B0C6-847BDE40FD3B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1B11-0CC5-4506-9406-5BC6F48F3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0761-C349-433A-9184-AA20EAE4B996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0024-F859-43E9-98AE-F14B002F1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1440-911C-4EE4-878D-833FFC9C85ED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17A4-D408-4C2C-AB05-903629FA1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042A-9B3A-4F32-9667-382EA2899D88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4607-98D4-42B0-8752-EE177F588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E2CD-0B6D-410C-80C9-BF5693D895D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C9CA-67FA-493E-833F-CF4DA7E8D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038-AFCE-4D6A-A210-BB42ECC7D61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608A-EAF5-4A74-944E-66062915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35B4-8509-421D-B78C-F9083E16BC56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43A5-22E6-4737-8614-25A0A61AA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0C33-F632-4781-B4D5-F576664AF37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6433-A69F-462B-9EDE-9B54B4DC0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6E8B-04F3-4F4D-A7AD-2782C7D5F57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71B6-5673-46E8-BF1A-4286AC81E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1DCD-31BB-4BCE-BBBF-FBB11DD04426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CA96-7D16-43F0-B7D6-FEEA44874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2E5F-2369-4B5E-BF97-4A92589158AD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F720-8066-46A3-A56B-4FEF9BA0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B836-30EF-4584-A588-EAE8CC765BE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1628-5B40-4073-A698-CDA9DA11B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2007-CB9A-4212-9551-41D4407AEDC0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9553-AB77-44D3-A84F-ED9B2BE9A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CBA6-DAB6-4263-9698-92FD08FD3A7E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5A40-8FDD-4D59-A130-68484DEF4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3278-D729-43D5-B918-77DF856DA7DE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401F-1412-436F-80DA-845141B19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9C08-333C-47EB-9F58-30213644A351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D673-7539-4579-9E65-F69DC4BD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ACEC-EE60-48F0-BC4A-CCFF18F1BC4B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155E-EE1B-4E6B-A131-01EC3C2A2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7032-E3C1-4B48-89E3-FF438EE4A250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9529-AA95-4909-88E1-7F563778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3C43-90A8-4E44-A179-BC2FD9EBFC48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9BD7-C4C7-499E-88D4-C182EA966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5EA1-847D-4980-8185-57128ED43035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CB43-DBFA-46C4-BDFA-82301AC7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82FD-0555-4E84-AFF7-9D14DBBD9F3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E0BF-CBBD-428D-97D8-859EA541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616F1AA-72DC-4220-9615-CDB1D0BCA153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Ruslan Chistov (ITEP, Moscow)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83ADB12-BEE8-41C1-AE1B-56F361FCC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77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78" r:id="rId9"/>
    <p:sldLayoutId id="2147483758" r:id="rId10"/>
    <p:sldLayoutId id="2147483757" r:id="rId11"/>
    <p:sldLayoutId id="2147483756" r:id="rId12"/>
    <p:sldLayoutId id="214748375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7F0C273-FAEB-46FF-8DA8-97AA794D690E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35B37EC-7B65-4BA9-A91D-E00C5C3B9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fr.mephi.ru/event/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nk.aps.org/abstract/PRD/v74/e11110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link.aps.org/abstract/PRD/v76/e051102" TargetMode="Externa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dx.doi.org/doi:10.1016/j.physletb.2013.08.05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26.png"/><Relationship Id="rId5" Type="http://schemas.openxmlformats.org/officeDocument/2006/relationships/image" Target="../media/image51.png"/><Relationship Id="rId10" Type="http://schemas.openxmlformats.org/officeDocument/2006/relationships/image" Target="../media/image25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ink.aps.org/abstract/PRD/v74/e11110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2"/>
          <p:cNvSpPr txBox="1">
            <a:spLocks noGrp="1"/>
          </p:cNvSpPr>
          <p:nvPr/>
        </p:nvSpPr>
        <p:spPr>
          <a:xfrm>
            <a:off x="8585200" y="6356350"/>
            <a:ext cx="8255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65914E9-925F-45A8-BA29-803D5FE2E627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2440" y="1645920"/>
            <a:ext cx="8877300" cy="1189038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3300"/>
              </a:buClr>
              <a:buFontTx/>
              <a:buNone/>
              <a:defRPr/>
            </a:pPr>
            <a:r>
              <a:rPr lang="en-US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Baryonic B Decays</a:t>
            </a:r>
            <a:r>
              <a:rPr lang="en-US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u="sng" dirty="0" smtClean="0">
              <a:solidFill>
                <a:srgbClr val="1C127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27038" y="3390900"/>
            <a:ext cx="90519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400" b="1" dirty="0">
              <a:solidFill>
                <a:srgbClr val="000066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99CC"/>
                </a:solidFill>
              </a:rPr>
              <a:t>OUTLINE:</a:t>
            </a:r>
          </a:p>
          <a:p>
            <a:pPr marL="457200" indent="-457200"/>
            <a:endParaRPr lang="en-US" sz="2400" dirty="0">
              <a:solidFill>
                <a:srgbClr val="0099CC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66"/>
                </a:solidFill>
              </a:rPr>
              <a:t>(1) Introduction </a:t>
            </a:r>
          </a:p>
          <a:p>
            <a:pPr marL="457200" indent="-457200"/>
            <a:r>
              <a:rPr lang="en-US" sz="2400" b="1" dirty="0">
                <a:solidFill>
                  <a:srgbClr val="000066"/>
                </a:solidFill>
              </a:rPr>
              <a:t>(2) </a:t>
            </a:r>
            <a:r>
              <a:rPr lang="en-US" sz="2400" b="1" dirty="0" smtClean="0">
                <a:solidFill>
                  <a:srgbClr val="000066"/>
                </a:solidFill>
              </a:rPr>
              <a:t>New effects in baryonic B decays</a:t>
            </a:r>
          </a:p>
          <a:p>
            <a:pPr marL="457200" indent="-457200"/>
            <a:r>
              <a:rPr lang="en-US" sz="2400" b="1" dirty="0" smtClean="0">
                <a:solidFill>
                  <a:srgbClr val="000066"/>
                </a:solidFill>
              </a:rPr>
              <a:t>                          </a:t>
            </a:r>
            <a:r>
              <a:rPr lang="en-US" sz="2400" b="1" dirty="0" smtClean="0">
                <a:solidFill>
                  <a:srgbClr val="000066"/>
                </a:solidFill>
              </a:rPr>
              <a:t>                 </a:t>
            </a:r>
            <a:r>
              <a:rPr lang="en-US" sz="2400" b="1" dirty="0" smtClean="0">
                <a:solidFill>
                  <a:srgbClr val="000066"/>
                </a:solidFill>
              </a:rPr>
              <a:t>discovered by Belle </a:t>
            </a:r>
            <a:endParaRPr lang="en-US" sz="2400" b="1" dirty="0">
              <a:solidFill>
                <a:srgbClr val="000066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66"/>
                </a:solidFill>
              </a:rPr>
              <a:t>(3) Summary</a:t>
            </a:r>
            <a:endParaRPr lang="en-US" sz="2400" b="1" dirty="0">
              <a:solidFill>
                <a:srgbClr val="000066"/>
              </a:solidFill>
              <a:sym typeface="Symbol" pitchFamily="18" charset="2"/>
            </a:endParaRPr>
          </a:p>
          <a:p>
            <a:pPr marL="457200" indent="-457200"/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29702" name="Line 20"/>
          <p:cNvSpPr>
            <a:spLocks noChangeShapeType="1"/>
          </p:cNvSpPr>
          <p:nvPr/>
        </p:nvSpPr>
        <p:spPr bwMode="auto">
          <a:xfrm>
            <a:off x="609600" y="4206875"/>
            <a:ext cx="1371600" cy="0"/>
          </a:xfrm>
          <a:prstGeom prst="line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301875" y="2743200"/>
            <a:ext cx="580548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entury Schoolbook" pitchFamily="18" charset="0"/>
              </a:rPr>
              <a:t>Ruslan</a:t>
            </a:r>
            <a:r>
              <a:rPr lang="ru-RU" sz="2400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entury Schoolbook" pitchFamily="18" charset="0"/>
              </a:rPr>
              <a:t> Chistov</a:t>
            </a:r>
            <a:r>
              <a:rPr lang="ru-RU" sz="2400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entury Schoolbook" pitchFamily="18" charset="0"/>
              </a:rPr>
              <a:t> (ITEP</a:t>
            </a:r>
            <a:r>
              <a:rPr lang="ru-RU" sz="2400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entury Schoolbook" pitchFamily="18" charset="0"/>
              </a:rPr>
              <a:t>and MEPhI)</a:t>
            </a:r>
            <a:endParaRPr lang="ru-RU" sz="2400" b="1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6311" y="731838"/>
            <a:ext cx="93666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i="1" dirty="0">
                <a:latin typeface="Arial Black" pitchFamily="34" charset="0"/>
              </a:rPr>
              <a:t> </a:t>
            </a:r>
            <a:r>
              <a:rPr lang="en-US" sz="1600" b="1" i="1" dirty="0">
                <a:latin typeface="Arial Black" pitchFamily="34" charset="0"/>
                <a:hlinkClick r:id="rId3"/>
              </a:rPr>
              <a:t>International conference on particle physics and </a:t>
            </a:r>
            <a:r>
              <a:rPr lang="en-US" sz="1600" b="1" i="1" dirty="0" smtClean="0">
                <a:latin typeface="Arial Black" pitchFamily="34" charset="0"/>
                <a:hlinkClick r:id="rId3"/>
              </a:rPr>
              <a:t>astrophysics</a:t>
            </a:r>
            <a:endParaRPr lang="ru-RU" sz="1600" b="1" i="1" dirty="0" smtClean="0">
              <a:latin typeface="Arial Black" pitchFamily="34" charset="0"/>
            </a:endParaRPr>
          </a:p>
          <a:p>
            <a:pPr algn="ctr"/>
            <a:r>
              <a:rPr lang="en-US" sz="1600" dirty="0" smtClean="0"/>
              <a:t>Center of Basic Research and Particle Physics of National Research Nuclear University “</a:t>
            </a:r>
            <a:r>
              <a:rPr lang="en-US" sz="1600" dirty="0" err="1" smtClean="0"/>
              <a:t>MEPhI</a:t>
            </a:r>
            <a:r>
              <a:rPr lang="en-US" sz="1600" dirty="0" smtClean="0"/>
              <a:t>”</a:t>
            </a:r>
            <a:endParaRPr lang="en-US" sz="1600" b="1" i="1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Narrow" pitchFamily="34" charset="0"/>
              </a:rPr>
              <a:t>  </a:t>
            </a:r>
            <a:r>
              <a:rPr lang="en-US" dirty="0">
                <a:latin typeface="Arial Narrow" pitchFamily="34" charset="0"/>
              </a:rPr>
              <a:t>(October 6-10,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 20</a:t>
            </a:r>
            <a:r>
              <a:rPr lang="ru-RU" dirty="0">
                <a:latin typeface="Arial Narrow" pitchFamily="34" charset="0"/>
              </a:rPr>
              <a:t>15</a:t>
            </a:r>
            <a:r>
              <a:rPr lang="en-US" dirty="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25" y="457200"/>
            <a:ext cx="32464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" y="3474720"/>
            <a:ext cx="7270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36098-E820-4667-940C-031D160635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914400"/>
            <a:ext cx="608171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Заголовок 1"/>
          <p:cNvSpPr>
            <a:spLocks noGrp="1"/>
          </p:cNvSpPr>
          <p:nvPr>
            <p:ph type="title"/>
          </p:nvPr>
        </p:nvSpPr>
        <p:spPr>
          <a:xfrm>
            <a:off x="198438" y="92075"/>
            <a:ext cx="9280525" cy="7302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Search for</a:t>
            </a:r>
            <a:r>
              <a:rPr lang="ru-RU" sz="4000" dirty="0" smtClean="0"/>
              <a:t> </a:t>
            </a:r>
            <a:r>
              <a:rPr lang="en-US" sz="4000" dirty="0" smtClean="0"/>
              <a:t> </a:t>
            </a:r>
            <a:r>
              <a:rPr lang="ru-RU" sz="4000" dirty="0" smtClean="0"/>
              <a:t>В</a:t>
            </a:r>
            <a:r>
              <a:rPr lang="ru-RU" sz="4000" dirty="0" smtClean="0">
                <a:sym typeface="Symbol" pitchFamily="18" charset="2"/>
              </a:rPr>
              <a:t></a:t>
            </a:r>
            <a:r>
              <a:rPr lang="en-US" sz="4000" baseline="-25000" dirty="0" smtClean="0">
                <a:sym typeface="Symbol" pitchFamily="18" charset="2"/>
              </a:rPr>
              <a:t>c</a:t>
            </a:r>
            <a:r>
              <a:rPr lang="ru-RU" sz="4000" baseline="30000" dirty="0" smtClean="0">
                <a:sym typeface="Symbol" pitchFamily="18" charset="2"/>
              </a:rPr>
              <a:t>+</a:t>
            </a:r>
            <a:r>
              <a:rPr lang="en-US" sz="4000" baseline="30000" dirty="0" smtClean="0">
                <a:sym typeface="Symbol" pitchFamily="18" charset="2"/>
              </a:rPr>
              <a:t> </a:t>
            </a:r>
            <a:r>
              <a:rPr lang="en-US" sz="4000" dirty="0" smtClean="0">
                <a:sym typeface="Symbol" pitchFamily="18" charset="2"/>
              </a:rPr>
              <a:t></a:t>
            </a:r>
            <a:r>
              <a:rPr lang="en-US" sz="4000" baseline="-25000" dirty="0" smtClean="0">
                <a:sym typeface="Symbol" pitchFamily="18" charset="2"/>
              </a:rPr>
              <a:t>c</a:t>
            </a:r>
            <a:r>
              <a:rPr lang="ru-RU" sz="4000" baseline="30000" dirty="0" smtClean="0">
                <a:sym typeface="Symbol" pitchFamily="18" charset="2"/>
              </a:rPr>
              <a:t>-</a:t>
            </a:r>
            <a:r>
              <a:rPr lang="en-US" sz="4000" dirty="0" smtClean="0"/>
              <a:t> </a:t>
            </a:r>
            <a:endParaRPr lang="ru-RU" sz="4000" dirty="0" smtClean="0"/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763" y="3200400"/>
            <a:ext cx="420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4925" y="3200400"/>
            <a:ext cx="2470150" cy="4222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73820" y="6400800"/>
            <a:ext cx="825500" cy="365125"/>
          </a:xfrm>
        </p:spPr>
        <p:txBody>
          <a:bodyPr/>
          <a:lstStyle/>
          <a:p>
            <a:pPr>
              <a:defRPr/>
            </a:pPr>
            <a:fld id="{B4AE51B1-A5DD-49F2-A1B1-52C9AB94082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4475" y="46038"/>
            <a:ext cx="9463088" cy="503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3-body baryonic B decays</a:t>
            </a: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5084" name="Группа 34"/>
          <p:cNvGrpSpPr>
            <a:grpSpLocks/>
          </p:cNvGrpSpPr>
          <p:nvPr/>
        </p:nvGrpSpPr>
        <p:grpSpPr bwMode="auto">
          <a:xfrm>
            <a:off x="243840" y="1417320"/>
            <a:ext cx="7040880" cy="2514600"/>
            <a:chOff x="3352800" y="3017520"/>
            <a:chExt cx="4297680" cy="1651635"/>
          </a:xfrm>
        </p:grpSpPr>
        <p:pic>
          <p:nvPicPr>
            <p:cNvPr id="45093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3200400"/>
              <a:ext cx="2047875" cy="146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1640" y="3200400"/>
              <a:ext cx="2148840" cy="14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8880" y="3017520"/>
              <a:ext cx="8286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6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2880" y="301752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2987040" y="868680"/>
            <a:ext cx="1700145" cy="370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1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Threshold effect</a:t>
            </a:r>
            <a:endParaRPr lang="ru-RU" sz="181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4508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3360" y="1645920"/>
            <a:ext cx="18288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7787640" y="1097280"/>
            <a:ext cx="1959191" cy="560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Different t</a:t>
            </a: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heoretical </a:t>
            </a:r>
          </a:p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Models were proposed</a:t>
            </a:r>
            <a:endParaRPr lang="ru-RU" sz="152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72440" y="5166360"/>
            <a:ext cx="415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W.-S. 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Hou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, A. 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Soni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Phys.Rev.Lett. 86 (2001) 4247-4250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8120" y="4389120"/>
            <a:ext cx="5056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Threshold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enhancement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was qualitatively 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predicted before it was observed by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Belle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pic>
        <p:nvPicPr>
          <p:cNvPr id="45090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114800"/>
            <a:ext cx="42976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51B1-A5DD-49F2-A1B1-52C9AB94082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68680"/>
            <a:ext cx="539496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" y="2377440"/>
            <a:ext cx="242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" y="1463040"/>
            <a:ext cx="2879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6760" y="1051560"/>
            <a:ext cx="1576072" cy="3262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Theory predicted</a:t>
            </a:r>
            <a:r>
              <a:rPr lang="ru-RU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:</a:t>
            </a:r>
            <a:endParaRPr lang="ru-RU" sz="152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" y="3977640"/>
            <a:ext cx="431292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8440" y="5806440"/>
            <a:ext cx="155448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8160" y="3611880"/>
            <a:ext cx="2654894" cy="3262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Phenomenological explanation</a:t>
            </a:r>
            <a:r>
              <a:rPr lang="ru-RU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:</a:t>
            </a:r>
            <a:endParaRPr lang="ru-RU" sz="152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" y="2011680"/>
            <a:ext cx="2271776" cy="3262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B-factories have observed</a:t>
            </a:r>
            <a:r>
              <a:rPr lang="ru-RU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:</a:t>
            </a:r>
            <a:endParaRPr lang="ru-RU" sz="152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3080" y="5532120"/>
            <a:ext cx="3290887" cy="1212640"/>
          </a:xfrm>
          <a:prstGeom prst="rect">
            <a:avLst/>
          </a:prstGeom>
          <a:solidFill>
            <a:srgbClr val="FFFFCC"/>
          </a:solidFill>
          <a:ln>
            <a:solidFill>
              <a:srgbClr val="FF99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The closer invariant mass of </a:t>
            </a:r>
          </a:p>
          <a:p>
            <a:pPr algn="ctr">
              <a:defRPr/>
            </a:pP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2 baryons to </a:t>
            </a: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its threshold  </a:t>
            </a:r>
          </a:p>
          <a:p>
            <a:pPr algn="ctr">
              <a:defRPr/>
            </a:pP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    the larger  probability </a:t>
            </a:r>
          </a:p>
          <a:p>
            <a:pPr algn="ctr">
              <a:defRPr/>
            </a:pPr>
            <a:r>
              <a:rPr lang="en-US" sz="1820" i="1" dirty="0" smtClean="0">
                <a:solidFill>
                  <a:srgbClr val="333399"/>
                </a:solidFill>
                <a:latin typeface="Times New Roman" pitchFamily="18" charset="0"/>
                <a:cs typeface="+mn-cs"/>
              </a:rPr>
              <a:t>for  the corresponding process</a:t>
            </a:r>
            <a:endParaRPr lang="ru-RU" sz="1820" i="1" dirty="0">
              <a:solidFill>
                <a:srgbClr val="3333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44475" y="46038"/>
            <a:ext cx="9463088" cy="503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-body </a:t>
            </a:r>
            <a:r>
              <a:rPr lang="en-US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baryonic B decays</a:t>
            </a: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67000" y="5394960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Suppressed by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364480" y="4434840"/>
            <a:ext cx="4067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The whole picture is that the </a:t>
            </a:r>
          </a:p>
          <a:p>
            <a:r>
              <a:rPr lang="en-US" dirty="0" smtClean="0">
                <a:latin typeface="Arial" pitchFamily="34" charset="0"/>
              </a:rPr>
              <a:t>u</a:t>
            </a:r>
            <a:r>
              <a:rPr lang="en-US" dirty="0" smtClean="0">
                <a:latin typeface="Arial" pitchFamily="34" charset="0"/>
              </a:rPr>
              <a:t>niform baryonic form-factor acts: </a:t>
            </a:r>
          </a:p>
          <a:p>
            <a:r>
              <a:rPr lang="en-US" dirty="0" smtClean="0">
                <a:latin typeface="Arial" pitchFamily="34" charset="0"/>
              </a:rPr>
              <a:t>      F ~ (M</a:t>
            </a:r>
            <a:r>
              <a:rPr lang="en-US" baseline="-25000" dirty="0" smtClean="0">
                <a:latin typeface="Arial" pitchFamily="34" charset="0"/>
              </a:rPr>
              <a:t>12</a:t>
            </a:r>
            <a:r>
              <a:rPr lang="en-US" baseline="30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-(m</a:t>
            </a:r>
            <a:r>
              <a:rPr lang="en-US" baseline="-25000" dirty="0" smtClean="0">
                <a:latin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</a:rPr>
              <a:t>+m</a:t>
            </a:r>
            <a:r>
              <a:rPr lang="en-US" baseline="-25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)</a:t>
            </a:r>
            <a:r>
              <a:rPr lang="en-US" baseline="30000" dirty="0" smtClean="0">
                <a:latin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</a:rPr>
              <a:t>)</a:t>
            </a:r>
            <a:r>
              <a:rPr lang="en-US" baseline="30000" dirty="0" smtClean="0">
                <a:latin typeface="Arial" pitchFamily="34" charset="0"/>
              </a:rPr>
              <a:t>-1</a:t>
            </a:r>
            <a:endParaRPr lang="ru-RU" baseline="30000" dirty="0"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560" y="5440680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Unsuppressed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6507480" y="60643"/>
            <a:ext cx="2446020" cy="62515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Arial Black" pitchFamily="34" charset="0"/>
              </a:rPr>
              <a:t>Summary</a:t>
            </a:r>
            <a:endParaRPr lang="en-US" sz="30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000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D802-08E0-4887-B7A5-8C13124145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080" y="1874520"/>
            <a:ext cx="8311891" cy="3534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70" dirty="0" smtClean="0">
                <a:solidFill>
                  <a:srgbClr val="FF0000"/>
                </a:solidFill>
                <a:latin typeface="Times New Roman" pitchFamily="18" charset="0"/>
              </a:rPr>
              <a:t>Menu for the future: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Progress in theoretical calculations for the baryonic B decays;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Observation of rare charmless two-body baryonic B decays;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experimental data on baryonic B decays: (e.g. Bs, </a:t>
            </a:r>
            <a:r>
              <a:rPr lang="en-US" dirty="0" err="1" smtClean="0"/>
              <a:t>Bc</a:t>
            </a:r>
            <a:r>
              <a:rPr lang="en-US" dirty="0" smtClean="0"/>
              <a:t> decays);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Development of the universal model for the description of </a:t>
            </a:r>
          </a:p>
          <a:p>
            <a:r>
              <a:rPr lang="en-US" dirty="0" smtClean="0"/>
              <a:t>baryon production in different processes at different energies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Backup slides</a:t>
            </a:r>
          </a:p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D802-08E0-4887-B7A5-8C13124145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DFEA-CA0F-4715-95CB-BD9273D4F5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198438" y="228600"/>
            <a:ext cx="7862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000">
                <a:solidFill>
                  <a:schemeClr val="tx2"/>
                </a:solidFill>
                <a:latin typeface="Arial" charset="0"/>
              </a:rPr>
              <a:t>Decays of beauty mesons into charm baryons</a:t>
            </a:r>
            <a:endParaRPr lang="ru-RU" sz="5000" baseline="30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12725" y="4165600"/>
            <a:ext cx="954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Before B-factories it was known that B mesons can decay into baryons, including charm baryons</a:t>
            </a:r>
            <a:r>
              <a:rPr lang="ru-RU" dirty="0"/>
              <a:t> </a:t>
            </a:r>
            <a:r>
              <a:rPr lang="en-US" dirty="0"/>
              <a:t>(ARGUS, CLEO)</a:t>
            </a:r>
            <a:r>
              <a:rPr lang="ru-RU" dirty="0"/>
              <a:t>. </a:t>
            </a:r>
            <a:endParaRPr lang="en-US" dirty="0"/>
          </a:p>
          <a:p>
            <a:r>
              <a:rPr lang="en-US" dirty="0"/>
              <a:t>But only few exclusive modes were measured with moderate accuracy</a:t>
            </a:r>
            <a:r>
              <a:rPr lang="ru-RU" dirty="0"/>
              <a:t> (</a:t>
            </a:r>
            <a:r>
              <a:rPr lang="en-US" dirty="0"/>
              <a:t>CLEO)</a:t>
            </a:r>
            <a:r>
              <a:rPr lang="ru-RU" dirty="0"/>
              <a:t>. </a:t>
            </a:r>
            <a:r>
              <a:rPr lang="en-US" dirty="0"/>
              <a:t> B-factories with their large statistics become active players in this field. </a:t>
            </a:r>
            <a:r>
              <a:rPr lang="en-US" dirty="0" err="1"/>
              <a:t>BaBar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Belle performed significantly improved </a:t>
            </a:r>
            <a:r>
              <a:rPr lang="en-US" dirty="0" smtClean="0"/>
              <a:t>the </a:t>
            </a:r>
            <a:r>
              <a:rPr lang="en-US" dirty="0"/>
              <a:t>accuracy for previously measured modes, observed new modes and connected with them new effects</a:t>
            </a:r>
            <a:r>
              <a:rPr lang="ru-RU" dirty="0"/>
              <a:t>.   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387475" y="2651125"/>
            <a:ext cx="755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</a:rPr>
              <a:t>B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 baryon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 + 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anti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-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baryon</a:t>
            </a:r>
            <a:endParaRPr lang="ru-RU" sz="4000" b="1" dirty="0">
              <a:solidFill>
                <a:srgbClr val="089208"/>
              </a:solidFill>
              <a:latin typeface="Arial Narrow" pitchFamily="34" charset="0"/>
              <a:sym typeface="Symbol" pitchFamily="18" charset="2"/>
            </a:endParaRPr>
          </a:p>
          <a:p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</a:rPr>
              <a:t>B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 baryon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 + 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anti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-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baryon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 + 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meson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(</a:t>
            </a:r>
            <a:r>
              <a:rPr lang="en-US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s</a:t>
            </a:r>
            <a:r>
              <a:rPr lang="ru-RU" sz="4000" b="1" dirty="0">
                <a:solidFill>
                  <a:srgbClr val="089208"/>
                </a:solidFill>
                <a:latin typeface="Arial Narrow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63" y="3932238"/>
            <a:ext cx="252253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F907C-129D-46C0-8933-E5FE8FF829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6375" y="92075"/>
            <a:ext cx="9410700" cy="1096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 восстановления очарованных барионов, </a:t>
            </a:r>
          </a:p>
          <a:p>
            <a:pPr>
              <a:defRPr/>
            </a:pPr>
            <a:r>
              <a:rPr lang="ru-RU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рожденных в 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e+e- 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cc</a:t>
            </a:r>
            <a:r>
              <a:rPr lang="ru-RU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3000" baseline="30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038" y="1050925"/>
            <a:ext cx="9185275" cy="2151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 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</a:rPr>
              <a:t>Восстановление заряженных стабильных адронов, 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-K-p 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разделение, </a:t>
            </a:r>
          </a:p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используя </a:t>
            </a:r>
            <a:r>
              <a:rPr lang="en-US" sz="1910" dirty="0" err="1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dE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/</a:t>
            </a:r>
            <a:r>
              <a:rPr lang="en-US" sz="1910" dirty="0" err="1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dx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 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в 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CDC,  </a:t>
            </a:r>
            <a:r>
              <a:rPr lang="en-US" sz="1910" dirty="0" err="1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Aerogel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 Cherenkov counters, TOF.  </a:t>
            </a:r>
            <a:endParaRPr lang="ru-RU" sz="1910" dirty="0">
              <a:solidFill>
                <a:schemeClr val="tx2">
                  <a:lumMod val="75000"/>
                </a:schemeClr>
              </a:solidFill>
              <a:cs typeface="+mn-cs"/>
              <a:sym typeface="Symbol"/>
            </a:endParaRPr>
          </a:p>
          <a:p>
            <a:pPr>
              <a:defRPr/>
            </a:pP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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 </a:t>
            </a:r>
            <a:r>
              <a:rPr lang="en-US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K0s, p, --, - K- 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по топологии отдаленной от точки </a:t>
            </a:r>
            <a:r>
              <a:rPr lang="ru-RU" sz="1910" dirty="0" err="1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е+е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- </a:t>
            </a:r>
          </a:p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взаимодействия вершины распада.  </a:t>
            </a:r>
          </a:p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 Финальное подавление фона – требование большого импульса </a:t>
            </a:r>
          </a:p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для очарованного бариона, собранного из дочерних частиц.</a:t>
            </a:r>
          </a:p>
          <a:p>
            <a:pPr>
              <a:defRPr/>
            </a:pP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 (фон </a:t>
            </a:r>
            <a:r>
              <a:rPr lang="ru-RU" sz="1910" dirty="0" err="1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пикуется</a:t>
            </a:r>
            <a:r>
              <a:rPr lang="ru-RU" sz="1910" dirty="0">
                <a:solidFill>
                  <a:schemeClr val="tx2">
                    <a:lumMod val="75000"/>
                  </a:schemeClr>
                </a:solidFill>
                <a:cs typeface="+mn-cs"/>
                <a:sym typeface="Symbol"/>
              </a:rPr>
              <a:t> в мягкой части импульсного спектра)</a:t>
            </a:r>
            <a:endParaRPr lang="ru-RU" sz="191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8925" y="3292475"/>
            <a:ext cx="8275638" cy="868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5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 восстановления распада В мезона в конечное состояние с очарованными барионами</a:t>
            </a:r>
          </a:p>
          <a:p>
            <a:pPr>
              <a:defRPr/>
            </a:pPr>
            <a:r>
              <a:rPr lang="ru-RU" sz="25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2563" y="3200400"/>
            <a:ext cx="9478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3" name="Группа 23"/>
          <p:cNvGrpSpPr>
            <a:grpSpLocks/>
          </p:cNvGrpSpPr>
          <p:nvPr/>
        </p:nvGrpSpPr>
        <p:grpSpPr bwMode="auto">
          <a:xfrm>
            <a:off x="1341438" y="5029200"/>
            <a:ext cx="2697162" cy="927100"/>
            <a:chOff x="243840" y="4983480"/>
            <a:chExt cx="2697480" cy="927735"/>
          </a:xfrm>
        </p:grpSpPr>
        <p:pic>
          <p:nvPicPr>
            <p:cNvPr id="348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" y="4983480"/>
              <a:ext cx="18192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" y="5577840"/>
              <a:ext cx="25336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243840" y="5577612"/>
              <a:ext cx="2697480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01675" y="4479925"/>
            <a:ext cx="6094413" cy="698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970" dirty="0">
                <a:latin typeface="Arial" pitchFamily="34" charset="0"/>
                <a:cs typeface="+mn-cs"/>
              </a:rPr>
              <a:t>Сигнальные переменные  +  подавление не-</a:t>
            </a:r>
            <a:r>
              <a:rPr lang="ru-RU" sz="1970" dirty="0">
                <a:latin typeface="Arial" pitchFamily="34" charset="0"/>
                <a:cs typeface="+mn-cs"/>
                <a:sym typeface="Symbol"/>
              </a:rPr>
              <a:t></a:t>
            </a:r>
            <a:r>
              <a:rPr lang="ru-RU" sz="1970" dirty="0">
                <a:latin typeface="Arial" pitchFamily="34" charset="0"/>
                <a:cs typeface="+mn-cs"/>
              </a:rPr>
              <a:t>(4</a:t>
            </a:r>
            <a:r>
              <a:rPr lang="en-US" sz="1970" dirty="0">
                <a:latin typeface="Arial" pitchFamily="34" charset="0"/>
                <a:cs typeface="+mn-cs"/>
              </a:rPr>
              <a:t>S)</a:t>
            </a:r>
          </a:p>
          <a:p>
            <a:pPr>
              <a:defRPr/>
            </a:pPr>
            <a:r>
              <a:rPr lang="en-US" sz="1970" dirty="0">
                <a:latin typeface="Arial" pitchFamily="34" charset="0"/>
                <a:cs typeface="+mn-cs"/>
              </a:rPr>
              <a:t>                                                      </a:t>
            </a:r>
            <a:r>
              <a:rPr lang="ru-RU" sz="1970" dirty="0">
                <a:latin typeface="Arial" pitchFamily="34" charset="0"/>
                <a:cs typeface="+mn-cs"/>
              </a:rPr>
              <a:t>событий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 rot="5176047">
            <a:off x="6060281" y="4506119"/>
            <a:ext cx="223838" cy="869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Shape 31"/>
          <p:cNvCxnSpPr/>
          <p:nvPr/>
        </p:nvCxnSpPr>
        <p:spPr>
          <a:xfrm flipV="1">
            <a:off x="6188075" y="4800600"/>
            <a:ext cx="1325563" cy="2746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AAC29-41E2-49B7-83FE-466094D39C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63563" y="2011363"/>
            <a:ext cx="44338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717925" y="1371600"/>
            <a:ext cx="19669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ru-RU" sz="1800"/>
          </a:p>
        </p:txBody>
      </p:sp>
      <p:pic>
        <p:nvPicPr>
          <p:cNvPr id="38916" name="Picture 6" descr="b2b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06475"/>
            <a:ext cx="9617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4475" y="46038"/>
            <a:ext cx="7223125" cy="822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Обнаружение </a:t>
            </a: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+</a:t>
            </a:r>
            <a:r>
              <a:rPr lang="ru-RU" sz="33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/>
              </a:rPr>
              <a:t></a:t>
            </a:r>
            <a:r>
              <a:rPr lang="en-US" sz="33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c</a:t>
            </a:r>
            <a:r>
              <a:rPr lang="ru-RU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0</a:t>
            </a:r>
            <a:r>
              <a:rPr lang="en-US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 </a:t>
            </a: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/>
              </a:rPr>
              <a:t></a:t>
            </a:r>
            <a:r>
              <a:rPr lang="en-US" sz="33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c</a:t>
            </a:r>
            <a:r>
              <a:rPr lang="ru-RU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+</a:t>
            </a: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918" name="Picture 9" descr="B-logo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763" y="46038"/>
            <a:ext cx="8239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770438" y="136525"/>
            <a:ext cx="31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Прямоугольник 13"/>
          <p:cNvSpPr>
            <a:spLocks noChangeArrowheads="1"/>
          </p:cNvSpPr>
          <p:nvPr/>
        </p:nvSpPr>
        <p:spPr bwMode="auto">
          <a:xfrm>
            <a:off x="6232525" y="549275"/>
            <a:ext cx="248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PRD(RC) 74, 111105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80263" y="1189038"/>
            <a:ext cx="2344737" cy="1193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Но эта же модель </a:t>
            </a:r>
          </a:p>
          <a:p>
            <a:pPr>
              <a:defRPr/>
            </a:pP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предсказывала такую </a:t>
            </a:r>
          </a:p>
          <a:p>
            <a:pPr>
              <a:defRPr/>
            </a:pP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же вероятность и для </a:t>
            </a:r>
          </a:p>
          <a:p>
            <a:pPr>
              <a:defRPr/>
            </a:pP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В</a:t>
            </a:r>
            <a:r>
              <a:rPr lang="ru-RU" sz="179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0</a:t>
            </a: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/>
              </a:rPr>
              <a:t></a:t>
            </a:r>
            <a:r>
              <a:rPr lang="en-US" sz="179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 pitchFamily="18" charset="2"/>
              </a:rPr>
              <a:t> </a:t>
            </a:r>
            <a:r>
              <a:rPr lang="en-US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/>
              </a:rPr>
              <a:t></a:t>
            </a:r>
            <a:r>
              <a:rPr lang="en-US" sz="179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 pitchFamily="18" charset="2"/>
              </a:rPr>
              <a:t>c</a:t>
            </a:r>
            <a:r>
              <a:rPr lang="ru-RU" sz="179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 pitchFamily="18" charset="2"/>
              </a:rPr>
              <a:t>- </a:t>
            </a:r>
            <a:r>
              <a:rPr lang="en-US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 pitchFamily="18" charset="2"/>
              </a:rPr>
              <a:t>p</a:t>
            </a:r>
            <a:r>
              <a:rPr lang="ru-RU" sz="17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  <a:sym typeface="Symbol" pitchFamily="18" charset="2"/>
              </a:rPr>
              <a:t> </a:t>
            </a:r>
            <a:endParaRPr lang="ru-RU" sz="179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735763" y="1646238"/>
            <a:ext cx="457200" cy="46037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A0F76-DA70-4AB7-97CD-163FB6658D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98438" y="46038"/>
            <a:ext cx="9280525" cy="593725"/>
          </a:xfrm>
        </p:spPr>
        <p:txBody>
          <a:bodyPr/>
          <a:lstStyle/>
          <a:p>
            <a:pPr eaLnBrk="1" hangingPunct="1"/>
            <a:r>
              <a:rPr lang="ru-RU" sz="4000" smtClean="0"/>
              <a:t>Обнаружение распада </a:t>
            </a:r>
            <a:r>
              <a:rPr lang="en-US" sz="4000" smtClean="0"/>
              <a:t> </a:t>
            </a:r>
            <a:r>
              <a:rPr lang="ru-RU" sz="4000" smtClean="0"/>
              <a:t>В</a:t>
            </a:r>
            <a:r>
              <a:rPr lang="en-US" sz="4000" baseline="30000" smtClean="0"/>
              <a:t>0</a:t>
            </a:r>
            <a:r>
              <a:rPr lang="ru-RU" sz="4000" smtClean="0">
                <a:sym typeface="Symbol" pitchFamily="18" charset="2"/>
              </a:rPr>
              <a:t></a:t>
            </a:r>
            <a:r>
              <a:rPr lang="en-US" sz="4000" smtClean="0">
                <a:sym typeface="Symbol" pitchFamily="18" charset="2"/>
              </a:rPr>
              <a:t>D</a:t>
            </a:r>
            <a:r>
              <a:rPr lang="en-US" sz="4000" baseline="-25000" smtClean="0">
                <a:sym typeface="Symbol" pitchFamily="18" charset="2"/>
              </a:rPr>
              <a:t>s</a:t>
            </a:r>
            <a:r>
              <a:rPr lang="ru-RU" sz="4000" baseline="30000" smtClean="0">
                <a:sym typeface="Symbol" pitchFamily="18" charset="2"/>
              </a:rPr>
              <a:t>+</a:t>
            </a:r>
            <a:r>
              <a:rPr lang="en-US" sz="4000" baseline="30000" smtClean="0">
                <a:sym typeface="Symbol" pitchFamily="18" charset="2"/>
              </a:rPr>
              <a:t> </a:t>
            </a:r>
            <a:r>
              <a:rPr lang="en-US" sz="4000" smtClean="0">
                <a:sym typeface="Symbol" pitchFamily="18" charset="2"/>
              </a:rPr>
              <a:t></a:t>
            </a:r>
            <a:r>
              <a:rPr lang="en-US" sz="4000" baseline="-25000" smtClean="0">
                <a:sym typeface="Symbol" pitchFamily="18" charset="2"/>
              </a:rPr>
              <a:t> </a:t>
            </a:r>
            <a:r>
              <a:rPr lang="en-US" sz="4000" smtClean="0">
                <a:sym typeface="Symbol" pitchFamily="18" charset="2"/>
              </a:rPr>
              <a:t>p</a:t>
            </a:r>
            <a:r>
              <a:rPr lang="en-US" sz="4000" smtClean="0"/>
              <a:t> </a:t>
            </a:r>
            <a:endParaRPr lang="ru-RU" sz="400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67400" y="274638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96200" y="136525"/>
            <a:ext cx="274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14"/>
          <p:cNvSpPr txBox="1">
            <a:spLocks noChangeArrowheads="1"/>
          </p:cNvSpPr>
          <p:nvPr/>
        </p:nvSpPr>
        <p:spPr bwMode="auto">
          <a:xfrm>
            <a:off x="427038" y="960438"/>
            <a:ext cx="842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Распад относится к категории распадов с подхватом </a:t>
            </a:r>
            <a:r>
              <a:rPr lang="en-US"/>
              <a:t>ss</a:t>
            </a:r>
            <a:r>
              <a:rPr lang="ru-RU"/>
              <a:t> пары.</a:t>
            </a:r>
          </a:p>
          <a:p>
            <a:r>
              <a:rPr lang="ru-RU"/>
              <a:t>Другие подобные распады были позже обнаружены </a:t>
            </a:r>
            <a:r>
              <a:rPr lang="en-US"/>
              <a:t>Belle </a:t>
            </a:r>
            <a:r>
              <a:rPr lang="ru-RU"/>
              <a:t>и </a:t>
            </a:r>
            <a:r>
              <a:rPr lang="en-US"/>
              <a:t>BaBar</a:t>
            </a:r>
            <a:r>
              <a:rPr lang="ru-RU"/>
              <a:t>.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1692275"/>
            <a:ext cx="50006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5" name="Группа 17"/>
          <p:cNvGrpSpPr>
            <a:grpSpLocks/>
          </p:cNvGrpSpPr>
          <p:nvPr/>
        </p:nvGrpSpPr>
        <p:grpSpPr bwMode="auto">
          <a:xfrm>
            <a:off x="5502275" y="4892675"/>
            <a:ext cx="4086225" cy="473075"/>
            <a:chOff x="5501640" y="4892040"/>
            <a:chExt cx="4086225" cy="474345"/>
          </a:xfrm>
        </p:grpSpPr>
        <p:pic>
          <p:nvPicPr>
            <p:cNvPr id="430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1640" y="4892040"/>
              <a:ext cx="40862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47760" y="516636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7226300" y="639763"/>
            <a:ext cx="2619375" cy="363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60" dirty="0">
                <a:cs typeface="+mn-cs"/>
                <a:hlinkClick r:id="rId5"/>
              </a:rPr>
              <a:t>PRD 76, 051102 (2007)</a:t>
            </a:r>
            <a:endParaRPr lang="ru-RU" sz="1760" dirty="0">
              <a:cs typeface="+mn-cs"/>
            </a:endParaRPr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5181600" y="5486400"/>
            <a:ext cx="420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/>
              <a:t>Другой механизм – перерассеяние </a:t>
            </a:r>
          </a:p>
          <a:p>
            <a:r>
              <a:rPr lang="ru-RU" sz="1500"/>
              <a:t>в конечном состоянии (моды                      )</a:t>
            </a:r>
          </a:p>
        </p:txBody>
      </p:sp>
      <p:grpSp>
        <p:nvGrpSpPr>
          <p:cNvPr id="43018" name="Группа 16"/>
          <p:cNvGrpSpPr>
            <a:grpSpLocks/>
          </p:cNvGrpSpPr>
          <p:nvPr/>
        </p:nvGrpSpPr>
        <p:grpSpPr bwMode="auto">
          <a:xfrm>
            <a:off x="8061325" y="5532438"/>
            <a:ext cx="1692275" cy="457200"/>
            <a:chOff x="8107680" y="2103120"/>
            <a:chExt cx="1691640" cy="457200"/>
          </a:xfrm>
        </p:grpSpPr>
        <p:pic>
          <p:nvPicPr>
            <p:cNvPr id="43022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7680" y="2331720"/>
              <a:ext cx="105156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59165" y="2103120"/>
              <a:ext cx="1240155" cy="22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0438" y="1736725"/>
            <a:ext cx="5080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7146925" y="2879725"/>
            <a:ext cx="503238" cy="503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684838" y="3565525"/>
            <a:ext cx="3978275" cy="955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70" b="1" dirty="0">
                <a:latin typeface="Arial Narrow" pitchFamily="34" charset="0"/>
                <a:cs typeface="+mn-cs"/>
                <a:sym typeface="Symbol"/>
              </a:rPr>
              <a:t> </a:t>
            </a:r>
            <a:r>
              <a:rPr lang="ru-RU" sz="1870" b="1" dirty="0">
                <a:latin typeface="Arial Narrow" pitchFamily="34" charset="0"/>
                <a:cs typeface="+mn-cs"/>
              </a:rPr>
              <a:t> Может в будущем при большой </a:t>
            </a:r>
          </a:p>
          <a:p>
            <a:pPr>
              <a:defRPr/>
            </a:pPr>
            <a:r>
              <a:rPr lang="ru-RU" sz="1870" b="1" dirty="0">
                <a:latin typeface="Arial Narrow" pitchFamily="34" charset="0"/>
                <a:cs typeface="+mn-cs"/>
              </a:rPr>
              <a:t>статистике использоваться для </a:t>
            </a:r>
          </a:p>
          <a:p>
            <a:pPr>
              <a:defRPr/>
            </a:pPr>
            <a:r>
              <a:rPr lang="en-US" sz="1870" b="1" dirty="0">
                <a:latin typeface="Arial Narrow" pitchFamily="34" charset="0"/>
                <a:cs typeface="+mn-cs"/>
              </a:rPr>
              <a:t>CPV</a:t>
            </a:r>
            <a:r>
              <a:rPr lang="ru-RU" sz="1870" b="1" dirty="0">
                <a:latin typeface="Arial Narrow" pitchFamily="34" charset="0"/>
                <a:cs typeface="+mn-cs"/>
              </a:rPr>
              <a:t> в </a:t>
            </a:r>
            <a:r>
              <a:rPr lang="ru-RU" sz="1870" b="1" i="1" dirty="0">
                <a:solidFill>
                  <a:srgbClr val="006600"/>
                </a:solidFill>
                <a:latin typeface="Arial Narrow" pitchFamily="34" charset="0"/>
                <a:cs typeface="+mn-cs"/>
              </a:rPr>
              <a:t>барионных</a:t>
            </a:r>
            <a:r>
              <a:rPr lang="ru-RU" sz="1870" b="1" dirty="0">
                <a:latin typeface="Arial Narrow" pitchFamily="34" charset="0"/>
                <a:cs typeface="+mn-cs"/>
              </a:rPr>
              <a:t> распадах В мезонов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61A31-EF22-42A3-9A23-D319F2B00B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9067800" cy="960438"/>
          </a:xfrm>
        </p:spPr>
        <p:txBody>
          <a:bodyPr/>
          <a:lstStyle/>
          <a:p>
            <a:pPr eaLnBrk="1" hangingPunct="1"/>
            <a:r>
              <a:rPr lang="ru-RU" sz="3000" smtClean="0"/>
              <a:t>Экспериментальное свидетельство о первом барионном распаде </a:t>
            </a:r>
            <a:r>
              <a:rPr lang="en-US" sz="3000" smtClean="0"/>
              <a:t>B</a:t>
            </a:r>
            <a:r>
              <a:rPr lang="en-US" sz="3000" baseline="-25000" smtClean="0"/>
              <a:t>s</a:t>
            </a:r>
            <a:r>
              <a:rPr lang="en-US" sz="3000" baseline="30000" smtClean="0"/>
              <a:t>0</a:t>
            </a:r>
            <a:r>
              <a:rPr lang="en-US" sz="3000" smtClean="0"/>
              <a:t> </a:t>
            </a:r>
            <a:r>
              <a:rPr lang="ru-RU" sz="3000" smtClean="0"/>
              <a:t>мезона : </a:t>
            </a:r>
            <a:r>
              <a:rPr lang="en-US" sz="3000" smtClean="0"/>
              <a:t>B</a:t>
            </a:r>
            <a:r>
              <a:rPr lang="en-US" sz="3000" baseline="-25000" smtClean="0"/>
              <a:t>s</a:t>
            </a:r>
            <a:r>
              <a:rPr lang="en-US" sz="3000" baseline="30000" smtClean="0"/>
              <a:t>0</a:t>
            </a:r>
            <a:r>
              <a:rPr lang="en-US" sz="3000" smtClean="0"/>
              <a:t> </a:t>
            </a:r>
            <a:r>
              <a:rPr lang="ru-RU" sz="3000" smtClean="0">
                <a:sym typeface="Symbol" pitchFamily="18" charset="2"/>
              </a:rPr>
              <a:t> </a:t>
            </a:r>
            <a:r>
              <a:rPr lang="ru-RU" sz="3000" baseline="-25000" smtClean="0">
                <a:sym typeface="Symbol" pitchFamily="18" charset="2"/>
              </a:rPr>
              <a:t>с</a:t>
            </a:r>
            <a:r>
              <a:rPr lang="ru-RU" sz="3000" baseline="30000" smtClean="0">
                <a:sym typeface="Symbol" pitchFamily="18" charset="2"/>
              </a:rPr>
              <a:t>+</a:t>
            </a:r>
            <a:r>
              <a:rPr lang="ru-RU" sz="3000" smtClean="0">
                <a:sym typeface="Symbol" pitchFamily="18" charset="2"/>
              </a:rPr>
              <a:t>-</a:t>
            </a:r>
            <a:endParaRPr lang="en-US" sz="300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42238" y="549275"/>
            <a:ext cx="18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274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03438"/>
            <a:ext cx="6219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Прямоугольник 8"/>
          <p:cNvSpPr>
            <a:spLocks noChangeArrowheads="1"/>
          </p:cNvSpPr>
          <p:nvPr/>
        </p:nvSpPr>
        <p:spPr bwMode="auto">
          <a:xfrm>
            <a:off x="5237163" y="1274763"/>
            <a:ext cx="324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PLB 726, 206-210, (2013)</a:t>
            </a:r>
            <a:endParaRPr lang="ru-RU"/>
          </a:p>
        </p:txBody>
      </p:sp>
      <p:grpSp>
        <p:nvGrpSpPr>
          <p:cNvPr id="44039" name="Группа 10"/>
          <p:cNvGrpSpPr>
            <a:grpSpLocks/>
          </p:cNvGrpSpPr>
          <p:nvPr/>
        </p:nvGrpSpPr>
        <p:grpSpPr bwMode="auto">
          <a:xfrm>
            <a:off x="3524250" y="4664075"/>
            <a:ext cx="5772150" cy="649288"/>
            <a:chOff x="3078480" y="4663440"/>
            <a:chExt cx="5772150" cy="649605"/>
          </a:xfrm>
        </p:grpSpPr>
        <p:pic>
          <p:nvPicPr>
            <p:cNvPr id="440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8480" y="4663440"/>
              <a:ext cx="57721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0160" y="5074920"/>
              <a:ext cx="3619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840" y="2606040"/>
            <a:ext cx="27432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975360" y="0"/>
            <a:ext cx="3383280" cy="67087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Introduction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D802-08E0-4887-B7A5-8C13124145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" y="1737360"/>
            <a:ext cx="8892178" cy="3731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4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Since M(p) + M(anti-p) &gt; M(D</a:t>
            </a:r>
            <a:r>
              <a:rPr lang="en-US" sz="234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34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     and    M(p) + M(anti-n) &gt; M(D+),    </a:t>
            </a:r>
          </a:p>
          <a:p>
            <a:r>
              <a:rPr lang="en-US" sz="234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there are no baryonic decays for D</a:t>
            </a:r>
            <a:r>
              <a:rPr lang="en-US" sz="234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34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or D+ mesons.  </a:t>
            </a:r>
          </a:p>
          <a:p>
            <a:endParaRPr lang="en-US" dirty="0" smtClean="0"/>
          </a:p>
          <a:p>
            <a:r>
              <a:rPr lang="en-US" dirty="0" smtClean="0"/>
              <a:t>The only possible decay is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5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5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 p anti-n </a:t>
            </a:r>
          </a:p>
          <a:p>
            <a:r>
              <a:rPr lang="en-US" dirty="0" smtClean="0"/>
              <a:t>and it was observed by CLEO-c. </a:t>
            </a:r>
          </a:p>
          <a:p>
            <a:r>
              <a:rPr lang="en-US" dirty="0" smtClean="0"/>
              <a:t>The br.fr. </a:t>
            </a:r>
            <a:r>
              <a:rPr lang="en-US" dirty="0" smtClean="0"/>
              <a:t>w</a:t>
            </a:r>
            <a:r>
              <a:rPr lang="en-US" dirty="0" smtClean="0"/>
              <a:t>as measured to be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</a:rPr>
              <a:t>Br(D</a:t>
            </a:r>
            <a:r>
              <a:rPr lang="en-US" sz="2200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 p anti-n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</a:rPr>
              <a:t>)=(1.30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 0.36 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+0.12</a:t>
            </a:r>
            <a:r>
              <a:rPr lang="en-US" sz="2200" baseline="-250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-0.16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)x10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-3 </a:t>
            </a:r>
          </a:p>
          <a:p>
            <a:r>
              <a:rPr lang="en-US" dirty="0" smtClean="0">
                <a:sym typeface="Symbol"/>
              </a:rPr>
              <a:t>                     This interesting result was obtained by</a:t>
            </a:r>
          </a:p>
          <a:p>
            <a:r>
              <a:rPr lang="en-US" dirty="0" smtClean="0">
                <a:sym typeface="Symbol"/>
              </a:rPr>
              <a:t>    CLEO-c using </a:t>
            </a:r>
            <a:r>
              <a:rPr lang="en-US" dirty="0" err="1" smtClean="0">
                <a:sym typeface="Symbol"/>
              </a:rPr>
              <a:t>e+e</a:t>
            </a:r>
            <a:r>
              <a:rPr lang="en-US" dirty="0" smtClean="0">
                <a:sym typeface="Symbol"/>
              </a:rPr>
              <a:t>- </a:t>
            </a:r>
            <a:r>
              <a:rPr lang="en-US" dirty="0" smtClean="0">
                <a:sym typeface="Wingdings" pitchFamily="2" charset="2"/>
              </a:rPr>
              <a:t> Ds*+ Ds- data at </a:t>
            </a:r>
            <a:r>
              <a:rPr lang="en-US" dirty="0" err="1" smtClean="0">
                <a:sym typeface="Wingdings" pitchFamily="2" charset="2"/>
              </a:rPr>
              <a:t>E</a:t>
            </a:r>
            <a:r>
              <a:rPr lang="en-US" baseline="-25000" dirty="0" err="1" smtClean="0">
                <a:sym typeface="Wingdings" pitchFamily="2" charset="2"/>
              </a:rPr>
              <a:t>cms</a:t>
            </a:r>
            <a:r>
              <a:rPr lang="en-US" dirty="0" smtClean="0">
                <a:sym typeface="Wingdings" pitchFamily="2" charset="2"/>
              </a:rPr>
              <a:t> =4170 </a:t>
            </a:r>
            <a:r>
              <a:rPr lang="en-US" dirty="0" err="1" smtClean="0">
                <a:sym typeface="Wingdings" pitchFamily="2" charset="2"/>
              </a:rPr>
              <a:t>MeV</a:t>
            </a:r>
            <a:endParaRPr lang="en-US" dirty="0" smtClean="0">
              <a:sym typeface="Wingdings" pitchFamily="2" charset="2"/>
            </a:endParaRPr>
          </a:p>
          <a:p>
            <a:endParaRPr lang="en-US" baseline="30000" dirty="0" smtClean="0">
              <a:sym typeface="Symbol"/>
            </a:endParaRPr>
          </a:p>
          <a:p>
            <a:endParaRPr lang="en-US" sz="1100" baseline="30000" dirty="0" smtClean="0">
              <a:sym typeface="Symbol"/>
            </a:endParaRPr>
          </a:p>
          <a:p>
            <a:endParaRPr lang="en-US" sz="1100" baseline="30000" dirty="0" smtClean="0">
              <a:sym typeface="Symbol"/>
            </a:endParaRPr>
          </a:p>
          <a:p>
            <a:endParaRPr lang="en-US" sz="1100" baseline="30000" dirty="0" smtClean="0">
              <a:sym typeface="Symbol"/>
            </a:endParaRPr>
          </a:p>
          <a:p>
            <a:endParaRPr lang="ru-RU" sz="11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" y="1097280"/>
            <a:ext cx="94949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Century Gothic" pitchFamily="34" charset="0"/>
              </a:rPr>
              <a:t>In the Standard Model baryons should be produced in pairs.</a:t>
            </a:r>
            <a:endParaRPr lang="ru-RU" sz="25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01240" y="4937760"/>
            <a:ext cx="38404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Phys.Rev.Lett. 100 (2008) 181802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" y="5740866"/>
            <a:ext cx="9318577" cy="4770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But the B-mesons are massive and their baryonic decays are possible ! </a:t>
            </a:r>
            <a:endParaRPr lang="ru-RU" sz="25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3197275"/>
            <a:ext cx="8899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  <a:latin typeface="Arial" pitchFamily="34" charset="0"/>
              </a:rPr>
              <a:t>CLEO-c</a:t>
            </a:r>
            <a:endParaRPr lang="ru-RU" sz="15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51B1-A5DD-49F2-A1B1-52C9AB9408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4475" y="46038"/>
            <a:ext cx="9463088" cy="503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3-body baryonic B decays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763" y="136525"/>
            <a:ext cx="2867025" cy="24765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4507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731520"/>
            <a:ext cx="35356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3277"/>
            <a:ext cx="3566160" cy="1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777240"/>
            <a:ext cx="19659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TextBox 26"/>
          <p:cNvSpPr txBox="1">
            <a:spLocks noChangeArrowheads="1"/>
          </p:cNvSpPr>
          <p:nvPr/>
        </p:nvSpPr>
        <p:spPr bwMode="auto">
          <a:xfrm>
            <a:off x="426720" y="2239963"/>
            <a:ext cx="92811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 smtClean="0"/>
              <a:t>Color suppression is responsible for the difference in</a:t>
            </a:r>
            <a:r>
              <a:rPr lang="ru-RU" sz="1500" dirty="0" smtClean="0"/>
              <a:t> </a:t>
            </a:r>
            <a:r>
              <a:rPr lang="en-US" sz="1500" dirty="0" smtClean="0"/>
              <a:t>Br</a:t>
            </a:r>
            <a:r>
              <a:rPr lang="en-US" sz="1500" dirty="0"/>
              <a:t> </a:t>
            </a:r>
            <a:r>
              <a:rPr lang="en-US" sz="1500" dirty="0" smtClean="0"/>
              <a:t>for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4508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7925" y="2560638"/>
            <a:ext cx="1095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2560638"/>
            <a:ext cx="1047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514600"/>
            <a:ext cx="841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289560" y="3291840"/>
            <a:ext cx="4297363" cy="1652587"/>
            <a:chOff x="3352800" y="3017520"/>
            <a:chExt cx="4297680" cy="1651635"/>
          </a:xfrm>
        </p:grpSpPr>
        <p:pic>
          <p:nvPicPr>
            <p:cNvPr id="45093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2800" y="3200400"/>
              <a:ext cx="2047875" cy="146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4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01640" y="3200400"/>
              <a:ext cx="2148840" cy="14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5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78880" y="3017520"/>
              <a:ext cx="8286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6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92880" y="301752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1524000" y="3017520"/>
            <a:ext cx="1700145" cy="370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1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Threshold effect</a:t>
            </a:r>
            <a:endParaRPr lang="ru-RU" sz="181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45086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1880" y="3246120"/>
            <a:ext cx="21945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7604760" y="2834640"/>
            <a:ext cx="1685077" cy="3262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2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Theoretical models</a:t>
            </a:r>
            <a:endParaRPr lang="ru-RU" sz="152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2230" y="5760720"/>
            <a:ext cx="415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W.-S. 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Hou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, A. 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Soni</a:t>
            </a: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Phys.Rev.Lett. 86 (2001) 4247-4250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81000" y="4937760"/>
            <a:ext cx="5056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Threshold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enhancement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was qualitatively 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predicted before it was observed by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Belle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pic>
        <p:nvPicPr>
          <p:cNvPr id="45090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6000" y="5578475"/>
            <a:ext cx="19907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370638" y="5761038"/>
            <a:ext cx="3290887" cy="817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70" i="1" dirty="0">
                <a:solidFill>
                  <a:srgbClr val="9900FF"/>
                </a:solidFill>
                <a:cs typeface="+mn-cs"/>
              </a:rPr>
              <a:t>Отсюда понятна иерархия </a:t>
            </a:r>
          </a:p>
          <a:p>
            <a:pPr>
              <a:defRPr/>
            </a:pPr>
            <a:r>
              <a:rPr lang="ru-RU" sz="1570" i="1" dirty="0">
                <a:solidFill>
                  <a:srgbClr val="9900FF"/>
                </a:solidFill>
                <a:cs typeface="+mn-cs"/>
              </a:rPr>
              <a:t>2-х частичных </a:t>
            </a:r>
            <a:r>
              <a:rPr lang="en-US" sz="1570" i="1" dirty="0">
                <a:solidFill>
                  <a:srgbClr val="9900FF"/>
                </a:solidFill>
                <a:cs typeface="+mn-cs"/>
              </a:rPr>
              <a:t>Br</a:t>
            </a:r>
            <a:r>
              <a:rPr lang="ru-RU" sz="1570" i="1" dirty="0">
                <a:solidFill>
                  <a:srgbClr val="9900FF"/>
                </a:solidFill>
                <a:cs typeface="+mn-cs"/>
              </a:rPr>
              <a:t>:  </a:t>
            </a:r>
            <a:r>
              <a:rPr lang="en-US" sz="1570" i="1" dirty="0">
                <a:solidFill>
                  <a:srgbClr val="9900FF"/>
                </a:solidFill>
                <a:cs typeface="+mn-cs"/>
              </a:rPr>
              <a:t>M(B)</a:t>
            </a:r>
            <a:r>
              <a:rPr lang="ru-RU" sz="1570" i="1" dirty="0">
                <a:solidFill>
                  <a:srgbClr val="9900FF"/>
                </a:solidFill>
                <a:cs typeface="+mn-cs"/>
              </a:rPr>
              <a:t> ближе или дальше от соотв. порогов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867400" y="6172200"/>
            <a:ext cx="365125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1988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7" name="図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675" y="3978275"/>
            <a:ext cx="338296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25"/>
          <p:cNvSpPr txBox="1">
            <a:spLocks noChangeArrowheads="1"/>
          </p:cNvSpPr>
          <p:nvPr/>
        </p:nvSpPr>
        <p:spPr bwMode="auto">
          <a:xfrm>
            <a:off x="1477963" y="4503738"/>
            <a:ext cx="4114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latin typeface="Monotype Corsiva" pitchFamily="66" charset="0"/>
              </a:rPr>
              <a:t>In sum L </a:t>
            </a:r>
            <a:r>
              <a:rPr lang="en-US" sz="2800" b="1"/>
              <a:t>&gt;1552 fb</a:t>
            </a:r>
            <a:r>
              <a:rPr lang="en-US" sz="2800" b="1" baseline="30000"/>
              <a:t>-1   </a:t>
            </a:r>
            <a:r>
              <a:rPr lang="en-US" sz="2800" b="1"/>
              <a:t> </a:t>
            </a:r>
            <a:r>
              <a:rPr lang="en-US" sz="2800" b="1" baseline="30000"/>
              <a:t>     </a:t>
            </a:r>
            <a:endParaRPr lang="en-US" sz="2800" b="1" baseline="30000">
              <a:sym typeface="Symbol" pitchFamily="18" charset="2"/>
            </a:endParaRP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763" y="0"/>
            <a:ext cx="431323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1763" y="0"/>
            <a:ext cx="8842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図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0850" y="3429000"/>
            <a:ext cx="18351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Номер слайда 5"/>
          <p:cNvSpPr txBox="1">
            <a:spLocks noGrp="1"/>
          </p:cNvSpPr>
          <p:nvPr/>
        </p:nvSpPr>
        <p:spPr bwMode="auto">
          <a:xfrm>
            <a:off x="9204325" y="6583363"/>
            <a:ext cx="736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318965-6E2E-4889-87C6-77FD10BBDB07}" type="slidenum">
              <a:rPr lang="en-US" sz="1400" i="1">
                <a:solidFill>
                  <a:srgbClr val="000066"/>
                </a:solidFill>
                <a:latin typeface="Maiandra GD" pitchFamily="34" charset="0"/>
              </a:rPr>
              <a:pPr algn="r"/>
              <a:t>3</a:t>
            </a:fld>
            <a:endParaRPr lang="en-US" sz="1400" i="1">
              <a:solidFill>
                <a:srgbClr val="000066"/>
              </a:solidFill>
              <a:latin typeface="Maiandra GD" pitchFamily="34" charset="0"/>
            </a:endParaRP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0" y="5303838"/>
            <a:ext cx="6618288" cy="1169551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Verdana" pitchFamily="34" charset="0"/>
              </a:rPr>
              <a:t>For 10 years thanks to the successful operation of B-factories and world largest accumulated statistics, Belle and </a:t>
            </a:r>
            <a:r>
              <a:rPr lang="en-US" sz="1400" b="1" dirty="0" err="1">
                <a:latin typeface="Verdana" pitchFamily="34" charset="0"/>
              </a:rPr>
              <a:t>BaBar</a:t>
            </a:r>
            <a:r>
              <a:rPr lang="en-US" sz="1400" b="1" dirty="0">
                <a:latin typeface="Verdana" pitchFamily="34" charset="0"/>
              </a:rPr>
              <a:t>  have observed </a:t>
            </a:r>
            <a:r>
              <a:rPr lang="en-US" sz="1400" b="1" dirty="0" smtClean="0">
                <a:latin typeface="Verdana" pitchFamily="34" charset="0"/>
              </a:rPr>
              <a:t>many new baryonic B decays and connected with them new effects. </a:t>
            </a:r>
            <a:endParaRPr lang="en-US" sz="1400" b="1" dirty="0">
              <a:latin typeface="Verdana" pitchFamily="34" charset="0"/>
            </a:endParaRPr>
          </a:p>
          <a:p>
            <a:r>
              <a:rPr lang="en-US" sz="1400" b="1" dirty="0">
                <a:latin typeface="Verdana" pitchFamily="34" charset="0"/>
              </a:rPr>
              <a:t>         </a:t>
            </a:r>
            <a:endParaRPr lang="ru-RU" sz="1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/>
          <p:nvPr/>
        </p:nvCxnSpPr>
        <p:spPr>
          <a:xfrm flipV="1">
            <a:off x="288925" y="3840163"/>
            <a:ext cx="3246438" cy="18748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TextBox 53"/>
          <p:cNvSpPr txBox="1">
            <a:spLocks noChangeArrowheads="1"/>
          </p:cNvSpPr>
          <p:nvPr/>
        </p:nvSpPr>
        <p:spPr bwMode="auto">
          <a:xfrm>
            <a:off x="1524000" y="4708525"/>
            <a:ext cx="312738" cy="400050"/>
          </a:xfrm>
          <a:prstGeom prst="rect">
            <a:avLst/>
          </a:prstGeom>
          <a:solidFill>
            <a:srgbClr val="F6FEC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pitchFamily="34" charset="0"/>
                <a:sym typeface="Symbol" pitchFamily="18" charset="2"/>
              </a:rPr>
              <a:t></a:t>
            </a:r>
            <a:endParaRPr lang="ru-RU">
              <a:cs typeface="Arial" pitchFamily="34" charset="0"/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1249363" y="4479925"/>
            <a:ext cx="914400" cy="914400"/>
          </a:xfrm>
          <a:prstGeom prst="irregularSeal1">
            <a:avLst/>
          </a:prstGeom>
          <a:solidFill>
            <a:srgbClr val="F6F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" y="45085"/>
            <a:ext cx="9707880" cy="640715"/>
          </a:xfrm>
        </p:spPr>
        <p:txBody>
          <a:bodyPr/>
          <a:lstStyle/>
          <a:p>
            <a:r>
              <a:rPr lang="ru-RU" sz="3200" dirty="0" smtClean="0"/>
              <a:t>                </a:t>
            </a:r>
            <a:r>
              <a:rPr lang="en-US" sz="3200" dirty="0" smtClean="0"/>
              <a:t>Production of charm baryons at B-factories</a:t>
            </a:r>
            <a:endParaRPr lang="ru-RU" sz="3200" dirty="0" smtClean="0"/>
          </a:p>
        </p:txBody>
      </p:sp>
      <p:sp>
        <p:nvSpPr>
          <p:cNvPr id="4099" name="Номер слайда 4"/>
          <p:cNvSpPr txBox="1">
            <a:spLocks noGrp="1"/>
          </p:cNvSpPr>
          <p:nvPr/>
        </p:nvSpPr>
        <p:spPr>
          <a:xfrm>
            <a:off x="8585200" y="6356350"/>
            <a:ext cx="8255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98AC5682-B246-402B-A4DF-67157FC5419E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4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3717925" y="1371600"/>
            <a:ext cx="19669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ru-RU" sz="1800">
              <a:cs typeface="Arial" pitchFamily="34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313363" y="3749111"/>
            <a:ext cx="4138612" cy="2572315"/>
            <a:chOff x="5232621" y="3749040"/>
            <a:chExt cx="4138123" cy="2571750"/>
          </a:xfrm>
        </p:grpSpPr>
        <p:sp>
          <p:nvSpPr>
            <p:cNvPr id="61451" name="Line 29"/>
            <p:cNvSpPr>
              <a:spLocks noChangeShapeType="1"/>
            </p:cNvSpPr>
            <p:nvPr/>
          </p:nvSpPr>
          <p:spPr bwMode="auto">
            <a:xfrm>
              <a:off x="7146925" y="4708525"/>
              <a:ext cx="18415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pic>
          <p:nvPicPr>
            <p:cNvPr id="614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3080" y="3749040"/>
              <a:ext cx="2847975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4" name="TextBox 14"/>
            <p:cNvSpPr txBox="1">
              <a:spLocks noChangeArrowheads="1"/>
            </p:cNvSpPr>
            <p:nvPr/>
          </p:nvSpPr>
          <p:spPr bwMode="auto">
            <a:xfrm>
              <a:off x="8610600" y="3794760"/>
              <a:ext cx="7601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  <a:sym typeface="Symbol" pitchFamily="18" charset="2"/>
                </a:rPr>
                <a:t></a:t>
              </a:r>
              <a:r>
                <a:rPr lang="en-US" baseline="30000">
                  <a:cs typeface="Arial" pitchFamily="34" charset="0"/>
                  <a:sym typeface="Symbol" pitchFamily="18" charset="2"/>
                </a:rPr>
                <a:t>-</a:t>
              </a:r>
              <a:r>
                <a:rPr lang="en-US">
                  <a:cs typeface="Arial" pitchFamily="34" charset="0"/>
                </a:rPr>
                <a:t>/</a:t>
              </a:r>
              <a:r>
                <a:rPr lang="ru-RU">
                  <a:cs typeface="Arial" pitchFamily="34" charset="0"/>
                </a:rPr>
                <a:t>К</a:t>
              </a:r>
              <a:r>
                <a:rPr lang="ru-RU" baseline="30000">
                  <a:cs typeface="Arial" pitchFamily="34" charset="0"/>
                </a:rPr>
                <a:t>-</a:t>
              </a:r>
            </a:p>
          </p:txBody>
        </p:sp>
        <p:sp>
          <p:nvSpPr>
            <p:cNvPr id="61455" name="TextBox 15"/>
            <p:cNvSpPr txBox="1">
              <a:spLocks noChangeArrowheads="1"/>
            </p:cNvSpPr>
            <p:nvPr/>
          </p:nvSpPr>
          <p:spPr bwMode="auto">
            <a:xfrm>
              <a:off x="8593528" y="4709160"/>
              <a:ext cx="5309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cs typeface="Arial" pitchFamily="34" charset="0"/>
                  <a:sym typeface="Symbol" pitchFamily="18" charset="2"/>
                </a:rPr>
                <a:t></a:t>
              </a:r>
              <a:r>
                <a:rPr lang="en-US" baseline="-25000">
                  <a:cs typeface="Arial" pitchFamily="34" charset="0"/>
                  <a:sym typeface="Symbol" pitchFamily="18" charset="2"/>
                </a:rPr>
                <a:t>c</a:t>
              </a:r>
              <a:r>
                <a:rPr lang="en-US" baseline="30000">
                  <a:cs typeface="Arial" pitchFamily="34" charset="0"/>
                  <a:sym typeface="Symbol" pitchFamily="18" charset="2"/>
                </a:rPr>
                <a:t>+</a:t>
              </a:r>
              <a:endParaRPr lang="ru-RU" baseline="30000">
                <a:cs typeface="Arial" pitchFamily="34" charset="0"/>
              </a:endParaRPr>
            </a:p>
          </p:txBody>
        </p:sp>
        <p:sp>
          <p:nvSpPr>
            <p:cNvPr id="61456" name="TextBox 16"/>
            <p:cNvSpPr txBox="1">
              <a:spLocks noChangeArrowheads="1"/>
            </p:cNvSpPr>
            <p:nvPr/>
          </p:nvSpPr>
          <p:spPr bwMode="auto">
            <a:xfrm>
              <a:off x="8656320" y="5806440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p</a:t>
              </a:r>
              <a:endParaRPr lang="ru-RU">
                <a:cs typeface="Arial" pitchFamily="34" charset="0"/>
              </a:endParaRPr>
            </a:p>
          </p:txBody>
        </p:sp>
        <p:sp>
          <p:nvSpPr>
            <p:cNvPr id="61457" name="TextBox 17"/>
            <p:cNvSpPr txBox="1">
              <a:spLocks noChangeArrowheads="1"/>
            </p:cNvSpPr>
            <p:nvPr/>
          </p:nvSpPr>
          <p:spPr bwMode="auto">
            <a:xfrm>
              <a:off x="5232621" y="4709160"/>
              <a:ext cx="4171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B</a:t>
              </a:r>
              <a:r>
                <a:rPr lang="en-US" baseline="30000">
                  <a:cs typeface="Arial" pitchFamily="34" charset="0"/>
                </a:rPr>
                <a:t>-</a:t>
              </a:r>
              <a:endParaRPr lang="ru-RU" baseline="30000">
                <a:cs typeface="Arial" pitchFamily="34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702486" y="5898608"/>
              <a:ext cx="1825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>
            <a:off x="3260725" y="2789238"/>
            <a:ext cx="138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23"/>
          <p:cNvSpPr txBox="1">
            <a:spLocks noChangeArrowheads="1"/>
          </p:cNvSpPr>
          <p:nvPr/>
        </p:nvSpPr>
        <p:spPr bwMode="auto">
          <a:xfrm>
            <a:off x="7150100" y="4114800"/>
            <a:ext cx="409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pitchFamily="34" charset="0"/>
              </a:rPr>
              <a:t>W-</a:t>
            </a:r>
            <a:endParaRPr lang="ru-RU" sz="1200">
              <a:cs typeface="Arial" pitchFamily="34" charset="0"/>
            </a:endParaRPr>
          </a:p>
        </p:txBody>
      </p:sp>
      <p:sp>
        <p:nvSpPr>
          <p:cNvPr id="61462" name="TextBox 25"/>
          <p:cNvSpPr txBox="1">
            <a:spLocks noChangeArrowheads="1"/>
          </p:cNvSpPr>
          <p:nvPr/>
        </p:nvSpPr>
        <p:spPr bwMode="auto">
          <a:xfrm>
            <a:off x="6142038" y="6354763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B</a:t>
            </a:r>
            <a:r>
              <a:rPr lang="en-US" baseline="30000">
                <a:cs typeface="Arial" pitchFamily="34" charset="0"/>
              </a:rPr>
              <a:t>-</a:t>
            </a:r>
            <a:r>
              <a:rPr lang="en-US">
                <a:cs typeface="Arial" pitchFamily="34" charset="0"/>
                <a:sym typeface="Wingdings" pitchFamily="2" charset="2"/>
              </a:rPr>
              <a:t></a:t>
            </a:r>
            <a:r>
              <a:rPr lang="en-US">
                <a:cs typeface="Arial" pitchFamily="34" charset="0"/>
                <a:sym typeface="Symbol" pitchFamily="18" charset="2"/>
              </a:rPr>
              <a:t>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c</a:t>
            </a:r>
            <a:r>
              <a:rPr lang="en-US" baseline="30000">
                <a:cs typeface="Arial" pitchFamily="34" charset="0"/>
                <a:sym typeface="Wingdings" pitchFamily="2" charset="2"/>
              </a:rPr>
              <a:t>+</a:t>
            </a:r>
            <a:r>
              <a:rPr lang="en-US">
                <a:cs typeface="Arial" pitchFamily="34" charset="0"/>
                <a:sym typeface="Wingdings" pitchFamily="2" charset="2"/>
              </a:rPr>
              <a:t> p</a:t>
            </a:r>
            <a:r>
              <a:rPr lang="en-US">
                <a:cs typeface="Arial" pitchFamily="34" charset="0"/>
                <a:sym typeface="Symbol" pitchFamily="18" charset="2"/>
              </a:rPr>
              <a:t></a:t>
            </a:r>
            <a:r>
              <a:rPr lang="en-US" baseline="30000">
                <a:cs typeface="Arial" pitchFamily="34" charset="0"/>
                <a:sym typeface="Wingdings" pitchFamily="2" charset="2"/>
              </a:rPr>
              <a:t>-</a:t>
            </a:r>
            <a:endParaRPr lang="ru-RU" baseline="30000"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056438" y="6446838"/>
            <a:ext cx="18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2708275" y="4003675"/>
            <a:ext cx="1531938" cy="1181100"/>
          </a:xfrm>
          <a:custGeom>
            <a:avLst/>
            <a:gdLst>
              <a:gd name="connsiteX0" fmla="*/ 869730 w 1531882"/>
              <a:gd name="connsiteY0" fmla="*/ 0 h 1179787"/>
              <a:gd name="connsiteX1" fmla="*/ 144517 w 1531882"/>
              <a:gd name="connsiteY1" fmla="*/ 488731 h 1179787"/>
              <a:gd name="connsiteX2" fmla="*/ 81455 w 1531882"/>
              <a:gd name="connsiteY2" fmla="*/ 977462 h 1179787"/>
              <a:gd name="connsiteX3" fmla="*/ 633248 w 1531882"/>
              <a:gd name="connsiteY3" fmla="*/ 1166649 h 1179787"/>
              <a:gd name="connsiteX4" fmla="*/ 1531882 w 1531882"/>
              <a:gd name="connsiteY4" fmla="*/ 1056290 h 1179787"/>
              <a:gd name="connsiteX5" fmla="*/ 1531882 w 1531882"/>
              <a:gd name="connsiteY5" fmla="*/ 1056290 h 11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882" h="1179787">
                <a:moveTo>
                  <a:pt x="869730" y="0"/>
                </a:moveTo>
                <a:cubicBezTo>
                  <a:pt x="572813" y="162910"/>
                  <a:pt x="275896" y="325821"/>
                  <a:pt x="144517" y="488731"/>
                </a:cubicBezTo>
                <a:cubicBezTo>
                  <a:pt x="13138" y="651641"/>
                  <a:pt x="0" y="864476"/>
                  <a:pt x="81455" y="977462"/>
                </a:cubicBezTo>
                <a:cubicBezTo>
                  <a:pt x="162910" y="1090448"/>
                  <a:pt x="391510" y="1153511"/>
                  <a:pt x="633248" y="1166649"/>
                </a:cubicBezTo>
                <a:cubicBezTo>
                  <a:pt x="874986" y="1179787"/>
                  <a:pt x="1531882" y="1056290"/>
                  <a:pt x="1531882" y="1056290"/>
                </a:cubicBezTo>
                <a:lnTo>
                  <a:pt x="1531882" y="105629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473075" y="5297488"/>
            <a:ext cx="3767138" cy="582612"/>
          </a:xfrm>
          <a:custGeom>
            <a:avLst/>
            <a:gdLst>
              <a:gd name="connsiteX0" fmla="*/ 0 w 3767958"/>
              <a:gd name="connsiteY0" fmla="*/ 583324 h 583324"/>
              <a:gd name="connsiteX1" fmla="*/ 819806 w 3767958"/>
              <a:gd name="connsiteY1" fmla="*/ 378372 h 583324"/>
              <a:gd name="connsiteX2" fmla="*/ 3767958 w 3767958"/>
              <a:gd name="connsiteY2" fmla="*/ 0 h 583324"/>
              <a:gd name="connsiteX3" fmla="*/ 3767958 w 3767958"/>
              <a:gd name="connsiteY3" fmla="*/ 0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958" h="583324">
                <a:moveTo>
                  <a:pt x="0" y="583324"/>
                </a:moveTo>
                <a:cubicBezTo>
                  <a:pt x="95906" y="529458"/>
                  <a:pt x="191813" y="475593"/>
                  <a:pt x="819806" y="378372"/>
                </a:cubicBezTo>
                <a:cubicBezTo>
                  <a:pt x="1447799" y="281151"/>
                  <a:pt x="3767958" y="0"/>
                  <a:pt x="3767958" y="0"/>
                </a:cubicBezTo>
                <a:lnTo>
                  <a:pt x="3767958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3044825" y="4178300"/>
            <a:ext cx="1181100" cy="809625"/>
          </a:xfrm>
          <a:custGeom>
            <a:avLst/>
            <a:gdLst>
              <a:gd name="connsiteX0" fmla="*/ 580696 w 1179786"/>
              <a:gd name="connsiteY0" fmla="*/ 0 h 809296"/>
              <a:gd name="connsiteX1" fmla="*/ 107730 w 1179786"/>
              <a:gd name="connsiteY1" fmla="*/ 315310 h 809296"/>
              <a:gd name="connsiteX2" fmla="*/ 60434 w 1179786"/>
              <a:gd name="connsiteY2" fmla="*/ 709448 h 809296"/>
              <a:gd name="connsiteX3" fmla="*/ 470337 w 1179786"/>
              <a:gd name="connsiteY3" fmla="*/ 804041 h 809296"/>
              <a:gd name="connsiteX4" fmla="*/ 1179786 w 1179786"/>
              <a:gd name="connsiteY4" fmla="*/ 740979 h 809296"/>
              <a:gd name="connsiteX5" fmla="*/ 1179786 w 1179786"/>
              <a:gd name="connsiteY5" fmla="*/ 740979 h 8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86" h="809296">
                <a:moveTo>
                  <a:pt x="580696" y="0"/>
                </a:moveTo>
                <a:cubicBezTo>
                  <a:pt x="387568" y="98534"/>
                  <a:pt x="194440" y="197069"/>
                  <a:pt x="107730" y="315310"/>
                </a:cubicBezTo>
                <a:cubicBezTo>
                  <a:pt x="21020" y="433551"/>
                  <a:pt x="0" y="627993"/>
                  <a:pt x="60434" y="709448"/>
                </a:cubicBezTo>
                <a:cubicBezTo>
                  <a:pt x="120868" y="790903"/>
                  <a:pt x="283778" y="798786"/>
                  <a:pt x="470337" y="804041"/>
                </a:cubicBezTo>
                <a:cubicBezTo>
                  <a:pt x="656896" y="809296"/>
                  <a:pt x="1179786" y="740979"/>
                  <a:pt x="1179786" y="740979"/>
                </a:cubicBezTo>
                <a:lnTo>
                  <a:pt x="1179786" y="74097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67" name="TextBox 36"/>
          <p:cNvSpPr txBox="1">
            <a:spLocks noChangeArrowheads="1"/>
          </p:cNvSpPr>
          <p:nvPr/>
        </p:nvSpPr>
        <p:spPr bwMode="auto">
          <a:xfrm>
            <a:off x="3170238" y="3578225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c</a:t>
            </a:r>
            <a:endParaRPr lang="ru-RU">
              <a:cs typeface="Arial" pitchFamily="34" charset="0"/>
            </a:endParaRPr>
          </a:p>
        </p:txBody>
      </p:sp>
      <p:sp>
        <p:nvSpPr>
          <p:cNvPr id="61468" name="TextBox 37"/>
          <p:cNvSpPr txBox="1">
            <a:spLocks noChangeArrowheads="1"/>
          </p:cNvSpPr>
          <p:nvPr/>
        </p:nvSpPr>
        <p:spPr bwMode="auto">
          <a:xfrm>
            <a:off x="60325" y="530383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c</a:t>
            </a:r>
            <a:endParaRPr lang="ru-RU">
              <a:cs typeface="Arial" pitchFamily="34" charset="0"/>
            </a:endParaRPr>
          </a:p>
        </p:txBody>
      </p:sp>
      <p:sp>
        <p:nvSpPr>
          <p:cNvPr id="61469" name="TextBox 38"/>
          <p:cNvSpPr txBox="1">
            <a:spLocks noChangeArrowheads="1"/>
          </p:cNvSpPr>
          <p:nvPr/>
        </p:nvSpPr>
        <p:spPr bwMode="auto">
          <a:xfrm>
            <a:off x="334963" y="5851525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u</a:t>
            </a:r>
            <a:endParaRPr lang="ru-RU"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27000" y="5394325"/>
            <a:ext cx="20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1" name="TextBox 46"/>
          <p:cNvSpPr txBox="1">
            <a:spLocks noChangeArrowheads="1"/>
          </p:cNvSpPr>
          <p:nvPr/>
        </p:nvSpPr>
        <p:spPr bwMode="auto">
          <a:xfrm>
            <a:off x="4086225" y="5349875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u</a:t>
            </a:r>
            <a:endParaRPr lang="ru-RU"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4086225" y="5422900"/>
            <a:ext cx="317500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4" name="TextBox 59"/>
          <p:cNvSpPr txBox="1">
            <a:spLocks noChangeArrowheads="1"/>
          </p:cNvSpPr>
          <p:nvPr/>
        </p:nvSpPr>
        <p:spPr bwMode="auto">
          <a:xfrm>
            <a:off x="3581400" y="3727450"/>
            <a:ext cx="33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u</a:t>
            </a:r>
          </a:p>
          <a:p>
            <a:r>
              <a:rPr lang="en-US">
                <a:cs typeface="Arial" pitchFamily="34" charset="0"/>
              </a:rPr>
              <a:t>d</a:t>
            </a:r>
            <a:endParaRPr lang="ru-RU">
              <a:cs typeface="Arial" pitchFamily="34" charset="0"/>
            </a:endParaRPr>
          </a:p>
        </p:txBody>
      </p:sp>
      <p:sp>
        <p:nvSpPr>
          <p:cNvPr id="61475" name="TextBox 60"/>
          <p:cNvSpPr txBox="1">
            <a:spLocks noChangeArrowheads="1"/>
          </p:cNvSpPr>
          <p:nvPr/>
        </p:nvSpPr>
        <p:spPr bwMode="auto">
          <a:xfrm>
            <a:off x="4175125" y="4618038"/>
            <a:ext cx="336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d</a:t>
            </a:r>
          </a:p>
          <a:p>
            <a:r>
              <a:rPr lang="en-US">
                <a:cs typeface="Arial" pitchFamily="34" charset="0"/>
              </a:rPr>
              <a:t>u</a:t>
            </a:r>
            <a:endParaRPr lang="ru-RU"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221163" y="470852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175125" y="5029200"/>
            <a:ext cx="336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8" name="TextBox 66"/>
          <p:cNvSpPr txBox="1">
            <a:spLocks noChangeArrowheads="1"/>
          </p:cNvSpPr>
          <p:nvPr/>
        </p:nvSpPr>
        <p:spPr bwMode="auto">
          <a:xfrm>
            <a:off x="1020763" y="6264275"/>
            <a:ext cx="195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e+e- </a:t>
            </a:r>
            <a:r>
              <a:rPr lang="en-US">
                <a:cs typeface="Arial" pitchFamily="34" charset="0"/>
                <a:sym typeface="Wingdings" pitchFamily="2" charset="2"/>
              </a:rPr>
              <a:t></a:t>
            </a:r>
            <a:r>
              <a:rPr lang="en-US">
                <a:cs typeface="Arial" pitchFamily="34" charset="0"/>
                <a:sym typeface="Symbol" pitchFamily="18" charset="2"/>
              </a:rPr>
              <a:t>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c</a:t>
            </a:r>
            <a:r>
              <a:rPr lang="en-US" baseline="30000">
                <a:cs typeface="Arial" pitchFamily="34" charset="0"/>
                <a:sym typeface="Wingdings" pitchFamily="2" charset="2"/>
              </a:rPr>
              <a:t>+</a:t>
            </a:r>
            <a:r>
              <a:rPr lang="en-US">
                <a:cs typeface="Arial" pitchFamily="34" charset="0"/>
                <a:sym typeface="Wingdings" pitchFamily="2" charset="2"/>
              </a:rPr>
              <a:t> p </a:t>
            </a:r>
            <a:r>
              <a:rPr lang="en-US">
                <a:cs typeface="Arial" pitchFamily="34" charset="0"/>
                <a:sym typeface="Symbol" pitchFamily="18" charset="2"/>
              </a:rPr>
              <a:t>D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</a:t>
            </a:r>
            <a:endParaRPr lang="ru-RU" baseline="30000">
              <a:cs typeface="Arial" pitchFamily="34" charset="0"/>
            </a:endParaRPr>
          </a:p>
          <a:p>
            <a:endParaRPr lang="ru-RU"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301875" y="6308725"/>
            <a:ext cx="182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574925" y="6308725"/>
            <a:ext cx="138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1" name="TextBox 71"/>
          <p:cNvSpPr txBox="1">
            <a:spLocks noChangeArrowheads="1"/>
          </p:cNvSpPr>
          <p:nvPr/>
        </p:nvSpPr>
        <p:spPr bwMode="auto">
          <a:xfrm>
            <a:off x="1576388" y="4708525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pitchFamily="34" charset="0"/>
                <a:sym typeface="Symbol" pitchFamily="18" charset="2"/>
              </a:rPr>
              <a:t></a:t>
            </a:r>
            <a:endParaRPr lang="ru-RU">
              <a:cs typeface="Arial" pitchFamily="34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5090160" y="2697480"/>
            <a:ext cx="3703637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aryonic </a:t>
            </a:r>
            <a:r>
              <a:rPr lang="en-US" dirty="0"/>
              <a:t>B decays</a:t>
            </a:r>
            <a:endParaRPr lang="ru-RU" dirty="0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43840" y="2651760"/>
            <a:ext cx="3292475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Charmed baryons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e+e</a:t>
            </a:r>
            <a:r>
              <a:rPr lang="en-US" dirty="0"/>
              <a:t>-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cc continuum</a:t>
            </a:r>
            <a:endParaRPr lang="ru-RU" dirty="0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246568" y="914400"/>
            <a:ext cx="753764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>
                <a:solidFill>
                  <a:srgbClr val="990033"/>
                </a:solidFill>
              </a:rPr>
              <a:t>B-factories Belle and </a:t>
            </a:r>
            <a:r>
              <a:rPr lang="en-US" dirty="0" err="1">
                <a:solidFill>
                  <a:srgbClr val="990033"/>
                </a:solidFill>
              </a:rPr>
              <a:t>BaBar</a:t>
            </a:r>
            <a:r>
              <a:rPr lang="en-US" dirty="0">
                <a:solidFill>
                  <a:srgbClr val="990033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990033"/>
                </a:solidFill>
              </a:rPr>
              <a:t>o</a:t>
            </a:r>
            <a:r>
              <a:rPr lang="en-US" dirty="0" smtClean="0">
                <a:solidFill>
                  <a:srgbClr val="990033"/>
                </a:solidFill>
              </a:rPr>
              <a:t>ver past decade dominate in the field </a:t>
            </a:r>
            <a:r>
              <a:rPr lang="en-US" dirty="0">
                <a:solidFill>
                  <a:srgbClr val="990033"/>
                </a:solidFill>
              </a:rPr>
              <a:t>of charmed baryons.  </a:t>
            </a:r>
          </a:p>
          <a:p>
            <a:pPr algn="ctr"/>
            <a:r>
              <a:rPr lang="en-US" dirty="0">
                <a:solidFill>
                  <a:srgbClr val="990033"/>
                </a:solidFill>
              </a:rPr>
              <a:t>They </a:t>
            </a:r>
            <a:r>
              <a:rPr lang="en-US" dirty="0" smtClean="0">
                <a:solidFill>
                  <a:srgbClr val="990033"/>
                </a:solidFill>
              </a:rPr>
              <a:t>provide </a:t>
            </a:r>
            <a:r>
              <a:rPr lang="en-US" dirty="0">
                <a:solidFill>
                  <a:srgbClr val="990033"/>
                </a:solidFill>
              </a:rPr>
              <a:t>new knowledge about the spectroscopy, </a:t>
            </a:r>
          </a:p>
          <a:p>
            <a:pPr algn="ctr"/>
            <a:r>
              <a:rPr lang="en-US" dirty="0">
                <a:solidFill>
                  <a:srgbClr val="990033"/>
                </a:solidFill>
              </a:rPr>
              <a:t>decay modes and production mechanism of charmed baryons.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DFEA-CA0F-4715-95CB-BD9273D4F5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289560" y="91441"/>
            <a:ext cx="9326879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</a:rPr>
              <a:t>Decays of beauty mesons 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</a:rPr>
              <a:t>into </a:t>
            </a:r>
            <a:r>
              <a:rPr lang="en-US" sz="4000" dirty="0">
                <a:solidFill>
                  <a:schemeClr val="tx2"/>
                </a:solidFill>
                <a:latin typeface="Arial" charset="0"/>
              </a:rPr>
              <a:t>baryons</a:t>
            </a:r>
            <a:endParaRPr lang="ru-RU" sz="4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21285" y="822960"/>
            <a:ext cx="9540875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50" dirty="0"/>
              <a:t>Before B-factories it was known that B mesons can decay into baryons, including charm baryons</a:t>
            </a:r>
            <a:r>
              <a:rPr lang="ru-RU" sz="1750" dirty="0"/>
              <a:t> </a:t>
            </a:r>
            <a:r>
              <a:rPr lang="en-US" sz="1750" dirty="0"/>
              <a:t>(ARGUS, CLEO)</a:t>
            </a:r>
            <a:r>
              <a:rPr lang="ru-RU" sz="1750" dirty="0"/>
              <a:t>. </a:t>
            </a:r>
            <a:endParaRPr lang="en-US" sz="1750" dirty="0"/>
          </a:p>
          <a:p>
            <a:r>
              <a:rPr lang="en-US" sz="1750" dirty="0"/>
              <a:t>But only few exclusive modes were measured with moderate accuracy</a:t>
            </a:r>
            <a:r>
              <a:rPr lang="ru-RU" sz="1750" dirty="0"/>
              <a:t> (</a:t>
            </a:r>
            <a:r>
              <a:rPr lang="en-US" sz="1750" dirty="0"/>
              <a:t>CLEO)</a:t>
            </a:r>
            <a:r>
              <a:rPr lang="ru-RU" sz="1750" dirty="0" smtClean="0"/>
              <a:t>.</a:t>
            </a:r>
            <a:endParaRPr lang="en-US" sz="1750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B-factories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with their large statistics become active players in this field.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BaBar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и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Belle performed significantly improved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accuracy for previously measured modes, observed new modes and connected with them new effects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. </a:t>
            </a:r>
            <a:r>
              <a:rPr lang="ru-RU" dirty="0"/>
              <a:t>  </a:t>
            </a:r>
          </a:p>
        </p:txBody>
      </p:sp>
      <p:pic>
        <p:nvPicPr>
          <p:cNvPr id="6" name="Picture 5" descr="b2b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2926080"/>
            <a:ext cx="832104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363" y="0"/>
            <a:ext cx="8915400" cy="777875"/>
          </a:xfrm>
        </p:spPr>
        <p:txBody>
          <a:bodyPr/>
          <a:lstStyle/>
          <a:p>
            <a:r>
              <a:rPr lang="en-US" sz="4000" dirty="0" smtClean="0"/>
              <a:t>     Baryonic </a:t>
            </a:r>
            <a:r>
              <a:rPr lang="en-US" sz="4000" dirty="0" smtClean="0"/>
              <a:t>B decays: </a:t>
            </a:r>
            <a:r>
              <a:rPr lang="en-US" sz="4000" dirty="0" smtClean="0"/>
              <a:t>      </a:t>
            </a:r>
            <a:r>
              <a:rPr lang="en-US" sz="4000" u="sng" dirty="0" smtClean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</a:rPr>
              <a:t>new </a:t>
            </a:r>
            <a:r>
              <a:rPr lang="en-US" sz="4000" u="sng" dirty="0" smtClean="0">
                <a:solidFill>
                  <a:srgbClr val="C00000"/>
                </a:solidFill>
                <a:uFill>
                  <a:solidFill>
                    <a:srgbClr val="FFC000"/>
                  </a:solidFill>
                </a:uFill>
              </a:rPr>
              <a:t>effects</a:t>
            </a:r>
            <a:endParaRPr lang="ru-RU" sz="4000" u="sng" dirty="0" smtClean="0">
              <a:solidFill>
                <a:srgbClr val="C00000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585200" y="6356350"/>
            <a:ext cx="8255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B650770A-6EF1-491A-9512-015548A7FAEF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6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52229" name="Picture 5" descr="b2b_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" y="1051560"/>
            <a:ext cx="9509760" cy="54406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362" y="0"/>
            <a:ext cx="9555797" cy="777875"/>
          </a:xfrm>
        </p:spPr>
        <p:txBody>
          <a:bodyPr/>
          <a:lstStyle/>
          <a:p>
            <a:r>
              <a:rPr lang="en-US" sz="3370" dirty="0" smtClean="0"/>
              <a:t>Baryonic B decays: threshold </a:t>
            </a:r>
            <a:r>
              <a:rPr lang="en-US" sz="3370" dirty="0" err="1" smtClean="0"/>
              <a:t>enhansement</a:t>
            </a:r>
            <a:endParaRPr lang="ru-RU" sz="3370" dirty="0" smtClean="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585200" y="6356350"/>
            <a:ext cx="8255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B650770A-6EF1-491A-9512-015548A7FAEF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7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52231" name="Picture 5" descr="b2b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914400"/>
            <a:ext cx="914400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9281160" cy="960120"/>
          </a:xfrm>
        </p:spPr>
        <p:txBody>
          <a:bodyPr/>
          <a:lstStyle/>
          <a:p>
            <a:r>
              <a:rPr lang="en-US" sz="3000" dirty="0" smtClean="0"/>
              <a:t>New Type of Baryonic B </a:t>
            </a:r>
            <a:r>
              <a:rPr lang="en-US" sz="3000" dirty="0" smtClean="0"/>
              <a:t>decays 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 smtClean="0"/>
              <a:t>                                                  </a:t>
            </a:r>
            <a:r>
              <a:rPr lang="en-US" sz="3000" dirty="0" smtClean="0">
                <a:sym typeface="Wingdings" pitchFamily="2" charset="2"/>
              </a:rPr>
              <a:t> else one </a:t>
            </a:r>
            <a:r>
              <a:rPr lang="en-US" sz="3000" u="sng" dirty="0" smtClean="0">
                <a:solidFill>
                  <a:srgbClr val="0099FF"/>
                </a:solidFill>
                <a:uFill>
                  <a:solidFill>
                    <a:srgbClr val="FFC000"/>
                  </a:solidFill>
                </a:uFill>
                <a:sym typeface="Wingdings" pitchFamily="2" charset="2"/>
              </a:rPr>
              <a:t>new effect</a:t>
            </a:r>
            <a:endParaRPr lang="ru-RU" sz="3000" u="sng" dirty="0" smtClean="0">
              <a:solidFill>
                <a:srgbClr val="0099FF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2889250" y="6356350"/>
            <a:ext cx="36322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t>Ruslan Chistov (ITEP, Moscow)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585200" y="6356350"/>
            <a:ext cx="8255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0A35F624-51D3-4756-872A-0BB8DBD45A92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8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pic>
        <p:nvPicPr>
          <p:cNvPr id="53253" name="Picture 6" descr="b2b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2087563"/>
            <a:ext cx="8486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6645275" y="6264275"/>
            <a:ext cx="26558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One needs abs. Br’s !</a:t>
            </a:r>
            <a:endParaRPr lang="ru-RU" dirty="0"/>
          </a:p>
        </p:txBody>
      </p:sp>
      <p:pic>
        <p:nvPicPr>
          <p:cNvPr id="53255" name="Picture 11" descr="Lamc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7638"/>
            <a:ext cx="2955925" cy="1554162"/>
          </a:xfrm>
          <a:noFill/>
        </p:spPr>
      </p:pic>
      <p:pic>
        <p:nvPicPr>
          <p:cNvPr id="53256" name="Picture 19" descr="XicLa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638" y="1325563"/>
            <a:ext cx="31083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B-logo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2120" y="45720"/>
            <a:ext cx="51816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25"/>
          <p:cNvSpPr txBox="1">
            <a:spLocks noChangeArrowheads="1"/>
          </p:cNvSpPr>
          <p:nvPr/>
        </p:nvSpPr>
        <p:spPr bwMode="auto">
          <a:xfrm>
            <a:off x="6142038" y="1965325"/>
            <a:ext cx="315595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can expect Br ~ 10</a:t>
            </a:r>
            <a:r>
              <a:rPr lang="en-US" baseline="30000"/>
              <a:t>-5</a:t>
            </a:r>
          </a:p>
          <a:p>
            <a:endParaRPr lang="en-US"/>
          </a:p>
          <a:p>
            <a:r>
              <a:rPr lang="en-US"/>
              <a:t>But unexpectedly….</a:t>
            </a:r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8518525" y="2743200"/>
            <a:ext cx="731838" cy="1646238"/>
          </a:xfrm>
          <a:prstGeom prst="curvedLeftArrow">
            <a:avLst>
              <a:gd name="adj1" fmla="val 1667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260" name="Прямоугольник 17"/>
          <p:cNvSpPr>
            <a:spLocks noChangeArrowheads="1"/>
          </p:cNvSpPr>
          <p:nvPr/>
        </p:nvSpPr>
        <p:spPr bwMode="auto">
          <a:xfrm>
            <a:off x="3717925" y="960438"/>
            <a:ext cx="26177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3000" baseline="30000">
                <a:solidFill>
                  <a:srgbClr val="FF0000"/>
                </a:solidFill>
                <a:latin typeface="Arial Black" pitchFamily="34" charset="0"/>
              </a:rPr>
              <a:t>+</a:t>
            </a:r>
            <a:r>
              <a:rPr lang="en-US" sz="300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</a:t>
            </a:r>
            <a:r>
              <a:rPr lang="en-US" sz="300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</a:t>
            </a:r>
            <a:r>
              <a:rPr lang="en-US" sz="3000" baseline="30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0</a:t>
            </a:r>
            <a:r>
              <a:rPr lang="en-US" sz="3000" baseline="-25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c</a:t>
            </a:r>
            <a:r>
              <a:rPr lang="en-US" sz="3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 </a:t>
            </a:r>
            <a:r>
              <a:rPr lang="en-US" sz="3000" baseline="-25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c</a:t>
            </a:r>
            <a:r>
              <a:rPr lang="en-US" sz="3000" baseline="30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+</a:t>
            </a:r>
            <a:endParaRPr lang="ru-RU" sz="3000"/>
          </a:p>
        </p:txBody>
      </p:sp>
      <p:sp>
        <p:nvSpPr>
          <p:cNvPr id="53261" name="Прямоугольник 18"/>
          <p:cNvSpPr>
            <a:spLocks noChangeArrowheads="1"/>
          </p:cNvSpPr>
          <p:nvPr/>
        </p:nvSpPr>
        <p:spPr bwMode="auto">
          <a:xfrm>
            <a:off x="609600" y="914400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B</a:t>
            </a:r>
            <a:r>
              <a:rPr lang="en-US" baseline="30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0</a:t>
            </a:r>
            <a:r>
              <a:rPr lang="en-US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  </a:t>
            </a:r>
            <a:r>
              <a:rPr lang="en-US" baseline="-25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c</a:t>
            </a:r>
            <a:r>
              <a:rPr lang="en-US" baseline="30000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Arial Black" pitchFamily="34" charset="0"/>
                <a:sym typeface="Symbol" pitchFamily="18" charset="2"/>
              </a:rPr>
              <a:t> p </a:t>
            </a:r>
            <a:endParaRPr lang="ru-RU"/>
          </a:p>
        </p:txBody>
      </p:sp>
      <p:sp>
        <p:nvSpPr>
          <p:cNvPr id="53262" name="Прямоугольник 19"/>
          <p:cNvSpPr>
            <a:spLocks noChangeArrowheads="1"/>
          </p:cNvSpPr>
          <p:nvPr/>
        </p:nvSpPr>
        <p:spPr bwMode="auto">
          <a:xfrm>
            <a:off x="0" y="1279525"/>
            <a:ext cx="2533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Br=(2.19+0.56-0.49+-0.32+-0.57)x 10</a:t>
            </a:r>
            <a:r>
              <a:rPr lang="en-US" sz="1000" baseline="30000"/>
              <a:t>-5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DAE3-EC3D-4A54-A8F7-C6B8B926AD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9938" name="Прямоугольник 9"/>
          <p:cNvSpPr>
            <a:spLocks noChangeArrowheads="1"/>
          </p:cNvSpPr>
          <p:nvPr/>
        </p:nvSpPr>
        <p:spPr bwMode="auto">
          <a:xfrm>
            <a:off x="7010400" y="835025"/>
            <a:ext cx="248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PRD(RC) 74, 111105</a:t>
            </a:r>
            <a:endParaRPr lang="ru-RU"/>
          </a:p>
        </p:txBody>
      </p:sp>
      <p:pic>
        <p:nvPicPr>
          <p:cNvPr id="39939" name="Picture 9" descr="B-logo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763" y="46038"/>
            <a:ext cx="8239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4475" y="46038"/>
            <a:ext cx="7223125" cy="822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33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</a:t>
            </a:r>
            <a:r>
              <a:rPr lang="ru-RU" sz="33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/>
              </a:rPr>
              <a:t></a:t>
            </a:r>
            <a:r>
              <a:rPr lang="en-US" sz="33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c</a:t>
            </a:r>
            <a:r>
              <a:rPr lang="ru-RU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-</a:t>
            </a:r>
            <a:r>
              <a:rPr lang="en-US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 </a:t>
            </a: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/>
              </a:rPr>
              <a:t></a:t>
            </a:r>
            <a:r>
              <a:rPr lang="en-US" sz="33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c</a:t>
            </a:r>
            <a:r>
              <a:rPr lang="ru-RU" sz="3300" baseline="300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+</a:t>
            </a: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49763" y="136525"/>
            <a:ext cx="274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2" name="Группа 15"/>
          <p:cNvGrpSpPr>
            <a:grpSpLocks/>
          </p:cNvGrpSpPr>
          <p:nvPr/>
        </p:nvGrpSpPr>
        <p:grpSpPr bwMode="auto">
          <a:xfrm>
            <a:off x="244475" y="1385888"/>
            <a:ext cx="9417050" cy="4922837"/>
            <a:chOff x="563563" y="1385888"/>
            <a:chExt cx="8713787" cy="4086225"/>
          </a:xfrm>
        </p:grpSpPr>
        <p:sp>
          <p:nvSpPr>
            <p:cNvPr id="39943" name="Rectangle 3"/>
            <p:cNvSpPr>
              <a:spLocks noChangeArrowheads="1"/>
            </p:cNvSpPr>
            <p:nvPr/>
          </p:nvSpPr>
          <p:spPr bwMode="auto">
            <a:xfrm>
              <a:off x="563563" y="2011363"/>
              <a:ext cx="4433887" cy="338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000099"/>
                </a:buClr>
                <a:buFontTx/>
                <a:buChar char="•"/>
              </a:pPr>
              <a:endParaRPr lang="ru-RU" sz="1800">
                <a:solidFill>
                  <a:schemeClr val="bg1"/>
                </a:solidFill>
              </a:endParaRPr>
            </a:p>
          </p:txBody>
        </p:sp>
        <p:pic>
          <p:nvPicPr>
            <p:cNvPr id="39944" name="Picture 7" descr="b2b_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0" y="1385888"/>
              <a:ext cx="8648700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792719" y="4937122"/>
              <a:ext cx="8412654" cy="503366"/>
            </a:xfrm>
            <a:prstGeom prst="rect">
              <a:avLst/>
            </a:prstGeom>
            <a:solidFill>
              <a:srgbClr val="B8DB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75240</TotalTime>
  <Words>1023</Words>
  <Application>Microsoft Office PowerPoint</Application>
  <PresentationFormat>Лист A4 (210x297 мм)</PresentationFormat>
  <Paragraphs>173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Comic Sans MS</vt:lpstr>
      <vt:lpstr>Arial Black</vt:lpstr>
      <vt:lpstr>Symbol</vt:lpstr>
      <vt:lpstr>Century Schoolbook</vt:lpstr>
      <vt:lpstr>Arial Narrow</vt:lpstr>
      <vt:lpstr>Wingdings 2</vt:lpstr>
      <vt:lpstr>Times New Roman</vt:lpstr>
      <vt:lpstr>Wingdings</vt:lpstr>
      <vt:lpstr>Century Gothic</vt:lpstr>
      <vt:lpstr>Monotype Corsiva</vt:lpstr>
      <vt:lpstr>Maiandra GD</vt:lpstr>
      <vt:lpstr>Verdana</vt:lpstr>
      <vt:lpstr>Calibri</vt:lpstr>
      <vt:lpstr>Поток</vt:lpstr>
      <vt:lpstr>Специальное оформление</vt:lpstr>
      <vt:lpstr>Слайд 1</vt:lpstr>
      <vt:lpstr>Слайд 2</vt:lpstr>
      <vt:lpstr>Слайд 3</vt:lpstr>
      <vt:lpstr>                Production of charm baryons at B-factories</vt:lpstr>
      <vt:lpstr>Слайд 5</vt:lpstr>
      <vt:lpstr>     Baryonic B decays:       new effects</vt:lpstr>
      <vt:lpstr>Baryonic B decays: threshold enhansement</vt:lpstr>
      <vt:lpstr>New Type of Baryonic B decays                                                      else one new effect</vt:lpstr>
      <vt:lpstr>Слайд 9</vt:lpstr>
      <vt:lpstr>Search for  Вc+ c-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Обнаружение распада  В0Ds+  p </vt:lpstr>
      <vt:lpstr>Экспериментальное свидетельство о первом барионном распаде Bs0 мезона : Bs0  с+-</vt:lpstr>
      <vt:lpstr>Слайд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Group</dc:title>
  <dc:creator>A.Schopper</dc:creator>
  <cp:lastModifiedBy>Лена</cp:lastModifiedBy>
  <cp:revision>746</cp:revision>
  <cp:lastPrinted>2001-06-04T20:13:58Z</cp:lastPrinted>
  <dcterms:created xsi:type="dcterms:W3CDTF">1998-06-11T14:28:01Z</dcterms:created>
  <dcterms:modified xsi:type="dcterms:W3CDTF">2015-10-06T06:41:12Z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E:\LHCb\calo_tdr\tex\lhcc</vt:lpwstr>
  </property>
</Properties>
</file>