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62" r:id="rId5"/>
    <p:sldId id="257" r:id="rId6"/>
    <p:sldId id="266" r:id="rId7"/>
    <p:sldId id="264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27" autoAdjust="0"/>
    <p:restoredTop sz="94660"/>
  </p:normalViewPr>
  <p:slideViewPr>
    <p:cSldViewPr>
      <p:cViewPr varScale="1">
        <p:scale>
          <a:sx n="87" d="100"/>
          <a:sy n="87" d="100"/>
        </p:scale>
        <p:origin x="-17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14ABB1-3F40-4C43-933C-569D9428D83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F05E6A-4952-4914-9B06-224EB7796546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just" rtl="0"/>
          <a:r>
            <a:rPr lang="en-US" dirty="0" smtClean="0">
              <a:solidFill>
                <a:schemeClr val="tx1"/>
              </a:solidFill>
            </a:rPr>
            <a:t>1. The detector should be placed inside a massive </a:t>
          </a:r>
          <a:r>
            <a:rPr lang="en-US" dirty="0" smtClean="0">
              <a:solidFill>
                <a:schemeClr val="tx1"/>
              </a:solidFill>
            </a:rPr>
            <a:t>shield for </a:t>
          </a:r>
          <a:r>
            <a:rPr lang="en-US" dirty="0" smtClean="0">
              <a:solidFill>
                <a:schemeClr val="tx1"/>
              </a:solidFill>
            </a:rPr>
            <a:t>providing low-background experiment</a:t>
          </a:r>
          <a:endParaRPr lang="ru-RU" dirty="0">
            <a:solidFill>
              <a:schemeClr val="tx1"/>
            </a:solidFill>
          </a:endParaRPr>
        </a:p>
      </dgm:t>
    </dgm:pt>
    <dgm:pt modelId="{9C45C1BF-505F-4A92-86D7-0A199494408E}" type="parTrans" cxnId="{950A411D-80E1-47EC-B275-D91CCB241237}">
      <dgm:prSet/>
      <dgm:spPr/>
      <dgm:t>
        <a:bodyPr/>
        <a:lstStyle/>
        <a:p>
          <a:endParaRPr lang="ru-RU"/>
        </a:p>
      </dgm:t>
    </dgm:pt>
    <dgm:pt modelId="{5502A474-569E-467F-BEE3-8379C6EFDD3E}" type="sibTrans" cxnId="{950A411D-80E1-47EC-B275-D91CCB241237}">
      <dgm:prSet/>
      <dgm:spPr/>
      <dgm:t>
        <a:bodyPr/>
        <a:lstStyle/>
        <a:p>
          <a:endParaRPr lang="ru-RU"/>
        </a:p>
      </dgm:t>
    </dgm:pt>
    <dgm:pt modelId="{F94CC26B-E2BE-406C-9A47-F72E25DB6A90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just" rtl="0"/>
          <a:r>
            <a:rPr lang="en-US" dirty="0" smtClean="0">
              <a:solidFill>
                <a:schemeClr val="tx1"/>
              </a:solidFill>
            </a:rPr>
            <a:t>2. System should </a:t>
          </a:r>
          <a:r>
            <a:rPr lang="en-US" dirty="0" smtClean="0">
              <a:solidFill>
                <a:schemeClr val="tx1"/>
              </a:solidFill>
            </a:rPr>
            <a:t>provide condensing </a:t>
          </a:r>
          <a:r>
            <a:rPr lang="en-US" dirty="0" smtClean="0">
              <a:solidFill>
                <a:schemeClr val="tx1"/>
              </a:solidFill>
            </a:rPr>
            <a:t>of 200 kg of xenon and maintaining a </a:t>
          </a:r>
          <a:r>
            <a:rPr lang="en-US" dirty="0" smtClean="0">
              <a:solidFill>
                <a:schemeClr val="tx1"/>
              </a:solidFill>
            </a:rPr>
            <a:t>stable temperature of the </a:t>
          </a:r>
          <a:r>
            <a:rPr lang="en-US" dirty="0" smtClean="0">
              <a:solidFill>
                <a:schemeClr val="tx1"/>
              </a:solidFill>
            </a:rPr>
            <a:t>liquid </a:t>
          </a:r>
          <a:r>
            <a:rPr lang="en-US" dirty="0" smtClean="0">
              <a:solidFill>
                <a:schemeClr val="tx1"/>
              </a:solidFill>
            </a:rPr>
            <a:t>with </a:t>
          </a:r>
          <a:r>
            <a:rPr lang="en-US" dirty="0" smtClean="0">
              <a:solidFill>
                <a:schemeClr val="tx1"/>
              </a:solidFill>
            </a:rPr>
            <a:t>an accuracy of </a:t>
          </a:r>
          <a:r>
            <a:rPr lang="en-US" dirty="0" smtClean="0">
              <a:solidFill>
                <a:schemeClr val="tx1"/>
              </a:solidFill>
            </a:rPr>
            <a:t>about 1K in the range of 160-170K during </a:t>
          </a:r>
          <a:r>
            <a:rPr lang="en-US" dirty="0" smtClean="0">
              <a:solidFill>
                <a:schemeClr val="tx1"/>
              </a:solidFill>
            </a:rPr>
            <a:t>long time required for the experiment</a:t>
          </a:r>
          <a:endParaRPr lang="ru-RU" dirty="0">
            <a:solidFill>
              <a:schemeClr val="tx1"/>
            </a:solidFill>
          </a:endParaRPr>
        </a:p>
      </dgm:t>
    </dgm:pt>
    <dgm:pt modelId="{C1A057C8-3A09-4884-9575-ECC01BC0285A}" type="parTrans" cxnId="{152E5343-8D28-41DC-8790-E9E7ACF23801}">
      <dgm:prSet/>
      <dgm:spPr/>
      <dgm:t>
        <a:bodyPr/>
        <a:lstStyle/>
        <a:p>
          <a:endParaRPr lang="ru-RU"/>
        </a:p>
      </dgm:t>
    </dgm:pt>
    <dgm:pt modelId="{E58A7E48-E1A9-491F-8518-9475E19114EA}" type="sibTrans" cxnId="{152E5343-8D28-41DC-8790-E9E7ACF23801}">
      <dgm:prSet/>
      <dgm:spPr/>
      <dgm:t>
        <a:bodyPr/>
        <a:lstStyle/>
        <a:p>
          <a:endParaRPr lang="ru-RU"/>
        </a:p>
      </dgm:t>
    </dgm:pt>
    <dgm:pt modelId="{937E1FAD-3815-44FB-B0E5-662C3671C276}" type="pres">
      <dgm:prSet presAssocID="{C314ABB1-3F40-4C43-933C-569D9428D8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13BD90-90A0-4146-A055-8FD7BCCE62D6}" type="pres">
      <dgm:prSet presAssocID="{52F05E6A-4952-4914-9B06-224EB779654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CAE647-9AEA-4DAB-9DF9-2B3E5E64F171}" type="pres">
      <dgm:prSet presAssocID="{5502A474-569E-467F-BEE3-8379C6EFDD3E}" presName="spacer" presStyleCnt="0"/>
      <dgm:spPr/>
    </dgm:pt>
    <dgm:pt modelId="{71B8439E-F8E1-4346-BEAD-AAFB82E9E1BE}" type="pres">
      <dgm:prSet presAssocID="{F94CC26B-E2BE-406C-9A47-F72E25DB6A9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91869F-6CAD-405B-904E-D0F64BFBEF78}" type="presOf" srcId="{52F05E6A-4952-4914-9B06-224EB7796546}" destId="{E213BD90-90A0-4146-A055-8FD7BCCE62D6}" srcOrd="0" destOrd="0" presId="urn:microsoft.com/office/officeart/2005/8/layout/vList2"/>
    <dgm:cxn modelId="{152E5343-8D28-41DC-8790-E9E7ACF23801}" srcId="{C314ABB1-3F40-4C43-933C-569D9428D838}" destId="{F94CC26B-E2BE-406C-9A47-F72E25DB6A90}" srcOrd="1" destOrd="0" parTransId="{C1A057C8-3A09-4884-9575-ECC01BC0285A}" sibTransId="{E58A7E48-E1A9-491F-8518-9475E19114EA}"/>
    <dgm:cxn modelId="{2496D861-4564-4D60-9BAF-C79C82225B3B}" type="presOf" srcId="{F94CC26B-E2BE-406C-9A47-F72E25DB6A90}" destId="{71B8439E-F8E1-4346-BEAD-AAFB82E9E1BE}" srcOrd="0" destOrd="0" presId="urn:microsoft.com/office/officeart/2005/8/layout/vList2"/>
    <dgm:cxn modelId="{950A411D-80E1-47EC-B275-D91CCB241237}" srcId="{C314ABB1-3F40-4C43-933C-569D9428D838}" destId="{52F05E6A-4952-4914-9B06-224EB7796546}" srcOrd="0" destOrd="0" parTransId="{9C45C1BF-505F-4A92-86D7-0A199494408E}" sibTransId="{5502A474-569E-467F-BEE3-8379C6EFDD3E}"/>
    <dgm:cxn modelId="{C35D7EE1-B4F9-41C1-8058-FAFE2BED1F78}" type="presOf" srcId="{C314ABB1-3F40-4C43-933C-569D9428D838}" destId="{937E1FAD-3815-44FB-B0E5-662C3671C276}" srcOrd="0" destOrd="0" presId="urn:microsoft.com/office/officeart/2005/8/layout/vList2"/>
    <dgm:cxn modelId="{9340B6B2-7EE5-441A-ADBC-95FF2D2E2362}" type="presParOf" srcId="{937E1FAD-3815-44FB-B0E5-662C3671C276}" destId="{E213BD90-90A0-4146-A055-8FD7BCCE62D6}" srcOrd="0" destOrd="0" presId="urn:microsoft.com/office/officeart/2005/8/layout/vList2"/>
    <dgm:cxn modelId="{BD9772AE-CFAE-4FC0-985A-F4786764EE66}" type="presParOf" srcId="{937E1FAD-3815-44FB-B0E5-662C3671C276}" destId="{8DCAE647-9AEA-4DAB-9DF9-2B3E5E64F171}" srcOrd="1" destOrd="0" presId="urn:microsoft.com/office/officeart/2005/8/layout/vList2"/>
    <dgm:cxn modelId="{A8C1CC06-AF71-4749-A2DC-0D4C5CDD8B53}" type="presParOf" srcId="{937E1FAD-3815-44FB-B0E5-662C3671C276}" destId="{71B8439E-F8E1-4346-BEAD-AAFB82E9E1B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4251F4-4820-43CC-AEC7-12083F2A419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76D61E-B936-4398-8176-F2EEDAB397A0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 algn="just" rtl="0"/>
          <a:r>
            <a:rPr lang="en-US" sz="2100" dirty="0" smtClean="0">
              <a:solidFill>
                <a:schemeClr val="tx1"/>
              </a:solidFill>
            </a:rPr>
            <a:t>The goal is to </a:t>
          </a:r>
          <a:r>
            <a:rPr lang="en-US" sz="2100" dirty="0" smtClean="0">
              <a:solidFill>
                <a:schemeClr val="tx1"/>
              </a:solidFill>
            </a:rPr>
            <a:t>develop a powerful cryostatting system with most of the mass located at a distance and with the possibility of precise temperature control</a:t>
          </a:r>
          <a:endParaRPr lang="ru-RU" sz="2100" dirty="0">
            <a:solidFill>
              <a:schemeClr val="tx1"/>
            </a:solidFill>
          </a:endParaRPr>
        </a:p>
      </dgm:t>
    </dgm:pt>
    <dgm:pt modelId="{8F56789A-75D0-481F-A78A-B56E5E4F5E8D}" type="parTrans" cxnId="{AF98B282-3606-4C28-9BE0-2F92D4C1B8A5}">
      <dgm:prSet/>
      <dgm:spPr/>
      <dgm:t>
        <a:bodyPr/>
        <a:lstStyle/>
        <a:p>
          <a:endParaRPr lang="ru-RU"/>
        </a:p>
      </dgm:t>
    </dgm:pt>
    <dgm:pt modelId="{C2F7B766-8C32-4084-8B6B-3ADB504065E7}" type="sibTrans" cxnId="{AF98B282-3606-4C28-9BE0-2F92D4C1B8A5}">
      <dgm:prSet/>
      <dgm:spPr/>
      <dgm:t>
        <a:bodyPr/>
        <a:lstStyle/>
        <a:p>
          <a:endParaRPr lang="ru-RU"/>
        </a:p>
      </dgm:t>
    </dgm:pt>
    <dgm:pt modelId="{E8A6F0ED-9487-4574-AFD6-A7D7C1FED31B}" type="pres">
      <dgm:prSet presAssocID="{354251F4-4820-43CC-AEC7-12083F2A41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4D8250-30B1-4A08-9C74-A76AE839DB62}" type="pres">
      <dgm:prSet presAssocID="{6C76D61E-B936-4398-8176-F2EEDAB397A0}" presName="parentText" presStyleLbl="node1" presStyleIdx="0" presStyleCnt="1" custScaleY="84549" custLinFactNeighborY="-102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7AE0AB-3985-4E2C-9ECC-0CA8D10251BF}" type="presOf" srcId="{354251F4-4820-43CC-AEC7-12083F2A419E}" destId="{E8A6F0ED-9487-4574-AFD6-A7D7C1FED31B}" srcOrd="0" destOrd="0" presId="urn:microsoft.com/office/officeart/2005/8/layout/vList2"/>
    <dgm:cxn modelId="{20F70AC9-81F9-46D7-87C4-4323A52C9844}" type="presOf" srcId="{6C76D61E-B936-4398-8176-F2EEDAB397A0}" destId="{974D8250-30B1-4A08-9C74-A76AE839DB62}" srcOrd="0" destOrd="0" presId="urn:microsoft.com/office/officeart/2005/8/layout/vList2"/>
    <dgm:cxn modelId="{AF98B282-3606-4C28-9BE0-2F92D4C1B8A5}" srcId="{354251F4-4820-43CC-AEC7-12083F2A419E}" destId="{6C76D61E-B936-4398-8176-F2EEDAB397A0}" srcOrd="0" destOrd="0" parTransId="{8F56789A-75D0-481F-A78A-B56E5E4F5E8D}" sibTransId="{C2F7B766-8C32-4084-8B6B-3ADB504065E7}"/>
    <dgm:cxn modelId="{046D3CE0-4E74-44FD-809A-3DB9BE2DBEEC}" type="presParOf" srcId="{E8A6F0ED-9487-4574-AFD6-A7D7C1FED31B}" destId="{974D8250-30B1-4A08-9C74-A76AE839DB6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3BD90-90A0-4146-A055-8FD7BCCE62D6}">
      <dsp:nvSpPr>
        <dsp:cNvPr id="0" name=""/>
        <dsp:cNvSpPr/>
      </dsp:nvSpPr>
      <dsp:spPr>
        <a:xfrm>
          <a:off x="0" y="6257"/>
          <a:ext cx="8388424" cy="1174753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just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1. The detector should be placed inside a massive </a:t>
          </a:r>
          <a:r>
            <a:rPr lang="en-US" sz="2100" kern="1200" dirty="0" smtClean="0">
              <a:solidFill>
                <a:schemeClr val="tx1"/>
              </a:solidFill>
            </a:rPr>
            <a:t>shield for </a:t>
          </a:r>
          <a:r>
            <a:rPr lang="en-US" sz="2100" kern="1200" dirty="0" smtClean="0">
              <a:solidFill>
                <a:schemeClr val="tx1"/>
              </a:solidFill>
            </a:rPr>
            <a:t>providing low-background experiment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57347" y="63604"/>
        <a:ext cx="8273730" cy="1060059"/>
      </dsp:txXfrm>
    </dsp:sp>
    <dsp:sp modelId="{71B8439E-F8E1-4346-BEAD-AAFB82E9E1BE}">
      <dsp:nvSpPr>
        <dsp:cNvPr id="0" name=""/>
        <dsp:cNvSpPr/>
      </dsp:nvSpPr>
      <dsp:spPr>
        <a:xfrm>
          <a:off x="0" y="1241491"/>
          <a:ext cx="8388424" cy="1174753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just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2. System should </a:t>
          </a:r>
          <a:r>
            <a:rPr lang="en-US" sz="2100" kern="1200" dirty="0" smtClean="0">
              <a:solidFill>
                <a:schemeClr val="tx1"/>
              </a:solidFill>
            </a:rPr>
            <a:t>provide condensing </a:t>
          </a:r>
          <a:r>
            <a:rPr lang="en-US" sz="2100" kern="1200" dirty="0" smtClean="0">
              <a:solidFill>
                <a:schemeClr val="tx1"/>
              </a:solidFill>
            </a:rPr>
            <a:t>of 200 kg of xenon and maintaining a </a:t>
          </a:r>
          <a:r>
            <a:rPr lang="en-US" sz="2100" kern="1200" dirty="0" smtClean="0">
              <a:solidFill>
                <a:schemeClr val="tx1"/>
              </a:solidFill>
            </a:rPr>
            <a:t>stable temperature of the </a:t>
          </a:r>
          <a:r>
            <a:rPr lang="en-US" sz="2100" kern="1200" dirty="0" smtClean="0">
              <a:solidFill>
                <a:schemeClr val="tx1"/>
              </a:solidFill>
            </a:rPr>
            <a:t>liquid </a:t>
          </a:r>
          <a:r>
            <a:rPr lang="en-US" sz="2100" kern="1200" dirty="0" smtClean="0">
              <a:solidFill>
                <a:schemeClr val="tx1"/>
              </a:solidFill>
            </a:rPr>
            <a:t>with </a:t>
          </a:r>
          <a:r>
            <a:rPr lang="en-US" sz="2100" kern="1200" dirty="0" smtClean="0">
              <a:solidFill>
                <a:schemeClr val="tx1"/>
              </a:solidFill>
            </a:rPr>
            <a:t>an accuracy of </a:t>
          </a:r>
          <a:r>
            <a:rPr lang="en-US" sz="2100" kern="1200" dirty="0" smtClean="0">
              <a:solidFill>
                <a:schemeClr val="tx1"/>
              </a:solidFill>
            </a:rPr>
            <a:t>about 1K in the range of 160-170K during </a:t>
          </a:r>
          <a:r>
            <a:rPr lang="en-US" sz="2100" kern="1200" dirty="0" smtClean="0">
              <a:solidFill>
                <a:schemeClr val="tx1"/>
              </a:solidFill>
            </a:rPr>
            <a:t>long time required for the experiment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57347" y="1298838"/>
        <a:ext cx="8273730" cy="10600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D8250-30B1-4A08-9C74-A76AE839DB62}">
      <dsp:nvSpPr>
        <dsp:cNvPr id="0" name=""/>
        <dsp:cNvSpPr/>
      </dsp:nvSpPr>
      <dsp:spPr>
        <a:xfrm>
          <a:off x="0" y="0"/>
          <a:ext cx="8078370" cy="1012964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just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The goal is to </a:t>
          </a:r>
          <a:r>
            <a:rPr lang="en-US" sz="2100" kern="1200" dirty="0" smtClean="0">
              <a:solidFill>
                <a:schemeClr val="tx1"/>
              </a:solidFill>
            </a:rPr>
            <a:t>develop a powerful cryostatting system with most of the mass located at a distance and with the possibility of precise temperature control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49449" y="49449"/>
        <a:ext cx="7979472" cy="9140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 trans="20000" size="100"/>
                    </a14:imgEffect>
                    <a14:imgEffect>
                      <a14:colorTemperature colorTemp="4500"/>
                    </a14:imgEffect>
                  </a14:imgLayer>
                </a14:imgProps>
              </a:ext>
            </a:extLst>
          </a:blip>
          <a:srcRect/>
          <a:stretch>
            <a:fillRect l="-6000" r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628800"/>
            <a:ext cx="8136904" cy="2448272"/>
          </a:xfrm>
        </p:spPr>
        <p:txBody>
          <a:bodyPr>
            <a:normAutofit/>
          </a:bodyPr>
          <a:lstStyle/>
          <a:p>
            <a:r>
              <a:rPr lang="en-GB" b="1" dirty="0" err="1" smtClean="0">
                <a:solidFill>
                  <a:srgbClr val="002060"/>
                </a:solidFill>
              </a:rPr>
              <a:t>Thermosyphon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>
                <a:solidFill>
                  <a:srgbClr val="002060"/>
                </a:solidFill>
              </a:rPr>
              <a:t>cryogenic system for RED-100 detector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9409" y="5733256"/>
            <a:ext cx="6264696" cy="1124744"/>
          </a:xfrm>
        </p:spPr>
        <p:txBody>
          <a:bodyPr>
            <a:norm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International conference on particle physics and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astrophysics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National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Research Nuclear University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MEPhI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5-10 October 2015</a:t>
            </a:r>
          </a:p>
          <a:p>
            <a:endParaRPr lang="ru-RU" sz="14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911557" y="4437112"/>
            <a:ext cx="3600400" cy="1116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A. V. </a:t>
            </a:r>
            <a:r>
              <a:rPr lang="en-US" sz="2800" b="1" dirty="0" err="1" smtClean="0"/>
              <a:t>Shakirov</a:t>
            </a:r>
            <a:r>
              <a:rPr lang="en-US" sz="2800" b="1" dirty="0" smtClean="0"/>
              <a:t> (</a:t>
            </a:r>
            <a:r>
              <a:rPr lang="en-US" sz="2800" b="1" dirty="0" err="1" smtClean="0"/>
              <a:t>MEPhI</a:t>
            </a:r>
            <a:r>
              <a:rPr lang="en-US" sz="2800" b="1" dirty="0" smtClean="0"/>
              <a:t>)</a:t>
            </a:r>
          </a:p>
          <a:p>
            <a:r>
              <a:rPr lang="en-US" sz="2800" b="1" dirty="0" smtClean="0"/>
              <a:t>Moscow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58572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10800000" scaled="1"/>
                <a:tileRect/>
              </a:gradFill>
              <a:effectLst>
                <a:outerShdw dist="63500" dir="2700000" algn="tl" rotWithShape="0">
                  <a:prstClr val="black"/>
                </a:outerShdw>
              </a:effectLst>
              <a:latin typeface="+mn-lt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99621" y="-8182"/>
            <a:ext cx="8344380" cy="76470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challenges for the cryostatting system</a:t>
            </a:r>
            <a:endParaRPr lang="ru-RU" sz="3600" dirty="0"/>
          </a:p>
        </p:txBody>
      </p:sp>
      <p:sp>
        <p:nvSpPr>
          <p:cNvPr id="7" name="Нижний колонтитул 8"/>
          <p:cNvSpPr txBox="1">
            <a:spLocks noGrp="1"/>
          </p:cNvSpPr>
          <p:nvPr/>
        </p:nvSpPr>
        <p:spPr>
          <a:xfrm>
            <a:off x="0" y="6492875"/>
            <a:ext cx="4139952" cy="365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anchor="ctr"/>
          <a:lstStyle/>
          <a:p>
            <a:r>
              <a:rPr lang="en-US" sz="1200" b="1" dirty="0" err="1" smtClean="0">
                <a:solidFill>
                  <a:srgbClr val="002060"/>
                </a:solidFill>
              </a:rPr>
              <a:t>Thermosyphon</a:t>
            </a:r>
            <a:r>
              <a:rPr lang="en-US" sz="1200" b="1" dirty="0" smtClean="0">
                <a:solidFill>
                  <a:srgbClr val="002060"/>
                </a:solidFill>
              </a:rPr>
              <a:t> </a:t>
            </a:r>
            <a:r>
              <a:rPr lang="en-US" sz="1200" b="1" dirty="0">
                <a:solidFill>
                  <a:srgbClr val="002060"/>
                </a:solidFill>
              </a:rPr>
              <a:t>cryogenic system for RED-100 detector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8" name="Номер слайда 7"/>
          <p:cNvSpPr txBox="1">
            <a:spLocks noGrp="1"/>
          </p:cNvSpPr>
          <p:nvPr/>
        </p:nvSpPr>
        <p:spPr>
          <a:xfrm>
            <a:off x="3851920" y="6492875"/>
            <a:ext cx="1368152" cy="365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1548485-F71A-4963-B0F9-A91B8AD6846F}" type="slidenum">
              <a:rPr lang="ru-RU" sz="1200" b="1" smtClean="0">
                <a:solidFill>
                  <a:srgbClr val="002060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r>
              <a:rPr lang="ru-RU" sz="1200" b="1" dirty="0" smtClean="0">
                <a:solidFill>
                  <a:srgbClr val="002060"/>
                </a:solidFill>
                <a:latin typeface="+mn-lt"/>
              </a:rPr>
              <a:t>/</a:t>
            </a:r>
            <a:r>
              <a:rPr lang="en-US" sz="1200" b="1" dirty="0" smtClean="0">
                <a:solidFill>
                  <a:srgbClr val="002060"/>
                </a:solidFill>
                <a:latin typeface="+mn-lt"/>
              </a:rPr>
              <a:t>9</a:t>
            </a:r>
            <a:endParaRPr lang="ru-RU" sz="1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Дата 6"/>
          <p:cNvSpPr txBox="1">
            <a:spLocks noGrp="1"/>
          </p:cNvSpPr>
          <p:nvPr/>
        </p:nvSpPr>
        <p:spPr>
          <a:xfrm>
            <a:off x="5148065" y="6492875"/>
            <a:ext cx="3995936" cy="365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anchor="ctr"/>
          <a:lstStyle/>
          <a:p>
            <a:pPr algn="r"/>
            <a:r>
              <a:rPr lang="en-US" sz="1200" b="1" dirty="0" smtClean="0">
                <a:solidFill>
                  <a:srgbClr val="002060"/>
                </a:solidFill>
              </a:rPr>
              <a:t>07</a:t>
            </a:r>
            <a:r>
              <a:rPr lang="ru-RU" sz="1200" b="1" dirty="0" smtClean="0">
                <a:solidFill>
                  <a:srgbClr val="002060"/>
                </a:solidFill>
              </a:rPr>
              <a:t>.1</a:t>
            </a:r>
            <a:r>
              <a:rPr lang="en-US" sz="1200" b="1" dirty="0" smtClean="0">
                <a:solidFill>
                  <a:srgbClr val="002060"/>
                </a:solidFill>
              </a:rPr>
              <a:t>0</a:t>
            </a:r>
            <a:r>
              <a:rPr lang="ru-RU" sz="1200" b="1" dirty="0" smtClean="0">
                <a:solidFill>
                  <a:srgbClr val="002060"/>
                </a:solidFill>
              </a:rPr>
              <a:t>.201</a:t>
            </a:r>
            <a:r>
              <a:rPr lang="en-US" sz="1200" b="1" dirty="0" smtClean="0">
                <a:solidFill>
                  <a:srgbClr val="002060"/>
                </a:solidFill>
              </a:rPr>
              <a:t>5</a:t>
            </a:r>
            <a:endParaRPr lang="ru-RU" sz="1200" b="1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669138589"/>
              </p:ext>
            </p:extLst>
          </p:nvPr>
        </p:nvGraphicFramePr>
        <p:xfrm>
          <a:off x="377458" y="881685"/>
          <a:ext cx="8388424" cy="2422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Стрелка вправо 1"/>
          <p:cNvSpPr/>
          <p:nvPr/>
        </p:nvSpPr>
        <p:spPr>
          <a:xfrm rot="5400000">
            <a:off x="4067944" y="3555403"/>
            <a:ext cx="93610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543806034"/>
              </p:ext>
            </p:extLst>
          </p:nvPr>
        </p:nvGraphicFramePr>
        <p:xfrm>
          <a:off x="399810" y="4365104"/>
          <a:ext cx="807837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Группа 12"/>
          <p:cNvGrpSpPr/>
          <p:nvPr/>
        </p:nvGrpSpPr>
        <p:grpSpPr>
          <a:xfrm>
            <a:off x="76853" y="5445224"/>
            <a:ext cx="8989635" cy="795600"/>
            <a:chOff x="0" y="875185"/>
            <a:chExt cx="9144000" cy="79560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0" y="875185"/>
              <a:ext cx="9144000" cy="7956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38838" y="914023"/>
              <a:ext cx="9066324" cy="7179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solidFill>
                    <a:schemeClr val="tx1"/>
                  </a:solidFill>
                </a:rPr>
                <a:t>The </a:t>
              </a:r>
              <a:r>
                <a:rPr lang="en-US" sz="2800" kern="1200" dirty="0" err="1" smtClean="0">
                  <a:solidFill>
                    <a:schemeClr val="tx1"/>
                  </a:solidFill>
                </a:rPr>
                <a:t>thermosyphon</a:t>
              </a:r>
              <a:r>
                <a:rPr lang="en-US" sz="2800" kern="1200" dirty="0" smtClean="0">
                  <a:solidFill>
                    <a:schemeClr val="tx1"/>
                  </a:solidFill>
                </a:rPr>
                <a:t> technology meets the requirements</a:t>
              </a:r>
              <a:endParaRPr lang="ru-RU" sz="2800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3074" name="Picture 2" descr="D:\Users\Alexey\Google Диск\Дипломн.раб 19.03\International Conference on Particle Physics\Картинки\РЭД-transparent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90423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53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10800000" scaled="1"/>
                <a:tileRect/>
              </a:gradFill>
              <a:effectLst>
                <a:outerShdw dist="63500" dir="2700000" algn="tl" rotWithShape="0">
                  <a:prstClr val="black"/>
                </a:outerShdw>
              </a:effectLst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295" y="0"/>
            <a:ext cx="8344380" cy="764704"/>
          </a:xfrm>
        </p:spPr>
        <p:txBody>
          <a:bodyPr>
            <a:normAutofit/>
          </a:bodyPr>
          <a:lstStyle/>
          <a:p>
            <a:r>
              <a:rPr lang="en-US" sz="3800" dirty="0" smtClean="0"/>
              <a:t>The principle of </a:t>
            </a:r>
            <a:r>
              <a:rPr lang="en-US" sz="3800" dirty="0" err="1" smtClean="0"/>
              <a:t>thermosyphon</a:t>
            </a:r>
            <a:r>
              <a:rPr lang="en-US" sz="3800" dirty="0" smtClean="0"/>
              <a:t> operation</a:t>
            </a:r>
            <a:endParaRPr lang="ru-RU" sz="38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648503" y="3681028"/>
            <a:ext cx="549549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GB" sz="2000" dirty="0" smtClean="0"/>
              <a:t>A </a:t>
            </a:r>
            <a:r>
              <a:rPr lang="en-GB" sz="2000" dirty="0"/>
              <a:t>thermosyphon or </a:t>
            </a:r>
            <a:r>
              <a:rPr lang="en-GB" sz="2000" dirty="0" smtClean="0"/>
              <a:t>a gravity-assisted </a:t>
            </a:r>
            <a:r>
              <a:rPr lang="en-GB" sz="2000" dirty="0"/>
              <a:t>heat pipe consists of three basic </a:t>
            </a:r>
            <a:r>
              <a:rPr lang="en-GB" sz="2000" dirty="0" smtClean="0"/>
              <a:t>sections:</a:t>
            </a:r>
            <a:endParaRPr lang="ru-RU" sz="20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611149" y="4473116"/>
            <a:ext cx="5495498" cy="20197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buFont typeface="+mj-lt"/>
              <a:buAutoNum type="arabicPeriod"/>
            </a:pPr>
            <a:r>
              <a:rPr lang="en-GB" sz="2000" dirty="0" smtClean="0"/>
              <a:t>A </a:t>
            </a:r>
            <a:r>
              <a:rPr lang="en-GB" sz="2000" dirty="0"/>
              <a:t>cooling section (condenser</a:t>
            </a:r>
            <a:r>
              <a:rPr lang="en-GB" sz="2000" dirty="0" smtClean="0"/>
              <a:t>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000" dirty="0" smtClean="0"/>
              <a:t>A </a:t>
            </a:r>
            <a:r>
              <a:rPr lang="en-GB" sz="2000" dirty="0"/>
              <a:t>passive adiabatic section connecting the two active </a:t>
            </a:r>
            <a:r>
              <a:rPr lang="en-GB" sz="2000" dirty="0" smtClean="0"/>
              <a:t>sections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000" dirty="0" smtClean="0"/>
              <a:t>A </a:t>
            </a:r>
            <a:r>
              <a:rPr lang="en-GB" sz="2000" dirty="0"/>
              <a:t>heating section (evaporator)</a:t>
            </a:r>
            <a:endParaRPr lang="ru-RU" sz="20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611149" y="779743"/>
            <a:ext cx="5495499" cy="285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/>
              <a:t>A two-phase closed tubular </a:t>
            </a:r>
            <a:r>
              <a:rPr lang="en-GB" sz="2000" dirty="0" err="1"/>
              <a:t>thermosyphon</a:t>
            </a:r>
            <a:r>
              <a:rPr lang="en-GB" sz="2000" dirty="0"/>
              <a:t> is a device developed for transfer the large heat </a:t>
            </a:r>
            <a:r>
              <a:rPr lang="en-GB" sz="2000" dirty="0" smtClean="0"/>
              <a:t>energies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 smtClean="0"/>
              <a:t>A heat exchange takes place along heat pipe by condensation and evaporation of N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 in </a:t>
            </a:r>
            <a:r>
              <a:rPr lang="en-GB" sz="2000" dirty="0" smtClean="0"/>
              <a:t>the top </a:t>
            </a:r>
            <a:r>
              <a:rPr lang="en-GB" sz="2000" dirty="0" smtClean="0"/>
              <a:t>and bottom parts of pipe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gravity </a:t>
            </a:r>
            <a:r>
              <a:rPr lang="en-US" sz="2000" dirty="0" smtClean="0"/>
              <a:t>division </a:t>
            </a:r>
            <a:r>
              <a:rPr lang="en-US" sz="2000" dirty="0"/>
              <a:t>of the working substance in liquid and gaseous </a:t>
            </a:r>
            <a:r>
              <a:rPr lang="en-US" sz="2000" dirty="0" smtClean="0"/>
              <a:t>states is possible.</a:t>
            </a:r>
            <a:endParaRPr lang="ru-RU" sz="2000" dirty="0"/>
          </a:p>
        </p:txBody>
      </p:sp>
      <p:pic>
        <p:nvPicPr>
          <p:cNvPr id="17" name="Picture 2" descr="D:\Users\Alexey\Google Диск\Дипломн.раб 19.03\International Conference on Particle Physics\Картинки\РЭД-transpar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90423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Нижний колонтитул 8"/>
          <p:cNvSpPr txBox="1">
            <a:spLocks noGrp="1"/>
          </p:cNvSpPr>
          <p:nvPr/>
        </p:nvSpPr>
        <p:spPr>
          <a:xfrm>
            <a:off x="0" y="6492875"/>
            <a:ext cx="4139952" cy="365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anchor="ctr"/>
          <a:lstStyle/>
          <a:p>
            <a:r>
              <a:rPr lang="en-US" sz="1200" b="1" dirty="0" err="1" smtClean="0">
                <a:solidFill>
                  <a:srgbClr val="002060"/>
                </a:solidFill>
              </a:rPr>
              <a:t>Thermosyphon</a:t>
            </a:r>
            <a:r>
              <a:rPr lang="en-US" sz="1200" b="1" dirty="0" smtClean="0">
                <a:solidFill>
                  <a:srgbClr val="002060"/>
                </a:solidFill>
              </a:rPr>
              <a:t> </a:t>
            </a:r>
            <a:r>
              <a:rPr lang="en-US" sz="1200" b="1" dirty="0">
                <a:solidFill>
                  <a:srgbClr val="002060"/>
                </a:solidFill>
              </a:rPr>
              <a:t>cryogenic system for RED-100 detector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9" name="Номер слайда 7"/>
          <p:cNvSpPr txBox="1">
            <a:spLocks noGrp="1"/>
          </p:cNvSpPr>
          <p:nvPr/>
        </p:nvSpPr>
        <p:spPr>
          <a:xfrm>
            <a:off x="3851920" y="6492875"/>
            <a:ext cx="1368152" cy="365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1548485-F71A-4963-B0F9-A91B8AD6846F}" type="slidenum">
              <a:rPr lang="ru-RU" sz="1200" b="1" smtClean="0">
                <a:solidFill>
                  <a:srgbClr val="002060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r>
              <a:rPr lang="ru-RU" sz="1200" b="1" dirty="0" smtClean="0">
                <a:solidFill>
                  <a:srgbClr val="002060"/>
                </a:solidFill>
                <a:latin typeface="+mn-lt"/>
              </a:rPr>
              <a:t>/</a:t>
            </a:r>
            <a:r>
              <a:rPr lang="en-US" sz="1200" b="1" dirty="0">
                <a:solidFill>
                  <a:srgbClr val="002060"/>
                </a:solidFill>
              </a:rPr>
              <a:t>9</a:t>
            </a:r>
            <a:endParaRPr lang="ru-RU" sz="1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0" name="Дата 6"/>
          <p:cNvSpPr txBox="1">
            <a:spLocks noGrp="1"/>
          </p:cNvSpPr>
          <p:nvPr/>
        </p:nvSpPr>
        <p:spPr>
          <a:xfrm>
            <a:off x="5148065" y="6492875"/>
            <a:ext cx="3995936" cy="365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anchor="ctr"/>
          <a:lstStyle/>
          <a:p>
            <a:pPr algn="r"/>
            <a:r>
              <a:rPr lang="en-US" sz="1200" b="1" dirty="0" smtClean="0">
                <a:solidFill>
                  <a:srgbClr val="002060"/>
                </a:solidFill>
              </a:rPr>
              <a:t>07</a:t>
            </a:r>
            <a:r>
              <a:rPr lang="ru-RU" sz="1200" b="1" dirty="0" smtClean="0">
                <a:solidFill>
                  <a:srgbClr val="002060"/>
                </a:solidFill>
              </a:rPr>
              <a:t>.1</a:t>
            </a:r>
            <a:r>
              <a:rPr lang="en-US" sz="1200" b="1" dirty="0" smtClean="0">
                <a:solidFill>
                  <a:srgbClr val="002060"/>
                </a:solidFill>
              </a:rPr>
              <a:t>0</a:t>
            </a:r>
            <a:r>
              <a:rPr lang="ru-RU" sz="1200" b="1" dirty="0" smtClean="0">
                <a:solidFill>
                  <a:srgbClr val="002060"/>
                </a:solidFill>
              </a:rPr>
              <a:t>.201</a:t>
            </a:r>
            <a:r>
              <a:rPr lang="en-US" sz="1200" b="1" dirty="0" smtClean="0">
                <a:solidFill>
                  <a:srgbClr val="002060"/>
                </a:solidFill>
              </a:rPr>
              <a:t>5</a:t>
            </a:r>
            <a:endParaRPr lang="ru-RU" sz="1200" b="1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2050" name="Picture 2" descr="D:\Users\Alexey\Google Диск\Дипломн.раб 19.03\International Conference on Particle Physics\Картинки\Thermosyphon_principle-transparent_no_dimensions_bigletter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764703"/>
            <a:ext cx="2886499" cy="572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53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10800000" scaled="1"/>
                <a:tileRect/>
              </a:gradFill>
              <a:effectLst>
                <a:outerShdw dist="63500" dir="2700000" algn="tl" rotWithShape="0">
                  <a:prstClr val="black"/>
                </a:outerShdw>
              </a:effectLst>
              <a:latin typeface="+mn-lt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799621" y="7438"/>
            <a:ext cx="8344380" cy="764704"/>
          </a:xfrm>
          <a:noFill/>
        </p:spPr>
        <p:txBody>
          <a:bodyPr>
            <a:normAutofit/>
          </a:bodyPr>
          <a:lstStyle/>
          <a:p>
            <a:r>
              <a:rPr lang="en-US" sz="3600" dirty="0" smtClean="0"/>
              <a:t>The cryostatting </a:t>
            </a:r>
            <a:r>
              <a:rPr lang="en-US" sz="3600" dirty="0" smtClean="0"/>
              <a:t>system</a:t>
            </a:r>
            <a:endParaRPr lang="ru-RU" sz="3600" dirty="0"/>
          </a:p>
        </p:txBody>
      </p:sp>
      <p:pic>
        <p:nvPicPr>
          <p:cNvPr id="13" name="Picture 2" descr="D:\Users\Alexey\Google Диск\Дипломн.раб 19.03\International Conference on Particle Physics\Картинки\РЭД-transpar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90423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Нижний колонтитул 8"/>
          <p:cNvSpPr txBox="1">
            <a:spLocks noGrp="1"/>
          </p:cNvSpPr>
          <p:nvPr/>
        </p:nvSpPr>
        <p:spPr>
          <a:xfrm>
            <a:off x="0" y="6492875"/>
            <a:ext cx="4139952" cy="365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anchor="ctr"/>
          <a:lstStyle/>
          <a:p>
            <a:r>
              <a:rPr lang="en-US" sz="1200" b="1" dirty="0" err="1" smtClean="0">
                <a:solidFill>
                  <a:srgbClr val="002060"/>
                </a:solidFill>
              </a:rPr>
              <a:t>Thermosyphon</a:t>
            </a:r>
            <a:r>
              <a:rPr lang="en-US" sz="1200" b="1" dirty="0" smtClean="0">
                <a:solidFill>
                  <a:srgbClr val="002060"/>
                </a:solidFill>
              </a:rPr>
              <a:t> </a:t>
            </a:r>
            <a:r>
              <a:rPr lang="en-US" sz="1200" b="1" dirty="0">
                <a:solidFill>
                  <a:srgbClr val="002060"/>
                </a:solidFill>
              </a:rPr>
              <a:t>cryogenic system for RED-100 detector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5" name="Номер слайда 7"/>
          <p:cNvSpPr txBox="1">
            <a:spLocks noGrp="1"/>
          </p:cNvSpPr>
          <p:nvPr/>
        </p:nvSpPr>
        <p:spPr>
          <a:xfrm>
            <a:off x="3851920" y="6492875"/>
            <a:ext cx="1368152" cy="365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1548485-F71A-4963-B0F9-A91B8AD6846F}" type="slidenum">
              <a:rPr lang="ru-RU" sz="1200" b="1" smtClean="0">
                <a:solidFill>
                  <a:srgbClr val="002060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r>
              <a:rPr lang="ru-RU" sz="1200" b="1" dirty="0" smtClean="0">
                <a:solidFill>
                  <a:srgbClr val="002060"/>
                </a:solidFill>
                <a:latin typeface="+mn-lt"/>
              </a:rPr>
              <a:t>/</a:t>
            </a:r>
            <a:r>
              <a:rPr lang="en-US" sz="1200" b="1" dirty="0">
                <a:solidFill>
                  <a:srgbClr val="002060"/>
                </a:solidFill>
              </a:rPr>
              <a:t>9</a:t>
            </a:r>
            <a:endParaRPr lang="ru-RU" sz="1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6" name="Дата 6"/>
          <p:cNvSpPr txBox="1">
            <a:spLocks noGrp="1"/>
          </p:cNvSpPr>
          <p:nvPr/>
        </p:nvSpPr>
        <p:spPr>
          <a:xfrm>
            <a:off x="5148065" y="6492875"/>
            <a:ext cx="3995936" cy="365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anchor="ctr"/>
          <a:lstStyle/>
          <a:p>
            <a:pPr algn="r"/>
            <a:r>
              <a:rPr lang="en-US" sz="1200" b="1" dirty="0" smtClean="0">
                <a:solidFill>
                  <a:srgbClr val="002060"/>
                </a:solidFill>
              </a:rPr>
              <a:t>07</a:t>
            </a:r>
            <a:r>
              <a:rPr lang="ru-RU" sz="1200" b="1" dirty="0" smtClean="0">
                <a:solidFill>
                  <a:srgbClr val="002060"/>
                </a:solidFill>
              </a:rPr>
              <a:t>.1</a:t>
            </a:r>
            <a:r>
              <a:rPr lang="en-US" sz="1200" b="1" dirty="0" smtClean="0">
                <a:solidFill>
                  <a:srgbClr val="002060"/>
                </a:solidFill>
              </a:rPr>
              <a:t>0</a:t>
            </a:r>
            <a:r>
              <a:rPr lang="ru-RU" sz="1200" b="1" dirty="0" smtClean="0">
                <a:solidFill>
                  <a:srgbClr val="002060"/>
                </a:solidFill>
              </a:rPr>
              <a:t>.201</a:t>
            </a:r>
            <a:r>
              <a:rPr lang="en-US" sz="1200" b="1" dirty="0" smtClean="0">
                <a:solidFill>
                  <a:srgbClr val="002060"/>
                </a:solidFill>
              </a:rPr>
              <a:t>5</a:t>
            </a:r>
            <a:endParaRPr lang="ru-RU" sz="1200" b="1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38570" y="4501374"/>
            <a:ext cx="2724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GB" sz="2800" dirty="0"/>
              <a:t>Titanium cryostat</a:t>
            </a:r>
            <a:endParaRPr lang="en-GB" sz="2800" dirty="0"/>
          </a:p>
        </p:txBody>
      </p:sp>
      <p:cxnSp>
        <p:nvCxnSpPr>
          <p:cNvPr id="5" name="Прямая со стрелкой 4"/>
          <p:cNvCxnSpPr>
            <a:stCxn id="3" idx="3"/>
          </p:cNvCxnSpPr>
          <p:nvPr/>
        </p:nvCxnSpPr>
        <p:spPr>
          <a:xfrm>
            <a:off x="6663034" y="4762984"/>
            <a:ext cx="870015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D:\Users\Alexey\Google Диск\Дипломн.раб 19.03\ПТЭ\Статья про криотест№2\Картинки\2(исх.фото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1" y="740498"/>
            <a:ext cx="3301685" cy="502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 стрелкой 7"/>
          <p:cNvCxnSpPr>
            <a:stCxn id="3" idx="1"/>
          </p:cNvCxnSpPr>
          <p:nvPr/>
        </p:nvCxnSpPr>
        <p:spPr>
          <a:xfrm flipH="1">
            <a:off x="790423" y="4762984"/>
            <a:ext cx="3148147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47864" y="1628800"/>
            <a:ext cx="3251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Dewar with liquid N</a:t>
            </a:r>
            <a:r>
              <a:rPr lang="en-GB" sz="2800" baseline="-25000" dirty="0"/>
              <a:t>2</a:t>
            </a:r>
            <a:endParaRPr lang="ru-RU" sz="2800" baseline="-25000" dirty="0"/>
          </a:p>
        </p:txBody>
      </p:sp>
      <p:cxnSp>
        <p:nvCxnSpPr>
          <p:cNvPr id="18" name="Прямая со стрелкой 17"/>
          <p:cNvCxnSpPr>
            <a:stCxn id="11" idx="1"/>
          </p:cNvCxnSpPr>
          <p:nvPr/>
        </p:nvCxnSpPr>
        <p:spPr>
          <a:xfrm flipH="1">
            <a:off x="1115616" y="1890410"/>
            <a:ext cx="2232248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1" idx="3"/>
          </p:cNvCxnSpPr>
          <p:nvPr/>
        </p:nvCxnSpPr>
        <p:spPr>
          <a:xfrm>
            <a:off x="6599716" y="1890410"/>
            <a:ext cx="498325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750667" y="2395046"/>
            <a:ext cx="2446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Thermosyphon in metal hose</a:t>
            </a:r>
            <a:endParaRPr lang="ru-RU" sz="2800" dirty="0"/>
          </a:p>
        </p:txBody>
      </p:sp>
      <p:cxnSp>
        <p:nvCxnSpPr>
          <p:cNvPr id="23" name="Прямая со стрелкой 22"/>
          <p:cNvCxnSpPr>
            <a:stCxn id="26" idx="1"/>
          </p:cNvCxnSpPr>
          <p:nvPr/>
        </p:nvCxnSpPr>
        <p:spPr>
          <a:xfrm flipH="1">
            <a:off x="772006" y="2872100"/>
            <a:ext cx="2978661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26" idx="3"/>
          </p:cNvCxnSpPr>
          <p:nvPr/>
        </p:nvCxnSpPr>
        <p:spPr>
          <a:xfrm>
            <a:off x="6196913" y="2872100"/>
            <a:ext cx="1975487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123812" y="3611914"/>
            <a:ext cx="2353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GB" sz="2800" dirty="0"/>
              <a:t>C</a:t>
            </a:r>
            <a:r>
              <a:rPr lang="en-GB" sz="2800" dirty="0" smtClean="0"/>
              <a:t>ontrol </a:t>
            </a:r>
            <a:r>
              <a:rPr lang="en-GB" sz="2800" dirty="0"/>
              <a:t>system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2411761" y="3880212"/>
            <a:ext cx="1728191" cy="1018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 descr="D:\Users\Alexey\Google Диск\Дипломн.раб 19.03\International Conference on Particle Physics\Картинки\Scheme_mod_transparent_nolabel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2" t="-1103" r="23762" b="3608"/>
          <a:stretch/>
        </p:blipFill>
        <p:spPr bwMode="auto">
          <a:xfrm>
            <a:off x="6931618" y="764703"/>
            <a:ext cx="2193746" cy="572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06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10800000" scaled="1"/>
                <a:tileRect/>
              </a:gradFill>
              <a:effectLst>
                <a:outerShdw dist="63500" dir="2700000" algn="tl" rotWithShape="0">
                  <a:prstClr val="black"/>
                </a:outerShdw>
              </a:effectLst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8665" y="0"/>
            <a:ext cx="8225335" cy="764704"/>
          </a:xfrm>
        </p:spPr>
        <p:txBody>
          <a:bodyPr>
            <a:normAutofit/>
          </a:bodyPr>
          <a:lstStyle/>
          <a:p>
            <a:r>
              <a:rPr lang="en-US" sz="3600" dirty="0"/>
              <a:t>Thermosyphon </a:t>
            </a:r>
            <a:r>
              <a:rPr lang="en-US" sz="3600" dirty="0" smtClean="0"/>
              <a:t>types and characteristics</a:t>
            </a:r>
            <a:endParaRPr lang="ru-RU" sz="3600" dirty="0"/>
          </a:p>
        </p:txBody>
      </p:sp>
      <p:pic>
        <p:nvPicPr>
          <p:cNvPr id="9" name="Picture 2" descr="D:\Users\Alexey\Google Диск\Дипломн.раб 19.03\International Conference on Particle Physics\Картинки\РЭД-transpar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90423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ижний колонтитул 8"/>
          <p:cNvSpPr txBox="1">
            <a:spLocks noGrp="1"/>
          </p:cNvSpPr>
          <p:nvPr/>
        </p:nvSpPr>
        <p:spPr>
          <a:xfrm>
            <a:off x="0" y="6492875"/>
            <a:ext cx="4139952" cy="365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anchor="ctr"/>
          <a:lstStyle/>
          <a:p>
            <a:r>
              <a:rPr lang="en-US" sz="1200" b="1" dirty="0" err="1" smtClean="0">
                <a:solidFill>
                  <a:srgbClr val="002060"/>
                </a:solidFill>
              </a:rPr>
              <a:t>Thermosyphon</a:t>
            </a:r>
            <a:r>
              <a:rPr lang="en-US" sz="1200" b="1" dirty="0" smtClean="0">
                <a:solidFill>
                  <a:srgbClr val="002060"/>
                </a:solidFill>
              </a:rPr>
              <a:t> </a:t>
            </a:r>
            <a:r>
              <a:rPr lang="en-US" sz="1200" b="1" dirty="0">
                <a:solidFill>
                  <a:srgbClr val="002060"/>
                </a:solidFill>
              </a:rPr>
              <a:t>cryogenic system for RED-100 detector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1" name="Номер слайда 7"/>
          <p:cNvSpPr txBox="1">
            <a:spLocks noGrp="1"/>
          </p:cNvSpPr>
          <p:nvPr/>
        </p:nvSpPr>
        <p:spPr>
          <a:xfrm>
            <a:off x="3851920" y="6492875"/>
            <a:ext cx="1368152" cy="365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1548485-F71A-4963-B0F9-A91B8AD6846F}" type="slidenum">
              <a:rPr lang="ru-RU" sz="1200" b="1" smtClean="0">
                <a:solidFill>
                  <a:srgbClr val="002060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r>
              <a:rPr lang="ru-RU" sz="1200" b="1" dirty="0" smtClean="0">
                <a:solidFill>
                  <a:srgbClr val="002060"/>
                </a:solidFill>
                <a:latin typeface="+mn-lt"/>
              </a:rPr>
              <a:t>/</a:t>
            </a:r>
            <a:r>
              <a:rPr lang="en-US" sz="1200" b="1" dirty="0">
                <a:solidFill>
                  <a:srgbClr val="002060"/>
                </a:solidFill>
              </a:rPr>
              <a:t>9</a:t>
            </a:r>
            <a:endParaRPr lang="ru-RU" sz="1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Дата 6"/>
          <p:cNvSpPr txBox="1">
            <a:spLocks noGrp="1"/>
          </p:cNvSpPr>
          <p:nvPr/>
        </p:nvSpPr>
        <p:spPr>
          <a:xfrm>
            <a:off x="5148065" y="6492875"/>
            <a:ext cx="3995936" cy="365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anchor="ctr"/>
          <a:lstStyle/>
          <a:p>
            <a:pPr algn="r"/>
            <a:r>
              <a:rPr lang="en-US" sz="1200" b="1" dirty="0" smtClean="0">
                <a:solidFill>
                  <a:srgbClr val="002060"/>
                </a:solidFill>
              </a:rPr>
              <a:t>07</a:t>
            </a:r>
            <a:r>
              <a:rPr lang="ru-RU" sz="1200" b="1" dirty="0" smtClean="0">
                <a:solidFill>
                  <a:srgbClr val="002060"/>
                </a:solidFill>
              </a:rPr>
              <a:t>.1</a:t>
            </a:r>
            <a:r>
              <a:rPr lang="en-US" sz="1200" b="1" dirty="0" smtClean="0">
                <a:solidFill>
                  <a:srgbClr val="002060"/>
                </a:solidFill>
              </a:rPr>
              <a:t>0</a:t>
            </a:r>
            <a:r>
              <a:rPr lang="ru-RU" sz="1200" b="1" dirty="0" smtClean="0">
                <a:solidFill>
                  <a:srgbClr val="002060"/>
                </a:solidFill>
              </a:rPr>
              <a:t>.201</a:t>
            </a:r>
            <a:r>
              <a:rPr lang="en-US" sz="1200" b="1" dirty="0" smtClean="0">
                <a:solidFill>
                  <a:srgbClr val="002060"/>
                </a:solidFill>
              </a:rPr>
              <a:t>5</a:t>
            </a:r>
            <a:endParaRPr lang="ru-RU" sz="1200" b="1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0" y="764704"/>
            <a:ext cx="5580112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C00000"/>
                </a:solidFill>
              </a:rPr>
              <a:t>Bellow </a:t>
            </a:r>
            <a:r>
              <a:rPr lang="en-GB" sz="2400" b="1" dirty="0" smtClean="0">
                <a:solidFill>
                  <a:srgbClr val="C00000"/>
                </a:solidFill>
              </a:rPr>
              <a:t>flex hose thermosyphon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b="1" dirty="0" smtClean="0"/>
              <a:t>Tubular </a:t>
            </a:r>
            <a:r>
              <a:rPr lang="en-GB" sz="2400" b="1" dirty="0" err="1" smtClean="0"/>
              <a:t>thermosyphon</a:t>
            </a:r>
            <a:r>
              <a:rPr lang="en-GB" sz="2400" b="1" dirty="0" smtClean="0"/>
              <a:t> made of copper pipe</a:t>
            </a:r>
          </a:p>
        </p:txBody>
      </p:sp>
      <p:pic>
        <p:nvPicPr>
          <p:cNvPr id="4098" name="Picture 2" descr="D:\Users\Alexey\Google Диск\Дипломн.раб 19.03\International Conference on Particle Physics\Картинки\графики\Рисунок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"/>
          <a:stretch/>
        </p:blipFill>
        <p:spPr bwMode="auto">
          <a:xfrm>
            <a:off x="20690" y="2166276"/>
            <a:ext cx="5559422" cy="427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609310" y="5094549"/>
            <a:ext cx="35346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 smtClean="0"/>
              <a:t>Thermosyphon </a:t>
            </a:r>
            <a:r>
              <a:rPr lang="en-US" sz="2000" b="1" dirty="0" smtClean="0"/>
              <a:t>based on copper pipe is more powerful and should be used in experiment</a:t>
            </a: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662496"/>
              </p:ext>
            </p:extLst>
          </p:nvPr>
        </p:nvGraphicFramePr>
        <p:xfrm>
          <a:off x="5608713" y="792478"/>
          <a:ext cx="3528391" cy="2563392"/>
        </p:xfrm>
        <a:graphic>
          <a:graphicData uri="http://schemas.openxmlformats.org/drawingml/2006/table">
            <a:tbl>
              <a:tblPr firstRow="1" firstCol="1" bandCol="1">
                <a:tableStyleId>{5C22544A-7EE6-4342-B048-85BDC9FD1C3A}</a:tableStyleId>
              </a:tblPr>
              <a:tblGrid>
                <a:gridCol w="1443297"/>
                <a:gridCol w="932966"/>
                <a:gridCol w="1152128"/>
              </a:tblGrid>
              <a:tr h="596968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 comparison of the two types of thermosyphon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43152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Copper pipe</a:t>
                      </a:r>
                      <a:endParaRPr lang="ru-RU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Sylphon</a:t>
                      </a:r>
                      <a:endParaRPr lang="ru-RU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217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Cooling rate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K/min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 K/min</a:t>
                      </a:r>
                    </a:p>
                  </a:txBody>
                  <a:tcPr anchor="ctr"/>
                </a:tc>
              </a:tr>
              <a:tr h="6983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The heat transfer limit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100W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60W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504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10800000" scaled="1"/>
                <a:tileRect/>
              </a:gradFill>
              <a:effectLst>
                <a:outerShdw dist="63500" dir="2700000" algn="tl" rotWithShape="0">
                  <a:prstClr val="black"/>
                </a:outerShdw>
              </a:effectLst>
              <a:latin typeface="+mn-lt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18665" y="0"/>
            <a:ext cx="8225335" cy="764704"/>
          </a:xfrm>
        </p:spPr>
        <p:txBody>
          <a:bodyPr>
            <a:normAutofit/>
          </a:bodyPr>
          <a:lstStyle/>
          <a:p>
            <a:r>
              <a:rPr lang="en-US" dirty="0" smtClean="0"/>
              <a:t>Thermal stabilizing control system</a:t>
            </a:r>
            <a:endParaRPr lang="ru-RU" dirty="0"/>
          </a:p>
        </p:txBody>
      </p:sp>
      <p:pic>
        <p:nvPicPr>
          <p:cNvPr id="7" name="Picture 2" descr="D:\Users\Alexey\Google Диск\Дипломн.раб 19.03\International Conference on Particle Physics\Картинки\РЭД-transpar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90423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ижний колонтитул 8"/>
          <p:cNvSpPr txBox="1">
            <a:spLocks noGrp="1"/>
          </p:cNvSpPr>
          <p:nvPr/>
        </p:nvSpPr>
        <p:spPr>
          <a:xfrm>
            <a:off x="0" y="6492875"/>
            <a:ext cx="4139952" cy="365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anchor="ctr"/>
          <a:lstStyle/>
          <a:p>
            <a:r>
              <a:rPr lang="en-US" sz="1200" b="1" dirty="0" err="1" smtClean="0">
                <a:solidFill>
                  <a:srgbClr val="002060"/>
                </a:solidFill>
              </a:rPr>
              <a:t>Thermosyphon</a:t>
            </a:r>
            <a:r>
              <a:rPr lang="en-US" sz="1200" b="1" dirty="0" smtClean="0">
                <a:solidFill>
                  <a:srgbClr val="002060"/>
                </a:solidFill>
              </a:rPr>
              <a:t> </a:t>
            </a:r>
            <a:r>
              <a:rPr lang="en-US" sz="1200" b="1" dirty="0">
                <a:solidFill>
                  <a:srgbClr val="002060"/>
                </a:solidFill>
              </a:rPr>
              <a:t>cryogenic system for RED-100 detector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9" name="Номер слайда 7"/>
          <p:cNvSpPr txBox="1">
            <a:spLocks noGrp="1"/>
          </p:cNvSpPr>
          <p:nvPr/>
        </p:nvSpPr>
        <p:spPr>
          <a:xfrm>
            <a:off x="3851920" y="6492875"/>
            <a:ext cx="1368152" cy="365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1548485-F71A-4963-B0F9-A91B8AD6846F}" type="slidenum">
              <a:rPr lang="ru-RU" sz="1200" b="1" smtClean="0">
                <a:solidFill>
                  <a:srgbClr val="002060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r>
              <a:rPr lang="ru-RU" sz="1200" b="1" dirty="0" smtClean="0">
                <a:solidFill>
                  <a:srgbClr val="002060"/>
                </a:solidFill>
                <a:latin typeface="+mn-lt"/>
              </a:rPr>
              <a:t>/</a:t>
            </a:r>
            <a:r>
              <a:rPr lang="en-US" sz="1200" b="1" dirty="0">
                <a:solidFill>
                  <a:srgbClr val="002060"/>
                </a:solidFill>
              </a:rPr>
              <a:t>9</a:t>
            </a:r>
            <a:endParaRPr lang="ru-RU" sz="1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Дата 6"/>
          <p:cNvSpPr txBox="1">
            <a:spLocks noGrp="1"/>
          </p:cNvSpPr>
          <p:nvPr/>
        </p:nvSpPr>
        <p:spPr>
          <a:xfrm>
            <a:off x="5148065" y="6492875"/>
            <a:ext cx="3995936" cy="365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anchor="ctr"/>
          <a:lstStyle/>
          <a:p>
            <a:pPr algn="r"/>
            <a:r>
              <a:rPr lang="en-US" sz="1200" b="1" dirty="0" smtClean="0">
                <a:solidFill>
                  <a:srgbClr val="002060"/>
                </a:solidFill>
              </a:rPr>
              <a:t>07</a:t>
            </a:r>
            <a:r>
              <a:rPr lang="ru-RU" sz="1200" b="1" dirty="0" smtClean="0">
                <a:solidFill>
                  <a:srgbClr val="002060"/>
                </a:solidFill>
              </a:rPr>
              <a:t>.1</a:t>
            </a:r>
            <a:r>
              <a:rPr lang="en-US" sz="1200" b="1" dirty="0" smtClean="0">
                <a:solidFill>
                  <a:srgbClr val="002060"/>
                </a:solidFill>
              </a:rPr>
              <a:t>0</a:t>
            </a:r>
            <a:r>
              <a:rPr lang="ru-RU" sz="1200" b="1" dirty="0" smtClean="0">
                <a:solidFill>
                  <a:srgbClr val="002060"/>
                </a:solidFill>
              </a:rPr>
              <a:t>.201</a:t>
            </a:r>
            <a:r>
              <a:rPr lang="en-US" sz="1200" b="1" dirty="0" smtClean="0">
                <a:solidFill>
                  <a:srgbClr val="002060"/>
                </a:solidFill>
              </a:rPr>
              <a:t>5</a:t>
            </a:r>
            <a:endParaRPr lang="ru-RU" sz="1200" b="1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3078" name="Picture 6" descr="D:\Users\Alexey\Google Диск\Дипломн.раб 19.03\International Conference on Particle Physics\Картинки\Крио 2\Sinusoida_bigletter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6" t="8935" r="6258" b="8506"/>
          <a:stretch/>
        </p:blipFill>
        <p:spPr bwMode="auto">
          <a:xfrm>
            <a:off x="741107" y="764704"/>
            <a:ext cx="7661051" cy="572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47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10800000" scaled="1"/>
                <a:tileRect/>
              </a:gradFill>
              <a:effectLst>
                <a:outerShdw dist="63500" dir="2700000" algn="tl" rotWithShape="0">
                  <a:prstClr val="black"/>
                </a:outerShdw>
              </a:effectLst>
              <a:latin typeface="+mn-lt"/>
            </a:endParaRPr>
          </a:p>
        </p:txBody>
      </p:sp>
      <p:pic>
        <p:nvPicPr>
          <p:cNvPr id="5" name="Picture 2" descr="D:\Users\Alexey\Google Диск\Дипломн.раб 19.03\International Conference on Particle Physics\Картинки\РЭД-transpar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90423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ижний колонтитул 8"/>
          <p:cNvSpPr txBox="1">
            <a:spLocks noGrp="1"/>
          </p:cNvSpPr>
          <p:nvPr/>
        </p:nvSpPr>
        <p:spPr>
          <a:xfrm>
            <a:off x="0" y="6492875"/>
            <a:ext cx="4139952" cy="365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anchor="ctr"/>
          <a:lstStyle/>
          <a:p>
            <a:r>
              <a:rPr lang="en-US" sz="1200" b="1" dirty="0" err="1" smtClean="0">
                <a:solidFill>
                  <a:srgbClr val="002060"/>
                </a:solidFill>
              </a:rPr>
              <a:t>Thermosyphon</a:t>
            </a:r>
            <a:r>
              <a:rPr lang="en-US" sz="1200" b="1" dirty="0" smtClean="0">
                <a:solidFill>
                  <a:srgbClr val="002060"/>
                </a:solidFill>
              </a:rPr>
              <a:t> </a:t>
            </a:r>
            <a:r>
              <a:rPr lang="en-US" sz="1200" b="1" dirty="0">
                <a:solidFill>
                  <a:srgbClr val="002060"/>
                </a:solidFill>
              </a:rPr>
              <a:t>cryogenic system for RED-100 detector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7" name="Номер слайда 7"/>
          <p:cNvSpPr txBox="1">
            <a:spLocks noGrp="1"/>
          </p:cNvSpPr>
          <p:nvPr/>
        </p:nvSpPr>
        <p:spPr>
          <a:xfrm>
            <a:off x="3851920" y="6492875"/>
            <a:ext cx="1368152" cy="365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1548485-F71A-4963-B0F9-A91B8AD6846F}" type="slidenum">
              <a:rPr lang="ru-RU" sz="1200" b="1" smtClean="0">
                <a:solidFill>
                  <a:srgbClr val="002060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r>
              <a:rPr lang="ru-RU" sz="1200" b="1" dirty="0" smtClean="0">
                <a:solidFill>
                  <a:srgbClr val="002060"/>
                </a:solidFill>
                <a:latin typeface="+mn-lt"/>
              </a:rPr>
              <a:t>/</a:t>
            </a:r>
            <a:r>
              <a:rPr lang="en-US" sz="1200" b="1" dirty="0" smtClean="0">
                <a:solidFill>
                  <a:srgbClr val="002060"/>
                </a:solidFill>
              </a:rPr>
              <a:t>9</a:t>
            </a:r>
            <a:endParaRPr lang="ru-RU" sz="1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Дата 6"/>
          <p:cNvSpPr txBox="1">
            <a:spLocks noGrp="1"/>
          </p:cNvSpPr>
          <p:nvPr/>
        </p:nvSpPr>
        <p:spPr>
          <a:xfrm>
            <a:off x="5148065" y="6492875"/>
            <a:ext cx="3995936" cy="365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anchor="ctr"/>
          <a:lstStyle/>
          <a:p>
            <a:pPr algn="r"/>
            <a:r>
              <a:rPr lang="en-US" sz="1200" b="1" dirty="0" smtClean="0">
                <a:solidFill>
                  <a:srgbClr val="002060"/>
                </a:solidFill>
              </a:rPr>
              <a:t>07</a:t>
            </a:r>
            <a:r>
              <a:rPr lang="ru-RU" sz="1200" b="1" dirty="0" smtClean="0">
                <a:solidFill>
                  <a:srgbClr val="002060"/>
                </a:solidFill>
              </a:rPr>
              <a:t>.1</a:t>
            </a:r>
            <a:r>
              <a:rPr lang="en-US" sz="1200" b="1" dirty="0" smtClean="0">
                <a:solidFill>
                  <a:srgbClr val="002060"/>
                </a:solidFill>
              </a:rPr>
              <a:t>0</a:t>
            </a:r>
            <a:r>
              <a:rPr lang="ru-RU" sz="1200" b="1" dirty="0" smtClean="0">
                <a:solidFill>
                  <a:srgbClr val="002060"/>
                </a:solidFill>
              </a:rPr>
              <a:t>.201</a:t>
            </a:r>
            <a:r>
              <a:rPr lang="en-US" sz="1200" b="1" dirty="0" smtClean="0">
                <a:solidFill>
                  <a:srgbClr val="002060"/>
                </a:solidFill>
              </a:rPr>
              <a:t>5</a:t>
            </a:r>
            <a:endParaRPr lang="ru-RU" sz="1200" b="1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918665" y="0"/>
            <a:ext cx="8225335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Thermal stabilization results</a:t>
            </a:r>
            <a:endParaRPr lang="ru-RU" dirty="0"/>
          </a:p>
        </p:txBody>
      </p:sp>
      <p:pic>
        <p:nvPicPr>
          <p:cNvPr id="4098" name="Picture 2" descr="D:\Users\Alexey\Google Диск\Дипломн.раб 19.03\International Conference on Particle Physics\Картинки\Крио 2\Stabilization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2" t="8470" r="12476" b="4292"/>
          <a:stretch/>
        </p:blipFill>
        <p:spPr bwMode="auto">
          <a:xfrm>
            <a:off x="1054795" y="775523"/>
            <a:ext cx="7021122" cy="571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15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10800000" scaled="1"/>
                <a:tileRect/>
              </a:gradFill>
              <a:effectLst>
                <a:outerShdw dist="63500" dir="2700000" algn="tl" rotWithShape="0">
                  <a:prstClr val="black"/>
                </a:outerShdw>
              </a:effectLst>
              <a:latin typeface="+mn-lt"/>
            </a:endParaRPr>
          </a:p>
        </p:txBody>
      </p:sp>
      <p:pic>
        <p:nvPicPr>
          <p:cNvPr id="5" name="Picture 2" descr="D:\Users\Alexey\Google Диск\Дипломн.раб 19.03\International Conference on Particle Physics\Картинки\РЭД-transpar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90423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ижний колонтитул 8"/>
          <p:cNvSpPr txBox="1">
            <a:spLocks noGrp="1"/>
          </p:cNvSpPr>
          <p:nvPr/>
        </p:nvSpPr>
        <p:spPr>
          <a:xfrm>
            <a:off x="0" y="6492875"/>
            <a:ext cx="4139952" cy="365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anchor="ctr"/>
          <a:lstStyle/>
          <a:p>
            <a:r>
              <a:rPr lang="en-US" sz="1200" b="1" dirty="0" err="1" smtClean="0">
                <a:solidFill>
                  <a:srgbClr val="002060"/>
                </a:solidFill>
              </a:rPr>
              <a:t>Thermosyphon</a:t>
            </a:r>
            <a:r>
              <a:rPr lang="en-US" sz="1200" b="1" dirty="0" smtClean="0">
                <a:solidFill>
                  <a:srgbClr val="002060"/>
                </a:solidFill>
              </a:rPr>
              <a:t> </a:t>
            </a:r>
            <a:r>
              <a:rPr lang="en-US" sz="1200" b="1" dirty="0">
                <a:solidFill>
                  <a:srgbClr val="002060"/>
                </a:solidFill>
              </a:rPr>
              <a:t>cryogenic system for RED-100 detector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7" name="Номер слайда 7"/>
          <p:cNvSpPr txBox="1">
            <a:spLocks noGrp="1"/>
          </p:cNvSpPr>
          <p:nvPr/>
        </p:nvSpPr>
        <p:spPr>
          <a:xfrm>
            <a:off x="3851920" y="6492875"/>
            <a:ext cx="1368152" cy="365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1548485-F71A-4963-B0F9-A91B8AD6846F}" type="slidenum">
              <a:rPr lang="ru-RU" sz="1200" b="1" smtClean="0">
                <a:solidFill>
                  <a:srgbClr val="002060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r>
              <a:rPr lang="ru-RU" sz="1200" b="1" dirty="0" smtClean="0">
                <a:solidFill>
                  <a:srgbClr val="002060"/>
                </a:solidFill>
                <a:latin typeface="+mn-lt"/>
              </a:rPr>
              <a:t>/</a:t>
            </a:r>
            <a:r>
              <a:rPr lang="en-US" sz="1200" b="1" dirty="0" smtClean="0">
                <a:solidFill>
                  <a:srgbClr val="002060"/>
                </a:solidFill>
              </a:rPr>
              <a:t>9</a:t>
            </a:r>
            <a:endParaRPr lang="ru-RU" sz="1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Дата 6"/>
          <p:cNvSpPr txBox="1">
            <a:spLocks noGrp="1"/>
          </p:cNvSpPr>
          <p:nvPr/>
        </p:nvSpPr>
        <p:spPr>
          <a:xfrm>
            <a:off x="5148065" y="6492875"/>
            <a:ext cx="3995936" cy="365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anchor="ctr"/>
          <a:lstStyle/>
          <a:p>
            <a:pPr algn="r"/>
            <a:r>
              <a:rPr lang="en-US" sz="1200" b="1" dirty="0" smtClean="0">
                <a:solidFill>
                  <a:srgbClr val="002060"/>
                </a:solidFill>
              </a:rPr>
              <a:t>07</a:t>
            </a:r>
            <a:r>
              <a:rPr lang="ru-RU" sz="1200" b="1" dirty="0" smtClean="0">
                <a:solidFill>
                  <a:srgbClr val="002060"/>
                </a:solidFill>
              </a:rPr>
              <a:t>.1</a:t>
            </a:r>
            <a:r>
              <a:rPr lang="en-US" sz="1200" b="1" dirty="0" smtClean="0">
                <a:solidFill>
                  <a:srgbClr val="002060"/>
                </a:solidFill>
              </a:rPr>
              <a:t>0</a:t>
            </a:r>
            <a:r>
              <a:rPr lang="ru-RU" sz="1200" b="1" dirty="0" smtClean="0">
                <a:solidFill>
                  <a:srgbClr val="002060"/>
                </a:solidFill>
              </a:rPr>
              <a:t>.201</a:t>
            </a:r>
            <a:r>
              <a:rPr lang="en-US" sz="1200" b="1" dirty="0" smtClean="0">
                <a:solidFill>
                  <a:srgbClr val="002060"/>
                </a:solidFill>
              </a:rPr>
              <a:t>5</a:t>
            </a:r>
            <a:endParaRPr lang="ru-RU" sz="1200" b="1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918665" y="0"/>
            <a:ext cx="8225335" cy="76470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Summary cooling and stabilization results</a:t>
            </a:r>
            <a:endParaRPr lang="ru-RU" sz="3600" dirty="0"/>
          </a:p>
        </p:txBody>
      </p:sp>
      <p:pic>
        <p:nvPicPr>
          <p:cNvPr id="2" name="Picture 2" descr="D:\Users\Alexey\Google Диск\Дипломн.раб 19.03\International Conference on Particle Physics\Картинки\Крио 2\Graphic_2_cry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5" t="3754" r="3132" b="4078"/>
          <a:stretch/>
        </p:blipFill>
        <p:spPr bwMode="auto">
          <a:xfrm>
            <a:off x="1051851" y="764704"/>
            <a:ext cx="6968290" cy="572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35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10800000" scaled="1"/>
                <a:tileRect/>
              </a:gradFill>
              <a:effectLst>
                <a:outerShdw dist="63500" dir="2700000" algn="tl" rotWithShape="0">
                  <a:prstClr val="black"/>
                </a:outerShdw>
              </a:effectLst>
              <a:latin typeface="+mn-lt"/>
            </a:endParaRPr>
          </a:p>
        </p:txBody>
      </p:sp>
      <p:pic>
        <p:nvPicPr>
          <p:cNvPr id="5" name="Picture 2" descr="D:\Users\Alexey\Google Диск\Дипломн.раб 19.03\International Conference on Particle Physics\Картинки\РЭД-transpar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90423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ижний колонтитул 8"/>
          <p:cNvSpPr txBox="1">
            <a:spLocks noGrp="1"/>
          </p:cNvSpPr>
          <p:nvPr/>
        </p:nvSpPr>
        <p:spPr>
          <a:xfrm>
            <a:off x="0" y="6492875"/>
            <a:ext cx="4139952" cy="365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anchor="ctr"/>
          <a:lstStyle/>
          <a:p>
            <a:r>
              <a:rPr lang="en-US" sz="1200" b="1" dirty="0" err="1" smtClean="0">
                <a:solidFill>
                  <a:srgbClr val="002060"/>
                </a:solidFill>
              </a:rPr>
              <a:t>Thermosyphon</a:t>
            </a:r>
            <a:r>
              <a:rPr lang="en-US" sz="1200" b="1" dirty="0" smtClean="0">
                <a:solidFill>
                  <a:srgbClr val="002060"/>
                </a:solidFill>
              </a:rPr>
              <a:t> </a:t>
            </a:r>
            <a:r>
              <a:rPr lang="en-US" sz="1200" b="1" dirty="0">
                <a:solidFill>
                  <a:srgbClr val="002060"/>
                </a:solidFill>
              </a:rPr>
              <a:t>cryogenic system for RED-100 detector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7" name="Номер слайда 7"/>
          <p:cNvSpPr txBox="1">
            <a:spLocks noGrp="1"/>
          </p:cNvSpPr>
          <p:nvPr/>
        </p:nvSpPr>
        <p:spPr>
          <a:xfrm>
            <a:off x="3851920" y="6492875"/>
            <a:ext cx="1368152" cy="365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1548485-F71A-4963-B0F9-A91B8AD6846F}" type="slidenum">
              <a:rPr lang="ru-RU" sz="1200" b="1" smtClean="0">
                <a:solidFill>
                  <a:srgbClr val="002060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r>
              <a:rPr lang="ru-RU" sz="1200" b="1" dirty="0" smtClean="0">
                <a:solidFill>
                  <a:srgbClr val="002060"/>
                </a:solidFill>
                <a:latin typeface="+mn-lt"/>
              </a:rPr>
              <a:t>/</a:t>
            </a:r>
            <a:r>
              <a:rPr lang="en-US" sz="1200" b="1" dirty="0" smtClean="0">
                <a:solidFill>
                  <a:srgbClr val="002060"/>
                </a:solidFill>
              </a:rPr>
              <a:t>9</a:t>
            </a:r>
            <a:endParaRPr lang="ru-RU" sz="1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Дата 6"/>
          <p:cNvSpPr txBox="1">
            <a:spLocks noGrp="1"/>
          </p:cNvSpPr>
          <p:nvPr/>
        </p:nvSpPr>
        <p:spPr>
          <a:xfrm>
            <a:off x="5148065" y="6492875"/>
            <a:ext cx="3995936" cy="365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anchor="ctr"/>
          <a:lstStyle/>
          <a:p>
            <a:pPr algn="r"/>
            <a:r>
              <a:rPr lang="en-US" sz="1200" b="1" dirty="0" smtClean="0">
                <a:solidFill>
                  <a:srgbClr val="002060"/>
                </a:solidFill>
              </a:rPr>
              <a:t>07</a:t>
            </a:r>
            <a:r>
              <a:rPr lang="ru-RU" sz="1200" b="1" dirty="0" smtClean="0">
                <a:solidFill>
                  <a:srgbClr val="002060"/>
                </a:solidFill>
              </a:rPr>
              <a:t>.1</a:t>
            </a:r>
            <a:r>
              <a:rPr lang="en-US" sz="1200" b="1" dirty="0" smtClean="0">
                <a:solidFill>
                  <a:srgbClr val="002060"/>
                </a:solidFill>
              </a:rPr>
              <a:t>0</a:t>
            </a:r>
            <a:r>
              <a:rPr lang="ru-RU" sz="1200" b="1" dirty="0" smtClean="0">
                <a:solidFill>
                  <a:srgbClr val="002060"/>
                </a:solidFill>
              </a:rPr>
              <a:t>.201</a:t>
            </a:r>
            <a:r>
              <a:rPr lang="en-US" sz="1200" b="1" dirty="0" smtClean="0">
                <a:solidFill>
                  <a:srgbClr val="002060"/>
                </a:solidFill>
              </a:rPr>
              <a:t>5</a:t>
            </a:r>
            <a:endParaRPr lang="ru-RU" sz="1200" b="1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918665" y="0"/>
            <a:ext cx="8225335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Conclusions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1700808"/>
            <a:ext cx="914400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The </a:t>
            </a:r>
            <a:r>
              <a:rPr lang="en-GB" sz="3200" dirty="0"/>
              <a:t>cryogenic system based on closed two-phase thermosyphon using nitrogen as an active </a:t>
            </a:r>
            <a:r>
              <a:rPr lang="en-GB" sz="3200" dirty="0" smtClean="0"/>
              <a:t>medium was developed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This system provide thermal </a:t>
            </a:r>
            <a:r>
              <a:rPr lang="en-GB" sz="3200" dirty="0"/>
              <a:t>stabilization of </a:t>
            </a:r>
            <a:r>
              <a:rPr lang="en-GB" sz="3200" dirty="0" smtClean="0"/>
              <a:t>the emission </a:t>
            </a:r>
            <a:r>
              <a:rPr lang="en-GB" sz="3200" dirty="0"/>
              <a:t>detector based on </a:t>
            </a:r>
            <a:r>
              <a:rPr lang="en-GB" sz="3200" dirty="0" smtClean="0"/>
              <a:t>a liquid </a:t>
            </a:r>
            <a:r>
              <a:rPr lang="en-GB" sz="3200" dirty="0"/>
              <a:t>xenon </a:t>
            </a:r>
            <a:r>
              <a:rPr lang="en-US" sz="3200" dirty="0"/>
              <a:t>at required temperature with an accuracy of 1K </a:t>
            </a:r>
            <a:r>
              <a:rPr lang="en-GB" sz="32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Such </a:t>
            </a:r>
            <a:r>
              <a:rPr lang="en-GB" sz="3200" dirty="0"/>
              <a:t>a system </a:t>
            </a:r>
            <a:r>
              <a:rPr lang="en-GB" sz="3200" dirty="0" smtClean="0"/>
              <a:t>may be used in the RED100 detector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1029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9263</TotalTime>
  <Words>443</Words>
  <Application>Microsoft Office PowerPoint</Application>
  <PresentationFormat>Экран (4:3)</PresentationFormat>
  <Paragraphs>68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Thermosyphon cryogenic system for RED-100 detector</vt:lpstr>
      <vt:lpstr>The challenges for the cryostatting system</vt:lpstr>
      <vt:lpstr>The principle of thermosyphon operation</vt:lpstr>
      <vt:lpstr>The cryostatting system</vt:lpstr>
      <vt:lpstr>Thermosyphon types and characteristics</vt:lpstr>
      <vt:lpstr>Thermal stabilizing control system</vt:lpstr>
      <vt:lpstr>Презентация PowerPoint</vt:lpstr>
      <vt:lpstr>Summary cooling and stabilization results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охлаждения эмиссионных детекторов на основе термосифона</dc:title>
  <dc:creator>Alexey</dc:creator>
  <cp:lastModifiedBy>Alexey</cp:lastModifiedBy>
  <cp:revision>66</cp:revision>
  <dcterms:created xsi:type="dcterms:W3CDTF">2015-08-27T13:58:42Z</dcterms:created>
  <dcterms:modified xsi:type="dcterms:W3CDTF">2015-10-07T09:02:43Z</dcterms:modified>
</cp:coreProperties>
</file>