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522" r:id="rId2"/>
    <p:sldId id="545" r:id="rId3"/>
    <p:sldId id="542" r:id="rId4"/>
    <p:sldId id="543" r:id="rId5"/>
    <p:sldId id="525" r:id="rId6"/>
    <p:sldId id="529" r:id="rId7"/>
    <p:sldId id="526" r:id="rId8"/>
    <p:sldId id="469" r:id="rId9"/>
    <p:sldId id="470" r:id="rId10"/>
    <p:sldId id="475" r:id="rId11"/>
    <p:sldId id="473" r:id="rId12"/>
    <p:sldId id="474" r:id="rId13"/>
    <p:sldId id="499" r:id="rId14"/>
    <p:sldId id="503" r:id="rId15"/>
    <p:sldId id="540" r:id="rId16"/>
    <p:sldId id="521" r:id="rId17"/>
    <p:sldId id="535" r:id="rId18"/>
    <p:sldId id="538" r:id="rId19"/>
    <p:sldId id="533" r:id="rId20"/>
    <p:sldId id="516" r:id="rId21"/>
    <p:sldId id="513" r:id="rId22"/>
    <p:sldId id="514" r:id="rId23"/>
    <p:sldId id="541" r:id="rId24"/>
    <p:sldId id="504" r:id="rId25"/>
    <p:sldId id="505" r:id="rId26"/>
    <p:sldId id="519" r:id="rId27"/>
    <p:sldId id="463" r:id="rId28"/>
    <p:sldId id="527" r:id="rId29"/>
    <p:sldId id="547" r:id="rId30"/>
    <p:sldId id="546" r:id="rId31"/>
    <p:sldId id="518" r:id="rId32"/>
    <p:sldId id="534" r:id="rId33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33"/>
    <a:srgbClr val="FF3300"/>
    <a:srgbClr val="99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428" autoAdjust="0"/>
    <p:restoredTop sz="94718" autoAdjust="0"/>
  </p:normalViewPr>
  <p:slideViewPr>
    <p:cSldViewPr>
      <p:cViewPr>
        <p:scale>
          <a:sx n="84" d="100"/>
          <a:sy n="84" d="100"/>
        </p:scale>
        <p:origin x="-6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9F26C264-60B4-47A2-B46B-347F45D26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9C3A7C-4331-4708-9BD2-EEDFDB9A59A3}" type="slidenum">
              <a:rPr lang="ru-RU" smtClean="0"/>
              <a:pPr>
                <a:defRPr/>
              </a:pPr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C540FE-9784-49D6-B887-7975EC1323C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C4CD27B-D2E6-4582-8BD0-7B50496C27B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cs typeface="Arial" pitchFamily="34" charset="0"/>
              </a:rPr>
              <a:t>Overview of the apparatus</a:t>
            </a:r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2A8CB4-DA7C-4115-B6A1-B6291374B27F}" type="slidenum">
              <a:rPr lang="ru-RU">
                <a:latin typeface="Arial" charset="0"/>
                <a:cs typeface="Arial" charset="0"/>
              </a:rPr>
              <a:pPr/>
              <a:t>27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1183217" y="767596"/>
            <a:ext cx="4732867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/>
          </a:p>
        </p:txBody>
      </p:sp>
      <p:sp>
        <p:nvSpPr>
          <p:cNvPr id="102403" name="Text Box 3"/>
          <p:cNvSpPr>
            <a:spLocks noGrp="1" noChangeArrowheads="1"/>
          </p:cNvSpPr>
          <p:nvPr>
            <p:ph type="body"/>
          </p:nvPr>
        </p:nvSpPr>
        <p:spPr>
          <a:xfrm>
            <a:off x="709930" y="4861441"/>
            <a:ext cx="5679440" cy="4605576"/>
          </a:xfrm>
          <a:noFill/>
          <a:ln/>
        </p:spPr>
        <p:txBody>
          <a:bodyPr/>
          <a:lstStyle/>
          <a:p>
            <a:pPr eaLnBrk="1" hangingPunct="1">
              <a:spcBef>
                <a:spcPts val="487"/>
              </a:spcBef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</a:pPr>
            <a:endParaRPr lang="en-GB" dirty="0" smtClean="0">
              <a:latin typeface="Arial" pitchFamily="34" charset="0"/>
              <a:ea typeface="MS Gothic" pitchFamily="49" charset="-128"/>
              <a:cs typeface="Arial" pitchFamily="34" charset="0"/>
            </a:endParaRPr>
          </a:p>
          <a:p>
            <a:pPr eaLnBrk="1" hangingPunct="1">
              <a:spcBef>
                <a:spcPts val="487"/>
              </a:spcBef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</a:pPr>
            <a:r>
              <a:rPr lang="en-GB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Outer </a:t>
            </a:r>
            <a:r>
              <a:rPr lang="en-GB" dirty="0" err="1" smtClean="0">
                <a:latin typeface="Arial" pitchFamily="34" charset="0"/>
                <a:ea typeface="MS Gothic" pitchFamily="49" charset="-128"/>
                <a:cs typeface="Arial" pitchFamily="34" charset="0"/>
              </a:rPr>
              <a:t>rb</a:t>
            </a:r>
            <a:r>
              <a:rPr lang="en-GB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 = </a:t>
            </a:r>
            <a:r>
              <a:rPr lang="en-GB" dirty="0" err="1" smtClean="0">
                <a:latin typeface="Arial" pitchFamily="34" charset="0"/>
                <a:ea typeface="MS Gothic" pitchFamily="49" charset="-128"/>
                <a:cs typeface="Arial" pitchFamily="34" charset="0"/>
              </a:rPr>
              <a:t>elettroni</a:t>
            </a:r>
            <a:r>
              <a:rPr lang="en-GB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. </a:t>
            </a:r>
            <a:r>
              <a:rPr lang="en-GB" dirty="0" err="1" smtClean="0">
                <a:latin typeface="Arial" pitchFamily="34" charset="0"/>
                <a:ea typeface="MS Gothic" pitchFamily="49" charset="-128"/>
                <a:cs typeface="Arial" pitchFamily="34" charset="0"/>
              </a:rPr>
              <a:t>Piu</a:t>
            </a:r>
            <a:r>
              <a:rPr lang="en-GB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` </a:t>
            </a:r>
            <a:r>
              <a:rPr lang="en-GB" dirty="0" err="1" smtClean="0">
                <a:latin typeface="Arial" pitchFamily="34" charset="0"/>
                <a:ea typeface="MS Gothic" pitchFamily="49" charset="-128"/>
                <a:cs typeface="Arial" pitchFamily="34" charset="0"/>
              </a:rPr>
              <a:t>vicina</a:t>
            </a:r>
            <a:r>
              <a:rPr lang="en-GB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ea typeface="MS Gothic" pitchFamily="49" charset="-128"/>
                <a:cs typeface="Arial" pitchFamily="34" charset="0"/>
              </a:rPr>
              <a:t>alla</a:t>
            </a:r>
            <a:r>
              <a:rPr lang="en-GB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 terra. Si </a:t>
            </a:r>
            <a:r>
              <a:rPr lang="en-GB" dirty="0" err="1" smtClean="0">
                <a:latin typeface="Arial" pitchFamily="34" charset="0"/>
                <a:ea typeface="MS Gothic" pitchFamily="49" charset="-128"/>
                <a:cs typeface="Arial" pitchFamily="34" charset="0"/>
              </a:rPr>
              <a:t>attraversa</a:t>
            </a:r>
            <a:r>
              <a:rPr lang="en-GB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 al polo </a:t>
            </a:r>
            <a:r>
              <a:rPr lang="en-GB" dirty="0" err="1" smtClean="0">
                <a:latin typeface="Arial" pitchFamily="34" charset="0"/>
                <a:ea typeface="MS Gothic" pitchFamily="49" charset="-128"/>
                <a:cs typeface="Arial" pitchFamily="34" charset="0"/>
              </a:rPr>
              <a:t>sud</a:t>
            </a:r>
            <a:r>
              <a:rPr lang="en-GB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ea typeface="MS Gothic" pitchFamily="49" charset="-128"/>
                <a:cs typeface="Arial" pitchFamily="34" charset="0"/>
              </a:rPr>
              <a:t>perche</a:t>
            </a:r>
            <a:r>
              <a:rPr lang="en-GB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` </a:t>
            </a:r>
            <a:r>
              <a:rPr lang="en-GB" dirty="0" err="1" smtClean="0">
                <a:latin typeface="Arial" pitchFamily="34" charset="0"/>
                <a:ea typeface="MS Gothic" pitchFamily="49" charset="-128"/>
                <a:cs typeface="Arial" pitchFamily="34" charset="0"/>
              </a:rPr>
              <a:t>il</a:t>
            </a:r>
            <a:r>
              <a:rPr lang="en-GB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 satellite e` </a:t>
            </a:r>
            <a:r>
              <a:rPr lang="en-GB" dirty="0" err="1" smtClean="0">
                <a:latin typeface="Arial" pitchFamily="34" charset="0"/>
                <a:ea typeface="MS Gothic" pitchFamily="49" charset="-128"/>
                <a:cs typeface="Arial" pitchFamily="34" charset="0"/>
              </a:rPr>
              <a:t>piu</a:t>
            </a:r>
            <a:r>
              <a:rPr lang="en-GB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` </a:t>
            </a:r>
            <a:r>
              <a:rPr lang="en-GB" dirty="0" err="1" smtClean="0">
                <a:latin typeface="Arial" pitchFamily="34" charset="0"/>
                <a:ea typeface="MS Gothic" pitchFamily="49" charset="-128"/>
                <a:cs typeface="Arial" pitchFamily="34" charset="0"/>
              </a:rPr>
              <a:t>lontano</a:t>
            </a:r>
            <a:r>
              <a:rPr lang="en-GB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. 600km a </a:t>
            </a:r>
            <a:r>
              <a:rPr lang="en-GB" dirty="0" err="1" smtClean="0">
                <a:latin typeface="Arial" pitchFamily="34" charset="0"/>
                <a:ea typeface="MS Gothic" pitchFamily="49" charset="-128"/>
                <a:cs typeface="Arial" pitchFamily="34" charset="0"/>
              </a:rPr>
              <a:t>sud</a:t>
            </a:r>
            <a:r>
              <a:rPr lang="en-GB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 350km </a:t>
            </a:r>
            <a:r>
              <a:rPr lang="en-GB" dirty="0" err="1" smtClean="0">
                <a:latin typeface="Arial" pitchFamily="34" charset="0"/>
                <a:ea typeface="MS Gothic" pitchFamily="49" charset="-128"/>
                <a:cs typeface="Arial" pitchFamily="34" charset="0"/>
              </a:rPr>
              <a:t>nord</a:t>
            </a:r>
            <a:r>
              <a:rPr lang="en-GB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.</a:t>
            </a:r>
          </a:p>
          <a:p>
            <a:pPr eaLnBrk="1" hangingPunct="1">
              <a:spcBef>
                <a:spcPts val="487"/>
              </a:spcBef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</a:pPr>
            <a:r>
              <a:rPr lang="en-GB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La SSA e` </a:t>
            </a:r>
            <a:r>
              <a:rPr lang="en-GB" dirty="0" err="1" smtClean="0">
                <a:latin typeface="Arial" pitchFamily="34" charset="0"/>
                <a:ea typeface="MS Gothic" pitchFamily="49" charset="-128"/>
                <a:cs typeface="Arial" pitchFamily="34" charset="0"/>
              </a:rPr>
              <a:t>un’estenzione</a:t>
            </a:r>
            <a:r>
              <a:rPr lang="en-GB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ea typeface="MS Gothic" pitchFamily="49" charset="-128"/>
                <a:cs typeface="Arial" pitchFamily="34" charset="0"/>
              </a:rPr>
              <a:t>della</a:t>
            </a:r>
            <a:r>
              <a:rPr lang="en-GB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 fascia </a:t>
            </a:r>
            <a:r>
              <a:rPr lang="en-GB" dirty="0" err="1" smtClean="0">
                <a:latin typeface="Arial" pitchFamily="34" charset="0"/>
                <a:ea typeface="MS Gothic" pitchFamily="49" charset="-128"/>
                <a:cs typeface="Arial" pitchFamily="34" charset="0"/>
              </a:rPr>
              <a:t>interna</a:t>
            </a:r>
            <a:r>
              <a:rPr lang="en-GB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. </a:t>
            </a:r>
            <a:r>
              <a:rPr lang="en-GB" dirty="0" err="1" smtClean="0">
                <a:latin typeface="Arial" pitchFamily="34" charset="0"/>
                <a:ea typeface="MS Gothic" pitchFamily="49" charset="-128"/>
                <a:cs typeface="Arial" pitchFamily="34" charset="0"/>
              </a:rPr>
              <a:t>Causata</a:t>
            </a:r>
            <a:r>
              <a:rPr lang="en-GB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ea typeface="MS Gothic" pitchFamily="49" charset="-128"/>
                <a:cs typeface="Arial" pitchFamily="34" charset="0"/>
              </a:rPr>
              <a:t>dal</a:t>
            </a:r>
            <a:r>
              <a:rPr lang="en-GB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ea typeface="MS Gothic" pitchFamily="49" charset="-128"/>
                <a:cs typeface="Arial" pitchFamily="34" charset="0"/>
              </a:rPr>
              <a:t>fatto</a:t>
            </a:r>
            <a:r>
              <a:rPr lang="en-GB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ea typeface="MS Gothic" pitchFamily="49" charset="-128"/>
                <a:cs typeface="Arial" pitchFamily="34" charset="0"/>
              </a:rPr>
              <a:t>che</a:t>
            </a:r>
            <a:r>
              <a:rPr lang="en-GB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 in </a:t>
            </a:r>
            <a:r>
              <a:rPr lang="en-GB" dirty="0" err="1" smtClean="0">
                <a:latin typeface="Arial" pitchFamily="34" charset="0"/>
                <a:ea typeface="MS Gothic" pitchFamily="49" charset="-128"/>
                <a:cs typeface="Arial" pitchFamily="34" charset="0"/>
              </a:rPr>
              <a:t>centro</a:t>
            </a:r>
            <a:r>
              <a:rPr lang="en-GB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 del </a:t>
            </a:r>
            <a:r>
              <a:rPr lang="en-GB" dirty="0" err="1" smtClean="0">
                <a:latin typeface="Arial" pitchFamily="34" charset="0"/>
                <a:ea typeface="MS Gothic" pitchFamily="49" charset="-128"/>
                <a:cs typeface="Arial" pitchFamily="34" charset="0"/>
              </a:rPr>
              <a:t>dipolo</a:t>
            </a:r>
            <a:r>
              <a:rPr lang="en-GB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ea typeface="MS Gothic" pitchFamily="49" charset="-128"/>
                <a:cs typeface="Arial" pitchFamily="34" charset="0"/>
              </a:rPr>
              <a:t>magnetico</a:t>
            </a:r>
            <a:r>
              <a:rPr lang="en-GB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 e` </a:t>
            </a:r>
            <a:r>
              <a:rPr lang="en-GB" dirty="0" err="1" smtClean="0">
                <a:latin typeface="Arial" pitchFamily="34" charset="0"/>
                <a:ea typeface="MS Gothic" pitchFamily="49" charset="-128"/>
                <a:cs typeface="Arial" pitchFamily="34" charset="0"/>
              </a:rPr>
              <a:t>spostato</a:t>
            </a:r>
            <a:r>
              <a:rPr lang="en-GB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ea typeface="MS Gothic" pitchFamily="49" charset="-128"/>
                <a:cs typeface="Arial" pitchFamily="34" charset="0"/>
              </a:rPr>
              <a:t>rispetto</a:t>
            </a:r>
            <a:r>
              <a:rPr lang="en-GB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 al </a:t>
            </a:r>
            <a:r>
              <a:rPr lang="en-GB" dirty="0" err="1" smtClean="0">
                <a:latin typeface="Arial" pitchFamily="34" charset="0"/>
                <a:ea typeface="MS Gothic" pitchFamily="49" charset="-128"/>
                <a:cs typeface="Arial" pitchFamily="34" charset="0"/>
              </a:rPr>
              <a:t>cetro</a:t>
            </a:r>
            <a:r>
              <a:rPr lang="en-GB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ea typeface="MS Gothic" pitchFamily="49" charset="-128"/>
                <a:cs typeface="Arial" pitchFamily="34" charset="0"/>
              </a:rPr>
              <a:t>della</a:t>
            </a:r>
            <a:r>
              <a:rPr lang="en-GB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 terra.</a:t>
            </a:r>
          </a:p>
          <a:p>
            <a:pPr eaLnBrk="1" hangingPunct="1">
              <a:spcBef>
                <a:spcPts val="487"/>
              </a:spcBef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</a:pPr>
            <a:endParaRPr lang="en-GB" dirty="0" smtClean="0">
              <a:latin typeface="Arial" pitchFamily="34" charset="0"/>
              <a:ea typeface="MS Gothic" pitchFamily="49" charset="-128"/>
              <a:cs typeface="Arial" pitchFamily="34" charset="0"/>
            </a:endParaRPr>
          </a:p>
          <a:p>
            <a:pPr eaLnBrk="1" hangingPunct="1">
              <a:spcBef>
                <a:spcPts val="487"/>
              </a:spcBef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</a:pPr>
            <a:endParaRPr lang="en-GB" dirty="0" smtClean="0">
              <a:latin typeface="Arial" pitchFamily="34" charset="0"/>
              <a:ea typeface="MS Gothic" pitchFamily="49" charset="-128"/>
              <a:cs typeface="Arial" pitchFamily="34" charset="0"/>
            </a:endParaRPr>
          </a:p>
          <a:p>
            <a:pPr eaLnBrk="1" hangingPunct="1">
              <a:spcBef>
                <a:spcPts val="487"/>
              </a:spcBef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</a:pPr>
            <a:r>
              <a:rPr lang="en-GB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Counting rates along the orbit. Comparison between different detectors (</a:t>
            </a:r>
            <a:r>
              <a:rPr lang="en-GB" dirty="0" err="1" smtClean="0">
                <a:latin typeface="Arial" pitchFamily="34" charset="0"/>
                <a:ea typeface="MS Gothic" pitchFamily="49" charset="-128"/>
                <a:cs typeface="Arial" pitchFamily="34" charset="0"/>
              </a:rPr>
              <a:t>tof</a:t>
            </a:r>
            <a:r>
              <a:rPr lang="en-GB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ea typeface="MS Gothic" pitchFamily="49" charset="-128"/>
                <a:cs typeface="Arial" pitchFamily="34" charset="0"/>
              </a:rPr>
              <a:t>scintillators</a:t>
            </a:r>
            <a:r>
              <a:rPr lang="en-GB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,  neutron detector, </a:t>
            </a:r>
            <a:r>
              <a:rPr lang="en-GB" dirty="0" err="1" smtClean="0">
                <a:latin typeface="Arial" pitchFamily="34" charset="0"/>
                <a:ea typeface="MS Gothic" pitchFamily="49" charset="-128"/>
                <a:cs typeface="Arial" pitchFamily="34" charset="0"/>
              </a:rPr>
              <a:t>anticounters</a:t>
            </a:r>
            <a:r>
              <a:rPr lang="en-GB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) allows to check detector </a:t>
            </a:r>
            <a:r>
              <a:rPr lang="en-GB" dirty="0" err="1" smtClean="0">
                <a:latin typeface="Arial" pitchFamily="34" charset="0"/>
                <a:ea typeface="MS Gothic" pitchFamily="49" charset="-128"/>
                <a:cs typeface="Arial" pitchFamily="34" charset="0"/>
              </a:rPr>
              <a:t>behavior</a:t>
            </a:r>
            <a:r>
              <a:rPr lang="en-GB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 in the space environment. </a:t>
            </a:r>
          </a:p>
          <a:p>
            <a:pPr eaLnBrk="1" hangingPunct="1">
              <a:spcBef>
                <a:spcPts val="487"/>
              </a:spcBef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</a:pPr>
            <a:r>
              <a:rPr lang="en-GB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Conclusion: counting rates are consistent with satellite position along the orbit</a:t>
            </a:r>
          </a:p>
          <a:p>
            <a:pPr eaLnBrk="1" hangingPunct="1">
              <a:spcBef>
                <a:spcPts val="487"/>
              </a:spcBef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</a:pPr>
            <a:endParaRPr lang="en-GB" dirty="0" smtClean="0">
              <a:latin typeface="Arial" pitchFamily="34" charset="0"/>
              <a:ea typeface="MS Gothic" pitchFamily="49" charset="-128"/>
              <a:cs typeface="Arial" pitchFamily="34" charset="0"/>
            </a:endParaRPr>
          </a:p>
          <a:p>
            <a:pPr eaLnBrk="1" hangingPunct="1">
              <a:spcBef>
                <a:spcPts val="487"/>
              </a:spcBef>
              <a:buFont typeface="Arial" pitchFamily="34" charset="0"/>
              <a:buChar char="-"/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</a:pPr>
            <a:r>
              <a:rPr lang="en-GB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Rate on S1, S2 S3:</a:t>
            </a:r>
          </a:p>
          <a:p>
            <a:pPr marL="495239" lvl="1" eaLnBrk="1" hangingPunct="1">
              <a:spcBef>
                <a:spcPts val="487"/>
              </a:spcBef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</a:pPr>
            <a:r>
              <a:rPr lang="en-GB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- Duration of a orbit</a:t>
            </a:r>
          </a:p>
          <a:p>
            <a:pPr marL="495239" lvl="1" eaLnBrk="1" hangingPunct="1">
              <a:spcBef>
                <a:spcPts val="487"/>
              </a:spcBef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</a:pPr>
            <a:r>
              <a:rPr lang="en-GB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- Environment: passage @ poles, equators and SSA</a:t>
            </a:r>
          </a:p>
          <a:p>
            <a:pPr eaLnBrk="1" hangingPunct="1">
              <a:spcBef>
                <a:spcPts val="487"/>
              </a:spcBef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</a:pPr>
            <a:endParaRPr lang="en-GB" dirty="0" smtClean="0">
              <a:latin typeface="Arial" pitchFamily="34" charset="0"/>
              <a:ea typeface="MS Gothic" pitchFamily="49" charset="-128"/>
              <a:cs typeface="Arial" pitchFamily="34" charset="0"/>
            </a:endParaRPr>
          </a:p>
          <a:p>
            <a:pPr eaLnBrk="1" hangingPunct="1">
              <a:spcBef>
                <a:spcPts val="487"/>
              </a:spcBef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</a:pPr>
            <a:endParaRPr lang="en-GB" dirty="0" smtClean="0">
              <a:latin typeface="Arial" pitchFamily="34" charset="0"/>
              <a:ea typeface="MS Gothic" pitchFamily="49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FDF5CA-AB81-47EF-81C2-C4152F2EBE5F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34A2B6-17CB-4713-8BF8-E54C20A34FAC}" type="slidenum">
              <a:rPr lang="ru-RU" smtClean="0">
                <a:latin typeface="Arial" charset="0"/>
                <a:cs typeface="Arial" charset="0"/>
              </a:rPr>
              <a:pPr/>
              <a:t>5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C540FE-9784-49D6-B887-7975EC1323C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C540FE-9784-49D6-B887-7975EC1323C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C540FE-9784-49D6-B887-7975EC1323C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C540FE-9784-49D6-B887-7975EC1323C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C540FE-9784-49D6-B887-7975EC1323C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E44B7-B0A8-4488-A7EF-69DED278D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6CB22-2311-4DC4-BEA1-7B6110A3B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C5C77-163E-41B0-A10E-EA6749A74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5E422-FFBB-4541-88A0-04E00CDDA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1AF50-25CC-4D57-9599-26E968B64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877BF-429E-4D09-875D-3ED621C35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B1636-C239-455B-B512-67B49CAD6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66884-7B65-41D9-9E62-6A43985A8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93B36-5522-475C-9572-186C95855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16444-40C8-4CD4-A19C-00BEA650D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8E1FC-83AF-4A21-BBE9-068960693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309D092D-4FB6-4470-96BD-59F343FE1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3573016"/>
            <a:ext cx="8784976" cy="1470025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Trapped positrons and electrons observed by PAMELA</a:t>
            </a:r>
            <a:endParaRPr lang="ru-RU" sz="4000" b="1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5057775"/>
            <a:ext cx="6872288" cy="1800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2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u="sng" dirty="0" smtClean="0"/>
              <a:t>Vladimir  </a:t>
            </a:r>
            <a:r>
              <a:rPr lang="en-US" sz="1600" u="sng" dirty="0" err="1" smtClean="0"/>
              <a:t>Mikhailov</a:t>
            </a:r>
            <a:endParaRPr lang="en-US" sz="1600" u="sng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NRNU MEPHI , Moscow, Russia</a:t>
            </a:r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/>
              <a:t>For PAMELA collaboration </a:t>
            </a:r>
            <a:endParaRPr lang="ru-RU" sz="1600" b="1" dirty="0" smtClean="0"/>
          </a:p>
          <a:p>
            <a:pPr eaLnBrk="1" hangingPunct="1">
              <a:lnSpc>
                <a:spcPct val="80000"/>
              </a:lnSpc>
            </a:pPr>
            <a:endParaRPr lang="en-US" sz="1600" u="sng" dirty="0" smtClean="0"/>
          </a:p>
        </p:txBody>
      </p:sp>
      <p:pic>
        <p:nvPicPr>
          <p:cNvPr id="137218" name="Picture 2" descr="http://indico.cfr.mephi.ru/event/2/picture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620688"/>
            <a:ext cx="6010275" cy="31718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23728" y="188640"/>
            <a:ext cx="5292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3300"/>
                </a:solidFill>
              </a:rPr>
              <a:t>ICPPA 2015, PAMELA workshop, 9 October 2015</a:t>
            </a:r>
            <a:endParaRPr lang="ru-RU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рис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513"/>
            <a:ext cx="471646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2" descr="рис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052513"/>
            <a:ext cx="450056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107950" y="5516563"/>
            <a:ext cx="46434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Positron trajectory with rigidity R=</a:t>
            </a:r>
            <a:r>
              <a:rPr lang="ru-RU" dirty="0" smtClean="0"/>
              <a:t>1.24 </a:t>
            </a:r>
            <a:r>
              <a:rPr lang="en-US" dirty="0" smtClean="0"/>
              <a:t>GV</a:t>
            </a:r>
            <a:r>
              <a:rPr lang="ru-RU" dirty="0" smtClean="0"/>
              <a:t>, </a:t>
            </a:r>
            <a:r>
              <a:rPr lang="en-US" dirty="0" smtClean="0"/>
              <a:t>detected on altitude</a:t>
            </a:r>
            <a:r>
              <a:rPr lang="ru-RU" dirty="0" smtClean="0"/>
              <a:t> 1062 </a:t>
            </a:r>
            <a:r>
              <a:rPr lang="en-US" dirty="0" smtClean="0"/>
              <a:t>km with pitch-angle  about 90</a:t>
            </a:r>
            <a:r>
              <a:rPr lang="ru-RU" dirty="0" smtClean="0"/>
              <a:t> °.</a:t>
            </a:r>
            <a:endParaRPr lang="ru-RU" dirty="0"/>
          </a:p>
        </p:txBody>
      </p:sp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4859338" y="5103813"/>
            <a:ext cx="4140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Altitude </a:t>
            </a:r>
            <a:r>
              <a:rPr lang="en-US" dirty="0" err="1" smtClean="0"/>
              <a:t>vs</a:t>
            </a:r>
            <a:r>
              <a:rPr lang="en-US" dirty="0" smtClean="0"/>
              <a:t> longitude. Minimal trajectory altitude is in South Atlantic Anomaly region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1050" y="333375"/>
            <a:ext cx="4076700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3910">
              <a:defRPr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cs typeface="+mn-cs"/>
              </a:rPr>
              <a:t>Trapped positron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17415" name="Прямоугольник 6"/>
          <p:cNvSpPr>
            <a:spLocks noChangeArrowheads="1"/>
          </p:cNvSpPr>
          <p:nvPr/>
        </p:nvSpPr>
        <p:spPr bwMode="auto">
          <a:xfrm>
            <a:off x="0" y="1341438"/>
            <a:ext cx="1227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Z, 1000</a:t>
            </a:r>
            <a:r>
              <a:rPr lang="ru-RU"/>
              <a:t>км</a:t>
            </a:r>
          </a:p>
        </p:txBody>
      </p:sp>
      <p:sp>
        <p:nvSpPr>
          <p:cNvPr id="17416" name="Прямоугольник 7"/>
          <p:cNvSpPr>
            <a:spLocks noChangeArrowheads="1"/>
          </p:cNvSpPr>
          <p:nvPr/>
        </p:nvSpPr>
        <p:spPr bwMode="auto">
          <a:xfrm>
            <a:off x="3348038" y="4724400"/>
            <a:ext cx="1239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Х</a:t>
            </a:r>
            <a:r>
              <a:rPr lang="en-US"/>
              <a:t>, 1000</a:t>
            </a:r>
            <a:r>
              <a:rPr lang="ru-RU"/>
              <a:t>км</a:t>
            </a:r>
          </a:p>
        </p:txBody>
      </p:sp>
      <p:sp>
        <p:nvSpPr>
          <p:cNvPr id="17417" name="Прямоугольник 8"/>
          <p:cNvSpPr>
            <a:spLocks noChangeArrowheads="1"/>
          </p:cNvSpPr>
          <p:nvPr/>
        </p:nvSpPr>
        <p:spPr bwMode="auto">
          <a:xfrm>
            <a:off x="107950" y="4652963"/>
            <a:ext cx="1225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У</a:t>
            </a:r>
            <a:r>
              <a:rPr lang="en-US"/>
              <a:t>, 1000</a:t>
            </a:r>
            <a:r>
              <a:rPr lang="ru-RU"/>
              <a:t>км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Quasi-trapped particle near geomagnetic cut-off</a:t>
            </a:r>
            <a:endParaRPr lang="ru-RU" dirty="0" smtClean="0"/>
          </a:p>
        </p:txBody>
      </p:sp>
      <p:pic>
        <p:nvPicPr>
          <p:cNvPr id="15363" name="Содержимое 4" descr="trk2REm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408238"/>
            <a:ext cx="4038600" cy="2909887"/>
          </a:xfrm>
        </p:spPr>
      </p:pic>
      <p:pic>
        <p:nvPicPr>
          <p:cNvPr id="15364" name="Содержимое 5" descr="lat11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2408238"/>
            <a:ext cx="4038600" cy="2909887"/>
          </a:xfrm>
        </p:spPr>
      </p:pic>
      <p:sp>
        <p:nvSpPr>
          <p:cNvPr id="15365" name="Прямоугольник 6"/>
          <p:cNvSpPr>
            <a:spLocks noChangeArrowheads="1"/>
          </p:cNvSpPr>
          <p:nvPr/>
        </p:nvSpPr>
        <p:spPr bwMode="auto">
          <a:xfrm>
            <a:off x="1000125" y="5380038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Positron trajectory with rigidity R=2</a:t>
            </a:r>
            <a:r>
              <a:rPr lang="ru-RU" dirty="0" smtClean="0"/>
              <a:t>.24 </a:t>
            </a:r>
            <a:r>
              <a:rPr lang="en-US" dirty="0" smtClean="0"/>
              <a:t>GV</a:t>
            </a:r>
            <a:r>
              <a:rPr lang="ru-RU" dirty="0" smtClean="0"/>
              <a:t>, </a:t>
            </a:r>
            <a:r>
              <a:rPr lang="en-US" dirty="0" smtClean="0"/>
              <a:t>detected on altitude</a:t>
            </a:r>
            <a:r>
              <a:rPr lang="ru-RU" dirty="0" smtClean="0"/>
              <a:t> 1062 </a:t>
            </a:r>
            <a:r>
              <a:rPr lang="en-US" dirty="0" smtClean="0"/>
              <a:t>km with small pitch-angle 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Cosmic ray trajectory near geomagnetic cut-off</a:t>
            </a:r>
            <a:endParaRPr lang="ru-RU" dirty="0" smtClean="0"/>
          </a:p>
        </p:txBody>
      </p:sp>
      <p:pic>
        <p:nvPicPr>
          <p:cNvPr id="16387" name="Содержимое 4" descr="tstTRK2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435225"/>
            <a:ext cx="4038600" cy="2855913"/>
          </a:xfrm>
        </p:spPr>
      </p:pic>
      <p:pic>
        <p:nvPicPr>
          <p:cNvPr id="16388" name="Содержимое 5" descr="lat11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2408238"/>
            <a:ext cx="4038600" cy="2909887"/>
          </a:xfrm>
        </p:spPr>
      </p:pic>
      <p:sp>
        <p:nvSpPr>
          <p:cNvPr id="6" name="Прямоугольник 5"/>
          <p:cNvSpPr/>
          <p:nvPr/>
        </p:nvSpPr>
        <p:spPr>
          <a:xfrm>
            <a:off x="1907704" y="537321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SzPct val="100000"/>
            </a:pPr>
            <a:r>
              <a:rPr lang="en-US" altLang="en-US" sz="1600" dirty="0" smtClean="0"/>
              <a:t>Chaotic </a:t>
            </a:r>
            <a:r>
              <a:rPr lang="en-US" altLang="en-US" sz="1600" dirty="0" smtClean="0"/>
              <a:t>trajectory </a:t>
            </a:r>
            <a:r>
              <a:rPr lang="en-US" altLang="en-US" sz="1600" dirty="0" smtClean="0"/>
              <a:t>of non-adiabatic type </a:t>
            </a:r>
            <a:r>
              <a:rPr lang="en-US" altLang="en-US" sz="1600" dirty="0" smtClean="0"/>
              <a:t>.</a:t>
            </a:r>
          </a:p>
          <a:p>
            <a:pPr>
              <a:buSzPct val="100000"/>
            </a:pPr>
            <a:r>
              <a:rPr lang="en-US" altLang="en-US" sz="1600" dirty="0" smtClean="0"/>
              <a:t> </a:t>
            </a:r>
            <a:endParaRPr lang="en-US" altLang="en-US" sz="1600" dirty="0" smtClean="0"/>
          </a:p>
          <a:p>
            <a:pPr>
              <a:buSzPct val="100000"/>
            </a:pPr>
            <a:r>
              <a:rPr lang="en-US" altLang="en-US" sz="1600" dirty="0" smtClean="0"/>
              <a:t>O</a:t>
            </a:r>
            <a:r>
              <a:rPr lang="en-US" altLang="en-US" sz="1600" dirty="0" smtClean="0"/>
              <a:t>nly </a:t>
            </a:r>
            <a:r>
              <a:rPr lang="en-US" altLang="en-US" sz="1600" dirty="0" smtClean="0"/>
              <a:t>particles  with rigidity </a:t>
            </a:r>
            <a:r>
              <a:rPr lang="en-US" altLang="en-US" sz="1600" i="1" dirty="0" smtClean="0"/>
              <a:t>R &lt; </a:t>
            </a:r>
            <a:r>
              <a:rPr lang="en-US" altLang="en-US" sz="1600" dirty="0" smtClean="0"/>
              <a:t>10 /</a:t>
            </a:r>
            <a:r>
              <a:rPr lang="en-US" altLang="en-US" sz="1600" i="1" dirty="0" smtClean="0"/>
              <a:t> L</a:t>
            </a:r>
            <a:r>
              <a:rPr lang="en-US" altLang="en-US" sz="1600" baseline="30000" dirty="0" smtClean="0"/>
              <a:t>3</a:t>
            </a:r>
            <a:r>
              <a:rPr lang="en-US" altLang="en-US" sz="1600" dirty="0" smtClean="0"/>
              <a:t> GV </a:t>
            </a:r>
            <a:br>
              <a:rPr lang="en-US" altLang="en-US" sz="1600" dirty="0" smtClean="0"/>
            </a:br>
            <a:r>
              <a:rPr lang="en-US" altLang="en-US" sz="1600" dirty="0" smtClean="0"/>
              <a:t>were </a:t>
            </a:r>
            <a:r>
              <a:rPr lang="en-US" altLang="en-US" sz="1600" dirty="0" smtClean="0"/>
              <a:t>considered  to exclude chaotic trajectories</a:t>
            </a:r>
            <a:endParaRPr lang="en-US" alt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Tracing of events in AMS-01</a:t>
            </a:r>
            <a:endParaRPr lang="ru-RU" dirty="0"/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3528392" cy="477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196752"/>
            <a:ext cx="47596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11560" y="6488668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M. Aguilar et al. / Physics Reports 366 (2002) 331– 405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5805264"/>
            <a:ext cx="5364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geographical origin </a:t>
            </a:r>
            <a:r>
              <a:rPr lang="en-US" b="1" dirty="0" smtClean="0">
                <a:solidFill>
                  <a:srgbClr val="FF0000"/>
                </a:solidFill>
              </a:rPr>
              <a:t>of long-lived  </a:t>
            </a:r>
            <a:r>
              <a:rPr lang="en-US" dirty="0" smtClean="0"/>
              <a:t>(a) electrons  and (b) positrons.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05264"/>
            <a:ext cx="4067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flight time versus energy from the tracing of leptons 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857620" y="2357430"/>
            <a:ext cx="571504" cy="2143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Tracing of events in AMS-01</a:t>
            </a:r>
            <a:endParaRPr lang="ru-RU" dirty="0"/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3528392" cy="477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11560" y="6488668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M. Aguilar et al. / Physics Reports 366 (2002) 331– 405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5805264"/>
            <a:ext cx="5364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geographical origin of </a:t>
            </a:r>
            <a:r>
              <a:rPr lang="en-US" b="1" dirty="0" smtClean="0">
                <a:solidFill>
                  <a:srgbClr val="FF0000"/>
                </a:solidFill>
              </a:rPr>
              <a:t>short-lived</a:t>
            </a:r>
            <a:r>
              <a:rPr lang="en-US" dirty="0" smtClean="0"/>
              <a:t>  (a) electrons  and (b) positrons. 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196752"/>
            <a:ext cx="5112568" cy="454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право 10"/>
          <p:cNvSpPr/>
          <p:nvPr/>
        </p:nvSpPr>
        <p:spPr>
          <a:xfrm>
            <a:off x="3786182" y="4143380"/>
            <a:ext cx="571504" cy="2143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sz="3200" dirty="0" smtClean="0"/>
              <a:t>PAMELA: electron and positron  flight time</a:t>
            </a:r>
            <a:br>
              <a:rPr lang="en-US" sz="3200" dirty="0" smtClean="0"/>
            </a:br>
            <a:r>
              <a:rPr lang="en-US" sz="3200" dirty="0" smtClean="0"/>
              <a:t>  in magnetosphere</a:t>
            </a:r>
            <a:endParaRPr lang="ru-RU" sz="3200" dirty="0"/>
          </a:p>
        </p:txBody>
      </p:sp>
      <p:pic>
        <p:nvPicPr>
          <p:cNvPr id="4" name="Содержимое 3" descr="Graph5timeliv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5256584" cy="4058720"/>
          </a:xfrm>
        </p:spPr>
      </p:pic>
      <p:sp>
        <p:nvSpPr>
          <p:cNvPr id="5" name="TextBox 4"/>
          <p:cNvSpPr txBox="1"/>
          <p:nvPr/>
        </p:nvSpPr>
        <p:spPr>
          <a:xfrm>
            <a:off x="395536" y="5013176"/>
            <a:ext cx="3275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Cosmic ray (CR) selected </a:t>
            </a:r>
          </a:p>
          <a:p>
            <a:r>
              <a:rPr lang="en-US" dirty="0" smtClean="0"/>
              <a:t>by </a:t>
            </a:r>
            <a:r>
              <a:rPr lang="en-US" dirty="0" err="1" smtClean="0"/>
              <a:t>Hmax</a:t>
            </a:r>
            <a:r>
              <a:rPr lang="en-US" dirty="0" smtClean="0"/>
              <a:t>&gt;20000  km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53012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flight time versus energy from the tracing of leptons.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93467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Difference with AMS-01: More wide interval of altitudes (350-600 km), possibility to work in SAA. There is trapped component with very long flight time</a:t>
            </a:r>
            <a:endParaRPr lang="ru-RU" dirty="0"/>
          </a:p>
        </p:txBody>
      </p:sp>
      <p:pic>
        <p:nvPicPr>
          <p:cNvPr id="8" name="Рисунок 7" descr="fig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2617" y="1571612"/>
            <a:ext cx="4491383" cy="3228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Содержимое 16" descr="mappo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34" y="3929066"/>
            <a:ext cx="3929090" cy="209364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Re-entrant albedo: point of origin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3929066"/>
            <a:ext cx="4040188" cy="639762"/>
          </a:xfrm>
        </p:spPr>
        <p:txBody>
          <a:bodyPr/>
          <a:lstStyle/>
          <a:p>
            <a:r>
              <a:rPr lang="en-US" dirty="0" smtClean="0"/>
              <a:t>positrons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28800"/>
            <a:ext cx="4572000" cy="454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79512" y="1196752"/>
            <a:ext cx="4041775" cy="639762"/>
          </a:xfrm>
        </p:spPr>
        <p:txBody>
          <a:bodyPr/>
          <a:lstStyle/>
          <a:p>
            <a:r>
              <a:rPr lang="en-US" dirty="0" smtClean="0"/>
              <a:t>electrons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88224" y="141277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AMS-01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203848" y="1124744"/>
            <a:ext cx="1103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PAMELA</a:t>
            </a:r>
            <a:endParaRPr lang="ru-RU" dirty="0"/>
          </a:p>
        </p:txBody>
      </p:sp>
      <p:pic>
        <p:nvPicPr>
          <p:cNvPr id="12" name="Содержимое 11" descr="mapeo.pn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500034" y="1818526"/>
            <a:ext cx="3929090" cy="21934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Quasi-trapped albedo: points of detection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positrons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electrons</a:t>
            </a:r>
            <a:endParaRPr lang="ru-RU" dirty="0"/>
          </a:p>
        </p:txBody>
      </p:sp>
      <p:pic>
        <p:nvPicPr>
          <p:cNvPr id="8" name="Содержимое 7" descr="map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94266"/>
            <a:ext cx="4040188" cy="2912505"/>
          </a:xfrm>
        </p:spPr>
      </p:pic>
      <p:pic>
        <p:nvPicPr>
          <p:cNvPr id="11" name="Содержимое 10" descr="mape.pn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693694"/>
            <a:ext cx="4041775" cy="29136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0" descr="mappo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3789040"/>
            <a:ext cx="4112196" cy="2232248"/>
          </a:xfrm>
        </p:spPr>
      </p:pic>
      <p:pic>
        <p:nvPicPr>
          <p:cNvPr id="15" name="Содержимое 7" descr="mapeo.pn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500562" y="1988840"/>
            <a:ext cx="4143404" cy="218974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Quasi-trapped albedo: </a:t>
            </a:r>
            <a:r>
              <a:rPr lang="en-US" sz="3200" dirty="0" smtClean="0"/>
              <a:t>points </a:t>
            </a:r>
            <a:r>
              <a:rPr lang="en-US" sz="3200" dirty="0" smtClean="0"/>
              <a:t>of origin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29256" y="4071942"/>
            <a:ext cx="2000264" cy="571504"/>
          </a:xfrm>
        </p:spPr>
        <p:txBody>
          <a:bodyPr/>
          <a:lstStyle/>
          <a:p>
            <a:r>
              <a:rPr lang="en-US" dirty="0" smtClean="0"/>
              <a:t>positrons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72132" y="2214554"/>
            <a:ext cx="2184419" cy="571504"/>
          </a:xfrm>
        </p:spPr>
        <p:txBody>
          <a:bodyPr/>
          <a:lstStyle/>
          <a:p>
            <a:r>
              <a:rPr lang="en-US" dirty="0" smtClean="0"/>
              <a:t>electrons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00240"/>
            <a:ext cx="4384062" cy="416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14546" y="142873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AMS-01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572132" y="1428736"/>
            <a:ext cx="1103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PAMELA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ratipos2eleAlbedoQuasitrapv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7" y="1071546"/>
            <a:ext cx="7216695" cy="550072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en-US" sz="4000" dirty="0" smtClean="0"/>
              <a:t>Positron to electron ratio </a:t>
            </a:r>
            <a:r>
              <a:rPr lang="en-US" sz="4000" dirty="0" err="1" smtClean="0"/>
              <a:t>vs</a:t>
            </a:r>
            <a:r>
              <a:rPr lang="en-US" sz="4000" dirty="0" smtClean="0"/>
              <a:t> energy</a:t>
            </a:r>
            <a:endParaRPr lang="ru-RU" sz="4000" dirty="0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000108"/>
            <a:ext cx="35719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4287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PAMELA detectors</a:t>
            </a:r>
            <a:endParaRPr lang="en-GB"/>
          </a:p>
        </p:txBody>
      </p:sp>
      <p:pic>
        <p:nvPicPr>
          <p:cNvPr id="26627" name="Picture 4" descr="pamela_drawing_bongi_fin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1136650"/>
            <a:ext cx="4213225" cy="4121150"/>
          </a:xfrm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179388" y="4976813"/>
            <a:ext cx="2051050" cy="952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it-IT" sz="1400">
                <a:solidFill>
                  <a:srgbClr val="0000FF"/>
                </a:solidFill>
              </a:rPr>
              <a:t>GF: 21.5 cm</a:t>
            </a:r>
            <a:r>
              <a:rPr lang="it-IT" sz="1400" baseline="30000">
                <a:solidFill>
                  <a:srgbClr val="0000FF"/>
                </a:solidFill>
              </a:rPr>
              <a:t>2</a:t>
            </a:r>
            <a:r>
              <a:rPr lang="it-IT" sz="1400">
                <a:solidFill>
                  <a:srgbClr val="0000FF"/>
                </a:solidFill>
              </a:rPr>
              <a:t> sr                Mass: 470 kg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it-IT" sz="1400">
                <a:solidFill>
                  <a:srgbClr val="0000FF"/>
                </a:solidFill>
              </a:rPr>
              <a:t>Size: 130x70x70 cm</a:t>
            </a:r>
            <a:r>
              <a:rPr lang="it-IT" sz="1400" baseline="30000">
                <a:solidFill>
                  <a:srgbClr val="0000FF"/>
                </a:solidFill>
              </a:rPr>
              <a:t>3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it-IT" sz="1400">
                <a:solidFill>
                  <a:srgbClr val="0000FF"/>
                </a:solidFill>
              </a:rPr>
              <a:t>Power Budget: 360W </a:t>
            </a:r>
            <a:endParaRPr lang="en-US" sz="1400">
              <a:solidFill>
                <a:srgbClr val="0000FF"/>
              </a:solidFill>
            </a:endParaRP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2411413" y="5260975"/>
            <a:ext cx="5473700" cy="12922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it-IT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Spectrometer</a:t>
            </a:r>
            <a:r>
              <a:rPr lang="it-IT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it-IT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microstrip silicon tracking system</a:t>
            </a:r>
            <a:r>
              <a:rPr lang="it-IT" sz="16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it-IT" sz="16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+   permanent magnet</a:t>
            </a:r>
            <a:endParaRPr lang="it-IT" sz="16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it-IT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provides:  </a:t>
            </a:r>
          </a:p>
          <a:p>
            <a:pPr lvl="1">
              <a:lnSpc>
                <a:spcPct val="80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it-IT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it-IT" sz="1600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Magnetic rigidity</a:t>
            </a:r>
            <a:r>
              <a:rPr lang="it-IT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</a:t>
            </a:r>
            <a:r>
              <a:rPr lang="it-IT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 = pc/Ze</a:t>
            </a:r>
          </a:p>
          <a:p>
            <a:pPr lvl="1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it-IT" sz="16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Charge sign</a:t>
            </a:r>
          </a:p>
          <a:p>
            <a:pPr lvl="1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en-US" sz="1600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Charge value from dE/dx</a:t>
            </a:r>
            <a:endParaRPr lang="en-GB" sz="1600" i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6492875" y="2247900"/>
            <a:ext cx="990600" cy="144145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/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2411413" y="1085850"/>
            <a:ext cx="2736850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GB" sz="1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Time-Of-Flight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GB" sz="1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plastic </a:t>
            </a:r>
            <a:r>
              <a:rPr lang="en-GB" sz="14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scintillators</a:t>
            </a:r>
            <a:r>
              <a:rPr lang="en-GB" sz="1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+ PMT: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Trigger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Albedo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rejection;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Mass identification up to 1 </a:t>
            </a:r>
            <a:r>
              <a:rPr lang="en-GB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Charge identification from </a:t>
            </a:r>
            <a:r>
              <a:rPr lang="en-GB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dE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en-GB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dX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endParaRPr lang="en-GB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GB" sz="1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Electromagnetic calorimeter</a:t>
            </a: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GB" sz="1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W/Si sampling (16.3 X</a:t>
            </a:r>
            <a:r>
              <a:rPr lang="en-GB" sz="1400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GB" sz="1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0.6 </a:t>
            </a:r>
            <a:r>
              <a:rPr lang="en-GB" sz="1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λI</a:t>
            </a:r>
            <a:r>
              <a:rPr lang="en-GB" sz="1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1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Discrimination e+ / p,  anti-p / e</a:t>
            </a:r>
            <a:r>
              <a:rPr lang="en-GB" sz="14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(shower topology)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Direct E measurement for </a:t>
            </a:r>
            <a:r>
              <a:rPr lang="en-GB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16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GB" sz="1600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GB" sz="1600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GB" sz="1600" u="sng" dirty="0">
                <a:solidFill>
                  <a:schemeClr val="tx1"/>
                </a:solidFill>
                <a:latin typeface="Arial Narrow" pitchFamily="34" charset="0"/>
              </a:rPr>
              <a:t>Neutron detector</a:t>
            </a:r>
          </a:p>
          <a:p>
            <a: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GB" sz="1600" baseline="30000" dirty="0">
                <a:solidFill>
                  <a:srgbClr val="FF9933"/>
                </a:solidFill>
                <a:latin typeface="Arial Narrow" pitchFamily="34" charset="0"/>
              </a:rPr>
              <a:t>3</a:t>
            </a:r>
            <a:r>
              <a:rPr lang="en-GB" sz="1600" dirty="0">
                <a:solidFill>
                  <a:srgbClr val="FF9933"/>
                </a:solidFill>
                <a:latin typeface="Arial Narrow" pitchFamily="34" charset="0"/>
              </a:rPr>
              <a:t>He tubes + polyethylene moderator: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en-GB" sz="1600" dirty="0">
                <a:latin typeface="Arial Narrow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Arial Narrow" pitchFamily="34" charset="0"/>
              </a:rPr>
              <a:t>High-energy e/h discrimination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GB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2411760" y="980728"/>
            <a:ext cx="2664296" cy="1296144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/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2411760" y="2420888"/>
            <a:ext cx="2660303" cy="1224136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/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6588125" y="3816350"/>
            <a:ext cx="792163" cy="720725"/>
          </a:xfrm>
          <a:prstGeom prst="rect">
            <a:avLst/>
          </a:prstGeom>
          <a:noFill/>
          <a:ln w="28575" algn="ctr">
            <a:solidFill>
              <a:srgbClr val="99CCFF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/>
          </a:p>
        </p:txBody>
      </p:sp>
      <p:sp>
        <p:nvSpPr>
          <p:cNvPr id="26635" name="Line 12"/>
          <p:cNvSpPr>
            <a:spLocks noChangeShapeType="1"/>
          </p:cNvSpPr>
          <p:nvPr/>
        </p:nvSpPr>
        <p:spPr bwMode="auto">
          <a:xfrm flipH="1" flipV="1">
            <a:off x="5072063" y="3714750"/>
            <a:ext cx="1516062" cy="446088"/>
          </a:xfrm>
          <a:prstGeom prst="line">
            <a:avLst/>
          </a:prstGeom>
          <a:noFill/>
          <a:ln w="28575">
            <a:solidFill>
              <a:srgbClr val="0000CC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3"/>
          <p:cNvSpPr>
            <a:spLocks noChangeShapeType="1"/>
          </p:cNvSpPr>
          <p:nvPr/>
        </p:nvSpPr>
        <p:spPr bwMode="auto">
          <a:xfrm flipH="1" flipV="1">
            <a:off x="4932040" y="2204863"/>
            <a:ext cx="1368748" cy="1468611"/>
          </a:xfrm>
          <a:prstGeom prst="line">
            <a:avLst/>
          </a:prstGeom>
          <a:noFill/>
          <a:ln w="28575">
            <a:solidFill>
              <a:srgbClr val="99CC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 flipH="1">
            <a:off x="5003800" y="1368425"/>
            <a:ext cx="936625" cy="144463"/>
          </a:xfrm>
          <a:prstGeom prst="line">
            <a:avLst/>
          </a:prstGeom>
          <a:noFill/>
          <a:ln w="28575">
            <a:solidFill>
              <a:srgbClr val="99CC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5"/>
          <p:cNvSpPr>
            <a:spLocks noChangeShapeType="1"/>
          </p:cNvSpPr>
          <p:nvPr/>
        </p:nvSpPr>
        <p:spPr bwMode="auto">
          <a:xfrm flipH="1" flipV="1">
            <a:off x="5003800" y="2016125"/>
            <a:ext cx="1584325" cy="215900"/>
          </a:xfrm>
          <a:prstGeom prst="line">
            <a:avLst/>
          </a:prstGeom>
          <a:noFill/>
          <a:ln w="28575">
            <a:solidFill>
              <a:srgbClr val="99CC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Freeform 16"/>
          <p:cNvSpPr>
            <a:spLocks/>
          </p:cNvSpPr>
          <p:nvPr/>
        </p:nvSpPr>
        <p:spPr bwMode="auto">
          <a:xfrm>
            <a:off x="7451725" y="3027363"/>
            <a:ext cx="1584325" cy="2592387"/>
          </a:xfrm>
          <a:custGeom>
            <a:avLst/>
            <a:gdLst>
              <a:gd name="T0" fmla="*/ 0 w 1043"/>
              <a:gd name="T1" fmla="*/ 0 h 1633"/>
              <a:gd name="T2" fmla="*/ 1043 w 1043"/>
              <a:gd name="T3" fmla="*/ 0 h 1633"/>
              <a:gd name="T4" fmla="*/ 1043 w 1043"/>
              <a:gd name="T5" fmla="*/ 1633 h 1633"/>
              <a:gd name="T6" fmla="*/ 272 w 1043"/>
              <a:gd name="T7" fmla="*/ 1633 h 1633"/>
              <a:gd name="T8" fmla="*/ 0 60000 65536"/>
              <a:gd name="T9" fmla="*/ 0 60000 65536"/>
              <a:gd name="T10" fmla="*/ 0 60000 65536"/>
              <a:gd name="T11" fmla="*/ 0 60000 65536"/>
              <a:gd name="T12" fmla="*/ 0 w 1043"/>
              <a:gd name="T13" fmla="*/ 0 h 1633"/>
              <a:gd name="T14" fmla="*/ 1043 w 1043"/>
              <a:gd name="T15" fmla="*/ 1633 h 16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3" h="1633">
                <a:moveTo>
                  <a:pt x="0" y="0"/>
                </a:moveTo>
                <a:lnTo>
                  <a:pt x="1043" y="0"/>
                </a:lnTo>
                <a:lnTo>
                  <a:pt x="1043" y="1633"/>
                </a:lnTo>
                <a:lnTo>
                  <a:pt x="272" y="1633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Text Box 17"/>
          <p:cNvSpPr txBox="1">
            <a:spLocks noChangeArrowheads="1"/>
          </p:cNvSpPr>
          <p:nvPr/>
        </p:nvSpPr>
        <p:spPr bwMode="auto">
          <a:xfrm>
            <a:off x="77788" y="685800"/>
            <a:ext cx="869473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GB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Main requirements </a:t>
            </a:r>
            <a:r>
              <a:rPr lang="en-GB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GB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high-sensitivity antiparticle identification and precise momentum measure</a:t>
            </a:r>
          </a:p>
        </p:txBody>
      </p:sp>
      <p:sp>
        <p:nvSpPr>
          <p:cNvPr id="26641" name="Rectangle 18"/>
          <p:cNvSpPr>
            <a:spLocks noChangeArrowheads="1"/>
          </p:cNvSpPr>
          <p:nvPr/>
        </p:nvSpPr>
        <p:spPr bwMode="auto">
          <a:xfrm>
            <a:off x="2411760" y="3861048"/>
            <a:ext cx="2667000" cy="960438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/>
          </a:p>
        </p:txBody>
      </p:sp>
      <p:sp>
        <p:nvSpPr>
          <p:cNvPr id="26642" name="Line 19"/>
          <p:cNvSpPr>
            <a:spLocks noChangeShapeType="1"/>
          </p:cNvSpPr>
          <p:nvPr/>
        </p:nvSpPr>
        <p:spPr bwMode="auto">
          <a:xfrm flipH="1" flipV="1">
            <a:off x="5072063" y="4643438"/>
            <a:ext cx="1176337" cy="303212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Rectangle 20"/>
          <p:cNvSpPr>
            <a:spLocks noChangeArrowheads="1"/>
          </p:cNvSpPr>
          <p:nvPr/>
        </p:nvSpPr>
        <p:spPr bwMode="auto">
          <a:xfrm>
            <a:off x="6294438" y="4718050"/>
            <a:ext cx="1325562" cy="457200"/>
          </a:xfrm>
          <a:prstGeom prst="rect">
            <a:avLst/>
          </a:prstGeom>
          <a:noFill/>
          <a:ln w="28575" algn="ctr">
            <a:solidFill>
              <a:srgbClr val="FFFF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/>
          </a:p>
        </p:txBody>
      </p:sp>
      <p:sp>
        <p:nvSpPr>
          <p:cNvPr id="26644" name="Arc 22"/>
          <p:cNvSpPr>
            <a:spLocks/>
          </p:cNvSpPr>
          <p:nvPr/>
        </p:nvSpPr>
        <p:spPr bwMode="auto">
          <a:xfrm>
            <a:off x="6324600" y="1062038"/>
            <a:ext cx="533400" cy="2984500"/>
          </a:xfrm>
          <a:custGeom>
            <a:avLst/>
            <a:gdLst>
              <a:gd name="T0" fmla="*/ 349994 w 21600"/>
              <a:gd name="T1" fmla="*/ 0 h 23985"/>
              <a:gd name="T2" fmla="*/ 498507 w 21600"/>
              <a:gd name="T3" fmla="*/ 2984500 h 23985"/>
              <a:gd name="T4" fmla="*/ 0 w 21600"/>
              <a:gd name="T5" fmla="*/ 2028240 h 23985"/>
              <a:gd name="T6" fmla="*/ 0 60000 65536"/>
              <a:gd name="T7" fmla="*/ 0 60000 65536"/>
              <a:gd name="T8" fmla="*/ 0 60000 65536"/>
              <a:gd name="T9" fmla="*/ 0 w 21600"/>
              <a:gd name="T10" fmla="*/ 0 h 23985"/>
              <a:gd name="T11" fmla="*/ 21600 w 21600"/>
              <a:gd name="T12" fmla="*/ 23985 h 239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985" fill="none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18926"/>
                  <a:pt x="21121" y="21530"/>
                  <a:pt x="20186" y="23984"/>
                </a:cubicBezTo>
              </a:path>
              <a:path w="21600" h="23985" stroke="0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18926"/>
                  <a:pt x="21121" y="21530"/>
                  <a:pt x="20186" y="23984"/>
                </a:cubicBezTo>
                <a:lnTo>
                  <a:pt x="0" y="1630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5" name="Arc 23"/>
          <p:cNvSpPr>
            <a:spLocks/>
          </p:cNvSpPr>
          <p:nvPr/>
        </p:nvSpPr>
        <p:spPr bwMode="auto">
          <a:xfrm flipH="1">
            <a:off x="7086600" y="1060450"/>
            <a:ext cx="533400" cy="2984500"/>
          </a:xfrm>
          <a:custGeom>
            <a:avLst/>
            <a:gdLst>
              <a:gd name="T0" fmla="*/ 349994 w 21600"/>
              <a:gd name="T1" fmla="*/ 0 h 23985"/>
              <a:gd name="T2" fmla="*/ 498507 w 21600"/>
              <a:gd name="T3" fmla="*/ 2984500 h 23985"/>
              <a:gd name="T4" fmla="*/ 0 w 21600"/>
              <a:gd name="T5" fmla="*/ 2028240 h 23985"/>
              <a:gd name="T6" fmla="*/ 0 60000 65536"/>
              <a:gd name="T7" fmla="*/ 0 60000 65536"/>
              <a:gd name="T8" fmla="*/ 0 60000 65536"/>
              <a:gd name="T9" fmla="*/ 0 w 21600"/>
              <a:gd name="T10" fmla="*/ 0 h 23985"/>
              <a:gd name="T11" fmla="*/ 21600 w 21600"/>
              <a:gd name="T12" fmla="*/ 23985 h 239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985" fill="none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18926"/>
                  <a:pt x="21121" y="21530"/>
                  <a:pt x="20186" y="23984"/>
                </a:cubicBezTo>
              </a:path>
              <a:path w="21600" h="23985" stroke="0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18926"/>
                  <a:pt x="21121" y="21530"/>
                  <a:pt x="20186" y="23984"/>
                </a:cubicBezTo>
                <a:lnTo>
                  <a:pt x="0" y="16300"/>
                </a:lnTo>
                <a:close/>
              </a:path>
            </a:pathLst>
          </a:custGeom>
          <a:noFill/>
          <a:ln w="2857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Text Box 24"/>
          <p:cNvSpPr txBox="1">
            <a:spLocks noChangeArrowheads="1"/>
          </p:cNvSpPr>
          <p:nvPr/>
        </p:nvSpPr>
        <p:spPr bwMode="auto">
          <a:xfrm>
            <a:off x="6400800" y="91440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>
                <a:solidFill>
                  <a:srgbClr val="FF3399"/>
                </a:solidFill>
                <a:sym typeface="Symbol" pitchFamily="18" charset="2"/>
              </a:rPr>
              <a:t>+  </a:t>
            </a:r>
            <a:r>
              <a:rPr lang="en-US">
                <a:sym typeface="Symbol" pitchFamily="18" charset="2"/>
              </a:rPr>
              <a:t>         </a:t>
            </a:r>
            <a:r>
              <a:rPr lang="en-US">
                <a:solidFill>
                  <a:srgbClr val="33CCFF"/>
                </a:solidFill>
                <a:sym typeface="Symbol" pitchFamily="18" charset="2"/>
              </a:rPr>
              <a:t>-</a:t>
            </a:r>
          </a:p>
        </p:txBody>
      </p:sp>
      <p:pic>
        <p:nvPicPr>
          <p:cNvPr id="26647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975" y="1144588"/>
            <a:ext cx="2622550" cy="3519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Positron to electron ratio </a:t>
            </a:r>
            <a:r>
              <a:rPr lang="en-US" dirty="0" err="1" smtClean="0"/>
              <a:t>vs</a:t>
            </a:r>
            <a:r>
              <a:rPr lang="en-US" dirty="0" smtClean="0"/>
              <a:t> longitude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Albedo (</a:t>
            </a:r>
            <a:r>
              <a:rPr lang="en-US" dirty="0" err="1" smtClean="0"/>
              <a:t>shortlived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7" name="Содержимое 6" descr="ratiovsLongitudeshortlived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2237747"/>
            <a:ext cx="4497388" cy="347252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Quasitrapped (</a:t>
            </a:r>
            <a:r>
              <a:rPr lang="en-US" dirty="0" err="1" smtClean="0"/>
              <a:t>longlived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8" name="Содержимое 7" descr="ratiovsLongitudelonglived.PN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237135"/>
            <a:ext cx="4498975" cy="3473754"/>
          </a:xfr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971600" y="3861048"/>
            <a:ext cx="7416824" cy="7200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Trapped albedo: points of detection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positrons</a:t>
            </a:r>
            <a:endParaRPr lang="ru-RU" dirty="0"/>
          </a:p>
        </p:txBody>
      </p:sp>
      <p:pic>
        <p:nvPicPr>
          <p:cNvPr id="7" name="Содержимое 6" descr="map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98323"/>
            <a:ext cx="4040188" cy="290439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electrons</a:t>
            </a:r>
            <a:endParaRPr lang="ru-RU" dirty="0"/>
          </a:p>
        </p:txBody>
      </p:sp>
      <p:pic>
        <p:nvPicPr>
          <p:cNvPr id="8" name="Содержимое 7" descr="mape.pn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697752"/>
            <a:ext cx="4041775" cy="29055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distribution of trapped particles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positrons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electrons</a:t>
            </a:r>
            <a:endParaRPr lang="ru-RU" dirty="0"/>
          </a:p>
        </p:txBody>
      </p:sp>
      <p:pic>
        <p:nvPicPr>
          <p:cNvPr id="10" name="Содержимое 9" descr="mappo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722661"/>
            <a:ext cx="4040188" cy="2855715"/>
          </a:xfrm>
        </p:spPr>
      </p:pic>
      <p:pic>
        <p:nvPicPr>
          <p:cNvPr id="12" name="Содержимое 11" descr="mapeo.pn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722100"/>
            <a:ext cx="4041775" cy="2856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distribution of trapped particles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tst11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97752"/>
            <a:ext cx="4041775" cy="2905533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3" descr="fig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85721" y="2729170"/>
            <a:ext cx="4000528" cy="287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Geomagnetic coordinates of detected trapped particles</a:t>
            </a:r>
            <a:endParaRPr lang="ru-RU" sz="3200" dirty="0"/>
          </a:p>
        </p:txBody>
      </p:sp>
      <p:pic>
        <p:nvPicPr>
          <p:cNvPr id="5" name="Содержимое 4" descr="TrapCountvsB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628800"/>
            <a:ext cx="4913123" cy="3793527"/>
          </a:xfrm>
        </p:spPr>
      </p:pic>
      <p:pic>
        <p:nvPicPr>
          <p:cNvPr id="8" name="Содержимое 7" descr="TrappedLshell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417398" y="1700808"/>
            <a:ext cx="4726602" cy="36495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Trapped ratio e-/e+  </a:t>
            </a:r>
            <a:endParaRPr lang="ru-RU" dirty="0"/>
          </a:p>
        </p:txBody>
      </p:sp>
      <p:pic>
        <p:nvPicPr>
          <p:cNvPr id="5" name="Содержимое 4" descr="TrapRatiovslongitude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8977" y="1700808"/>
            <a:ext cx="4819863" cy="3721519"/>
          </a:xfrm>
        </p:spPr>
      </p:pic>
      <p:pic>
        <p:nvPicPr>
          <p:cNvPr id="6" name="Содержимое 5" descr="TrapRatiovsL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283968" y="1563818"/>
            <a:ext cx="4860032" cy="37525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Positron to electron ratio</a:t>
            </a:r>
            <a:endParaRPr lang="ru-RU" dirty="0"/>
          </a:p>
        </p:txBody>
      </p:sp>
      <p:pic>
        <p:nvPicPr>
          <p:cNvPr id="6" name="Содержимое 5" descr="ratioTrapLon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1137" y="1600200"/>
            <a:ext cx="586172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0" y="3"/>
            <a:ext cx="8947150" cy="587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4551" tIns="152352" bIns="0" anchor="ctr">
            <a:spAutoFit/>
          </a:bodyPr>
          <a:lstStyle/>
          <a:p>
            <a:pPr marL="622300" indent="-622300" algn="ctr">
              <a:defRPr/>
            </a:pPr>
            <a:r>
              <a:rPr lang="en-US" sz="2400" b="1" dirty="0" smtClean="0">
                <a:cs typeface="+mn-cs"/>
              </a:rPr>
              <a:t>Conclusion</a:t>
            </a:r>
          </a:p>
          <a:p>
            <a:pPr marL="622300" indent="-622300" algn="ctr">
              <a:defRPr/>
            </a:pPr>
            <a:endParaRPr lang="en-US" sz="2400" b="1" dirty="0" smtClean="0">
              <a:cs typeface="+mn-cs"/>
            </a:endParaRPr>
          </a:p>
          <a:p>
            <a:pPr marL="342900" indent="-342900" algn="just">
              <a:defRPr/>
            </a:pPr>
            <a:r>
              <a:rPr lang="en-US" dirty="0" smtClean="0"/>
              <a:t>From tracing of particles : </a:t>
            </a:r>
          </a:p>
          <a:p>
            <a:pPr marL="342900" indent="-342900" algn="just">
              <a:defRPr/>
            </a:pPr>
            <a:endParaRPr lang="en-US" dirty="0" smtClean="0"/>
          </a:p>
          <a:p>
            <a:pPr marL="342900" indent="-342900" algn="just">
              <a:defRPr/>
            </a:pPr>
            <a:r>
              <a:rPr lang="en-US" dirty="0" smtClean="0"/>
              <a:t>1. By  flight time selection in geomagnetic field  electrons and positrons have five distinct components: </a:t>
            </a:r>
          </a:p>
          <a:p>
            <a:pPr marL="342900" indent="-342900" algn="just">
              <a:defRPr/>
            </a:pPr>
            <a:r>
              <a:rPr lang="en-US" dirty="0" smtClean="0"/>
              <a:t>      -  cosmic rays </a:t>
            </a:r>
          </a:p>
          <a:p>
            <a:pPr marL="342900" indent="-342900" algn="just">
              <a:defRPr/>
            </a:pPr>
            <a:r>
              <a:rPr lang="en-US" dirty="0" smtClean="0"/>
              <a:t>      -  cosmic rays with chaotic trajectories</a:t>
            </a:r>
          </a:p>
          <a:p>
            <a:pPr marL="342900" indent="-342900" algn="just">
              <a:defRPr/>
            </a:pPr>
            <a:r>
              <a:rPr lang="en-US" dirty="0" smtClean="0"/>
              <a:t>      -  </a:t>
            </a:r>
            <a:r>
              <a:rPr lang="en-US" dirty="0" err="1" smtClean="0"/>
              <a:t>albedo</a:t>
            </a:r>
            <a:r>
              <a:rPr lang="en-US" dirty="0" smtClean="0"/>
              <a:t> </a:t>
            </a:r>
          </a:p>
          <a:p>
            <a:pPr marL="342900" indent="-342900" algn="just">
              <a:defRPr/>
            </a:pPr>
            <a:r>
              <a:rPr lang="en-US" dirty="0" smtClean="0"/>
              <a:t>      -  </a:t>
            </a:r>
            <a:r>
              <a:rPr lang="en-US" dirty="0" err="1" smtClean="0"/>
              <a:t>quasitrapped</a:t>
            </a:r>
            <a:r>
              <a:rPr lang="en-US" dirty="0" smtClean="0"/>
              <a:t> </a:t>
            </a:r>
          </a:p>
          <a:p>
            <a:pPr marL="342900" indent="-342900" algn="just">
              <a:defRPr/>
            </a:pPr>
            <a:r>
              <a:rPr lang="en-US" dirty="0" smtClean="0"/>
              <a:t>       -  trapped </a:t>
            </a:r>
          </a:p>
          <a:p>
            <a:pPr marL="622300" indent="-622300" algn="ctr">
              <a:defRPr/>
            </a:pPr>
            <a:r>
              <a:rPr lang="en-US" dirty="0" smtClean="0">
                <a:cs typeface="+mn-cs"/>
              </a:rPr>
              <a:t>2. For first time PAMELA observed high energy trapped electrons and positrons with energy  ~&gt;100 </a:t>
            </a:r>
            <a:r>
              <a:rPr lang="en-US" dirty="0" err="1" smtClean="0">
                <a:cs typeface="+mn-cs"/>
              </a:rPr>
              <a:t>MeV</a:t>
            </a:r>
            <a:r>
              <a:rPr lang="en-US" dirty="0" smtClean="0">
                <a:cs typeface="+mn-cs"/>
              </a:rPr>
              <a:t>  </a:t>
            </a:r>
            <a:endParaRPr lang="ru-RU" dirty="0">
              <a:cs typeface="+mn-cs"/>
            </a:endParaRPr>
          </a:p>
          <a:p>
            <a:pPr marL="342900" indent="-342900" algn="just">
              <a:defRPr/>
            </a:pPr>
            <a:endParaRPr lang="en-US" dirty="0" smtClean="0"/>
          </a:p>
          <a:p>
            <a:pPr marL="342900" indent="-342900" algn="just">
              <a:defRPr/>
            </a:pPr>
            <a:r>
              <a:rPr lang="ru-RU" dirty="0" smtClean="0"/>
              <a:t> </a:t>
            </a:r>
            <a:endParaRPr lang="en-US" dirty="0" smtClean="0"/>
          </a:p>
          <a:p>
            <a:pPr marL="342900" indent="-342900" algn="just">
              <a:defRPr/>
            </a:pPr>
            <a:r>
              <a:rPr lang="en-US" dirty="0" smtClean="0"/>
              <a:t>3. Origin (production mechanism) of trapped lepton component  differs from  re-entrant and </a:t>
            </a:r>
            <a:r>
              <a:rPr lang="en-US" dirty="0" err="1" smtClean="0"/>
              <a:t>quasitrapped</a:t>
            </a:r>
            <a:r>
              <a:rPr lang="en-US" dirty="0" smtClean="0"/>
              <a:t> components.</a:t>
            </a:r>
          </a:p>
          <a:p>
            <a:pPr marL="342900" indent="-342900" algn="just">
              <a:defRPr/>
            </a:pPr>
            <a:endParaRPr lang="en-US" dirty="0" smtClean="0"/>
          </a:p>
          <a:p>
            <a:pPr marL="342900" indent="-342900" algn="just">
              <a:defRPr/>
            </a:pPr>
            <a:r>
              <a:rPr lang="en-US" dirty="0" smtClean="0"/>
              <a:t> </a:t>
            </a:r>
          </a:p>
          <a:p>
            <a:pPr marL="342900" indent="-342900" algn="just">
              <a:defRPr/>
            </a:pPr>
            <a:endParaRPr lang="ru-RU" dirty="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Spare slides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0608" y="620688"/>
            <a:ext cx="5904656" cy="720080"/>
          </a:xfrm>
        </p:spPr>
        <p:txBody>
          <a:bodyPr/>
          <a:lstStyle/>
          <a:p>
            <a:r>
              <a:rPr lang="en-US" dirty="0" smtClean="0"/>
              <a:t>East-west effect</a:t>
            </a:r>
            <a:endParaRPr lang="ru-RU" dirty="0"/>
          </a:p>
        </p:txBody>
      </p:sp>
      <p:pic>
        <p:nvPicPr>
          <p:cNvPr id="5" name="Содержимое 4" descr="Eastwestv2.bmp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85926"/>
            <a:ext cx="4500562" cy="4286280"/>
          </a:xfrm>
          <a:prstGeom prst="rect">
            <a:avLst/>
          </a:prstGeom>
        </p:spPr>
      </p:pic>
      <p:pic>
        <p:nvPicPr>
          <p:cNvPr id="7" name="Picture 8" descr="Graph6electronpositronS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12976"/>
            <a:ext cx="5218770" cy="3645024"/>
          </a:xfrm>
          <a:prstGeom prst="rect">
            <a:avLst/>
          </a:prstGeom>
          <a:noFill/>
        </p:spPr>
      </p:pic>
      <p:pic>
        <p:nvPicPr>
          <p:cNvPr id="1576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038600" cy="32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resurs_d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36912"/>
            <a:ext cx="4116388" cy="273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PAMELA Experiment</a:t>
            </a:r>
            <a:endParaRPr lang="ru-RU" dirty="0" smtClean="0"/>
          </a:p>
        </p:txBody>
      </p:sp>
      <p:pic>
        <p:nvPicPr>
          <p:cNvPr id="7171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652120" y="1268760"/>
            <a:ext cx="1952017" cy="2987226"/>
          </a:xfrm>
        </p:spPr>
      </p:pic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2699792" y="4077072"/>
            <a:ext cx="2357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  PAMELA is here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339752" y="3140968"/>
            <a:ext cx="928687" cy="11430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>
            <a:off x="2987824" y="3717032"/>
            <a:ext cx="571500" cy="180975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60032" y="4293096"/>
            <a:ext cx="42839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Satellite was launched 15.06.2006 on </a:t>
            </a:r>
            <a:br>
              <a:rPr lang="en-US" sz="1600" dirty="0" smtClean="0"/>
            </a:br>
            <a:r>
              <a:rPr lang="en-US" sz="1600" dirty="0" smtClean="0"/>
              <a:t>elliptical polar orbit with inclination 70</a:t>
            </a:r>
            <a:r>
              <a:rPr lang="en-US" sz="1600" baseline="30000" dirty="0" smtClean="0"/>
              <a:t>0</a:t>
            </a:r>
            <a:r>
              <a:rPr lang="en-US" sz="1600" dirty="0" smtClean="0"/>
              <a:t>, </a:t>
            </a:r>
          </a:p>
          <a:p>
            <a:pPr algn="just"/>
            <a:r>
              <a:rPr lang="en-US" sz="1600" dirty="0" smtClean="0"/>
              <a:t>altitude 350-610km. Circular orbit with altitude ~570km from September 2010  </a:t>
            </a:r>
          </a:p>
          <a:p>
            <a:pPr algn="ctr"/>
            <a:endParaRPr lang="en-US" sz="1600" baseline="30000" dirty="0" smtClean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39552" y="4653136"/>
            <a:ext cx="17541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it-IT" sz="1200"/>
              <a:t>Mass: 6.7 tons</a:t>
            </a:r>
          </a:p>
          <a:p>
            <a:pPr eaLnBrk="1" hangingPunct="1"/>
            <a:r>
              <a:rPr lang="it-IT" sz="1200"/>
              <a:t>Height: 7.4 m</a:t>
            </a:r>
          </a:p>
          <a:p>
            <a:pPr eaLnBrk="1" hangingPunct="1"/>
            <a:r>
              <a:rPr lang="it-IT" sz="1200"/>
              <a:t>Solar array area: 36 m</a:t>
            </a:r>
            <a:r>
              <a:rPr lang="it-IT" sz="1200" baseline="30000"/>
              <a:t>2</a:t>
            </a:r>
            <a:endParaRPr lang="en-GB" sz="1200" baseline="3000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340768"/>
            <a:ext cx="53640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CC0066"/>
                </a:solidFill>
              </a:rPr>
              <a:t> </a:t>
            </a:r>
            <a:r>
              <a:rPr lang="it-IT" sz="1600" dirty="0" smtClean="0"/>
              <a:t>Resurs DK satellite </a:t>
            </a:r>
            <a:r>
              <a:rPr lang="it-IT" sz="1600" b="1" dirty="0" smtClean="0">
                <a:solidFill>
                  <a:srgbClr val="CC0066"/>
                </a:solidFill>
              </a:rPr>
              <a:t> </a:t>
            </a:r>
            <a:r>
              <a:rPr lang="it-IT" sz="1600" dirty="0" smtClean="0"/>
              <a:t>built </a:t>
            </a:r>
            <a:r>
              <a:rPr lang="it-IT" sz="1600" dirty="0" smtClean="0"/>
              <a:t>by</a:t>
            </a:r>
            <a:endParaRPr lang="ru-RU" sz="1600" dirty="0" smtClean="0"/>
          </a:p>
          <a:p>
            <a:pPr algn="ctr"/>
            <a:r>
              <a:rPr lang="it-IT" sz="1600" dirty="0" smtClean="0"/>
              <a:t> </a:t>
            </a:r>
            <a:r>
              <a:rPr lang="it-IT" sz="1600" dirty="0" smtClean="0"/>
              <a:t>the Space factory  </a:t>
            </a:r>
            <a:r>
              <a:rPr lang="ru-RU" sz="1600" dirty="0" smtClean="0"/>
              <a:t>«</a:t>
            </a:r>
            <a:r>
              <a:rPr lang="it-IT" sz="1600" dirty="0" smtClean="0"/>
              <a:t>TsSKB Progress</a:t>
            </a:r>
            <a:r>
              <a:rPr lang="ru-RU" sz="1600" dirty="0" smtClean="0"/>
              <a:t>»</a:t>
            </a:r>
          </a:p>
          <a:p>
            <a:pPr algn="ctr"/>
            <a:r>
              <a:rPr lang="it-IT" sz="1600" dirty="0" smtClean="0"/>
              <a:t> </a:t>
            </a:r>
            <a:r>
              <a:rPr lang="it-IT" sz="1600" dirty="0" smtClean="0"/>
              <a:t>in Samara (Russia)</a:t>
            </a:r>
          </a:p>
          <a:p>
            <a:r>
              <a:rPr lang="en-US" sz="1600" b="1" dirty="0" smtClean="0">
                <a:solidFill>
                  <a:srgbClr val="CC0066"/>
                </a:solidFill>
              </a:rPr>
              <a:t> </a:t>
            </a:r>
            <a:endParaRPr lang="en-US" sz="1600" b="1" dirty="0">
              <a:solidFill>
                <a:srgbClr val="6600FF"/>
              </a:solidFill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0" y="5445224"/>
            <a:ext cx="4083554" cy="830997"/>
          </a:xfrm>
          <a:prstGeom prst="rect">
            <a:avLst/>
          </a:prstGeom>
          <a:noFill/>
          <a:ln w="28575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n-lt"/>
              </a:rPr>
              <a:t>Trigger rate </a:t>
            </a:r>
            <a:r>
              <a:rPr lang="en-US" sz="1600" b="1" dirty="0">
                <a:latin typeface="+mn-lt"/>
              </a:rPr>
              <a:t>~</a:t>
            </a:r>
            <a:r>
              <a:rPr lang="en-US" sz="1600" b="1" dirty="0" smtClean="0">
                <a:latin typeface="+mn-lt"/>
              </a:rPr>
              <a:t>25Hz </a:t>
            </a:r>
            <a:r>
              <a:rPr lang="en-US" sz="1600" dirty="0" smtClean="0"/>
              <a:t>(outside radiation belts</a:t>
            </a:r>
            <a:r>
              <a:rPr lang="en-US" sz="1600" dirty="0" smtClean="0"/>
              <a:t>)</a:t>
            </a:r>
            <a:endParaRPr lang="en-US" sz="1600" b="1" dirty="0">
              <a:latin typeface="+mn-lt"/>
            </a:endParaRPr>
          </a:p>
          <a:p>
            <a:r>
              <a:rPr lang="en-US" sz="1600" dirty="0">
                <a:latin typeface="+mn-lt"/>
              </a:rPr>
              <a:t>Event size (compressed mode) ~ </a:t>
            </a:r>
            <a:r>
              <a:rPr lang="en-US" sz="1600" b="1" dirty="0">
                <a:latin typeface="+mn-lt"/>
              </a:rPr>
              <a:t>5kB</a:t>
            </a:r>
            <a:r>
              <a:rPr lang="en-US" sz="1600" dirty="0">
                <a:latin typeface="+mn-lt"/>
              </a:rPr>
              <a:t> </a:t>
            </a:r>
          </a:p>
          <a:p>
            <a:r>
              <a:rPr lang="en-US" sz="1600" dirty="0">
                <a:latin typeface="+mn-lt"/>
              </a:rPr>
              <a:t>25 Hz x 5 </a:t>
            </a:r>
            <a:r>
              <a:rPr lang="en-US" sz="1600" dirty="0" err="1">
                <a:latin typeface="+mn-lt"/>
              </a:rPr>
              <a:t>kB</a:t>
            </a:r>
            <a:r>
              <a:rPr lang="en-US" sz="1600" dirty="0">
                <a:latin typeface="+mn-lt"/>
              </a:rPr>
              <a:t>/</a:t>
            </a:r>
            <a:r>
              <a:rPr lang="en-US" sz="1600" dirty="0" err="1">
                <a:latin typeface="+mn-lt"/>
              </a:rPr>
              <a:t>ev</a:t>
            </a:r>
            <a:r>
              <a:rPr lang="en-US" sz="1600" dirty="0">
                <a:latin typeface="+mn-lt"/>
              </a:rPr>
              <a:t> </a:t>
            </a:r>
            <a:r>
              <a:rPr lang="en-US" sz="1600" b="1" dirty="0">
                <a:latin typeface="+mn-lt"/>
                <a:sym typeface="Symbol" pitchFamily="18" charset="2"/>
              </a:rPr>
              <a:t></a:t>
            </a:r>
            <a:r>
              <a:rPr lang="en-US" sz="1600" dirty="0">
                <a:latin typeface="+mn-lt"/>
              </a:rPr>
              <a:t> </a:t>
            </a:r>
            <a:r>
              <a:rPr lang="en-US" sz="1600" b="1" dirty="0">
                <a:latin typeface="+mn-lt"/>
              </a:rPr>
              <a:t>~ 10 </a:t>
            </a:r>
            <a:r>
              <a:rPr lang="en-US" sz="1600" b="1" dirty="0" smtClean="0">
                <a:latin typeface="+mn-lt"/>
              </a:rPr>
              <a:t>GB/day</a:t>
            </a:r>
            <a:endParaRPr lang="en-US" sz="1600" b="1" dirty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5380672"/>
            <a:ext cx="37407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+mn-lt"/>
              </a:rPr>
              <a:t>Since July 2006 till  June 2015:</a:t>
            </a:r>
          </a:p>
          <a:p>
            <a:r>
              <a:rPr lang="en-US" sz="1600" dirty="0" smtClean="0">
                <a:latin typeface="+mn-lt"/>
              </a:rPr>
              <a:t>~3000 days of data taking (~90% )</a:t>
            </a:r>
          </a:p>
          <a:p>
            <a:r>
              <a:rPr lang="en-US" sz="1600" dirty="0" smtClean="0">
                <a:latin typeface="+mn-lt"/>
              </a:rPr>
              <a:t>~50 </a:t>
            </a:r>
            <a:r>
              <a:rPr lang="en-US" sz="1600" dirty="0" err="1" smtClean="0">
                <a:latin typeface="+mn-lt"/>
              </a:rPr>
              <a:t>TByte</a:t>
            </a:r>
            <a:r>
              <a:rPr lang="en-US" sz="1600" dirty="0" smtClean="0">
                <a:latin typeface="+mn-lt"/>
              </a:rPr>
              <a:t> of raw data </a:t>
            </a:r>
            <a:r>
              <a:rPr lang="en-US" sz="1600" dirty="0" err="1" smtClean="0">
                <a:latin typeface="+mn-lt"/>
              </a:rPr>
              <a:t>downlinked</a:t>
            </a:r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~8</a:t>
            </a:r>
            <a:r>
              <a:rPr lang="el-GR" sz="1600" dirty="0" smtClean="0">
                <a:latin typeface="+mn-lt"/>
                <a:sym typeface="Symbol" pitchFamily="18" charset="2"/>
              </a:rPr>
              <a:t>•</a:t>
            </a:r>
            <a:r>
              <a:rPr lang="en-US" sz="1600" dirty="0" smtClean="0">
                <a:latin typeface="+mn-lt"/>
              </a:rPr>
              <a:t>10</a:t>
            </a:r>
            <a:r>
              <a:rPr lang="en-US" sz="1600" baseline="30000" dirty="0" smtClean="0">
                <a:latin typeface="+mn-lt"/>
              </a:rPr>
              <a:t>9</a:t>
            </a:r>
            <a:r>
              <a:rPr lang="en-US" sz="1600" dirty="0" smtClean="0">
                <a:latin typeface="+mn-lt"/>
              </a:rPr>
              <a:t> triggers recorded and analyzed</a:t>
            </a:r>
          </a:p>
          <a:p>
            <a:endParaRPr lang="ru-RU" sz="16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phypktVSob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3262313"/>
            <a:ext cx="8031163" cy="35956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7788" y="28575"/>
            <a:ext cx="8866187" cy="3136900"/>
            <a:chOff x="113" y="717"/>
            <a:chExt cx="5585" cy="2668"/>
          </a:xfrm>
        </p:grpSpPr>
        <p:pic>
          <p:nvPicPr>
            <p:cNvPr id="2971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717"/>
              <a:ext cx="5585" cy="26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9717" name="Text Box 4"/>
            <p:cNvSpPr txBox="1">
              <a:spLocks noChangeArrowheads="1"/>
            </p:cNvSpPr>
            <p:nvPr/>
          </p:nvSpPr>
          <p:spPr bwMode="auto">
            <a:xfrm>
              <a:off x="591" y="782"/>
              <a:ext cx="2697" cy="1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0">
                  <a:solidFill>
                    <a:srgbClr val="000000"/>
                  </a:solidFill>
                </a:rPr>
                <a:t>Download @orbit 3754 – 15/02/2007 07:35:00 MWT</a:t>
              </a:r>
            </a:p>
          </p:txBody>
        </p:sp>
      </p:grp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8228013" y="1311275"/>
            <a:ext cx="523875" cy="1192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FF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FF00"/>
                </a:solidFill>
              </a:rPr>
              <a:t>S1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 </a:t>
            </a:r>
          </a:p>
          <a:p>
            <a:pPr eaLnBrk="0" hangingPunct="0"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FF"/>
                </a:solidFill>
              </a:rPr>
              <a:t>S2</a:t>
            </a:r>
            <a:r>
              <a:rPr lang="en-GB">
                <a:solidFill>
                  <a:srgbClr val="000000"/>
                </a:solidFill>
              </a:rPr>
              <a:t> </a:t>
            </a:r>
          </a:p>
          <a:p>
            <a:pPr eaLnBrk="0" hangingPunct="0">
              <a:buClr>
                <a:srgbClr val="FF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FF0000"/>
                </a:solidFill>
              </a:rPr>
              <a:t>S3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044825" y="2995613"/>
            <a:ext cx="2301875" cy="366712"/>
            <a:chOff x="2025" y="3426"/>
            <a:chExt cx="1450" cy="231"/>
          </a:xfrm>
        </p:grpSpPr>
        <p:sp>
          <p:nvSpPr>
            <p:cNvPr id="29714" name="Line 8"/>
            <p:cNvSpPr>
              <a:spLocks noChangeShapeType="1"/>
            </p:cNvSpPr>
            <p:nvPr/>
          </p:nvSpPr>
          <p:spPr bwMode="auto">
            <a:xfrm>
              <a:off x="2025" y="3430"/>
              <a:ext cx="1451" cy="1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5" name="Text Box 9"/>
            <p:cNvSpPr txBox="1">
              <a:spLocks noChangeArrowheads="1"/>
            </p:cNvSpPr>
            <p:nvPr/>
          </p:nvSpPr>
          <p:spPr bwMode="auto">
            <a:xfrm>
              <a:off x="2374" y="3426"/>
              <a:ext cx="75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0">
                  <a:solidFill>
                    <a:srgbClr val="000000"/>
                  </a:solidFill>
                </a:rPr>
                <a:t>orbit 3752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411788" y="2989263"/>
            <a:ext cx="2301875" cy="366712"/>
            <a:chOff x="3516" y="3422"/>
            <a:chExt cx="1450" cy="231"/>
          </a:xfrm>
        </p:grpSpPr>
        <p:sp>
          <p:nvSpPr>
            <p:cNvPr id="29712" name="Line 11"/>
            <p:cNvSpPr>
              <a:spLocks noChangeShapeType="1"/>
            </p:cNvSpPr>
            <p:nvPr/>
          </p:nvSpPr>
          <p:spPr bwMode="auto">
            <a:xfrm>
              <a:off x="3516" y="3426"/>
              <a:ext cx="1451" cy="1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3" name="Text Box 12"/>
            <p:cNvSpPr txBox="1">
              <a:spLocks noChangeArrowheads="1"/>
            </p:cNvSpPr>
            <p:nvPr/>
          </p:nvSpPr>
          <p:spPr bwMode="auto">
            <a:xfrm>
              <a:off x="3865" y="3422"/>
              <a:ext cx="75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0">
                  <a:solidFill>
                    <a:srgbClr val="000000"/>
                  </a:solidFill>
                </a:rPr>
                <a:t>orbit 3753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028700" y="2995613"/>
            <a:ext cx="1941513" cy="366712"/>
            <a:chOff x="755" y="3426"/>
            <a:chExt cx="1223" cy="231"/>
          </a:xfrm>
        </p:grpSpPr>
        <p:sp>
          <p:nvSpPr>
            <p:cNvPr id="29710" name="Line 14"/>
            <p:cNvSpPr>
              <a:spLocks noChangeShapeType="1"/>
            </p:cNvSpPr>
            <p:nvPr/>
          </p:nvSpPr>
          <p:spPr bwMode="auto">
            <a:xfrm>
              <a:off x="755" y="3430"/>
              <a:ext cx="1224" cy="1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1" name="Text Box 15"/>
            <p:cNvSpPr txBox="1">
              <a:spLocks noChangeArrowheads="1"/>
            </p:cNvSpPr>
            <p:nvPr/>
          </p:nvSpPr>
          <p:spPr bwMode="auto">
            <a:xfrm>
              <a:off x="877" y="3426"/>
              <a:ext cx="75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0">
                  <a:solidFill>
                    <a:srgbClr val="000000"/>
                  </a:solidFill>
                </a:rPr>
                <a:t>orbit 3751</a:t>
              </a:r>
            </a:p>
          </p:txBody>
        </p:sp>
      </p:grpSp>
      <p:sp>
        <p:nvSpPr>
          <p:cNvPr id="29704" name="Text Box 16"/>
          <p:cNvSpPr txBox="1">
            <a:spLocks noChangeArrowheads="1"/>
          </p:cNvSpPr>
          <p:nvPr/>
        </p:nvSpPr>
        <p:spPr bwMode="auto">
          <a:xfrm>
            <a:off x="5715000" y="857250"/>
            <a:ext cx="2265363" cy="147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NP            SP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solidFill>
                <a:srgbClr val="000000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        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solidFill>
                <a:srgbClr val="000000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        EQ              EQ</a:t>
            </a:r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5410200" y="2341563"/>
            <a:ext cx="2301875" cy="366712"/>
            <a:chOff x="3515" y="2273"/>
            <a:chExt cx="1450" cy="231"/>
          </a:xfrm>
        </p:grpSpPr>
        <p:sp>
          <p:nvSpPr>
            <p:cNvPr id="29708" name="Line 19"/>
            <p:cNvSpPr>
              <a:spLocks noChangeShapeType="1"/>
            </p:cNvSpPr>
            <p:nvPr/>
          </p:nvSpPr>
          <p:spPr bwMode="auto">
            <a:xfrm>
              <a:off x="3515" y="2277"/>
              <a:ext cx="1451" cy="1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9" name="Text Box 20"/>
            <p:cNvSpPr txBox="1">
              <a:spLocks noChangeArrowheads="1"/>
            </p:cNvSpPr>
            <p:nvPr/>
          </p:nvSpPr>
          <p:spPr bwMode="auto">
            <a:xfrm>
              <a:off x="3864" y="2273"/>
              <a:ext cx="54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0">
                  <a:solidFill>
                    <a:srgbClr val="000000"/>
                  </a:solidFill>
                </a:rPr>
                <a:t>95 min</a:t>
              </a:r>
            </a:p>
          </p:txBody>
        </p:sp>
      </p:grpSp>
      <p:sp>
        <p:nvSpPr>
          <p:cNvPr id="29706" name="AutoShape 17"/>
          <p:cNvSpPr>
            <a:spLocks noChangeArrowheads="1"/>
          </p:cNvSpPr>
          <p:nvPr/>
        </p:nvSpPr>
        <p:spPr bwMode="auto">
          <a:xfrm>
            <a:off x="7559675" y="0"/>
            <a:ext cx="1584325" cy="647700"/>
          </a:xfrm>
          <a:prstGeom prst="wedgeRectCallout">
            <a:avLst>
              <a:gd name="adj1" fmla="val -68037"/>
              <a:gd name="adj2" fmla="val 94852"/>
            </a:avLst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eaLnBrk="0" hangingPunct="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0">
                <a:solidFill>
                  <a:srgbClr val="000000"/>
                </a:solidFill>
              </a:rPr>
              <a:t>Outer  radiation belt</a:t>
            </a:r>
          </a:p>
        </p:txBody>
      </p:sp>
      <p:sp>
        <p:nvSpPr>
          <p:cNvPr id="29707" name="AutoShape 6"/>
          <p:cNvSpPr>
            <a:spLocks noChangeArrowheads="1"/>
          </p:cNvSpPr>
          <p:nvPr/>
        </p:nvSpPr>
        <p:spPr bwMode="auto">
          <a:xfrm>
            <a:off x="3214688" y="1857375"/>
            <a:ext cx="1512887" cy="936625"/>
          </a:xfrm>
          <a:prstGeom prst="wedgeRectCallout">
            <a:avLst>
              <a:gd name="adj1" fmla="val 80116"/>
              <a:gd name="adj2" fmla="val -180852"/>
            </a:avLst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eaLnBrk="0" hangingPunct="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0">
                <a:solidFill>
                  <a:srgbClr val="000000"/>
                </a:solidFill>
              </a:rPr>
              <a:t>Inner radiation belt </a:t>
            </a:r>
          </a:p>
          <a:p>
            <a:pPr algn="ctr" eaLnBrk="0" hangingPunct="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0">
                <a:solidFill>
                  <a:srgbClr val="000000"/>
                </a:solidFill>
              </a:rPr>
              <a:t>(SSA)</a:t>
            </a:r>
            <a:r>
              <a:rPr lang="ar-SA" b="0">
                <a:solidFill>
                  <a:srgbClr val="000000"/>
                </a:solidFill>
              </a:rPr>
              <a:t>‏</a:t>
            </a:r>
            <a:endParaRPr lang="en-GB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en-US" sz="4000" dirty="0" smtClean="0"/>
              <a:t>Positron to electron ratio </a:t>
            </a:r>
            <a:r>
              <a:rPr lang="en-US" sz="4000" dirty="0" err="1" smtClean="0"/>
              <a:t>vs</a:t>
            </a:r>
            <a:r>
              <a:rPr lang="en-US" sz="4000" dirty="0" smtClean="0"/>
              <a:t> energy</a:t>
            </a:r>
            <a:endParaRPr lang="ru-RU" sz="4000" dirty="0"/>
          </a:p>
        </p:txBody>
      </p:sp>
      <p:pic>
        <p:nvPicPr>
          <p:cNvPr id="4" name="Содержимое 3" descr="ratioLongShor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61378" y="1571611"/>
            <a:ext cx="6396704" cy="493903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Quasi-trapped albedo: point of origin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positrons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electrons</a:t>
            </a:r>
            <a:endParaRPr lang="ru-RU" dirty="0"/>
          </a:p>
        </p:txBody>
      </p:sp>
      <p:pic>
        <p:nvPicPr>
          <p:cNvPr id="8" name="Содержимое 7" descr="mapeo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93694"/>
            <a:ext cx="4041775" cy="2913649"/>
          </a:xfrm>
        </p:spPr>
      </p:pic>
      <p:pic>
        <p:nvPicPr>
          <p:cNvPr id="11" name="Содержимое 10" descr="mappo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" y="2694266"/>
            <a:ext cx="4040188" cy="291250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113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695325"/>
            <a:ext cx="4518025" cy="6062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11139" name="Line 3"/>
          <p:cNvSpPr>
            <a:spLocks noChangeShapeType="1"/>
          </p:cNvSpPr>
          <p:nvPr/>
        </p:nvSpPr>
        <p:spPr bwMode="auto">
          <a:xfrm>
            <a:off x="2339752" y="1484784"/>
            <a:ext cx="5649913" cy="28575"/>
          </a:xfrm>
          <a:prstGeom prst="line">
            <a:avLst/>
          </a:prstGeom>
          <a:noFill/>
          <a:ln w="762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11140" name="Line 4"/>
          <p:cNvSpPr>
            <a:spLocks noChangeShapeType="1"/>
          </p:cNvSpPr>
          <p:nvPr/>
        </p:nvSpPr>
        <p:spPr bwMode="auto">
          <a:xfrm rot="10800000" flipH="1">
            <a:off x="2185988" y="5735638"/>
            <a:ext cx="5994400" cy="7937"/>
          </a:xfrm>
          <a:prstGeom prst="line">
            <a:avLst/>
          </a:prstGeom>
          <a:noFill/>
          <a:ln w="762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11141" name="Rectangle 5"/>
          <p:cNvSpPr>
            <a:spLocks/>
          </p:cNvSpPr>
          <p:nvPr/>
        </p:nvSpPr>
        <p:spPr bwMode="auto">
          <a:xfrm>
            <a:off x="8296275" y="5510213"/>
            <a:ext cx="635000" cy="387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4" bIns="0">
            <a:spAutoFit/>
          </a:bodyPr>
          <a:lstStyle/>
          <a:p>
            <a:pPr marL="39688" defTabSz="642938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500">
                <a:solidFill>
                  <a:srgbClr val="0000FF"/>
                </a:solidFill>
                <a:latin typeface="Gill Sans" charset="0"/>
                <a:sym typeface="Gill Sans" charset="0"/>
              </a:rPr>
              <a:t>0 m</a:t>
            </a:r>
          </a:p>
        </p:txBody>
      </p:sp>
      <p:sp>
        <p:nvSpPr>
          <p:cNvPr id="2011142" name="Rectangle 6"/>
          <p:cNvSpPr>
            <a:spLocks/>
          </p:cNvSpPr>
          <p:nvPr/>
        </p:nvSpPr>
        <p:spPr bwMode="auto">
          <a:xfrm>
            <a:off x="7848600" y="1179513"/>
            <a:ext cx="1393825" cy="436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4" bIns="0"/>
          <a:lstStyle/>
          <a:p>
            <a:pPr marL="39688" defTabSz="642938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500">
                <a:solidFill>
                  <a:srgbClr val="0000FF"/>
                </a:solidFill>
                <a:latin typeface="Gill Sans" charset="0"/>
                <a:sym typeface="Gill Sans" charset="0"/>
              </a:rPr>
              <a:t>~40 km</a:t>
            </a:r>
          </a:p>
        </p:txBody>
      </p:sp>
      <p:pic>
        <p:nvPicPr>
          <p:cNvPr id="20111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5525" y="53975"/>
            <a:ext cx="946150" cy="80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11144" name="Rectangle 8"/>
          <p:cNvSpPr>
            <a:spLocks/>
          </p:cNvSpPr>
          <p:nvPr/>
        </p:nvSpPr>
        <p:spPr bwMode="auto">
          <a:xfrm>
            <a:off x="115888" y="187325"/>
            <a:ext cx="1660525" cy="420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4" bIns="0"/>
          <a:lstStyle/>
          <a:p>
            <a:pPr marL="39688" defTabSz="642938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>
                <a:solidFill>
                  <a:srgbClr val="0000FF"/>
                </a:solidFill>
                <a:latin typeface="Gill Sans" charset="0"/>
                <a:sym typeface="Gill Sans" charset="0"/>
              </a:rPr>
              <a:t>~500 km</a:t>
            </a:r>
          </a:p>
        </p:txBody>
      </p:sp>
      <p:sp>
        <p:nvSpPr>
          <p:cNvPr id="2011145" name="Rectangle 9"/>
          <p:cNvSpPr>
            <a:spLocks/>
          </p:cNvSpPr>
          <p:nvPr/>
        </p:nvSpPr>
        <p:spPr bwMode="auto">
          <a:xfrm>
            <a:off x="115888" y="3214688"/>
            <a:ext cx="9493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4" bIns="0">
            <a:spAutoFit/>
          </a:bodyPr>
          <a:lstStyle/>
          <a:p>
            <a:pPr marL="39688" defTabSz="642938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>
                <a:solidFill>
                  <a:srgbClr val="0000FF"/>
                </a:solidFill>
                <a:latin typeface="Gill Sans" charset="0"/>
                <a:sym typeface="Gill Sans" charset="0"/>
              </a:rPr>
              <a:t>~5 km</a:t>
            </a:r>
          </a:p>
        </p:txBody>
      </p:sp>
      <p:sp>
        <p:nvSpPr>
          <p:cNvPr id="2011146" name="Line 10"/>
          <p:cNvSpPr>
            <a:spLocks noChangeShapeType="1"/>
          </p:cNvSpPr>
          <p:nvPr/>
        </p:nvSpPr>
        <p:spPr bwMode="auto">
          <a:xfrm>
            <a:off x="1235075" y="3451225"/>
            <a:ext cx="1809750" cy="0"/>
          </a:xfrm>
          <a:prstGeom prst="line">
            <a:avLst/>
          </a:prstGeom>
          <a:noFill/>
          <a:ln w="762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11147" name="Line 11"/>
          <p:cNvSpPr>
            <a:spLocks noChangeShapeType="1"/>
          </p:cNvSpPr>
          <p:nvPr/>
        </p:nvSpPr>
        <p:spPr bwMode="auto">
          <a:xfrm>
            <a:off x="1663700" y="423863"/>
            <a:ext cx="715963" cy="11112"/>
          </a:xfrm>
          <a:prstGeom prst="line">
            <a:avLst/>
          </a:prstGeom>
          <a:noFill/>
          <a:ln w="762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11148" name="Line 12"/>
          <p:cNvSpPr>
            <a:spLocks noChangeShapeType="1"/>
          </p:cNvSpPr>
          <p:nvPr/>
        </p:nvSpPr>
        <p:spPr bwMode="auto">
          <a:xfrm rot="10800000" flipH="1">
            <a:off x="5402263" y="179388"/>
            <a:ext cx="322262" cy="1231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11149" name="Picture 13"/>
          <p:cNvPicPr>
            <a:picLocks noChangeAspect="1" noChangeArrowheads="1"/>
          </p:cNvPicPr>
          <p:nvPr/>
        </p:nvPicPr>
        <p:blipFill>
          <a:blip r:embed="rId4" cstate="print"/>
          <a:srcRect r="162" b="10355"/>
          <a:stretch>
            <a:fillRect/>
          </a:stretch>
        </p:blipFill>
        <p:spPr bwMode="auto">
          <a:xfrm>
            <a:off x="7236296" y="1412776"/>
            <a:ext cx="720080" cy="10341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11150" name="Rectangle 14"/>
          <p:cNvSpPr>
            <a:spLocks/>
          </p:cNvSpPr>
          <p:nvPr/>
        </p:nvSpPr>
        <p:spPr bwMode="auto">
          <a:xfrm>
            <a:off x="755576" y="1484784"/>
            <a:ext cx="1687513" cy="214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4" bIns="0">
            <a:spAutoFit/>
          </a:bodyPr>
          <a:lstStyle/>
          <a:p>
            <a:pPr marL="39688" defTabSz="642938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chemeClr val="tx1"/>
                </a:solidFill>
                <a:latin typeface="Gill Sans" charset="0"/>
                <a:sym typeface="Gill Sans" charset="0"/>
              </a:rPr>
              <a:t>Top of atmosphere</a:t>
            </a:r>
          </a:p>
        </p:txBody>
      </p:sp>
      <p:sp>
        <p:nvSpPr>
          <p:cNvPr id="2011151" name="Rectangle 15"/>
          <p:cNvSpPr>
            <a:spLocks/>
          </p:cNvSpPr>
          <p:nvPr/>
        </p:nvSpPr>
        <p:spPr bwMode="auto">
          <a:xfrm>
            <a:off x="1374775" y="5589588"/>
            <a:ext cx="725488" cy="214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4" bIns="0">
            <a:spAutoFit/>
          </a:bodyPr>
          <a:lstStyle/>
          <a:p>
            <a:pPr marL="39688" defTabSz="642938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>
                <a:solidFill>
                  <a:schemeClr val="tx1"/>
                </a:solidFill>
                <a:latin typeface="Gill Sans" charset="0"/>
                <a:sym typeface="Gill Sans" charset="0"/>
              </a:rPr>
              <a:t>Ground</a:t>
            </a:r>
          </a:p>
        </p:txBody>
      </p:sp>
      <p:pic>
        <p:nvPicPr>
          <p:cNvPr id="2011152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9088" y="3116263"/>
            <a:ext cx="695325" cy="87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11153" name="Rectangle 17"/>
          <p:cNvSpPr>
            <a:spLocks/>
          </p:cNvSpPr>
          <p:nvPr/>
        </p:nvSpPr>
        <p:spPr bwMode="auto">
          <a:xfrm>
            <a:off x="5751513" y="53975"/>
            <a:ext cx="1725612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4" bIns="0">
            <a:spAutoFit/>
          </a:bodyPr>
          <a:lstStyle/>
          <a:p>
            <a:pPr marL="39688" defTabSz="642938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>
                <a:solidFill>
                  <a:srgbClr val="FF0000"/>
                </a:solidFill>
                <a:latin typeface="Gill Sans" charset="0"/>
                <a:sym typeface="Gill Sans" charset="0"/>
              </a:rPr>
              <a:t>Primary cosmic ray</a:t>
            </a:r>
          </a:p>
        </p:txBody>
      </p:sp>
      <p:sp>
        <p:nvSpPr>
          <p:cNvPr id="2011154" name="Rectangle 18"/>
          <p:cNvSpPr>
            <a:spLocks/>
          </p:cNvSpPr>
          <p:nvPr/>
        </p:nvSpPr>
        <p:spPr bwMode="auto">
          <a:xfrm>
            <a:off x="295275" y="536575"/>
            <a:ext cx="1490663" cy="633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4" bIns="0"/>
          <a:lstStyle/>
          <a:p>
            <a:pPr marL="39688" defTabSz="642938" eaLnBrk="1" hangingPunct="1">
              <a:lnSpc>
                <a:spcPct val="100000"/>
              </a:lnSpc>
              <a:spcBef>
                <a:spcPts val="1050"/>
              </a:spcBef>
              <a:buClrTx/>
              <a:buSzTx/>
              <a:buFontTx/>
              <a:buNone/>
            </a:pPr>
            <a:r>
              <a:rPr lang="en-US" sz="1300" b="0" dirty="0">
                <a:solidFill>
                  <a:srgbClr val="FF0000"/>
                </a:solidFill>
                <a:latin typeface="Gill Sans" charset="0"/>
                <a:sym typeface="Gill Sans" charset="0"/>
              </a:rPr>
              <a:t>Smaller detectors but long duration. </a:t>
            </a:r>
            <a:r>
              <a:rPr lang="en-US" sz="1300" dirty="0">
                <a:solidFill>
                  <a:srgbClr val="FF0000"/>
                </a:solidFill>
                <a:latin typeface="Gill Sans" charset="0"/>
                <a:sym typeface="Gill Sans" charset="0"/>
              </a:rPr>
              <a:t>PAMELA!</a:t>
            </a:r>
          </a:p>
        </p:txBody>
      </p:sp>
      <p:sp>
        <p:nvSpPr>
          <p:cNvPr id="2011155" name="Rectangle 19"/>
          <p:cNvSpPr>
            <a:spLocks/>
          </p:cNvSpPr>
          <p:nvPr/>
        </p:nvSpPr>
        <p:spPr bwMode="auto">
          <a:xfrm>
            <a:off x="7092280" y="2564904"/>
            <a:ext cx="1874838" cy="1196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4" bIns="0"/>
          <a:lstStyle/>
          <a:p>
            <a:pPr marL="39688" defTabSz="642938" eaLnBrk="1" hangingPunct="1">
              <a:lnSpc>
                <a:spcPct val="100000"/>
              </a:lnSpc>
              <a:spcBef>
                <a:spcPts val="1050"/>
              </a:spcBef>
              <a:buClrTx/>
              <a:buSzTx/>
              <a:buFontTx/>
              <a:buNone/>
            </a:pPr>
            <a:r>
              <a:rPr lang="en-US" sz="1300" b="0" dirty="0">
                <a:solidFill>
                  <a:srgbClr val="FF0000"/>
                </a:solidFill>
                <a:latin typeface="Gill Sans" charset="0"/>
                <a:sym typeface="Gill Sans" charset="0"/>
              </a:rPr>
              <a:t>Large detectors but short duration. Atmospheric overburden ~5 g/cm</a:t>
            </a:r>
            <a:r>
              <a:rPr lang="en-US" sz="1300" b="0" baseline="30000" dirty="0">
                <a:solidFill>
                  <a:srgbClr val="FF0000"/>
                </a:solidFill>
                <a:latin typeface="Gill Sans" charset="0"/>
                <a:sym typeface="Gill Sans" charset="0"/>
              </a:rPr>
              <a:t>2</a:t>
            </a:r>
            <a:r>
              <a:rPr lang="en-US" sz="1300" b="0" dirty="0">
                <a:solidFill>
                  <a:srgbClr val="FF0000"/>
                </a:solidFill>
                <a:latin typeface="Gill Sans" charset="0"/>
                <a:sym typeface="Gill Sans" charset="0"/>
              </a:rPr>
              <a:t>. </a:t>
            </a:r>
            <a:br>
              <a:rPr lang="en-US" sz="1300" b="0" dirty="0">
                <a:solidFill>
                  <a:srgbClr val="FF0000"/>
                </a:solidFill>
                <a:latin typeface="Gill Sans" charset="0"/>
                <a:sym typeface="Gill Sans" charset="0"/>
              </a:rPr>
            </a:br>
            <a:r>
              <a:rPr lang="en-US" sz="1300" dirty="0">
                <a:solidFill>
                  <a:srgbClr val="FF0000"/>
                </a:solidFill>
                <a:latin typeface="Gill Sans" charset="0"/>
                <a:sym typeface="Gill Sans" charset="0"/>
              </a:rPr>
              <a:t>Almost all data on cosmic antiparticles from here.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1052736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geomagnetic field 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rat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09454"/>
            <a:ext cx="4927100" cy="3540579"/>
          </a:xfrm>
          <a:prstGeom prst="rect">
            <a:avLst/>
          </a:prstGeom>
        </p:spPr>
      </p:pic>
      <p:pic>
        <p:nvPicPr>
          <p:cNvPr id="15363" name="Picture 4" descr="ecrsPro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2375" y="1048927"/>
            <a:ext cx="5381625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Line 5"/>
          <p:cNvSpPr>
            <a:spLocks noChangeShapeType="1"/>
          </p:cNvSpPr>
          <p:nvPr/>
        </p:nvSpPr>
        <p:spPr bwMode="auto">
          <a:xfrm flipV="1">
            <a:off x="3550721" y="2850077"/>
            <a:ext cx="3111335" cy="250569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 flipV="1">
            <a:off x="3028208" y="3431968"/>
            <a:ext cx="2078182" cy="1864425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 flipV="1">
            <a:off x="2363189" y="1840675"/>
            <a:ext cx="2434441" cy="286195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57782" y="0"/>
            <a:ext cx="70967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r>
              <a:rPr lang="en-US" sz="2800" dirty="0" smtClean="0">
                <a:latin typeface="+mn-lt"/>
                <a:cs typeface="+mn-cs"/>
              </a:rPr>
              <a:t>Spectra in different parts of magnetosphere</a:t>
            </a:r>
            <a:endParaRPr lang="en-GB" sz="2800" dirty="0">
              <a:latin typeface="+mn-lt"/>
              <a:cs typeface="+mn-cs"/>
            </a:endParaRPr>
          </a:p>
        </p:txBody>
      </p:sp>
      <p:sp>
        <p:nvSpPr>
          <p:cNvPr id="15369" name="AutoShape 45"/>
          <p:cNvSpPr>
            <a:spLocks noChangeArrowheads="1"/>
          </p:cNvSpPr>
          <p:nvPr/>
        </p:nvSpPr>
        <p:spPr bwMode="auto">
          <a:xfrm flipV="1">
            <a:off x="4860038" y="4833256"/>
            <a:ext cx="2262187" cy="897845"/>
          </a:xfrm>
          <a:prstGeom prst="wedgeRectCallout">
            <a:avLst>
              <a:gd name="adj1" fmla="val -24778"/>
              <a:gd name="adj2" fmla="val 205032"/>
            </a:avLst>
          </a:prstGeom>
          <a:noFill/>
          <a:ln w="3175">
            <a:solidFill>
              <a:srgbClr val="002060"/>
            </a:solidFill>
            <a:prstDash val="dash"/>
            <a:miter lim="800000"/>
            <a:headEnd/>
            <a:tailEnd/>
          </a:ln>
        </p:spPr>
        <p:txBody>
          <a:bodyPr rot="10800000"/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Secondary re-entrant-albedo protons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>
              <a:latin typeface="Garamond" pitchFamily="18" charset="0"/>
            </a:endParaRPr>
          </a:p>
        </p:txBody>
      </p:sp>
      <p:sp>
        <p:nvSpPr>
          <p:cNvPr id="15370" name="AutoShape 47"/>
          <p:cNvSpPr>
            <a:spLocks noChangeArrowheads="1"/>
          </p:cNvSpPr>
          <p:nvPr/>
        </p:nvSpPr>
        <p:spPr bwMode="auto">
          <a:xfrm flipV="1">
            <a:off x="6705600" y="1742602"/>
            <a:ext cx="2438400" cy="609600"/>
          </a:xfrm>
          <a:prstGeom prst="wedgeRectCallout">
            <a:avLst>
              <a:gd name="adj1" fmla="val -74093"/>
              <a:gd name="adj2" fmla="val -103907"/>
            </a:avLst>
          </a:prstGeom>
          <a:solidFill>
            <a:schemeClr val="bg1"/>
          </a:solidFill>
          <a:ln w="31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rot="10800000"/>
          <a:lstStyle/>
          <a:p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Magnetic polar cups</a:t>
            </a:r>
          </a:p>
          <a:p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galactic protons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)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>
              <a:latin typeface="Rockwell" pitchFamily="18" charset="0"/>
            </a:endParaRPr>
          </a:p>
        </p:txBody>
      </p:sp>
      <p:sp>
        <p:nvSpPr>
          <p:cNvPr id="15371" name="AutoShape 46"/>
          <p:cNvSpPr>
            <a:spLocks noChangeArrowheads="1"/>
          </p:cNvSpPr>
          <p:nvPr/>
        </p:nvSpPr>
        <p:spPr bwMode="auto">
          <a:xfrm flipV="1">
            <a:off x="6129399" y="6006173"/>
            <a:ext cx="2076450" cy="639762"/>
          </a:xfrm>
          <a:prstGeom prst="wedgeRectCallout">
            <a:avLst>
              <a:gd name="adj1" fmla="val 5621"/>
              <a:gd name="adj2" fmla="val 305489"/>
            </a:avLst>
          </a:prstGeom>
          <a:noFill/>
          <a:ln w="3175">
            <a:solidFill>
              <a:srgbClr val="000066"/>
            </a:solidFill>
            <a:prstDash val="dash"/>
            <a:miter lim="800000"/>
            <a:headEnd/>
            <a:tailEnd/>
          </a:ln>
        </p:spPr>
        <p:txBody>
          <a:bodyPr rot="10800000"/>
          <a:lstStyle/>
          <a:p>
            <a:r>
              <a:rPr lang="en-GB">
                <a:latin typeface="Times New Roman" pitchFamily="18" charset="0"/>
                <a:cs typeface="Times New Roman" pitchFamily="18" charset="0"/>
              </a:rPr>
              <a:t>Geomagnetic cutoff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2" name="AutoShape 46"/>
          <p:cNvSpPr>
            <a:spLocks noChangeArrowheads="1"/>
          </p:cNvSpPr>
          <p:nvPr/>
        </p:nvSpPr>
        <p:spPr bwMode="auto">
          <a:xfrm flipV="1">
            <a:off x="4972524" y="1137042"/>
            <a:ext cx="2286000" cy="549254"/>
          </a:xfrm>
          <a:prstGeom prst="wedgeRectCallout">
            <a:avLst>
              <a:gd name="adj1" fmla="val -42024"/>
              <a:gd name="adj2" fmla="val -107949"/>
            </a:avLst>
          </a:prstGeom>
          <a:noFill/>
          <a:ln w="317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rot="10800000"/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Trapped protons in SAA.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4473" y="5949537"/>
            <a:ext cx="136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Longitude, </a:t>
            </a:r>
            <a:r>
              <a:rPr lang="en-US" sz="1400" dirty="0" smtClean="0"/>
              <a:t>deg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840680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Latutude</a:t>
            </a:r>
            <a:r>
              <a:rPr lang="en-US" sz="1400" dirty="0" smtClean="0"/>
              <a:t>, </a:t>
            </a:r>
            <a:r>
              <a:rPr lang="en-US" sz="1400" dirty="0" smtClean="0"/>
              <a:t>deg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3325091"/>
            <a:ext cx="1983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S3 count rate, au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836712"/>
            <a:ext cx="3707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 smtClean="0">
                <a:latin typeface="Garamond" pitchFamily="18" charset="0"/>
              </a:rPr>
              <a:t> Analyzed data July 2006 – June 2015 (~2900 days) </a:t>
            </a:r>
            <a:endParaRPr lang="en-US" baseline="30000" dirty="0" smtClean="0">
              <a:latin typeface="Garamond" pitchFamily="18" charset="0"/>
            </a:endParaRPr>
          </a:p>
          <a:p>
            <a:pPr>
              <a:buFontTx/>
              <a:buChar char="•"/>
            </a:pPr>
            <a:r>
              <a:rPr lang="en-US" dirty="0" smtClean="0">
                <a:latin typeface="Garamond" pitchFamily="18" charset="0"/>
              </a:rPr>
              <a:t> Identified </a:t>
            </a:r>
            <a:r>
              <a:rPr lang="en-US" b="1" dirty="0" smtClean="0">
                <a:latin typeface="Garamond" pitchFamily="18" charset="0"/>
              </a:rPr>
              <a:t>~ 4</a:t>
            </a:r>
            <a:r>
              <a:rPr lang="en-US" dirty="0" smtClean="0">
                <a:latin typeface="Garamond" pitchFamily="18" charset="0"/>
                <a:sym typeface="Symbol"/>
              </a:rPr>
              <a:t></a:t>
            </a:r>
            <a:r>
              <a:rPr lang="en-US" b="1" dirty="0" smtClean="0">
                <a:latin typeface="Garamond" pitchFamily="18" charset="0"/>
              </a:rPr>
              <a:t> 10</a:t>
            </a:r>
            <a:r>
              <a:rPr lang="en-US" b="1" baseline="30000" dirty="0" smtClean="0">
                <a:latin typeface="Garamond" pitchFamily="18" charset="0"/>
              </a:rPr>
              <a:t>6</a:t>
            </a:r>
            <a:r>
              <a:rPr lang="en-US" b="1" dirty="0" smtClean="0">
                <a:latin typeface="Garamond" pitchFamily="18" charset="0"/>
              </a:rPr>
              <a:t> electrons</a:t>
            </a:r>
            <a:r>
              <a:rPr lang="en-US" dirty="0" smtClean="0">
                <a:latin typeface="Garamond" pitchFamily="18" charset="0"/>
              </a:rPr>
              <a:t> and </a:t>
            </a:r>
            <a:r>
              <a:rPr lang="en-US" b="1" dirty="0" smtClean="0">
                <a:latin typeface="Garamond" pitchFamily="18" charset="0"/>
              </a:rPr>
              <a:t>~ 5</a:t>
            </a:r>
            <a:r>
              <a:rPr lang="en-US" dirty="0" smtClean="0">
                <a:latin typeface="Garamond" pitchFamily="18" charset="0"/>
                <a:sym typeface="Symbol"/>
              </a:rPr>
              <a:t></a:t>
            </a:r>
            <a:r>
              <a:rPr lang="en-US" b="1" dirty="0" smtClean="0">
                <a:latin typeface="Garamond" pitchFamily="18" charset="0"/>
              </a:rPr>
              <a:t> 10</a:t>
            </a:r>
            <a:r>
              <a:rPr lang="en-US" b="1" baseline="30000" dirty="0" smtClean="0">
                <a:latin typeface="Garamond" pitchFamily="18" charset="0"/>
              </a:rPr>
              <a:t>5</a:t>
            </a:r>
            <a:r>
              <a:rPr lang="en-US" b="1" dirty="0" smtClean="0">
                <a:latin typeface="Garamond" pitchFamily="18" charset="0"/>
              </a:rPr>
              <a:t> positrons </a:t>
            </a:r>
            <a:r>
              <a:rPr lang="en-US" dirty="0" smtClean="0">
                <a:latin typeface="Garamond" pitchFamily="18" charset="0"/>
              </a:rPr>
              <a:t>between 50 MeV and 100 GeV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East-west effect</a:t>
            </a:r>
            <a:endParaRPr lang="ru-RU" dirty="0"/>
          </a:p>
        </p:txBody>
      </p:sp>
      <p:pic>
        <p:nvPicPr>
          <p:cNvPr id="5" name="Содержимое 4" descr="Eastwestv2.bmp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4500562" cy="4286280"/>
          </a:xfrm>
          <a:prstGeom prst="rect">
            <a:avLst/>
          </a:prstGeom>
        </p:spPr>
      </p:pic>
      <p:pic>
        <p:nvPicPr>
          <p:cNvPr id="1576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16832"/>
            <a:ext cx="4572000" cy="371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 стрелкой 7"/>
          <p:cNvCxnSpPr/>
          <p:nvPr/>
        </p:nvCxnSpPr>
        <p:spPr>
          <a:xfrm>
            <a:off x="323528" y="1628800"/>
            <a:ext cx="936104" cy="0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31640" y="1412776"/>
            <a:ext cx="3959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Excess of </a:t>
            </a:r>
            <a:r>
              <a:rPr lang="en-US" sz="2000" dirty="0" err="1" smtClean="0">
                <a:solidFill>
                  <a:srgbClr val="FF0000"/>
                </a:solidFill>
              </a:rPr>
              <a:t>quasitrapped</a:t>
            </a:r>
            <a:r>
              <a:rPr lang="en-US" sz="2000" dirty="0" smtClean="0">
                <a:solidFill>
                  <a:srgbClr val="FF0000"/>
                </a:solidFill>
              </a:rPr>
              <a:t> positrons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Ratio e+/e- up to 5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874871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3910">
              <a:defRPr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cs typeface="+mn-cs"/>
              </a:rPr>
              <a:t>Data analysis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20486" name="Прямоугольник 5"/>
          <p:cNvSpPr>
            <a:spLocks noChangeArrowheads="1"/>
          </p:cNvSpPr>
          <p:nvPr/>
        </p:nvSpPr>
        <p:spPr bwMode="auto">
          <a:xfrm>
            <a:off x="5004048" y="4581128"/>
            <a:ext cx="41399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Reconstructed trajectories of electrons and positrons  detected by PAMELA during several orbits</a:t>
            </a:r>
            <a:endParaRPr lang="ru-RU" dirty="0"/>
          </a:p>
        </p:txBody>
      </p:sp>
      <p:grpSp>
        <p:nvGrpSpPr>
          <p:cNvPr id="3" name="Группа 13"/>
          <p:cNvGrpSpPr/>
          <p:nvPr/>
        </p:nvGrpSpPr>
        <p:grpSpPr>
          <a:xfrm>
            <a:off x="4500563" y="836712"/>
            <a:ext cx="4643437" cy="3610074"/>
            <a:chOff x="4500563" y="1412776"/>
            <a:chExt cx="4643437" cy="3610074"/>
          </a:xfrm>
        </p:grpSpPr>
        <p:pic>
          <p:nvPicPr>
            <p:cNvPr id="2048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30750" y="1412776"/>
              <a:ext cx="4413250" cy="331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0" name="Прямоугольник 9"/>
            <p:cNvSpPr>
              <a:spLocks noChangeArrowheads="1"/>
            </p:cNvSpPr>
            <p:nvPr/>
          </p:nvSpPr>
          <p:spPr bwMode="auto">
            <a:xfrm>
              <a:off x="4643438" y="1989138"/>
              <a:ext cx="1227137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Z, 1000</a:t>
              </a:r>
              <a:r>
                <a:rPr lang="ru-RU"/>
                <a:t>км</a:t>
              </a:r>
            </a:p>
          </p:txBody>
        </p:sp>
        <p:sp>
          <p:nvSpPr>
            <p:cNvPr id="20491" name="Прямоугольник 10"/>
            <p:cNvSpPr>
              <a:spLocks noChangeArrowheads="1"/>
            </p:cNvSpPr>
            <p:nvPr/>
          </p:nvSpPr>
          <p:spPr bwMode="auto">
            <a:xfrm>
              <a:off x="4500563" y="4652963"/>
              <a:ext cx="12096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Y, 1000</a:t>
              </a:r>
              <a:r>
                <a:rPr lang="ru-RU"/>
                <a:t>км</a:t>
              </a:r>
            </a:p>
          </p:txBody>
        </p:sp>
        <p:sp>
          <p:nvSpPr>
            <p:cNvPr id="20492" name="Прямоугольник 11"/>
            <p:cNvSpPr>
              <a:spLocks noChangeArrowheads="1"/>
            </p:cNvSpPr>
            <p:nvPr/>
          </p:nvSpPr>
          <p:spPr bwMode="auto">
            <a:xfrm>
              <a:off x="7596188" y="4652963"/>
              <a:ext cx="123983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X, 1000</a:t>
              </a:r>
              <a:r>
                <a:rPr lang="ru-RU"/>
                <a:t>км</a:t>
              </a:r>
            </a:p>
          </p:txBody>
        </p:sp>
      </p:grpSp>
      <p:sp>
        <p:nvSpPr>
          <p:cNvPr id="13" name="Segnaposto contenuto 2"/>
          <p:cNvSpPr txBox="1">
            <a:spLocks/>
          </p:cNvSpPr>
          <p:nvPr/>
        </p:nvSpPr>
        <p:spPr>
          <a:xfrm>
            <a:off x="1" y="836712"/>
            <a:ext cx="4860031" cy="4824412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buSzPct val="100000"/>
            </a:pP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Spectra and ratios of positrons and electrons were published</a:t>
            </a:r>
            <a:r>
              <a:rPr kumimoji="0" lang="en-US" alt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Adriani et. al “</a:t>
            </a:r>
            <a:r>
              <a:rPr lang="en-US" sz="1600" dirty="0" smtClean="0"/>
              <a:t>Measurements of quasi-trapped electron and positron fluxes with PAMELA”</a:t>
            </a:r>
            <a:r>
              <a:rPr lang="en-US" sz="1600" kern="0" dirty="0" smtClean="0"/>
              <a:t>    </a:t>
            </a:r>
            <a:r>
              <a:rPr kumimoji="0" lang="en-US" alt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JRG, 2009 </a:t>
            </a:r>
          </a:p>
          <a:p>
            <a:pPr marL="342900" lvl="0" indent="-342900" eaLnBrk="0" hangingPunct="0">
              <a:spcBef>
                <a:spcPct val="20000"/>
              </a:spcBef>
              <a:buSzPct val="100000"/>
            </a:pPr>
            <a:r>
              <a:rPr lang="en-US" sz="1600" b="1" dirty="0" smtClean="0"/>
              <a:t>doi:</a:t>
            </a:r>
            <a:r>
              <a:rPr lang="en-US" sz="1600" dirty="0" smtClean="0"/>
              <a:t>10.1029/2009JA014660 </a:t>
            </a:r>
          </a:p>
          <a:p>
            <a:pPr lvl="0" eaLnBrk="0" hangingPunct="0">
              <a:spcBef>
                <a:spcPct val="20000"/>
              </a:spcBef>
              <a:buSzPct val="100000"/>
            </a:pPr>
            <a:r>
              <a:rPr lang="en-US" altLang="en-US" sz="1600" kern="0" dirty="0" smtClean="0"/>
              <a:t>Analysis for protons  based on particle tracing was published : </a:t>
            </a:r>
            <a:r>
              <a:rPr lang="fr-FR" sz="1600" dirty="0" smtClean="0"/>
              <a:t>O.Adriani et al  ApJ,799, 1, L4 (2015) and </a:t>
            </a:r>
            <a:r>
              <a:rPr lang="en-US" sz="1600" dirty="0" smtClean="0"/>
              <a:t>arXiv:1504.06253 (submitted to JGR)</a:t>
            </a:r>
          </a:p>
          <a:p>
            <a:pPr marL="342900" lvl="0" indent="-342900" eaLnBrk="0" hangingPunct="0">
              <a:spcBef>
                <a:spcPct val="20000"/>
              </a:spcBef>
              <a:buSzPct val="100000"/>
            </a:pPr>
            <a:endParaRPr kumimoji="0" lang="en-US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eaLnBrk="0" hangingPunct="0">
              <a:spcBef>
                <a:spcPct val="20000"/>
              </a:spcBef>
              <a:buSzPct val="100000"/>
            </a:pPr>
            <a:r>
              <a:rPr lang="en-US" altLang="en-US" sz="1600" kern="0" dirty="0" smtClean="0">
                <a:latin typeface="+mn-lt"/>
                <a:cs typeface="+mn-cs"/>
              </a:rPr>
              <a:t>Here trajectories of  positrons and electrons were reconstructed in the Earth's magnetosphere by a program based on </a:t>
            </a:r>
            <a:r>
              <a:rPr lang="en-US" altLang="en-US" sz="1600" kern="0" dirty="0" err="1" smtClean="0">
                <a:latin typeface="+mn-lt"/>
                <a:cs typeface="+mn-cs"/>
              </a:rPr>
              <a:t>Runge-Kutta</a:t>
            </a:r>
            <a:r>
              <a:rPr lang="en-US" altLang="en-US" sz="1600" kern="0" dirty="0" smtClean="0">
                <a:latin typeface="+mn-lt"/>
                <a:cs typeface="+mn-cs"/>
              </a:rPr>
              <a:t> numerical integration method.  IGRF field model was used </a:t>
            </a:r>
          </a:p>
          <a:p>
            <a:pPr lvl="0" algn="just" eaLnBrk="0" hangingPunct="0">
              <a:spcBef>
                <a:spcPct val="20000"/>
              </a:spcBef>
              <a:buSzPct val="100000"/>
            </a:pPr>
            <a:r>
              <a:rPr lang="en-US" altLang="en-US" sz="1400" kern="0" dirty="0" smtClean="0">
                <a:latin typeface="+mn-lt"/>
                <a:cs typeface="+mn-cs"/>
              </a:rPr>
              <a:t>(http: //nssdcftp.gsfc.nasa.gov) </a:t>
            </a:r>
          </a:p>
          <a:p>
            <a:pPr lvl="0" algn="just" eaLnBrk="0" hangingPunct="0">
              <a:spcBef>
                <a:spcPct val="20000"/>
              </a:spcBef>
              <a:buSzPct val="100000"/>
            </a:pPr>
            <a:r>
              <a:rPr lang="en-US" altLang="en-US" sz="1600" kern="0" dirty="0" smtClean="0">
                <a:latin typeface="+mn-lt"/>
                <a:cs typeface="+mn-cs"/>
              </a:rPr>
              <a:t>Boundary of magnetosphere was chosen as </a:t>
            </a:r>
          </a:p>
          <a:p>
            <a:pPr lvl="0" algn="just" eaLnBrk="0" hangingPunct="0">
              <a:spcBef>
                <a:spcPct val="20000"/>
              </a:spcBef>
              <a:buSzPct val="100000"/>
            </a:pPr>
            <a:r>
              <a:rPr lang="en-US" altLang="en-US" sz="1600" kern="0" dirty="0" err="1" smtClean="0">
                <a:latin typeface="+mn-lt"/>
                <a:cs typeface="+mn-cs"/>
              </a:rPr>
              <a:t>Hmin</a:t>
            </a:r>
            <a:r>
              <a:rPr lang="en-US" altLang="en-US" sz="1600" kern="0" dirty="0" smtClean="0">
                <a:latin typeface="+mn-lt"/>
                <a:cs typeface="+mn-cs"/>
              </a:rPr>
              <a:t>=30 km, </a:t>
            </a:r>
            <a:r>
              <a:rPr lang="en-US" altLang="en-US" sz="1600" kern="0" dirty="0" err="1" smtClean="0">
                <a:latin typeface="+mn-lt"/>
                <a:cs typeface="+mn-cs"/>
              </a:rPr>
              <a:t>Hmax</a:t>
            </a:r>
            <a:r>
              <a:rPr lang="en-US" altLang="en-US" sz="1600" kern="0" dirty="0" smtClean="0">
                <a:latin typeface="+mn-lt"/>
                <a:cs typeface="+mn-cs"/>
              </a:rPr>
              <a:t>=20000 km</a:t>
            </a:r>
          </a:p>
          <a:p>
            <a:pPr lvl="0" algn="just" eaLnBrk="0" hangingPunct="0">
              <a:spcBef>
                <a:spcPct val="20000"/>
              </a:spcBef>
              <a:buSzPct val="100000"/>
            </a:pPr>
            <a:r>
              <a:rPr lang="en-US" altLang="en-US" sz="1600" kern="0" dirty="0" smtClean="0">
                <a:latin typeface="+mn-lt"/>
                <a:cs typeface="+mn-cs"/>
              </a:rPr>
              <a:t>Time of tracing up to </a:t>
            </a:r>
            <a:r>
              <a:rPr lang="ru-RU" altLang="en-US" sz="1600" kern="0" dirty="0" smtClean="0">
                <a:latin typeface="+mn-lt"/>
                <a:cs typeface="+mn-cs"/>
              </a:rPr>
              <a:t>3</a:t>
            </a:r>
            <a:r>
              <a:rPr lang="en-US" altLang="en-US" sz="1600" kern="0" dirty="0" smtClean="0">
                <a:latin typeface="+mn-lt"/>
                <a:cs typeface="+mn-cs"/>
              </a:rPr>
              <a:t>0 second</a:t>
            </a:r>
          </a:p>
          <a:p>
            <a:pPr lvl="0" algn="just" eaLnBrk="0" hangingPunct="0">
              <a:spcBef>
                <a:spcPct val="20000"/>
              </a:spcBef>
              <a:buSzPct val="100000"/>
            </a:pPr>
            <a:r>
              <a:rPr lang="en-US" altLang="en-US" sz="1200" kern="0" dirty="0" smtClean="0">
                <a:latin typeface="+mn-lt"/>
                <a:cs typeface="+mn-cs"/>
              </a:rPr>
              <a:t>(time of drift around the Earth for particles with energy E&gt;0.1 </a:t>
            </a:r>
            <a:r>
              <a:rPr lang="en-US" altLang="en-US" sz="1200" kern="0" dirty="0" err="1" smtClean="0">
                <a:latin typeface="+mn-lt"/>
                <a:cs typeface="+mn-cs"/>
              </a:rPr>
              <a:t>GeV</a:t>
            </a:r>
            <a:r>
              <a:rPr lang="en-US" altLang="en-US" sz="1200" kern="0" dirty="0" smtClean="0">
                <a:latin typeface="+mn-lt"/>
                <a:cs typeface="+mn-cs"/>
              </a:rPr>
              <a:t>)</a:t>
            </a:r>
          </a:p>
          <a:p>
            <a:pPr lvl="0" eaLnBrk="0" hangingPunct="0">
              <a:spcBef>
                <a:spcPct val="20000"/>
              </a:spcBef>
              <a:buSzPct val="100000"/>
            </a:pPr>
            <a:endParaRPr lang="en-US" altLang="en-US" sz="1600" kern="0" dirty="0" smtClean="0">
              <a:latin typeface="+mn-lt"/>
              <a:cs typeface="+mn-cs"/>
            </a:endParaRPr>
          </a:p>
          <a:p>
            <a:pPr lvl="0" eaLnBrk="0" hangingPunct="0">
              <a:spcBef>
                <a:spcPct val="20000"/>
              </a:spcBef>
              <a:buSzPct val="100000"/>
            </a:pPr>
            <a:endParaRPr lang="en-US" altLang="en-US" sz="1600" kern="0" dirty="0" smtClean="0">
              <a:latin typeface="+mn-lt"/>
              <a:cs typeface="+mn-cs"/>
            </a:endParaRPr>
          </a:p>
          <a:p>
            <a:pPr lvl="0" eaLnBrk="0" hangingPunct="0">
              <a:spcBef>
                <a:spcPct val="20000"/>
              </a:spcBef>
              <a:buSzPct val="100000"/>
            </a:pP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method of tracing  was used previously in AMS-01 experiment</a:t>
            </a:r>
          </a:p>
          <a:p>
            <a:pPr lvl="0" eaLnBrk="0" hangingPunct="0">
              <a:spcBef>
                <a:spcPct val="20000"/>
              </a:spcBef>
              <a:buSzPct val="100000"/>
            </a:pPr>
            <a:endParaRPr kumimoji="0" lang="en-US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q"/>
              <a:tabLst/>
              <a:defRPr/>
            </a:pPr>
            <a:endParaRPr kumimoji="0" lang="en-US" alt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913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910">
              <a:defRPr/>
            </a:pPr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cs typeface="+mn-cs"/>
              </a:rPr>
              <a:t>Samples of 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 particles trajectories:</a:t>
            </a:r>
            <a:endParaRPr lang="ru-RU" sz="3200" dirty="0">
              <a:cs typeface="+mn-cs"/>
            </a:endParaRPr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395536" y="5085184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Trajectory of albedo positrons with rigidity R=</a:t>
            </a:r>
            <a:r>
              <a:rPr lang="ru-RU" dirty="0" smtClean="0"/>
              <a:t>1.24 </a:t>
            </a:r>
            <a:r>
              <a:rPr lang="en-US" dirty="0" smtClean="0"/>
              <a:t>GV</a:t>
            </a:r>
            <a:r>
              <a:rPr lang="ru-RU" dirty="0" smtClean="0"/>
              <a:t>, </a:t>
            </a:r>
            <a:r>
              <a:rPr lang="en-US" dirty="0" smtClean="0"/>
              <a:t>detected on altitude ~1000 km </a:t>
            </a:r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0" y="1772816"/>
            <a:ext cx="4551362" cy="3240087"/>
            <a:chOff x="179388" y="836613"/>
            <a:chExt cx="4551362" cy="3240087"/>
          </a:xfrm>
        </p:grpSpPr>
        <p:pic>
          <p:nvPicPr>
            <p:cNvPr id="11267" name="Рисунок 2" descr="рис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825" y="836613"/>
              <a:ext cx="4249738" cy="3240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69" name="Прямоугольник 4"/>
            <p:cNvSpPr>
              <a:spLocks noChangeArrowheads="1"/>
            </p:cNvSpPr>
            <p:nvPr/>
          </p:nvSpPr>
          <p:spPr bwMode="auto">
            <a:xfrm>
              <a:off x="179388" y="1125538"/>
              <a:ext cx="1227137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Z, 1000</a:t>
              </a:r>
              <a:r>
                <a:rPr lang="ru-RU"/>
                <a:t>км</a:t>
              </a:r>
            </a:p>
          </p:txBody>
        </p:sp>
        <p:sp>
          <p:nvSpPr>
            <p:cNvPr id="11270" name="Прямоугольник 5"/>
            <p:cNvSpPr>
              <a:spLocks noChangeArrowheads="1"/>
            </p:cNvSpPr>
            <p:nvPr/>
          </p:nvSpPr>
          <p:spPr bwMode="auto">
            <a:xfrm>
              <a:off x="3492500" y="3573463"/>
              <a:ext cx="123825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Х</a:t>
              </a:r>
              <a:r>
                <a:rPr lang="en-US"/>
                <a:t>, 1000</a:t>
              </a:r>
              <a:r>
                <a:rPr lang="ru-RU"/>
                <a:t>км</a:t>
              </a:r>
            </a:p>
          </p:txBody>
        </p:sp>
        <p:sp>
          <p:nvSpPr>
            <p:cNvPr id="11271" name="Прямоугольник 6"/>
            <p:cNvSpPr>
              <a:spLocks noChangeArrowheads="1"/>
            </p:cNvSpPr>
            <p:nvPr/>
          </p:nvSpPr>
          <p:spPr bwMode="auto">
            <a:xfrm>
              <a:off x="250825" y="3573463"/>
              <a:ext cx="1227138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У</a:t>
              </a:r>
              <a:r>
                <a:rPr lang="en-US"/>
                <a:t>, 1000</a:t>
              </a:r>
              <a:r>
                <a:rPr lang="ru-RU"/>
                <a:t>км</a:t>
              </a:r>
            </a:p>
          </p:txBody>
        </p:sp>
      </p:grpSp>
      <p:pic>
        <p:nvPicPr>
          <p:cNvPr id="11272" name="Рисунок 7" descr="lat1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4713" y="1844824"/>
            <a:ext cx="445928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9552" y="908720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Simple reentrant albedo: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1340768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Altitude </a:t>
            </a:r>
            <a:r>
              <a:rPr lang="en-US" dirty="0" err="1" smtClean="0"/>
              <a:t>vs</a:t>
            </a:r>
            <a:r>
              <a:rPr lang="en-US" dirty="0" smtClean="0"/>
              <a:t> latitude</a:t>
            </a:r>
            <a:endParaRPr lang="ru-RU" dirty="0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123728" y="3501008"/>
            <a:ext cx="216024" cy="12231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6013" y="115888"/>
            <a:ext cx="6767512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3910">
              <a:defRPr/>
            </a:pPr>
            <a:endParaRPr lang="ru-RU" dirty="0">
              <a:solidFill>
                <a:schemeClr val="accent4">
                  <a:lumMod val="75000"/>
                </a:schemeClr>
              </a:solidFill>
              <a:latin typeface="Arial" charset="0"/>
              <a:cs typeface="+mn-cs"/>
            </a:endParaRPr>
          </a:p>
          <a:p>
            <a:pPr defTabSz="913910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Quasi-trapped particles:</a:t>
            </a:r>
            <a:endParaRPr lang="ru-RU" sz="2800" dirty="0">
              <a:cs typeface="+mn-cs"/>
            </a:endParaRP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179388" y="1125538"/>
            <a:ext cx="4535487" cy="3671887"/>
            <a:chOff x="9920495" y="12336474"/>
            <a:chExt cx="9703692" cy="6944419"/>
          </a:xfrm>
        </p:grpSpPr>
        <p:pic>
          <p:nvPicPr>
            <p:cNvPr id="12296" name="Рисунок 3" descr="H:\Аня 2014-15\earth\trk2\trk2REm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20495" y="12336474"/>
              <a:ext cx="8719954" cy="6754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7" name="TextBox 4"/>
            <p:cNvSpPr txBox="1">
              <a:spLocks noChangeArrowheads="1"/>
            </p:cNvSpPr>
            <p:nvPr/>
          </p:nvSpPr>
          <p:spPr bwMode="auto">
            <a:xfrm>
              <a:off x="16060635" y="18361080"/>
              <a:ext cx="3563552" cy="919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/>
                <a:t>X, 1000</a:t>
              </a:r>
              <a:r>
                <a:rPr lang="ru-RU" sz="900"/>
                <a:t>км</a:t>
              </a:r>
            </a:p>
          </p:txBody>
        </p:sp>
        <p:sp>
          <p:nvSpPr>
            <p:cNvPr id="12298" name="TextBox 5"/>
            <p:cNvSpPr txBox="1">
              <a:spLocks noChangeArrowheads="1"/>
            </p:cNvSpPr>
            <p:nvPr/>
          </p:nvSpPr>
          <p:spPr bwMode="auto">
            <a:xfrm>
              <a:off x="10566827" y="12701603"/>
              <a:ext cx="3531535" cy="919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/>
                <a:t>Z, 1000</a:t>
              </a:r>
              <a:r>
                <a:rPr lang="ru-RU" sz="900"/>
                <a:t>км</a:t>
              </a:r>
            </a:p>
          </p:txBody>
        </p:sp>
        <p:sp>
          <p:nvSpPr>
            <p:cNvPr id="12299" name="TextBox 6"/>
            <p:cNvSpPr txBox="1">
              <a:spLocks noChangeArrowheads="1"/>
            </p:cNvSpPr>
            <p:nvPr/>
          </p:nvSpPr>
          <p:spPr bwMode="auto">
            <a:xfrm>
              <a:off x="10135939" y="18087234"/>
              <a:ext cx="3563552" cy="919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/>
                <a:t>Y, 1000</a:t>
              </a:r>
              <a:r>
                <a:rPr lang="ru-RU" sz="900"/>
                <a:t>км</a:t>
              </a:r>
            </a:p>
          </p:txBody>
        </p:sp>
      </p:grpSp>
      <p:sp>
        <p:nvSpPr>
          <p:cNvPr id="12292" name="Прямоугольник 7"/>
          <p:cNvSpPr>
            <a:spLocks noChangeArrowheads="1"/>
          </p:cNvSpPr>
          <p:nvPr/>
        </p:nvSpPr>
        <p:spPr bwMode="auto">
          <a:xfrm>
            <a:off x="0" y="4652963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Positron trajectory with rigidity R=</a:t>
            </a:r>
            <a:r>
              <a:rPr lang="ru-RU" dirty="0" smtClean="0"/>
              <a:t>1.24 </a:t>
            </a:r>
            <a:r>
              <a:rPr lang="en-US" dirty="0" smtClean="0"/>
              <a:t>GV</a:t>
            </a:r>
            <a:r>
              <a:rPr lang="ru-RU" dirty="0" smtClean="0"/>
              <a:t>, </a:t>
            </a:r>
            <a:r>
              <a:rPr lang="en-US" dirty="0" smtClean="0"/>
              <a:t>detected on altitude</a:t>
            </a:r>
            <a:r>
              <a:rPr lang="ru-RU" dirty="0" smtClean="0"/>
              <a:t> </a:t>
            </a:r>
            <a:r>
              <a:rPr lang="ru-RU" dirty="0"/>
              <a:t>1062 </a:t>
            </a:r>
            <a:r>
              <a:rPr lang="en-US" dirty="0" smtClean="0"/>
              <a:t>km with pitch-angle  </a:t>
            </a:r>
            <a:r>
              <a:rPr lang="ru-RU" dirty="0" smtClean="0"/>
              <a:t>68 </a:t>
            </a:r>
            <a:r>
              <a:rPr lang="ru-RU" dirty="0"/>
              <a:t>°.</a:t>
            </a:r>
          </a:p>
        </p:txBody>
      </p:sp>
      <p:pic>
        <p:nvPicPr>
          <p:cNvPr id="12293" name="Picture 2" descr="F:\Аня 2014-15\earth\new\trk6\tstTRK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2900" y="1125538"/>
            <a:ext cx="49911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4932363" y="4797425"/>
            <a:ext cx="33115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Positron trajectory with rigidity R=0</a:t>
            </a:r>
            <a:r>
              <a:rPr lang="ru-RU" dirty="0" smtClean="0"/>
              <a:t>.</a:t>
            </a:r>
            <a:r>
              <a:rPr lang="en-US" dirty="0" smtClean="0"/>
              <a:t>5</a:t>
            </a:r>
            <a:r>
              <a:rPr lang="ru-RU" dirty="0" smtClean="0"/>
              <a:t> </a:t>
            </a:r>
            <a:r>
              <a:rPr lang="en-US" dirty="0" smtClean="0"/>
              <a:t>GV</a:t>
            </a:r>
            <a:r>
              <a:rPr lang="ru-RU" dirty="0" smtClean="0"/>
              <a:t>, </a:t>
            </a:r>
            <a:r>
              <a:rPr lang="en-US" dirty="0" smtClean="0"/>
              <a:t>detected on altitude</a:t>
            </a:r>
            <a:r>
              <a:rPr lang="ru-RU" dirty="0" smtClean="0"/>
              <a:t> 1062 </a:t>
            </a:r>
            <a:r>
              <a:rPr lang="en-US" dirty="0" smtClean="0"/>
              <a:t>km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5762</TotalTime>
  <Words>1231</Words>
  <Application>Microsoft Office PowerPoint</Application>
  <PresentationFormat>Экран (4:3)</PresentationFormat>
  <Paragraphs>241</Paragraphs>
  <Slides>32</Slides>
  <Notes>29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Оформление по умолчанию</vt:lpstr>
      <vt:lpstr>Trapped positrons and electrons observed by PAMELA</vt:lpstr>
      <vt:lpstr>PAMELA detectors</vt:lpstr>
      <vt:lpstr>The PAMELA Experiment</vt:lpstr>
      <vt:lpstr>Слайд 4</vt:lpstr>
      <vt:lpstr>Слайд 5</vt:lpstr>
      <vt:lpstr>East-west effect</vt:lpstr>
      <vt:lpstr>Слайд 7</vt:lpstr>
      <vt:lpstr>Слайд 8</vt:lpstr>
      <vt:lpstr>Слайд 9</vt:lpstr>
      <vt:lpstr>Слайд 10</vt:lpstr>
      <vt:lpstr>Quasi-trapped particle near geomagnetic cut-off</vt:lpstr>
      <vt:lpstr>Cosmic ray trajectory near geomagnetic cut-off</vt:lpstr>
      <vt:lpstr>Tracing of events in AMS-01</vt:lpstr>
      <vt:lpstr>Tracing of events in AMS-01</vt:lpstr>
      <vt:lpstr>PAMELA: electron and positron  flight time   in magnetosphere</vt:lpstr>
      <vt:lpstr>Re-entrant albedo: point of origin</vt:lpstr>
      <vt:lpstr>Quasi-trapped albedo: points of detection</vt:lpstr>
      <vt:lpstr>Quasi-trapped albedo: points of origin</vt:lpstr>
      <vt:lpstr>Positron to electron ratio vs energy</vt:lpstr>
      <vt:lpstr>Positron to electron ratio vs longitude</vt:lpstr>
      <vt:lpstr>Trapped albedo: points of detection</vt:lpstr>
      <vt:lpstr>Space distribution of trapped particles</vt:lpstr>
      <vt:lpstr>Space distribution of trapped particles </vt:lpstr>
      <vt:lpstr>Geomagnetic coordinates of detected trapped particles</vt:lpstr>
      <vt:lpstr> Trapped ratio e-/e+  </vt:lpstr>
      <vt:lpstr>Positron to electron ratio</vt:lpstr>
      <vt:lpstr>Слайд 27</vt:lpstr>
      <vt:lpstr>Spare slides</vt:lpstr>
      <vt:lpstr>East-west effect</vt:lpstr>
      <vt:lpstr>Слайд 30</vt:lpstr>
      <vt:lpstr>Positron to electron ratio vs energy</vt:lpstr>
      <vt:lpstr>Quasi-trapped albedo: point of origin</vt:lpstr>
    </vt:vector>
  </TitlesOfParts>
  <Company>МИФИ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Электроны и позитроны в околоземном пространстве</dc:title>
  <dc:creator>Владимир</dc:creator>
  <cp:lastModifiedBy>Гость</cp:lastModifiedBy>
  <cp:revision>385</cp:revision>
  <dcterms:created xsi:type="dcterms:W3CDTF">2007-12-28T13:54:58Z</dcterms:created>
  <dcterms:modified xsi:type="dcterms:W3CDTF">2015-10-08T19:49:06Z</dcterms:modified>
</cp:coreProperties>
</file>