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3" r:id="rId5"/>
    <p:sldId id="264" r:id="rId6"/>
    <p:sldId id="265" r:id="rId7"/>
    <p:sldId id="266" r:id="rId8"/>
    <p:sldId id="270" r:id="rId9"/>
    <p:sldId id="271" r:id="rId10"/>
    <p:sldId id="272" r:id="rId11"/>
    <p:sldId id="273" r:id="rId12"/>
    <p:sldId id="274" r:id="rId13"/>
    <p:sldId id="276" r:id="rId14"/>
    <p:sldId id="277" r:id="rId15"/>
    <p:sldId id="278" r:id="rId16"/>
    <p:sldId id="279" r:id="rId17"/>
    <p:sldId id="267" r:id="rId18"/>
    <p:sldId id="268" r:id="rId19"/>
    <p:sldId id="26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4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5" autoAdjust="0"/>
    <p:restoredTop sz="94660"/>
  </p:normalViewPr>
  <p:slideViewPr>
    <p:cSldViewPr>
      <p:cViewPr varScale="1">
        <p:scale>
          <a:sx n="69" d="100"/>
          <a:sy n="69" d="100"/>
        </p:scale>
        <p:origin x="-13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985895F-8435-441D-95D5-AA03D99F6BE1}" type="datetimeFigureOut">
              <a:rPr lang="ru-RU" smtClean="0"/>
              <a:t>04.10.2015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CD8F42-C7D1-4BFA-8414-292DDB7B0E53}" type="slidenum">
              <a:rPr lang="ru-RU" smtClean="0"/>
              <a:t>‹#›</a:t>
            </a:fld>
            <a:endParaRPr lang="ru-RU"/>
          </a:p>
        </p:txBody>
      </p:sp>
    </p:spTree>
    <p:extLst>
      <p:ext uri="{BB962C8B-B14F-4D97-AF65-F5344CB8AC3E}">
        <p14:creationId xmlns:p14="http://schemas.microsoft.com/office/powerpoint/2010/main" val="340749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85895F-8435-441D-95D5-AA03D99F6BE1}" type="datetimeFigureOut">
              <a:rPr lang="ru-RU" smtClean="0"/>
              <a:t>04.10.2015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CD8F42-C7D1-4BFA-8414-292DDB7B0E53}" type="slidenum">
              <a:rPr lang="ru-RU" smtClean="0"/>
              <a:t>‹#›</a:t>
            </a:fld>
            <a:endParaRPr lang="ru-RU"/>
          </a:p>
        </p:txBody>
      </p:sp>
    </p:spTree>
    <p:extLst>
      <p:ext uri="{BB962C8B-B14F-4D97-AF65-F5344CB8AC3E}">
        <p14:creationId xmlns:p14="http://schemas.microsoft.com/office/powerpoint/2010/main" val="180640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85895F-8435-441D-95D5-AA03D99F6BE1}" type="datetimeFigureOut">
              <a:rPr lang="ru-RU" smtClean="0"/>
              <a:t>04.10.2015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CD8F42-C7D1-4BFA-8414-292DDB7B0E53}" type="slidenum">
              <a:rPr lang="ru-RU" smtClean="0"/>
              <a:t>‹#›</a:t>
            </a:fld>
            <a:endParaRPr lang="ru-RU"/>
          </a:p>
        </p:txBody>
      </p:sp>
    </p:spTree>
    <p:extLst>
      <p:ext uri="{BB962C8B-B14F-4D97-AF65-F5344CB8AC3E}">
        <p14:creationId xmlns:p14="http://schemas.microsoft.com/office/powerpoint/2010/main" val="210767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85895F-8435-441D-95D5-AA03D99F6BE1}" type="datetimeFigureOut">
              <a:rPr lang="ru-RU" smtClean="0"/>
              <a:t>04.10.2015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CD8F42-C7D1-4BFA-8414-292DDB7B0E53}" type="slidenum">
              <a:rPr lang="ru-RU" smtClean="0"/>
              <a:t>‹#›</a:t>
            </a:fld>
            <a:endParaRPr lang="ru-RU"/>
          </a:p>
        </p:txBody>
      </p:sp>
    </p:spTree>
    <p:extLst>
      <p:ext uri="{BB962C8B-B14F-4D97-AF65-F5344CB8AC3E}">
        <p14:creationId xmlns:p14="http://schemas.microsoft.com/office/powerpoint/2010/main" val="120269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85895F-8435-441D-95D5-AA03D99F6BE1}" type="datetimeFigureOut">
              <a:rPr lang="ru-RU" smtClean="0"/>
              <a:t>04.10.2015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CD8F42-C7D1-4BFA-8414-292DDB7B0E53}" type="slidenum">
              <a:rPr lang="ru-RU" smtClean="0"/>
              <a:t>‹#›</a:t>
            </a:fld>
            <a:endParaRPr lang="ru-RU"/>
          </a:p>
        </p:txBody>
      </p:sp>
    </p:spTree>
    <p:extLst>
      <p:ext uri="{BB962C8B-B14F-4D97-AF65-F5344CB8AC3E}">
        <p14:creationId xmlns:p14="http://schemas.microsoft.com/office/powerpoint/2010/main" val="225965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985895F-8435-441D-95D5-AA03D99F6BE1}" type="datetimeFigureOut">
              <a:rPr lang="ru-RU" smtClean="0"/>
              <a:t>04.10.2015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CD8F42-C7D1-4BFA-8414-292DDB7B0E53}" type="slidenum">
              <a:rPr lang="ru-RU" smtClean="0"/>
              <a:t>‹#›</a:t>
            </a:fld>
            <a:endParaRPr lang="ru-RU"/>
          </a:p>
        </p:txBody>
      </p:sp>
    </p:spTree>
    <p:extLst>
      <p:ext uri="{BB962C8B-B14F-4D97-AF65-F5344CB8AC3E}">
        <p14:creationId xmlns:p14="http://schemas.microsoft.com/office/powerpoint/2010/main" val="330124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985895F-8435-441D-95D5-AA03D99F6BE1}" type="datetimeFigureOut">
              <a:rPr lang="ru-RU" smtClean="0"/>
              <a:t>04.10.2015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CD8F42-C7D1-4BFA-8414-292DDB7B0E53}" type="slidenum">
              <a:rPr lang="ru-RU" smtClean="0"/>
              <a:t>‹#›</a:t>
            </a:fld>
            <a:endParaRPr lang="ru-RU"/>
          </a:p>
        </p:txBody>
      </p:sp>
    </p:spTree>
    <p:extLst>
      <p:ext uri="{BB962C8B-B14F-4D97-AF65-F5344CB8AC3E}">
        <p14:creationId xmlns:p14="http://schemas.microsoft.com/office/powerpoint/2010/main" val="312856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985895F-8435-441D-95D5-AA03D99F6BE1}" type="datetimeFigureOut">
              <a:rPr lang="ru-RU" smtClean="0"/>
              <a:t>04.10.2015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CD8F42-C7D1-4BFA-8414-292DDB7B0E53}" type="slidenum">
              <a:rPr lang="ru-RU" smtClean="0"/>
              <a:t>‹#›</a:t>
            </a:fld>
            <a:endParaRPr lang="ru-RU"/>
          </a:p>
        </p:txBody>
      </p:sp>
    </p:spTree>
    <p:extLst>
      <p:ext uri="{BB962C8B-B14F-4D97-AF65-F5344CB8AC3E}">
        <p14:creationId xmlns:p14="http://schemas.microsoft.com/office/powerpoint/2010/main" val="267866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85895F-8435-441D-95D5-AA03D99F6BE1}" type="datetimeFigureOut">
              <a:rPr lang="ru-RU" smtClean="0"/>
              <a:t>04.10.2015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CD8F42-C7D1-4BFA-8414-292DDB7B0E53}" type="slidenum">
              <a:rPr lang="ru-RU" smtClean="0"/>
              <a:t>‹#›</a:t>
            </a:fld>
            <a:endParaRPr lang="ru-RU"/>
          </a:p>
        </p:txBody>
      </p:sp>
    </p:spTree>
    <p:extLst>
      <p:ext uri="{BB962C8B-B14F-4D97-AF65-F5344CB8AC3E}">
        <p14:creationId xmlns:p14="http://schemas.microsoft.com/office/powerpoint/2010/main" val="191028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85895F-8435-441D-95D5-AA03D99F6BE1}" type="datetimeFigureOut">
              <a:rPr lang="ru-RU" smtClean="0"/>
              <a:t>04.10.2015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CD8F42-C7D1-4BFA-8414-292DDB7B0E53}" type="slidenum">
              <a:rPr lang="ru-RU" smtClean="0"/>
              <a:t>‹#›</a:t>
            </a:fld>
            <a:endParaRPr lang="ru-RU"/>
          </a:p>
        </p:txBody>
      </p:sp>
    </p:spTree>
    <p:extLst>
      <p:ext uri="{BB962C8B-B14F-4D97-AF65-F5344CB8AC3E}">
        <p14:creationId xmlns:p14="http://schemas.microsoft.com/office/powerpoint/2010/main" val="360592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85895F-8435-441D-95D5-AA03D99F6BE1}" type="datetimeFigureOut">
              <a:rPr lang="ru-RU" smtClean="0"/>
              <a:t>04.10.2015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CD8F42-C7D1-4BFA-8414-292DDB7B0E53}" type="slidenum">
              <a:rPr lang="ru-RU" smtClean="0"/>
              <a:t>‹#›</a:t>
            </a:fld>
            <a:endParaRPr lang="ru-RU"/>
          </a:p>
        </p:txBody>
      </p:sp>
    </p:spTree>
    <p:extLst>
      <p:ext uri="{BB962C8B-B14F-4D97-AF65-F5344CB8AC3E}">
        <p14:creationId xmlns:p14="http://schemas.microsoft.com/office/powerpoint/2010/main" val="309363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5895F-8435-441D-95D5-AA03D99F6BE1}" type="datetimeFigureOut">
              <a:rPr lang="ru-RU" smtClean="0"/>
              <a:t>04.10.2015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D8F42-C7D1-4BFA-8414-292DDB7B0E53}" type="slidenum">
              <a:rPr lang="ru-RU" smtClean="0"/>
              <a:t>‹#›</a:t>
            </a:fld>
            <a:endParaRPr lang="ru-RU"/>
          </a:p>
        </p:txBody>
      </p:sp>
    </p:spTree>
    <p:extLst>
      <p:ext uri="{BB962C8B-B14F-4D97-AF65-F5344CB8AC3E}">
        <p14:creationId xmlns:p14="http://schemas.microsoft.com/office/powerpoint/2010/main" val="272963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8.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3.w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6.wmf"/><Relationship Id="rId5" Type="http://schemas.openxmlformats.org/officeDocument/2006/relationships/oleObject" Target="../embeddings/oleObject29.bin"/><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7.bin"/><Relationship Id="rId18" Type="http://schemas.openxmlformats.org/officeDocument/2006/relationships/image" Target="../media/image14.wmf"/><Relationship Id="rId3" Type="http://schemas.openxmlformats.org/officeDocument/2006/relationships/oleObject" Target="../embeddings/oleObject2.bin"/><Relationship Id="rId21" Type="http://schemas.openxmlformats.org/officeDocument/2006/relationships/oleObject" Target="../embeddings/oleObject11.bin"/><Relationship Id="rId7" Type="http://schemas.openxmlformats.org/officeDocument/2006/relationships/oleObject" Target="../embeddings/oleObject4.bin"/><Relationship Id="rId12" Type="http://schemas.openxmlformats.org/officeDocument/2006/relationships/image" Target="../media/image11.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24" Type="http://schemas.openxmlformats.org/officeDocument/2006/relationships/image" Target="../media/image17.wmf"/><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2.bin"/><Relationship Id="rId10" Type="http://schemas.openxmlformats.org/officeDocument/2006/relationships/image" Target="../media/image10.wmf"/><Relationship Id="rId19" Type="http://schemas.openxmlformats.org/officeDocument/2006/relationships/oleObject" Target="../embeddings/oleObject10.bin"/><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image" Target="../media/image12.wmf"/><Relationship Id="rId22"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8.bin"/><Relationship Id="rId18" Type="http://schemas.openxmlformats.org/officeDocument/2006/relationships/image" Target="../media/image25.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2.wmf"/><Relationship Id="rId17" Type="http://schemas.openxmlformats.org/officeDocument/2006/relationships/oleObject" Target="../embeddings/oleObject20.bin"/><Relationship Id="rId2" Type="http://schemas.openxmlformats.org/officeDocument/2006/relationships/slideLayout" Target="../slideLayouts/slideLayout7.xml"/><Relationship Id="rId16" Type="http://schemas.openxmlformats.org/officeDocument/2006/relationships/image" Target="../media/image24.wmf"/><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6.bin"/><Relationship Id="rId14" Type="http://schemas.openxmlformats.org/officeDocument/2006/relationships/image" Target="../media/image23.wmf"/></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564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descr="D:\Draft papers\Воронов проект\Доклад\grl28675-fig-0002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9912"/>
            <a:ext cx="9166196" cy="517547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79512" y="0"/>
            <a:ext cx="8964488" cy="1470025"/>
          </a:xfrm>
        </p:spPr>
        <p:txBody>
          <a:bodyPr>
            <a:normAutofit/>
          </a:bodyPr>
          <a:lstStyle/>
          <a:p>
            <a:r>
              <a:rPr lang="en-US" dirty="0">
                <a:solidFill>
                  <a:schemeClr val="bg1"/>
                </a:solidFill>
              </a:rPr>
              <a:t>Observation of global electromagnetic resonances by low-orbiting satellites</a:t>
            </a:r>
            <a:endParaRPr lang="ru-RU" dirty="0">
              <a:solidFill>
                <a:schemeClr val="bg1"/>
              </a:solidFill>
            </a:endParaRPr>
          </a:p>
        </p:txBody>
      </p:sp>
      <p:sp>
        <p:nvSpPr>
          <p:cNvPr id="3" name="Подзаголовок 2"/>
          <p:cNvSpPr>
            <a:spLocks noGrp="1"/>
          </p:cNvSpPr>
          <p:nvPr>
            <p:ph type="subTitle" idx="1"/>
          </p:nvPr>
        </p:nvSpPr>
        <p:spPr>
          <a:xfrm>
            <a:off x="2915816" y="1844824"/>
            <a:ext cx="2952328" cy="766936"/>
          </a:xfrm>
        </p:spPr>
        <p:txBody>
          <a:bodyPr>
            <a:normAutofit/>
          </a:bodyPr>
          <a:lstStyle/>
          <a:p>
            <a:r>
              <a:rPr lang="en-US" sz="4000" b="1" dirty="0">
                <a:solidFill>
                  <a:schemeClr val="bg1"/>
                </a:solidFill>
              </a:rPr>
              <a:t>Surkov V</a:t>
            </a:r>
            <a:r>
              <a:rPr lang="ru-RU" sz="4000" b="1" dirty="0">
                <a:solidFill>
                  <a:schemeClr val="bg1"/>
                </a:solidFill>
              </a:rPr>
              <a:t>. </a:t>
            </a:r>
            <a:r>
              <a:rPr lang="en-US" sz="4000" b="1" dirty="0">
                <a:solidFill>
                  <a:schemeClr val="bg1"/>
                </a:solidFill>
              </a:rPr>
              <a:t>V</a:t>
            </a:r>
            <a:r>
              <a:rPr lang="ru-RU" sz="4000" b="1" dirty="0">
                <a:solidFill>
                  <a:schemeClr val="bg1"/>
                </a:solidFill>
              </a:rPr>
              <a:t>.</a:t>
            </a:r>
          </a:p>
        </p:txBody>
      </p:sp>
      <p:sp>
        <p:nvSpPr>
          <p:cNvPr id="4" name="Подзаголовок 2"/>
          <p:cNvSpPr txBox="1">
            <a:spLocks/>
          </p:cNvSpPr>
          <p:nvPr/>
        </p:nvSpPr>
        <p:spPr>
          <a:xfrm>
            <a:off x="1907704" y="5085184"/>
            <a:ext cx="5301239" cy="7669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a:solidFill>
                  <a:schemeClr val="bg1"/>
                </a:solidFill>
              </a:rPr>
              <a:t>National Research Nuclear University MEPhI</a:t>
            </a:r>
            <a:endParaRPr lang="ru-RU" b="1" dirty="0">
              <a:solidFill>
                <a:schemeClr val="bg1"/>
              </a:solidFill>
            </a:endParaRPr>
          </a:p>
        </p:txBody>
      </p:sp>
    </p:spTree>
    <p:extLst>
      <p:ext uri="{BB962C8B-B14F-4D97-AF65-F5344CB8AC3E}">
        <p14:creationId xmlns:p14="http://schemas.microsoft.com/office/powerpoint/2010/main" val="2911262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2"/>
          <p:cNvSpPr txBox="1">
            <a:spLocks noChangeArrowheads="1"/>
          </p:cNvSpPr>
          <p:nvPr/>
        </p:nvSpPr>
        <p:spPr bwMode="auto">
          <a:xfrm>
            <a:off x="0" y="20518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In the framework of the above model the ratio between the magnetic disturbance inside IAR and on the ground can be roughly estimated </a:t>
            </a:r>
            <a:r>
              <a:rPr lang="en-GB" sz="2400" dirty="0" smtClean="0">
                <a:latin typeface="Times New Roman" panose="02020603050405020304" pitchFamily="18" charset="0"/>
                <a:cs typeface="Times New Roman" panose="02020603050405020304" pitchFamily="18" charset="0"/>
              </a:rPr>
              <a:t>as</a:t>
            </a:r>
            <a:r>
              <a:rPr lang="en-GB" sz="2400" dirty="0" smtClean="0"/>
              <a:t> </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2424167668"/>
              </p:ext>
            </p:extLst>
          </p:nvPr>
        </p:nvGraphicFramePr>
        <p:xfrm>
          <a:off x="2555776" y="1268760"/>
          <a:ext cx="1930400" cy="838200"/>
        </p:xfrm>
        <a:graphic>
          <a:graphicData uri="http://schemas.openxmlformats.org/presentationml/2006/ole">
            <mc:AlternateContent xmlns:mc="http://schemas.openxmlformats.org/markup-compatibility/2006">
              <mc:Choice xmlns:v="urn:schemas-microsoft-com:vml" Requires="v">
                <p:oleObj spid="_x0000_s11311" name="Equation" r:id="rId3" imgW="965160" imgH="419040" progId="Equation.DSMT4">
                  <p:embed/>
                </p:oleObj>
              </mc:Choice>
              <mc:Fallback>
                <p:oleObj name="Equation" r:id="rId3" imgW="965160" imgH="419040" progId="Equation.DSMT4">
                  <p:embed/>
                  <p:pic>
                    <p:nvPicPr>
                      <p:cNvPr id="0" name="Объект 14"/>
                      <p:cNvPicPr>
                        <a:picLocks noChangeAspect="1" noChangeArrowheads="1"/>
                      </p:cNvPicPr>
                      <p:nvPr/>
                    </p:nvPicPr>
                    <p:blipFill>
                      <a:blip r:embed="rId4"/>
                      <a:srcRect/>
                      <a:stretch>
                        <a:fillRect/>
                      </a:stretch>
                    </p:blipFill>
                    <p:spPr bwMode="auto">
                      <a:xfrm>
                        <a:off x="2555776" y="1268760"/>
                        <a:ext cx="193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82"/>
          <p:cNvSpPr txBox="1">
            <a:spLocks noChangeArrowheads="1"/>
          </p:cNvSpPr>
          <p:nvPr/>
        </p:nvSpPr>
        <p:spPr bwMode="auto">
          <a:xfrm>
            <a:off x="7398158" y="1412776"/>
            <a:ext cx="683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latin typeface="Times New Roman" panose="02020603050405020304" pitchFamily="18" charset="0"/>
                <a:cs typeface="Times New Roman" panose="02020603050405020304" pitchFamily="18" charset="0"/>
              </a:rPr>
              <a:t>(6)</a:t>
            </a:r>
            <a:endParaRPr lang="ru-RU" altLang="ru-RU" sz="2400" dirty="0">
              <a:latin typeface="Times New Roman" panose="02020603050405020304" pitchFamily="18" charset="0"/>
              <a:cs typeface="Times New Roman" panose="02020603050405020304" pitchFamily="18" charset="0"/>
            </a:endParaRPr>
          </a:p>
        </p:txBody>
      </p:sp>
      <p:grpSp>
        <p:nvGrpSpPr>
          <p:cNvPr id="8" name="Группа 7"/>
          <p:cNvGrpSpPr/>
          <p:nvPr/>
        </p:nvGrpSpPr>
        <p:grpSpPr>
          <a:xfrm>
            <a:off x="5292" y="2276872"/>
            <a:ext cx="9144000" cy="1569660"/>
            <a:chOff x="0" y="3356992"/>
            <a:chExt cx="9144000" cy="1569660"/>
          </a:xfrm>
        </p:grpSpPr>
        <p:sp>
          <p:nvSpPr>
            <p:cNvPr id="3" name="Text Box 82"/>
            <p:cNvSpPr txBox="1">
              <a:spLocks noChangeArrowheads="1"/>
            </p:cNvSpPr>
            <p:nvPr/>
          </p:nvSpPr>
          <p:spPr bwMode="auto">
            <a:xfrm>
              <a:off x="0" y="3356992"/>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latin typeface="Times New Roman" panose="02020603050405020304" pitchFamily="18" charset="0"/>
                  <a:cs typeface="Times New Roman" panose="02020603050405020304" pitchFamily="18" charset="0"/>
                </a:rPr>
                <a:t>where         and          are </a:t>
              </a:r>
              <a:r>
                <a:rPr lang="en-GB" sz="2400" dirty="0">
                  <a:latin typeface="Times New Roman" panose="02020603050405020304" pitchFamily="18" charset="0"/>
                  <a:cs typeface="Times New Roman" panose="02020603050405020304" pitchFamily="18" charset="0"/>
                </a:rPr>
                <a:t>Alfvén wave velocities in the IAR and the magnetosphere, respectively. According to this estimate the peak disturbance inside the IAR can be an order of magnitude larger than that in the atmosphere</a:t>
              </a:r>
              <a:r>
                <a:rPr lang="en-GB" sz="2400" dirty="0"/>
                <a:t>. </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93460677"/>
                </p:ext>
              </p:extLst>
            </p:nvPr>
          </p:nvGraphicFramePr>
          <p:xfrm>
            <a:off x="2123728" y="3429000"/>
            <a:ext cx="508000" cy="406400"/>
          </p:xfrm>
          <a:graphic>
            <a:graphicData uri="http://schemas.openxmlformats.org/presentationml/2006/ole">
              <mc:AlternateContent xmlns:mc="http://schemas.openxmlformats.org/markup-compatibility/2006">
                <mc:Choice xmlns:v="urn:schemas-microsoft-com:vml" Requires="v">
                  <p:oleObj spid="_x0000_s11312" name="Equation" r:id="rId5" imgW="253800" imgH="203040" progId="Equation.DSMT4">
                    <p:embed/>
                  </p:oleObj>
                </mc:Choice>
                <mc:Fallback>
                  <p:oleObj name="Equation" r:id="rId5" imgW="253800" imgH="203040" progId="Equation.DSMT4">
                    <p:embed/>
                    <p:pic>
                      <p:nvPicPr>
                        <p:cNvPr id="0" name=""/>
                        <p:cNvPicPr>
                          <a:picLocks noChangeAspect="1" noChangeArrowheads="1"/>
                        </p:cNvPicPr>
                        <p:nvPr/>
                      </p:nvPicPr>
                      <p:blipFill>
                        <a:blip r:embed="rId6"/>
                        <a:srcRect/>
                        <a:stretch>
                          <a:fillRect/>
                        </a:stretch>
                      </p:blipFill>
                      <p:spPr bwMode="auto">
                        <a:xfrm>
                          <a:off x="2123728" y="3429000"/>
                          <a:ext cx="508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996864542"/>
                </p:ext>
              </p:extLst>
            </p:nvPr>
          </p:nvGraphicFramePr>
          <p:xfrm>
            <a:off x="971600" y="3429000"/>
            <a:ext cx="431800" cy="406400"/>
          </p:xfrm>
          <a:graphic>
            <a:graphicData uri="http://schemas.openxmlformats.org/presentationml/2006/ole">
              <mc:AlternateContent xmlns:mc="http://schemas.openxmlformats.org/markup-compatibility/2006">
                <mc:Choice xmlns:v="urn:schemas-microsoft-com:vml" Requires="v">
                  <p:oleObj spid="_x0000_s11313" name="Equation" r:id="rId7" imgW="215640" imgH="203040" progId="Equation.DSMT4">
                    <p:embed/>
                  </p:oleObj>
                </mc:Choice>
                <mc:Fallback>
                  <p:oleObj name="Equation" r:id="rId7" imgW="215640" imgH="203040" progId="Equation.DSMT4">
                    <p:embed/>
                    <p:pic>
                      <p:nvPicPr>
                        <p:cNvPr id="0" name=""/>
                        <p:cNvPicPr>
                          <a:picLocks noChangeAspect="1" noChangeArrowheads="1"/>
                        </p:cNvPicPr>
                        <p:nvPr/>
                      </p:nvPicPr>
                      <p:blipFill>
                        <a:blip r:embed="rId8"/>
                        <a:srcRect/>
                        <a:stretch>
                          <a:fillRect/>
                        </a:stretch>
                      </p:blipFill>
                      <p:spPr bwMode="auto">
                        <a:xfrm>
                          <a:off x="971600" y="3429000"/>
                          <a:ext cx="431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 name="Text Box 82"/>
          <p:cNvSpPr txBox="1">
            <a:spLocks noChangeArrowheads="1"/>
          </p:cNvSpPr>
          <p:nvPr/>
        </p:nvSpPr>
        <p:spPr bwMode="auto">
          <a:xfrm>
            <a:off x="5292" y="4077072"/>
            <a:ext cx="84551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T</a:t>
            </a:r>
            <a:r>
              <a:rPr lang="en-GB" sz="2400" dirty="0" smtClean="0">
                <a:latin typeface="Times New Roman" panose="02020603050405020304" pitchFamily="18" charset="0"/>
                <a:cs typeface="Times New Roman" panose="02020603050405020304" pitchFamily="18" charset="0"/>
              </a:rPr>
              <a:t>he </a:t>
            </a:r>
            <a:r>
              <a:rPr lang="en-GB" sz="2400" dirty="0">
                <a:latin typeface="Times New Roman" panose="02020603050405020304" pitchFamily="18" charset="0"/>
                <a:cs typeface="Times New Roman" panose="02020603050405020304" pitchFamily="18" charset="0"/>
              </a:rPr>
              <a:t>spectral amplitudes of electric power spectra are estimated </a:t>
            </a:r>
            <a:r>
              <a:rPr lang="en-GB" sz="2400" dirty="0" smtClean="0">
                <a:latin typeface="Times New Roman" panose="02020603050405020304" pitchFamily="18" charset="0"/>
                <a:cs typeface="Times New Roman" panose="02020603050405020304" pitchFamily="18" charset="0"/>
              </a:rPr>
              <a:t>as</a:t>
            </a:r>
          </a:p>
          <a:p>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t>
            </a:r>
            <a:r>
              <a:rPr lang="en-GB" sz="2400" i="1" dirty="0" smtClean="0">
                <a:latin typeface="Times New Roman" panose="02020603050405020304" pitchFamily="18" charset="0"/>
                <a:cs typeface="Times New Roman" panose="02020603050405020304" pitchFamily="18" charset="0"/>
                <a:sym typeface="Symbol"/>
              </a:rPr>
              <a:t></a:t>
            </a:r>
            <a:r>
              <a:rPr lang="en-GB" sz="2400" dirty="0">
                <a:latin typeface="Times New Roman" panose="02020603050405020304" pitchFamily="18" charset="0"/>
                <a:cs typeface="Times New Roman" panose="02020603050405020304" pitchFamily="18" charset="0"/>
              </a:rPr>
              <a:t>V/m∙</a:t>
            </a:r>
            <a:r>
              <a:rPr lang="en-GB" sz="2400" dirty="0" smtClean="0">
                <a:latin typeface="Times New Roman" panose="02020603050405020304" pitchFamily="18" charset="0"/>
                <a:cs typeface="Times New Roman" panose="02020603050405020304" pitchFamily="18" charset="0"/>
              </a:rPr>
              <a:t>Hz</a:t>
            </a:r>
            <a:r>
              <a:rPr lang="en-GB" sz="2400" baseline="30000" dirty="0" smtClean="0">
                <a:latin typeface="Times New Roman" panose="02020603050405020304" pitchFamily="18" charset="0"/>
                <a:cs typeface="Times New Roman" panose="02020603050405020304" pitchFamily="18" charset="0"/>
              </a:rPr>
              <a:t>1/2</a:t>
            </a:r>
            <a:r>
              <a:rPr lang="en-GB" sz="2400" dirty="0" smtClean="0">
                <a:latin typeface="Times New Roman" panose="02020603050405020304" pitchFamily="18" charset="0"/>
                <a:cs typeface="Times New Roman" panose="02020603050405020304" pitchFamily="18" charset="0"/>
              </a:rPr>
              <a:t>.    </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3827628345"/>
              </p:ext>
            </p:extLst>
          </p:nvPr>
        </p:nvGraphicFramePr>
        <p:xfrm>
          <a:off x="36271" y="4492570"/>
          <a:ext cx="1651000" cy="406400"/>
        </p:xfrm>
        <a:graphic>
          <a:graphicData uri="http://schemas.openxmlformats.org/presentationml/2006/ole">
            <mc:AlternateContent xmlns:mc="http://schemas.openxmlformats.org/markup-compatibility/2006">
              <mc:Choice xmlns:v="urn:schemas-microsoft-com:vml" Requires="v">
                <p:oleObj spid="_x0000_s11314" name="Equation" r:id="rId9" imgW="825480" imgH="203040" progId="Equation.DSMT4">
                  <p:embed/>
                </p:oleObj>
              </mc:Choice>
              <mc:Fallback>
                <p:oleObj name="Equation" r:id="rId9" imgW="825480" imgH="203040" progId="Equation.DSMT4">
                  <p:embed/>
                  <p:pic>
                    <p:nvPicPr>
                      <p:cNvPr id="0" name=""/>
                      <p:cNvPicPr>
                        <a:picLocks noChangeAspect="1" noChangeArrowheads="1"/>
                      </p:cNvPicPr>
                      <p:nvPr/>
                    </p:nvPicPr>
                    <p:blipFill>
                      <a:blip r:embed="rId10"/>
                      <a:srcRect/>
                      <a:stretch>
                        <a:fillRect/>
                      </a:stretch>
                    </p:blipFill>
                    <p:spPr bwMode="auto">
                      <a:xfrm>
                        <a:off x="36271" y="4492570"/>
                        <a:ext cx="1651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82"/>
          <p:cNvSpPr txBox="1">
            <a:spLocks noChangeArrowheads="1"/>
          </p:cNvSpPr>
          <p:nvPr/>
        </p:nvSpPr>
        <p:spPr bwMode="auto">
          <a:xfrm>
            <a:off x="5292" y="4911629"/>
            <a:ext cx="84551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T</a:t>
            </a:r>
            <a:r>
              <a:rPr lang="en-GB" sz="2400" dirty="0" smtClean="0">
                <a:latin typeface="Times New Roman" panose="02020603050405020304" pitchFamily="18" charset="0"/>
                <a:cs typeface="Times New Roman" panose="02020603050405020304" pitchFamily="18" charset="0"/>
              </a:rPr>
              <a:t>he </a:t>
            </a:r>
            <a:r>
              <a:rPr lang="en-GB" sz="2400" dirty="0">
                <a:latin typeface="Times New Roman" panose="02020603050405020304" pitchFamily="18" charset="0"/>
                <a:cs typeface="Times New Roman" panose="02020603050405020304" pitchFamily="18" charset="0"/>
              </a:rPr>
              <a:t>electric field power spectra detected by C/NOFS satellite at the altitude range of  km were  </a:t>
            </a:r>
            <a:r>
              <a:rPr lang="en-GB" sz="2400" dirty="0" smtClean="0">
                <a:latin typeface="Times New Roman" panose="02020603050405020304" pitchFamily="18" charset="0"/>
                <a:cs typeface="Times New Roman" panose="02020603050405020304" pitchFamily="18" charset="0"/>
              </a:rPr>
              <a:t>                        </a:t>
            </a:r>
            <a:r>
              <a:rPr lang="en-GB" sz="2400" i="1" dirty="0" smtClean="0">
                <a:latin typeface="Times New Roman" panose="02020603050405020304" pitchFamily="18" charset="0"/>
                <a:cs typeface="Times New Roman" panose="02020603050405020304" pitchFamily="18" charset="0"/>
                <a:sym typeface="Symbol"/>
              </a:rPr>
              <a:t></a:t>
            </a:r>
            <a:r>
              <a:rPr lang="en-GB" sz="2400" dirty="0">
                <a:latin typeface="Times New Roman" panose="02020603050405020304" pitchFamily="18" charset="0"/>
                <a:cs typeface="Times New Roman" panose="02020603050405020304" pitchFamily="18" charset="0"/>
              </a:rPr>
              <a:t>V/m∙Hz</a:t>
            </a:r>
            <a:r>
              <a:rPr lang="en-GB" sz="2400" baseline="30000" dirty="0">
                <a:latin typeface="Times New Roman" panose="02020603050405020304" pitchFamily="18" charset="0"/>
                <a:cs typeface="Times New Roman" panose="02020603050405020304" pitchFamily="18" charset="0"/>
              </a:rPr>
              <a:t>1/2</a:t>
            </a:r>
            <a:r>
              <a:rPr lang="en-GB" sz="2400" dirty="0">
                <a:latin typeface="Times New Roman" panose="02020603050405020304" pitchFamily="18" charset="0"/>
                <a:cs typeface="Times New Roman" panose="02020603050405020304" pitchFamily="18" charset="0"/>
              </a:rPr>
              <a:t> [3].</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12" name="Объект 11"/>
          <p:cNvGraphicFramePr>
            <a:graphicFrameLocks noChangeAspect="1"/>
          </p:cNvGraphicFramePr>
          <p:nvPr>
            <p:extLst>
              <p:ext uri="{D42A27DB-BD31-4B8C-83A1-F6EECF244321}">
                <p14:modId xmlns:p14="http://schemas.microsoft.com/office/powerpoint/2010/main" val="1397928367"/>
              </p:ext>
            </p:extLst>
          </p:nvPr>
        </p:nvGraphicFramePr>
        <p:xfrm>
          <a:off x="3343862" y="5373216"/>
          <a:ext cx="1778000" cy="406400"/>
        </p:xfrm>
        <a:graphic>
          <a:graphicData uri="http://schemas.openxmlformats.org/presentationml/2006/ole">
            <mc:AlternateContent xmlns:mc="http://schemas.openxmlformats.org/markup-compatibility/2006">
              <mc:Choice xmlns:v="urn:schemas-microsoft-com:vml" Requires="v">
                <p:oleObj spid="_x0000_s11315" name="Equation" r:id="rId11" imgW="888840" imgH="203040" progId="Equation.DSMT4">
                  <p:embed/>
                </p:oleObj>
              </mc:Choice>
              <mc:Fallback>
                <p:oleObj name="Equation" r:id="rId11" imgW="888840" imgH="203040" progId="Equation.DSMT4">
                  <p:embed/>
                  <p:pic>
                    <p:nvPicPr>
                      <p:cNvPr id="0" name=""/>
                      <p:cNvPicPr>
                        <a:picLocks noChangeAspect="1" noChangeArrowheads="1"/>
                      </p:cNvPicPr>
                      <p:nvPr/>
                    </p:nvPicPr>
                    <p:blipFill>
                      <a:blip r:embed="rId12"/>
                      <a:srcRect/>
                      <a:stretch>
                        <a:fillRect/>
                      </a:stretch>
                    </p:blipFill>
                    <p:spPr bwMode="auto">
                      <a:xfrm>
                        <a:off x="3343862" y="5373216"/>
                        <a:ext cx="1778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82"/>
          <p:cNvSpPr txBox="1">
            <a:spLocks noChangeArrowheads="1"/>
          </p:cNvSpPr>
          <p:nvPr/>
        </p:nvSpPr>
        <p:spPr bwMode="auto">
          <a:xfrm>
            <a:off x="33714" y="587727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b="1" dirty="0" smtClean="0">
                <a:latin typeface="Times New Roman" panose="02020603050405020304" pitchFamily="18" charset="0"/>
                <a:cs typeface="Times New Roman" panose="02020603050405020304" pitchFamily="18" charset="0"/>
              </a:rPr>
              <a:t>The calculated </a:t>
            </a:r>
            <a:r>
              <a:rPr lang="en-GB" sz="2400" b="1" dirty="0">
                <a:latin typeface="Times New Roman" panose="02020603050405020304" pitchFamily="18" charset="0"/>
                <a:cs typeface="Times New Roman" panose="02020603050405020304" pitchFamily="18" charset="0"/>
              </a:rPr>
              <a:t>value is thus consistent with the </a:t>
            </a:r>
            <a:r>
              <a:rPr lang="en-GB" sz="2400" b="1" dirty="0" smtClean="0">
                <a:latin typeface="Times New Roman" panose="02020603050405020304" pitchFamily="18" charset="0"/>
                <a:cs typeface="Times New Roman" panose="02020603050405020304" pitchFamily="18" charset="0"/>
              </a:rPr>
              <a:t>observations. </a:t>
            </a:r>
            <a:endParaRPr lang="ru-RU" alt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915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2"/>
          <p:cNvSpPr txBox="1">
            <a:spLocks noChangeArrowheads="1"/>
          </p:cNvSpPr>
          <p:nvPr/>
        </p:nvSpPr>
        <p:spPr bwMode="auto">
          <a:xfrm>
            <a:off x="0" y="-27384"/>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However the dynamic spectra recently observed by the C/NOFS satellite can hardly be interpreted on the basis of standard IAR theory because these spectra were shifted to higher frequencies (up to 15 Hz) as compared with typical SRS on the </a:t>
            </a:r>
            <a:r>
              <a:rPr lang="en-GB" sz="2400" dirty="0" smtClean="0">
                <a:latin typeface="Times New Roman" panose="02020603050405020304" pitchFamily="18" charset="0"/>
                <a:cs typeface="Times New Roman" panose="02020603050405020304" pitchFamily="18" charset="0"/>
              </a:rPr>
              <a:t>ground </a:t>
            </a:r>
            <a:r>
              <a:rPr lang="en-US" sz="2400" dirty="0">
                <a:latin typeface="Times New Roman" panose="02020603050405020304" pitchFamily="18" charset="0"/>
                <a:cs typeface="Times New Roman" panose="02020603050405020304" pitchFamily="18" charset="0"/>
              </a:rPr>
              <a:t>[Simões  et al., 2012]</a:t>
            </a:r>
            <a:r>
              <a:rPr lang="en-GB" sz="2400" dirty="0">
                <a:latin typeface="Times New Roman" panose="02020603050405020304" pitchFamily="18" charset="0"/>
                <a:cs typeface="Times New Roman" panose="02020603050405020304" pitchFamily="18" charset="0"/>
              </a:rPr>
              <a:t>. </a:t>
            </a:r>
            <a:endParaRPr lang="ru-RU" altLang="ru-RU" sz="2400" dirty="0">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19" y="1542276"/>
            <a:ext cx="7267076" cy="333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82"/>
          <p:cNvSpPr txBox="1">
            <a:spLocks noChangeArrowheads="1"/>
          </p:cNvSpPr>
          <p:nvPr/>
        </p:nvSpPr>
        <p:spPr bwMode="auto">
          <a:xfrm>
            <a:off x="0" y="528465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latin typeface="Times New Roman" panose="02020603050405020304" pitchFamily="18" charset="0"/>
                <a:cs typeface="Times New Roman" panose="02020603050405020304" pitchFamily="18" charset="0"/>
              </a:rPr>
              <a:t>To </a:t>
            </a:r>
            <a:r>
              <a:rPr lang="en-GB" sz="2400" dirty="0">
                <a:latin typeface="Times New Roman" panose="02020603050405020304" pitchFamily="18" charset="0"/>
                <a:cs typeface="Times New Roman" panose="02020603050405020304" pitchFamily="18" charset="0"/>
              </a:rPr>
              <a:t>study this effect in more detail, we develop a simple one-dimensional model of the field-aligned Alfvén wave propagation inside the IAR. </a:t>
            </a:r>
            <a:endParaRPr lang="ru-RU" altLang="ru-RU" sz="2400" dirty="0">
              <a:latin typeface="Times New Roman" panose="02020603050405020304" pitchFamily="18" charset="0"/>
              <a:cs typeface="Times New Roman" panose="02020603050405020304" pitchFamily="18" charset="0"/>
            </a:endParaRPr>
          </a:p>
        </p:txBody>
      </p:sp>
      <p:sp>
        <p:nvSpPr>
          <p:cNvPr id="7" name="Text Box 82"/>
          <p:cNvSpPr txBox="1">
            <a:spLocks noChangeArrowheads="1"/>
          </p:cNvSpPr>
          <p:nvPr/>
        </p:nvSpPr>
        <p:spPr bwMode="auto">
          <a:xfrm>
            <a:off x="0" y="4149080"/>
            <a:ext cx="11681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smtClean="0">
                <a:latin typeface="Times New Roman" panose="02020603050405020304" pitchFamily="18" charset="0"/>
                <a:cs typeface="Times New Roman" panose="02020603050405020304" pitchFamily="18" charset="0"/>
              </a:rPr>
              <a:t>Fig. 7</a:t>
            </a: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48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64" y="13467"/>
            <a:ext cx="579737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82"/>
          <p:cNvSpPr txBox="1">
            <a:spLocks noChangeArrowheads="1"/>
          </p:cNvSpPr>
          <p:nvPr/>
        </p:nvSpPr>
        <p:spPr bwMode="auto">
          <a:xfrm>
            <a:off x="-16233" y="4392394"/>
            <a:ext cx="9144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smtClean="0">
                <a:latin typeface="Times New Roman" panose="02020603050405020304" pitchFamily="18" charset="0"/>
                <a:cs typeface="Times New Roman" panose="02020603050405020304" pitchFamily="18" charset="0"/>
              </a:rPr>
              <a:t>Fig. 8. </a:t>
            </a:r>
            <a:r>
              <a:rPr lang="en-US" sz="2400" dirty="0">
                <a:latin typeface="Times New Roman" panose="02020603050405020304" pitchFamily="18" charset="0"/>
                <a:cs typeface="Times New Roman" panose="02020603050405020304" pitchFamily="18" charset="0"/>
              </a:rPr>
              <a:t>A schematic plot of IAR model. </a:t>
            </a:r>
            <a:r>
              <a:rPr lang="en-US" sz="2200" dirty="0">
                <a:latin typeface="Times New Roman" panose="02020603050405020304" pitchFamily="18" charset="0"/>
                <a:cs typeface="Times New Roman" panose="02020603050405020304" pitchFamily="18" charset="0"/>
              </a:rPr>
              <a:t>The geomagnetic field  </a:t>
            </a:r>
            <a:r>
              <a:rPr lang="en-US" sz="2200" b="1" dirty="0" smtClean="0">
                <a:latin typeface="Times New Roman" panose="02020603050405020304" pitchFamily="18" charset="0"/>
                <a:cs typeface="Times New Roman" panose="02020603050405020304" pitchFamily="18" charset="0"/>
              </a:rPr>
              <a:t>B</a:t>
            </a:r>
            <a:r>
              <a:rPr lang="en-US" sz="2200" baseline="-25000" dirty="0" smtClean="0">
                <a:latin typeface="Times New Roman" panose="02020603050405020304" pitchFamily="18" charset="0"/>
                <a:cs typeface="Times New Roman" panose="02020603050405020304" pitchFamily="18" charset="0"/>
              </a:rPr>
              <a:t>0</a:t>
            </a:r>
            <a:r>
              <a:rPr lang="en-US" sz="2200" dirty="0" smtClean="0">
                <a:latin typeface="Times New Roman" panose="02020603050405020304" pitchFamily="18" charset="0"/>
                <a:cs typeface="Times New Roman" panose="02020603050405020304" pitchFamily="18" charset="0"/>
              </a:rPr>
              <a:t> is </a:t>
            </a:r>
            <a:r>
              <a:rPr lang="en-US" sz="2200" dirty="0">
                <a:latin typeface="Times New Roman" panose="02020603050405020304" pitchFamily="18" charset="0"/>
                <a:cs typeface="Times New Roman" panose="02020603050405020304" pitchFamily="18" charset="0"/>
              </a:rPr>
              <a:t>shown in dipole approximation. The IAR cavity is bounded from below and above by two circular dotted lines. The coordinate </a:t>
            </a:r>
            <a:r>
              <a:rPr lang="en-US" sz="2200" i="1" dirty="0">
                <a:latin typeface="Times New Roman" panose="02020603050405020304" pitchFamily="18" charset="0"/>
                <a:cs typeface="Times New Roman" panose="02020603050405020304" pitchFamily="18" charset="0"/>
              </a:rPr>
              <a:t>z</a:t>
            </a:r>
            <a:r>
              <a:rPr lang="en-US" sz="2200" dirty="0">
                <a:latin typeface="Times New Roman" panose="02020603050405020304" pitchFamily="18" charset="0"/>
                <a:cs typeface="Times New Roman" panose="02020603050405020304" pitchFamily="18" charset="0"/>
              </a:rPr>
              <a:t> is measured along the field line piece CD bounded by the resonator boundaries. The observation point is labeled by </a:t>
            </a:r>
            <a:r>
              <a:rPr lang="en-US" sz="2200" i="1" dirty="0" smtClean="0">
                <a:latin typeface="Times New Roman" panose="02020603050405020304" pitchFamily="18" charset="0"/>
                <a:cs typeface="Times New Roman" panose="02020603050405020304" pitchFamily="18" charset="0"/>
              </a:rPr>
              <a:t>z</a:t>
            </a:r>
            <a:r>
              <a:rPr lang="en-US" sz="2200" baseline="-25000" dirty="0" smtClean="0">
                <a:latin typeface="Times New Roman" panose="02020603050405020304" pitchFamily="18" charset="0"/>
                <a:cs typeface="Times New Roman" panose="02020603050405020304" pitchFamily="18" charset="0"/>
              </a:rPr>
              <a:t>0</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location of C/NOFS satellite is schematically shown with a circle and dot in its center. The line PQ shows the plane of satellite orbit while the arrow indicates the direction of meridional/radial C/NOFS satellite velocity </a:t>
            </a:r>
            <a:r>
              <a:rPr lang="en-US" sz="2200" b="1" dirty="0" err="1">
                <a:latin typeface="Times New Roman" panose="02020603050405020304" pitchFamily="18" charset="0"/>
                <a:cs typeface="Times New Roman" panose="02020603050405020304" pitchFamily="18" charset="0"/>
              </a:rPr>
              <a:t>V</a:t>
            </a:r>
            <a:r>
              <a:rPr lang="en-US" sz="2200" i="1"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 </a:t>
            </a:r>
            <a:endParaRPr lang="ru-RU" altLang="ru-RU" sz="2200" dirty="0">
              <a:latin typeface="Times New Roman" panose="02020603050405020304" pitchFamily="18" charset="0"/>
              <a:cs typeface="Times New Roman" panose="02020603050405020304" pitchFamily="18" charset="0"/>
            </a:endParaRPr>
          </a:p>
        </p:txBody>
      </p:sp>
      <p:sp>
        <p:nvSpPr>
          <p:cNvPr id="5" name="Text Box 82"/>
          <p:cNvSpPr txBox="1">
            <a:spLocks noChangeArrowheads="1"/>
          </p:cNvSpPr>
          <p:nvPr/>
        </p:nvSpPr>
        <p:spPr bwMode="auto">
          <a:xfrm>
            <a:off x="-49235" y="291420"/>
            <a:ext cx="35638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Analysis of this problem has shown that interference between the primary Alfvén wave and the waves reflected from IAR boundaries can greatly affect the power spectra of electromagnetic perturbations detected by satellite. </a:t>
            </a: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554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82"/>
          <p:cNvSpPr txBox="1">
            <a:spLocks noChangeArrowheads="1"/>
          </p:cNvSpPr>
          <p:nvPr/>
        </p:nvSpPr>
        <p:spPr bwMode="auto">
          <a:xfrm>
            <a:off x="24439" y="2132856"/>
            <a:ext cx="911956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latin typeface="Times New Roman" panose="02020603050405020304" pitchFamily="18" charset="0"/>
                <a:cs typeface="Times New Roman" panose="02020603050405020304" pitchFamily="18" charset="0"/>
              </a:rPr>
              <a:t>Let </a:t>
            </a:r>
            <a:r>
              <a:rPr lang="en-GB" sz="2400" i="1" dirty="0">
                <a:latin typeface="Times New Roman" panose="02020603050405020304" pitchFamily="18" charset="0"/>
                <a:cs typeface="Times New Roman" panose="02020603050405020304" pitchFamily="18" charset="0"/>
              </a:rPr>
              <a:t>H</a:t>
            </a:r>
            <a:r>
              <a:rPr lang="en-GB" sz="2400" dirty="0">
                <a:latin typeface="Times New Roman" panose="02020603050405020304" pitchFamily="18" charset="0"/>
                <a:cs typeface="Times New Roman" panose="02020603050405020304" pitchFamily="18" charset="0"/>
              </a:rPr>
              <a:t> be the length of field line piece bounded by the resonator boundaries </a:t>
            </a:r>
            <a:r>
              <a:rPr lang="en-GB" sz="2400" dirty="0" smtClean="0">
                <a:latin typeface="Times New Roman" panose="02020603050405020304" pitchFamily="18" charset="0"/>
                <a:cs typeface="Times New Roman" panose="02020603050405020304" pitchFamily="18" charset="0"/>
              </a:rPr>
              <a:t>and </a:t>
            </a:r>
            <a:r>
              <a:rPr lang="en-GB" sz="2400" i="1" dirty="0" smtClean="0">
                <a:latin typeface="Times New Roman" panose="02020603050405020304" pitchFamily="18" charset="0"/>
                <a:cs typeface="Times New Roman" panose="02020603050405020304" pitchFamily="18" charset="0"/>
              </a:rPr>
              <a:t>z</a:t>
            </a:r>
            <a:r>
              <a:rPr lang="en-GB" sz="2400" dirty="0" smtClean="0">
                <a:latin typeface="Times New Roman" panose="02020603050405020304" pitchFamily="18" charset="0"/>
                <a:cs typeface="Times New Roman" panose="02020603050405020304" pitchFamily="18" charset="0"/>
              </a:rPr>
              <a:t> be </a:t>
            </a:r>
            <a:r>
              <a:rPr lang="en-GB" sz="2400" dirty="0">
                <a:latin typeface="Times New Roman" panose="02020603050405020304" pitchFamily="18" charset="0"/>
                <a:cs typeface="Times New Roman" panose="02020603050405020304" pitchFamily="18" charset="0"/>
              </a:rPr>
              <a:t>the satellite coordinate measured along the field line. The interference effect results in “modulation” of power spectra in such a way that the spectra have a quasi-oscillatory shape with “</a:t>
            </a:r>
            <a:r>
              <a:rPr lang="en-GB" sz="2400" dirty="0" smtClean="0">
                <a:latin typeface="Times New Roman" panose="02020603050405020304" pitchFamily="18" charset="0"/>
                <a:cs typeface="Times New Roman" panose="02020603050405020304" pitchFamily="18" charset="0"/>
              </a:rPr>
              <a:t>period”</a:t>
            </a:r>
          </a:p>
          <a:p>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(or                                 ) depending </a:t>
            </a:r>
            <a:r>
              <a:rPr lang="en-GB" sz="2400" dirty="0">
                <a:latin typeface="Times New Roman" panose="02020603050405020304" pitchFamily="18" charset="0"/>
                <a:cs typeface="Times New Roman" panose="02020603050405020304" pitchFamily="18" charset="0"/>
              </a:rPr>
              <a:t>on the satellite coordinate  and the direction of the primary Alfvén wave propagation. </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32" name="Объект 31"/>
          <p:cNvGraphicFramePr>
            <a:graphicFrameLocks noChangeAspect="1"/>
          </p:cNvGraphicFramePr>
          <p:nvPr>
            <p:extLst>
              <p:ext uri="{D42A27DB-BD31-4B8C-83A1-F6EECF244321}">
                <p14:modId xmlns:p14="http://schemas.microsoft.com/office/powerpoint/2010/main" val="2548067611"/>
              </p:ext>
            </p:extLst>
          </p:nvPr>
        </p:nvGraphicFramePr>
        <p:xfrm>
          <a:off x="2231008" y="3573016"/>
          <a:ext cx="2413000" cy="508000"/>
        </p:xfrm>
        <a:graphic>
          <a:graphicData uri="http://schemas.openxmlformats.org/presentationml/2006/ole">
            <mc:AlternateContent xmlns:mc="http://schemas.openxmlformats.org/markup-compatibility/2006">
              <mc:Choice xmlns:v="urn:schemas-microsoft-com:vml" Requires="v">
                <p:oleObj spid="_x0000_s14361" name="Equation" r:id="rId3" imgW="1206360" imgH="253800" progId="Equation.DSMT4">
                  <p:embed/>
                </p:oleObj>
              </mc:Choice>
              <mc:Fallback>
                <p:oleObj name="Equation" r:id="rId3" imgW="1206360" imgH="253800" progId="Equation.DSMT4">
                  <p:embed/>
                  <p:pic>
                    <p:nvPicPr>
                      <p:cNvPr id="0" name="Объект 3"/>
                      <p:cNvPicPr>
                        <a:picLocks noChangeAspect="1" noChangeArrowheads="1"/>
                      </p:cNvPicPr>
                      <p:nvPr/>
                    </p:nvPicPr>
                    <p:blipFill>
                      <a:blip r:embed="rId4"/>
                      <a:srcRect/>
                      <a:stretch>
                        <a:fillRect/>
                      </a:stretch>
                    </p:blipFill>
                    <p:spPr bwMode="auto">
                      <a:xfrm>
                        <a:off x="2231008" y="3573016"/>
                        <a:ext cx="2413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Объект 32"/>
          <p:cNvGraphicFramePr>
            <a:graphicFrameLocks noChangeAspect="1"/>
          </p:cNvGraphicFramePr>
          <p:nvPr>
            <p:extLst>
              <p:ext uri="{D42A27DB-BD31-4B8C-83A1-F6EECF244321}">
                <p14:modId xmlns:p14="http://schemas.microsoft.com/office/powerpoint/2010/main" val="2216786737"/>
              </p:ext>
            </p:extLst>
          </p:nvPr>
        </p:nvGraphicFramePr>
        <p:xfrm>
          <a:off x="139086" y="3619872"/>
          <a:ext cx="1574800" cy="457200"/>
        </p:xfrm>
        <a:graphic>
          <a:graphicData uri="http://schemas.openxmlformats.org/presentationml/2006/ole">
            <mc:AlternateContent xmlns:mc="http://schemas.openxmlformats.org/markup-compatibility/2006">
              <mc:Choice xmlns:v="urn:schemas-microsoft-com:vml" Requires="v">
                <p:oleObj spid="_x0000_s14362" name="Equation" r:id="rId5" imgW="787320" imgH="228600" progId="Equation.DSMT4">
                  <p:embed/>
                </p:oleObj>
              </mc:Choice>
              <mc:Fallback>
                <p:oleObj name="Equation" r:id="rId5" imgW="787320" imgH="228600" progId="Equation.DSMT4">
                  <p:embed/>
                  <p:pic>
                    <p:nvPicPr>
                      <p:cNvPr id="0" name=""/>
                      <p:cNvPicPr>
                        <a:picLocks noChangeAspect="1" noChangeArrowheads="1"/>
                      </p:cNvPicPr>
                      <p:nvPr/>
                    </p:nvPicPr>
                    <p:blipFill>
                      <a:blip r:embed="rId6"/>
                      <a:srcRect/>
                      <a:stretch>
                        <a:fillRect/>
                      </a:stretch>
                    </p:blipFill>
                    <p:spPr bwMode="auto">
                      <a:xfrm>
                        <a:off x="139086" y="3619872"/>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Объект 34"/>
          <p:cNvGraphicFramePr>
            <a:graphicFrameLocks noChangeAspect="1"/>
          </p:cNvGraphicFramePr>
          <p:nvPr>
            <p:extLst>
              <p:ext uri="{D42A27DB-BD31-4B8C-83A1-F6EECF244321}">
                <p14:modId xmlns:p14="http://schemas.microsoft.com/office/powerpoint/2010/main" val="3753720372"/>
              </p:ext>
            </p:extLst>
          </p:nvPr>
        </p:nvGraphicFramePr>
        <p:xfrm>
          <a:off x="8676456" y="6021288"/>
          <a:ext cx="304800" cy="406400"/>
        </p:xfrm>
        <a:graphic>
          <a:graphicData uri="http://schemas.openxmlformats.org/presentationml/2006/ole">
            <mc:AlternateContent xmlns:mc="http://schemas.openxmlformats.org/markup-compatibility/2006">
              <mc:Choice xmlns:v="urn:schemas-microsoft-com:vml" Requires="v">
                <p:oleObj spid="_x0000_s14363" name="Equation" r:id="rId7" imgW="152280" imgH="203040" progId="Equation.DSMT4">
                  <p:embed/>
                </p:oleObj>
              </mc:Choice>
              <mc:Fallback>
                <p:oleObj name="Equation" r:id="rId7" imgW="152280" imgH="203040" progId="Equation.DSMT4">
                  <p:embed/>
                  <p:pic>
                    <p:nvPicPr>
                      <p:cNvPr id="0" name=""/>
                      <p:cNvPicPr>
                        <a:picLocks noChangeAspect="1" noChangeArrowheads="1"/>
                      </p:cNvPicPr>
                      <p:nvPr/>
                    </p:nvPicPr>
                    <p:blipFill>
                      <a:blip r:embed="rId8"/>
                      <a:srcRect/>
                      <a:stretch>
                        <a:fillRect/>
                      </a:stretch>
                    </p:blipFill>
                    <p:spPr bwMode="auto">
                      <a:xfrm>
                        <a:off x="8676456" y="6021288"/>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 Box 82"/>
          <p:cNvSpPr txBox="1">
            <a:spLocks noChangeArrowheads="1"/>
          </p:cNvSpPr>
          <p:nvPr/>
        </p:nvSpPr>
        <p:spPr bwMode="auto">
          <a:xfrm>
            <a:off x="-1" y="4509120"/>
            <a:ext cx="911956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To explain the increase of the spectral peak frequencies detected by C/NOFS satellite when the satellite descended from 650 to 450 km altitude [3], we suppose that the distance (measured along the field line) between the satellite and the ionospheric E-layer; that is the IAR lower boundary, decreased with time thereby producing both the increase in  and the shift of spectral peaks to the higher frequencies</a:t>
            </a:r>
            <a:r>
              <a:rPr lang="en-GB" sz="2400" dirty="0"/>
              <a:t>.</a:t>
            </a:r>
            <a:endParaRPr lang="ru-RU" altLang="ru-RU" sz="2400" dirty="0">
              <a:latin typeface="Times New Roman" panose="02020603050405020304" pitchFamily="18" charset="0"/>
              <a:cs typeface="Times New Roman" panose="02020603050405020304" pitchFamily="18" charset="0"/>
            </a:endParaRPr>
          </a:p>
        </p:txBody>
      </p:sp>
      <p:sp>
        <p:nvSpPr>
          <p:cNvPr id="42" name="Прямоугольник 41"/>
          <p:cNvSpPr/>
          <p:nvPr/>
        </p:nvSpPr>
        <p:spPr>
          <a:xfrm>
            <a:off x="91880" y="3645024"/>
            <a:ext cx="167180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0" name="Группа 49"/>
          <p:cNvGrpSpPr/>
          <p:nvPr/>
        </p:nvGrpSpPr>
        <p:grpSpPr>
          <a:xfrm>
            <a:off x="251520" y="216989"/>
            <a:ext cx="8676965" cy="1699843"/>
            <a:chOff x="251520" y="216989"/>
            <a:chExt cx="8676965" cy="1699843"/>
          </a:xfrm>
        </p:grpSpPr>
        <p:grpSp>
          <p:nvGrpSpPr>
            <p:cNvPr id="41" name="Группа 40"/>
            <p:cNvGrpSpPr/>
            <p:nvPr/>
          </p:nvGrpSpPr>
          <p:grpSpPr>
            <a:xfrm>
              <a:off x="251520" y="216989"/>
              <a:ext cx="8676965" cy="1699843"/>
              <a:chOff x="863587" y="216989"/>
              <a:chExt cx="8676965" cy="1699843"/>
            </a:xfrm>
          </p:grpSpPr>
          <p:sp>
            <p:nvSpPr>
              <p:cNvPr id="2" name="Полилиния 1"/>
              <p:cNvSpPr/>
              <p:nvPr/>
            </p:nvSpPr>
            <p:spPr>
              <a:xfrm>
                <a:off x="2475624" y="615003"/>
                <a:ext cx="1814945" cy="1052945"/>
              </a:xfrm>
              <a:custGeom>
                <a:avLst/>
                <a:gdLst>
                  <a:gd name="connsiteX0" fmla="*/ 0 w 1814945"/>
                  <a:gd name="connsiteY0" fmla="*/ 0 h 1052945"/>
                  <a:gd name="connsiteX1" fmla="*/ 637309 w 1814945"/>
                  <a:gd name="connsiteY1" fmla="*/ 110836 h 1052945"/>
                  <a:gd name="connsiteX2" fmla="*/ 1205345 w 1814945"/>
                  <a:gd name="connsiteY2" fmla="*/ 332509 h 1052945"/>
                  <a:gd name="connsiteX3" fmla="*/ 1496291 w 1814945"/>
                  <a:gd name="connsiteY3" fmla="*/ 568036 h 1052945"/>
                  <a:gd name="connsiteX4" fmla="*/ 1814945 w 1814945"/>
                  <a:gd name="connsiteY4" fmla="*/ 1052945 h 1052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945" h="1052945">
                    <a:moveTo>
                      <a:pt x="0" y="0"/>
                    </a:moveTo>
                    <a:cubicBezTo>
                      <a:pt x="218209" y="27709"/>
                      <a:pt x="436418" y="55418"/>
                      <a:pt x="637309" y="110836"/>
                    </a:cubicBezTo>
                    <a:cubicBezTo>
                      <a:pt x="838200" y="166254"/>
                      <a:pt x="1062181" y="256309"/>
                      <a:pt x="1205345" y="332509"/>
                    </a:cubicBezTo>
                    <a:cubicBezTo>
                      <a:pt x="1348509" y="408709"/>
                      <a:pt x="1394691" y="447963"/>
                      <a:pt x="1496291" y="568036"/>
                    </a:cubicBezTo>
                    <a:cubicBezTo>
                      <a:pt x="1597891" y="688109"/>
                      <a:pt x="1706418" y="870527"/>
                      <a:pt x="1814945" y="10529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 name="Прямая соединительная линия 3"/>
              <p:cNvCxnSpPr/>
              <p:nvPr/>
            </p:nvCxnSpPr>
            <p:spPr>
              <a:xfrm flipV="1">
                <a:off x="2410512" y="410067"/>
                <a:ext cx="64807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flipV="1">
                <a:off x="3966533" y="1490187"/>
                <a:ext cx="820243" cy="2520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H="1" flipV="1">
                <a:off x="2141003" y="615003"/>
                <a:ext cx="334622" cy="1"/>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850672" y="1062985"/>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 Box 82"/>
              <p:cNvSpPr txBox="1">
                <a:spLocks noChangeArrowheads="1"/>
              </p:cNvSpPr>
              <p:nvPr/>
            </p:nvSpPr>
            <p:spPr bwMode="auto">
              <a:xfrm>
                <a:off x="3981965" y="770107"/>
                <a:ext cx="5167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i="1" dirty="0">
                    <a:latin typeface="Times New Roman" panose="02020603050405020304" pitchFamily="18" charset="0"/>
                    <a:cs typeface="Times New Roman" panose="02020603050405020304" pitchFamily="18" charset="0"/>
                  </a:rPr>
                  <a:t>z</a:t>
                </a:r>
                <a:r>
                  <a:rPr lang="en-GB" sz="2400" dirty="0" smtClean="0">
                    <a:latin typeface="Times New Roman" panose="02020603050405020304" pitchFamily="18" charset="0"/>
                    <a:cs typeface="Times New Roman" panose="02020603050405020304" pitchFamily="18" charset="0"/>
                  </a:rPr>
                  <a:t> </a:t>
                </a:r>
                <a:endParaRPr lang="ru-RU" altLang="ru-RU" sz="2400" dirty="0">
                  <a:latin typeface="Times New Roman" panose="02020603050405020304" pitchFamily="18" charset="0"/>
                  <a:cs typeface="Times New Roman" panose="02020603050405020304" pitchFamily="18" charset="0"/>
                </a:endParaRPr>
              </a:p>
            </p:txBody>
          </p:sp>
          <p:sp>
            <p:nvSpPr>
              <p:cNvPr id="14" name="Text Box 82"/>
              <p:cNvSpPr txBox="1">
                <a:spLocks noChangeArrowheads="1"/>
              </p:cNvSpPr>
              <p:nvPr/>
            </p:nvSpPr>
            <p:spPr bwMode="auto">
              <a:xfrm>
                <a:off x="2541805" y="601623"/>
                <a:ext cx="5167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i="1" dirty="0" smtClean="0">
                    <a:latin typeface="Times New Roman" panose="02020603050405020304" pitchFamily="18" charset="0"/>
                    <a:cs typeface="Times New Roman" panose="02020603050405020304" pitchFamily="18" charset="0"/>
                  </a:rPr>
                  <a:t>H</a:t>
                </a:r>
                <a:r>
                  <a:rPr lang="en-GB" sz="2400" dirty="0" smtClean="0">
                    <a:latin typeface="Times New Roman" panose="02020603050405020304" pitchFamily="18" charset="0"/>
                    <a:cs typeface="Times New Roman" panose="02020603050405020304" pitchFamily="18" charset="0"/>
                  </a:rPr>
                  <a:t> </a:t>
                </a:r>
                <a:endParaRPr lang="ru-RU" altLang="ru-RU" sz="2400" dirty="0">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flipH="1">
                <a:off x="3058584" y="410068"/>
                <a:ext cx="1298511" cy="191555"/>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4376654" y="410068"/>
                <a:ext cx="122090" cy="1206133"/>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 Box 82"/>
              <p:cNvSpPr txBox="1">
                <a:spLocks noChangeArrowheads="1"/>
              </p:cNvSpPr>
              <p:nvPr/>
            </p:nvSpPr>
            <p:spPr bwMode="auto">
              <a:xfrm>
                <a:off x="4642760" y="216989"/>
                <a:ext cx="2304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latin typeface="Times New Roman" panose="02020603050405020304" pitchFamily="18" charset="0"/>
                    <a:cs typeface="Times New Roman" panose="02020603050405020304" pitchFamily="18" charset="0"/>
                  </a:rPr>
                  <a:t>IAR boundaries </a:t>
                </a:r>
                <a:endParaRPr lang="ru-RU" altLang="ru-RU" sz="2400" dirty="0">
                  <a:latin typeface="Times New Roman" panose="02020603050405020304" pitchFamily="18" charset="0"/>
                  <a:cs typeface="Times New Roman" panose="02020603050405020304" pitchFamily="18" charset="0"/>
                </a:endParaRPr>
              </a:p>
            </p:txBody>
          </p:sp>
          <p:sp>
            <p:nvSpPr>
              <p:cNvPr id="21" name="Text Box 82"/>
              <p:cNvSpPr txBox="1">
                <a:spLocks noChangeArrowheads="1"/>
              </p:cNvSpPr>
              <p:nvPr/>
            </p:nvSpPr>
            <p:spPr bwMode="auto">
              <a:xfrm>
                <a:off x="863587" y="1455167"/>
                <a:ext cx="2304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s</a:t>
                </a:r>
                <a:r>
                  <a:rPr lang="en-GB" sz="2400" dirty="0" smtClean="0">
                    <a:latin typeface="Times New Roman" panose="02020603050405020304" pitchFamily="18" charset="0"/>
                    <a:cs typeface="Times New Roman" panose="02020603050405020304" pitchFamily="18" charset="0"/>
                  </a:rPr>
                  <a:t>atellite position</a:t>
                </a:r>
                <a:endParaRPr lang="ru-RU" altLang="ru-RU" sz="2400" dirty="0">
                  <a:latin typeface="Times New Roman" panose="02020603050405020304" pitchFamily="18" charset="0"/>
                  <a:cs typeface="Times New Roman" panose="02020603050405020304" pitchFamily="18" charset="0"/>
                </a:endParaRPr>
              </a:p>
            </p:txBody>
          </p:sp>
          <p:cxnSp>
            <p:nvCxnSpPr>
              <p:cNvPr id="22" name="Прямая соединительная линия 21"/>
              <p:cNvCxnSpPr>
                <a:stCxn id="21" idx="3"/>
                <a:endCxn id="12" idx="3"/>
              </p:cNvCxnSpPr>
              <p:nvPr/>
            </p:nvCxnSpPr>
            <p:spPr>
              <a:xfrm flipV="1">
                <a:off x="3167843" y="1124448"/>
                <a:ext cx="693374" cy="561552"/>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H="1">
                <a:off x="4139952" y="914123"/>
                <a:ext cx="1418234" cy="482075"/>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Text Box 82"/>
              <p:cNvSpPr txBox="1">
                <a:spLocks noChangeArrowheads="1"/>
              </p:cNvSpPr>
              <p:nvPr/>
            </p:nvSpPr>
            <p:spPr bwMode="auto">
              <a:xfrm>
                <a:off x="5558186" y="662095"/>
                <a:ext cx="31182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m</a:t>
                </a:r>
                <a:r>
                  <a:rPr lang="en-GB" sz="2400" dirty="0" smtClean="0">
                    <a:latin typeface="Times New Roman" panose="02020603050405020304" pitchFamily="18" charset="0"/>
                    <a:cs typeface="Times New Roman" panose="02020603050405020304" pitchFamily="18" charset="0"/>
                  </a:rPr>
                  <a:t>agnetic field line</a:t>
                </a:r>
                <a:endParaRPr lang="ru-RU" altLang="ru-RU" sz="2400" dirty="0">
                  <a:latin typeface="Times New Roman" panose="02020603050405020304" pitchFamily="18" charset="0"/>
                  <a:cs typeface="Times New Roman" panose="02020603050405020304" pitchFamily="18" charset="0"/>
                </a:endParaRPr>
              </a:p>
            </p:txBody>
          </p:sp>
          <p:cxnSp>
            <p:nvCxnSpPr>
              <p:cNvPr id="37" name="Прямая соединительная линия 36"/>
              <p:cNvCxnSpPr/>
              <p:nvPr/>
            </p:nvCxnSpPr>
            <p:spPr>
              <a:xfrm flipH="1">
                <a:off x="4559779" y="1531097"/>
                <a:ext cx="1235109" cy="93983"/>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Text Box 82"/>
              <p:cNvSpPr txBox="1">
                <a:spLocks noChangeArrowheads="1"/>
              </p:cNvSpPr>
              <p:nvPr/>
            </p:nvSpPr>
            <p:spPr bwMode="auto">
              <a:xfrm>
                <a:off x="5967040" y="1231772"/>
                <a:ext cx="35735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latin typeface="Times New Roman" panose="02020603050405020304" pitchFamily="18" charset="0"/>
                    <a:cs typeface="Times New Roman" panose="02020603050405020304" pitchFamily="18" charset="0"/>
                  </a:rPr>
                  <a:t>E layer of the ionosphere</a:t>
                </a:r>
                <a:endParaRPr lang="ru-RU" altLang="ru-RU" sz="2400" dirty="0">
                  <a:latin typeface="Times New Roman" panose="02020603050405020304" pitchFamily="18" charset="0"/>
                  <a:cs typeface="Times New Roman" panose="02020603050405020304" pitchFamily="18" charset="0"/>
                </a:endParaRPr>
              </a:p>
            </p:txBody>
          </p:sp>
        </p:grpSp>
        <p:cxnSp>
          <p:nvCxnSpPr>
            <p:cNvPr id="44" name="Прямая соединительная линия 43"/>
            <p:cNvCxnSpPr/>
            <p:nvPr/>
          </p:nvCxnSpPr>
          <p:spPr>
            <a:xfrm>
              <a:off x="2506419" y="731091"/>
              <a:ext cx="360040" cy="91453"/>
            </a:xfrm>
            <a:prstGeom prst="line">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flipV="1">
              <a:off x="2122481" y="822544"/>
              <a:ext cx="563957" cy="454954"/>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419320" y="1000939"/>
              <a:ext cx="1848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Alfvén wave</a:t>
              </a:r>
              <a:endParaRPr lang="ru-RU" altLang="ru-RU" sz="2400" dirty="0">
                <a:latin typeface="Times New Roman" panose="02020603050405020304" pitchFamily="18" charset="0"/>
                <a:cs typeface="Times New Roman" panose="02020603050405020304" pitchFamily="18" charset="0"/>
              </a:endParaRPr>
            </a:p>
          </p:txBody>
        </p:sp>
      </p:grpSp>
      <p:sp>
        <p:nvSpPr>
          <p:cNvPr id="51" name="Text Box 82"/>
          <p:cNvSpPr txBox="1">
            <a:spLocks noChangeArrowheads="1"/>
          </p:cNvSpPr>
          <p:nvPr/>
        </p:nvSpPr>
        <p:spPr bwMode="auto">
          <a:xfrm>
            <a:off x="4237002" y="1700518"/>
            <a:ext cx="11986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smtClean="0">
                <a:latin typeface="Times New Roman" panose="02020603050405020304" pitchFamily="18" charset="0"/>
                <a:cs typeface="Times New Roman" panose="02020603050405020304" pitchFamily="18" charset="0"/>
              </a:rPr>
              <a:t>Fig. 9. </a:t>
            </a:r>
            <a:endParaRPr lang="ru-RU" alt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763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2"/>
          <p:cNvSpPr txBox="1">
            <a:spLocks noChangeArrowheads="1"/>
          </p:cNvSpPr>
          <p:nvPr/>
        </p:nvSpPr>
        <p:spPr bwMode="auto">
          <a:xfrm>
            <a:off x="395536" y="3811012"/>
            <a:ext cx="363589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smtClean="0">
                <a:latin typeface="Times New Roman" panose="02020603050405020304" pitchFamily="18" charset="0"/>
                <a:cs typeface="Times New Roman" panose="02020603050405020304" pitchFamily="18" charset="0"/>
              </a:rPr>
              <a:t>Fig. 9.</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frequencies  </a:t>
            </a:r>
            <a:r>
              <a:rPr lang="en-US" sz="2400" dirty="0" smtClean="0">
                <a:latin typeface="Times New Roman" panose="02020603050405020304" pitchFamily="18" charset="0"/>
                <a:cs typeface="Times New Roman" panose="02020603050405020304" pitchFamily="18" charset="0"/>
              </a:rPr>
              <a:t>          corresponding </a:t>
            </a:r>
            <a:r>
              <a:rPr lang="en-US" sz="2400" dirty="0">
                <a:latin typeface="Times New Roman" panose="02020603050405020304" pitchFamily="18" charset="0"/>
                <a:cs typeface="Times New Roman" panose="02020603050405020304" pitchFamily="18" charset="0"/>
              </a:rPr>
              <a:t>to maxima (indicated by numbers) of power spectrum envelope </a:t>
            </a: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functions of </a:t>
            </a:r>
            <a:r>
              <a:rPr lang="en-US" sz="2400" dirty="0" smtClean="0">
                <a:latin typeface="Times New Roman" panose="02020603050405020304" pitchFamily="18" charset="0"/>
                <a:cs typeface="Times New Roman" panose="02020603050405020304" pitchFamily="18" charset="0"/>
              </a:rPr>
              <a:t>time or the coordinate </a:t>
            </a:r>
            <a:r>
              <a:rPr lang="en-US" sz="2400" i="1" dirty="0" smtClean="0">
                <a:latin typeface="Times New Roman" panose="02020603050405020304" pitchFamily="18" charset="0"/>
                <a:cs typeface="Times New Roman" panose="02020603050405020304" pitchFamily="18" charset="0"/>
              </a:rPr>
              <a:t>z</a:t>
            </a:r>
            <a:r>
              <a:rPr lang="en-US" sz="2400" baseline="-25000" dirty="0" smtClean="0">
                <a:latin typeface="Times New Roman" panose="02020603050405020304" pitchFamily="18" charset="0"/>
                <a:cs typeface="Times New Roman" panose="02020603050405020304" pitchFamily="18" charset="0"/>
              </a:rPr>
              <a:t>0</a:t>
            </a:r>
            <a:r>
              <a:rPr lang="en-US" sz="2400" dirty="0" smtClean="0">
                <a:latin typeface="Times New Roman" panose="02020603050405020304" pitchFamily="18" charset="0"/>
                <a:cs typeface="Times New Roman" panose="02020603050405020304" pitchFamily="18" charset="0"/>
              </a:rPr>
              <a:t>  taken </a:t>
            </a:r>
            <a:r>
              <a:rPr lang="en-US" sz="2400" dirty="0">
                <a:latin typeface="Times New Roman" panose="02020603050405020304" pitchFamily="18" charset="0"/>
                <a:cs typeface="Times New Roman" panose="02020603050405020304" pitchFamily="18" charset="0"/>
              </a:rPr>
              <a:t>on the geomagnetic field line inside the IAR. </a:t>
            </a:r>
            <a:endParaRPr lang="ru-RU" altLang="ru-RU" sz="2400" dirty="0">
              <a:latin typeface="Times New Roman" panose="02020603050405020304" pitchFamily="18" charset="0"/>
              <a:cs typeface="Times New Roman" panose="02020603050405020304" pitchFamily="18" charset="0"/>
            </a:endParaRPr>
          </a:p>
        </p:txBody>
      </p:sp>
      <p:grpSp>
        <p:nvGrpSpPr>
          <p:cNvPr id="8" name="Группа 7"/>
          <p:cNvGrpSpPr/>
          <p:nvPr/>
        </p:nvGrpSpPr>
        <p:grpSpPr>
          <a:xfrm>
            <a:off x="827584" y="116632"/>
            <a:ext cx="7699124" cy="3781726"/>
            <a:chOff x="971600" y="263501"/>
            <a:chExt cx="7699124" cy="3781726"/>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710336"/>
              <a:ext cx="7267076" cy="333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Рисунок 1" descr="D:\Draft papers\ИФЗ\Плипенко_проект\ИАР\Fig_4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836713"/>
              <a:ext cx="3888432" cy="3096344"/>
            </a:xfrm>
            <a:prstGeom prst="rect">
              <a:avLst/>
            </a:prstGeom>
            <a:noFill/>
            <a:ln>
              <a:noFill/>
            </a:ln>
          </p:spPr>
        </p:pic>
        <p:sp>
          <p:nvSpPr>
            <p:cNvPr id="6" name="Text Box 82"/>
            <p:cNvSpPr txBox="1">
              <a:spLocks noChangeArrowheads="1"/>
            </p:cNvSpPr>
            <p:nvPr/>
          </p:nvSpPr>
          <p:spPr bwMode="auto">
            <a:xfrm>
              <a:off x="2123728" y="375048"/>
              <a:ext cx="12862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latin typeface="Times New Roman" panose="02020603050405020304" pitchFamily="18" charset="0"/>
                  <a:cs typeface="Times New Roman" panose="02020603050405020304" pitchFamily="18" charset="0"/>
                </a:rPr>
                <a:t>Theory</a:t>
              </a:r>
              <a:endParaRPr lang="ru-RU" altLang="ru-RU" sz="2400" dirty="0">
                <a:latin typeface="Times New Roman" panose="02020603050405020304" pitchFamily="18" charset="0"/>
                <a:cs typeface="Times New Roman" panose="02020603050405020304" pitchFamily="18" charset="0"/>
              </a:endParaRPr>
            </a:p>
          </p:txBody>
        </p:sp>
        <p:sp>
          <p:nvSpPr>
            <p:cNvPr id="7" name="Text Box 82"/>
            <p:cNvSpPr txBox="1">
              <a:spLocks noChangeArrowheads="1"/>
            </p:cNvSpPr>
            <p:nvPr/>
          </p:nvSpPr>
          <p:spPr bwMode="auto">
            <a:xfrm>
              <a:off x="5796136" y="263501"/>
              <a:ext cx="18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latin typeface="Times New Roman" panose="02020603050405020304" pitchFamily="18" charset="0"/>
                  <a:cs typeface="Times New Roman" panose="02020603050405020304" pitchFamily="18" charset="0"/>
                </a:rPr>
                <a:t>Experiment</a:t>
              </a:r>
              <a:endParaRPr lang="ru-RU" altLang="ru-RU" sz="2400" dirty="0">
                <a:latin typeface="Times New Roman" panose="02020603050405020304" pitchFamily="18" charset="0"/>
                <a:cs typeface="Times New Roman" panose="02020603050405020304" pitchFamily="18" charset="0"/>
              </a:endParaRPr>
            </a:p>
          </p:txBody>
        </p:sp>
      </p:grpSp>
      <p:graphicFrame>
        <p:nvGraphicFramePr>
          <p:cNvPr id="4" name="Объект 3"/>
          <p:cNvGraphicFramePr>
            <a:graphicFrameLocks noChangeAspect="1"/>
          </p:cNvGraphicFramePr>
          <p:nvPr>
            <p:extLst>
              <p:ext uri="{D42A27DB-BD31-4B8C-83A1-F6EECF244321}">
                <p14:modId xmlns:p14="http://schemas.microsoft.com/office/powerpoint/2010/main" val="3095966659"/>
              </p:ext>
            </p:extLst>
          </p:nvPr>
        </p:nvGraphicFramePr>
        <p:xfrm>
          <a:off x="3365128" y="3844048"/>
          <a:ext cx="558800" cy="457200"/>
        </p:xfrm>
        <a:graphic>
          <a:graphicData uri="http://schemas.openxmlformats.org/presentationml/2006/ole">
            <mc:AlternateContent xmlns:mc="http://schemas.openxmlformats.org/markup-compatibility/2006">
              <mc:Choice xmlns:v="urn:schemas-microsoft-com:vml" Requires="v">
                <p:oleObj spid="_x0000_s15369" name="Equation" r:id="rId5" imgW="279360" imgH="228600" progId="Equation.DSMT4">
                  <p:embed/>
                </p:oleObj>
              </mc:Choice>
              <mc:Fallback>
                <p:oleObj name="Equation" r:id="rId5" imgW="279360" imgH="228600" progId="Equation.DSMT4">
                  <p:embed/>
                  <p:pic>
                    <p:nvPicPr>
                      <p:cNvPr id="0" name="Объект 31"/>
                      <p:cNvPicPr>
                        <a:picLocks noChangeAspect="1" noChangeArrowheads="1"/>
                      </p:cNvPicPr>
                      <p:nvPr/>
                    </p:nvPicPr>
                    <p:blipFill>
                      <a:blip r:embed="rId6"/>
                      <a:srcRect/>
                      <a:stretch>
                        <a:fillRect/>
                      </a:stretch>
                    </p:blipFill>
                    <p:spPr bwMode="auto">
                      <a:xfrm>
                        <a:off x="3365128" y="3844048"/>
                        <a:ext cx="55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82"/>
          <p:cNvSpPr txBox="1">
            <a:spLocks noChangeArrowheads="1"/>
          </p:cNvSpPr>
          <p:nvPr/>
        </p:nvSpPr>
        <p:spPr bwMode="auto">
          <a:xfrm>
            <a:off x="4139952" y="4739660"/>
            <a:ext cx="50405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Model simulations have demonstrated that the interference effect can mask the spectral peaks due to excitation of the IAR eigenoscillations. </a:t>
            </a: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302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44624"/>
            <a:ext cx="5184576" cy="584775"/>
          </a:xfrm>
          <a:prstGeom prst="rect">
            <a:avLst/>
          </a:prstGeom>
          <a:no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4</a:t>
            </a:r>
            <a:r>
              <a:rPr lang="en-US" sz="3200" b="1" dirty="0" smtClean="0">
                <a:solidFill>
                  <a:srgbClr val="C00000"/>
                </a:solidFill>
                <a:latin typeface="Times New Roman" panose="02020603050405020304" pitchFamily="18" charset="0"/>
                <a:cs typeface="Times New Roman" panose="02020603050405020304" pitchFamily="18" charset="0"/>
              </a:rPr>
              <a:t>. Conclusion</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3" name="Text Box 82"/>
          <p:cNvSpPr txBox="1">
            <a:spLocks noChangeArrowheads="1"/>
          </p:cNvSpPr>
          <p:nvPr/>
        </p:nvSpPr>
        <p:spPr bwMode="auto">
          <a:xfrm>
            <a:off x="683568" y="1263855"/>
            <a:ext cx="777686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The above theoretical analysis is indicative of the feasibility of detection of both Schumann resonances and IAR signatures in space by modern magnetometers and electric field sensors </a:t>
            </a:r>
            <a:r>
              <a:rPr lang="en-GB" sz="2400" dirty="0" err="1">
                <a:latin typeface="Times New Roman" panose="02020603050405020304" pitchFamily="18" charset="0"/>
                <a:cs typeface="Times New Roman" panose="02020603050405020304" pitchFamily="18" charset="0"/>
              </a:rPr>
              <a:t>onboard</a:t>
            </a:r>
            <a:r>
              <a:rPr lang="en-GB" sz="2400" dirty="0">
                <a:latin typeface="Times New Roman" panose="02020603050405020304" pitchFamily="18" charset="0"/>
                <a:cs typeface="Times New Roman" panose="02020603050405020304" pitchFamily="18" charset="0"/>
              </a:rPr>
              <a:t> low-orbiting satellites. </a:t>
            </a:r>
            <a:endParaRPr lang="en-GB" sz="2400" dirty="0" smtClean="0">
              <a:latin typeface="Times New Roman" panose="02020603050405020304" pitchFamily="18" charset="0"/>
              <a:cs typeface="Times New Roman" panose="02020603050405020304" pitchFamily="18" charset="0"/>
            </a:endParaRPr>
          </a:p>
          <a:p>
            <a:endParaRPr lang="en-GB" sz="12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However </a:t>
            </a:r>
            <a:r>
              <a:rPr lang="en-GB" sz="2400" dirty="0">
                <a:latin typeface="Times New Roman" panose="02020603050405020304" pitchFamily="18" charset="0"/>
                <a:cs typeface="Times New Roman" panose="02020603050405020304" pitchFamily="18" charset="0"/>
              </a:rPr>
              <a:t>it seems likely that the observed "fingerprint" spectrograms resembling SRS are not typical for IAR eigenmodes because these spectrograms are subjected to the interference effects between primary and reflected Alfvén waves propagating in IAR. </a:t>
            </a:r>
            <a:endParaRPr lang="en-GB" sz="2400" dirty="0" smtClean="0">
              <a:latin typeface="Times New Roman" panose="02020603050405020304" pitchFamily="18" charset="0"/>
              <a:cs typeface="Times New Roman" panose="02020603050405020304" pitchFamily="18" charset="0"/>
            </a:endParaRPr>
          </a:p>
          <a:p>
            <a:endParaRPr lang="en-GB" sz="12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observation </a:t>
            </a:r>
            <a:r>
              <a:rPr lang="en-GB" sz="2400" dirty="0" err="1">
                <a:latin typeface="Times New Roman" panose="02020603050405020304" pitchFamily="18" charset="0"/>
                <a:cs typeface="Times New Roman" panose="02020603050405020304" pitchFamily="18" charset="0"/>
              </a:rPr>
              <a:t>onboard</a:t>
            </a:r>
            <a:r>
              <a:rPr lang="en-GB" sz="2400" dirty="0">
                <a:latin typeface="Times New Roman" panose="02020603050405020304" pitchFamily="18" charset="0"/>
                <a:cs typeface="Times New Roman" panose="02020603050405020304" pitchFamily="18" charset="0"/>
              </a:rPr>
              <a:t> low-orbiting satellite can thus provide us with additional information about ULF/ELF electromagnetic fields and noises at the ionospheric altitudes.</a:t>
            </a: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269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201615"/>
            <a:ext cx="5670376" cy="707886"/>
          </a:xfrm>
          <a:prstGeom prst="rect">
            <a:avLst/>
          </a:prstGeom>
        </p:spPr>
        <p:txBody>
          <a:bodyPr wrap="square">
            <a:spAutoFit/>
          </a:bodyPr>
          <a:lstStyle/>
          <a:p>
            <a:r>
              <a:rPr lang="en-GB" sz="4000" b="1" dirty="0" smtClean="0">
                <a:latin typeface="Times New Roman" panose="02020603050405020304" pitchFamily="18" charset="0"/>
                <a:cs typeface="Times New Roman" panose="02020603050405020304" pitchFamily="18" charset="0"/>
              </a:rPr>
              <a:t>Thank you for attention!</a:t>
            </a:r>
            <a:endParaRPr lang="ru-RU" sz="4000" b="1" dirty="0">
              <a:latin typeface="Times New Roman" panose="02020603050405020304" pitchFamily="18" charset="0"/>
              <a:cs typeface="Times New Roman" panose="02020603050405020304" pitchFamily="18" charset="0"/>
            </a:endParaRPr>
          </a:p>
        </p:txBody>
      </p:sp>
      <p:pic>
        <p:nvPicPr>
          <p:cNvPr id="3" name="Picture 2" descr="F:\Documents Vadim\Education\ЕГЭ\Presentations\Lecture_12_Surkov_ЕГЭ\Smart-Science-Jokes-1.jpg"/>
          <p:cNvPicPr>
            <a:picLocks noChangeAspect="1" noChangeArrowheads="1"/>
          </p:cNvPicPr>
          <p:nvPr/>
        </p:nvPicPr>
        <p:blipFill>
          <a:blip r:embed="rId2" cstate="print"/>
          <a:srcRect/>
          <a:stretch>
            <a:fillRect/>
          </a:stretch>
        </p:blipFill>
        <p:spPr bwMode="auto">
          <a:xfrm>
            <a:off x="2411760" y="1412776"/>
            <a:ext cx="4199607" cy="5198378"/>
          </a:xfrm>
          <a:prstGeom prst="rect">
            <a:avLst/>
          </a:prstGeom>
          <a:noFill/>
          <a:ln w="9525">
            <a:noFill/>
            <a:miter lim="800000"/>
            <a:headEnd/>
            <a:tailEnd/>
          </a:ln>
        </p:spPr>
      </p:pic>
    </p:spTree>
    <p:extLst>
      <p:ext uri="{BB962C8B-B14F-4D97-AF65-F5344CB8AC3E}">
        <p14:creationId xmlns:p14="http://schemas.microsoft.com/office/powerpoint/2010/main" val="300213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04" y="404664"/>
            <a:ext cx="7073999" cy="470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одзаголовок 2"/>
          <p:cNvSpPr txBox="1">
            <a:spLocks/>
          </p:cNvSpPr>
          <p:nvPr/>
        </p:nvSpPr>
        <p:spPr>
          <a:xfrm>
            <a:off x="323528" y="5373216"/>
            <a:ext cx="8568952" cy="136815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chemeClr val="tx1"/>
                </a:solidFill>
              </a:rPr>
              <a:t>Simões F A, Pfaff R F, and </a:t>
            </a:r>
            <a:r>
              <a:rPr lang="en-US" dirty="0" err="1">
                <a:solidFill>
                  <a:schemeClr val="tx1"/>
                </a:solidFill>
              </a:rPr>
              <a:t>Freudenreich</a:t>
            </a:r>
            <a:r>
              <a:rPr lang="en-US" dirty="0">
                <a:solidFill>
                  <a:schemeClr val="tx1"/>
                </a:solidFill>
              </a:rPr>
              <a:t> H T 2011 Satellite observations of Schumann resonances in the Earth's ionosphere </a:t>
            </a:r>
            <a:r>
              <a:rPr lang="en-US" i="1" dirty="0">
                <a:solidFill>
                  <a:schemeClr val="tx1"/>
                </a:solidFill>
              </a:rPr>
              <a:t>Geophys. Res. Lett</a:t>
            </a:r>
            <a:r>
              <a:rPr lang="en-US" dirty="0">
                <a:solidFill>
                  <a:schemeClr val="tx1"/>
                </a:solidFill>
              </a:rPr>
              <a:t>., </a:t>
            </a:r>
            <a:r>
              <a:rPr lang="en-US" b="1" dirty="0">
                <a:solidFill>
                  <a:schemeClr val="tx1"/>
                </a:solidFill>
              </a:rPr>
              <a:t>38</a:t>
            </a:r>
            <a:r>
              <a:rPr lang="en-US" dirty="0">
                <a:solidFill>
                  <a:schemeClr val="tx1"/>
                </a:solidFill>
              </a:rPr>
              <a:t>, No 22, doi:10.1029/2011GL049668.</a:t>
            </a:r>
            <a:endParaRPr lang="ru-RU" dirty="0">
              <a:solidFill>
                <a:schemeClr val="tx1"/>
              </a:solidFill>
            </a:endParaRPr>
          </a:p>
        </p:txBody>
      </p:sp>
    </p:spTree>
    <p:extLst>
      <p:ext uri="{BB962C8B-B14F-4D97-AF65-F5344CB8AC3E}">
        <p14:creationId xmlns:p14="http://schemas.microsoft.com/office/powerpoint/2010/main" val="2367690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0675" cy="848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0211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590" y="72424"/>
            <a:ext cx="7221810" cy="666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863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7" y="1628800"/>
            <a:ext cx="5304447"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characteristic feature of the Earth's atmospheric electromagnetic activity is the world-wide occurrence of Schumann </a:t>
            </a:r>
            <a:r>
              <a:rPr lang="en-US" sz="2400" dirty="0" smtClean="0">
                <a:latin typeface="Times New Roman" panose="02020603050405020304" pitchFamily="18" charset="0"/>
                <a:cs typeface="Times New Roman" panose="02020603050405020304" pitchFamily="18" charset="0"/>
              </a:rPr>
              <a:t>resonances; that is, narrow-band electromagnetic </a:t>
            </a:r>
            <a:r>
              <a:rPr lang="en-US" sz="2400" dirty="0">
                <a:latin typeface="Times New Roman" panose="02020603050405020304" pitchFamily="18" charset="0"/>
                <a:cs typeface="Times New Roman" panose="02020603050405020304" pitchFamily="18" charset="0"/>
              </a:rPr>
              <a:t>noise </a:t>
            </a:r>
            <a:r>
              <a:rPr lang="en-US" sz="2400" dirty="0" smtClean="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certain frequencies in the ELF range of </a:t>
            </a:r>
            <a:r>
              <a:rPr lang="en-US" sz="2400" dirty="0" smtClean="0">
                <a:latin typeface="Times New Roman" panose="02020603050405020304" pitchFamily="18" charset="0"/>
                <a:cs typeface="Times New Roman" panose="02020603050405020304" pitchFamily="18" charset="0"/>
              </a:rPr>
              <a:t> 8–50 Hz. </a:t>
            </a:r>
            <a:r>
              <a:rPr lang="en-US" sz="2400" dirty="0">
                <a:latin typeface="Times New Roman" panose="02020603050405020304" pitchFamily="18" charset="0"/>
                <a:cs typeface="Times New Roman" panose="02020603050405020304" pitchFamily="18" charset="0"/>
              </a:rPr>
              <a:t>Schumann </a:t>
            </a:r>
            <a:r>
              <a:rPr lang="en-US" sz="2400" dirty="0" smtClean="0">
                <a:latin typeface="Times New Roman" panose="02020603050405020304" pitchFamily="18" charset="0"/>
                <a:cs typeface="Times New Roman" panose="02020603050405020304" pitchFamily="18" charset="0"/>
              </a:rPr>
              <a:t>resonances </a:t>
            </a:r>
            <a:r>
              <a:rPr lang="en-US" sz="2400" dirty="0">
                <a:latin typeface="Times New Roman" panose="02020603050405020304" pitchFamily="18" charset="0"/>
                <a:cs typeface="Times New Roman" panose="02020603050405020304" pitchFamily="18" charset="0"/>
              </a:rPr>
              <a:t>are formed due to the natural spherical resonance cavity between the ground and lower ionosphere. This Earth – ionosphere resonator are permanently excited by the global thunderstorm activity. </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17617" y="400308"/>
            <a:ext cx="3105206" cy="584775"/>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1. Introduction</a:t>
            </a:r>
            <a:endParaRPr lang="ru-RU" sz="3200" b="1" dirty="0">
              <a:solidFill>
                <a:srgbClr val="C00000"/>
              </a:solidFill>
              <a:latin typeface="Times New Roman" panose="02020603050405020304" pitchFamily="18" charset="0"/>
              <a:cs typeface="Times New Roman" panose="02020603050405020304" pitchFamily="18" charset="0"/>
            </a:endParaRPr>
          </a:p>
        </p:txBody>
      </p:sp>
      <p:grpSp>
        <p:nvGrpSpPr>
          <p:cNvPr id="6" name="Group 4"/>
          <p:cNvGrpSpPr>
            <a:grpSpLocks/>
          </p:cNvGrpSpPr>
          <p:nvPr/>
        </p:nvGrpSpPr>
        <p:grpSpPr bwMode="auto">
          <a:xfrm>
            <a:off x="5549734" y="1154830"/>
            <a:ext cx="3379788" cy="3452812"/>
            <a:chOff x="3957" y="3473"/>
            <a:chExt cx="5322" cy="5436"/>
          </a:xfrm>
        </p:grpSpPr>
        <p:grpSp>
          <p:nvGrpSpPr>
            <p:cNvPr id="7" name="Group 5"/>
            <p:cNvGrpSpPr>
              <a:grpSpLocks/>
            </p:cNvGrpSpPr>
            <p:nvPr/>
          </p:nvGrpSpPr>
          <p:grpSpPr bwMode="auto">
            <a:xfrm>
              <a:off x="3957" y="3551"/>
              <a:ext cx="4590" cy="5358"/>
              <a:chOff x="3957" y="3551"/>
              <a:chExt cx="4590" cy="5358"/>
            </a:xfrm>
          </p:grpSpPr>
          <p:grpSp>
            <p:nvGrpSpPr>
              <p:cNvPr id="32" name="Group 6"/>
              <p:cNvGrpSpPr>
                <a:grpSpLocks/>
              </p:cNvGrpSpPr>
              <p:nvPr/>
            </p:nvGrpSpPr>
            <p:grpSpPr bwMode="auto">
              <a:xfrm>
                <a:off x="3957" y="4319"/>
                <a:ext cx="4590" cy="4590"/>
                <a:chOff x="3969" y="4319"/>
                <a:chExt cx="4590" cy="4590"/>
              </a:xfrm>
            </p:grpSpPr>
            <p:sp>
              <p:nvSpPr>
                <p:cNvPr id="60" name="Oval 7"/>
                <p:cNvSpPr>
                  <a:spLocks noChangeArrowheads="1"/>
                </p:cNvSpPr>
                <p:nvPr/>
              </p:nvSpPr>
              <p:spPr bwMode="auto">
                <a:xfrm>
                  <a:off x="3969" y="4319"/>
                  <a:ext cx="4590" cy="4590"/>
                </a:xfrm>
                <a:prstGeom prst="ellipse">
                  <a:avLst/>
                </a:prstGeom>
                <a:solidFill>
                  <a:srgbClr val="C0C0C0"/>
                </a:solidFill>
                <a:ln w="12700">
                  <a:solidFill>
                    <a:srgbClr val="000000"/>
                  </a:solidFill>
                  <a:round/>
                  <a:headEnd/>
                  <a:tailEnd/>
                </a:ln>
              </p:spPr>
              <p:txBody>
                <a:bodyPr/>
                <a:lstStyle/>
                <a:p>
                  <a:endParaRPr lang="ru-RU"/>
                </a:p>
              </p:txBody>
            </p:sp>
            <p:grpSp>
              <p:nvGrpSpPr>
                <p:cNvPr id="61" name="Group 8"/>
                <p:cNvGrpSpPr>
                  <a:grpSpLocks/>
                </p:cNvGrpSpPr>
                <p:nvPr/>
              </p:nvGrpSpPr>
              <p:grpSpPr bwMode="auto">
                <a:xfrm>
                  <a:off x="4008" y="4358"/>
                  <a:ext cx="4512" cy="4512"/>
                  <a:chOff x="4011" y="4349"/>
                  <a:chExt cx="4512" cy="4512"/>
                </a:xfrm>
              </p:grpSpPr>
              <p:sp>
                <p:nvSpPr>
                  <p:cNvPr id="62" name="Oval 9"/>
                  <p:cNvSpPr>
                    <a:spLocks noChangeArrowheads="1"/>
                  </p:cNvSpPr>
                  <p:nvPr/>
                </p:nvSpPr>
                <p:spPr bwMode="auto">
                  <a:xfrm>
                    <a:off x="4011" y="4349"/>
                    <a:ext cx="4512" cy="4512"/>
                  </a:xfrm>
                  <a:prstGeom prst="ellipse">
                    <a:avLst/>
                  </a:prstGeom>
                  <a:solidFill>
                    <a:srgbClr val="FFFFFF"/>
                  </a:solidFill>
                  <a:ln w="12700">
                    <a:solidFill>
                      <a:srgbClr val="000000"/>
                    </a:solidFill>
                    <a:round/>
                    <a:headEnd/>
                    <a:tailEnd/>
                  </a:ln>
                </p:spPr>
                <p:txBody>
                  <a:bodyPr/>
                  <a:lstStyle/>
                  <a:p>
                    <a:endParaRPr lang="ru-RU"/>
                  </a:p>
                </p:txBody>
              </p:sp>
              <p:sp>
                <p:nvSpPr>
                  <p:cNvPr id="63" name="Oval 10"/>
                  <p:cNvSpPr>
                    <a:spLocks noChangeArrowheads="1"/>
                  </p:cNvSpPr>
                  <p:nvPr/>
                </p:nvSpPr>
                <p:spPr bwMode="auto">
                  <a:xfrm>
                    <a:off x="4572" y="4910"/>
                    <a:ext cx="3390" cy="3390"/>
                  </a:xfrm>
                  <a:prstGeom prst="ellipse">
                    <a:avLst/>
                  </a:prstGeom>
                  <a:solidFill>
                    <a:srgbClr val="C0C0C0"/>
                  </a:solidFill>
                  <a:ln w="12700">
                    <a:solidFill>
                      <a:srgbClr val="000000"/>
                    </a:solidFill>
                    <a:round/>
                    <a:headEnd/>
                    <a:tailEnd/>
                  </a:ln>
                </p:spPr>
                <p:txBody>
                  <a:bodyPr/>
                  <a:lstStyle/>
                  <a:p>
                    <a:endParaRPr lang="ru-RU"/>
                  </a:p>
                </p:txBody>
              </p:sp>
            </p:grpSp>
          </p:grpSp>
          <p:sp>
            <p:nvSpPr>
              <p:cNvPr id="33" name="Oval 11"/>
              <p:cNvSpPr>
                <a:spLocks noChangeArrowheads="1"/>
              </p:cNvSpPr>
              <p:nvPr/>
            </p:nvSpPr>
            <p:spPr bwMode="auto">
              <a:xfrm>
                <a:off x="6255" y="6605"/>
                <a:ext cx="18" cy="18"/>
              </a:xfrm>
              <a:prstGeom prst="ellipse">
                <a:avLst/>
              </a:prstGeom>
              <a:solidFill>
                <a:srgbClr val="FFFFFF"/>
              </a:solidFill>
              <a:ln w="12700">
                <a:solidFill>
                  <a:srgbClr val="000000"/>
                </a:solidFill>
                <a:round/>
                <a:headEnd/>
                <a:tailEnd/>
              </a:ln>
            </p:spPr>
            <p:txBody>
              <a:bodyPr/>
              <a:lstStyle/>
              <a:p>
                <a:endParaRPr lang="ru-RU"/>
              </a:p>
            </p:txBody>
          </p:sp>
          <p:sp>
            <p:nvSpPr>
              <p:cNvPr id="34" name="Line 12"/>
              <p:cNvSpPr>
                <a:spLocks noChangeShapeType="1"/>
              </p:cNvSpPr>
              <p:nvPr/>
            </p:nvSpPr>
            <p:spPr bwMode="auto">
              <a:xfrm flipV="1">
                <a:off x="6261" y="3551"/>
                <a:ext cx="0" cy="3060"/>
              </a:xfrm>
              <a:prstGeom prst="line">
                <a:avLst/>
              </a:prstGeom>
              <a:noFill/>
              <a:ln w="1270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35" name="Line 13"/>
              <p:cNvSpPr>
                <a:spLocks noChangeShapeType="1"/>
              </p:cNvSpPr>
              <p:nvPr/>
            </p:nvSpPr>
            <p:spPr bwMode="auto">
              <a:xfrm>
                <a:off x="6261" y="4619"/>
                <a:ext cx="0" cy="276"/>
              </a:xfrm>
              <a:prstGeom prst="line">
                <a:avLst/>
              </a:prstGeom>
              <a:noFill/>
              <a:ln w="2857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ru-RU"/>
              </a:p>
            </p:txBody>
          </p:sp>
          <p:grpSp>
            <p:nvGrpSpPr>
              <p:cNvPr id="36" name="Group 14"/>
              <p:cNvGrpSpPr>
                <a:grpSpLocks/>
              </p:cNvGrpSpPr>
              <p:nvPr/>
            </p:nvGrpSpPr>
            <p:grpSpPr bwMode="auto">
              <a:xfrm>
                <a:off x="5277" y="4679"/>
                <a:ext cx="886" cy="384"/>
                <a:chOff x="5277" y="4679"/>
                <a:chExt cx="886" cy="384"/>
              </a:xfrm>
            </p:grpSpPr>
            <p:grpSp>
              <p:nvGrpSpPr>
                <p:cNvPr id="49" name="Group 15"/>
                <p:cNvGrpSpPr>
                  <a:grpSpLocks/>
                </p:cNvGrpSpPr>
                <p:nvPr/>
              </p:nvGrpSpPr>
              <p:grpSpPr bwMode="auto">
                <a:xfrm rot="-1315366">
                  <a:off x="5421" y="4829"/>
                  <a:ext cx="256" cy="106"/>
                  <a:chOff x="7929" y="2459"/>
                  <a:chExt cx="256" cy="106"/>
                </a:xfrm>
              </p:grpSpPr>
              <p:sp>
                <p:nvSpPr>
                  <p:cNvPr id="58" name="Freeform 16"/>
                  <p:cNvSpPr>
                    <a:spLocks noChangeAspect="1"/>
                  </p:cNvSpPr>
                  <p:nvPr/>
                </p:nvSpPr>
                <p:spPr bwMode="auto">
                  <a:xfrm>
                    <a:off x="7929"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9" name="Freeform 17"/>
                  <p:cNvSpPr>
                    <a:spLocks noChangeAspect="1"/>
                  </p:cNvSpPr>
                  <p:nvPr/>
                </p:nvSpPr>
                <p:spPr bwMode="auto">
                  <a:xfrm>
                    <a:off x="8055"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50" name="Group 18"/>
                <p:cNvGrpSpPr>
                  <a:grpSpLocks/>
                </p:cNvGrpSpPr>
                <p:nvPr/>
              </p:nvGrpSpPr>
              <p:grpSpPr bwMode="auto">
                <a:xfrm>
                  <a:off x="5661" y="4679"/>
                  <a:ext cx="502" cy="136"/>
                  <a:chOff x="8391" y="4007"/>
                  <a:chExt cx="502" cy="136"/>
                </a:xfrm>
              </p:grpSpPr>
              <p:grpSp>
                <p:nvGrpSpPr>
                  <p:cNvPr id="52" name="Group 19"/>
                  <p:cNvGrpSpPr>
                    <a:grpSpLocks/>
                  </p:cNvGrpSpPr>
                  <p:nvPr/>
                </p:nvGrpSpPr>
                <p:grpSpPr bwMode="auto">
                  <a:xfrm>
                    <a:off x="8637" y="4007"/>
                    <a:ext cx="256" cy="106"/>
                    <a:chOff x="7929" y="2459"/>
                    <a:chExt cx="256" cy="106"/>
                  </a:xfrm>
                </p:grpSpPr>
                <p:sp>
                  <p:nvSpPr>
                    <p:cNvPr id="56" name="Freeform 20"/>
                    <p:cNvSpPr>
                      <a:spLocks noChangeAspect="1"/>
                    </p:cNvSpPr>
                    <p:nvPr/>
                  </p:nvSpPr>
                  <p:spPr bwMode="auto">
                    <a:xfrm>
                      <a:off x="7929"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7" name="Freeform 21"/>
                    <p:cNvSpPr>
                      <a:spLocks noChangeAspect="1"/>
                    </p:cNvSpPr>
                    <p:nvPr/>
                  </p:nvSpPr>
                  <p:spPr bwMode="auto">
                    <a:xfrm>
                      <a:off x="8055"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53" name="Group 22"/>
                  <p:cNvGrpSpPr>
                    <a:grpSpLocks/>
                  </p:cNvGrpSpPr>
                  <p:nvPr/>
                </p:nvGrpSpPr>
                <p:grpSpPr bwMode="auto">
                  <a:xfrm rot="-1140232">
                    <a:off x="8391" y="4037"/>
                    <a:ext cx="256" cy="106"/>
                    <a:chOff x="7929" y="2459"/>
                    <a:chExt cx="256" cy="106"/>
                  </a:xfrm>
                </p:grpSpPr>
                <p:sp>
                  <p:nvSpPr>
                    <p:cNvPr id="54" name="Freeform 23"/>
                    <p:cNvSpPr>
                      <a:spLocks noChangeAspect="1"/>
                    </p:cNvSpPr>
                    <p:nvPr/>
                  </p:nvSpPr>
                  <p:spPr bwMode="auto">
                    <a:xfrm>
                      <a:off x="7929"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5" name="Freeform 24"/>
                    <p:cNvSpPr>
                      <a:spLocks noChangeAspect="1"/>
                    </p:cNvSpPr>
                    <p:nvPr/>
                  </p:nvSpPr>
                  <p:spPr bwMode="auto">
                    <a:xfrm>
                      <a:off x="8055"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sp>
              <p:nvSpPr>
                <p:cNvPr id="51" name="Line 25"/>
                <p:cNvSpPr>
                  <a:spLocks noChangeShapeType="1"/>
                </p:cNvSpPr>
                <p:nvPr/>
              </p:nvSpPr>
              <p:spPr bwMode="auto">
                <a:xfrm flipH="1">
                  <a:off x="5277" y="4937"/>
                  <a:ext cx="144" cy="126"/>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grpSp>
          <p:grpSp>
            <p:nvGrpSpPr>
              <p:cNvPr id="37" name="Group 26"/>
              <p:cNvGrpSpPr>
                <a:grpSpLocks/>
              </p:cNvGrpSpPr>
              <p:nvPr/>
            </p:nvGrpSpPr>
            <p:grpSpPr bwMode="auto">
              <a:xfrm flipH="1">
                <a:off x="6351" y="4691"/>
                <a:ext cx="886" cy="384"/>
                <a:chOff x="5277" y="4679"/>
                <a:chExt cx="886" cy="384"/>
              </a:xfrm>
            </p:grpSpPr>
            <p:grpSp>
              <p:nvGrpSpPr>
                <p:cNvPr id="38" name="Group 27"/>
                <p:cNvGrpSpPr>
                  <a:grpSpLocks/>
                </p:cNvGrpSpPr>
                <p:nvPr/>
              </p:nvGrpSpPr>
              <p:grpSpPr bwMode="auto">
                <a:xfrm rot="-1315366">
                  <a:off x="5421" y="4829"/>
                  <a:ext cx="256" cy="106"/>
                  <a:chOff x="7929" y="2459"/>
                  <a:chExt cx="256" cy="106"/>
                </a:xfrm>
              </p:grpSpPr>
              <p:sp>
                <p:nvSpPr>
                  <p:cNvPr id="47" name="Freeform 28"/>
                  <p:cNvSpPr>
                    <a:spLocks noChangeAspect="1"/>
                  </p:cNvSpPr>
                  <p:nvPr/>
                </p:nvSpPr>
                <p:spPr bwMode="auto">
                  <a:xfrm>
                    <a:off x="7929"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 name="Freeform 29"/>
                  <p:cNvSpPr>
                    <a:spLocks noChangeAspect="1"/>
                  </p:cNvSpPr>
                  <p:nvPr/>
                </p:nvSpPr>
                <p:spPr bwMode="auto">
                  <a:xfrm>
                    <a:off x="8055"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39" name="Group 30"/>
                <p:cNvGrpSpPr>
                  <a:grpSpLocks/>
                </p:cNvGrpSpPr>
                <p:nvPr/>
              </p:nvGrpSpPr>
              <p:grpSpPr bwMode="auto">
                <a:xfrm>
                  <a:off x="5661" y="4679"/>
                  <a:ext cx="502" cy="136"/>
                  <a:chOff x="8391" y="4007"/>
                  <a:chExt cx="502" cy="136"/>
                </a:xfrm>
              </p:grpSpPr>
              <p:grpSp>
                <p:nvGrpSpPr>
                  <p:cNvPr id="41" name="Group 31"/>
                  <p:cNvGrpSpPr>
                    <a:grpSpLocks/>
                  </p:cNvGrpSpPr>
                  <p:nvPr/>
                </p:nvGrpSpPr>
                <p:grpSpPr bwMode="auto">
                  <a:xfrm>
                    <a:off x="8637" y="4007"/>
                    <a:ext cx="256" cy="106"/>
                    <a:chOff x="7929" y="2459"/>
                    <a:chExt cx="256" cy="106"/>
                  </a:xfrm>
                </p:grpSpPr>
                <p:sp>
                  <p:nvSpPr>
                    <p:cNvPr id="45" name="Freeform 32"/>
                    <p:cNvSpPr>
                      <a:spLocks noChangeAspect="1"/>
                    </p:cNvSpPr>
                    <p:nvPr/>
                  </p:nvSpPr>
                  <p:spPr bwMode="auto">
                    <a:xfrm>
                      <a:off x="7929"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6" name="Freeform 33"/>
                    <p:cNvSpPr>
                      <a:spLocks noChangeAspect="1"/>
                    </p:cNvSpPr>
                    <p:nvPr/>
                  </p:nvSpPr>
                  <p:spPr bwMode="auto">
                    <a:xfrm>
                      <a:off x="8055"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42" name="Group 34"/>
                  <p:cNvGrpSpPr>
                    <a:grpSpLocks/>
                  </p:cNvGrpSpPr>
                  <p:nvPr/>
                </p:nvGrpSpPr>
                <p:grpSpPr bwMode="auto">
                  <a:xfrm rot="-1140232">
                    <a:off x="8391" y="4037"/>
                    <a:ext cx="256" cy="106"/>
                    <a:chOff x="7929" y="2459"/>
                    <a:chExt cx="256" cy="106"/>
                  </a:xfrm>
                </p:grpSpPr>
                <p:sp>
                  <p:nvSpPr>
                    <p:cNvPr id="43" name="Freeform 35"/>
                    <p:cNvSpPr>
                      <a:spLocks noChangeAspect="1"/>
                    </p:cNvSpPr>
                    <p:nvPr/>
                  </p:nvSpPr>
                  <p:spPr bwMode="auto">
                    <a:xfrm>
                      <a:off x="7929"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4" name="Freeform 36"/>
                    <p:cNvSpPr>
                      <a:spLocks noChangeAspect="1"/>
                    </p:cNvSpPr>
                    <p:nvPr/>
                  </p:nvSpPr>
                  <p:spPr bwMode="auto">
                    <a:xfrm>
                      <a:off x="8055" y="2459"/>
                      <a:ext cx="130" cy="106"/>
                    </a:xfrm>
                    <a:custGeom>
                      <a:avLst/>
                      <a:gdLst>
                        <a:gd name="T0" fmla="*/ 0 w 648"/>
                        <a:gd name="T1" fmla="*/ 290 h 529"/>
                        <a:gd name="T2" fmla="*/ 168 w 648"/>
                        <a:gd name="T3" fmla="*/ 2 h 529"/>
                        <a:gd name="T4" fmla="*/ 342 w 648"/>
                        <a:gd name="T5" fmla="*/ 278 h 529"/>
                        <a:gd name="T6" fmla="*/ 480 w 648"/>
                        <a:gd name="T7" fmla="*/ 518 h 529"/>
                        <a:gd name="T8" fmla="*/ 648 w 648"/>
                        <a:gd name="T9" fmla="*/ 212 h 529"/>
                      </a:gdLst>
                      <a:ahLst/>
                      <a:cxnLst>
                        <a:cxn ang="0">
                          <a:pos x="T0" y="T1"/>
                        </a:cxn>
                        <a:cxn ang="0">
                          <a:pos x="T2" y="T3"/>
                        </a:cxn>
                        <a:cxn ang="0">
                          <a:pos x="T4" y="T5"/>
                        </a:cxn>
                        <a:cxn ang="0">
                          <a:pos x="T6" y="T7"/>
                        </a:cxn>
                        <a:cxn ang="0">
                          <a:pos x="T8" y="T9"/>
                        </a:cxn>
                      </a:cxnLst>
                      <a:rect l="0" t="0" r="r" b="b"/>
                      <a:pathLst>
                        <a:path w="648" h="529">
                          <a:moveTo>
                            <a:pt x="0" y="290"/>
                          </a:moveTo>
                          <a:cubicBezTo>
                            <a:pt x="55" y="147"/>
                            <a:pt x="111" y="4"/>
                            <a:pt x="168" y="2"/>
                          </a:cubicBezTo>
                          <a:cubicBezTo>
                            <a:pt x="225" y="0"/>
                            <a:pt x="290" y="192"/>
                            <a:pt x="342" y="278"/>
                          </a:cubicBezTo>
                          <a:cubicBezTo>
                            <a:pt x="394" y="364"/>
                            <a:pt x="429" y="529"/>
                            <a:pt x="480" y="518"/>
                          </a:cubicBezTo>
                          <a:cubicBezTo>
                            <a:pt x="531" y="507"/>
                            <a:pt x="620" y="265"/>
                            <a:pt x="648" y="2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sp>
              <p:nvSpPr>
                <p:cNvPr id="40" name="Line 37"/>
                <p:cNvSpPr>
                  <a:spLocks noChangeShapeType="1"/>
                </p:cNvSpPr>
                <p:nvPr/>
              </p:nvSpPr>
              <p:spPr bwMode="auto">
                <a:xfrm flipH="1">
                  <a:off x="5277" y="4937"/>
                  <a:ext cx="144" cy="126"/>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grpSp>
        </p:grpSp>
        <p:sp>
          <p:nvSpPr>
            <p:cNvPr id="8" name="Line 38"/>
            <p:cNvSpPr>
              <a:spLocks noChangeShapeType="1"/>
            </p:cNvSpPr>
            <p:nvPr/>
          </p:nvSpPr>
          <p:spPr bwMode="auto">
            <a:xfrm flipH="1" flipV="1">
              <a:off x="4809" y="5711"/>
              <a:ext cx="1452" cy="900"/>
            </a:xfrm>
            <a:prstGeom prst="line">
              <a:avLst/>
            </a:prstGeom>
            <a:noFill/>
            <a:ln w="1270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9" name="Line 39"/>
            <p:cNvSpPr>
              <a:spLocks noChangeShapeType="1"/>
            </p:cNvSpPr>
            <p:nvPr/>
          </p:nvSpPr>
          <p:spPr bwMode="auto">
            <a:xfrm flipH="1" flipV="1">
              <a:off x="4011" y="6341"/>
              <a:ext cx="2250" cy="270"/>
            </a:xfrm>
            <a:prstGeom prst="line">
              <a:avLst/>
            </a:prstGeom>
            <a:noFill/>
            <a:ln w="1270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10" name="Line 40"/>
            <p:cNvSpPr>
              <a:spLocks noChangeShapeType="1"/>
            </p:cNvSpPr>
            <p:nvPr/>
          </p:nvSpPr>
          <p:spPr bwMode="auto">
            <a:xfrm flipV="1">
              <a:off x="6279" y="5423"/>
              <a:ext cx="1560" cy="1182"/>
            </a:xfrm>
            <a:prstGeom prst="line">
              <a:avLst/>
            </a:prstGeom>
            <a:noFill/>
            <a:ln w="1270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11" name="Arc 41"/>
            <p:cNvSpPr>
              <a:spLocks/>
            </p:cNvSpPr>
            <p:nvPr/>
          </p:nvSpPr>
          <p:spPr bwMode="auto">
            <a:xfrm>
              <a:off x="6261" y="6239"/>
              <a:ext cx="270" cy="1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 name="Line 42"/>
            <p:cNvSpPr>
              <a:spLocks noChangeShapeType="1"/>
            </p:cNvSpPr>
            <p:nvPr/>
          </p:nvSpPr>
          <p:spPr bwMode="auto">
            <a:xfrm flipV="1">
              <a:off x="7821" y="5303"/>
              <a:ext cx="192" cy="144"/>
            </a:xfrm>
            <a:prstGeom prst="line">
              <a:avLst/>
            </a:prstGeom>
            <a:noFill/>
            <a:ln w="1270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13" name="Line 43"/>
            <p:cNvSpPr>
              <a:spLocks noChangeShapeType="1"/>
            </p:cNvSpPr>
            <p:nvPr/>
          </p:nvSpPr>
          <p:spPr bwMode="auto">
            <a:xfrm>
              <a:off x="7869" y="5411"/>
              <a:ext cx="378" cy="522"/>
            </a:xfrm>
            <a:prstGeom prst="line">
              <a:avLst/>
            </a:prstGeom>
            <a:noFill/>
            <a:ln w="1270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14" name="AutoShape 44"/>
            <p:cNvSpPr>
              <a:spLocks noChangeArrowheads="1"/>
            </p:cNvSpPr>
            <p:nvPr/>
          </p:nvSpPr>
          <p:spPr bwMode="auto">
            <a:xfrm>
              <a:off x="7815" y="5369"/>
              <a:ext cx="102" cy="102"/>
            </a:xfrm>
            <a:prstGeom prst="flowChartSummingJunction">
              <a:avLst/>
            </a:prstGeom>
            <a:solidFill>
              <a:srgbClr val="FFFFFF"/>
            </a:solidFill>
            <a:ln w="12700">
              <a:solidFill>
                <a:srgbClr val="000000"/>
              </a:solidFill>
              <a:round/>
              <a:headEnd/>
              <a:tailEnd/>
            </a:ln>
          </p:spPr>
          <p:txBody>
            <a:bodyPr/>
            <a:lstStyle/>
            <a:p>
              <a:endParaRPr lang="ru-RU"/>
            </a:p>
          </p:txBody>
        </p:sp>
        <p:sp>
          <p:nvSpPr>
            <p:cNvPr id="15" name="Text Box 45"/>
            <p:cNvSpPr txBox="1">
              <a:spLocks noChangeArrowheads="1"/>
            </p:cNvSpPr>
            <p:nvPr/>
          </p:nvSpPr>
          <p:spPr bwMode="auto">
            <a:xfrm>
              <a:off x="6951" y="5831"/>
              <a:ext cx="60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b="1" i="1"/>
                <a:t>r</a:t>
              </a:r>
              <a:endParaRPr lang="ru-RU" altLang="ru-RU" sz="1800"/>
            </a:p>
          </p:txBody>
        </p:sp>
        <p:sp>
          <p:nvSpPr>
            <p:cNvPr id="16" name="Text Box 46"/>
            <p:cNvSpPr txBox="1">
              <a:spLocks noChangeArrowheads="1"/>
            </p:cNvSpPr>
            <p:nvPr/>
          </p:nvSpPr>
          <p:spPr bwMode="auto">
            <a:xfrm>
              <a:off x="6285" y="5819"/>
              <a:ext cx="60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b="1">
                  <a:sym typeface="Symbol" pitchFamily="18" charset="2"/>
                </a:rPr>
                <a:t></a:t>
              </a:r>
              <a:endParaRPr lang="ru-RU" altLang="ru-RU" sz="1800"/>
            </a:p>
          </p:txBody>
        </p:sp>
        <p:sp>
          <p:nvSpPr>
            <p:cNvPr id="17" name="Text Box 47"/>
            <p:cNvSpPr txBox="1">
              <a:spLocks noChangeArrowheads="1"/>
            </p:cNvSpPr>
            <p:nvPr/>
          </p:nvSpPr>
          <p:spPr bwMode="auto">
            <a:xfrm>
              <a:off x="7737" y="4139"/>
              <a:ext cx="60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b="1" i="1"/>
                <a:t>B</a:t>
              </a:r>
              <a:r>
                <a:rPr lang="ru-RU" altLang="ru-RU" sz="1400" b="1" baseline="-25000">
                  <a:sym typeface="Symbol" pitchFamily="18" charset="2"/>
                </a:rPr>
                <a:t></a:t>
              </a:r>
              <a:endParaRPr lang="ru-RU" altLang="ru-RU" sz="1800"/>
            </a:p>
          </p:txBody>
        </p:sp>
        <p:sp>
          <p:nvSpPr>
            <p:cNvPr id="18" name="Text Box 48"/>
            <p:cNvSpPr txBox="1">
              <a:spLocks noChangeArrowheads="1"/>
            </p:cNvSpPr>
            <p:nvPr/>
          </p:nvSpPr>
          <p:spPr bwMode="auto">
            <a:xfrm>
              <a:off x="8679" y="5537"/>
              <a:ext cx="60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b="1" i="1"/>
                <a:t>E</a:t>
              </a:r>
              <a:r>
                <a:rPr lang="ru-RU" altLang="ru-RU" sz="1400" b="1" baseline="-25000">
                  <a:sym typeface="Symbol" pitchFamily="18" charset="2"/>
                </a:rPr>
                <a:t></a:t>
              </a:r>
              <a:endParaRPr lang="ru-RU" altLang="ru-RU" sz="1800"/>
            </a:p>
          </p:txBody>
        </p:sp>
        <p:sp>
          <p:nvSpPr>
            <p:cNvPr id="19" name="Text Box 49"/>
            <p:cNvSpPr txBox="1">
              <a:spLocks noChangeArrowheads="1"/>
            </p:cNvSpPr>
            <p:nvPr/>
          </p:nvSpPr>
          <p:spPr bwMode="auto">
            <a:xfrm>
              <a:off x="8463" y="4931"/>
              <a:ext cx="60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b="1" i="1"/>
                <a:t>E</a:t>
              </a:r>
              <a:r>
                <a:rPr lang="ru-RU" altLang="ru-RU" sz="1400" b="1" i="1" baseline="-25000"/>
                <a:t>r</a:t>
              </a:r>
              <a:endParaRPr lang="ru-RU" altLang="ru-RU" sz="1800"/>
            </a:p>
          </p:txBody>
        </p:sp>
        <p:sp>
          <p:nvSpPr>
            <p:cNvPr id="20" name="Line 50"/>
            <p:cNvSpPr>
              <a:spLocks noChangeShapeType="1"/>
            </p:cNvSpPr>
            <p:nvPr/>
          </p:nvSpPr>
          <p:spPr bwMode="auto">
            <a:xfrm flipV="1">
              <a:off x="7863" y="4583"/>
              <a:ext cx="78" cy="8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 name="Line 51"/>
            <p:cNvSpPr>
              <a:spLocks noChangeShapeType="1"/>
            </p:cNvSpPr>
            <p:nvPr/>
          </p:nvSpPr>
          <p:spPr bwMode="auto">
            <a:xfrm flipV="1">
              <a:off x="7971" y="5267"/>
              <a:ext cx="600" cy="1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 name="Line 52"/>
            <p:cNvSpPr>
              <a:spLocks noChangeShapeType="1"/>
            </p:cNvSpPr>
            <p:nvPr/>
          </p:nvSpPr>
          <p:spPr bwMode="auto">
            <a:xfrm>
              <a:off x="8091" y="5657"/>
              <a:ext cx="666" cy="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3" name="Text Box 53"/>
            <p:cNvSpPr txBox="1">
              <a:spLocks noChangeArrowheads="1"/>
            </p:cNvSpPr>
            <p:nvPr/>
          </p:nvSpPr>
          <p:spPr bwMode="auto">
            <a:xfrm>
              <a:off x="4779" y="3905"/>
              <a:ext cx="1038"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200" b="1"/>
                <a:t>M(</a:t>
              </a:r>
              <a:r>
                <a:rPr lang="ru-RU" altLang="ru-RU" sz="1200" b="1" i="1"/>
                <a:t>t</a:t>
              </a:r>
              <a:r>
                <a:rPr lang="ru-RU" altLang="ru-RU" sz="1200" b="1"/>
                <a:t>)</a:t>
              </a:r>
              <a:endParaRPr lang="ru-RU" altLang="ru-RU" sz="1800"/>
            </a:p>
          </p:txBody>
        </p:sp>
        <p:sp>
          <p:nvSpPr>
            <p:cNvPr id="24" name="Line 54"/>
            <p:cNvSpPr>
              <a:spLocks noChangeShapeType="1"/>
            </p:cNvSpPr>
            <p:nvPr/>
          </p:nvSpPr>
          <p:spPr bwMode="auto">
            <a:xfrm>
              <a:off x="5397" y="4271"/>
              <a:ext cx="852"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5" name="Text Box 55"/>
            <p:cNvSpPr txBox="1">
              <a:spLocks noChangeArrowheads="1"/>
            </p:cNvSpPr>
            <p:nvPr/>
          </p:nvSpPr>
          <p:spPr bwMode="auto">
            <a:xfrm>
              <a:off x="6225" y="3473"/>
              <a:ext cx="60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200" b="1" i="1"/>
                <a:t>z</a:t>
              </a:r>
              <a:endParaRPr lang="ru-RU" altLang="ru-RU" sz="1800"/>
            </a:p>
          </p:txBody>
        </p:sp>
        <p:sp>
          <p:nvSpPr>
            <p:cNvPr id="26" name="Text Box 56"/>
            <p:cNvSpPr txBox="1">
              <a:spLocks noChangeArrowheads="1"/>
            </p:cNvSpPr>
            <p:nvPr/>
          </p:nvSpPr>
          <p:spPr bwMode="auto">
            <a:xfrm>
              <a:off x="4947" y="5477"/>
              <a:ext cx="60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b="1" i="1"/>
                <a:t>R</a:t>
              </a:r>
              <a:r>
                <a:rPr lang="ru-RU" altLang="ru-RU" sz="1400" b="1" i="1" baseline="-25000"/>
                <a:t>e</a:t>
              </a:r>
              <a:endParaRPr lang="ru-RU" altLang="ru-RU" sz="1800"/>
            </a:p>
          </p:txBody>
        </p:sp>
        <p:sp>
          <p:nvSpPr>
            <p:cNvPr id="27" name="Text Box 57"/>
            <p:cNvSpPr txBox="1">
              <a:spLocks noChangeArrowheads="1"/>
            </p:cNvSpPr>
            <p:nvPr/>
          </p:nvSpPr>
          <p:spPr bwMode="auto">
            <a:xfrm>
              <a:off x="4059" y="5939"/>
              <a:ext cx="60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b="1" i="1"/>
                <a:t>R</a:t>
              </a:r>
              <a:r>
                <a:rPr lang="ru-RU" altLang="ru-RU" sz="1400" b="1" i="1" baseline="-25000"/>
                <a:t>i</a:t>
              </a:r>
              <a:endParaRPr lang="ru-RU" altLang="ru-RU" sz="1800"/>
            </a:p>
          </p:txBody>
        </p:sp>
        <p:sp>
          <p:nvSpPr>
            <p:cNvPr id="28" name="Line 58"/>
            <p:cNvSpPr>
              <a:spLocks noChangeShapeType="1"/>
            </p:cNvSpPr>
            <p:nvPr/>
          </p:nvSpPr>
          <p:spPr bwMode="auto">
            <a:xfrm flipH="1" flipV="1">
              <a:off x="4317" y="5405"/>
              <a:ext cx="498" cy="306"/>
            </a:xfrm>
            <a:prstGeom prst="line">
              <a:avLst/>
            </a:prstGeom>
            <a:noFill/>
            <a:ln w="12700">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29" name="Text Box 59"/>
            <p:cNvSpPr txBox="1">
              <a:spLocks noChangeArrowheads="1"/>
            </p:cNvSpPr>
            <p:nvPr/>
          </p:nvSpPr>
          <p:spPr bwMode="auto">
            <a:xfrm>
              <a:off x="4431" y="5177"/>
              <a:ext cx="60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b="1" i="1"/>
                <a:t>d</a:t>
              </a:r>
              <a:endParaRPr lang="ru-RU" altLang="ru-RU" sz="1800"/>
            </a:p>
          </p:txBody>
        </p:sp>
        <p:sp>
          <p:nvSpPr>
            <p:cNvPr id="30" name="Text Box 60"/>
            <p:cNvSpPr txBox="1">
              <a:spLocks noChangeArrowheads="1"/>
            </p:cNvSpPr>
            <p:nvPr/>
          </p:nvSpPr>
          <p:spPr bwMode="auto">
            <a:xfrm>
              <a:off x="6549" y="3935"/>
              <a:ext cx="1038"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200" b="1"/>
                <a:t>EMW</a:t>
              </a:r>
              <a:endParaRPr lang="ru-RU" altLang="ru-RU" sz="1800"/>
            </a:p>
          </p:txBody>
        </p:sp>
        <p:sp>
          <p:nvSpPr>
            <p:cNvPr id="31" name="Line 61"/>
            <p:cNvSpPr>
              <a:spLocks noChangeShapeType="1"/>
            </p:cNvSpPr>
            <p:nvPr/>
          </p:nvSpPr>
          <p:spPr bwMode="auto">
            <a:xfrm flipH="1">
              <a:off x="6711" y="4247"/>
              <a:ext cx="288" cy="4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65" name="Text Box 82"/>
          <p:cNvSpPr txBox="1">
            <a:spLocks noChangeArrowheads="1"/>
          </p:cNvSpPr>
          <p:nvPr/>
        </p:nvSpPr>
        <p:spPr bwMode="auto">
          <a:xfrm>
            <a:off x="5516966" y="4814288"/>
            <a:ext cx="354530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ru-RU" sz="2400" b="1" dirty="0" smtClean="0">
                <a:latin typeface="Times New Roman" panose="02020603050405020304" pitchFamily="18" charset="0"/>
                <a:cs typeface="Times New Roman" panose="02020603050405020304" pitchFamily="18" charset="0"/>
              </a:rPr>
              <a:t>Fig. 1. </a:t>
            </a:r>
            <a:r>
              <a:rPr lang="en-US" altLang="ru-RU" sz="2400" dirty="0" smtClean="0">
                <a:latin typeface="Times New Roman" panose="02020603050405020304" pitchFamily="18" charset="0"/>
                <a:cs typeface="Times New Roman" panose="02020603050405020304" pitchFamily="18" charset="0"/>
              </a:rPr>
              <a:t>The </a:t>
            </a:r>
            <a:r>
              <a:rPr lang="en-US" altLang="ru-RU" sz="2400" dirty="0">
                <a:latin typeface="Times New Roman" panose="02020603050405020304" pitchFamily="18" charset="0"/>
                <a:cs typeface="Times New Roman" panose="02020603050405020304" pitchFamily="18" charset="0"/>
              </a:rPr>
              <a:t>resonator is arranged between </a:t>
            </a:r>
            <a:r>
              <a:rPr lang="en-US" altLang="ru-RU" sz="2400" dirty="0" smtClean="0">
                <a:latin typeface="Times New Roman" panose="02020603050405020304" pitchFamily="18" charset="0"/>
                <a:cs typeface="Times New Roman" panose="02020603050405020304" pitchFamily="18" charset="0"/>
              </a:rPr>
              <a:t>two conducting </a:t>
            </a:r>
            <a:r>
              <a:rPr lang="en-US" altLang="ru-RU" sz="2400" dirty="0">
                <a:latin typeface="Times New Roman" panose="02020603050405020304" pitchFamily="18" charset="0"/>
                <a:cs typeface="Times New Roman" panose="02020603050405020304" pitchFamily="18" charset="0"/>
              </a:rPr>
              <a:t>“spheres”, i.e. the ionosphere and the Earth.</a:t>
            </a:r>
            <a:endParaRPr lang="ru-RU" altLang="ru-RU" sz="2400" dirty="0">
              <a:latin typeface="Times New Roman" panose="02020603050405020304" pitchFamily="18" charset="0"/>
              <a:cs typeface="Times New Roman" panose="02020603050405020304" pitchFamily="18" charset="0"/>
            </a:endParaRPr>
          </a:p>
        </p:txBody>
      </p:sp>
      <p:sp>
        <p:nvSpPr>
          <p:cNvPr id="66" name="Text Box 82"/>
          <p:cNvSpPr txBox="1">
            <a:spLocks noChangeArrowheads="1"/>
          </p:cNvSpPr>
          <p:nvPr/>
        </p:nvSpPr>
        <p:spPr bwMode="auto">
          <a:xfrm>
            <a:off x="6516216" y="3327375"/>
            <a:ext cx="10693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ru-RU" sz="2400" b="1" dirty="0" smtClean="0">
                <a:latin typeface="Times New Roman" panose="02020603050405020304" pitchFamily="18" charset="0"/>
                <a:cs typeface="Times New Roman" panose="02020603050405020304" pitchFamily="18" charset="0"/>
              </a:rPr>
              <a:t>Earth</a:t>
            </a:r>
            <a:endParaRPr lang="ru-RU" alt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763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4164255" y="270686"/>
            <a:ext cx="4896544" cy="3949949"/>
            <a:chOff x="2364" y="436"/>
            <a:chExt cx="3275" cy="2553"/>
          </a:xfrm>
        </p:grpSpPr>
        <p:sp>
          <p:nvSpPr>
            <p:cNvPr id="3" name="Text Box 37"/>
            <p:cNvSpPr txBox="1">
              <a:spLocks noChangeAspect="1" noChangeArrowheads="1"/>
            </p:cNvSpPr>
            <p:nvPr/>
          </p:nvSpPr>
          <p:spPr bwMode="auto">
            <a:xfrm>
              <a:off x="2789" y="2523"/>
              <a:ext cx="1029"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a:t> </a:t>
              </a:r>
              <a:r>
                <a:rPr lang="ru-RU" altLang="ru-RU" sz="1800"/>
                <a:t>"</a:t>
              </a:r>
              <a:r>
                <a:rPr lang="en-US" altLang="ru-RU"/>
                <a:t>reflection"</a:t>
              </a:r>
            </a:p>
            <a:p>
              <a:r>
                <a:rPr lang="en-US" altLang="ru-RU"/>
                <a:t>     points</a:t>
              </a:r>
            </a:p>
          </p:txBody>
        </p:sp>
        <p:grpSp>
          <p:nvGrpSpPr>
            <p:cNvPr id="4" name="Group 84"/>
            <p:cNvGrpSpPr>
              <a:grpSpLocks/>
            </p:cNvGrpSpPr>
            <p:nvPr/>
          </p:nvGrpSpPr>
          <p:grpSpPr bwMode="auto">
            <a:xfrm>
              <a:off x="2364" y="436"/>
              <a:ext cx="3275" cy="2411"/>
              <a:chOff x="2364" y="436"/>
              <a:chExt cx="3275" cy="2411"/>
            </a:xfrm>
          </p:grpSpPr>
          <p:grpSp>
            <p:nvGrpSpPr>
              <p:cNvPr id="5" name="Group 50"/>
              <p:cNvGrpSpPr>
                <a:grpSpLocks noChangeAspect="1"/>
              </p:cNvGrpSpPr>
              <p:nvPr/>
            </p:nvGrpSpPr>
            <p:grpSpPr bwMode="auto">
              <a:xfrm>
                <a:off x="2364" y="1249"/>
                <a:ext cx="87" cy="159"/>
                <a:chOff x="2870" y="9093"/>
                <a:chExt cx="197" cy="363"/>
              </a:xfrm>
            </p:grpSpPr>
            <p:sp>
              <p:nvSpPr>
                <p:cNvPr id="46" name="Line 51"/>
                <p:cNvSpPr>
                  <a:spLocks noChangeAspect="1" noChangeShapeType="1"/>
                </p:cNvSpPr>
                <p:nvPr/>
              </p:nvSpPr>
              <p:spPr bwMode="auto">
                <a:xfrm>
                  <a:off x="2870" y="9093"/>
                  <a:ext cx="0" cy="36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47" name="Line 52"/>
                <p:cNvSpPr>
                  <a:spLocks noChangeAspect="1" noChangeShapeType="1"/>
                </p:cNvSpPr>
                <p:nvPr/>
              </p:nvSpPr>
              <p:spPr bwMode="auto">
                <a:xfrm>
                  <a:off x="3067" y="9096"/>
                  <a:ext cx="0" cy="360"/>
                </a:xfrm>
                <a:prstGeom prst="line">
                  <a:avLst/>
                </a:prstGeom>
                <a:noFill/>
                <a:ln w="95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ru-RU"/>
                </a:p>
              </p:txBody>
            </p:sp>
          </p:grpSp>
          <p:sp>
            <p:nvSpPr>
              <p:cNvPr id="6" name="Oval 19"/>
              <p:cNvSpPr>
                <a:spLocks noChangeAspect="1" noChangeArrowheads="1"/>
              </p:cNvSpPr>
              <p:nvPr/>
            </p:nvSpPr>
            <p:spPr bwMode="auto">
              <a:xfrm>
                <a:off x="3650" y="481"/>
                <a:ext cx="1857" cy="1858"/>
              </a:xfrm>
              <a:prstGeom prst="ellipse">
                <a:avLst/>
              </a:prstGeom>
              <a:solidFill>
                <a:srgbClr val="00CCFF"/>
              </a:solidFill>
              <a:ln w="9525">
                <a:solidFill>
                  <a:srgbClr val="000000"/>
                </a:solidFill>
                <a:round/>
                <a:headEnd/>
                <a:tailEnd/>
              </a:ln>
            </p:spPr>
            <p:txBody>
              <a:bodyPr/>
              <a:lstStyle/>
              <a:p>
                <a:endParaRPr lang="ru-RU"/>
              </a:p>
            </p:txBody>
          </p:sp>
          <p:sp>
            <p:nvSpPr>
              <p:cNvPr id="7" name="Oval 20"/>
              <p:cNvSpPr>
                <a:spLocks noChangeAspect="1" noChangeArrowheads="1"/>
              </p:cNvSpPr>
              <p:nvPr/>
            </p:nvSpPr>
            <p:spPr bwMode="auto">
              <a:xfrm>
                <a:off x="3841" y="672"/>
                <a:ext cx="1475" cy="1476"/>
              </a:xfrm>
              <a:prstGeom prst="ellipse">
                <a:avLst/>
              </a:prstGeom>
              <a:solidFill>
                <a:srgbClr val="99CCFF"/>
              </a:solidFill>
              <a:ln w="9525">
                <a:solidFill>
                  <a:srgbClr val="000000"/>
                </a:solidFill>
                <a:round/>
                <a:headEnd/>
                <a:tailEnd/>
              </a:ln>
            </p:spPr>
            <p:txBody>
              <a:bodyPr/>
              <a:lstStyle/>
              <a:p>
                <a:endParaRPr lang="ru-RU"/>
              </a:p>
            </p:txBody>
          </p:sp>
          <p:sp>
            <p:nvSpPr>
              <p:cNvPr id="8" name="Text Box 21"/>
              <p:cNvSpPr txBox="1">
                <a:spLocks noChangeAspect="1" noChangeArrowheads="1"/>
              </p:cNvSpPr>
              <p:nvPr/>
            </p:nvSpPr>
            <p:spPr bwMode="auto">
              <a:xfrm>
                <a:off x="3355" y="1127"/>
                <a:ext cx="48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6600"/>
                    </a:solidFill>
                    <a:miter lim="800000"/>
                    <a:headEnd/>
                    <a:tailEnd/>
                  </a14:hiddenLine>
                </a:ext>
              </a:extLst>
            </p:spPr>
            <p:txBody>
              <a:bodyPr/>
              <a:lstStyle/>
              <a:p>
                <a:r>
                  <a:rPr lang="en-US" altLang="ru-RU" b="1">
                    <a:solidFill>
                      <a:srgbClr val="FF0000"/>
                    </a:solidFill>
                  </a:rPr>
                  <a:t>IAR</a:t>
                </a:r>
                <a:endParaRPr lang="ru-RU" altLang="ru-RU"/>
              </a:p>
            </p:txBody>
          </p:sp>
          <p:sp>
            <p:nvSpPr>
              <p:cNvPr id="9" name="Text Box 22"/>
              <p:cNvSpPr txBox="1">
                <a:spLocks noChangeAspect="1" noChangeArrowheads="1"/>
              </p:cNvSpPr>
              <p:nvPr/>
            </p:nvSpPr>
            <p:spPr bwMode="auto">
              <a:xfrm>
                <a:off x="3072" y="581"/>
                <a:ext cx="57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t>MAR</a:t>
                </a:r>
              </a:p>
            </p:txBody>
          </p:sp>
          <p:grpSp>
            <p:nvGrpSpPr>
              <p:cNvPr id="10" name="Group 23"/>
              <p:cNvGrpSpPr>
                <a:grpSpLocks noChangeAspect="1"/>
              </p:cNvGrpSpPr>
              <p:nvPr/>
            </p:nvGrpSpPr>
            <p:grpSpPr bwMode="auto">
              <a:xfrm>
                <a:off x="3224" y="1208"/>
                <a:ext cx="87" cy="160"/>
                <a:chOff x="2870" y="9093"/>
                <a:chExt cx="197" cy="363"/>
              </a:xfrm>
            </p:grpSpPr>
            <p:sp>
              <p:nvSpPr>
                <p:cNvPr id="44" name="Line 24"/>
                <p:cNvSpPr>
                  <a:spLocks noChangeAspect="1" noChangeShapeType="1"/>
                </p:cNvSpPr>
                <p:nvPr/>
              </p:nvSpPr>
              <p:spPr bwMode="auto">
                <a:xfrm>
                  <a:off x="2870" y="9093"/>
                  <a:ext cx="0" cy="36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45" name="Line 25"/>
                <p:cNvSpPr>
                  <a:spLocks noChangeAspect="1" noChangeShapeType="1"/>
                </p:cNvSpPr>
                <p:nvPr/>
              </p:nvSpPr>
              <p:spPr bwMode="auto">
                <a:xfrm>
                  <a:off x="3067" y="9096"/>
                  <a:ext cx="0" cy="360"/>
                </a:xfrm>
                <a:prstGeom prst="line">
                  <a:avLst/>
                </a:prstGeom>
                <a:noFill/>
                <a:ln w="95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ru-RU"/>
                </a:p>
              </p:txBody>
            </p:sp>
          </p:grpSp>
          <p:grpSp>
            <p:nvGrpSpPr>
              <p:cNvPr id="11" name="Group 26"/>
              <p:cNvGrpSpPr>
                <a:grpSpLocks noChangeAspect="1"/>
              </p:cNvGrpSpPr>
              <p:nvPr/>
            </p:nvGrpSpPr>
            <p:grpSpPr bwMode="auto">
              <a:xfrm rot="-5400000">
                <a:off x="3959" y="1930"/>
                <a:ext cx="86" cy="159"/>
                <a:chOff x="2870" y="9093"/>
                <a:chExt cx="197" cy="363"/>
              </a:xfrm>
            </p:grpSpPr>
            <p:sp>
              <p:nvSpPr>
                <p:cNvPr id="42" name="Line 27"/>
                <p:cNvSpPr>
                  <a:spLocks noChangeAspect="1" noChangeShapeType="1"/>
                </p:cNvSpPr>
                <p:nvPr/>
              </p:nvSpPr>
              <p:spPr bwMode="auto">
                <a:xfrm>
                  <a:off x="2870" y="9093"/>
                  <a:ext cx="0" cy="36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43" name="Line 28"/>
                <p:cNvSpPr>
                  <a:spLocks noChangeAspect="1" noChangeShapeType="1"/>
                </p:cNvSpPr>
                <p:nvPr/>
              </p:nvSpPr>
              <p:spPr bwMode="auto">
                <a:xfrm>
                  <a:off x="3067" y="9096"/>
                  <a:ext cx="0" cy="360"/>
                </a:xfrm>
                <a:prstGeom prst="line">
                  <a:avLst/>
                </a:prstGeom>
                <a:noFill/>
                <a:ln w="95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ru-RU"/>
                </a:p>
              </p:txBody>
            </p:sp>
          </p:grpSp>
          <p:grpSp>
            <p:nvGrpSpPr>
              <p:cNvPr id="12" name="Group 29"/>
              <p:cNvGrpSpPr>
                <a:grpSpLocks noChangeAspect="1"/>
              </p:cNvGrpSpPr>
              <p:nvPr/>
            </p:nvGrpSpPr>
            <p:grpSpPr bwMode="auto">
              <a:xfrm rot="-4081973">
                <a:off x="4221" y="549"/>
                <a:ext cx="86" cy="159"/>
                <a:chOff x="2870" y="9093"/>
                <a:chExt cx="197" cy="363"/>
              </a:xfrm>
            </p:grpSpPr>
            <p:sp>
              <p:nvSpPr>
                <p:cNvPr id="40" name="Line 30"/>
                <p:cNvSpPr>
                  <a:spLocks noChangeAspect="1" noChangeShapeType="1"/>
                </p:cNvSpPr>
                <p:nvPr/>
              </p:nvSpPr>
              <p:spPr bwMode="auto">
                <a:xfrm>
                  <a:off x="2870" y="9093"/>
                  <a:ext cx="0" cy="36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41" name="Line 31"/>
                <p:cNvSpPr>
                  <a:spLocks noChangeAspect="1" noChangeShapeType="1"/>
                </p:cNvSpPr>
                <p:nvPr/>
              </p:nvSpPr>
              <p:spPr bwMode="auto">
                <a:xfrm>
                  <a:off x="3067" y="9096"/>
                  <a:ext cx="0" cy="360"/>
                </a:xfrm>
                <a:prstGeom prst="line">
                  <a:avLst/>
                </a:prstGeom>
                <a:noFill/>
                <a:ln w="95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ru-RU"/>
                </a:p>
              </p:txBody>
            </p:sp>
          </p:grpSp>
          <p:sp>
            <p:nvSpPr>
              <p:cNvPr id="13" name="Text Box 32"/>
              <p:cNvSpPr txBox="1">
                <a:spLocks noChangeAspect="1" noChangeArrowheads="1"/>
              </p:cNvSpPr>
              <p:nvPr/>
            </p:nvSpPr>
            <p:spPr bwMode="auto">
              <a:xfrm>
                <a:off x="2408" y="1243"/>
                <a:ext cx="10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a:t>shear Alfven</a:t>
                </a:r>
              </a:p>
              <a:p>
                <a:r>
                  <a:rPr lang="en-US" altLang="ru-RU"/>
                  <a:t>     waves</a:t>
                </a:r>
              </a:p>
            </p:txBody>
          </p:sp>
          <p:sp>
            <p:nvSpPr>
              <p:cNvPr id="14" name="Oval 33"/>
              <p:cNvSpPr>
                <a:spLocks noChangeAspect="1" noChangeArrowheads="1"/>
              </p:cNvSpPr>
              <p:nvPr/>
            </p:nvSpPr>
            <p:spPr bwMode="auto">
              <a:xfrm>
                <a:off x="3856" y="1993"/>
                <a:ext cx="25" cy="26"/>
              </a:xfrm>
              <a:prstGeom prst="ellipse">
                <a:avLst/>
              </a:prstGeom>
              <a:solidFill>
                <a:srgbClr val="000000"/>
              </a:solidFill>
              <a:ln w="9525">
                <a:solidFill>
                  <a:srgbClr val="000000"/>
                </a:solidFill>
                <a:round/>
                <a:headEnd/>
                <a:tailEnd/>
              </a:ln>
            </p:spPr>
            <p:txBody>
              <a:bodyPr/>
              <a:lstStyle/>
              <a:p>
                <a:endParaRPr lang="ru-RU"/>
              </a:p>
            </p:txBody>
          </p:sp>
          <p:sp>
            <p:nvSpPr>
              <p:cNvPr id="15" name="Oval 34"/>
              <p:cNvSpPr>
                <a:spLocks noChangeAspect="1" noChangeArrowheads="1"/>
              </p:cNvSpPr>
              <p:nvPr/>
            </p:nvSpPr>
            <p:spPr bwMode="auto">
              <a:xfrm>
                <a:off x="4135" y="589"/>
                <a:ext cx="25" cy="25"/>
              </a:xfrm>
              <a:prstGeom prst="ellipse">
                <a:avLst/>
              </a:prstGeom>
              <a:solidFill>
                <a:srgbClr val="000000"/>
              </a:solidFill>
              <a:ln w="9525">
                <a:solidFill>
                  <a:srgbClr val="000000"/>
                </a:solidFill>
                <a:round/>
                <a:headEnd/>
                <a:tailEnd/>
              </a:ln>
            </p:spPr>
            <p:txBody>
              <a:bodyPr/>
              <a:lstStyle/>
              <a:p>
                <a:endParaRPr lang="ru-RU"/>
              </a:p>
            </p:txBody>
          </p:sp>
          <p:sp>
            <p:nvSpPr>
              <p:cNvPr id="16" name="Oval 35"/>
              <p:cNvSpPr>
                <a:spLocks noChangeAspect="1" noChangeArrowheads="1"/>
              </p:cNvSpPr>
              <p:nvPr/>
            </p:nvSpPr>
            <p:spPr bwMode="auto">
              <a:xfrm>
                <a:off x="4359" y="686"/>
                <a:ext cx="25" cy="25"/>
              </a:xfrm>
              <a:prstGeom prst="ellipse">
                <a:avLst/>
              </a:prstGeom>
              <a:solidFill>
                <a:srgbClr val="000000"/>
              </a:solidFill>
              <a:ln w="9525">
                <a:solidFill>
                  <a:srgbClr val="000000"/>
                </a:solidFill>
                <a:round/>
                <a:headEnd/>
                <a:tailEnd/>
              </a:ln>
            </p:spPr>
            <p:txBody>
              <a:bodyPr/>
              <a:lstStyle/>
              <a:p>
                <a:endParaRPr lang="ru-RU"/>
              </a:p>
            </p:txBody>
          </p:sp>
          <p:sp>
            <p:nvSpPr>
              <p:cNvPr id="17" name="Oval 36"/>
              <p:cNvSpPr>
                <a:spLocks noChangeAspect="1" noChangeArrowheads="1"/>
              </p:cNvSpPr>
              <p:nvPr/>
            </p:nvSpPr>
            <p:spPr bwMode="auto">
              <a:xfrm>
                <a:off x="4135" y="1992"/>
                <a:ext cx="25" cy="25"/>
              </a:xfrm>
              <a:prstGeom prst="ellipse">
                <a:avLst/>
              </a:prstGeom>
              <a:solidFill>
                <a:srgbClr val="000000"/>
              </a:solidFill>
              <a:ln w="9525">
                <a:solidFill>
                  <a:srgbClr val="000000"/>
                </a:solidFill>
                <a:round/>
                <a:headEnd/>
                <a:tailEnd/>
              </a:ln>
            </p:spPr>
            <p:txBody>
              <a:bodyPr/>
              <a:lstStyle/>
              <a:p>
                <a:endParaRPr lang="ru-RU"/>
              </a:p>
            </p:txBody>
          </p:sp>
          <p:sp>
            <p:nvSpPr>
              <p:cNvPr id="18" name="Line 38"/>
              <p:cNvSpPr>
                <a:spLocks noChangeAspect="1" noChangeShapeType="1"/>
              </p:cNvSpPr>
              <p:nvPr/>
            </p:nvSpPr>
            <p:spPr bwMode="auto">
              <a:xfrm rot="20428694" flipH="1">
                <a:off x="4813" y="560"/>
                <a:ext cx="158" cy="159"/>
              </a:xfrm>
              <a:prstGeom prst="line">
                <a:avLst/>
              </a:prstGeom>
              <a:noFill/>
              <a:ln w="12700">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19" name="Text Box 39"/>
              <p:cNvSpPr txBox="1">
                <a:spLocks noChangeAspect="1" noChangeArrowheads="1"/>
              </p:cNvSpPr>
              <p:nvPr/>
            </p:nvSpPr>
            <p:spPr bwMode="auto">
              <a:xfrm>
                <a:off x="4892" y="560"/>
                <a:ext cx="31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b="1" i="1"/>
                  <a:t>L</a:t>
                </a:r>
                <a:endParaRPr lang="ru-RU" altLang="ru-RU"/>
              </a:p>
            </p:txBody>
          </p:sp>
          <p:sp>
            <p:nvSpPr>
              <p:cNvPr id="20" name="Oval 40"/>
              <p:cNvSpPr>
                <a:spLocks noChangeAspect="1" noChangeArrowheads="1"/>
              </p:cNvSpPr>
              <p:nvPr/>
            </p:nvSpPr>
            <p:spPr bwMode="auto">
              <a:xfrm>
                <a:off x="3881" y="719"/>
                <a:ext cx="1394" cy="1394"/>
              </a:xfrm>
              <a:prstGeom prst="ellipse">
                <a:avLst/>
              </a:prstGeom>
              <a:solidFill>
                <a:srgbClr val="CCFFFF"/>
              </a:solidFill>
              <a:ln w="9525">
                <a:solidFill>
                  <a:srgbClr val="000000"/>
                </a:solidFill>
                <a:round/>
                <a:headEnd/>
                <a:tailEnd/>
              </a:ln>
            </p:spPr>
            <p:txBody>
              <a:bodyPr/>
              <a:lstStyle/>
              <a:p>
                <a:endParaRPr lang="ru-RU"/>
              </a:p>
            </p:txBody>
          </p:sp>
          <p:sp>
            <p:nvSpPr>
              <p:cNvPr id="21" name="Oval 41"/>
              <p:cNvSpPr>
                <a:spLocks noChangeAspect="1" noChangeArrowheads="1"/>
              </p:cNvSpPr>
              <p:nvPr/>
            </p:nvSpPr>
            <p:spPr bwMode="auto">
              <a:xfrm>
                <a:off x="3266" y="581"/>
                <a:ext cx="1435" cy="1436"/>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2" name="Line 42"/>
              <p:cNvSpPr>
                <a:spLocks noChangeShapeType="1"/>
              </p:cNvSpPr>
              <p:nvPr/>
            </p:nvSpPr>
            <p:spPr bwMode="auto">
              <a:xfrm flipH="1" flipV="1">
                <a:off x="4892" y="2171"/>
                <a:ext cx="160" cy="498"/>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23" name="Text Box 43"/>
              <p:cNvSpPr txBox="1">
                <a:spLocks noChangeAspect="1" noChangeArrowheads="1"/>
              </p:cNvSpPr>
              <p:nvPr/>
            </p:nvSpPr>
            <p:spPr bwMode="auto">
              <a:xfrm>
                <a:off x="3809" y="2525"/>
                <a:ext cx="10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a:t> </a:t>
                </a:r>
                <a:r>
                  <a:rPr lang="en-US" altLang="ru-RU"/>
                  <a:t>Atmosphere</a:t>
                </a:r>
              </a:p>
            </p:txBody>
          </p:sp>
          <p:sp>
            <p:nvSpPr>
              <p:cNvPr id="24" name="Line 44"/>
              <p:cNvSpPr>
                <a:spLocks noChangeShapeType="1"/>
              </p:cNvSpPr>
              <p:nvPr/>
            </p:nvSpPr>
            <p:spPr bwMode="auto">
              <a:xfrm flipH="1" flipV="1">
                <a:off x="5086" y="1916"/>
                <a:ext cx="360" cy="504"/>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25" name="Text Box 45"/>
              <p:cNvSpPr txBox="1">
                <a:spLocks noChangeAspect="1" noChangeArrowheads="1"/>
              </p:cNvSpPr>
              <p:nvPr/>
            </p:nvSpPr>
            <p:spPr bwMode="auto">
              <a:xfrm>
                <a:off x="4876" y="2631"/>
                <a:ext cx="763"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a:t> </a:t>
                </a:r>
                <a:r>
                  <a:rPr lang="en-US" altLang="ru-RU"/>
                  <a:t>F-layer</a:t>
                </a:r>
              </a:p>
            </p:txBody>
          </p:sp>
          <p:sp>
            <p:nvSpPr>
              <p:cNvPr id="26" name="Oval 46"/>
              <p:cNvSpPr>
                <a:spLocks noChangeArrowheads="1"/>
              </p:cNvSpPr>
              <p:nvPr/>
            </p:nvSpPr>
            <p:spPr bwMode="auto">
              <a:xfrm>
                <a:off x="2408" y="436"/>
                <a:ext cx="2484" cy="1712"/>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nvGrpSpPr>
              <p:cNvPr id="27" name="Group 47"/>
              <p:cNvGrpSpPr>
                <a:grpSpLocks/>
              </p:cNvGrpSpPr>
              <p:nvPr/>
            </p:nvGrpSpPr>
            <p:grpSpPr bwMode="auto">
              <a:xfrm>
                <a:off x="4046" y="877"/>
                <a:ext cx="1066" cy="1066"/>
                <a:chOff x="6420" y="3383"/>
                <a:chExt cx="2666" cy="2667"/>
              </a:xfrm>
            </p:grpSpPr>
            <p:sp>
              <p:nvSpPr>
                <p:cNvPr id="38" name="Oval 48"/>
                <p:cNvSpPr>
                  <a:spLocks noChangeAspect="1" noChangeArrowheads="1"/>
                </p:cNvSpPr>
                <p:nvPr/>
              </p:nvSpPr>
              <p:spPr bwMode="auto">
                <a:xfrm>
                  <a:off x="6420" y="3383"/>
                  <a:ext cx="2666" cy="2667"/>
                </a:xfrm>
                <a:prstGeom prst="ellipse">
                  <a:avLst/>
                </a:prstGeom>
                <a:solidFill>
                  <a:srgbClr val="808000"/>
                </a:solidFill>
                <a:ln w="9525">
                  <a:solidFill>
                    <a:srgbClr val="000000"/>
                  </a:solidFill>
                  <a:round/>
                  <a:headEnd/>
                  <a:tailEnd/>
                </a:ln>
              </p:spPr>
              <p:txBody>
                <a:bodyPr/>
                <a:lstStyle/>
                <a:p>
                  <a:endParaRPr lang="ru-RU"/>
                </a:p>
              </p:txBody>
            </p:sp>
            <p:sp>
              <p:nvSpPr>
                <p:cNvPr id="39" name="Text Box 49"/>
                <p:cNvSpPr txBox="1">
                  <a:spLocks noChangeAspect="1" noChangeArrowheads="1"/>
                </p:cNvSpPr>
                <p:nvPr/>
              </p:nvSpPr>
              <p:spPr bwMode="auto">
                <a:xfrm>
                  <a:off x="7122" y="4372"/>
                  <a:ext cx="1414" cy="542"/>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t>Earth</a:t>
                  </a:r>
                </a:p>
              </p:txBody>
            </p:sp>
          </p:grpSp>
          <p:grpSp>
            <p:nvGrpSpPr>
              <p:cNvPr id="28" name="Group 53"/>
              <p:cNvGrpSpPr>
                <a:grpSpLocks noChangeAspect="1"/>
              </p:cNvGrpSpPr>
              <p:nvPr/>
            </p:nvGrpSpPr>
            <p:grpSpPr bwMode="auto">
              <a:xfrm rot="-4554275">
                <a:off x="4013" y="399"/>
                <a:ext cx="86" cy="159"/>
                <a:chOff x="2870" y="9093"/>
                <a:chExt cx="197" cy="363"/>
              </a:xfrm>
            </p:grpSpPr>
            <p:sp>
              <p:nvSpPr>
                <p:cNvPr id="36" name="Line 54"/>
                <p:cNvSpPr>
                  <a:spLocks noChangeAspect="1" noChangeShapeType="1"/>
                </p:cNvSpPr>
                <p:nvPr/>
              </p:nvSpPr>
              <p:spPr bwMode="auto">
                <a:xfrm>
                  <a:off x="2870" y="9093"/>
                  <a:ext cx="0" cy="36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37" name="Line 55"/>
                <p:cNvSpPr>
                  <a:spLocks noChangeAspect="1" noChangeShapeType="1"/>
                </p:cNvSpPr>
                <p:nvPr/>
              </p:nvSpPr>
              <p:spPr bwMode="auto">
                <a:xfrm>
                  <a:off x="3067" y="9096"/>
                  <a:ext cx="0" cy="360"/>
                </a:xfrm>
                <a:prstGeom prst="line">
                  <a:avLst/>
                </a:prstGeom>
                <a:noFill/>
                <a:ln w="95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ru-RU"/>
                </a:p>
              </p:txBody>
            </p:sp>
          </p:grpSp>
          <p:sp>
            <p:nvSpPr>
              <p:cNvPr id="29" name="Line 56"/>
              <p:cNvSpPr>
                <a:spLocks noChangeShapeType="1"/>
              </p:cNvSpPr>
              <p:nvPr/>
            </p:nvSpPr>
            <p:spPr bwMode="auto">
              <a:xfrm flipH="1">
                <a:off x="3355" y="2017"/>
                <a:ext cx="502" cy="552"/>
              </a:xfrm>
              <a:prstGeom prst="line">
                <a:avLst/>
              </a:prstGeom>
              <a:noFill/>
              <a:ln w="9525">
                <a:solidFill>
                  <a:srgbClr val="000000"/>
                </a:solidFill>
                <a:round/>
                <a:headEnd type="stealth" w="sm" len="med"/>
                <a:tailEnd/>
              </a:ln>
              <a:extLst>
                <a:ext uri="{909E8E84-426E-40DD-AFC4-6F175D3DCCD1}">
                  <a14:hiddenFill xmlns:a14="http://schemas.microsoft.com/office/drawing/2010/main">
                    <a:noFill/>
                  </a14:hiddenFill>
                </a:ext>
              </a:extLst>
            </p:spPr>
            <p:txBody>
              <a:bodyPr/>
              <a:lstStyle/>
              <a:p>
                <a:endParaRPr lang="ru-RU"/>
              </a:p>
            </p:txBody>
          </p:sp>
          <p:sp>
            <p:nvSpPr>
              <p:cNvPr id="30" name="Oval 57"/>
              <p:cNvSpPr>
                <a:spLocks noChangeArrowheads="1"/>
              </p:cNvSpPr>
              <p:nvPr/>
            </p:nvSpPr>
            <p:spPr bwMode="auto">
              <a:xfrm>
                <a:off x="4135" y="481"/>
                <a:ext cx="304" cy="304"/>
              </a:xfrm>
              <a:prstGeom prst="ellipse">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1" name="Oval 58"/>
              <p:cNvSpPr>
                <a:spLocks noChangeArrowheads="1"/>
              </p:cNvSpPr>
              <p:nvPr/>
            </p:nvSpPr>
            <p:spPr bwMode="auto">
              <a:xfrm>
                <a:off x="3856" y="1867"/>
                <a:ext cx="304" cy="304"/>
              </a:xfrm>
              <a:prstGeom prst="ellipse">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2" name="Line 59"/>
              <p:cNvSpPr>
                <a:spLocks noChangeShapeType="1"/>
              </p:cNvSpPr>
              <p:nvPr/>
            </p:nvSpPr>
            <p:spPr bwMode="auto">
              <a:xfrm flipH="1">
                <a:off x="3603" y="711"/>
                <a:ext cx="520" cy="442"/>
              </a:xfrm>
              <a:prstGeom prst="line">
                <a:avLst/>
              </a:prstGeom>
              <a:noFill/>
              <a:ln w="19050">
                <a:solidFill>
                  <a:srgbClr val="FF6600"/>
                </a:solidFill>
                <a:round/>
                <a:headEnd type="stealth" w="sm" len="med"/>
                <a:tailEnd type="none" w="sm" len="med"/>
              </a:ln>
              <a:extLst>
                <a:ext uri="{909E8E84-426E-40DD-AFC4-6F175D3DCCD1}">
                  <a14:hiddenFill xmlns:a14="http://schemas.microsoft.com/office/drawing/2010/main">
                    <a:noFill/>
                  </a14:hiddenFill>
                </a:ext>
              </a:extLst>
            </p:spPr>
            <p:txBody>
              <a:bodyPr/>
              <a:lstStyle/>
              <a:p>
                <a:endParaRPr lang="ru-RU"/>
              </a:p>
            </p:txBody>
          </p:sp>
          <p:sp>
            <p:nvSpPr>
              <p:cNvPr id="33" name="Line 60"/>
              <p:cNvSpPr>
                <a:spLocks noChangeShapeType="1"/>
              </p:cNvSpPr>
              <p:nvPr/>
            </p:nvSpPr>
            <p:spPr bwMode="auto">
              <a:xfrm flipH="1" flipV="1">
                <a:off x="3561" y="1345"/>
                <a:ext cx="320" cy="522"/>
              </a:xfrm>
              <a:prstGeom prst="line">
                <a:avLst/>
              </a:prstGeom>
              <a:noFill/>
              <a:ln w="19050">
                <a:solidFill>
                  <a:srgbClr val="FF6600"/>
                </a:solidFill>
                <a:round/>
                <a:headEnd type="stealth" w="sm" len="med"/>
                <a:tailEnd type="none" w="sm" len="med"/>
              </a:ln>
              <a:extLst>
                <a:ext uri="{909E8E84-426E-40DD-AFC4-6F175D3DCCD1}">
                  <a14:hiddenFill xmlns:a14="http://schemas.microsoft.com/office/drawing/2010/main">
                    <a:noFill/>
                  </a14:hiddenFill>
                </a:ext>
              </a:extLst>
            </p:spPr>
            <p:txBody>
              <a:bodyPr/>
              <a:lstStyle/>
              <a:p>
                <a:endParaRPr lang="ru-RU"/>
              </a:p>
            </p:txBody>
          </p:sp>
          <p:sp>
            <p:nvSpPr>
              <p:cNvPr id="34" name="Line 61"/>
              <p:cNvSpPr>
                <a:spLocks noChangeShapeType="1"/>
              </p:cNvSpPr>
              <p:nvPr/>
            </p:nvSpPr>
            <p:spPr bwMode="auto">
              <a:xfrm flipV="1">
                <a:off x="3355" y="2019"/>
                <a:ext cx="780" cy="550"/>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35" name="Line 62"/>
              <p:cNvSpPr>
                <a:spLocks noChangeShapeType="1"/>
              </p:cNvSpPr>
              <p:nvPr/>
            </p:nvSpPr>
            <p:spPr bwMode="auto">
              <a:xfrm flipV="1">
                <a:off x="4271" y="2019"/>
                <a:ext cx="331" cy="550"/>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ru-RU"/>
              </a:p>
            </p:txBody>
          </p:sp>
        </p:grpSp>
      </p:grpSp>
      <p:sp>
        <p:nvSpPr>
          <p:cNvPr id="48" name="Text Box 82"/>
          <p:cNvSpPr txBox="1">
            <a:spLocks noChangeArrowheads="1"/>
          </p:cNvSpPr>
          <p:nvPr/>
        </p:nvSpPr>
        <p:spPr bwMode="auto">
          <a:xfrm>
            <a:off x="4345976" y="4077072"/>
            <a:ext cx="48245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ru-RU" sz="2400" b="1" dirty="0" smtClean="0">
                <a:latin typeface="Times New Roman" panose="02020603050405020304" pitchFamily="18" charset="0"/>
                <a:cs typeface="Times New Roman" panose="02020603050405020304" pitchFamily="18" charset="0"/>
              </a:rPr>
              <a:t>Fig. 2. </a:t>
            </a:r>
            <a:r>
              <a:rPr lang="en-US" altLang="ru-RU" sz="2400" dirty="0">
                <a:latin typeface="Times New Roman" panose="02020603050405020304" pitchFamily="18" charset="0"/>
                <a:cs typeface="Times New Roman" panose="02020603050405020304" pitchFamily="18" charset="0"/>
              </a:rPr>
              <a:t>The IAR arises due to Alfvén wave reflection from the E-layer of the ionosphere and from the plasma density gradient at a few </a:t>
            </a:r>
            <a:r>
              <a:rPr lang="en-US" altLang="ru-RU" sz="2400" dirty="0" smtClean="0">
                <a:latin typeface="Times New Roman" panose="02020603050405020304" pitchFamily="18" charset="0"/>
                <a:cs typeface="Times New Roman" panose="02020603050405020304" pitchFamily="18" charset="0"/>
              </a:rPr>
              <a:t>hundreds </a:t>
            </a:r>
            <a:r>
              <a:rPr lang="en-US" altLang="ru-RU" sz="2400" dirty="0">
                <a:latin typeface="Times New Roman" panose="02020603050405020304" pitchFamily="18" charset="0"/>
                <a:cs typeface="Times New Roman" panose="02020603050405020304" pitchFamily="18" charset="0"/>
              </a:rPr>
              <a:t>of kilometers from the Earth's surface.</a:t>
            </a:r>
            <a:endParaRPr lang="ru-RU" altLang="ru-RU" sz="2400" dirty="0">
              <a:latin typeface="Times New Roman" panose="02020603050405020304" pitchFamily="18" charset="0"/>
              <a:cs typeface="Times New Roman" panose="02020603050405020304" pitchFamily="18" charset="0"/>
            </a:endParaRPr>
          </a:p>
        </p:txBody>
      </p:sp>
      <p:sp>
        <p:nvSpPr>
          <p:cNvPr id="49" name="Text Box 82"/>
          <p:cNvSpPr txBox="1">
            <a:spLocks noChangeArrowheads="1"/>
          </p:cNvSpPr>
          <p:nvPr/>
        </p:nvSpPr>
        <p:spPr bwMode="auto">
          <a:xfrm>
            <a:off x="-1" y="-36106"/>
            <a:ext cx="4294331"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latin typeface="Times New Roman" panose="02020603050405020304" pitchFamily="18" charset="0"/>
                <a:cs typeface="Times New Roman" panose="02020603050405020304" pitchFamily="18" charset="0"/>
              </a:rPr>
              <a:t>The IAR resonance </a:t>
            </a:r>
            <a:r>
              <a:rPr lang="en-US" sz="2400" dirty="0">
                <a:latin typeface="Times New Roman" panose="02020603050405020304" pitchFamily="18" charset="0"/>
                <a:cs typeface="Times New Roman" panose="02020603050405020304" pitchFamily="18" charset="0"/>
              </a:rPr>
              <a:t>cavity occupies a space bounded from </a:t>
            </a:r>
            <a:r>
              <a:rPr lang="en-US" sz="2400" dirty="0" smtClean="0">
                <a:latin typeface="Times New Roman" panose="02020603050405020304" pitchFamily="18" charset="0"/>
                <a:cs typeface="Times New Roman" panose="02020603050405020304" pitchFamily="18" charset="0"/>
              </a:rPr>
              <a:t>below by </a:t>
            </a:r>
            <a:r>
              <a:rPr lang="en-US" sz="2400" dirty="0">
                <a:latin typeface="Times New Roman" panose="02020603050405020304" pitchFamily="18" charset="0"/>
                <a:cs typeface="Times New Roman" panose="02020603050405020304" pitchFamily="18" charset="0"/>
              </a:rPr>
              <a:t>E layer and from above by a zone located at </a:t>
            </a:r>
            <a:r>
              <a:rPr lang="en-US" sz="2400" dirty="0" smtClean="0">
                <a:latin typeface="Times New Roman" panose="02020603050405020304" pitchFamily="18" charset="0"/>
                <a:cs typeface="Times New Roman" panose="02020603050405020304" pitchFamily="18" charset="0"/>
              </a:rPr>
              <a:t>altitude about </a:t>
            </a:r>
            <a:r>
              <a:rPr lang="en-US" sz="2400" dirty="0">
                <a:latin typeface="Times New Roman" panose="02020603050405020304" pitchFamily="18" charset="0"/>
                <a:cs typeface="Times New Roman" panose="02020603050405020304" pitchFamily="18" charset="0"/>
              </a:rPr>
              <a:t>500–1000 km, where the plasma density and </a:t>
            </a:r>
            <a:r>
              <a:rPr lang="en-US" sz="2400" dirty="0" smtClean="0">
                <a:latin typeface="Times New Roman" panose="02020603050405020304" pitchFamily="18" charset="0"/>
                <a:cs typeface="Times New Roman" panose="02020603050405020304" pitchFamily="18" charset="0"/>
              </a:rPr>
              <a:t>Alfvén velocity </a:t>
            </a:r>
            <a:r>
              <a:rPr lang="en-US" sz="2400" dirty="0">
                <a:latin typeface="Times New Roman" panose="02020603050405020304" pitchFamily="18" charset="0"/>
                <a:cs typeface="Times New Roman" panose="02020603050405020304" pitchFamily="18" charset="0"/>
              </a:rPr>
              <a:t>changes abruptly. The </a:t>
            </a:r>
            <a:r>
              <a:rPr lang="en-US" sz="2400" dirty="0" smtClean="0">
                <a:latin typeface="Times New Roman" panose="02020603050405020304" pitchFamily="18" charset="0"/>
                <a:cs typeface="Times New Roman" panose="02020603050405020304" pitchFamily="18" charset="0"/>
              </a:rPr>
              <a:t>IAR resonance </a:t>
            </a:r>
            <a:r>
              <a:rPr lang="en-US" sz="2400" dirty="0">
                <a:latin typeface="Times New Roman" panose="02020603050405020304" pitchFamily="18" charset="0"/>
                <a:cs typeface="Times New Roman" panose="02020603050405020304" pitchFamily="18" charset="0"/>
              </a:rPr>
              <a:t>frequencies </a:t>
            </a:r>
            <a:r>
              <a:rPr lang="en-US" sz="2400" dirty="0" smtClean="0">
                <a:latin typeface="Times New Roman" panose="02020603050405020304" pitchFamily="18" charset="0"/>
                <a:cs typeface="Times New Roman" panose="02020603050405020304" pitchFamily="18" charset="0"/>
              </a:rPr>
              <a:t>are in ULF range (0.5</a:t>
            </a:r>
            <a:r>
              <a:rPr lang="en-US" sz="2400" dirty="0" smtClean="0">
                <a:latin typeface="Times New Roman" panose="02020603050405020304" pitchFamily="18" charset="0"/>
                <a:cs typeface="Times New Roman" panose="02020603050405020304" pitchFamily="18" charset="0"/>
                <a:sym typeface="Symbol"/>
              </a:rPr>
              <a:t></a:t>
            </a:r>
            <a:r>
              <a:rPr lang="en-US" sz="2400" dirty="0" smtClean="0">
                <a:latin typeface="Times New Roman" panose="02020603050405020304" pitchFamily="18" charset="0"/>
                <a:cs typeface="Times New Roman" panose="02020603050405020304" pitchFamily="18" charset="0"/>
              </a:rPr>
              <a:t>5 Hz).</a:t>
            </a:r>
            <a:r>
              <a:rPr lang="en-US" sz="2400" dirty="0" smtClean="0"/>
              <a:t> </a:t>
            </a:r>
            <a:r>
              <a:rPr lang="en-US" sz="2400" dirty="0" smtClean="0">
                <a:latin typeface="Times New Roman" panose="02020603050405020304" pitchFamily="18" charset="0"/>
                <a:cs typeface="Times New Roman" panose="02020603050405020304" pitchFamily="18" charset="0"/>
              </a:rPr>
              <a:t>Hall conductivity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E-layer leads to the coupling between shear Alfvén and </a:t>
            </a:r>
            <a:r>
              <a:rPr lang="en-US" sz="2400" dirty="0" smtClean="0">
                <a:latin typeface="Times New Roman" panose="02020603050405020304" pitchFamily="18" charset="0"/>
                <a:cs typeface="Times New Roman" panose="02020603050405020304" pitchFamily="18" charset="0"/>
              </a:rPr>
              <a:t>FMS waves. </a:t>
            </a:r>
            <a:r>
              <a:rPr lang="en-US" sz="2400" dirty="0">
                <a:latin typeface="Times New Roman" panose="02020603050405020304" pitchFamily="18" charset="0"/>
                <a:cs typeface="Times New Roman" panose="02020603050405020304" pitchFamily="18" charset="0"/>
              </a:rPr>
              <a:t>As a result of such coupling the energy of trapped Alfvén </a:t>
            </a:r>
            <a:r>
              <a:rPr lang="en-US" sz="2400" dirty="0" err="1" smtClean="0">
                <a:latin typeface="Times New Roman" panose="02020603050405020304" pitchFamily="18" charset="0"/>
                <a:cs typeface="Times New Roman" panose="02020603050405020304" pitchFamily="18" charset="0"/>
              </a:rPr>
              <a:t>oscilla-tions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partially leaks from the resonator into the </a:t>
            </a:r>
            <a:r>
              <a:rPr lang="en-US" sz="2400" dirty="0" smtClean="0">
                <a:latin typeface="Times New Roman" panose="02020603050405020304" pitchFamily="18" charset="0"/>
                <a:cs typeface="Times New Roman" panose="02020603050405020304" pitchFamily="18" charset="0"/>
              </a:rPr>
              <a:t>atmosphere. </a:t>
            </a:r>
            <a:endParaRPr lang="ru-RU" altLang="ru-RU" sz="2400" dirty="0">
              <a:latin typeface="Times New Roman" panose="02020603050405020304" pitchFamily="18" charset="0"/>
              <a:cs typeface="Times New Roman" panose="02020603050405020304" pitchFamily="18" charset="0"/>
            </a:endParaRPr>
          </a:p>
        </p:txBody>
      </p:sp>
      <p:sp>
        <p:nvSpPr>
          <p:cNvPr id="50" name="Text Box 82"/>
          <p:cNvSpPr txBox="1">
            <a:spLocks noChangeArrowheads="1"/>
          </p:cNvSpPr>
          <p:nvPr/>
        </p:nvSpPr>
        <p:spPr bwMode="auto">
          <a:xfrm>
            <a:off x="16149" y="6021288"/>
            <a:ext cx="90923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latin typeface="Times New Roman" panose="02020603050405020304" pitchFamily="18" charset="0"/>
                <a:cs typeface="Times New Roman" panose="02020603050405020304" pitchFamily="18" charset="0"/>
              </a:rPr>
              <a:t>Schumann resonances </a:t>
            </a:r>
            <a:r>
              <a:rPr lang="en-US" sz="2400" dirty="0">
                <a:latin typeface="Times New Roman" panose="02020603050405020304" pitchFamily="18" charset="0"/>
                <a:cs typeface="Times New Roman" panose="02020603050405020304" pitchFamily="18" charset="0"/>
              </a:rPr>
              <a:t>and IAR spectrum were observed on the ground at </a:t>
            </a:r>
            <a:r>
              <a:rPr lang="en-US" sz="2400" dirty="0" smtClean="0">
                <a:latin typeface="Times New Roman" panose="02020603050405020304" pitchFamily="18" charset="0"/>
                <a:cs typeface="Times New Roman" panose="02020603050405020304" pitchFamily="18" charset="0"/>
              </a:rPr>
              <a:t>low, middle, </a:t>
            </a:r>
            <a:r>
              <a:rPr lang="en-US" sz="2400" dirty="0">
                <a:latin typeface="Times New Roman" panose="02020603050405020304" pitchFamily="18" charset="0"/>
                <a:cs typeface="Times New Roman" panose="02020603050405020304" pitchFamily="18" charset="0"/>
              </a:rPr>
              <a:t>and even high </a:t>
            </a:r>
            <a:r>
              <a:rPr lang="en-US" sz="2400" dirty="0" smtClean="0">
                <a:latin typeface="Times New Roman" panose="02020603050405020304" pitchFamily="18" charset="0"/>
                <a:cs typeface="Times New Roman" panose="02020603050405020304" pitchFamily="18" charset="0"/>
              </a:rPr>
              <a:t>latitudes </a:t>
            </a:r>
            <a:r>
              <a:rPr lang="en-US" sz="2400" dirty="0">
                <a:latin typeface="Times New Roman" panose="02020603050405020304" pitchFamily="18" charset="0"/>
                <a:cs typeface="Times New Roman" panose="02020603050405020304" pitchFamily="18" charset="0"/>
              </a:rPr>
              <a:t>irrespective of season</a:t>
            </a:r>
            <a:r>
              <a:rPr lang="en-US" sz="2400" dirty="0" smtClean="0">
                <a:latin typeface="Times New Roman" panose="02020603050405020304" pitchFamily="18" charset="0"/>
                <a:cs typeface="Times New Roman" panose="02020603050405020304" pitchFamily="18" charset="0"/>
              </a:rPr>
              <a:t>.</a:t>
            </a: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148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04" y="116632"/>
            <a:ext cx="7073999" cy="470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одзаголовок 2"/>
          <p:cNvSpPr txBox="1">
            <a:spLocks/>
          </p:cNvSpPr>
          <p:nvPr/>
        </p:nvSpPr>
        <p:spPr>
          <a:xfrm>
            <a:off x="323528" y="5373216"/>
            <a:ext cx="8568952" cy="13681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chemeClr val="tx1"/>
                </a:solidFill>
              </a:rPr>
              <a:t>.</a:t>
            </a:r>
            <a:endParaRPr lang="ru-RU" dirty="0">
              <a:solidFill>
                <a:schemeClr val="tx1"/>
              </a:solidFill>
            </a:endParaRPr>
          </a:p>
        </p:txBody>
      </p:sp>
      <p:sp>
        <p:nvSpPr>
          <p:cNvPr id="4" name="Text Box 82"/>
          <p:cNvSpPr txBox="1">
            <a:spLocks noChangeArrowheads="1"/>
          </p:cNvSpPr>
          <p:nvPr/>
        </p:nvSpPr>
        <p:spPr bwMode="auto">
          <a:xfrm>
            <a:off x="251520" y="5027692"/>
            <a:ext cx="871296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ru-RU" sz="2400" b="1" dirty="0" smtClean="0">
                <a:latin typeface="Times New Roman" panose="02020603050405020304" pitchFamily="18" charset="0"/>
                <a:cs typeface="Times New Roman" panose="02020603050405020304" pitchFamily="18" charset="0"/>
              </a:rPr>
              <a:t>Fig. 3. </a:t>
            </a:r>
            <a:r>
              <a:rPr lang="en-US" altLang="ru-RU" sz="2400" dirty="0" smtClean="0">
                <a:latin typeface="Times New Roman" panose="02020603050405020304" pitchFamily="18" charset="0"/>
                <a:cs typeface="Times New Roman" panose="02020603050405020304" pitchFamily="18" charset="0"/>
              </a:rPr>
              <a:t>Recently both the </a:t>
            </a:r>
            <a:r>
              <a:rPr lang="en-US" sz="2400" dirty="0" smtClean="0">
                <a:latin typeface="Times New Roman" panose="02020603050405020304" pitchFamily="18" charset="0"/>
                <a:cs typeface="Times New Roman" panose="02020603050405020304" pitchFamily="18" charset="0"/>
              </a:rPr>
              <a:t>Schumann </a:t>
            </a:r>
            <a:r>
              <a:rPr lang="en-US" sz="2400" dirty="0">
                <a:latin typeface="Times New Roman" panose="02020603050405020304" pitchFamily="18" charset="0"/>
                <a:cs typeface="Times New Roman" panose="02020603050405020304" pitchFamily="18" charset="0"/>
              </a:rPr>
              <a:t>resonances and IAR </a:t>
            </a:r>
            <a:r>
              <a:rPr lang="en-US" sz="2400" dirty="0" smtClean="0">
                <a:latin typeface="Times New Roman" panose="02020603050405020304" pitchFamily="18" charset="0"/>
                <a:cs typeface="Times New Roman" panose="02020603050405020304" pitchFamily="18" charset="0"/>
              </a:rPr>
              <a:t>signature have been discovered in the space [</a:t>
            </a:r>
            <a:r>
              <a:rPr lang="en-US" sz="2400" dirty="0">
                <a:latin typeface="Times New Roman" panose="02020603050405020304" pitchFamily="18" charset="0"/>
                <a:cs typeface="Times New Roman" panose="02020603050405020304" pitchFamily="18" charset="0"/>
              </a:rPr>
              <a:t>Simões </a:t>
            </a:r>
            <a:r>
              <a:rPr lang="en-US" sz="2400" dirty="0" smtClean="0">
                <a:latin typeface="Times New Roman" panose="02020603050405020304" pitchFamily="18" charset="0"/>
                <a:cs typeface="Times New Roman" panose="02020603050405020304" pitchFamily="18" charset="0"/>
              </a:rPr>
              <a:t> et al., 2011; 2012]. </a:t>
            </a:r>
            <a:r>
              <a:rPr lang="en-GB" sz="2400" dirty="0" smtClean="0">
                <a:latin typeface="Times New Roman" panose="02020603050405020304" pitchFamily="18" charset="0"/>
                <a:cs typeface="Times New Roman" panose="02020603050405020304" pitchFamily="18" charset="0"/>
              </a:rPr>
              <a:t>The ELF </a:t>
            </a:r>
            <a:r>
              <a:rPr lang="en-GB" sz="2400" dirty="0">
                <a:latin typeface="Times New Roman" panose="02020603050405020304" pitchFamily="18" charset="0"/>
                <a:cs typeface="Times New Roman" panose="02020603050405020304" pitchFamily="18" charset="0"/>
              </a:rPr>
              <a:t>electric field measurements </a:t>
            </a:r>
            <a:r>
              <a:rPr lang="en-GB" sz="2400" dirty="0" err="1">
                <a:latin typeface="Times New Roman" panose="02020603050405020304" pitchFamily="18" charset="0"/>
                <a:cs typeface="Times New Roman" panose="02020603050405020304" pitchFamily="18" charset="0"/>
              </a:rPr>
              <a:t>onboard</a:t>
            </a:r>
            <a:r>
              <a:rPr lang="en-GB" sz="2400" dirty="0">
                <a:latin typeface="Times New Roman" panose="02020603050405020304" pitchFamily="18" charset="0"/>
                <a:cs typeface="Times New Roman" panose="02020603050405020304" pitchFamily="18" charset="0"/>
              </a:rPr>
              <a:t> low-orbiting C/NOFS satellite revealed a distinct picture of the first five SR </a:t>
            </a: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99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62" y="2097753"/>
            <a:ext cx="7267076" cy="333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539755"/>
            <a:ext cx="77724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Группа 2"/>
          <p:cNvGrpSpPr/>
          <p:nvPr/>
        </p:nvGrpSpPr>
        <p:grpSpPr>
          <a:xfrm>
            <a:off x="0" y="188640"/>
            <a:ext cx="9144000" cy="1938992"/>
            <a:chOff x="0" y="188640"/>
            <a:chExt cx="9144000" cy="1938992"/>
          </a:xfrm>
        </p:grpSpPr>
        <p:sp>
          <p:nvSpPr>
            <p:cNvPr id="7" name="Text Box 82"/>
            <p:cNvSpPr txBox="1">
              <a:spLocks noChangeArrowheads="1"/>
            </p:cNvSpPr>
            <p:nvPr/>
          </p:nvSpPr>
          <p:spPr bwMode="auto">
            <a:xfrm>
              <a:off x="0" y="18864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b="1" dirty="0">
                  <a:latin typeface="Times New Roman" panose="02020603050405020304" pitchFamily="18" charset="0"/>
                  <a:cs typeface="Times New Roman" panose="02020603050405020304" pitchFamily="18" charset="0"/>
                </a:rPr>
                <a:t>Fig. 4.</a:t>
              </a:r>
              <a:r>
                <a:rPr lang="en-GB"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Moreover </a:t>
              </a:r>
              <a:r>
                <a:rPr lang="en-GB" sz="2400" dirty="0">
                  <a:latin typeface="Times New Roman" panose="02020603050405020304" pitchFamily="18" charset="0"/>
                  <a:cs typeface="Times New Roman" panose="02020603050405020304" pitchFamily="18" charset="0"/>
                </a:rPr>
                <a:t>several spectrograms of the electric field meridional and zonal components with "fingerprint" pattern manifest itself similar to typical IAR SRS, although these spectral peaks lie in the frequency </a:t>
              </a:r>
              <a:r>
                <a:rPr lang="en-GB" sz="2400" dirty="0" smtClean="0">
                  <a:latin typeface="Times New Roman" panose="02020603050405020304" pitchFamily="18" charset="0"/>
                  <a:cs typeface="Times New Roman" panose="02020603050405020304" pitchFamily="18" charset="0"/>
                </a:rPr>
                <a:t>band</a:t>
              </a:r>
            </a:p>
            <a:p>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Hz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Simões  et al., </a:t>
              </a:r>
              <a:r>
                <a:rPr lang="en-US" sz="2400" dirty="0" smtClean="0">
                  <a:latin typeface="Times New Roman" panose="02020603050405020304" pitchFamily="18" charset="0"/>
                  <a:cs typeface="Times New Roman" panose="02020603050405020304" pitchFamily="18" charset="0"/>
                </a:rPr>
                <a:t>2012]</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These abnormal spectra were detected by the C/NOFS satellite in the near-equatorial region near the terminator. </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573705019"/>
                </p:ext>
              </p:extLst>
            </p:nvPr>
          </p:nvGraphicFramePr>
          <p:xfrm>
            <a:off x="11297" y="1340768"/>
            <a:ext cx="965200" cy="355600"/>
          </p:xfrm>
          <a:graphic>
            <a:graphicData uri="http://schemas.openxmlformats.org/presentationml/2006/ole">
              <mc:AlternateContent xmlns:mc="http://schemas.openxmlformats.org/markup-compatibility/2006">
                <mc:Choice xmlns:v="urn:schemas-microsoft-com:vml" Requires="v">
                  <p:oleObj spid="_x0000_s13322" name="Equation" r:id="rId5" imgW="482400" imgH="177480" progId="Equation.DSMT4">
                    <p:embed/>
                  </p:oleObj>
                </mc:Choice>
                <mc:Fallback>
                  <p:oleObj name="Equation" r:id="rId5" imgW="482400" imgH="177480" progId="Equation.DSMT4">
                    <p:embed/>
                    <p:pic>
                      <p:nvPicPr>
                        <p:cNvPr id="0" name="Объект 6"/>
                        <p:cNvPicPr>
                          <a:picLocks noChangeAspect="1" noChangeArrowheads="1"/>
                        </p:cNvPicPr>
                        <p:nvPr/>
                      </p:nvPicPr>
                      <p:blipFill>
                        <a:blip r:embed="rId6"/>
                        <a:srcRect/>
                        <a:stretch>
                          <a:fillRect/>
                        </a:stretch>
                      </p:blipFill>
                      <p:spPr bwMode="auto">
                        <a:xfrm>
                          <a:off x="11297" y="1340768"/>
                          <a:ext cx="965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650813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16632"/>
            <a:ext cx="7920880" cy="1077218"/>
          </a:xfrm>
          <a:prstGeom prst="rect">
            <a:avLst/>
          </a:prstGeom>
          <a:no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2</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Estimates of Schumann resonance amplitudes in the ionosphere</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7170" name="Picture 2" descr="SchumannFi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3" y="3501008"/>
            <a:ext cx="4722905"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2"/>
          <p:cNvSpPr txBox="1">
            <a:spLocks noChangeArrowheads="1"/>
          </p:cNvSpPr>
          <p:nvPr/>
        </p:nvSpPr>
        <p:spPr bwMode="auto">
          <a:xfrm>
            <a:off x="4924789" y="3645024"/>
            <a:ext cx="418371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smtClean="0">
                <a:latin typeface="Times New Roman" panose="02020603050405020304" pitchFamily="18" charset="0"/>
                <a:cs typeface="Times New Roman" panose="02020603050405020304" pitchFamily="18" charset="0"/>
              </a:rPr>
              <a:t>Fig.</a:t>
            </a:r>
            <a:r>
              <a:rPr lang="ru-RU"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5</a:t>
            </a:r>
            <a:r>
              <a:rPr lang="ru-RU" sz="2400" b="1"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schematic illustration of the model. The origin of coordinate system is situated </a:t>
            </a:r>
            <a:r>
              <a:rPr lang="en-US" sz="2400" dirty="0" smtClean="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the interface between the ionospheric E-layer and conducting atmosphere. The bold arrow represents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lightning current moment </a:t>
            </a:r>
            <a:r>
              <a:rPr lang="en-US" sz="2400" b="1" dirty="0">
                <a:latin typeface="Times New Roman" panose="02020603050405020304" pitchFamily="18" charset="0"/>
                <a:cs typeface="Times New Roman" panose="02020603050405020304" pitchFamily="18" charset="0"/>
              </a:rPr>
              <a:t>M</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a:t>
            </a:r>
            <a:endParaRPr lang="ru-RU" altLang="ru-RU" sz="2400" dirty="0">
              <a:latin typeface="Times New Roman" panose="02020603050405020304" pitchFamily="18" charset="0"/>
              <a:cs typeface="Times New Roman" panose="02020603050405020304" pitchFamily="18" charset="0"/>
            </a:endParaRPr>
          </a:p>
        </p:txBody>
      </p:sp>
      <p:sp>
        <p:nvSpPr>
          <p:cNvPr id="7" name="Text Box 82"/>
          <p:cNvSpPr txBox="1">
            <a:spLocks noChangeArrowheads="1"/>
          </p:cNvSpPr>
          <p:nvPr/>
        </p:nvSpPr>
        <p:spPr bwMode="auto">
          <a:xfrm>
            <a:off x="35915" y="1205243"/>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In order to compare the magnitudes of SR at the ionospheric altitudes and on the Earth surface, we use the simplified plane stratified model which consist of the infinitely conductive ground , neutral atmosphere , conducting atmosphere , conducting </a:t>
            </a:r>
            <a:r>
              <a:rPr lang="en-GB" sz="2400" dirty="0" err="1">
                <a:latin typeface="Times New Roman" panose="02020603050405020304" pitchFamily="18" charset="0"/>
                <a:cs typeface="Times New Roman" panose="02020603050405020304" pitchFamily="18" charset="0"/>
              </a:rPr>
              <a:t>gyrotropic</a:t>
            </a:r>
            <a:r>
              <a:rPr lang="en-GB" sz="2400" dirty="0">
                <a:latin typeface="Times New Roman" panose="02020603050405020304" pitchFamily="18" charset="0"/>
                <a:cs typeface="Times New Roman" panose="02020603050405020304" pitchFamily="18" charset="0"/>
              </a:rPr>
              <a:t> E-layer of the ionosphere  and the F-layer . </a:t>
            </a: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433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2"/>
          <p:cNvSpPr txBox="1">
            <a:spLocks noChangeArrowheads="1"/>
          </p:cNvSpPr>
          <p:nvPr/>
        </p:nvSpPr>
        <p:spPr bwMode="auto">
          <a:xfrm>
            <a:off x="107504" y="56697"/>
            <a:ext cx="90364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latin typeface="Times New Roman" panose="02020603050405020304" pitchFamily="18" charset="0"/>
                <a:cs typeface="Times New Roman" panose="02020603050405020304" pitchFamily="18" charset="0"/>
              </a:rPr>
              <a:t>To treat the electric and magnetic fields in the E-layer, Maxwell's equations are needed, which, in their full form, are given by </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2007168678"/>
              </p:ext>
            </p:extLst>
          </p:nvPr>
        </p:nvGraphicFramePr>
        <p:xfrm>
          <a:off x="788888" y="980728"/>
          <a:ext cx="6375400" cy="965200"/>
        </p:xfrm>
        <a:graphic>
          <a:graphicData uri="http://schemas.openxmlformats.org/presentationml/2006/ole">
            <mc:AlternateContent xmlns:mc="http://schemas.openxmlformats.org/markup-compatibility/2006">
              <mc:Choice xmlns:v="urn:schemas-microsoft-com:vml" Requires="v">
                <p:oleObj spid="_x0000_s8327" name="Equation" r:id="rId3" imgW="3187440" imgH="482400" progId="Equation.DSMT4">
                  <p:embed/>
                </p:oleObj>
              </mc:Choice>
              <mc:Fallback>
                <p:oleObj name="Equation" r:id="rId3" imgW="3187440" imgH="482400" progId="Equation.DSMT4">
                  <p:embed/>
                  <p:pic>
                    <p:nvPicPr>
                      <p:cNvPr id="0" name="Объект 1"/>
                      <p:cNvPicPr>
                        <a:picLocks noChangeAspect="1" noChangeArrowheads="1"/>
                      </p:cNvPicPr>
                      <p:nvPr/>
                    </p:nvPicPr>
                    <p:blipFill>
                      <a:blip r:embed="rId4"/>
                      <a:srcRect/>
                      <a:stretch>
                        <a:fillRect/>
                      </a:stretch>
                    </p:blipFill>
                    <p:spPr bwMode="auto">
                      <a:xfrm>
                        <a:off x="788888" y="980728"/>
                        <a:ext cx="6375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82"/>
          <p:cNvSpPr txBox="1">
            <a:spLocks noChangeArrowheads="1"/>
          </p:cNvSpPr>
          <p:nvPr/>
        </p:nvSpPr>
        <p:spPr bwMode="auto">
          <a:xfrm>
            <a:off x="7776864" y="1196752"/>
            <a:ext cx="683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latin typeface="Times New Roman" panose="02020603050405020304" pitchFamily="18" charset="0"/>
                <a:cs typeface="Times New Roman" panose="02020603050405020304" pitchFamily="18" charset="0"/>
              </a:rPr>
              <a:t>(1)</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3142790101"/>
              </p:ext>
            </p:extLst>
          </p:nvPr>
        </p:nvGraphicFramePr>
        <p:xfrm>
          <a:off x="3275856" y="2094905"/>
          <a:ext cx="1549400" cy="355600"/>
        </p:xfrm>
        <a:graphic>
          <a:graphicData uri="http://schemas.openxmlformats.org/presentationml/2006/ole">
            <mc:AlternateContent xmlns:mc="http://schemas.openxmlformats.org/markup-compatibility/2006">
              <mc:Choice xmlns:v="urn:schemas-microsoft-com:vml" Requires="v">
                <p:oleObj spid="_x0000_s8328" name="Equation" r:id="rId5" imgW="774360" imgH="177480" progId="Equation.DSMT4">
                  <p:embed/>
                </p:oleObj>
              </mc:Choice>
              <mc:Fallback>
                <p:oleObj name="Equation" r:id="rId5" imgW="774360" imgH="177480" progId="Equation.DSMT4">
                  <p:embed/>
                  <p:pic>
                    <p:nvPicPr>
                      <p:cNvPr id="0" name=""/>
                      <p:cNvPicPr>
                        <a:picLocks noChangeAspect="1" noChangeArrowheads="1"/>
                      </p:cNvPicPr>
                      <p:nvPr/>
                    </p:nvPicPr>
                    <p:blipFill>
                      <a:blip r:embed="rId6"/>
                      <a:srcRect/>
                      <a:stretch>
                        <a:fillRect/>
                      </a:stretch>
                    </p:blipFill>
                    <p:spPr bwMode="auto">
                      <a:xfrm>
                        <a:off x="3275856" y="2094905"/>
                        <a:ext cx="1549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82"/>
          <p:cNvSpPr txBox="1">
            <a:spLocks noChangeArrowheads="1"/>
          </p:cNvSpPr>
          <p:nvPr/>
        </p:nvSpPr>
        <p:spPr bwMode="auto">
          <a:xfrm>
            <a:off x="7776864" y="1988840"/>
            <a:ext cx="683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latin typeface="Times New Roman" panose="02020603050405020304" pitchFamily="18" charset="0"/>
                <a:cs typeface="Times New Roman" panose="02020603050405020304" pitchFamily="18" charset="0"/>
              </a:rPr>
              <a:t>(2)</a:t>
            </a:r>
            <a:endParaRPr lang="ru-RU" altLang="ru-RU" sz="2400" dirty="0">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9453" y="2780928"/>
            <a:ext cx="9036496" cy="1569660"/>
            <a:chOff x="9453" y="2780928"/>
            <a:chExt cx="9036496" cy="1569660"/>
          </a:xfrm>
        </p:grpSpPr>
        <p:sp>
          <p:nvSpPr>
            <p:cNvPr id="9" name="Text Box 82"/>
            <p:cNvSpPr txBox="1">
              <a:spLocks noChangeArrowheads="1"/>
            </p:cNvSpPr>
            <p:nvPr/>
          </p:nvSpPr>
          <p:spPr bwMode="auto">
            <a:xfrm>
              <a:off x="9453" y="2780928"/>
              <a:ext cx="90364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Here  </a:t>
              </a:r>
              <a:r>
                <a:rPr lang="en-GB" sz="2400" b="1" dirty="0" smtClean="0">
                  <a:latin typeface="Times New Roman" panose="02020603050405020304" pitchFamily="18" charset="0"/>
                  <a:cs typeface="Times New Roman" panose="02020603050405020304" pitchFamily="18" charset="0"/>
                </a:rPr>
                <a:t>B</a:t>
              </a:r>
              <a:r>
                <a:rPr lang="en-GB" sz="2400" baseline="-25000" dirty="0" smtClean="0">
                  <a:latin typeface="Times New Roman" panose="02020603050405020304" pitchFamily="18" charset="0"/>
                  <a:cs typeface="Times New Roman" panose="02020603050405020304" pitchFamily="18" charset="0"/>
                </a:rPr>
                <a:t>0</a:t>
              </a:r>
              <a:r>
                <a:rPr lang="en-GB" sz="2400" dirty="0" smtClean="0">
                  <a:latin typeface="Times New Roman" panose="02020603050405020304" pitchFamily="18" charset="0"/>
                  <a:cs typeface="Times New Roman" panose="02020603050405020304" pitchFamily="18" charset="0"/>
                </a:rPr>
                <a:t> is </a:t>
              </a:r>
              <a:r>
                <a:rPr lang="en-GB" sz="2400" dirty="0">
                  <a:latin typeface="Times New Roman" panose="02020603050405020304" pitchFamily="18" charset="0"/>
                  <a:cs typeface="Times New Roman" panose="02020603050405020304" pitchFamily="18" charset="0"/>
                </a:rPr>
                <a:t>the unperturbed geomagnetic field;  </a:t>
              </a:r>
              <a:r>
                <a:rPr lang="en-GB" sz="2400" dirty="0" smtClean="0">
                  <a:latin typeface="Times New Roman" panose="02020603050405020304" pitchFamily="18" charset="0"/>
                  <a:cs typeface="Times New Roman" panose="02020603050405020304" pitchFamily="18" charset="0"/>
                </a:rPr>
                <a:t>   and      denote </a:t>
              </a:r>
              <a:r>
                <a:rPr lang="en-GB" sz="2400" dirty="0">
                  <a:latin typeface="Times New Roman" panose="02020603050405020304" pitchFamily="18" charset="0"/>
                  <a:cs typeface="Times New Roman" panose="02020603050405020304" pitchFamily="18" charset="0"/>
                </a:rPr>
                <a:t>components of electric </a:t>
              </a:r>
              <a:r>
                <a:rPr lang="en-GB" sz="2400" dirty="0" smtClean="0">
                  <a:latin typeface="Times New Roman" panose="02020603050405020304" pitchFamily="18" charset="0"/>
                  <a:cs typeface="Times New Roman" panose="02020603050405020304" pitchFamily="18" charset="0"/>
                </a:rPr>
                <a:t>field </a:t>
              </a:r>
              <a:r>
                <a:rPr lang="en-GB" sz="2400" dirty="0">
                  <a:latin typeface="Times New Roman" panose="02020603050405020304" pitchFamily="18" charset="0"/>
                  <a:cs typeface="Times New Roman" panose="02020603050405020304" pitchFamily="18" charset="0"/>
                </a:rPr>
                <a:t>parallel and transverse to </a:t>
              </a:r>
              <a:r>
                <a:rPr lang="en-GB" sz="2400" b="1" dirty="0" smtClean="0">
                  <a:latin typeface="Times New Roman" panose="02020603050405020304" pitchFamily="18" charset="0"/>
                  <a:cs typeface="Times New Roman" panose="02020603050405020304" pitchFamily="18" charset="0"/>
                </a:rPr>
                <a:t>B</a:t>
              </a:r>
              <a:r>
                <a:rPr lang="en-GB" sz="2400" baseline="-25000" dirty="0" smtClean="0">
                  <a:latin typeface="Times New Roman" panose="02020603050405020304" pitchFamily="18" charset="0"/>
                  <a:cs typeface="Times New Roman" panose="02020603050405020304" pitchFamily="18" charset="0"/>
                </a:rPr>
                <a:t>0</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respectively</a:t>
              </a:r>
              <a:r>
                <a:rPr lang="en-GB" sz="2400" dirty="0" smtClean="0">
                  <a:latin typeface="Times New Roman" panose="02020603050405020304" pitchFamily="18" charset="0"/>
                  <a:cs typeface="Times New Roman" panose="02020603050405020304" pitchFamily="18" charset="0"/>
                </a:rPr>
                <a:t>;</a:t>
              </a:r>
            </a:p>
            <a:p>
              <a:r>
                <a:rPr lang="en-GB" sz="2400" i="1" dirty="0" smtClean="0">
                  <a:latin typeface="Times New Roman" panose="02020603050405020304" pitchFamily="18" charset="0"/>
                  <a:cs typeface="Times New Roman" panose="02020603050405020304" pitchFamily="18" charset="0"/>
                  <a:sym typeface="Symbol"/>
                </a:rPr>
                <a:t></a:t>
              </a:r>
              <a:r>
                <a:rPr lang="en-GB" sz="2400" dirty="0" smtClean="0">
                  <a:latin typeface="Times New Roman" panose="02020603050405020304" pitchFamily="18" charset="0"/>
                  <a:cs typeface="Times New Roman" panose="02020603050405020304" pitchFamily="18" charset="0"/>
                  <a:sym typeface="Symbol"/>
                </a:rPr>
                <a:t>  is </a:t>
              </a:r>
              <a:r>
                <a:rPr lang="en-GB" sz="2400" dirty="0" smtClean="0">
                  <a:latin typeface="Times New Roman" panose="02020603050405020304" pitchFamily="18" charset="0"/>
                  <a:cs typeface="Times New Roman" panose="02020603050405020304" pitchFamily="18" charset="0"/>
                  <a:sym typeface="Symbol"/>
                </a:rPr>
                <a:t>frequency, </a:t>
              </a:r>
              <a:r>
                <a:rPr lang="en-GB" sz="2400" dirty="0" smtClean="0">
                  <a:latin typeface="Times New Roman" panose="02020603050405020304" pitchFamily="18" charset="0"/>
                  <a:cs typeface="Times New Roman" panose="02020603050405020304" pitchFamily="18" charset="0"/>
                </a:rPr>
                <a:t>     ,     </a:t>
              </a:r>
              <a:r>
                <a:rPr lang="en-GB" sz="24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and       </a:t>
              </a:r>
              <a:r>
                <a:rPr lang="en-GB" sz="2400" dirty="0" smtClean="0">
                  <a:latin typeface="Times New Roman" panose="02020603050405020304" pitchFamily="18" charset="0"/>
                  <a:cs typeface="Times New Roman" panose="02020603050405020304" pitchFamily="18" charset="0"/>
                </a:rPr>
                <a:t>are </a:t>
              </a:r>
              <a:r>
                <a:rPr lang="en-GB" sz="2400" dirty="0">
                  <a:latin typeface="Times New Roman" panose="02020603050405020304" pitchFamily="18" charset="0"/>
                  <a:cs typeface="Times New Roman" panose="02020603050405020304" pitchFamily="18" charset="0"/>
                </a:rPr>
                <a:t>parallel, Pedersen, and Hall conductivities of the ionospheric plasma, respectively. </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4240272546"/>
                </p:ext>
              </p:extLst>
            </p:nvPr>
          </p:nvGraphicFramePr>
          <p:xfrm>
            <a:off x="5775176" y="2796348"/>
            <a:ext cx="381000" cy="482600"/>
          </p:xfrm>
          <a:graphic>
            <a:graphicData uri="http://schemas.openxmlformats.org/presentationml/2006/ole">
              <mc:AlternateContent xmlns:mc="http://schemas.openxmlformats.org/markup-compatibility/2006">
                <mc:Choice xmlns:v="urn:schemas-microsoft-com:vml" Requires="v">
                  <p:oleObj spid="_x0000_s8329" name="Equation" r:id="rId7" imgW="190440" imgH="241200" progId="Equation.DSMT4">
                    <p:embed/>
                  </p:oleObj>
                </mc:Choice>
                <mc:Fallback>
                  <p:oleObj name="Equation" r:id="rId7" imgW="190440" imgH="241200" progId="Equation.DSMT4">
                    <p:embed/>
                    <p:pic>
                      <p:nvPicPr>
                        <p:cNvPr id="0" name=""/>
                        <p:cNvPicPr>
                          <a:picLocks noChangeAspect="1" noChangeArrowheads="1"/>
                        </p:cNvPicPr>
                        <p:nvPr/>
                      </p:nvPicPr>
                      <p:blipFill>
                        <a:blip r:embed="rId8"/>
                        <a:srcRect/>
                        <a:stretch>
                          <a:fillRect/>
                        </a:stretch>
                      </p:blipFill>
                      <p:spPr bwMode="auto">
                        <a:xfrm>
                          <a:off x="5775176" y="2796348"/>
                          <a:ext cx="381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2697052805"/>
                </p:ext>
              </p:extLst>
            </p:nvPr>
          </p:nvGraphicFramePr>
          <p:xfrm>
            <a:off x="6588224" y="2780928"/>
            <a:ext cx="431800" cy="457200"/>
          </p:xfrm>
          <a:graphic>
            <a:graphicData uri="http://schemas.openxmlformats.org/presentationml/2006/ole">
              <mc:AlternateContent xmlns:mc="http://schemas.openxmlformats.org/markup-compatibility/2006">
                <mc:Choice xmlns:v="urn:schemas-microsoft-com:vml" Requires="v">
                  <p:oleObj spid="_x0000_s8330" name="Equation" r:id="rId9" imgW="215640" imgH="228600" progId="Equation.DSMT4">
                    <p:embed/>
                  </p:oleObj>
                </mc:Choice>
                <mc:Fallback>
                  <p:oleObj name="Equation" r:id="rId9" imgW="215640" imgH="228600" progId="Equation.DSMT4">
                    <p:embed/>
                    <p:pic>
                      <p:nvPicPr>
                        <p:cNvPr id="0" name=""/>
                        <p:cNvPicPr>
                          <a:picLocks noChangeAspect="1" noChangeArrowheads="1"/>
                        </p:cNvPicPr>
                        <p:nvPr/>
                      </p:nvPicPr>
                      <p:blipFill>
                        <a:blip r:embed="rId10"/>
                        <a:srcRect/>
                        <a:stretch>
                          <a:fillRect/>
                        </a:stretch>
                      </p:blipFill>
                      <p:spPr bwMode="auto">
                        <a:xfrm>
                          <a:off x="6588224" y="2780928"/>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3186611433"/>
                </p:ext>
              </p:extLst>
            </p:nvPr>
          </p:nvGraphicFramePr>
          <p:xfrm>
            <a:off x="2098576" y="3551904"/>
            <a:ext cx="355600" cy="482600"/>
          </p:xfrm>
          <a:graphic>
            <a:graphicData uri="http://schemas.openxmlformats.org/presentationml/2006/ole">
              <mc:AlternateContent xmlns:mc="http://schemas.openxmlformats.org/markup-compatibility/2006">
                <mc:Choice xmlns:v="urn:schemas-microsoft-com:vml" Requires="v">
                  <p:oleObj spid="_x0000_s8331" name="Equation" r:id="rId11" imgW="177480" imgH="241200" progId="Equation.DSMT4">
                    <p:embed/>
                  </p:oleObj>
                </mc:Choice>
                <mc:Fallback>
                  <p:oleObj name="Equation" r:id="rId11" imgW="177480" imgH="241200" progId="Equation.DSMT4">
                    <p:embed/>
                    <p:pic>
                      <p:nvPicPr>
                        <p:cNvPr id="0" name=""/>
                        <p:cNvPicPr>
                          <a:picLocks noChangeAspect="1" noChangeArrowheads="1"/>
                        </p:cNvPicPr>
                        <p:nvPr/>
                      </p:nvPicPr>
                      <p:blipFill>
                        <a:blip r:embed="rId12"/>
                        <a:srcRect/>
                        <a:stretch>
                          <a:fillRect/>
                        </a:stretch>
                      </p:blipFill>
                      <p:spPr bwMode="auto">
                        <a:xfrm>
                          <a:off x="2098576" y="3551904"/>
                          <a:ext cx="355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3977484655"/>
                </p:ext>
              </p:extLst>
            </p:nvPr>
          </p:nvGraphicFramePr>
          <p:xfrm>
            <a:off x="2602632" y="3559722"/>
            <a:ext cx="406400" cy="457200"/>
          </p:xfrm>
          <a:graphic>
            <a:graphicData uri="http://schemas.openxmlformats.org/presentationml/2006/ole">
              <mc:AlternateContent xmlns:mc="http://schemas.openxmlformats.org/markup-compatibility/2006">
                <mc:Choice xmlns:v="urn:schemas-microsoft-com:vml" Requires="v">
                  <p:oleObj spid="_x0000_s8332" name="Equation" r:id="rId13" imgW="203040" imgH="228600" progId="Equation.DSMT4">
                    <p:embed/>
                  </p:oleObj>
                </mc:Choice>
                <mc:Fallback>
                  <p:oleObj name="Equation" r:id="rId13" imgW="203040" imgH="228600" progId="Equation.DSMT4">
                    <p:embed/>
                    <p:pic>
                      <p:nvPicPr>
                        <p:cNvPr id="0" name=""/>
                        <p:cNvPicPr>
                          <a:picLocks noChangeAspect="1" noChangeArrowheads="1"/>
                        </p:cNvPicPr>
                        <p:nvPr/>
                      </p:nvPicPr>
                      <p:blipFill>
                        <a:blip r:embed="rId14"/>
                        <a:srcRect/>
                        <a:stretch>
                          <a:fillRect/>
                        </a:stretch>
                      </p:blipFill>
                      <p:spPr bwMode="auto">
                        <a:xfrm>
                          <a:off x="2602632" y="3559722"/>
                          <a:ext cx="4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1697430707"/>
                </p:ext>
              </p:extLst>
            </p:nvPr>
          </p:nvGraphicFramePr>
          <p:xfrm>
            <a:off x="3682752" y="3541828"/>
            <a:ext cx="457200" cy="457200"/>
          </p:xfrm>
          <a:graphic>
            <a:graphicData uri="http://schemas.openxmlformats.org/presentationml/2006/ole">
              <mc:AlternateContent xmlns:mc="http://schemas.openxmlformats.org/markup-compatibility/2006">
                <mc:Choice xmlns:v="urn:schemas-microsoft-com:vml" Requires="v">
                  <p:oleObj spid="_x0000_s8333" name="Equation" r:id="rId15" imgW="228600" imgH="228600" progId="Equation.DSMT4">
                    <p:embed/>
                  </p:oleObj>
                </mc:Choice>
                <mc:Fallback>
                  <p:oleObj name="Equation" r:id="rId15" imgW="228600" imgH="228600" progId="Equation.DSMT4">
                    <p:embed/>
                    <p:pic>
                      <p:nvPicPr>
                        <p:cNvPr id="0" name=""/>
                        <p:cNvPicPr>
                          <a:picLocks noChangeAspect="1" noChangeArrowheads="1"/>
                        </p:cNvPicPr>
                        <p:nvPr/>
                      </p:nvPicPr>
                      <p:blipFill>
                        <a:blip r:embed="rId16"/>
                        <a:srcRect/>
                        <a:stretch>
                          <a:fillRect/>
                        </a:stretch>
                      </p:blipFill>
                      <p:spPr bwMode="auto">
                        <a:xfrm>
                          <a:off x="3682752" y="354182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6" name="Text Box 82"/>
          <p:cNvSpPr txBox="1">
            <a:spLocks noChangeArrowheads="1"/>
          </p:cNvSpPr>
          <p:nvPr/>
        </p:nvSpPr>
        <p:spPr bwMode="auto">
          <a:xfrm>
            <a:off x="75100" y="4350588"/>
            <a:ext cx="9036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In the F-layer, instead of equation (1) we have to use the following:</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17" name="Объект 16"/>
          <p:cNvGraphicFramePr>
            <a:graphicFrameLocks noChangeAspect="1"/>
          </p:cNvGraphicFramePr>
          <p:nvPr>
            <p:extLst>
              <p:ext uri="{D42A27DB-BD31-4B8C-83A1-F6EECF244321}">
                <p14:modId xmlns:p14="http://schemas.microsoft.com/office/powerpoint/2010/main" val="2835212578"/>
              </p:ext>
            </p:extLst>
          </p:nvPr>
        </p:nvGraphicFramePr>
        <p:xfrm>
          <a:off x="1296988" y="4912072"/>
          <a:ext cx="4851400" cy="965200"/>
        </p:xfrm>
        <a:graphic>
          <a:graphicData uri="http://schemas.openxmlformats.org/presentationml/2006/ole">
            <mc:AlternateContent xmlns:mc="http://schemas.openxmlformats.org/markup-compatibility/2006">
              <mc:Choice xmlns:v="urn:schemas-microsoft-com:vml" Requires="v">
                <p:oleObj spid="_x0000_s8334" name="Equation" r:id="rId17" imgW="2425680" imgH="482400" progId="Equation.DSMT4">
                  <p:embed/>
                </p:oleObj>
              </mc:Choice>
              <mc:Fallback>
                <p:oleObj name="Equation" r:id="rId17" imgW="2425680" imgH="482400" progId="Equation.DSMT4">
                  <p:embed/>
                  <p:pic>
                    <p:nvPicPr>
                      <p:cNvPr id="0" name=""/>
                      <p:cNvPicPr>
                        <a:picLocks noChangeAspect="1" noChangeArrowheads="1"/>
                      </p:cNvPicPr>
                      <p:nvPr/>
                    </p:nvPicPr>
                    <p:blipFill>
                      <a:blip r:embed="rId18"/>
                      <a:srcRect/>
                      <a:stretch>
                        <a:fillRect/>
                      </a:stretch>
                    </p:blipFill>
                    <p:spPr bwMode="auto">
                      <a:xfrm>
                        <a:off x="1296988" y="4912072"/>
                        <a:ext cx="4851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82"/>
          <p:cNvSpPr txBox="1">
            <a:spLocks noChangeArrowheads="1"/>
          </p:cNvSpPr>
          <p:nvPr/>
        </p:nvSpPr>
        <p:spPr bwMode="auto">
          <a:xfrm>
            <a:off x="7766698" y="5127575"/>
            <a:ext cx="683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latin typeface="Times New Roman" panose="02020603050405020304" pitchFamily="18" charset="0"/>
                <a:cs typeface="Times New Roman" panose="02020603050405020304" pitchFamily="18" charset="0"/>
              </a:rPr>
              <a:t>(3)</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21" name="Объект 20"/>
          <p:cNvGraphicFramePr>
            <a:graphicFrameLocks noChangeAspect="1"/>
          </p:cNvGraphicFramePr>
          <p:nvPr>
            <p:extLst>
              <p:ext uri="{D42A27DB-BD31-4B8C-83A1-F6EECF244321}">
                <p14:modId xmlns:p14="http://schemas.microsoft.com/office/powerpoint/2010/main" val="71884054"/>
              </p:ext>
            </p:extLst>
          </p:nvPr>
        </p:nvGraphicFramePr>
        <p:xfrm>
          <a:off x="827584" y="5970736"/>
          <a:ext cx="304800" cy="482600"/>
        </p:xfrm>
        <a:graphic>
          <a:graphicData uri="http://schemas.openxmlformats.org/presentationml/2006/ole">
            <mc:AlternateContent xmlns:mc="http://schemas.openxmlformats.org/markup-compatibility/2006">
              <mc:Choice xmlns:v="urn:schemas-microsoft-com:vml" Requires="v">
                <p:oleObj spid="_x0000_s8335" name="Equation" r:id="rId19" imgW="152280" imgH="241200" progId="Equation.DSMT4">
                  <p:embed/>
                </p:oleObj>
              </mc:Choice>
              <mc:Fallback>
                <p:oleObj name="Equation" r:id="rId19" imgW="152280" imgH="241200" progId="Equation.DSMT4">
                  <p:embed/>
                  <p:pic>
                    <p:nvPicPr>
                      <p:cNvPr id="0" name=""/>
                      <p:cNvPicPr>
                        <a:picLocks noChangeAspect="1" noChangeArrowheads="1"/>
                      </p:cNvPicPr>
                      <p:nvPr/>
                    </p:nvPicPr>
                    <p:blipFill>
                      <a:blip r:embed="rId20"/>
                      <a:srcRect/>
                      <a:stretch>
                        <a:fillRect/>
                      </a:stretch>
                    </p:blipFill>
                    <p:spPr bwMode="auto">
                      <a:xfrm>
                        <a:off x="827584" y="5970736"/>
                        <a:ext cx="304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Группа 1"/>
          <p:cNvGrpSpPr/>
          <p:nvPr/>
        </p:nvGrpSpPr>
        <p:grpSpPr>
          <a:xfrm>
            <a:off x="0" y="5949280"/>
            <a:ext cx="9036496" cy="864096"/>
            <a:chOff x="0" y="5949280"/>
            <a:chExt cx="9036496" cy="864096"/>
          </a:xfrm>
        </p:grpSpPr>
        <p:sp>
          <p:nvSpPr>
            <p:cNvPr id="19" name="Text Box 82"/>
            <p:cNvSpPr txBox="1">
              <a:spLocks noChangeArrowheads="1"/>
            </p:cNvSpPr>
            <p:nvPr/>
          </p:nvSpPr>
          <p:spPr bwMode="auto">
            <a:xfrm>
              <a:off x="0" y="5949280"/>
              <a:ext cx="90364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where  </a:t>
              </a:r>
              <a:r>
                <a:rPr lang="en-GB" sz="2400" dirty="0" smtClean="0">
                  <a:latin typeface="Times New Roman" panose="02020603050405020304" pitchFamily="18" charset="0"/>
                  <a:cs typeface="Times New Roman" panose="02020603050405020304" pitchFamily="18" charset="0"/>
                </a:rPr>
                <a:t>   and                         are components </a:t>
              </a:r>
              <a:r>
                <a:rPr lang="en-GB" sz="2400" dirty="0">
                  <a:latin typeface="Times New Roman" panose="02020603050405020304" pitchFamily="18" charset="0"/>
                  <a:cs typeface="Times New Roman" panose="02020603050405020304" pitchFamily="18" charset="0"/>
                </a:rPr>
                <a:t>of the ionospheric plasma permittivity </a:t>
              </a:r>
              <a:r>
                <a:rPr lang="en-GB" sz="2400" dirty="0" smtClean="0">
                  <a:latin typeface="Times New Roman" panose="02020603050405020304" pitchFamily="18" charset="0"/>
                  <a:cs typeface="Times New Roman" panose="02020603050405020304" pitchFamily="18" charset="0"/>
                </a:rPr>
                <a:t>tensor;        is </a:t>
              </a:r>
              <a:r>
                <a:rPr lang="en-GB" sz="2400" dirty="0">
                  <a:latin typeface="Times New Roman" panose="02020603050405020304" pitchFamily="18" charset="0"/>
                  <a:cs typeface="Times New Roman" panose="02020603050405020304" pitchFamily="18" charset="0"/>
                </a:rPr>
                <a:t>Alfvén wave </a:t>
              </a:r>
              <a:r>
                <a:rPr lang="en-GB" sz="2400" dirty="0" smtClean="0">
                  <a:latin typeface="Times New Roman" panose="02020603050405020304" pitchFamily="18" charset="0"/>
                  <a:cs typeface="Times New Roman" panose="02020603050405020304" pitchFamily="18" charset="0"/>
                </a:rPr>
                <a:t>velocity.</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20" name="Объект 19"/>
            <p:cNvGraphicFramePr>
              <a:graphicFrameLocks noChangeAspect="1"/>
            </p:cNvGraphicFramePr>
            <p:nvPr>
              <p:extLst>
                <p:ext uri="{D42A27DB-BD31-4B8C-83A1-F6EECF244321}">
                  <p14:modId xmlns:p14="http://schemas.microsoft.com/office/powerpoint/2010/main" val="664387005"/>
                </p:ext>
              </p:extLst>
            </p:nvPr>
          </p:nvGraphicFramePr>
          <p:xfrm>
            <a:off x="1763688" y="5970736"/>
            <a:ext cx="1651000" cy="482600"/>
          </p:xfrm>
          <a:graphic>
            <a:graphicData uri="http://schemas.openxmlformats.org/presentationml/2006/ole">
              <mc:AlternateContent xmlns:mc="http://schemas.openxmlformats.org/markup-compatibility/2006">
                <mc:Choice xmlns:v="urn:schemas-microsoft-com:vml" Requires="v">
                  <p:oleObj spid="_x0000_s8336" name="Equation" r:id="rId21" imgW="825480" imgH="241200" progId="Equation.DSMT4">
                    <p:embed/>
                  </p:oleObj>
                </mc:Choice>
                <mc:Fallback>
                  <p:oleObj name="Equation" r:id="rId21" imgW="825480" imgH="241200" progId="Equation.DSMT4">
                    <p:embed/>
                    <p:pic>
                      <p:nvPicPr>
                        <p:cNvPr id="0" name=""/>
                        <p:cNvPicPr>
                          <a:picLocks noChangeAspect="1" noChangeArrowheads="1"/>
                        </p:cNvPicPr>
                        <p:nvPr/>
                      </p:nvPicPr>
                      <p:blipFill>
                        <a:blip r:embed="rId22"/>
                        <a:srcRect/>
                        <a:stretch>
                          <a:fillRect/>
                        </a:stretch>
                      </p:blipFill>
                      <p:spPr bwMode="auto">
                        <a:xfrm>
                          <a:off x="1763688" y="5970736"/>
                          <a:ext cx="1651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791228726"/>
                </p:ext>
              </p:extLst>
            </p:nvPr>
          </p:nvGraphicFramePr>
          <p:xfrm>
            <a:off x="2627784" y="6356176"/>
            <a:ext cx="355600" cy="457200"/>
          </p:xfrm>
          <a:graphic>
            <a:graphicData uri="http://schemas.openxmlformats.org/presentationml/2006/ole">
              <mc:AlternateContent xmlns:mc="http://schemas.openxmlformats.org/markup-compatibility/2006">
                <mc:Choice xmlns:v="urn:schemas-microsoft-com:vml" Requires="v">
                  <p:oleObj spid="_x0000_s8337" name="Equation" r:id="rId23" imgW="177480" imgH="228600" progId="Equation.DSMT4">
                    <p:embed/>
                  </p:oleObj>
                </mc:Choice>
                <mc:Fallback>
                  <p:oleObj name="Equation" r:id="rId23" imgW="177480" imgH="228600" progId="Equation.DSMT4">
                    <p:embed/>
                    <p:pic>
                      <p:nvPicPr>
                        <p:cNvPr id="0" name=""/>
                        <p:cNvPicPr>
                          <a:picLocks noChangeAspect="1" noChangeArrowheads="1"/>
                        </p:cNvPicPr>
                        <p:nvPr/>
                      </p:nvPicPr>
                      <p:blipFill>
                        <a:blip r:embed="rId24"/>
                        <a:srcRect/>
                        <a:stretch>
                          <a:fillRect/>
                        </a:stretch>
                      </p:blipFill>
                      <p:spPr bwMode="auto">
                        <a:xfrm>
                          <a:off x="2627784" y="6356176"/>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221001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2"/>
          <p:cNvSpPr txBox="1">
            <a:spLocks noChangeArrowheads="1"/>
          </p:cNvSpPr>
          <p:nvPr/>
        </p:nvSpPr>
        <p:spPr bwMode="auto">
          <a:xfrm>
            <a:off x="0" y="2924944"/>
            <a:ext cx="90364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w</a:t>
            </a:r>
            <a:r>
              <a:rPr lang="en-GB" sz="2400" dirty="0" smtClean="0">
                <a:latin typeface="Times New Roman" panose="02020603050405020304" pitchFamily="18" charset="0"/>
                <a:cs typeface="Times New Roman" panose="02020603050405020304" pitchFamily="18" charset="0"/>
              </a:rPr>
              <a:t>here                                                                                 </a:t>
            </a:r>
            <a:r>
              <a:rPr lang="en-GB" sz="2400" dirty="0">
                <a:latin typeface="Times New Roman" panose="02020603050405020304" pitchFamily="18" charset="0"/>
                <a:cs typeface="Times New Roman" panose="02020603050405020304" pitchFamily="18" charset="0"/>
              </a:rPr>
              <a:t>is the Alfvén wave conductance, </a:t>
            </a:r>
            <a:r>
              <a:rPr lang="en-GB" sz="2400" dirty="0" smtClean="0">
                <a:latin typeface="Times New Roman" panose="02020603050405020304" pitchFamily="18" charset="0"/>
                <a:cs typeface="Times New Roman" panose="02020603050405020304" pitchFamily="18" charset="0"/>
                <a:sym typeface="Symbol"/>
              </a:rPr>
              <a:t></a:t>
            </a:r>
            <a:r>
              <a:rPr lang="en-GB" sz="2400" i="1" baseline="-25000" dirty="0" smtClean="0">
                <a:latin typeface="Times New Roman" panose="02020603050405020304" pitchFamily="18" charset="0"/>
                <a:cs typeface="Times New Roman" panose="02020603050405020304" pitchFamily="18" charset="0"/>
                <a:sym typeface="Symbol"/>
              </a:rPr>
              <a:t>a</a:t>
            </a:r>
            <a:r>
              <a:rPr lang="en-GB" sz="2400" dirty="0" smtClean="0">
                <a:latin typeface="Times New Roman" panose="02020603050405020304" pitchFamily="18" charset="0"/>
                <a:cs typeface="Times New Roman" panose="02020603050405020304" pitchFamily="18" charset="0"/>
              </a:rPr>
              <a:t>  is </a:t>
            </a:r>
            <a:r>
              <a:rPr lang="en-GB" sz="2400" dirty="0">
                <a:latin typeface="Times New Roman" panose="02020603050405020304" pitchFamily="18" charset="0"/>
                <a:cs typeface="Times New Roman" panose="02020603050405020304" pitchFamily="18" charset="0"/>
              </a:rPr>
              <a:t>the height-integrated atmospheric conductivity and  </a:t>
            </a:r>
            <a:r>
              <a:rPr lang="en-GB" sz="2400" dirty="0" smtClean="0">
                <a:latin typeface="Times New Roman" panose="02020603050405020304" pitchFamily="18" charset="0"/>
                <a:cs typeface="Times New Roman" panose="02020603050405020304" pitchFamily="18" charset="0"/>
              </a:rPr>
              <a:t>                denotes </a:t>
            </a:r>
            <a:r>
              <a:rPr lang="en-GB" sz="2400" dirty="0">
                <a:latin typeface="Times New Roman" panose="02020603050405020304" pitchFamily="18" charset="0"/>
                <a:cs typeface="Times New Roman" panose="02020603050405020304" pitchFamily="18" charset="0"/>
              </a:rPr>
              <a:t>the Alfvén wave number</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Here we have used  the following night-time/daytime </a:t>
            </a:r>
            <a:r>
              <a:rPr lang="en-GB" sz="2400" dirty="0" smtClean="0">
                <a:latin typeface="Times New Roman" panose="02020603050405020304" pitchFamily="18" charset="0"/>
                <a:cs typeface="Times New Roman" panose="02020603050405020304" pitchFamily="18" charset="0"/>
              </a:rPr>
              <a:t>parameters:                       S,                   S,</a:t>
            </a:r>
          </a:p>
          <a:p>
            <a:r>
              <a:rPr lang="en-GB" sz="2400" dirty="0" smtClean="0">
                <a:latin typeface="Times New Roman" panose="02020603050405020304" pitchFamily="18" charset="0"/>
                <a:cs typeface="Times New Roman" panose="02020603050405020304" pitchFamily="18" charset="0"/>
              </a:rPr>
              <a:t>                       S, and             km. Similarly</a:t>
            </a:r>
            <a:endParaRPr lang="ru-RU" altLang="ru-RU" sz="2400" dirty="0">
              <a:latin typeface="Times New Roman" panose="02020603050405020304" pitchFamily="18" charset="0"/>
              <a:cs typeface="Times New Roman" panose="02020603050405020304" pitchFamily="18" charset="0"/>
            </a:endParaRPr>
          </a:p>
        </p:txBody>
      </p:sp>
      <p:sp>
        <p:nvSpPr>
          <p:cNvPr id="2" name="Text Box 82"/>
          <p:cNvSpPr txBox="1">
            <a:spLocks noChangeArrowheads="1"/>
          </p:cNvSpPr>
          <p:nvPr/>
        </p:nvSpPr>
        <p:spPr bwMode="auto">
          <a:xfrm>
            <a:off x="107504" y="56697"/>
            <a:ext cx="90364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latin typeface="Times New Roman" panose="02020603050405020304" pitchFamily="18" charset="0"/>
                <a:cs typeface="Times New Roman" panose="02020603050405020304" pitchFamily="18" charset="0"/>
              </a:rPr>
              <a:t>Analysis </a:t>
            </a:r>
            <a:r>
              <a:rPr lang="en-GB" sz="2400" dirty="0">
                <a:latin typeface="Times New Roman" panose="02020603050405020304" pitchFamily="18" charset="0"/>
                <a:cs typeface="Times New Roman" panose="02020603050405020304" pitchFamily="18" charset="0"/>
              </a:rPr>
              <a:t>of this problem have shown that the ratio of azimuthal magnetic perturbations in ionosphere and on the ground can be roughly estimated through the height-integrated Pedersen </a:t>
            </a:r>
            <a:r>
              <a:rPr lang="en-GB" sz="24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sym typeface="Symbol"/>
              </a:rPr>
              <a:t></a:t>
            </a:r>
            <a:r>
              <a:rPr lang="en-GB" sz="2400" i="1" baseline="-25000" dirty="0" smtClean="0">
                <a:latin typeface="Times New Roman" panose="02020603050405020304" pitchFamily="18" charset="0"/>
                <a:cs typeface="Times New Roman" panose="02020603050405020304" pitchFamily="18" charset="0"/>
                <a:sym typeface="Symbol"/>
              </a:rPr>
              <a:t>P</a:t>
            </a:r>
            <a:r>
              <a:rPr lang="en-GB" sz="2400" dirty="0" smtClean="0">
                <a:latin typeface="Times New Roman" panose="02020603050405020304" pitchFamily="18" charset="0"/>
                <a:cs typeface="Times New Roman" panose="02020603050405020304" pitchFamily="18" charset="0"/>
                <a:sym typeface="Symbol"/>
              </a:rPr>
              <a:t>   </a:t>
            </a:r>
            <a:r>
              <a:rPr lang="en-GB" sz="2400" dirty="0" smtClean="0">
                <a:latin typeface="Times New Roman" panose="02020603050405020304" pitchFamily="18" charset="0"/>
                <a:cs typeface="Times New Roman" panose="02020603050405020304" pitchFamily="18" charset="0"/>
              </a:rPr>
              <a:t>and </a:t>
            </a:r>
            <a:r>
              <a:rPr lang="en-GB" sz="2400" dirty="0">
                <a:latin typeface="Times New Roman" panose="02020603050405020304" pitchFamily="18" charset="0"/>
                <a:cs typeface="Times New Roman" panose="02020603050405020304" pitchFamily="18" charset="0"/>
              </a:rPr>
              <a:t>Hall </a:t>
            </a:r>
            <a:r>
              <a:rPr lang="en-GB" sz="2400" dirty="0" smtClean="0">
                <a:latin typeface="Times New Roman" panose="02020603050405020304" pitchFamily="18" charset="0"/>
                <a:cs typeface="Times New Roman" panose="02020603050405020304" pitchFamily="18" charset="0"/>
                <a:sym typeface="Symbol"/>
              </a:rPr>
              <a:t></a:t>
            </a:r>
            <a:r>
              <a:rPr lang="en-GB" sz="2400" i="1" baseline="-25000" dirty="0" smtClean="0">
                <a:latin typeface="Times New Roman" panose="02020603050405020304" pitchFamily="18" charset="0"/>
                <a:cs typeface="Times New Roman" panose="02020603050405020304" pitchFamily="18" charset="0"/>
                <a:sym typeface="Symbol"/>
              </a:rPr>
              <a:t>H</a:t>
            </a:r>
            <a:r>
              <a:rPr lang="en-GB" sz="2400" dirty="0" smtClean="0">
                <a:latin typeface="Times New Roman" panose="02020603050405020304" pitchFamily="18" charset="0"/>
                <a:cs typeface="Times New Roman" panose="02020603050405020304" pitchFamily="18" charset="0"/>
                <a:sym typeface="Symbol"/>
              </a:rPr>
              <a:t> </a:t>
            </a:r>
            <a:r>
              <a:rPr lang="en-GB" sz="2400" dirty="0" smtClean="0">
                <a:latin typeface="Times New Roman" panose="02020603050405020304" pitchFamily="18" charset="0"/>
                <a:cs typeface="Times New Roman" panose="02020603050405020304" pitchFamily="18" charset="0"/>
              </a:rPr>
              <a:t>conductivities </a:t>
            </a:r>
            <a:r>
              <a:rPr lang="en-GB" sz="2400" dirty="0">
                <a:latin typeface="Times New Roman" panose="02020603050405020304" pitchFamily="18" charset="0"/>
                <a:cs typeface="Times New Roman" panose="02020603050405020304" pitchFamily="18" charset="0"/>
              </a:rPr>
              <a:t>as follows </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196784518"/>
              </p:ext>
            </p:extLst>
          </p:nvPr>
        </p:nvGraphicFramePr>
        <p:xfrm>
          <a:off x="762000" y="1628775"/>
          <a:ext cx="6578600" cy="1219200"/>
        </p:xfrm>
        <a:graphic>
          <a:graphicData uri="http://schemas.openxmlformats.org/presentationml/2006/ole">
            <mc:AlternateContent xmlns:mc="http://schemas.openxmlformats.org/markup-compatibility/2006">
              <mc:Choice xmlns:v="urn:schemas-microsoft-com:vml" Requires="v">
                <p:oleObj spid="_x0000_s9312" name="Equation" r:id="rId3" imgW="3288960" imgH="609480" progId="Equation.DSMT4">
                  <p:embed/>
                </p:oleObj>
              </mc:Choice>
              <mc:Fallback>
                <p:oleObj name="Equation" r:id="rId3" imgW="3288960" imgH="609480" progId="Equation.DSMT4">
                  <p:embed/>
                  <p:pic>
                    <p:nvPicPr>
                      <p:cNvPr id="0" name="Объект 6"/>
                      <p:cNvPicPr>
                        <a:picLocks noChangeAspect="1" noChangeArrowheads="1"/>
                      </p:cNvPicPr>
                      <p:nvPr/>
                    </p:nvPicPr>
                    <p:blipFill>
                      <a:blip r:embed="rId4"/>
                      <a:srcRect/>
                      <a:stretch>
                        <a:fillRect/>
                      </a:stretch>
                    </p:blipFill>
                    <p:spPr bwMode="auto">
                      <a:xfrm>
                        <a:off x="762000" y="1628775"/>
                        <a:ext cx="657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82"/>
          <p:cNvSpPr txBox="1">
            <a:spLocks noChangeArrowheads="1"/>
          </p:cNvSpPr>
          <p:nvPr/>
        </p:nvSpPr>
        <p:spPr bwMode="auto">
          <a:xfrm>
            <a:off x="7766698" y="1988840"/>
            <a:ext cx="683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latin typeface="Times New Roman" panose="02020603050405020304" pitchFamily="18" charset="0"/>
                <a:cs typeface="Times New Roman" panose="02020603050405020304" pitchFamily="18" charset="0"/>
              </a:rPr>
              <a:t>(4)</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646194059"/>
              </p:ext>
            </p:extLst>
          </p:nvPr>
        </p:nvGraphicFramePr>
        <p:xfrm>
          <a:off x="971600" y="2852936"/>
          <a:ext cx="5867400" cy="508000"/>
        </p:xfrm>
        <a:graphic>
          <a:graphicData uri="http://schemas.openxmlformats.org/presentationml/2006/ole">
            <mc:AlternateContent xmlns:mc="http://schemas.openxmlformats.org/markup-compatibility/2006">
              <mc:Choice xmlns:v="urn:schemas-microsoft-com:vml" Requires="v">
                <p:oleObj spid="_x0000_s9313" name="Equation" r:id="rId5" imgW="2933640" imgH="253800" progId="Equation.DSMT4">
                  <p:embed/>
                </p:oleObj>
              </mc:Choice>
              <mc:Fallback>
                <p:oleObj name="Equation" r:id="rId5" imgW="2933640" imgH="253800" progId="Equation.DSMT4">
                  <p:embed/>
                  <p:pic>
                    <p:nvPicPr>
                      <p:cNvPr id="0" name=""/>
                      <p:cNvPicPr>
                        <a:picLocks noChangeAspect="1" noChangeArrowheads="1"/>
                      </p:cNvPicPr>
                      <p:nvPr/>
                    </p:nvPicPr>
                    <p:blipFill>
                      <a:blip r:embed="rId6"/>
                      <a:srcRect/>
                      <a:stretch>
                        <a:fillRect/>
                      </a:stretch>
                    </p:blipFill>
                    <p:spPr bwMode="auto">
                      <a:xfrm>
                        <a:off x="971600" y="2852936"/>
                        <a:ext cx="5867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3140064742"/>
              </p:ext>
            </p:extLst>
          </p:nvPr>
        </p:nvGraphicFramePr>
        <p:xfrm>
          <a:off x="611560" y="3718873"/>
          <a:ext cx="1219200" cy="406400"/>
        </p:xfrm>
        <a:graphic>
          <a:graphicData uri="http://schemas.openxmlformats.org/presentationml/2006/ole">
            <mc:AlternateContent xmlns:mc="http://schemas.openxmlformats.org/markup-compatibility/2006">
              <mc:Choice xmlns:v="urn:schemas-microsoft-com:vml" Requires="v">
                <p:oleObj spid="_x0000_s9314" name="Equation" r:id="rId7" imgW="609480" imgH="203040" progId="Equation.DSMT4">
                  <p:embed/>
                </p:oleObj>
              </mc:Choice>
              <mc:Fallback>
                <p:oleObj name="Equation" r:id="rId7" imgW="609480" imgH="203040" progId="Equation.DSMT4">
                  <p:embed/>
                  <p:pic>
                    <p:nvPicPr>
                      <p:cNvPr id="0" name=""/>
                      <p:cNvPicPr>
                        <a:picLocks noChangeAspect="1" noChangeArrowheads="1"/>
                      </p:cNvPicPr>
                      <p:nvPr/>
                    </p:nvPicPr>
                    <p:blipFill>
                      <a:blip r:embed="rId8"/>
                      <a:srcRect/>
                      <a:stretch>
                        <a:fillRect/>
                      </a:stretch>
                    </p:blipFill>
                    <p:spPr bwMode="auto">
                      <a:xfrm>
                        <a:off x="611560" y="3718873"/>
                        <a:ext cx="1219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491379506"/>
              </p:ext>
            </p:extLst>
          </p:nvPr>
        </p:nvGraphicFramePr>
        <p:xfrm>
          <a:off x="5148064" y="4088204"/>
          <a:ext cx="1701800" cy="406400"/>
        </p:xfrm>
        <a:graphic>
          <a:graphicData uri="http://schemas.openxmlformats.org/presentationml/2006/ole">
            <mc:AlternateContent xmlns:mc="http://schemas.openxmlformats.org/markup-compatibility/2006">
              <mc:Choice xmlns:v="urn:schemas-microsoft-com:vml" Requires="v">
                <p:oleObj spid="_x0000_s9315" name="Equation" r:id="rId9" imgW="850680" imgH="203040" progId="Equation.DSMT4">
                  <p:embed/>
                </p:oleObj>
              </mc:Choice>
              <mc:Fallback>
                <p:oleObj name="Equation" r:id="rId9" imgW="850680" imgH="203040" progId="Equation.DSMT4">
                  <p:embed/>
                  <p:pic>
                    <p:nvPicPr>
                      <p:cNvPr id="0" name=""/>
                      <p:cNvPicPr>
                        <a:picLocks noChangeAspect="1" noChangeArrowheads="1"/>
                      </p:cNvPicPr>
                      <p:nvPr/>
                    </p:nvPicPr>
                    <p:blipFill>
                      <a:blip r:embed="rId10"/>
                      <a:srcRect/>
                      <a:stretch>
                        <a:fillRect/>
                      </a:stretch>
                    </p:blipFill>
                    <p:spPr bwMode="auto">
                      <a:xfrm>
                        <a:off x="5148064" y="4088204"/>
                        <a:ext cx="1701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598086523"/>
              </p:ext>
            </p:extLst>
          </p:nvPr>
        </p:nvGraphicFramePr>
        <p:xfrm>
          <a:off x="7164288" y="4077072"/>
          <a:ext cx="1422400" cy="406400"/>
        </p:xfrm>
        <a:graphic>
          <a:graphicData uri="http://schemas.openxmlformats.org/presentationml/2006/ole">
            <mc:AlternateContent xmlns:mc="http://schemas.openxmlformats.org/markup-compatibility/2006">
              <mc:Choice xmlns:v="urn:schemas-microsoft-com:vml" Requires="v">
                <p:oleObj spid="_x0000_s9316" name="Equation" r:id="rId11" imgW="711000" imgH="203040" progId="Equation.DSMT4">
                  <p:embed/>
                </p:oleObj>
              </mc:Choice>
              <mc:Fallback>
                <p:oleObj name="Equation" r:id="rId11" imgW="711000" imgH="203040" progId="Equation.DSMT4">
                  <p:embed/>
                  <p:pic>
                    <p:nvPicPr>
                      <p:cNvPr id="0" name=""/>
                      <p:cNvPicPr>
                        <a:picLocks noChangeAspect="1" noChangeArrowheads="1"/>
                      </p:cNvPicPr>
                      <p:nvPr/>
                    </p:nvPicPr>
                    <p:blipFill>
                      <a:blip r:embed="rId12"/>
                      <a:srcRect/>
                      <a:stretch>
                        <a:fillRect/>
                      </a:stretch>
                    </p:blipFill>
                    <p:spPr bwMode="auto">
                      <a:xfrm>
                        <a:off x="7164288" y="4077072"/>
                        <a:ext cx="1422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1758214178"/>
              </p:ext>
            </p:extLst>
          </p:nvPr>
        </p:nvGraphicFramePr>
        <p:xfrm>
          <a:off x="2771800" y="4437745"/>
          <a:ext cx="787400" cy="330200"/>
        </p:xfrm>
        <a:graphic>
          <a:graphicData uri="http://schemas.openxmlformats.org/presentationml/2006/ole">
            <mc:AlternateContent xmlns:mc="http://schemas.openxmlformats.org/markup-compatibility/2006">
              <mc:Choice xmlns:v="urn:schemas-microsoft-com:vml" Requires="v">
                <p:oleObj spid="_x0000_s9317" name="Equation" r:id="rId13" imgW="393480" imgH="164880" progId="Equation.DSMT4">
                  <p:embed/>
                </p:oleObj>
              </mc:Choice>
              <mc:Fallback>
                <p:oleObj name="Equation" r:id="rId13" imgW="393480" imgH="164880" progId="Equation.DSMT4">
                  <p:embed/>
                  <p:pic>
                    <p:nvPicPr>
                      <p:cNvPr id="0" name=""/>
                      <p:cNvPicPr>
                        <a:picLocks noChangeAspect="1" noChangeArrowheads="1"/>
                      </p:cNvPicPr>
                      <p:nvPr/>
                    </p:nvPicPr>
                    <p:blipFill>
                      <a:blip r:embed="rId14"/>
                      <a:srcRect/>
                      <a:stretch>
                        <a:fillRect/>
                      </a:stretch>
                    </p:blipFill>
                    <p:spPr bwMode="auto">
                      <a:xfrm>
                        <a:off x="2771800" y="4437745"/>
                        <a:ext cx="787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2030201844"/>
              </p:ext>
            </p:extLst>
          </p:nvPr>
        </p:nvGraphicFramePr>
        <p:xfrm>
          <a:off x="126295" y="4430817"/>
          <a:ext cx="1651000" cy="406400"/>
        </p:xfrm>
        <a:graphic>
          <a:graphicData uri="http://schemas.openxmlformats.org/presentationml/2006/ole">
            <mc:AlternateContent xmlns:mc="http://schemas.openxmlformats.org/markup-compatibility/2006">
              <mc:Choice xmlns:v="urn:schemas-microsoft-com:vml" Requires="v">
                <p:oleObj spid="_x0000_s9318" name="Equation" r:id="rId15" imgW="825480" imgH="203040" progId="Equation.DSMT4">
                  <p:embed/>
                </p:oleObj>
              </mc:Choice>
              <mc:Fallback>
                <p:oleObj name="Equation" r:id="rId15" imgW="825480" imgH="203040" progId="Equation.DSMT4">
                  <p:embed/>
                  <p:pic>
                    <p:nvPicPr>
                      <p:cNvPr id="0" name=""/>
                      <p:cNvPicPr>
                        <a:picLocks noChangeAspect="1" noChangeArrowheads="1"/>
                      </p:cNvPicPr>
                      <p:nvPr/>
                    </p:nvPicPr>
                    <p:blipFill>
                      <a:blip r:embed="rId16"/>
                      <a:srcRect/>
                      <a:stretch>
                        <a:fillRect/>
                      </a:stretch>
                    </p:blipFill>
                    <p:spPr bwMode="auto">
                      <a:xfrm>
                        <a:off x="126295" y="4430817"/>
                        <a:ext cx="1651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1740138194"/>
              </p:ext>
            </p:extLst>
          </p:nvPr>
        </p:nvGraphicFramePr>
        <p:xfrm>
          <a:off x="1475656" y="5035579"/>
          <a:ext cx="5334000" cy="1041400"/>
        </p:xfrm>
        <a:graphic>
          <a:graphicData uri="http://schemas.openxmlformats.org/presentationml/2006/ole">
            <mc:AlternateContent xmlns:mc="http://schemas.openxmlformats.org/markup-compatibility/2006">
              <mc:Choice xmlns:v="urn:schemas-microsoft-com:vml" Requires="v">
                <p:oleObj spid="_x0000_s9319" name="Equation" r:id="rId17" imgW="2666880" imgH="520560" progId="Equation.DSMT4">
                  <p:embed/>
                </p:oleObj>
              </mc:Choice>
              <mc:Fallback>
                <p:oleObj name="Equation" r:id="rId17" imgW="2666880" imgH="520560" progId="Equation.DSMT4">
                  <p:embed/>
                  <p:pic>
                    <p:nvPicPr>
                      <p:cNvPr id="0" name=""/>
                      <p:cNvPicPr>
                        <a:picLocks noChangeAspect="1" noChangeArrowheads="1"/>
                      </p:cNvPicPr>
                      <p:nvPr/>
                    </p:nvPicPr>
                    <p:blipFill>
                      <a:blip r:embed="rId18"/>
                      <a:srcRect/>
                      <a:stretch>
                        <a:fillRect/>
                      </a:stretch>
                    </p:blipFill>
                    <p:spPr bwMode="auto">
                      <a:xfrm>
                        <a:off x="1475656" y="5035579"/>
                        <a:ext cx="533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82"/>
          <p:cNvSpPr txBox="1">
            <a:spLocks noChangeArrowheads="1"/>
          </p:cNvSpPr>
          <p:nvPr/>
        </p:nvSpPr>
        <p:spPr bwMode="auto">
          <a:xfrm>
            <a:off x="7766698" y="5325447"/>
            <a:ext cx="683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latin typeface="Times New Roman" panose="02020603050405020304" pitchFamily="18" charset="0"/>
                <a:cs typeface="Times New Roman" panose="02020603050405020304" pitchFamily="18" charset="0"/>
              </a:rPr>
              <a:t>(5)</a:t>
            </a:r>
            <a:endParaRPr lang="ru-RU" altLang="ru-RU" sz="2400" dirty="0">
              <a:latin typeface="Times New Roman" panose="02020603050405020304" pitchFamily="18" charset="0"/>
              <a:cs typeface="Times New Roman" panose="02020603050405020304" pitchFamily="18" charset="0"/>
            </a:endParaRPr>
          </a:p>
        </p:txBody>
      </p:sp>
      <p:sp>
        <p:nvSpPr>
          <p:cNvPr id="17" name="Text Box 82"/>
          <p:cNvSpPr txBox="1">
            <a:spLocks noChangeArrowheads="1"/>
          </p:cNvSpPr>
          <p:nvPr/>
        </p:nvSpPr>
        <p:spPr bwMode="auto">
          <a:xfrm>
            <a:off x="0" y="6021288"/>
            <a:ext cx="90364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b="1" dirty="0">
                <a:latin typeface="Times New Roman" panose="02020603050405020304" pitchFamily="18" charset="0"/>
                <a:cs typeface="Times New Roman" panose="02020603050405020304" pitchFamily="18" charset="0"/>
              </a:rPr>
              <a:t>O</a:t>
            </a:r>
            <a:r>
              <a:rPr lang="en-GB" sz="2400" b="1" dirty="0" smtClean="0">
                <a:latin typeface="Times New Roman" panose="02020603050405020304" pitchFamily="18" charset="0"/>
                <a:cs typeface="Times New Roman" panose="02020603050405020304" pitchFamily="18" charset="0"/>
              </a:rPr>
              <a:t>ur </a:t>
            </a:r>
            <a:r>
              <a:rPr lang="en-GB" sz="2400" b="1" dirty="0">
                <a:latin typeface="Times New Roman" panose="02020603050405020304" pitchFamily="18" charset="0"/>
                <a:cs typeface="Times New Roman" panose="02020603050405020304" pitchFamily="18" charset="0"/>
              </a:rPr>
              <a:t>estimates of </a:t>
            </a:r>
            <a:r>
              <a:rPr lang="en-GB" sz="2400" b="1" dirty="0" smtClean="0">
                <a:latin typeface="Times New Roman" panose="02020603050405020304" pitchFamily="18" charset="0"/>
                <a:cs typeface="Times New Roman" panose="02020603050405020304" pitchFamily="18" charset="0"/>
              </a:rPr>
              <a:t>Schumann resonance </a:t>
            </a:r>
            <a:r>
              <a:rPr lang="en-GB" sz="2400" b="1" dirty="0">
                <a:latin typeface="Times New Roman" panose="02020603050405020304" pitchFamily="18" charset="0"/>
                <a:cs typeface="Times New Roman" panose="02020603050405020304" pitchFamily="18" charset="0"/>
              </a:rPr>
              <a:t>amplitudes in the ionosphere are in a good agreement with the C/NOFS satellite observations.</a:t>
            </a:r>
            <a:endParaRPr lang="ru-RU" alt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794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2"/>
            <a:ext cx="7920880" cy="1077218"/>
          </a:xfrm>
          <a:prstGeom prst="rect">
            <a:avLst/>
          </a:prstGeom>
          <a:no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3</a:t>
            </a:r>
            <a:r>
              <a:rPr lang="en-US" sz="3200" b="1" dirty="0" smtClean="0">
                <a:solidFill>
                  <a:srgbClr val="C00000"/>
                </a:solidFill>
                <a:latin typeface="Times New Roman" panose="02020603050405020304" pitchFamily="18" charset="0"/>
                <a:cs typeface="Times New Roman" panose="02020603050405020304" pitchFamily="18" charset="0"/>
              </a:rPr>
              <a:t>. </a:t>
            </a:r>
            <a:r>
              <a:rPr lang="en-GB" sz="3200" b="1" dirty="0">
                <a:solidFill>
                  <a:srgbClr val="C00000"/>
                </a:solidFill>
                <a:latin typeface="Times New Roman" panose="02020603050405020304" pitchFamily="18" charset="0"/>
                <a:cs typeface="Times New Roman" panose="02020603050405020304" pitchFamily="18" charset="0"/>
              </a:rPr>
              <a:t>Analysis of IAR spectra </a:t>
            </a:r>
            <a:r>
              <a:rPr lang="en-GB" sz="3200" b="1" dirty="0" smtClean="0">
                <a:solidFill>
                  <a:srgbClr val="C00000"/>
                </a:solidFill>
                <a:latin typeface="Times New Roman" panose="02020603050405020304" pitchFamily="18" charset="0"/>
                <a:cs typeface="Times New Roman" panose="02020603050405020304" pitchFamily="18" charset="0"/>
              </a:rPr>
              <a:t>observed</a:t>
            </a:r>
          </a:p>
          <a:p>
            <a:pPr algn="ctr"/>
            <a:r>
              <a:rPr lang="en-GB" sz="3200" b="1" dirty="0" smtClean="0">
                <a:solidFill>
                  <a:srgbClr val="C00000"/>
                </a:solidFill>
                <a:latin typeface="Times New Roman" panose="02020603050405020304" pitchFamily="18" charset="0"/>
                <a:cs typeface="Times New Roman" panose="02020603050405020304" pitchFamily="18" charset="0"/>
              </a:rPr>
              <a:t>by </a:t>
            </a:r>
            <a:r>
              <a:rPr lang="en-GB" sz="3200" b="1" dirty="0">
                <a:solidFill>
                  <a:srgbClr val="C00000"/>
                </a:solidFill>
                <a:latin typeface="Times New Roman" panose="02020603050405020304" pitchFamily="18" charset="0"/>
                <a:cs typeface="Times New Roman" panose="02020603050405020304" pitchFamily="18" charset="0"/>
              </a:rPr>
              <a:t>low-orbiting </a:t>
            </a:r>
            <a:r>
              <a:rPr lang="en-GB" sz="3200" b="1" dirty="0" smtClean="0">
                <a:solidFill>
                  <a:srgbClr val="C00000"/>
                </a:solidFill>
                <a:latin typeface="Times New Roman" panose="02020603050405020304" pitchFamily="18" charset="0"/>
                <a:cs typeface="Times New Roman" panose="02020603050405020304" pitchFamily="18" charset="0"/>
              </a:rPr>
              <a:t>satellite</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10242" name="Picture 2" descr="fig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6790" y="3315638"/>
            <a:ext cx="5018764" cy="33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2"/>
          <p:cNvSpPr txBox="1">
            <a:spLocks noChangeArrowheads="1"/>
          </p:cNvSpPr>
          <p:nvPr/>
        </p:nvSpPr>
        <p:spPr bwMode="auto">
          <a:xfrm>
            <a:off x="34961" y="1124744"/>
            <a:ext cx="90364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A simplified plane-stratified model of IAR has been used to study electromagnetic perturbation inside the IAR. This model is different from that used above by incorporating upper IAR boundary at height about 10</a:t>
            </a:r>
            <a:r>
              <a:rPr lang="en-GB" sz="2400" baseline="30000" dirty="0">
                <a:latin typeface="Times New Roman" panose="02020603050405020304" pitchFamily="18" charset="0"/>
                <a:cs typeface="Times New Roman" panose="02020603050405020304" pitchFamily="18" charset="0"/>
              </a:rPr>
              <a:t>3</a:t>
            </a:r>
            <a:r>
              <a:rPr lang="en-GB" sz="2400" dirty="0">
                <a:latin typeface="Times New Roman" panose="02020603050405020304" pitchFamily="18" charset="0"/>
                <a:cs typeface="Times New Roman" panose="02020603050405020304" pitchFamily="18" charset="0"/>
              </a:rPr>
              <a:t> km. To model the increase in Alfvén wave velocity with height, we assume that the Alfvén velocity has a jump across the upper IAR boundary. </a:t>
            </a:r>
            <a:endParaRPr lang="ru-RU" altLang="ru-RU" sz="2400" dirty="0">
              <a:latin typeface="Times New Roman" panose="02020603050405020304" pitchFamily="18" charset="0"/>
              <a:cs typeface="Times New Roman" panose="02020603050405020304" pitchFamily="18" charset="0"/>
            </a:endParaRPr>
          </a:p>
        </p:txBody>
      </p:sp>
      <p:sp>
        <p:nvSpPr>
          <p:cNvPr id="5" name="Text Box 82"/>
          <p:cNvSpPr txBox="1">
            <a:spLocks noChangeArrowheads="1"/>
          </p:cNvSpPr>
          <p:nvPr/>
        </p:nvSpPr>
        <p:spPr bwMode="auto">
          <a:xfrm>
            <a:off x="91449" y="5657671"/>
            <a:ext cx="4120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smtClean="0">
                <a:latin typeface="Times New Roman" panose="02020603050405020304" pitchFamily="18" charset="0"/>
                <a:cs typeface="Times New Roman" panose="02020603050405020304" pitchFamily="18" charset="0"/>
              </a:rPr>
              <a:t>Fig. 6.</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schematic illustration of a plane stratified medium model. </a:t>
            </a:r>
            <a:endParaRPr lang="ru-RU" altLang="ru-RU" sz="2400" dirty="0">
              <a:latin typeface="Times New Roman" panose="02020603050405020304" pitchFamily="18" charset="0"/>
              <a:cs typeface="Times New Roman" panose="02020603050405020304" pitchFamily="18" charset="0"/>
            </a:endParaRPr>
          </a:p>
        </p:txBody>
      </p:sp>
      <p:sp>
        <p:nvSpPr>
          <p:cNvPr id="6" name="Text Box 82"/>
          <p:cNvSpPr txBox="1">
            <a:spLocks noChangeArrowheads="1"/>
          </p:cNvSpPr>
          <p:nvPr/>
        </p:nvSpPr>
        <p:spPr bwMode="auto">
          <a:xfrm>
            <a:off x="0" y="3541029"/>
            <a:ext cx="39239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latin typeface="Times New Roman" panose="02020603050405020304" pitchFamily="18" charset="0"/>
                <a:cs typeface="Times New Roman" panose="02020603050405020304" pitchFamily="18" charset="0"/>
              </a:rPr>
              <a:t>The major source for IAR excitation is supposed to be either a separate intense lightning stroke or stochastic global thunderstorm activity.</a:t>
            </a: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354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1501</Words>
  <Application>Microsoft Office PowerPoint</Application>
  <PresentationFormat>Экран (4:3)</PresentationFormat>
  <Paragraphs>92</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19</vt:i4>
      </vt:variant>
    </vt:vector>
  </HeadingPairs>
  <TitlesOfParts>
    <vt:vector size="22" baseType="lpstr">
      <vt:lpstr>Тема Office</vt:lpstr>
      <vt:lpstr>Equation</vt:lpstr>
      <vt:lpstr>MathType 6.0 Equation</vt:lpstr>
      <vt:lpstr>Observation of global electromagnetic resonances by low-orbiting satellites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of global electromagnetic resonances by low-orbiting satellites</dc:title>
  <dc:creator>Вадим</dc:creator>
  <cp:lastModifiedBy>Вадим</cp:lastModifiedBy>
  <cp:revision>38</cp:revision>
  <dcterms:created xsi:type="dcterms:W3CDTF">2015-10-02T07:24:07Z</dcterms:created>
  <dcterms:modified xsi:type="dcterms:W3CDTF">2015-10-04T15:54:45Z</dcterms:modified>
</cp:coreProperties>
</file>