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3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2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7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5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2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8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5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0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9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bg2">
              <a:tint val="90000"/>
              <a:shade val="97000"/>
              <a:satMod val="13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304D0A-2B0F-4149-907E-8771C03FAEB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436BC1-0A54-46B4-BCC5-CF64C123F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2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Квантовый ластик с отложенным выбором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Подготовил:</a:t>
            </a:r>
            <a:br>
              <a:rPr lang="ru-RU" dirty="0" smtClean="0"/>
            </a:br>
            <a:r>
              <a:rPr lang="ru-RU" dirty="0" smtClean="0"/>
              <a:t>Бикбаев Т.Э.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75502" y="6273225"/>
            <a:ext cx="3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640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360091" cy="1450757"/>
          </a:xfrm>
        </p:spPr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4762" y="-116115"/>
            <a:ext cx="4627981" cy="654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5085" y="2482992"/>
            <a:ext cx="6475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Интерференционная картина или её отсутствие среди сигнальных фотонов в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может быть восстановлена только после «выключения» (или игнорирования) части сигнальных фотонов. Информацию о том, какие сигнальные фотоны следует игнорировать для восстановления диаграммы, можно получить, только взглянув на соответствующие запутанные холостые фотоны в детекторах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…D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553372" y="6273225"/>
            <a:ext cx="63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5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55974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Общая картина сигнальных фотонов на первичном детекторе никогда не дает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интерференции,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поэтому </a:t>
            </a:r>
            <a:r>
              <a:rPr lang="ru-RU" i="1" dirty="0">
                <a:solidFill>
                  <a:srgbClr val="202122"/>
                </a:solidFill>
                <a:latin typeface="Arial" panose="020B0604020202020204" pitchFamily="34" charset="0"/>
              </a:rPr>
              <a:t>невозможно определить, что произойдет с холостыми фотонами, наблюдая только за сигнальными фотонами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Квантовый ластик с отложенным выбором не передает информацию ретро-причинно-следственной связью, потому что для сортировки наложенных данных в сигнальных фотонах на четыре потока, которые отражают состояния холостых фотонов на четырёх разных детекторах, требуется другой сигнал, который должен поступить с помощью процесса, который не может идти быстрее скорости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света.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4353771"/>
            <a:ext cx="10203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effectLst/>
                <a:latin typeface="Arial" panose="020B0604020202020204" pitchFamily="34" charset="0"/>
              </a:rPr>
              <a:t>В дополнение к оспариванию наших здравых представлений о временной последовательности в причинно-следственных связях, этот эксперимент относится к числу тех, которые серьёзно атакуют наши представления о </a:t>
            </a:r>
            <a:r>
              <a:rPr lang="ru-RU" b="0" i="1" u="none" strike="noStrike" dirty="0" smtClean="0">
                <a:effectLst/>
                <a:latin typeface="Arial" panose="020B0604020202020204" pitchFamily="34" charset="0"/>
              </a:rPr>
              <a:t>локальности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, — идеи о том, что вещи не могут взаимодействовать, если они не находятся в контакте, будь то непосредственный физический контакт или, по крайней мере, путем взаимодействия через магнитные или другие явления, подобные полям.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553372" y="6273225"/>
            <a:ext cx="63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4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6962" y="140113"/>
            <a:ext cx="10058400" cy="64231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Двухщелевой</a:t>
            </a:r>
            <a:r>
              <a:rPr lang="ru-RU" dirty="0"/>
              <a:t> </a:t>
            </a:r>
            <a:r>
              <a:rPr lang="ru-RU" dirty="0" smtClean="0"/>
              <a:t>опыт.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254" y="1846263"/>
            <a:ext cx="8399817" cy="4022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75502" y="6273225"/>
            <a:ext cx="3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96962" y="875725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Впервые опыт был проведён Томасом Юнгом со светом в 1801 году. В 1927 году </a:t>
            </a:r>
            <a:r>
              <a:rPr lang="ru-RU" b="1" dirty="0" err="1" smtClean="0"/>
              <a:t>Дэвиссон</a:t>
            </a:r>
            <a:r>
              <a:rPr lang="ru-RU" b="1" dirty="0" smtClean="0"/>
              <a:t> и </a:t>
            </a:r>
            <a:r>
              <a:rPr lang="ru-RU" b="1" dirty="0" err="1" smtClean="0"/>
              <a:t>Гермер</a:t>
            </a:r>
            <a:r>
              <a:rPr lang="ru-RU" b="1" dirty="0" smtClean="0"/>
              <a:t> продемонстрировали, что электроны проявляют такое же поведение, которое позднее расширено на атомы и молекулы.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04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208" y="1058858"/>
            <a:ext cx="10058400" cy="67133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 </a:t>
            </a:r>
            <a:r>
              <a:rPr lang="ru-RU" dirty="0" smtClean="0"/>
              <a:t>дополнительности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7590" y="258219"/>
            <a:ext cx="4035814" cy="5841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540" y="4681907"/>
            <a:ext cx="2271713" cy="1050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704" y="2858966"/>
            <a:ext cx="2731407" cy="341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6330" y="1819585"/>
            <a:ext cx="3747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Согласно этому принципу, для полного описания </a:t>
            </a:r>
            <a:r>
              <a:rPr lang="ru-RU" dirty="0" err="1" smtClean="0"/>
              <a:t>квантовомеханических</a:t>
            </a:r>
            <a:r>
              <a:rPr lang="ru-RU" dirty="0" smtClean="0"/>
              <a:t> явлений необходимо применять два взаимоисключающих («дополнительных») набора классических понятий, совокупность которых даёт исчерпывающую информацию об этих явлениях как о целостных.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675502" y="6273225"/>
            <a:ext cx="3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05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5511"/>
          </a:xfrm>
        </p:spPr>
        <p:txBody>
          <a:bodyPr/>
          <a:lstStyle/>
          <a:p>
            <a:r>
              <a:rPr lang="ru-RU" dirty="0"/>
              <a:t>Квантовый </a:t>
            </a:r>
            <a:r>
              <a:rPr lang="ru-RU" dirty="0" smtClean="0"/>
              <a:t>ластик.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Эксперимент с квантовым ластиком на двух </a:t>
            </a:r>
            <a:r>
              <a:rPr lang="ru-RU" i="1" dirty="0" smtClean="0"/>
              <a:t>щелях </a:t>
            </a:r>
            <a:r>
              <a:rPr lang="ru-RU" i="1" dirty="0"/>
              <a:t>состоит из трёх </a:t>
            </a:r>
            <a:r>
              <a:rPr lang="ru-RU" i="1" dirty="0" smtClean="0"/>
              <a:t>стадий: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Экспериментатор воспроизводит опыт Юнга, обстреливая фотонами пластину с двумя щелями и регистрируя интерференционную картину на экране детектора.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Экспериментатор наблюдает, через какую щель проходит каждый фотон и демонстрирует, что после этого интерференционная картина разрушена. Эта стадия показывает, что наличие детекторов вызывает разрушение интерференционной картины.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Информация о выбранном пути следования фотонов «стирается», благодаря чему интерференционная картина восстанавливается. (Вместо удаления или отката всех изменений, внесённых в фотоны или их пути, в этих экспериментах обычно производят ещё одно изменение, которое скрывает произведённые ранее).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1132114"/>
            <a:ext cx="984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Квантовый ластик </a:t>
            </a:r>
            <a:r>
              <a:rPr lang="ru-RU" dirty="0" smtClean="0"/>
              <a:t>— это интерференционный эксперимент, который демонстрирует квантовую запутанность и принцип дополнительности.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675502" y="6273225"/>
            <a:ext cx="3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21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0592"/>
            <a:ext cx="10058400" cy="4971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Квантовая </a:t>
            </a:r>
            <a:r>
              <a:rPr lang="ru-RU" b="1" dirty="0" smtClean="0"/>
              <a:t>запутанность.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394" y="1990877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Спонта́нное</a:t>
            </a:r>
            <a:r>
              <a:rPr lang="ru-RU" b="1" dirty="0" smtClean="0"/>
              <a:t> </a:t>
            </a:r>
            <a:r>
              <a:rPr lang="ru-RU" b="1" dirty="0" err="1"/>
              <a:t>параметри́ческое</a:t>
            </a:r>
            <a:r>
              <a:rPr lang="ru-RU" b="1" dirty="0"/>
              <a:t> </a:t>
            </a:r>
            <a:r>
              <a:rPr lang="ru-RU" b="1" dirty="0" err="1"/>
              <a:t>рассе́яние</a:t>
            </a:r>
            <a:r>
              <a:rPr lang="ru-RU" b="1" dirty="0"/>
              <a:t> </a:t>
            </a:r>
            <a:r>
              <a:rPr lang="ru-RU" dirty="0"/>
              <a:t>(СПР; </a:t>
            </a:r>
            <a:r>
              <a:rPr lang="ru-RU" dirty="0" err="1"/>
              <a:t>Spontaneous</a:t>
            </a:r>
            <a:r>
              <a:rPr lang="ru-RU" dirty="0"/>
              <a:t> </a:t>
            </a:r>
            <a:r>
              <a:rPr lang="ru-RU" dirty="0" err="1"/>
              <a:t>parametric</a:t>
            </a:r>
            <a:r>
              <a:rPr lang="ru-RU" dirty="0"/>
              <a:t> </a:t>
            </a:r>
            <a:r>
              <a:rPr lang="ru-RU" dirty="0" err="1"/>
              <a:t>down-conversion</a:t>
            </a:r>
            <a:r>
              <a:rPr lang="ru-RU" dirty="0"/>
              <a:t>, SPDC) — </a:t>
            </a:r>
            <a:r>
              <a:rPr lang="ru-RU" i="1" dirty="0"/>
              <a:t>важный процесс в квантовой оптике, при котором рассеянные фотоны образуются в виде спутанных пар, формируя так называемое </a:t>
            </a:r>
            <a:r>
              <a:rPr lang="ru-RU" i="1" dirty="0" err="1"/>
              <a:t>бифотонное</a:t>
            </a:r>
            <a:r>
              <a:rPr lang="ru-RU" i="1" dirty="0"/>
              <a:t> поле. В процессе СПР нелинейная среда (кристалл) разделяет поступающие фотоны на пары, суммарные энергия и импульс которых равны энергии и импульсу входных фотонов.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607760"/>
            <a:ext cx="10697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Ква́нтовая</a:t>
            </a:r>
            <a:r>
              <a:rPr lang="ru-RU" b="1" dirty="0" smtClean="0"/>
              <a:t> </a:t>
            </a:r>
            <a:r>
              <a:rPr lang="ru-RU" b="1" dirty="0" err="1" smtClean="0"/>
              <a:t>запу́танность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квантовомеханическое</a:t>
            </a:r>
            <a:r>
              <a:rPr lang="ru-RU" dirty="0" smtClean="0"/>
              <a:t> явление, при котором квантовые состояния двух или большего числа объектов оказываются взаимозависимыми. Например, можно получить пару фотонов, находящихся в запутанном состоянии, и тогда если при измерении спина первой частицы её спиральность оказывается положительной, то спиральность второй всегда оказывается отрицательной, и наоборот.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921819"/>
            <a:ext cx="4177345" cy="601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50" y="3924781"/>
            <a:ext cx="3997030" cy="601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75502" y="6273225"/>
            <a:ext cx="3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26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Квантовый ластик.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8582" y="2074089"/>
            <a:ext cx="5667898" cy="409505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0524" y="2074663"/>
            <a:ext cx="5667104" cy="4094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75502" y="6273225"/>
            <a:ext cx="3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63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78" y="148234"/>
            <a:ext cx="10058402" cy="1450757"/>
          </a:xfrm>
        </p:spPr>
        <p:txBody>
          <a:bodyPr>
            <a:normAutofit/>
          </a:bodyPr>
          <a:lstStyle/>
          <a:p>
            <a:r>
              <a:rPr lang="ru-RU" b="1" dirty="0" smtClean="0"/>
              <a:t>Эксперимент Уиллера </a:t>
            </a:r>
            <a:r>
              <a:rPr lang="ru-RU" b="1" dirty="0"/>
              <a:t>с отложенным </a:t>
            </a:r>
            <a:r>
              <a:rPr lang="ru-RU" b="1" dirty="0" smtClean="0"/>
              <a:t>выбором.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6278" y="2576138"/>
            <a:ext cx="3292322" cy="3292322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10236" y="1031642"/>
            <a:ext cx="4512492" cy="21118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84213" y="5868460"/>
            <a:ext cx="2256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Джон Уиллер, 1995 г.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304" y="673246"/>
            <a:ext cx="5629489" cy="5195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75502" y="6273225"/>
            <a:ext cx="3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7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69852" y="126946"/>
            <a:ext cx="11225348" cy="526197"/>
          </a:xfrm>
        </p:spPr>
        <p:txBody>
          <a:bodyPr>
            <a:normAutofit fontScale="90000"/>
          </a:bodyPr>
          <a:lstStyle/>
          <a:p>
            <a:r>
              <a:rPr lang="ru-RU" dirty="0"/>
              <a:t>Квантовый ластик с отложенным выбором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47" y="772603"/>
            <a:ext cx="7978396" cy="5983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75502" y="6273225"/>
            <a:ext cx="3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55677" y="167726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55677" y="209188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7" y="3928836"/>
            <a:ext cx="4644510" cy="19639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7115" y="5892800"/>
            <a:ext cx="269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Призма Глана – Томпсона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15773" y="338948"/>
            <a:ext cx="6595292" cy="336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120" y="1686607"/>
            <a:ext cx="5399307" cy="4488174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94" y="1817236"/>
            <a:ext cx="5400091" cy="4493359"/>
          </a:xfrm>
        </p:spPr>
      </p:pic>
      <p:sp>
        <p:nvSpPr>
          <p:cNvPr id="13" name="Прямоугольник 12"/>
          <p:cNvSpPr/>
          <p:nvPr/>
        </p:nvSpPr>
        <p:spPr>
          <a:xfrm>
            <a:off x="1146634" y="893906"/>
            <a:ext cx="11045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Ось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положение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Ось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объединённая частота обнаружения между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01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02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03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04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ru-RU" b="0" i="0" baseline="-25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04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не указан в статье Кима и поставляется в соответствии с их устным описанием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675502" y="6273225"/>
            <a:ext cx="3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463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1895</TotalTime>
  <Words>411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Ретро</vt:lpstr>
      <vt:lpstr>Квантовый ластик с отложенным выбором</vt:lpstr>
      <vt:lpstr>Двухщелевой опыт.</vt:lpstr>
      <vt:lpstr>Принцип дополнительности</vt:lpstr>
      <vt:lpstr>Квантовый ластик.</vt:lpstr>
      <vt:lpstr>Квантовая запутанность.</vt:lpstr>
      <vt:lpstr>Эксперимент Квантовый ластик.</vt:lpstr>
      <vt:lpstr>Эксперимент Уиллера с отложенным выбором.</vt:lpstr>
      <vt:lpstr>Квантовый ластик с отложенным выбором</vt:lpstr>
      <vt:lpstr>Результаты</vt:lpstr>
      <vt:lpstr>Значение</vt:lpstr>
      <vt:lpstr>Итоги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 Бикбаев</dc:creator>
  <cp:lastModifiedBy>Тимур Бикбаев</cp:lastModifiedBy>
  <cp:revision>29</cp:revision>
  <dcterms:created xsi:type="dcterms:W3CDTF">2021-10-23T15:24:29Z</dcterms:created>
  <dcterms:modified xsi:type="dcterms:W3CDTF">2021-10-24T22:59:48Z</dcterms:modified>
</cp:coreProperties>
</file>