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Rastimeshin" initials="AR" lastIdx="1" clrIdx="0">
    <p:extLst>
      <p:ext uri="{19B8F6BF-5375-455C-9EA6-DF929625EA0E}">
        <p15:presenceInfo xmlns:p15="http://schemas.microsoft.com/office/powerpoint/2012/main" userId="c9dcdd7b76c201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5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3T12:47:52.2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4B8F1-BED3-4B87-A60F-E82FE64E3A72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73638-2E49-4BAE-9E82-85DB974C9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90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A725CE-A44A-4835-99CF-B2DBB479C938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dirty="0">
                <a:latin typeface="Arial" panose="020B0604020202020204" pitchFamily="34" charset="0"/>
              </a:rPr>
              <a:t>For any material, however, the principles behind direct detection are always the same. It all comes down to measuring the energy deposited by a WIMP interaction – expected to be in the keV to tens of keV range. There are basically three ways of measuring this energy, which can eventually be combined. Each leads to a choice of target material.</a:t>
            </a:r>
          </a:p>
          <a:p>
            <a:pPr eaLnBrk="1" hangingPunct="1"/>
            <a:r>
              <a:rPr lang="en-US" altLang="ru-RU" dirty="0">
                <a:latin typeface="Arial" panose="020B0604020202020204" pitchFamily="34" charset="0"/>
              </a:rPr>
              <a:t>The fastest but less efficient way – in terms of collected energy – is to look for a light signal produced by a scintillation process. This is the way used in Sodium Iodide or Xenon scintillators.</a:t>
            </a:r>
          </a:p>
          <a:p>
            <a:pPr eaLnBrk="1" hangingPunct="1"/>
            <a:r>
              <a:rPr lang="en-US" altLang="ru-RU" dirty="0">
                <a:latin typeface="Arial" panose="020B0604020202020204" pitchFamily="34" charset="0"/>
              </a:rPr>
              <a:t>One can also look for a ionization signal: free charge carriers produced by the nuclear recoil can be collected using a drifting electrical field. Depending on the material used and operating conditions, the efficiency of this technique can be significantly higher than that of scintillation.</a:t>
            </a:r>
          </a:p>
          <a:p>
            <a:pPr eaLnBrk="1" hangingPunct="1"/>
            <a:r>
              <a:rPr lang="en-US" altLang="ru-RU" dirty="0">
                <a:latin typeface="Arial" panose="020B0604020202020204" pitchFamily="34" charset="0"/>
              </a:rPr>
              <a:t>Lastly, a slower heat signal can be detected, assuming that all energy deposited will eventually turn into heat. This technique usually ensures a higher energy collection efficiency, to the cost of a slower signal and tougher operating conditions – namely ultra-low cryogenics.</a:t>
            </a:r>
          </a:p>
          <a:p>
            <a:pPr eaLnBrk="1" hangingPunct="1"/>
            <a:r>
              <a:rPr lang="en-US" altLang="ru-RU" dirty="0">
                <a:latin typeface="Arial" panose="020B0604020202020204" pitchFamily="34" charset="0"/>
              </a:rPr>
              <a:t>With the measurement of two quantities, it is possible to discriminate a main part of the background induced by gamma.</a:t>
            </a:r>
          </a:p>
        </p:txBody>
      </p:sp>
    </p:spTree>
    <p:extLst>
      <p:ext uri="{BB962C8B-B14F-4D97-AF65-F5344CB8AC3E}">
        <p14:creationId xmlns:p14="http://schemas.microsoft.com/office/powerpoint/2010/main" val="173001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DB883-E53D-4A08-B7C3-2BB74ECF0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14CBF6-050E-45BC-AB6F-90BB14F7E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43F2C-B533-4970-8ADF-B4AE0D56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7F47-F366-41A6-AE3A-70FAFB2D3A43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4FCA8-80F5-4879-A6E5-7948D9B6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7872-BFEA-4E5A-8824-0152B5DB2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37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3564B-8F54-4FA6-B04B-AF8B61F8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24EAB9-1275-4FEC-9A86-C02DEC396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548F0-FC45-4179-8C43-A973C630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9308-4FB9-4861-A7FB-A0CCEDB1ED4D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5CE6-CA10-45BB-944D-7EBA4F4C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C433B1-9EFF-41A5-8654-5685DA82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03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B989EF-9227-4E01-8F2B-AF65C637B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BB8FC0-2832-47B2-AFE0-78352E0E9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E0AC3-FC52-412C-AEF9-D61BF758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F96DB-175B-4FEA-906E-9292155D5D76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A61F8-7282-4FDB-968A-E79E8688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3E2D6A-9315-4701-9D5F-04F71671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DA80B-F07F-4593-91FD-B253CFDB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C9AB02-8B33-4525-A91D-5DBAB00EF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B8A78-E55A-4BAA-9F20-71E888E5E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4FC9-00CB-4C36-A207-1C86A4FA5476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44FBDD-68FB-477C-8C22-5E5FD1DD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EEA4F-2A81-46CC-A546-E2FB8B9C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B4F30-612C-4921-8A60-88ECF1C3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D4C1FD-CB67-400D-8B4F-9AE40D3E9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046604-084C-4767-99C7-B7A2C440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92B0-6FBE-4469-BAAA-7C7AC76B7380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2F663-F905-490D-92EC-FF5D8D3F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F70349-80DF-4C94-BD63-B6385C47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3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3D1E1-11A8-4255-A21B-E9ADE332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27F548-75FA-4981-BEC8-6FCA2E414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4557DF-9593-41FE-BE86-24B5BAE60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85C958-8D4E-4A86-814C-D4D7A6B7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BD84-E161-4560-8FB6-26D69AAC944E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7B3625-B3AE-450B-BDFC-97529B49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880D0D-C496-44AD-B290-44AD89CF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4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9AC61-B26A-4F33-A6FB-8B60EFB2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145037-9E35-4CCE-B075-69A783057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F14E8-257D-42CE-9E88-9E27EFC88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C7726C-7BC8-45AA-8DEF-E79EE73CC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46E6C9-431E-46DA-8130-43D2F371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59D4FB-5BB3-4B4A-8892-B14EDD1D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6F6C-7BE9-49C5-8BB8-DC9FA5F681FE}" type="datetime1">
              <a:rPr lang="ru-RU" smtClean="0"/>
              <a:t>24.11.2021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31651E-2A7F-40AD-80DF-EB68127F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8408C4-5DEE-48A4-A54A-934D7029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07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C47CE-4CA3-4A3B-B049-AB559B78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1AC455-8C01-4A44-A7CA-FDEDF8FC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B81F-9F19-41B7-AC73-C608C195B047}" type="datetime1">
              <a:rPr lang="ru-RU" smtClean="0"/>
              <a:t>24.11.2021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D6A2C-F8F2-41A1-983A-E3977FEF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D64F1-2E52-42D0-B961-368A18B5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45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DCCA34-8BE1-4824-BAFF-2B4D1477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A4F-AC59-423C-9E6A-F72AE2EACBC6}" type="datetime1">
              <a:rPr lang="ru-RU" smtClean="0"/>
              <a:t>24.11.2021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EC3BED-B159-4E70-BF3C-61E83858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21C13-6C34-4080-92B2-2E985D0F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4559D-07A9-46AD-B915-B1F4267C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89C6A5-F5A8-4843-8730-06E4F446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002D37-6A82-4740-BF90-039F97C61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A4472A-C5FC-406E-885C-26654346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D493-E758-43C8-95AA-2C4F0F4851B1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6BD83F-CB61-4075-98B4-3C9EA63E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FA3F30-81A5-4A9B-8238-698CD8D1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0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35716-86E3-4576-96CC-74BAEA5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7D2D31-EA00-4EC6-843B-4100CCEE4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ACB14F-5595-4713-B047-4CE13B145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0331F8-2BF3-49AF-BA9B-7F4E6270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09B-42A4-4F2D-880A-4C95587E7956}" type="datetime1">
              <a:rPr lang="ru-RU" smtClean="0"/>
              <a:t>24.11.2021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2BB88B-37D1-4106-8A1E-E5450E23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181499-9A98-46D8-938B-1604335C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465BC-5D32-4AF4-B03C-37C35BDF6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422E5B-24BB-44A0-9E77-DB11B77D7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8FE88-19DA-433A-9E70-915D496C9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01886-493C-4653-A916-ACB988AE9D5A}" type="datetime1">
              <a:rPr lang="ru-RU" smtClean="0"/>
              <a:t>24.11.2021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33B64-CF8A-43C8-9EB9-500287D5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43FB-A6D8-4B17-8778-57BCB6B70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8F16-8896-4A32-8458-F6B64C0A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38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B99-0515-4325-916E-E37F7665A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799019"/>
            <a:ext cx="9156192" cy="1511109"/>
          </a:xfrm>
        </p:spPr>
        <p:txBody>
          <a:bodyPr/>
          <a:lstStyle/>
          <a:p>
            <a:r>
              <a:rPr lang="ru-RU" dirty="0"/>
              <a:t>Поиски темной материи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25C3EF-EC3B-4AC3-94E0-AFFB2C7B0721}"/>
              </a:ext>
            </a:extLst>
          </p:cNvPr>
          <p:cNvSpPr txBox="1"/>
          <p:nvPr/>
        </p:nvSpPr>
        <p:spPr>
          <a:xfrm>
            <a:off x="9442704" y="5760720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Растимешин</a:t>
            </a:r>
            <a:r>
              <a:rPr lang="ru-RU" dirty="0"/>
              <a:t> А.А.</a:t>
            </a:r>
          </a:p>
          <a:p>
            <a:r>
              <a:rPr lang="ru-RU" dirty="0"/>
              <a:t>М20-115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193002-E60D-408A-9E11-491FB781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91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8E8284E-6690-4E19-BA19-89E22406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12" y="389509"/>
            <a:ext cx="8799576" cy="78092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Эксперимент </a:t>
            </a:r>
            <a:r>
              <a:rPr lang="en-US" dirty="0"/>
              <a:t>XENON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5ECAB08-340A-45AE-A5A0-33F85B37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2" y="1370266"/>
            <a:ext cx="2479847" cy="4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8CA8740-ABE8-493D-8B52-C0B39710213D}"/>
              </a:ext>
            </a:extLst>
          </p:cNvPr>
          <p:cNvSpPr txBox="1">
            <a:spLocks noChangeArrowheads="1"/>
          </p:cNvSpPr>
          <p:nvPr/>
        </p:nvSpPr>
        <p:spPr>
          <a:xfrm>
            <a:off x="3594196" y="1834896"/>
            <a:ext cx="4891436" cy="4565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1800" dirty="0"/>
              <a:t>Два вложенных друг в друга объема (мишень и вето), разделенных слоем фторопласта и заполненных </a:t>
            </a:r>
            <a:r>
              <a:rPr lang="en-US" altLang="ru-RU" sz="1800" dirty="0" err="1"/>
              <a:t>LXe</a:t>
            </a:r>
            <a:r>
              <a:rPr lang="ru-RU" altLang="ru-RU" sz="1800" dirty="0"/>
              <a:t> при температуре -91С:</a:t>
            </a:r>
          </a:p>
          <a:p>
            <a:pPr lvl="1">
              <a:lnSpc>
                <a:spcPct val="100000"/>
              </a:lnSpc>
            </a:pPr>
            <a:r>
              <a:rPr lang="ru-RU" altLang="ru-RU" sz="1800" dirty="0"/>
              <a:t>Всего </a:t>
            </a:r>
            <a:r>
              <a:rPr lang="en-US" altLang="ru-RU" sz="1800" dirty="0"/>
              <a:t>3200</a:t>
            </a:r>
            <a:r>
              <a:rPr lang="ru-RU" altLang="ru-RU" sz="1800" dirty="0"/>
              <a:t> кг жидкого ксенона</a:t>
            </a:r>
            <a:endParaRPr lang="en-US" altLang="ru-RU" sz="1800" dirty="0"/>
          </a:p>
          <a:p>
            <a:pPr>
              <a:lnSpc>
                <a:spcPct val="100000"/>
              </a:lnSpc>
            </a:pPr>
            <a:r>
              <a:rPr lang="ru-RU" altLang="ru-RU" sz="1800" dirty="0"/>
              <a:t>Внушительная пассивная защита: </a:t>
            </a:r>
            <a:r>
              <a:rPr lang="en-US" altLang="ru-RU" sz="1800" dirty="0"/>
              <a:t>Pb, </a:t>
            </a:r>
            <a:r>
              <a:rPr lang="ru-RU" altLang="ru-RU" sz="1800" dirty="0"/>
              <a:t>п/э, </a:t>
            </a:r>
            <a:r>
              <a:rPr lang="en-US" altLang="ru-RU" sz="1800" dirty="0"/>
              <a:t>Cu, H</a:t>
            </a:r>
            <a:r>
              <a:rPr lang="en-US" altLang="ru-RU" sz="1800" baseline="-25000" dirty="0"/>
              <a:t>2</a:t>
            </a:r>
            <a:r>
              <a:rPr lang="en-US" altLang="ru-RU" sz="1800" dirty="0"/>
              <a:t>O</a:t>
            </a:r>
            <a:r>
              <a:rPr lang="ru-RU" altLang="ru-RU" sz="1800" dirty="0"/>
              <a:t> и</a:t>
            </a:r>
            <a:r>
              <a:rPr lang="en-US" altLang="ru-RU" sz="1800" dirty="0"/>
              <a:t> </a:t>
            </a:r>
            <a:r>
              <a:rPr lang="ru-RU" altLang="ru-RU" sz="1800" dirty="0"/>
              <a:t>область, продуваемая </a:t>
            </a:r>
            <a:r>
              <a:rPr lang="en-US" altLang="ru-RU" sz="1800" dirty="0"/>
              <a:t>N</a:t>
            </a:r>
            <a:r>
              <a:rPr lang="en-US" altLang="ru-RU" sz="1800" baseline="-25000" dirty="0"/>
              <a:t>2</a:t>
            </a:r>
            <a:r>
              <a:rPr lang="ru-RU" altLang="ru-RU" sz="1800" dirty="0"/>
              <a:t>.</a:t>
            </a:r>
          </a:p>
          <a:p>
            <a:pPr>
              <a:lnSpc>
                <a:spcPct val="100000"/>
              </a:lnSpc>
            </a:pPr>
            <a:r>
              <a:rPr lang="ru-RU" altLang="ru-RU" sz="1800" dirty="0"/>
              <a:t>Определение типа события по отношению собранного количества света в сигналах: </a:t>
            </a:r>
            <a:r>
              <a:rPr lang="en-US" altLang="ru-RU" sz="1800" dirty="0"/>
              <a:t>(S2/S1)</a:t>
            </a:r>
            <a:r>
              <a:rPr lang="en-US" altLang="ru-RU" sz="1800" baseline="-25000" dirty="0"/>
              <a:t>WIMP</a:t>
            </a:r>
            <a:r>
              <a:rPr lang="en-US" altLang="ru-RU" sz="1800" dirty="0"/>
              <a:t> &lt;&lt; (S2/S1)</a:t>
            </a:r>
            <a:r>
              <a:rPr lang="en-US" altLang="ru-RU" sz="1800" baseline="-25000" dirty="0"/>
              <a:t>e,</a:t>
            </a:r>
            <a:r>
              <a:rPr lang="el-GR" altLang="ru-RU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</a:p>
          <a:p>
            <a:pPr>
              <a:lnSpc>
                <a:spcPct val="100000"/>
              </a:lnSpc>
            </a:pPr>
            <a:r>
              <a:rPr lang="ru-RU" altLang="ru-RU" sz="1800" dirty="0"/>
              <a:t>Время-проекционная камера</a:t>
            </a:r>
          </a:p>
          <a:p>
            <a:pPr lvl="1">
              <a:lnSpc>
                <a:spcPct val="100000"/>
              </a:lnSpc>
            </a:pPr>
            <a:r>
              <a:rPr lang="ru-RU" altLang="ru-RU" sz="1800" dirty="0"/>
              <a:t>3</a:t>
            </a:r>
            <a:r>
              <a:rPr lang="en-US" altLang="ru-RU" sz="1800" dirty="0"/>
              <a:t>D</a:t>
            </a:r>
            <a:r>
              <a:rPr lang="ru-RU" altLang="ru-RU" sz="1800" dirty="0"/>
              <a:t> пространственное восстановление событий</a:t>
            </a:r>
          </a:p>
          <a:p>
            <a:pPr>
              <a:lnSpc>
                <a:spcPct val="80000"/>
              </a:lnSpc>
            </a:pPr>
            <a:endParaRPr lang="ru-RU" alt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F3587-6FB4-4EFF-AB0C-C96ED41F17F8}"/>
              </a:ext>
            </a:extLst>
          </p:cNvPr>
          <p:cNvSpPr txBox="1"/>
          <p:nvPr/>
        </p:nvSpPr>
        <p:spPr>
          <a:xfrm>
            <a:off x="3790490" y="1370266"/>
            <a:ext cx="449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эксперименте </a:t>
            </a:r>
            <a:r>
              <a:rPr lang="en-US" dirty="0"/>
              <a:t>XENON1t: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427BA8-EB01-419B-AE38-49C2AC7AD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632" y="2014537"/>
            <a:ext cx="3571875" cy="3743325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49578-7BFA-464B-A366-C972176A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5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663E2ED-C964-4E43-B167-3E7D02174CFD}"/>
              </a:ext>
            </a:extLst>
          </p:cNvPr>
          <p:cNvSpPr txBox="1">
            <a:spLocks/>
          </p:cNvSpPr>
          <p:nvPr/>
        </p:nvSpPr>
        <p:spPr>
          <a:xfrm>
            <a:off x="1696212" y="389509"/>
            <a:ext cx="8799576" cy="780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Результаты </a:t>
            </a:r>
            <a:r>
              <a:rPr lang="en-US" dirty="0"/>
              <a:t>XENON1t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8815F8-D5DF-41B0-B2F3-3855E89AD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39" y="1297033"/>
            <a:ext cx="6113802" cy="45195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14DF47-EA27-4D49-9B49-B840254A5B08}"/>
              </a:ext>
            </a:extLst>
          </p:cNvPr>
          <p:cNvSpPr txBox="1"/>
          <p:nvPr/>
        </p:nvSpPr>
        <p:spPr>
          <a:xfrm>
            <a:off x="6839712" y="6213086"/>
            <a:ext cx="3772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Phys. Rev. Lett. 121 (2018) 111302</a:t>
            </a:r>
            <a:endParaRPr lang="ru-RU" sz="180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7519A66F-5AD8-48E0-81D8-0BDF9B0FDFC7}"/>
              </a:ext>
            </a:extLst>
          </p:cNvPr>
          <p:cNvSpPr txBox="1">
            <a:spLocks/>
          </p:cNvSpPr>
          <p:nvPr/>
        </p:nvSpPr>
        <p:spPr>
          <a:xfrm>
            <a:off x="546516" y="2048523"/>
            <a:ext cx="4608511" cy="3338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Энергетическое окно для поиска</a:t>
            </a:r>
            <a:r>
              <a:rPr lang="en-US" sz="2000" dirty="0"/>
              <a:t>: 3÷70 </a:t>
            </a:r>
            <a:r>
              <a:rPr lang="ru-RU" sz="2000" dirty="0"/>
              <a:t>ф/э </a:t>
            </a:r>
            <a:r>
              <a:rPr lang="en-US" sz="2000" dirty="0"/>
              <a:t>@ S1</a:t>
            </a:r>
            <a:r>
              <a:rPr lang="ru-RU" sz="2000" dirty="0"/>
              <a:t>. Это соответствует:</a:t>
            </a:r>
          </a:p>
          <a:p>
            <a:pPr lvl="1"/>
            <a:r>
              <a:rPr lang="en-US" sz="1800" dirty="0"/>
              <a:t>[1.4, 10.6] </a:t>
            </a:r>
            <a:r>
              <a:rPr lang="ru-RU" sz="1800" dirty="0"/>
              <a:t>кэВ</a:t>
            </a:r>
            <a:r>
              <a:rPr lang="en-US" sz="1800" dirty="0"/>
              <a:t> </a:t>
            </a:r>
            <a:r>
              <a:rPr lang="ru-RU" sz="1800" dirty="0"/>
              <a:t>для электронов</a:t>
            </a:r>
            <a:endParaRPr lang="en-US" sz="1800" dirty="0"/>
          </a:p>
          <a:p>
            <a:pPr lvl="1"/>
            <a:r>
              <a:rPr lang="en-US" sz="1800" dirty="0"/>
              <a:t>[4.9, 40,9] </a:t>
            </a:r>
            <a:r>
              <a:rPr lang="ru-RU" sz="1800" dirty="0"/>
              <a:t>кэВ для ядер</a:t>
            </a:r>
            <a:endParaRPr lang="en-US" sz="1800" dirty="0"/>
          </a:p>
          <a:p>
            <a:r>
              <a:rPr lang="ru-RU" sz="2000" dirty="0"/>
              <a:t>Верхний предел на сечение </a:t>
            </a:r>
            <a:r>
              <a:rPr lang="ru-RU" sz="2000" dirty="0" err="1"/>
              <a:t>вимп</a:t>
            </a:r>
            <a:r>
              <a:rPr lang="ru-RU" sz="2000" dirty="0"/>
              <a:t>-ядерного спин-независимого взаимодействия:</a:t>
            </a:r>
          </a:p>
          <a:p>
            <a:pPr lvl="1"/>
            <a:r>
              <a:rPr lang="el-GR" sz="1800" dirty="0"/>
              <a:t>σ</a:t>
            </a:r>
            <a:r>
              <a:rPr lang="en-US" sz="1800" baseline="-25000" dirty="0"/>
              <a:t>SI</a:t>
            </a:r>
            <a:r>
              <a:rPr lang="en-US" sz="1800" dirty="0"/>
              <a:t> = </a:t>
            </a:r>
            <a:r>
              <a:rPr lang="ru-RU" sz="1800" dirty="0"/>
              <a:t>4.1 х 10</a:t>
            </a:r>
            <a:r>
              <a:rPr lang="ru-RU" sz="1800" baseline="30000" dirty="0"/>
              <a:t>-47</a:t>
            </a:r>
            <a:r>
              <a:rPr lang="ru-RU" sz="1800" dirty="0"/>
              <a:t> см</a:t>
            </a:r>
            <a:r>
              <a:rPr lang="ru-RU" sz="1800" baseline="30000" dirty="0"/>
              <a:t>2</a:t>
            </a:r>
            <a:r>
              <a:rPr lang="en-US" sz="1800" dirty="0"/>
              <a:t> </a:t>
            </a:r>
            <a:r>
              <a:rPr lang="ru-RU" sz="1800" dirty="0"/>
              <a:t>для </a:t>
            </a:r>
            <a:r>
              <a:rPr lang="en-US" sz="1800" dirty="0" err="1"/>
              <a:t>m</a:t>
            </a:r>
            <a:r>
              <a:rPr lang="en-US" sz="1800" baseline="-25000" dirty="0" err="1"/>
              <a:t>WIMP</a:t>
            </a:r>
            <a:r>
              <a:rPr lang="en-US" sz="1800" dirty="0"/>
              <a:t> </a:t>
            </a:r>
            <a:r>
              <a:rPr lang="ru-RU" sz="1800" dirty="0"/>
              <a:t>=</a:t>
            </a:r>
            <a:r>
              <a:rPr lang="en-US" sz="1800" dirty="0"/>
              <a:t> 30 </a:t>
            </a:r>
            <a:r>
              <a:rPr lang="ru-RU" sz="1800" dirty="0"/>
              <a:t>ГэВ/с</a:t>
            </a:r>
            <a:r>
              <a:rPr lang="ru-RU" sz="1800" baseline="30000" dirty="0"/>
              <a:t>2</a:t>
            </a:r>
            <a:r>
              <a:rPr lang="en-US" sz="1800" dirty="0"/>
              <a:t> – </a:t>
            </a:r>
            <a:r>
              <a:rPr lang="ru-RU" sz="1800" dirty="0"/>
              <a:t>наиболее строгое в области масс более 6 ГэВ/с</a:t>
            </a:r>
            <a:r>
              <a:rPr lang="ru-RU" sz="1800" baseline="30000" dirty="0"/>
              <a:t>2</a:t>
            </a:r>
          </a:p>
          <a:p>
            <a:endParaRPr lang="ru-RU" sz="2400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5996BF9-1712-4CB4-AD29-65874598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22DFE-A1A6-4A26-8BC6-6754D9D5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результаты по всем экспериментам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67D55A-2126-4A5E-B5D9-B0B66B37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017" y="1611440"/>
            <a:ext cx="6841152" cy="4652772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2F17B-94E5-49DA-90FB-FF155756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7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D950F-26CE-4B74-A723-12FE3B3A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известно о составе Вселенной?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07C40-DE52-45BE-8B07-D396293C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29" y="1513904"/>
            <a:ext cx="6441933" cy="47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BC27B38-11D9-44E4-9216-B308A3750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419090"/>
              </p:ext>
            </p:extLst>
          </p:nvPr>
        </p:nvGraphicFramePr>
        <p:xfrm>
          <a:off x="884493" y="2639567"/>
          <a:ext cx="4339779" cy="3139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9A2B00-56B5-412C-88CB-AE01DCE3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42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08CD2-B31F-42CF-BA66-C1313F5E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84989"/>
            <a:ext cx="10515600" cy="10244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Предпосылки существования темной материи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09BD30-71D0-4A56-96C3-60755465C918}"/>
              </a:ext>
            </a:extLst>
          </p:cNvPr>
          <p:cNvSpPr txBox="1">
            <a:spLocks noChangeArrowheads="1"/>
          </p:cNvSpPr>
          <p:nvPr/>
        </p:nvSpPr>
        <p:spPr>
          <a:xfrm>
            <a:off x="219520" y="890017"/>
            <a:ext cx="7059104" cy="2453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60000"/>
              </a:lnSpc>
            </a:pPr>
            <a:r>
              <a:rPr lang="ru-RU" altLang="ru-RU" sz="2000" dirty="0"/>
              <a:t>Ротационные кривые галактик</a:t>
            </a:r>
          </a:p>
          <a:p>
            <a:pPr lvl="1">
              <a:lnSpc>
                <a:spcPct val="160000"/>
              </a:lnSpc>
            </a:pPr>
            <a:r>
              <a:rPr lang="ru-RU" altLang="ru-RU" sz="2000" dirty="0"/>
              <a:t>Гравитационное линзирование</a:t>
            </a:r>
          </a:p>
          <a:p>
            <a:pPr lvl="1">
              <a:lnSpc>
                <a:spcPct val="160000"/>
              </a:lnSpc>
            </a:pPr>
            <a:r>
              <a:rPr lang="ru-RU" sz="2000" b="0" i="0" u="none" strike="noStrike" dirty="0">
                <a:effectLst/>
              </a:rPr>
              <a:t>Рентгеновское излучение</a:t>
            </a:r>
            <a:r>
              <a:rPr lang="ru-RU" sz="2000" b="0" i="0" dirty="0">
                <a:effectLst/>
              </a:rPr>
              <a:t> </a:t>
            </a:r>
            <a:r>
              <a:rPr lang="ru-RU" sz="2000" b="0" i="0" u="none" strike="noStrike" dirty="0">
                <a:effectLst/>
              </a:rPr>
              <a:t>горячего газа</a:t>
            </a:r>
            <a:r>
              <a:rPr lang="ru-RU" sz="2000" b="0" i="0" dirty="0">
                <a:effectLst/>
              </a:rPr>
              <a:t> в гигантских </a:t>
            </a:r>
            <a:r>
              <a:rPr lang="ru-RU" sz="2000" b="0" i="0" u="none" strike="noStrike" dirty="0">
                <a:effectLst/>
              </a:rPr>
              <a:t>эллиптических галактиках</a:t>
            </a:r>
            <a:r>
              <a:rPr lang="ru-RU" sz="2000" b="0" i="0" dirty="0">
                <a:effectLst/>
              </a:rPr>
              <a:t> и их скоплениях</a:t>
            </a:r>
          </a:p>
          <a:p>
            <a:pPr lvl="1">
              <a:lnSpc>
                <a:spcPct val="160000"/>
              </a:lnSpc>
            </a:pPr>
            <a:r>
              <a:rPr lang="ru-RU" altLang="ru-RU" sz="2000" dirty="0"/>
              <a:t>Скопление галактик Пуля в созвездии Киля</a:t>
            </a:r>
          </a:p>
          <a:p>
            <a:pPr lvl="1">
              <a:lnSpc>
                <a:spcPct val="160000"/>
              </a:lnSpc>
            </a:pPr>
            <a:r>
              <a:rPr lang="ru-RU" altLang="ru-RU" sz="2000" dirty="0"/>
              <a:t>Избыток гамма-излучения из центра галактики</a:t>
            </a:r>
            <a:endParaRPr lang="en-US" altLang="ru-RU" sz="2000" dirty="0"/>
          </a:p>
          <a:p>
            <a:pPr lvl="1"/>
            <a:endParaRPr lang="ru-RU" altLang="ru-RU" sz="2000" dirty="0"/>
          </a:p>
          <a:p>
            <a:pPr marL="457200" lvl="1" indent="0">
              <a:buNone/>
            </a:pPr>
            <a:endParaRPr lang="ru-RU" altLang="ru-RU" dirty="0"/>
          </a:p>
          <a:p>
            <a:endParaRPr lang="ru-RU" alt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46BC96-9571-4CE5-B0C7-B14059E91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" y="3343339"/>
            <a:ext cx="4663440" cy="27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DF8644-424A-4D68-A599-F89DCDF9A403}"/>
              </a:ext>
            </a:extLst>
          </p:cNvPr>
          <p:cNvSpPr txBox="1"/>
          <p:nvPr/>
        </p:nvSpPr>
        <p:spPr>
          <a:xfrm>
            <a:off x="1341056" y="6033681"/>
            <a:ext cx="44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Ротационные кривые галактик полученные согласно классической ньютоновской механике (А) и наблюдаемые (В)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F823A6-02B6-4A6B-B1D0-A4B687F1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03" y="3840091"/>
            <a:ext cx="2577079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678880-E2B3-4637-BAE9-DC9CF203BEC5}"/>
              </a:ext>
            </a:extLst>
          </p:cNvPr>
          <p:cNvSpPr txBox="1"/>
          <p:nvPr/>
        </p:nvSpPr>
        <p:spPr>
          <a:xfrm>
            <a:off x="7772116" y="6449179"/>
            <a:ext cx="320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Скопление галактик </a:t>
            </a:r>
            <a:r>
              <a:rPr lang="en-US" dirty="0"/>
              <a:t>Abell 1689</a:t>
            </a: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560796F-13B2-40D9-A412-219F20DE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003" y="1062661"/>
            <a:ext cx="2577356" cy="267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D6F9D-5EB4-4B43-88B5-3FC9DF71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85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A7352E-FC19-46DD-B022-720C312E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Кандидаты на роль темной материи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72CB-61F6-4FD7-BB6C-6AA3655DED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76" y="1508634"/>
            <a:ext cx="10515600" cy="3530294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endParaRPr lang="ru-RU" altLang="ru-RU" sz="3300" spc="50" dirty="0"/>
          </a:p>
          <a:p>
            <a:pPr lvl="1" eaLnBrk="1" hangingPunct="1">
              <a:lnSpc>
                <a:spcPct val="120000"/>
              </a:lnSpc>
            </a:pPr>
            <a:r>
              <a:rPr lang="ru-RU" altLang="ru-RU" sz="3300" spc="50" dirty="0"/>
              <a:t>Барионная ТМ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ru-RU" sz="3300" spc="50" dirty="0"/>
              <a:t>MACHO</a:t>
            </a:r>
            <a:r>
              <a:rPr lang="ru-RU" altLang="ru-RU" sz="3300" spc="50" dirty="0"/>
              <a:t> – </a:t>
            </a:r>
            <a:r>
              <a:rPr lang="en-US" altLang="ru-RU" sz="3300" b="1" spc="50" dirty="0"/>
              <a:t>M</a:t>
            </a:r>
            <a:r>
              <a:rPr lang="en-US" altLang="ru-RU" sz="3300" spc="50" dirty="0"/>
              <a:t>assive </a:t>
            </a:r>
            <a:r>
              <a:rPr lang="en-US" altLang="ru-RU" sz="3300" b="1" spc="50" dirty="0"/>
              <a:t>A</a:t>
            </a:r>
            <a:r>
              <a:rPr lang="en-US" altLang="ru-RU" sz="3300" spc="50" dirty="0"/>
              <a:t>strophysical </a:t>
            </a:r>
            <a:r>
              <a:rPr lang="en-US" altLang="ru-RU" sz="3300" b="1" spc="50" dirty="0"/>
              <a:t>C</a:t>
            </a:r>
            <a:r>
              <a:rPr lang="en-US" altLang="ru-RU" sz="3300" spc="50" dirty="0"/>
              <a:t>ompact </a:t>
            </a:r>
            <a:r>
              <a:rPr lang="en-US" altLang="ru-RU" sz="3300" b="1" spc="50" dirty="0"/>
              <a:t>H</a:t>
            </a:r>
            <a:r>
              <a:rPr lang="en-US" altLang="ru-RU" sz="3300" spc="50" dirty="0"/>
              <a:t>alo </a:t>
            </a:r>
            <a:r>
              <a:rPr lang="en-US" altLang="ru-RU" sz="3300" b="1" spc="50" dirty="0"/>
              <a:t>O</a:t>
            </a:r>
            <a:r>
              <a:rPr lang="en-US" altLang="ru-RU" sz="3300" spc="50" dirty="0"/>
              <a:t>bjects (</a:t>
            </a:r>
            <a:r>
              <a:rPr lang="ru-RU" altLang="ru-RU" sz="3300" spc="50" dirty="0"/>
              <a:t>слабоизлучающие объекты: коричневые карлики, НЗ, ЧД и др.)</a:t>
            </a:r>
            <a:endParaRPr lang="en-US" altLang="ru-RU" sz="3300" spc="50" dirty="0"/>
          </a:p>
          <a:p>
            <a:pPr lvl="2" eaLnBrk="1" hangingPunct="1">
              <a:lnSpc>
                <a:spcPct val="120000"/>
              </a:lnSpc>
            </a:pPr>
            <a:r>
              <a:rPr lang="ru-RU" altLang="ru-RU" sz="3300" spc="50" dirty="0"/>
              <a:t>Первичные черные дыры</a:t>
            </a:r>
          </a:p>
          <a:p>
            <a:pPr lvl="1" eaLnBrk="1" hangingPunct="1">
              <a:lnSpc>
                <a:spcPct val="120000"/>
              </a:lnSpc>
            </a:pPr>
            <a:r>
              <a:rPr lang="ru-RU" altLang="ru-RU" sz="3300" spc="50" dirty="0" err="1"/>
              <a:t>Небарионная</a:t>
            </a:r>
            <a:r>
              <a:rPr lang="ru-RU" altLang="ru-RU" sz="3300" spc="50" dirty="0"/>
              <a:t> ТМ</a:t>
            </a:r>
          </a:p>
          <a:p>
            <a:pPr lvl="2" eaLnBrk="1" hangingPunct="1">
              <a:lnSpc>
                <a:spcPct val="120000"/>
              </a:lnSpc>
            </a:pPr>
            <a:r>
              <a:rPr lang="ru-RU" altLang="ru-RU" sz="3300" spc="50" dirty="0"/>
              <a:t>Нейтрино</a:t>
            </a:r>
          </a:p>
          <a:p>
            <a:pPr lvl="2" eaLnBrk="1" hangingPunct="1">
              <a:lnSpc>
                <a:spcPct val="120000"/>
              </a:lnSpc>
            </a:pPr>
            <a:r>
              <a:rPr lang="ru-RU" altLang="ru-RU" sz="3300" spc="50" dirty="0" err="1"/>
              <a:t>Суперсимметричные</a:t>
            </a:r>
            <a:r>
              <a:rPr lang="ru-RU" altLang="ru-RU" sz="3300" spc="50" dirty="0"/>
              <a:t> партнеры калибровочных бозонов: гравитино, </a:t>
            </a:r>
            <a:r>
              <a:rPr lang="ru-RU" altLang="ru-RU" sz="3300" spc="50" dirty="0" err="1"/>
              <a:t>фотино</a:t>
            </a:r>
            <a:r>
              <a:rPr lang="ru-RU" altLang="ru-RU" sz="3300" spc="50" dirty="0"/>
              <a:t>, </a:t>
            </a:r>
            <a:r>
              <a:rPr lang="ru-RU" altLang="ru-RU" sz="3300" spc="50" dirty="0" err="1"/>
              <a:t>зино</a:t>
            </a:r>
            <a:r>
              <a:rPr lang="ru-RU" altLang="ru-RU" sz="3300" spc="50" dirty="0"/>
              <a:t>, вино, их суперпозиции (</a:t>
            </a:r>
            <a:r>
              <a:rPr lang="ru-RU" altLang="ru-RU" sz="3300" spc="50" dirty="0" err="1"/>
              <a:t>нейтралино</a:t>
            </a:r>
            <a:r>
              <a:rPr lang="ru-RU" altLang="ru-RU" sz="3300" spc="50" dirty="0"/>
              <a:t> – </a:t>
            </a:r>
            <a:r>
              <a:rPr lang="ru-RU" altLang="ru-RU" sz="3300" spc="50" dirty="0" err="1"/>
              <a:t>вимпы</a:t>
            </a:r>
            <a:r>
              <a:rPr lang="ru-RU" altLang="ru-RU" sz="3300" spc="50" dirty="0"/>
              <a:t>) и т.д.</a:t>
            </a:r>
          </a:p>
          <a:p>
            <a:pPr lvl="2" eaLnBrk="1" hangingPunct="1">
              <a:lnSpc>
                <a:spcPct val="150000"/>
              </a:lnSpc>
            </a:pPr>
            <a:endParaRPr lang="ru-RU" altLang="ru-RU" sz="26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ru-RU" alt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4D12E-C2CA-4F70-ACBB-116FE8D89804}"/>
              </a:ext>
            </a:extLst>
          </p:cNvPr>
          <p:cNvSpPr txBox="1"/>
          <p:nvPr/>
        </p:nvSpPr>
        <p:spPr>
          <a:xfrm>
            <a:off x="1278636" y="5269210"/>
            <a:ext cx="984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WIMP</a:t>
            </a:r>
            <a:r>
              <a:rPr lang="ru-RU" sz="2400" dirty="0"/>
              <a:t> – гипотетическая слабовзаимодействующая массивная частица.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A3CD318-2400-4E2C-9647-7C942789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3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6760" y="196698"/>
            <a:ext cx="10515600" cy="1061907"/>
          </a:xfrm>
        </p:spPr>
        <p:txBody>
          <a:bodyPr/>
          <a:lstStyle/>
          <a:p>
            <a:pPr algn="ctr" eaLnBrk="1" hangingPunct="1"/>
            <a:r>
              <a:rPr lang="ru-RU" altLang="ru-RU" dirty="0"/>
              <a:t>Как будем искать?</a:t>
            </a:r>
            <a:endParaRPr lang="en-US" altLang="ru-RU" dirty="0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2530602" y="1323400"/>
            <a:ext cx="7607046" cy="4803080"/>
            <a:chOff x="576" y="966"/>
            <a:chExt cx="4752" cy="3055"/>
          </a:xfrm>
        </p:grpSpPr>
        <p:sp>
          <p:nvSpPr>
            <p:cNvPr id="28677" name="Rectangle 4"/>
            <p:cNvSpPr>
              <a:spLocks noChangeArrowheads="1"/>
            </p:cNvSpPr>
            <p:nvPr/>
          </p:nvSpPr>
          <p:spPr bwMode="auto">
            <a:xfrm>
              <a:off x="2295" y="966"/>
              <a:ext cx="54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600" b="1">
                  <a:solidFill>
                    <a:srgbClr val="FF9900"/>
                  </a:solidFill>
                </a:rPr>
                <a:t>WIMP</a:t>
              </a:r>
            </a:p>
          </p:txBody>
        </p:sp>
        <p:sp>
          <p:nvSpPr>
            <p:cNvPr id="28678" name="Freeform 5"/>
            <p:cNvSpPr>
              <a:spLocks/>
            </p:cNvSpPr>
            <p:nvPr/>
          </p:nvSpPr>
          <p:spPr bwMode="auto">
            <a:xfrm>
              <a:off x="2477" y="1691"/>
              <a:ext cx="1043" cy="137"/>
            </a:xfrm>
            <a:custGeom>
              <a:avLst/>
              <a:gdLst>
                <a:gd name="T0" fmla="*/ 0 w 1270"/>
                <a:gd name="T1" fmla="*/ 1 h 227"/>
                <a:gd name="T2" fmla="*/ 31 w 1270"/>
                <a:gd name="T3" fmla="*/ 1 h 227"/>
                <a:gd name="T4" fmla="*/ 54 w 1270"/>
                <a:gd name="T5" fmla="*/ 0 h 227"/>
                <a:gd name="T6" fmla="*/ 0 60000 65536"/>
                <a:gd name="T7" fmla="*/ 0 60000 65536"/>
                <a:gd name="T8" fmla="*/ 0 60000 65536"/>
                <a:gd name="T9" fmla="*/ 0 w 1270"/>
                <a:gd name="T10" fmla="*/ 0 h 227"/>
                <a:gd name="T11" fmla="*/ 1270 w 1270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27">
                  <a:moveTo>
                    <a:pt x="0" y="227"/>
                  </a:moveTo>
                  <a:cubicBezTo>
                    <a:pt x="257" y="223"/>
                    <a:pt x="514" y="219"/>
                    <a:pt x="726" y="181"/>
                  </a:cubicBezTo>
                  <a:cubicBezTo>
                    <a:pt x="938" y="143"/>
                    <a:pt x="1104" y="71"/>
                    <a:pt x="1270" y="0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6"/>
            <p:cNvSpPr>
              <a:spLocks/>
            </p:cNvSpPr>
            <p:nvPr/>
          </p:nvSpPr>
          <p:spPr bwMode="auto">
            <a:xfrm>
              <a:off x="2341" y="3340"/>
              <a:ext cx="1270" cy="211"/>
            </a:xfrm>
            <a:custGeom>
              <a:avLst/>
              <a:gdLst>
                <a:gd name="T0" fmla="*/ 0 w 1270"/>
                <a:gd name="T1" fmla="*/ 30 h 211"/>
                <a:gd name="T2" fmla="*/ 589 w 1270"/>
                <a:gd name="T3" fmla="*/ 30 h 211"/>
                <a:gd name="T4" fmla="*/ 1270 w 1270"/>
                <a:gd name="T5" fmla="*/ 211 h 211"/>
                <a:gd name="T6" fmla="*/ 0 60000 65536"/>
                <a:gd name="T7" fmla="*/ 0 60000 65536"/>
                <a:gd name="T8" fmla="*/ 0 60000 65536"/>
                <a:gd name="T9" fmla="*/ 0 w 1270"/>
                <a:gd name="T10" fmla="*/ 0 h 211"/>
                <a:gd name="T11" fmla="*/ 1270 w 1270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11">
                  <a:moveTo>
                    <a:pt x="0" y="30"/>
                  </a:moveTo>
                  <a:cubicBezTo>
                    <a:pt x="188" y="15"/>
                    <a:pt x="377" y="0"/>
                    <a:pt x="589" y="30"/>
                  </a:cubicBezTo>
                  <a:cubicBezTo>
                    <a:pt x="801" y="60"/>
                    <a:pt x="1035" y="135"/>
                    <a:pt x="1270" y="211"/>
                  </a:cubicBezTo>
                </a:path>
              </a:pathLst>
            </a:custGeom>
            <a:noFill/>
            <a:ln w="28575" cmpd="sng">
              <a:solidFill>
                <a:srgbClr val="33CC3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Oval 7"/>
            <p:cNvSpPr>
              <a:spLocks noChangeArrowheads="1"/>
            </p:cNvSpPr>
            <p:nvPr/>
          </p:nvSpPr>
          <p:spPr bwMode="auto">
            <a:xfrm rot="822529">
              <a:off x="2476" y="2327"/>
              <a:ext cx="725" cy="409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scene3d>
              <a:camera prst="legacyObliqueBottom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681" name="Line 8"/>
            <p:cNvSpPr>
              <a:spLocks noChangeShapeType="1"/>
            </p:cNvSpPr>
            <p:nvPr/>
          </p:nvSpPr>
          <p:spPr bwMode="auto">
            <a:xfrm>
              <a:off x="2794" y="2554"/>
              <a:ext cx="681" cy="1315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28682" name="AutoShape 9"/>
            <p:cNvCxnSpPr>
              <a:cxnSpLocks noChangeShapeType="1"/>
              <a:stCxn id="28689" idx="0"/>
            </p:cNvCxnSpPr>
            <p:nvPr/>
          </p:nvCxnSpPr>
          <p:spPr bwMode="auto">
            <a:xfrm rot="5400000" flipV="1">
              <a:off x="3182" y="2106"/>
              <a:ext cx="161" cy="876"/>
            </a:xfrm>
            <a:prstGeom prst="curvedConnector4">
              <a:avLst>
                <a:gd name="adj1" fmla="val -89440"/>
                <a:gd name="adj2" fmla="val 5331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3" name="AutoShape 10"/>
            <p:cNvCxnSpPr>
              <a:cxnSpLocks noChangeShapeType="1"/>
            </p:cNvCxnSpPr>
            <p:nvPr/>
          </p:nvCxnSpPr>
          <p:spPr bwMode="auto">
            <a:xfrm rot="5400000" flipH="1">
              <a:off x="2213" y="1954"/>
              <a:ext cx="617" cy="545"/>
            </a:xfrm>
            <a:prstGeom prst="curvedConnector3">
              <a:avLst>
                <a:gd name="adj1" fmla="val 4991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4" name="AutoShape 11"/>
            <p:cNvCxnSpPr>
              <a:cxnSpLocks noChangeShapeType="1"/>
            </p:cNvCxnSpPr>
            <p:nvPr/>
          </p:nvCxnSpPr>
          <p:spPr bwMode="auto">
            <a:xfrm rot="5400000">
              <a:off x="2159" y="2644"/>
              <a:ext cx="725" cy="545"/>
            </a:xfrm>
            <a:prstGeom prst="curvedConnector3">
              <a:avLst>
                <a:gd name="adj1" fmla="val 42755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685" name="Rectangle 12"/>
            <p:cNvSpPr>
              <a:spLocks noChangeArrowheads="1"/>
            </p:cNvSpPr>
            <p:nvPr/>
          </p:nvSpPr>
          <p:spPr bwMode="auto">
            <a:xfrm>
              <a:off x="3746" y="2508"/>
              <a:ext cx="54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 b="1">
                  <a:solidFill>
                    <a:srgbClr val="FF0000"/>
                  </a:solidFill>
                </a:rPr>
                <a:t>Heat</a:t>
              </a:r>
            </a:p>
          </p:txBody>
        </p:sp>
        <p:sp>
          <p:nvSpPr>
            <p:cNvPr id="28686" name="Rectangle 13"/>
            <p:cNvSpPr>
              <a:spLocks noChangeArrowheads="1"/>
            </p:cNvSpPr>
            <p:nvPr/>
          </p:nvSpPr>
          <p:spPr bwMode="auto">
            <a:xfrm>
              <a:off x="1615" y="1692"/>
              <a:ext cx="90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 b="1" dirty="0">
                  <a:solidFill>
                    <a:srgbClr val="0066FF"/>
                  </a:solidFill>
                </a:rPr>
                <a:t>Ionization</a:t>
              </a:r>
            </a:p>
          </p:txBody>
        </p:sp>
        <p:sp>
          <p:nvSpPr>
            <p:cNvPr id="28687" name="Rectangle 14"/>
            <p:cNvSpPr>
              <a:spLocks noChangeArrowheads="1"/>
            </p:cNvSpPr>
            <p:nvPr/>
          </p:nvSpPr>
          <p:spPr bwMode="auto">
            <a:xfrm>
              <a:off x="1887" y="3234"/>
              <a:ext cx="54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 b="1">
                  <a:solidFill>
                    <a:srgbClr val="33CC33"/>
                  </a:solidFill>
                </a:rPr>
                <a:t>Light</a:t>
              </a:r>
            </a:p>
          </p:txBody>
        </p:sp>
        <p:sp>
          <p:nvSpPr>
            <p:cNvPr id="28688" name="Line 15"/>
            <p:cNvSpPr>
              <a:spLocks noChangeShapeType="1"/>
            </p:cNvSpPr>
            <p:nvPr/>
          </p:nvSpPr>
          <p:spPr bwMode="auto">
            <a:xfrm>
              <a:off x="2567" y="1147"/>
              <a:ext cx="227" cy="14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AutoShape 16"/>
            <p:cNvSpPr>
              <a:spLocks noChangeArrowheads="1"/>
            </p:cNvSpPr>
            <p:nvPr/>
          </p:nvSpPr>
          <p:spPr bwMode="auto">
            <a:xfrm>
              <a:off x="2703" y="2463"/>
              <a:ext cx="181" cy="181"/>
            </a:xfrm>
            <a:prstGeom prst="irregularSeal1">
              <a:avLst/>
            </a:prstGeom>
            <a:solidFill>
              <a:srgbClr val="FF9900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690" name="Rectangle 17"/>
            <p:cNvSpPr>
              <a:spLocks noChangeArrowheads="1"/>
            </p:cNvSpPr>
            <p:nvPr/>
          </p:nvSpPr>
          <p:spPr bwMode="auto">
            <a:xfrm>
              <a:off x="1025" y="1283"/>
              <a:ext cx="319" cy="22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/>
                <a:t>Ge</a:t>
              </a:r>
            </a:p>
          </p:txBody>
        </p:sp>
        <p:sp>
          <p:nvSpPr>
            <p:cNvPr id="28691" name="Rectangle 18"/>
            <p:cNvSpPr>
              <a:spLocks noChangeArrowheads="1"/>
            </p:cNvSpPr>
            <p:nvPr/>
          </p:nvSpPr>
          <p:spPr bwMode="auto">
            <a:xfrm>
              <a:off x="576" y="2496"/>
              <a:ext cx="720" cy="22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/>
                <a:t>Liquid Xe</a:t>
              </a:r>
            </a:p>
          </p:txBody>
        </p:sp>
        <p:sp>
          <p:nvSpPr>
            <p:cNvPr id="28692" name="Rectangle 19"/>
            <p:cNvSpPr>
              <a:spLocks noChangeArrowheads="1"/>
            </p:cNvSpPr>
            <p:nvPr/>
          </p:nvSpPr>
          <p:spPr bwMode="auto">
            <a:xfrm>
              <a:off x="1056" y="3696"/>
              <a:ext cx="644" cy="22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/>
                <a:t>NaI, Xe</a:t>
              </a:r>
            </a:p>
          </p:txBody>
        </p:sp>
        <p:sp>
          <p:nvSpPr>
            <p:cNvPr id="28693" name="Rectangle 20"/>
            <p:cNvSpPr>
              <a:spLocks noChangeArrowheads="1"/>
            </p:cNvSpPr>
            <p:nvPr/>
          </p:nvSpPr>
          <p:spPr bwMode="auto">
            <a:xfrm>
              <a:off x="3565" y="1465"/>
              <a:ext cx="515" cy="22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 dirty="0"/>
                <a:t>Ge, Si</a:t>
              </a:r>
            </a:p>
          </p:txBody>
        </p:sp>
        <p:sp>
          <p:nvSpPr>
            <p:cNvPr id="28694" name="Rectangle 21"/>
            <p:cNvSpPr>
              <a:spLocks noChangeArrowheads="1"/>
            </p:cNvSpPr>
            <p:nvPr/>
          </p:nvSpPr>
          <p:spPr bwMode="auto">
            <a:xfrm>
              <a:off x="3656" y="3461"/>
              <a:ext cx="952" cy="22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/>
                <a:t>CaWO</a:t>
              </a:r>
              <a:r>
                <a:rPr lang="en-US" altLang="ru-RU" sz="1800" baseline="-25000"/>
                <a:t>4</a:t>
              </a:r>
              <a:r>
                <a:rPr lang="en-US" altLang="ru-RU" sz="1800"/>
                <a:t>, BGO</a:t>
              </a:r>
            </a:p>
          </p:txBody>
        </p:sp>
        <p:sp>
          <p:nvSpPr>
            <p:cNvPr id="28695" name="Rectangle 22"/>
            <p:cNvSpPr>
              <a:spLocks noChangeArrowheads="1"/>
            </p:cNvSpPr>
            <p:nvPr/>
          </p:nvSpPr>
          <p:spPr bwMode="auto">
            <a:xfrm>
              <a:off x="4563" y="2508"/>
              <a:ext cx="765" cy="22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800"/>
                <a:t>Al</a:t>
              </a:r>
              <a:r>
                <a:rPr lang="en-US" altLang="ru-RU" sz="1800" baseline="-25000"/>
                <a:t>2</a:t>
              </a:r>
              <a:r>
                <a:rPr lang="en-US" altLang="ru-RU" sz="1800"/>
                <a:t>O</a:t>
              </a:r>
              <a:r>
                <a:rPr lang="en-US" altLang="ru-RU" sz="1800" baseline="-25000"/>
                <a:t>3</a:t>
              </a:r>
              <a:r>
                <a:rPr lang="en-US" altLang="ru-RU" sz="1800"/>
                <a:t>, LiF</a:t>
              </a:r>
            </a:p>
          </p:txBody>
        </p:sp>
        <p:sp>
          <p:nvSpPr>
            <p:cNvPr id="28696" name="Freeform 23"/>
            <p:cNvSpPr>
              <a:spLocks/>
            </p:cNvSpPr>
            <p:nvPr/>
          </p:nvSpPr>
          <p:spPr bwMode="auto">
            <a:xfrm>
              <a:off x="3883" y="2735"/>
              <a:ext cx="91" cy="680"/>
            </a:xfrm>
            <a:custGeom>
              <a:avLst/>
              <a:gdLst>
                <a:gd name="T0" fmla="*/ 0 w 188"/>
                <a:gd name="T1" fmla="*/ 0 h 680"/>
                <a:gd name="T2" fmla="*/ 0 w 188"/>
                <a:gd name="T3" fmla="*/ 317 h 680"/>
                <a:gd name="T4" fmla="*/ 0 w 188"/>
                <a:gd name="T5" fmla="*/ 680 h 680"/>
                <a:gd name="T6" fmla="*/ 0 60000 65536"/>
                <a:gd name="T7" fmla="*/ 0 60000 65536"/>
                <a:gd name="T8" fmla="*/ 0 60000 65536"/>
                <a:gd name="T9" fmla="*/ 0 w 188"/>
                <a:gd name="T10" fmla="*/ 0 h 680"/>
                <a:gd name="T11" fmla="*/ 188 w 188"/>
                <a:gd name="T12" fmla="*/ 680 h 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680">
                  <a:moveTo>
                    <a:pt x="143" y="0"/>
                  </a:moveTo>
                  <a:cubicBezTo>
                    <a:pt x="71" y="102"/>
                    <a:pt x="0" y="204"/>
                    <a:pt x="7" y="317"/>
                  </a:cubicBezTo>
                  <a:cubicBezTo>
                    <a:pt x="14" y="430"/>
                    <a:pt x="158" y="620"/>
                    <a:pt x="188" y="68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>
              <a:off x="4246" y="2644"/>
              <a:ext cx="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Freeform 25"/>
            <p:cNvSpPr>
              <a:spLocks/>
            </p:cNvSpPr>
            <p:nvPr/>
          </p:nvSpPr>
          <p:spPr bwMode="auto">
            <a:xfrm>
              <a:off x="1343" y="1918"/>
              <a:ext cx="635" cy="590"/>
            </a:xfrm>
            <a:custGeom>
              <a:avLst/>
              <a:gdLst>
                <a:gd name="T0" fmla="*/ 635 w 635"/>
                <a:gd name="T1" fmla="*/ 0 h 590"/>
                <a:gd name="T2" fmla="*/ 408 w 635"/>
                <a:gd name="T3" fmla="*/ 318 h 590"/>
                <a:gd name="T4" fmla="*/ 0 w 635"/>
                <a:gd name="T5" fmla="*/ 590 h 590"/>
                <a:gd name="T6" fmla="*/ 0 60000 65536"/>
                <a:gd name="T7" fmla="*/ 0 60000 65536"/>
                <a:gd name="T8" fmla="*/ 0 60000 65536"/>
                <a:gd name="T9" fmla="*/ 0 w 635"/>
                <a:gd name="T10" fmla="*/ 0 h 590"/>
                <a:gd name="T11" fmla="*/ 635 w 635"/>
                <a:gd name="T12" fmla="*/ 590 h 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5" h="590">
                  <a:moveTo>
                    <a:pt x="635" y="0"/>
                  </a:moveTo>
                  <a:cubicBezTo>
                    <a:pt x="574" y="110"/>
                    <a:pt x="514" y="220"/>
                    <a:pt x="408" y="318"/>
                  </a:cubicBezTo>
                  <a:cubicBezTo>
                    <a:pt x="302" y="416"/>
                    <a:pt x="151" y="503"/>
                    <a:pt x="0" y="590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699" name="Line 26"/>
            <p:cNvSpPr>
              <a:spLocks noChangeShapeType="1"/>
            </p:cNvSpPr>
            <p:nvPr/>
          </p:nvSpPr>
          <p:spPr bwMode="auto">
            <a:xfrm flipH="1" flipV="1">
              <a:off x="1388" y="1556"/>
              <a:ext cx="273" cy="13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H="1">
              <a:off x="1660" y="3461"/>
              <a:ext cx="272" cy="181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Freeform 28"/>
            <p:cNvSpPr>
              <a:spLocks/>
            </p:cNvSpPr>
            <p:nvPr/>
          </p:nvSpPr>
          <p:spPr bwMode="auto">
            <a:xfrm>
              <a:off x="1343" y="2690"/>
              <a:ext cx="726" cy="544"/>
            </a:xfrm>
            <a:custGeom>
              <a:avLst/>
              <a:gdLst>
                <a:gd name="T0" fmla="*/ 726 w 726"/>
                <a:gd name="T1" fmla="*/ 544 h 544"/>
                <a:gd name="T2" fmla="*/ 544 w 726"/>
                <a:gd name="T3" fmla="*/ 317 h 544"/>
                <a:gd name="T4" fmla="*/ 0 w 726"/>
                <a:gd name="T5" fmla="*/ 0 h 544"/>
                <a:gd name="T6" fmla="*/ 0 60000 65536"/>
                <a:gd name="T7" fmla="*/ 0 60000 65536"/>
                <a:gd name="T8" fmla="*/ 0 60000 65536"/>
                <a:gd name="T9" fmla="*/ 0 w 726"/>
                <a:gd name="T10" fmla="*/ 0 h 544"/>
                <a:gd name="T11" fmla="*/ 726 w 72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6" h="544">
                  <a:moveTo>
                    <a:pt x="726" y="544"/>
                  </a:moveTo>
                  <a:cubicBezTo>
                    <a:pt x="695" y="476"/>
                    <a:pt x="665" y="408"/>
                    <a:pt x="544" y="317"/>
                  </a:cubicBezTo>
                  <a:cubicBezTo>
                    <a:pt x="423" y="226"/>
                    <a:pt x="211" y="113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33CC3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2" name="Freeform 29"/>
            <p:cNvSpPr>
              <a:spLocks/>
            </p:cNvSpPr>
            <p:nvPr/>
          </p:nvSpPr>
          <p:spPr bwMode="auto">
            <a:xfrm>
              <a:off x="3701" y="1737"/>
              <a:ext cx="227" cy="772"/>
            </a:xfrm>
            <a:custGeom>
              <a:avLst/>
              <a:gdLst>
                <a:gd name="T0" fmla="*/ 227 w 227"/>
                <a:gd name="T1" fmla="*/ 772 h 772"/>
                <a:gd name="T2" fmla="*/ 46 w 227"/>
                <a:gd name="T3" fmla="*/ 454 h 772"/>
                <a:gd name="T4" fmla="*/ 0 w 227"/>
                <a:gd name="T5" fmla="*/ 0 h 772"/>
                <a:gd name="T6" fmla="*/ 0 60000 65536"/>
                <a:gd name="T7" fmla="*/ 0 60000 65536"/>
                <a:gd name="T8" fmla="*/ 0 60000 65536"/>
                <a:gd name="T9" fmla="*/ 0 w 227"/>
                <a:gd name="T10" fmla="*/ 0 h 772"/>
                <a:gd name="T11" fmla="*/ 227 w 227"/>
                <a:gd name="T12" fmla="*/ 772 h 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772">
                  <a:moveTo>
                    <a:pt x="227" y="772"/>
                  </a:moveTo>
                  <a:cubicBezTo>
                    <a:pt x="155" y="677"/>
                    <a:pt x="84" y="583"/>
                    <a:pt x="46" y="454"/>
                  </a:cubicBezTo>
                  <a:cubicBezTo>
                    <a:pt x="8" y="325"/>
                    <a:pt x="4" y="162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Rectangle 30"/>
            <p:cNvSpPr>
              <a:spLocks noChangeArrowheads="1"/>
            </p:cNvSpPr>
            <p:nvPr/>
          </p:nvSpPr>
          <p:spPr bwMode="auto">
            <a:xfrm>
              <a:off x="2832" y="1152"/>
              <a:ext cx="21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anose="05000000000000000000" pitchFamily="2" charset="2"/>
                <a:buNone/>
              </a:pPr>
              <a:r>
                <a:rPr lang="en-US" altLang="ru-RU" sz="2000" dirty="0"/>
                <a:t>Elastic nuclear scattering</a:t>
              </a:r>
            </a:p>
          </p:txBody>
        </p:sp>
        <p:sp>
          <p:nvSpPr>
            <p:cNvPr id="28704" name="Text Box 31"/>
            <p:cNvSpPr txBox="1">
              <a:spLocks noChangeArrowheads="1"/>
            </p:cNvSpPr>
            <p:nvPr/>
          </p:nvSpPr>
          <p:spPr bwMode="auto">
            <a:xfrm>
              <a:off x="2024" y="3460"/>
              <a:ext cx="997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200"/>
                <a:t>1% energy</a:t>
              </a:r>
              <a:br>
                <a:rPr lang="en-US" altLang="ru-RU" sz="1200"/>
              </a:br>
              <a:r>
                <a:rPr lang="en-US" altLang="ru-RU" sz="1200"/>
                <a:t>fastest</a:t>
              </a:r>
              <a:br>
                <a:rPr lang="en-US" altLang="ru-RU" sz="1200"/>
              </a:br>
              <a:r>
                <a:rPr lang="en-US" altLang="ru-RU" sz="1200"/>
                <a:t>no surface effects</a:t>
              </a:r>
            </a:p>
          </p:txBody>
        </p:sp>
        <p:sp>
          <p:nvSpPr>
            <p:cNvPr id="28705" name="Text Box 32"/>
            <p:cNvSpPr txBox="1">
              <a:spLocks noChangeArrowheads="1"/>
            </p:cNvSpPr>
            <p:nvPr/>
          </p:nvSpPr>
          <p:spPr bwMode="auto">
            <a:xfrm>
              <a:off x="1887" y="1555"/>
              <a:ext cx="6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200"/>
                <a:t>10% energy</a:t>
              </a:r>
            </a:p>
          </p:txBody>
        </p:sp>
        <p:sp>
          <p:nvSpPr>
            <p:cNvPr id="28706" name="Text Box 33"/>
            <p:cNvSpPr txBox="1">
              <a:spLocks noChangeArrowheads="1"/>
            </p:cNvSpPr>
            <p:nvPr/>
          </p:nvSpPr>
          <p:spPr bwMode="auto">
            <a:xfrm>
              <a:off x="4019" y="2726"/>
              <a:ext cx="77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ru-RU" sz="1200"/>
                <a:t>100% energy</a:t>
              </a:r>
              <a:br>
                <a:rPr lang="en-US" altLang="ru-RU" sz="1200"/>
              </a:br>
              <a:r>
                <a:rPr lang="en-US" altLang="ru-RU" sz="1200"/>
                <a:t>slowest</a:t>
              </a:r>
              <a:br>
                <a:rPr lang="en-US" altLang="ru-RU" sz="1200"/>
              </a:br>
              <a:r>
                <a:rPr lang="en-US" altLang="ru-RU" sz="1200"/>
                <a:t>cryogenics</a:t>
              </a:r>
            </a:p>
          </p:txBody>
        </p:sp>
        <p:sp>
          <p:nvSpPr>
            <p:cNvPr id="28707" name="Line 34"/>
            <p:cNvSpPr>
              <a:spLocks noChangeShapeType="1"/>
            </p:cNvSpPr>
            <p:nvPr/>
          </p:nvSpPr>
          <p:spPr bwMode="auto">
            <a:xfrm>
              <a:off x="2024" y="3460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Line 35"/>
            <p:cNvSpPr>
              <a:spLocks noChangeShapeType="1"/>
            </p:cNvSpPr>
            <p:nvPr/>
          </p:nvSpPr>
          <p:spPr bwMode="auto">
            <a:xfrm>
              <a:off x="4019" y="27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Line 36"/>
            <p:cNvSpPr>
              <a:spLocks noChangeShapeType="1"/>
            </p:cNvSpPr>
            <p:nvPr/>
          </p:nvSpPr>
          <p:spPr bwMode="auto">
            <a:xfrm>
              <a:off x="1887" y="155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Rectangle 37"/>
            <p:cNvSpPr>
              <a:spLocks noChangeArrowheads="1"/>
            </p:cNvSpPr>
            <p:nvPr/>
          </p:nvSpPr>
          <p:spPr bwMode="auto">
            <a:xfrm>
              <a:off x="3456" y="3840"/>
              <a:ext cx="545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buFont typeface="Wingdings" panose="05000000000000000000" pitchFamily="2" charset="2"/>
                <a:buNone/>
              </a:pPr>
              <a:r>
                <a:rPr lang="en-US" altLang="ru-RU" sz="1600" b="1">
                  <a:solidFill>
                    <a:srgbClr val="FF9900"/>
                  </a:solidFill>
                </a:rPr>
                <a:t>WIMP</a:t>
              </a:r>
            </a:p>
          </p:txBody>
        </p:sp>
        <p:sp>
          <p:nvSpPr>
            <p:cNvPr id="28711" name="Text Box 38"/>
            <p:cNvSpPr txBox="1">
              <a:spLocks noChangeArrowheads="1"/>
            </p:cNvSpPr>
            <p:nvPr/>
          </p:nvSpPr>
          <p:spPr bwMode="auto">
            <a:xfrm>
              <a:off x="1872" y="2448"/>
              <a:ext cx="5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800">
                  <a:solidFill>
                    <a:srgbClr val="990099"/>
                  </a:solidFill>
                </a:rPr>
                <a:t>Target</a:t>
              </a:r>
            </a:p>
          </p:txBody>
        </p:sp>
      </p:grpSp>
      <p:sp>
        <p:nvSpPr>
          <p:cNvPr id="28676" name="Text Box 39"/>
          <p:cNvSpPr txBox="1">
            <a:spLocks noChangeArrowheads="1"/>
          </p:cNvSpPr>
          <p:nvPr/>
        </p:nvSpPr>
        <p:spPr bwMode="auto">
          <a:xfrm>
            <a:off x="8405572" y="6022715"/>
            <a:ext cx="257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 dirty="0"/>
              <a:t>From V. </a:t>
            </a:r>
            <a:r>
              <a:rPr lang="en-US" altLang="ru-RU" sz="1800" dirty="0" err="1"/>
              <a:t>Sanglard</a:t>
            </a:r>
            <a:r>
              <a:rPr lang="en-US" altLang="ru-RU" sz="1800" dirty="0"/>
              <a:t>, 2005</a:t>
            </a:r>
            <a:endParaRPr lang="ru-RU" altLang="ru-RU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695EF2-C470-46D8-BDF0-050CD0A4AF4C}"/>
              </a:ext>
            </a:extLst>
          </p:cNvPr>
          <p:cNvSpPr txBox="1"/>
          <p:nvPr/>
        </p:nvSpPr>
        <p:spPr>
          <a:xfrm>
            <a:off x="149882" y="6256973"/>
            <a:ext cx="455141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333"/>
                </a:solidFill>
              </a:rPr>
              <a:t>“</a:t>
            </a:r>
            <a:r>
              <a:rPr lang="ru-RU" sz="1400" b="0" i="0" dirty="0">
                <a:solidFill>
                  <a:srgbClr val="333333"/>
                </a:solidFill>
                <a:effectLst/>
              </a:rPr>
              <a:t>Трудно найти в тёмной комнате чёрную кошку… особенно, если её там нет!</a:t>
            </a:r>
            <a:r>
              <a:rPr lang="en-US" sz="1400" b="0" i="0" dirty="0">
                <a:solidFill>
                  <a:srgbClr val="333333"/>
                </a:solidFill>
                <a:effectLst/>
              </a:rPr>
              <a:t>”©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3A1CD0-0886-461D-AFFF-215226133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3553F-14F8-45CF-BC1C-49CE6F0C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163238"/>
            <a:ext cx="10515600" cy="1020128"/>
          </a:xfrm>
        </p:spPr>
        <p:txBody>
          <a:bodyPr/>
          <a:lstStyle/>
          <a:p>
            <a:pPr algn="ctr"/>
            <a:r>
              <a:rPr lang="ru-RU" dirty="0"/>
              <a:t>Эксперимент </a:t>
            </a:r>
            <a:r>
              <a:rPr lang="en-US" dirty="0"/>
              <a:t>DAMA/LIBRA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D1169-C035-468C-9BED-3A354151296A}"/>
              </a:ext>
            </a:extLst>
          </p:cNvPr>
          <p:cNvSpPr txBox="1"/>
          <p:nvPr/>
        </p:nvSpPr>
        <p:spPr>
          <a:xfrm>
            <a:off x="323089" y="1183366"/>
            <a:ext cx="67726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Основная идея</a:t>
            </a:r>
            <a:r>
              <a:rPr lang="en-US" dirty="0"/>
              <a:t>:</a:t>
            </a:r>
            <a:r>
              <a:rPr lang="ru-RU" dirty="0"/>
              <a:t> если </a:t>
            </a:r>
            <a:r>
              <a:rPr lang="en-US" dirty="0"/>
              <a:t>WIMP’</a:t>
            </a:r>
            <a:r>
              <a:rPr lang="ru-RU" dirty="0"/>
              <a:t>ы присутствуют в космическом пространстве, то вследствие непостоянства скорости орбитального вращения Земли (максимум в перигелии – 30.27 км</a:t>
            </a:r>
            <a:r>
              <a:rPr lang="en-US" dirty="0"/>
              <a:t>/</a:t>
            </a:r>
            <a:r>
              <a:rPr lang="ru-RU" dirty="0"/>
              <a:t>с, минимум в афелии – 29.27 км</a:t>
            </a:r>
            <a:r>
              <a:rPr lang="en-US" dirty="0"/>
              <a:t>/</a:t>
            </a:r>
            <a:r>
              <a:rPr lang="ru-RU" dirty="0"/>
              <a:t>с) можно зарегистрировать изменение потока </a:t>
            </a:r>
            <a:r>
              <a:rPr lang="en-US" dirty="0"/>
              <a:t>WIMP’</a:t>
            </a:r>
            <a:r>
              <a:rPr lang="ru-RU" dirty="0" err="1"/>
              <a:t>ов</a:t>
            </a:r>
            <a:r>
              <a:rPr lang="ru-RU" dirty="0"/>
              <a:t> на эксперименте с рассеянием </a:t>
            </a:r>
            <a:r>
              <a:rPr lang="en-US" dirty="0"/>
              <a:t>WIMP’</a:t>
            </a:r>
            <a:r>
              <a:rPr lang="ru-RU" dirty="0" err="1"/>
              <a:t>ов</a:t>
            </a:r>
            <a:r>
              <a:rPr lang="ru-RU" dirty="0"/>
              <a:t> на мишени.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качестве материала мишени использовались 25 кристаллов </a:t>
            </a:r>
            <a:r>
              <a:rPr lang="ru-RU" dirty="0" err="1"/>
              <a:t>радиочистого</a:t>
            </a:r>
            <a:r>
              <a:rPr lang="ru-RU" dirty="0"/>
              <a:t> </a:t>
            </a:r>
            <a:r>
              <a:rPr lang="en-US" dirty="0" err="1"/>
              <a:t>NaI</a:t>
            </a:r>
            <a:r>
              <a:rPr lang="en-US" dirty="0"/>
              <a:t>(Tl)</a:t>
            </a:r>
            <a:r>
              <a:rPr lang="ru-RU" dirty="0"/>
              <a:t> по 9.7 кг каждый.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Требовалось исключительно сильное подавление фона, в качестве защиты использовались</a:t>
            </a:r>
            <a:r>
              <a:rPr lang="en-US" dirty="0"/>
              <a:t>: </a:t>
            </a:r>
            <a:r>
              <a:rPr lang="ru-RU" altLang="ru-RU" sz="1800" dirty="0"/>
              <a:t>10см </a:t>
            </a:r>
            <a:r>
              <a:rPr lang="ru-RU" altLang="ru-RU" dirty="0"/>
              <a:t>меди</a:t>
            </a:r>
            <a:r>
              <a:rPr lang="en-US" altLang="ru-RU" sz="1800" dirty="0"/>
              <a:t> + </a:t>
            </a:r>
            <a:r>
              <a:rPr lang="ru-RU" altLang="ru-RU" sz="1800" dirty="0"/>
              <a:t>15см свинца </a:t>
            </a:r>
            <a:r>
              <a:rPr lang="en-US" altLang="ru-RU" sz="1800" dirty="0"/>
              <a:t>+ </a:t>
            </a:r>
            <a:r>
              <a:rPr lang="ru-RU" altLang="ru-RU" sz="1800" dirty="0"/>
              <a:t>1.5мм кадмиевой фольги + (10-40) см полиэтилен/парафин + 1м бетона.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8E23A1-04F4-45BB-8B3A-1E37CB05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065" y="3636027"/>
            <a:ext cx="3771638" cy="312507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8EED0E7-F7D1-4234-88B8-A005FEBD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4568" y="1324587"/>
            <a:ext cx="2985496" cy="2241573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B2E6CC-1104-49B5-8CAE-7C03AC0F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55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98629D-691D-4406-9107-1B7D66ED5BE7}"/>
              </a:ext>
            </a:extLst>
          </p:cNvPr>
          <p:cNvSpPr txBox="1"/>
          <p:nvPr/>
        </p:nvSpPr>
        <p:spPr>
          <a:xfrm>
            <a:off x="5772912" y="5471374"/>
            <a:ext cx="62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Отбирались только единичные события.</a:t>
            </a:r>
            <a:endParaRPr lang="ru-RU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69F72E4C-124E-4B05-A815-6F154012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" y="1094029"/>
            <a:ext cx="5148263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368594-1E21-426F-AF36-701E36FC57DB}"/>
              </a:ext>
            </a:extLst>
          </p:cNvPr>
          <p:cNvSpPr txBox="1"/>
          <p:nvPr/>
        </p:nvSpPr>
        <p:spPr>
          <a:xfrm>
            <a:off x="460248" y="853811"/>
            <a:ext cx="215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ru-RU" sz="1800" dirty="0"/>
              <a:t>arXiv:0804.2741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0A64E1-AE69-4B34-B55D-832EEA45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424" y="1262919"/>
            <a:ext cx="6163056" cy="2660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E0EC9-BB0B-4003-A634-E007D369DF0F}"/>
              </a:ext>
            </a:extLst>
          </p:cNvPr>
          <p:cNvSpPr txBox="1"/>
          <p:nvPr/>
        </p:nvSpPr>
        <p:spPr>
          <a:xfrm>
            <a:off x="5772912" y="5840706"/>
            <a:ext cx="40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f(t) = A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∙</a:t>
            </a:r>
            <a:r>
              <a:rPr lang="en-US" dirty="0"/>
              <a:t>cos(</a:t>
            </a:r>
            <a:r>
              <a:rPr lang="el-GR" b="1" i="0" dirty="0">
                <a:solidFill>
                  <a:srgbClr val="202122"/>
                </a:solidFill>
                <a:effectLst/>
                <a:latin typeface="palatino linotype" panose="02040502050505030304" pitchFamily="18" charset="0"/>
              </a:rPr>
              <a:t>ω</a:t>
            </a:r>
            <a:r>
              <a:rPr lang="en-US" dirty="0"/>
              <a:t>(t – t</a:t>
            </a:r>
            <a:r>
              <a:rPr lang="en-US" baseline="-25000" dirty="0"/>
              <a:t>0</a:t>
            </a:r>
            <a:r>
              <a:rPr lang="en-US" dirty="0"/>
              <a:t>))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3805C8-38FE-4BAB-83C1-F1E13318E4C6}"/>
              </a:ext>
            </a:extLst>
          </p:cNvPr>
          <p:cNvSpPr txBox="1"/>
          <p:nvPr/>
        </p:nvSpPr>
        <p:spPr>
          <a:xfrm>
            <a:off x="5870448" y="4114800"/>
            <a:ext cx="263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2-4 </a:t>
            </a:r>
            <a:r>
              <a:rPr lang="en-US" dirty="0">
                <a:solidFill>
                  <a:schemeClr val="accent1"/>
                </a:solidFill>
              </a:rPr>
              <a:t>keV: </a:t>
            </a:r>
            <a:r>
              <a:rPr lang="it-IT" altLang="ru-RU" sz="1800" dirty="0">
                <a:sym typeface="Symbol" panose="05050102010706020507" pitchFamily="18" charset="2"/>
              </a:rPr>
              <a:t></a:t>
            </a:r>
            <a:r>
              <a:rPr lang="it-IT" altLang="ru-RU" sz="1800" baseline="30000" dirty="0"/>
              <a:t>2</a:t>
            </a:r>
            <a:r>
              <a:rPr lang="it-IT" altLang="ru-RU" sz="1800" dirty="0"/>
              <a:t>/dof = 51.9/66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3A1BE-31A1-415C-B279-E2FB779B161C}"/>
              </a:ext>
            </a:extLst>
          </p:cNvPr>
          <p:cNvSpPr txBox="1"/>
          <p:nvPr/>
        </p:nvSpPr>
        <p:spPr>
          <a:xfrm>
            <a:off x="5858256" y="4444765"/>
            <a:ext cx="299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2-5 keV: </a:t>
            </a:r>
            <a:r>
              <a:rPr lang="it-IT" altLang="ru-RU" sz="1800" dirty="0">
                <a:sym typeface="Symbol" panose="05050102010706020507" pitchFamily="18" charset="2"/>
              </a:rPr>
              <a:t></a:t>
            </a:r>
            <a:r>
              <a:rPr lang="it-IT" altLang="ru-RU" sz="1800" baseline="30000" dirty="0"/>
              <a:t>2</a:t>
            </a:r>
            <a:r>
              <a:rPr lang="it-IT" altLang="ru-RU" sz="1800" dirty="0"/>
              <a:t>/dof = 39.6/66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A31A2-5269-4344-B311-76BF2D869236}"/>
              </a:ext>
            </a:extLst>
          </p:cNvPr>
          <p:cNvSpPr txBox="1"/>
          <p:nvPr/>
        </p:nvSpPr>
        <p:spPr>
          <a:xfrm>
            <a:off x="5870448" y="4828342"/>
            <a:ext cx="288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2-6 keV: </a:t>
            </a:r>
            <a:r>
              <a:rPr lang="it-IT" altLang="ru-RU" sz="1800" dirty="0">
                <a:sym typeface="Symbol" panose="05050102010706020507" pitchFamily="18" charset="2"/>
              </a:rPr>
              <a:t></a:t>
            </a:r>
            <a:r>
              <a:rPr lang="it-IT" altLang="ru-RU" sz="1800" baseline="30000" dirty="0"/>
              <a:t>2</a:t>
            </a:r>
            <a:r>
              <a:rPr lang="it-IT" altLang="ru-RU" sz="1800" dirty="0"/>
              <a:t>/dof = 54.3/66 </a:t>
            </a:r>
            <a:endParaRPr lang="ru-RU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F0A031D4-0F2F-45FC-81A4-80BCDB4B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163238"/>
            <a:ext cx="10515600" cy="1020128"/>
          </a:xfrm>
        </p:spPr>
        <p:txBody>
          <a:bodyPr/>
          <a:lstStyle/>
          <a:p>
            <a:pPr algn="ctr"/>
            <a:r>
              <a:rPr lang="ru-RU" dirty="0"/>
              <a:t>Эксперимент </a:t>
            </a:r>
            <a:r>
              <a:rPr lang="en-US" dirty="0"/>
              <a:t>DAMA/LIBRA</a:t>
            </a:r>
            <a:endParaRPr lang="ru-RU" dirty="0"/>
          </a:p>
        </p:txBody>
      </p:sp>
      <p:sp>
        <p:nvSpPr>
          <p:cNvPr id="21" name="Номер слайда 20">
            <a:extLst>
              <a:ext uri="{FF2B5EF4-FFF2-40B4-BE49-F238E27FC236}">
                <a16:creationId xmlns:a16="http://schemas.microsoft.com/office/drawing/2014/main" id="{FC3817D5-A5BF-441E-9C89-62D55AB6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69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BAD33D7-E924-46A3-AB20-85805E420D2A}"/>
              </a:ext>
            </a:extLst>
          </p:cNvPr>
          <p:cNvSpPr txBox="1">
            <a:spLocks/>
          </p:cNvSpPr>
          <p:nvPr/>
        </p:nvSpPr>
        <p:spPr>
          <a:xfrm>
            <a:off x="1075944" y="152400"/>
            <a:ext cx="10515600" cy="1020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Эксперимент </a:t>
            </a:r>
            <a:r>
              <a:rPr lang="en-US" dirty="0"/>
              <a:t>DAMA/LIBRA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21432-78FF-43FC-8AAB-6947281CEE1E}"/>
              </a:ext>
            </a:extLst>
          </p:cNvPr>
          <p:cNvSpPr txBox="1"/>
          <p:nvPr/>
        </p:nvSpPr>
        <p:spPr>
          <a:xfrm>
            <a:off x="3355848" y="1079734"/>
            <a:ext cx="519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Возможное объяснение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42902BF3-8925-41CE-9A2F-B7672DECE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24599"/>
            <a:ext cx="6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ucida Grande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4760EB1-F934-4C5C-A5D4-47436154D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1170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Lucida Grande"/>
              </a:rPr>
              <a:t>a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EDE2EBB-198C-4DA5-BB21-4C1557B6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1" y="2025448"/>
            <a:ext cx="10515601" cy="30625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560093D-18F1-4417-904E-06EFAE7FF493}"/>
              </a:ext>
            </a:extLst>
          </p:cNvPr>
          <p:cNvSpPr txBox="1"/>
          <p:nvPr/>
        </p:nvSpPr>
        <p:spPr>
          <a:xfrm>
            <a:off x="1407224" y="5168477"/>
            <a:ext cx="7303987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Комбинация двух сезонно-меняющихся компонент: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Космогенные нейтроны</a:t>
            </a:r>
            <a:r>
              <a:rPr lang="en-US" dirty="0"/>
              <a:t>:</a:t>
            </a:r>
            <a:endParaRPr lang="ru-RU" dirty="0"/>
          </a:p>
          <a:p>
            <a:pPr marL="800100" lvl="1" indent="-342900">
              <a:defRPr/>
            </a:pPr>
            <a:r>
              <a:rPr lang="ru-RU" dirty="0"/>
              <a:t>	</a:t>
            </a:r>
            <a:r>
              <a:rPr lang="en-US" sz="1600" dirty="0"/>
              <a:t>E</a:t>
            </a:r>
            <a:r>
              <a:rPr lang="ru-RU" sz="1600" baseline="-25000" dirty="0" err="1"/>
              <a:t>кин</a:t>
            </a:r>
            <a:r>
              <a:rPr lang="ru-RU" sz="1600" dirty="0"/>
              <a:t> (нейтрона) = 10-100 кэВ =</a:t>
            </a:r>
            <a:r>
              <a:rPr lang="en-US" sz="1600" dirty="0"/>
              <a:t>&gt; E</a:t>
            </a:r>
            <a:r>
              <a:rPr lang="ru-RU" sz="1600" baseline="-25000" dirty="0"/>
              <a:t>отдачи</a:t>
            </a:r>
            <a:r>
              <a:rPr lang="ru-RU" sz="1600" dirty="0"/>
              <a:t> (</a:t>
            </a:r>
            <a:r>
              <a:rPr lang="en-US" sz="1600" dirty="0"/>
              <a:t>Na</a:t>
            </a:r>
            <a:r>
              <a:rPr lang="ru-RU" sz="1600" dirty="0"/>
              <a:t>)</a:t>
            </a:r>
            <a:r>
              <a:rPr lang="en-US" sz="1600" dirty="0"/>
              <a:t> </a:t>
            </a:r>
            <a:r>
              <a:rPr lang="ru-RU" sz="1600" dirty="0"/>
              <a:t>может быть как раз 2-6 кэВ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Солнечные нейтрино: </a:t>
            </a:r>
            <a:r>
              <a:rPr lang="en-US" dirty="0"/>
              <a:t>NC </a:t>
            </a:r>
            <a:r>
              <a:rPr lang="ru-RU" dirty="0"/>
              <a:t>реакции на ядрах (</a:t>
            </a:r>
            <a:r>
              <a:rPr lang="en-US" dirty="0"/>
              <a:t>Na, Fe, </a:t>
            </a:r>
            <a:r>
              <a:rPr lang="en-US" dirty="0" err="1"/>
              <a:t>Pb</a:t>
            </a:r>
            <a:r>
              <a:rPr lang="en-US" dirty="0"/>
              <a:t>) </a:t>
            </a:r>
            <a:r>
              <a:rPr lang="ru-RU" dirty="0"/>
              <a:t>с рождением</a:t>
            </a:r>
          </a:p>
          <a:p>
            <a:pPr marL="342900" indent="-342900">
              <a:defRPr/>
            </a:pPr>
            <a:r>
              <a:rPr lang="ru-RU" dirty="0"/>
              <a:t>нейтронов</a:t>
            </a: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BB0292F4-CB61-4741-9A4D-883887D4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24" y="1621895"/>
            <a:ext cx="9745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dirty="0"/>
              <a:t>J. Davis, Fitting the annual modulation in DAMA with neutrons from muons and neutrinos, Phys. Rev. Lett. 113, 081302 (2014)</a:t>
            </a:r>
            <a:endParaRPr lang="ru-RU" altLang="ru-RU" sz="1600" dirty="0"/>
          </a:p>
        </p:txBody>
      </p: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CBD67102-BC3A-4197-95F8-C27B00F4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1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3C941-8A98-4282-AA76-AF9BEB899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12" y="389509"/>
            <a:ext cx="8799576" cy="78092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Эксперимент </a:t>
            </a:r>
            <a:r>
              <a:rPr lang="en-US" dirty="0"/>
              <a:t>XENON</a:t>
            </a:r>
            <a:endParaRPr lang="ru-RU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E01D4B-8E7A-432C-B39C-564D73903426}"/>
              </a:ext>
            </a:extLst>
          </p:cNvPr>
          <p:cNvSpPr txBox="1">
            <a:spLocks noChangeArrowheads="1"/>
          </p:cNvSpPr>
          <p:nvPr/>
        </p:nvSpPr>
        <p:spPr>
          <a:xfrm>
            <a:off x="713296" y="1479486"/>
            <a:ext cx="7772400" cy="4435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dirty="0"/>
              <a:t>Чем хорош </a:t>
            </a:r>
            <a:r>
              <a:rPr lang="en-US" altLang="ru-RU" sz="2400" dirty="0" err="1"/>
              <a:t>LXe</a:t>
            </a:r>
            <a:r>
              <a:rPr lang="ru-RU" altLang="ru-RU" sz="2400" dirty="0"/>
              <a:t>: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/>
              <a:t>Большая масса ядра </a:t>
            </a:r>
            <a:r>
              <a:rPr lang="en-US" altLang="ru-RU" sz="2000" dirty="0"/>
              <a:t>(A=131)</a:t>
            </a:r>
            <a:r>
              <a:rPr lang="ru-RU" altLang="ru-RU" sz="2000" dirty="0"/>
              <a:t> – хорошо для спин-независимого взаимодействия </a:t>
            </a:r>
            <a:r>
              <a:rPr lang="ru-RU" altLang="ru-RU" sz="2000" dirty="0" err="1"/>
              <a:t>вимпов</a:t>
            </a:r>
            <a:r>
              <a:rPr lang="ru-RU" altLang="ru-RU" sz="2000" dirty="0"/>
              <a:t> (</a:t>
            </a:r>
            <a:r>
              <a:rPr lang="el-GR" altLang="ru-RU" sz="2000" dirty="0"/>
              <a:t>σ</a:t>
            </a:r>
            <a:r>
              <a:rPr lang="en-US" altLang="ru-RU" sz="2000" dirty="0"/>
              <a:t>~A</a:t>
            </a:r>
            <a:r>
              <a:rPr lang="en-US" altLang="ru-RU" sz="2000" baseline="30000" dirty="0"/>
              <a:t>2</a:t>
            </a:r>
            <a:r>
              <a:rPr lang="ru-RU" altLang="ru-RU" sz="2000" dirty="0"/>
              <a:t>)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/>
              <a:t>Большая плотность (3 г/см</a:t>
            </a:r>
            <a:r>
              <a:rPr lang="ru-RU" altLang="ru-RU" sz="2000" baseline="30000" dirty="0"/>
              <a:t>3</a:t>
            </a:r>
            <a:r>
              <a:rPr lang="ru-RU" altLang="ru-RU" sz="2000" dirty="0"/>
              <a:t>) – можно сделать довольно компактный детектор с гибкой геометрией в целом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/>
              <a:t>Сравнительно несложная криогеника (-100 ℃)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/>
              <a:t>Высокая скорость дрейфа электронов (2 мм/мкс)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/>
              <a:t>Отличные возможности для идентификации типа частицы</a:t>
            </a:r>
          </a:p>
          <a:p>
            <a:pPr lvl="1">
              <a:lnSpc>
                <a:spcPct val="100000"/>
              </a:lnSpc>
            </a:pPr>
            <a:r>
              <a:rPr lang="ru-RU" altLang="ru-RU" sz="2000" dirty="0"/>
              <a:t>Сравнительно хорошо поддается очистке</a:t>
            </a:r>
          </a:p>
          <a:p>
            <a:pPr lvl="2">
              <a:lnSpc>
                <a:spcPct val="100000"/>
              </a:lnSpc>
            </a:pPr>
            <a:r>
              <a:rPr lang="ru-RU" altLang="ru-RU" sz="1800" dirty="0"/>
              <a:t>Наибольшая трудность с </a:t>
            </a:r>
            <a:r>
              <a:rPr lang="ru-RU" altLang="ru-RU" sz="1800" baseline="30000" dirty="0"/>
              <a:t>85</a:t>
            </a:r>
            <a:r>
              <a:rPr lang="en-US" altLang="ru-RU" sz="1800" dirty="0"/>
              <a:t>Kr</a:t>
            </a:r>
            <a:endParaRPr lang="ru-RU" altLang="ru-RU" sz="1800" dirty="0"/>
          </a:p>
          <a:p>
            <a:pPr>
              <a:lnSpc>
                <a:spcPct val="100000"/>
              </a:lnSpc>
            </a:pPr>
            <a:r>
              <a:rPr lang="ru-RU" altLang="ru-RU" sz="2400" dirty="0"/>
              <a:t>Мировое производство всего лишь 50 т/год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86CA5F1-CF22-46A3-B89F-E8609A8EA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20" y="2348484"/>
            <a:ext cx="3048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894300-0767-4319-B1BD-60B67442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8F16-8896-4A32-8458-F6B64C0A0E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38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932</Words>
  <Application>Microsoft Office PowerPoint</Application>
  <PresentationFormat>Широкоэкранный</PresentationFormat>
  <Paragraphs>106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Lucida Grande</vt:lpstr>
      <vt:lpstr>Palatino Linotype</vt:lpstr>
      <vt:lpstr>Tahoma</vt:lpstr>
      <vt:lpstr>Times New Roman</vt:lpstr>
      <vt:lpstr>Wingdings</vt:lpstr>
      <vt:lpstr>Тема Office</vt:lpstr>
      <vt:lpstr>Поиски темной материи</vt:lpstr>
      <vt:lpstr>Что известно о составе Вселенной?</vt:lpstr>
      <vt:lpstr>Предпосылки существования темной материи</vt:lpstr>
      <vt:lpstr>Кандидаты на роль темной материи</vt:lpstr>
      <vt:lpstr>Как будем искать?</vt:lpstr>
      <vt:lpstr>Эксперимент DAMA/LIBRA</vt:lpstr>
      <vt:lpstr>Эксперимент DAMA/LIBRA</vt:lpstr>
      <vt:lpstr>Презентация PowerPoint</vt:lpstr>
      <vt:lpstr>Эксперимент XENON</vt:lpstr>
      <vt:lpstr>Эксперимент XENON</vt:lpstr>
      <vt:lpstr>Презентация PowerPoint</vt:lpstr>
      <vt:lpstr>Общие результаты по всем экспериментам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Поиски кандидатов на скрытую массу</dc:title>
  <dc:creator>Anton Rastimeshin</dc:creator>
  <cp:lastModifiedBy>Anton Rastimeshin</cp:lastModifiedBy>
  <cp:revision>197</cp:revision>
  <dcterms:created xsi:type="dcterms:W3CDTF">2021-11-22T17:06:35Z</dcterms:created>
  <dcterms:modified xsi:type="dcterms:W3CDTF">2021-11-24T13:18:45Z</dcterms:modified>
</cp:coreProperties>
</file>