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56" r:id="rId2"/>
    <p:sldId id="261" r:id="rId3"/>
    <p:sldId id="262" r:id="rId4"/>
    <p:sldId id="260" r:id="rId5"/>
    <p:sldId id="263" r:id="rId6"/>
    <p:sldId id="266" r:id="rId7"/>
    <p:sldId id="274" r:id="rId8"/>
    <p:sldId id="275" r:id="rId9"/>
    <p:sldId id="268" r:id="rId10"/>
    <p:sldId id="270" r:id="rId11"/>
    <p:sldId id="272" r:id="rId12"/>
    <p:sldId id="264" r:id="rId13"/>
    <p:sldId id="265" r:id="rId14"/>
    <p:sldId id="271" r:id="rId15"/>
    <p:sldId id="279" r:id="rId16"/>
    <p:sldId id="276" r:id="rId17"/>
    <p:sldId id="267" r:id="rId18"/>
    <p:sldId id="277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3A8D"/>
    <a:srgbClr val="003374"/>
    <a:srgbClr val="C9A093"/>
    <a:srgbClr val="F1F1F1"/>
    <a:srgbClr val="385592"/>
    <a:srgbClr val="3A5896"/>
    <a:srgbClr val="1D3C7A"/>
    <a:srgbClr val="21396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475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9144000" cy="1632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6347" y="500332"/>
            <a:ext cx="4831307" cy="2043690"/>
          </a:xfrm>
        </p:spPr>
        <p:txBody>
          <a:bodyPr>
            <a:noAutofit/>
          </a:bodyPr>
          <a:lstStyle/>
          <a:p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Методы обнаружения </a:t>
            </a:r>
            <a:r>
              <a:rPr lang="ru-RU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экзопланет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562428"/>
            <a:ext cx="7886700" cy="904063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+mn-lt"/>
              </a:rPr>
              <a:t>Метод лучевых скоростей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1690778"/>
            <a:ext cx="7886700" cy="43988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1690778"/>
            <a:ext cx="4196841" cy="2641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642" y="2177066"/>
            <a:ext cx="1310754" cy="571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525" y="3044387"/>
            <a:ext cx="1508891" cy="3810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3888" y="6167887"/>
            <a:ext cx="506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10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019" y="3721191"/>
            <a:ext cx="2813278" cy="44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6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372647"/>
            <a:ext cx="7886700" cy="9903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+mn-lt"/>
              </a:rPr>
              <a:t>Планета у </a:t>
            </a:r>
            <a:r>
              <a:rPr lang="ru-RU" sz="4800" dirty="0" err="1" smtClean="0">
                <a:solidFill>
                  <a:schemeClr val="bg1"/>
                </a:solidFill>
                <a:latin typeface="+mn-lt"/>
              </a:rPr>
              <a:t>Проксимы</a:t>
            </a:r>
            <a:r>
              <a:rPr lang="ru-RU" sz="4800" dirty="0" smtClean="0">
                <a:solidFill>
                  <a:schemeClr val="bg1"/>
                </a:solidFill>
                <a:latin typeface="+mn-lt"/>
              </a:rPr>
              <a:t> Центавра</a:t>
            </a:r>
            <a:endParaRPr lang="ru-RU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1509624"/>
            <a:ext cx="7886700" cy="4580030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Расстояние 1.3 </a:t>
            </a:r>
            <a:r>
              <a:rPr lang="ru-RU" dirty="0" err="1">
                <a:solidFill>
                  <a:schemeClr val="bg1"/>
                </a:solidFill>
              </a:rPr>
              <a:t>пк</a:t>
            </a:r>
            <a:r>
              <a:rPr lang="ru-RU" dirty="0">
                <a:solidFill>
                  <a:schemeClr val="bg1"/>
                </a:solidFill>
              </a:rPr>
              <a:t> - ближайшая!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Масса </a:t>
            </a:r>
            <a:r>
              <a:rPr lang="ru-RU" dirty="0">
                <a:solidFill>
                  <a:schemeClr val="bg1"/>
                </a:solidFill>
              </a:rPr>
              <a:t>звезды 0.12 солнечных.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Масса </a:t>
            </a:r>
            <a:r>
              <a:rPr lang="ru-RU" dirty="0">
                <a:solidFill>
                  <a:schemeClr val="bg1"/>
                </a:solidFill>
              </a:rPr>
              <a:t>планеты 1.3 земных.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Расстояние </a:t>
            </a:r>
            <a:r>
              <a:rPr lang="ru-RU" dirty="0">
                <a:solidFill>
                  <a:schemeClr val="bg1"/>
                </a:solidFill>
              </a:rPr>
              <a:t>от звезды 0.05 а.е.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Период </a:t>
            </a:r>
            <a:r>
              <a:rPr lang="ru-RU" dirty="0">
                <a:solidFill>
                  <a:schemeClr val="bg1"/>
                </a:solidFill>
              </a:rPr>
              <a:t>обращения 11 дней.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Температура </a:t>
            </a:r>
            <a:r>
              <a:rPr lang="ru-RU" dirty="0">
                <a:solidFill>
                  <a:schemeClr val="bg1"/>
                </a:solidFill>
              </a:rPr>
              <a:t>поверхности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позволяет </a:t>
            </a:r>
            <a:r>
              <a:rPr lang="ru-RU" dirty="0">
                <a:solidFill>
                  <a:schemeClr val="bg1"/>
                </a:solidFill>
              </a:rPr>
              <a:t>существовать жидкой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воде!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1609.03449</a:t>
            </a:r>
            <a:r>
              <a:rPr lang="ru-RU" dirty="0"/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300" y="1613141"/>
            <a:ext cx="3861028" cy="33211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3888" y="6167887"/>
            <a:ext cx="609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11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79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1261"/>
            <a:ext cx="7772400" cy="1275781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solidFill>
                  <a:schemeClr val="bg1"/>
                </a:solidFill>
                <a:latin typeface="+mn-lt"/>
              </a:rPr>
              <a:t>Метод фотометрии транзита</a:t>
            </a:r>
            <a:br>
              <a:rPr lang="ru-RU" sz="4400" dirty="0">
                <a:solidFill>
                  <a:schemeClr val="bg1"/>
                </a:solidFill>
                <a:latin typeface="+mn-lt"/>
              </a:rPr>
            </a:br>
            <a:r>
              <a:rPr lang="ru-RU" sz="4400" dirty="0">
                <a:solidFill>
                  <a:schemeClr val="bg1"/>
                </a:solidFill>
                <a:latin typeface="+mn-lt"/>
              </a:rPr>
              <a:t>(3208 планет)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0717" y="1992703"/>
            <a:ext cx="8039819" cy="3265098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 Прохождение </a:t>
            </a:r>
            <a:r>
              <a:rPr lang="ru-RU" dirty="0">
                <a:solidFill>
                  <a:schemeClr val="bg1"/>
                </a:solidFill>
              </a:rPr>
              <a:t>планеты по диску звезды </a:t>
            </a:r>
            <a:endParaRPr lang="ru-RU" dirty="0" smtClean="0">
              <a:solidFill>
                <a:schemeClr val="bg1"/>
              </a:solidFill>
            </a:endParaRPr>
          </a:p>
          <a:p>
            <a:pPr algn="l"/>
            <a:r>
              <a:rPr lang="ru-RU" dirty="0" smtClean="0">
                <a:solidFill>
                  <a:schemeClr val="bg1"/>
                </a:solidFill>
              </a:rPr>
              <a:t>(</a:t>
            </a:r>
            <a:r>
              <a:rPr lang="ru-RU" dirty="0">
                <a:solidFill>
                  <a:schemeClr val="bg1"/>
                </a:solidFill>
              </a:rPr>
              <a:t>мы почти в плоскости орбиты). </a:t>
            </a:r>
            <a:endParaRPr lang="ru-RU" dirty="0" smtClean="0">
              <a:solidFill>
                <a:schemeClr val="bg1"/>
              </a:solidFill>
            </a:endParaRPr>
          </a:p>
          <a:p>
            <a:pPr algn="l"/>
            <a:r>
              <a:rPr lang="ru-RU" dirty="0" smtClean="0">
                <a:solidFill>
                  <a:schemeClr val="bg1"/>
                </a:solidFill>
              </a:rPr>
              <a:t>Ослабление </a:t>
            </a:r>
            <a:r>
              <a:rPr lang="ru-RU" dirty="0">
                <a:solidFill>
                  <a:schemeClr val="bg1"/>
                </a:solidFill>
              </a:rPr>
              <a:t>блеска звезды из-за «затмения». </a:t>
            </a:r>
            <a:endParaRPr lang="ru-RU" dirty="0" smtClean="0">
              <a:solidFill>
                <a:schemeClr val="bg1"/>
              </a:solidFill>
            </a:endParaRPr>
          </a:p>
          <a:p>
            <a:pPr algn="l"/>
            <a:r>
              <a:rPr lang="ru-RU" dirty="0" smtClean="0">
                <a:solidFill>
                  <a:schemeClr val="bg1"/>
                </a:solidFill>
              </a:rPr>
              <a:t>Измеряем </a:t>
            </a:r>
            <a:r>
              <a:rPr lang="ru-RU" dirty="0">
                <a:solidFill>
                  <a:schemeClr val="bg1"/>
                </a:solidFill>
              </a:rPr>
              <a:t>период и радиус.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045447"/>
            <a:ext cx="2329131" cy="15798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8" y="3894288"/>
            <a:ext cx="4572000" cy="2571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43136" y="6096706"/>
            <a:ext cx="615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12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53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+mn-lt"/>
              </a:rPr>
              <a:t>Телескоп Кеплер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13" y="1630547"/>
            <a:ext cx="2438405" cy="26731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475" y="2622585"/>
            <a:ext cx="2760453" cy="19321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785" y="1917615"/>
            <a:ext cx="3066260" cy="30662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3888" y="6167887"/>
            <a:ext cx="695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13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87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338141"/>
            <a:ext cx="7886700" cy="9817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+mn-lt"/>
              </a:rPr>
              <a:t>Метод фотометрии транзита</a:t>
            </a:r>
            <a:endParaRPr lang="ru-RU" sz="5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1406106"/>
            <a:ext cx="7886700" cy="46835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1414732"/>
            <a:ext cx="3844691" cy="31306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4877" y="6175918"/>
            <a:ext cx="773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14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770" y="1663504"/>
            <a:ext cx="1889924" cy="6325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421" y="2470653"/>
            <a:ext cx="2644369" cy="22099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15" y="4819961"/>
            <a:ext cx="2575783" cy="10135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530" y="5098115"/>
            <a:ext cx="1364098" cy="4572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054" y="5227666"/>
            <a:ext cx="701101" cy="19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8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338142"/>
            <a:ext cx="7886700" cy="96444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+mn-lt"/>
              </a:rPr>
              <a:t>Кеплер 62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1466492"/>
            <a:ext cx="7886700" cy="462316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Система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пяти </a:t>
            </a:r>
            <a:r>
              <a:rPr lang="ru-RU" dirty="0">
                <a:solidFill>
                  <a:schemeClr val="bg1"/>
                </a:solidFill>
              </a:rPr>
              <a:t>планет </a:t>
            </a:r>
            <a:r>
              <a:rPr lang="ru-RU" dirty="0" smtClean="0">
                <a:solidFill>
                  <a:schemeClr val="bg1"/>
                </a:solidFill>
              </a:rPr>
              <a:t>с </a:t>
            </a:r>
            <a:r>
              <a:rPr lang="ru-RU" dirty="0">
                <a:solidFill>
                  <a:schemeClr val="bg1"/>
                </a:solidFill>
              </a:rPr>
              <a:t>планетами с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размером </a:t>
            </a:r>
            <a:r>
              <a:rPr lang="ru-RU" dirty="0">
                <a:solidFill>
                  <a:schemeClr val="bg1"/>
                </a:solidFill>
              </a:rPr>
              <a:t>1.4 и 1.6 земных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зоне обитаемости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algn="r"/>
            <a:endParaRPr lang="en-US" dirty="0"/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                                                                                                      </a:t>
            </a:r>
            <a:r>
              <a:rPr lang="ru-RU" dirty="0" smtClean="0">
                <a:solidFill>
                  <a:schemeClr val="bg1"/>
                </a:solidFill>
              </a:rPr>
              <a:t>1304.7387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523" y="1700854"/>
            <a:ext cx="2178477" cy="38266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48" y="3522530"/>
            <a:ext cx="4522009" cy="27310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581" y="2594686"/>
            <a:ext cx="2933954" cy="5639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84" y="625355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85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303636"/>
            <a:ext cx="7886700" cy="112834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+mn-lt"/>
              </a:rPr>
              <a:t>Спектрограф 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HARPS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969" y="2056596"/>
            <a:ext cx="3485071" cy="29986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383" y="1909745"/>
            <a:ext cx="2340864" cy="31455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3888" y="6167887"/>
            <a:ext cx="566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16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00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+mn-lt"/>
              </a:rPr>
              <a:t>Количество открытых планет каждым методом по годам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316" y="1568780"/>
            <a:ext cx="6192814" cy="4711700"/>
          </a:xfrm>
        </p:spPr>
      </p:pic>
      <p:sp>
        <p:nvSpPr>
          <p:cNvPr id="5" name="TextBox 4"/>
          <p:cNvSpPr txBox="1"/>
          <p:nvPr/>
        </p:nvSpPr>
        <p:spPr>
          <a:xfrm>
            <a:off x="623888" y="6167887"/>
            <a:ext cx="71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17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0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312262"/>
            <a:ext cx="7886700" cy="104208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+mn-lt"/>
              </a:rPr>
              <a:t>Индекс </a:t>
            </a:r>
            <a:r>
              <a:rPr lang="ru-RU" dirty="0" err="1" smtClean="0">
                <a:solidFill>
                  <a:schemeClr val="bg1"/>
                </a:solidFill>
                <a:latin typeface="+mn-lt"/>
              </a:rPr>
              <a:t>землеподобности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1535502"/>
            <a:ext cx="7886700" cy="4554151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Xi – </a:t>
            </a:r>
            <a:r>
              <a:rPr lang="ru-RU" dirty="0" smtClean="0">
                <a:solidFill>
                  <a:schemeClr val="bg1"/>
                </a:solidFill>
              </a:rPr>
              <a:t>свойство </a:t>
            </a:r>
            <a:r>
              <a:rPr lang="ru-RU" dirty="0" err="1" smtClean="0">
                <a:solidFill>
                  <a:schemeClr val="bg1"/>
                </a:solidFill>
              </a:rPr>
              <a:t>экзопланеты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en-US" dirty="0" smtClean="0">
                <a:solidFill>
                  <a:schemeClr val="bg1"/>
                </a:solidFill>
              </a:rPr>
              <a:t>Xi0 – </a:t>
            </a:r>
            <a:r>
              <a:rPr lang="ru-RU" dirty="0" smtClean="0">
                <a:solidFill>
                  <a:schemeClr val="bg1"/>
                </a:solidFill>
              </a:rPr>
              <a:t>аналогичное свойство Земли, </a:t>
            </a:r>
            <a:r>
              <a:rPr lang="en-US" dirty="0" smtClean="0">
                <a:solidFill>
                  <a:schemeClr val="bg1"/>
                </a:solidFill>
              </a:rPr>
              <a:t>Wi – </a:t>
            </a:r>
            <a:r>
              <a:rPr lang="ru-RU" dirty="0" smtClean="0">
                <a:solidFill>
                  <a:schemeClr val="bg1"/>
                </a:solidFill>
              </a:rPr>
              <a:t>вес, </a:t>
            </a:r>
            <a:r>
              <a:rPr lang="en-US" dirty="0" smtClean="0">
                <a:solidFill>
                  <a:schemeClr val="bg1"/>
                </a:solidFill>
              </a:rPr>
              <a:t>n – </a:t>
            </a:r>
            <a:r>
              <a:rPr lang="ru-RU" dirty="0" smtClean="0">
                <a:solidFill>
                  <a:schemeClr val="bg1"/>
                </a:solidFill>
              </a:rPr>
              <a:t>общее количество свойств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                                                </a:t>
            </a:r>
            <a:r>
              <a:rPr lang="en-US" dirty="0" err="1" smtClean="0">
                <a:solidFill>
                  <a:schemeClr val="bg1"/>
                </a:solidFill>
              </a:rPr>
              <a:t>Trappist</a:t>
            </a:r>
            <a:r>
              <a:rPr lang="en-US" dirty="0" smtClean="0">
                <a:solidFill>
                  <a:schemeClr val="bg1"/>
                </a:solidFill>
              </a:rPr>
              <a:t> – 1 e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495" y="1827488"/>
            <a:ext cx="3417485" cy="7604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06" y="3812577"/>
            <a:ext cx="2888230" cy="1661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759" y="3815457"/>
            <a:ext cx="1748581" cy="17485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6640" y="6212873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18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30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262" y="1865018"/>
            <a:ext cx="7886700" cy="13353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+mn-lt"/>
              </a:rPr>
              <a:t>Спасибо за внимание!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736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424406"/>
            <a:ext cx="7886700" cy="964447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+mn-lt"/>
              </a:rPr>
              <a:t>Что такое </a:t>
            </a:r>
            <a:r>
              <a:rPr lang="ru-RU" dirty="0" err="1">
                <a:solidFill>
                  <a:schemeClr val="bg1"/>
                </a:solidFill>
                <a:latin typeface="+mn-lt"/>
              </a:rPr>
              <a:t>экзопланета</a:t>
            </a:r>
            <a:r>
              <a:rPr lang="ru-RU" dirty="0">
                <a:solidFill>
                  <a:schemeClr val="bg1"/>
                </a:solidFill>
                <a:latin typeface="+mn-lt"/>
              </a:rPr>
              <a:t>?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1578636"/>
            <a:ext cx="7886700" cy="3165298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Экзопланета</a:t>
            </a:r>
            <a:r>
              <a:rPr lang="ru-RU" dirty="0">
                <a:solidFill>
                  <a:schemeClr val="bg1"/>
                </a:solidFill>
              </a:rPr>
              <a:t> – планета, обращающаяся вокруг звезды за пределами Солнечной системы</a:t>
            </a:r>
          </a:p>
          <a:p>
            <a:r>
              <a:rPr lang="ru-RU" dirty="0">
                <a:solidFill>
                  <a:schemeClr val="bg1"/>
                </a:solidFill>
              </a:rPr>
              <a:t>Обозначение </a:t>
            </a:r>
            <a:r>
              <a:rPr lang="ru-RU" dirty="0" err="1">
                <a:solidFill>
                  <a:schemeClr val="bg1"/>
                </a:solidFill>
              </a:rPr>
              <a:t>экзопланеты</a:t>
            </a:r>
            <a:r>
              <a:rPr lang="ru-RU" dirty="0">
                <a:solidFill>
                  <a:schemeClr val="bg1"/>
                </a:solidFill>
              </a:rPr>
              <a:t>, принадлежащей какой-либо звезде, состоит из обозначения этой звезды с последующей латинской буквой, начиная с «b». Буква «a» зарезервирована за самой звездой. Например, </a:t>
            </a:r>
            <a:r>
              <a:rPr lang="en-US" dirty="0" err="1" smtClean="0">
                <a:solidFill>
                  <a:schemeClr val="bg1"/>
                </a:solidFill>
              </a:rPr>
              <a:t>Kepler</a:t>
            </a:r>
            <a:r>
              <a:rPr lang="en-US" dirty="0" smtClean="0">
                <a:solidFill>
                  <a:schemeClr val="bg1"/>
                </a:solidFill>
              </a:rPr>
              <a:t> 62 </a:t>
            </a:r>
            <a:r>
              <a:rPr lang="ru-RU" dirty="0" smtClean="0">
                <a:solidFill>
                  <a:schemeClr val="bg1"/>
                </a:solidFill>
              </a:rPr>
              <a:t>b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Kepler</a:t>
            </a:r>
            <a:r>
              <a:rPr lang="en-US" dirty="0" smtClean="0">
                <a:solidFill>
                  <a:schemeClr val="bg1"/>
                </a:solidFill>
              </a:rPr>
              <a:t> 62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c и </a:t>
            </a:r>
            <a:r>
              <a:rPr lang="en-US" dirty="0" err="1" smtClean="0">
                <a:solidFill>
                  <a:schemeClr val="bg1"/>
                </a:solidFill>
              </a:rPr>
              <a:t>Kepler</a:t>
            </a:r>
            <a:r>
              <a:rPr lang="en-US" dirty="0" smtClean="0">
                <a:solidFill>
                  <a:schemeClr val="bg1"/>
                </a:solidFill>
              </a:rPr>
              <a:t> 62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d — это первая, вторая и третья (в порядке открытия) планеты звезды </a:t>
            </a:r>
            <a:r>
              <a:rPr lang="en-US" dirty="0" err="1" smtClean="0">
                <a:solidFill>
                  <a:schemeClr val="bg1"/>
                </a:solidFill>
              </a:rPr>
              <a:t>Kepler</a:t>
            </a:r>
            <a:r>
              <a:rPr lang="en-US" dirty="0" smtClean="0">
                <a:solidFill>
                  <a:schemeClr val="bg1"/>
                </a:solidFill>
              </a:rPr>
              <a:t> 62 </a:t>
            </a:r>
            <a:r>
              <a:rPr lang="ru-RU" dirty="0" smtClean="0">
                <a:solidFill>
                  <a:schemeClr val="bg1"/>
                </a:solidFill>
              </a:rPr>
              <a:t>соответственно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151" y="4264190"/>
            <a:ext cx="3438256" cy="21614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95524" y="6056304"/>
            <a:ext cx="23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3982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407152"/>
            <a:ext cx="7886700" cy="938569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</a:rPr>
              <a:t>Какие бывают </a:t>
            </a:r>
            <a:r>
              <a:rPr lang="ru-RU" sz="4800" dirty="0" err="1" smtClean="0">
                <a:solidFill>
                  <a:schemeClr val="bg1"/>
                </a:solidFill>
              </a:rPr>
              <a:t>экзопланеты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1" y="1509623"/>
            <a:ext cx="7564874" cy="5036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10588" y="6177211"/>
            <a:ext cx="23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2973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81156"/>
            <a:ext cx="7886700" cy="1130968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n-lt"/>
              </a:rPr>
              <a:t>Какая </a:t>
            </a:r>
            <a:r>
              <a:rPr lang="ru-RU" sz="4000" dirty="0" err="1" smtClean="0">
                <a:solidFill>
                  <a:schemeClr val="bg1"/>
                </a:solidFill>
                <a:latin typeface="+mn-lt"/>
              </a:rPr>
              <a:t>экзопланета</a:t>
            </a:r>
            <a:r>
              <a:rPr lang="ru-RU" sz="4000" dirty="0" smtClean="0">
                <a:solidFill>
                  <a:schemeClr val="bg1"/>
                </a:solidFill>
                <a:latin typeface="+mn-lt"/>
              </a:rPr>
              <a:t> была открыта первой?</a:t>
            </a:r>
            <a:endParaRPr lang="ru-RU" sz="4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1443790"/>
            <a:ext cx="7886700" cy="4645864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Первая надежно подтвержденная планета, вращающаяся вокруг другой нормальной звезды (51 Пегаса), была открыта в 1995 году Майором и </a:t>
            </a:r>
            <a:r>
              <a:rPr lang="ru-RU" dirty="0" err="1">
                <a:solidFill>
                  <a:schemeClr val="bg1"/>
                </a:solidFill>
              </a:rPr>
              <a:t>Кело</a:t>
            </a:r>
            <a:r>
              <a:rPr lang="ru-RU" dirty="0">
                <a:solidFill>
                  <a:schemeClr val="bg1"/>
                </a:solidFill>
              </a:rPr>
              <a:t>. В результате конкурса имён МАС планета получила название </a:t>
            </a:r>
            <a:r>
              <a:rPr lang="ru-RU" dirty="0" err="1">
                <a:solidFill>
                  <a:schemeClr val="bg1"/>
                </a:solidFill>
              </a:rPr>
              <a:t>Димидий</a:t>
            </a:r>
            <a:r>
              <a:rPr lang="ru-RU" dirty="0">
                <a:solidFill>
                  <a:schemeClr val="bg1"/>
                </a:solidFill>
              </a:rPr>
              <a:t> (</a:t>
            </a:r>
            <a:r>
              <a:rPr lang="ru-RU" dirty="0" err="1">
                <a:solidFill>
                  <a:schemeClr val="bg1"/>
                </a:solidFill>
              </a:rPr>
              <a:t>Dimidium</a:t>
            </a:r>
            <a:r>
              <a:rPr lang="ru-RU" dirty="0">
                <a:solidFill>
                  <a:schemeClr val="bg1"/>
                </a:solidFill>
              </a:rPr>
              <a:t>)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Однако </a:t>
            </a:r>
            <a:r>
              <a:rPr lang="ru-RU" dirty="0">
                <a:solidFill>
                  <a:schemeClr val="bg1"/>
                </a:solidFill>
              </a:rPr>
              <a:t>еще в 1992 году надежнейшее обнаружение планеты было сделано </a:t>
            </a:r>
            <a:r>
              <a:rPr lang="ru-RU" dirty="0" err="1">
                <a:solidFill>
                  <a:schemeClr val="bg1"/>
                </a:solidFill>
              </a:rPr>
              <a:t>Вольцшаном</a:t>
            </a:r>
            <a:r>
              <a:rPr lang="ru-RU" dirty="0">
                <a:solidFill>
                  <a:schemeClr val="bg1"/>
                </a:solidFill>
              </a:rPr>
              <a:t> и </a:t>
            </a:r>
            <a:r>
              <a:rPr lang="ru-RU" dirty="0" err="1">
                <a:solidFill>
                  <a:schemeClr val="bg1"/>
                </a:solidFill>
              </a:rPr>
              <a:t>Фрейлом</a:t>
            </a:r>
            <a:r>
              <a:rPr lang="ru-RU" dirty="0">
                <a:solidFill>
                  <a:schemeClr val="bg1"/>
                </a:solidFill>
              </a:rPr>
              <a:t>, но вращалась она вокруг … </a:t>
            </a:r>
            <a:r>
              <a:rPr lang="ru-RU" dirty="0" err="1">
                <a:solidFill>
                  <a:schemeClr val="bg1"/>
                </a:solidFill>
              </a:rPr>
              <a:t>радиопульсара</a:t>
            </a:r>
            <a:r>
              <a:rPr lang="ru-RU" dirty="0">
                <a:solidFill>
                  <a:schemeClr val="bg1"/>
                </a:solidFill>
              </a:rPr>
              <a:t>!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1988 году появилась работа </a:t>
            </a:r>
            <a:r>
              <a:rPr lang="ru-RU" dirty="0" err="1">
                <a:solidFill>
                  <a:schemeClr val="bg1"/>
                </a:solidFill>
              </a:rPr>
              <a:t>Кэмпбелла</a:t>
            </a:r>
            <a:r>
              <a:rPr lang="ru-RU" dirty="0">
                <a:solidFill>
                  <a:schemeClr val="bg1"/>
                </a:solidFill>
              </a:rPr>
              <a:t> и др., в которой говорилось о планетном кандидате, но надежно подтвердить его удалось только в 2003 году.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Наконец</a:t>
            </a:r>
            <a:r>
              <a:rPr lang="ru-RU" dirty="0">
                <a:solidFill>
                  <a:schemeClr val="bg1"/>
                </a:solidFill>
              </a:rPr>
              <a:t>, в 1989 году Латам и др. открыли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спутник </a:t>
            </a:r>
            <a:r>
              <a:rPr lang="ru-RU" dirty="0">
                <a:solidFill>
                  <a:schemeClr val="bg1"/>
                </a:solidFill>
              </a:rPr>
              <a:t>одной из звезд,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 </a:t>
            </a:r>
            <a:r>
              <a:rPr lang="ru-RU" dirty="0">
                <a:solidFill>
                  <a:schemeClr val="bg1"/>
                </a:solidFill>
              </a:rPr>
              <a:t>которого до сих пор масса оценена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недостаточно </a:t>
            </a:r>
            <a:r>
              <a:rPr lang="ru-RU" dirty="0">
                <a:solidFill>
                  <a:schemeClr val="bg1"/>
                </a:solidFill>
              </a:rPr>
              <a:t>точно, чтобы сказать,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планета </a:t>
            </a:r>
            <a:r>
              <a:rPr lang="ru-RU" dirty="0">
                <a:solidFill>
                  <a:schemeClr val="bg1"/>
                </a:solidFill>
              </a:rPr>
              <a:t>это или бурый карлик.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467" y="4054938"/>
            <a:ext cx="3086367" cy="20347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10588" y="6221320"/>
            <a:ext cx="23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1944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84008"/>
            <a:ext cx="7772400" cy="11722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+mn-lt"/>
              </a:rPr>
              <a:t>Нобелевская премия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8" y="1833607"/>
            <a:ext cx="4779035" cy="28575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674" y="1824981"/>
            <a:ext cx="3700137" cy="28575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3888" y="6167887"/>
            <a:ext cx="23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961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605561"/>
            <a:ext cx="7886700" cy="12146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+mn-lt"/>
              </a:rPr>
              <a:t>Метод прямых наблюдений</a:t>
            </a:r>
            <a:br>
              <a:rPr lang="ru-RU" sz="4800" dirty="0" smtClean="0">
                <a:solidFill>
                  <a:schemeClr val="bg1"/>
                </a:solidFill>
                <a:latin typeface="+mn-lt"/>
              </a:rPr>
            </a:br>
            <a:r>
              <a:rPr lang="ru-RU" sz="4800" dirty="0" smtClean="0">
                <a:solidFill>
                  <a:schemeClr val="bg1"/>
                </a:solidFill>
                <a:latin typeface="+mn-lt"/>
              </a:rPr>
              <a:t>(десятки планет)</a:t>
            </a:r>
            <a:endParaRPr lang="ru-RU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516" y="1992703"/>
            <a:ext cx="3835071" cy="319117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Изображение звезды </a:t>
            </a:r>
            <a:r>
              <a:rPr lang="en-US" dirty="0" smtClean="0">
                <a:solidFill>
                  <a:schemeClr val="bg1"/>
                </a:solidFill>
              </a:rPr>
              <a:t>HR 8799, </a:t>
            </a:r>
            <a:r>
              <a:rPr lang="ru-RU" dirty="0" smtClean="0">
                <a:solidFill>
                  <a:schemeClr val="bg1"/>
                </a:solidFill>
              </a:rPr>
              <a:t>полученное с использованием коронографа на телескопе </a:t>
            </a:r>
            <a:r>
              <a:rPr lang="ru-RU" dirty="0" err="1" smtClean="0">
                <a:solidFill>
                  <a:schemeClr val="bg1"/>
                </a:solidFill>
              </a:rPr>
              <a:t>Хейла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Коронограф – оптический прибор, позволяющий наблюдать звездную корону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83" y="1992702"/>
            <a:ext cx="3618781" cy="31911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3888" y="6167887"/>
            <a:ext cx="23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30554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303635"/>
            <a:ext cx="7886700" cy="1119723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+mn-lt"/>
              </a:rPr>
              <a:t>Распределение энергии в спектре звезд и планет</a:t>
            </a:r>
            <a:endParaRPr lang="ru-RU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510" y="1538881"/>
            <a:ext cx="4951456" cy="43788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3888" y="6167887"/>
            <a:ext cx="23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89085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+mn-lt"/>
              </a:rPr>
              <a:t>Телескопы </a:t>
            </a:r>
            <a:r>
              <a:rPr lang="en-US" dirty="0" err="1" smtClean="0">
                <a:solidFill>
                  <a:schemeClr val="bg1"/>
                </a:solidFill>
                <a:latin typeface="+mn-lt"/>
              </a:rPr>
              <a:t>ExTrA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294" y="1337338"/>
            <a:ext cx="6747161" cy="45009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3888" y="6167887"/>
            <a:ext cx="23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91663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320889"/>
            <a:ext cx="7886700" cy="12318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+mn-lt"/>
              </a:rPr>
              <a:t>Метод лучевых скоростей</a:t>
            </a:r>
            <a:br>
              <a:rPr lang="ru-RU" dirty="0" smtClean="0">
                <a:solidFill>
                  <a:schemeClr val="bg1"/>
                </a:solidFill>
                <a:latin typeface="+mn-lt"/>
              </a:rPr>
            </a:br>
            <a:r>
              <a:rPr lang="ru-RU" dirty="0" smtClean="0">
                <a:solidFill>
                  <a:schemeClr val="bg1"/>
                </a:solidFill>
                <a:latin typeface="+mn-lt"/>
              </a:rPr>
              <a:t>(810 планет)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1682152"/>
            <a:ext cx="7886700" cy="440750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dirty="0">
                <a:solidFill>
                  <a:schemeClr val="bg1"/>
                </a:solidFill>
              </a:rPr>
              <a:t>Если у звезды есть </a:t>
            </a:r>
            <a:r>
              <a:rPr lang="ru-RU" dirty="0" smtClean="0">
                <a:solidFill>
                  <a:schemeClr val="bg1"/>
                </a:solidFill>
              </a:rPr>
              <a:t>своя планетная </a:t>
            </a:r>
            <a:r>
              <a:rPr lang="ru-RU" dirty="0">
                <a:solidFill>
                  <a:schemeClr val="bg1"/>
                </a:solidFill>
              </a:rPr>
              <a:t>система — то она в </a:t>
            </a:r>
            <a:r>
              <a:rPr lang="ru-RU" dirty="0" smtClean="0">
                <a:solidFill>
                  <a:schemeClr val="bg1"/>
                </a:solidFill>
              </a:rPr>
              <a:t>месте </a:t>
            </a:r>
            <a:r>
              <a:rPr lang="ru-RU" dirty="0">
                <a:solidFill>
                  <a:schemeClr val="bg1"/>
                </a:solidFill>
              </a:rPr>
              <a:t>с </a:t>
            </a:r>
            <a:r>
              <a:rPr lang="ru-RU" dirty="0" smtClean="0">
                <a:solidFill>
                  <a:schemeClr val="bg1"/>
                </a:solidFill>
              </a:rPr>
              <a:t>планетой </a:t>
            </a:r>
            <a:r>
              <a:rPr lang="ru-RU" dirty="0">
                <a:solidFill>
                  <a:schemeClr val="bg1"/>
                </a:solidFill>
              </a:rPr>
              <a:t>вращается возле общего центра масс, и </a:t>
            </a:r>
            <a:r>
              <a:rPr lang="ru-RU" dirty="0" smtClean="0">
                <a:solidFill>
                  <a:schemeClr val="bg1"/>
                </a:solidFill>
              </a:rPr>
              <a:t>планета </a:t>
            </a:r>
            <a:r>
              <a:rPr lang="ru-RU" dirty="0">
                <a:solidFill>
                  <a:schemeClr val="bg1"/>
                </a:solidFill>
              </a:rPr>
              <a:t>таким образом как бы «раскачивают» звезду.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29" y="2889850"/>
            <a:ext cx="4572000" cy="2571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3888" y="6167887"/>
            <a:ext cx="230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07700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1962</TotalTime>
  <Words>425</Words>
  <Application>Microsoft Office PowerPoint</Application>
  <PresentationFormat>Экран (4:3)</PresentationFormat>
  <Paragraphs>84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Методы обнаружения экзопланет</vt:lpstr>
      <vt:lpstr>Что такое экзопланета?</vt:lpstr>
      <vt:lpstr>Какие бывают экзопланеты</vt:lpstr>
      <vt:lpstr>Какая экзопланета была открыта первой?</vt:lpstr>
      <vt:lpstr>Нобелевская премия</vt:lpstr>
      <vt:lpstr>Метод прямых наблюдений (десятки планет)</vt:lpstr>
      <vt:lpstr>Распределение энергии в спектре звезд и планет</vt:lpstr>
      <vt:lpstr>Телескопы ExTrA</vt:lpstr>
      <vt:lpstr>Метод лучевых скоростей (810 планет)</vt:lpstr>
      <vt:lpstr>Метод лучевых скоростей</vt:lpstr>
      <vt:lpstr>Планета у Проксимы Центавра</vt:lpstr>
      <vt:lpstr>Метод фотометрии транзита (3208 планет)</vt:lpstr>
      <vt:lpstr>Телескоп Кеплер</vt:lpstr>
      <vt:lpstr>Метод фотометрии транзита</vt:lpstr>
      <vt:lpstr>Кеплер 62</vt:lpstr>
      <vt:lpstr>Спектрограф HARPS</vt:lpstr>
      <vt:lpstr>Количество открытых планет каждым методом по годам</vt:lpstr>
      <vt:lpstr>Индекс землеподобности</vt:lpstr>
      <vt:lpstr>Спасибо за внимание!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Станислав Пугачев</cp:lastModifiedBy>
  <cp:revision>70</cp:revision>
  <dcterms:created xsi:type="dcterms:W3CDTF">2016-11-18T14:12:19Z</dcterms:created>
  <dcterms:modified xsi:type="dcterms:W3CDTF">2021-12-22T13:24:43Z</dcterms:modified>
</cp:coreProperties>
</file>